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62" r:id="rId3"/>
    <p:sldId id="266" r:id="rId4"/>
    <p:sldId id="267" r:id="rId5"/>
    <p:sldId id="265" r:id="rId6"/>
    <p:sldId id="260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020-2021" id="{D1A5FD2C-CC77-45D4-B136-7923E3E04DFE}">
          <p14:sldIdLst>
            <p14:sldId id="262"/>
          </p14:sldIdLst>
        </p14:section>
        <p14:section name="2020" id="{E05C6CE8-337B-4E48-B5FD-DB35C4A51195}">
          <p14:sldIdLst>
            <p14:sldId id="266"/>
          </p14:sldIdLst>
        </p14:section>
        <p14:section name="2021" id="{137883C8-7E04-4F8D-981C-1297248B1827}">
          <p14:sldIdLst>
            <p14:sldId id="267"/>
          </p14:sldIdLst>
        </p14:section>
        <p14:section name="2022-2023" id="{49E5C6A5-2359-4820-A6F8-6E71D2366A40}">
          <p14:sldIdLst>
            <p14:sldId id="265"/>
          </p14:sldIdLst>
        </p14:section>
        <p14:section name="2022" id="{BB4EA87A-35A4-46F4-B43D-ED08158CD100}">
          <p14:sldIdLst>
            <p14:sldId id="260"/>
          </p14:sldIdLst>
        </p14:section>
        <p14:section name="2023" id="{1817F9BA-4305-4B05-849F-C47676ACA89C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6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26" autoAdjust="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173C2-F9EB-40E4-BA11-DCB35F3ED011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8845A-1A64-40D0-AEB0-AB2B357A5B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59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8845A-1A64-40D0-AEB0-AB2B357A5B3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95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8845A-1A64-40D0-AEB0-AB2B357A5B3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660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8845A-1A64-40D0-AEB0-AB2B357A5B3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876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8845A-1A64-40D0-AEB0-AB2B357A5B3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94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A282-29AD-4B4C-8054-579AD9707ADF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A339-F0EE-4E97-AB2D-B22923943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90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A282-29AD-4B4C-8054-579AD9707ADF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A339-F0EE-4E97-AB2D-B22923943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99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A282-29AD-4B4C-8054-579AD9707ADF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A339-F0EE-4E97-AB2D-B22923943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742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57958"/>
            <a:ext cx="2540000" cy="357190"/>
          </a:xfrm>
          <a:ln/>
        </p:spPr>
        <p:txBody>
          <a:bodyPr/>
          <a:lstStyle>
            <a:lvl1pPr>
              <a:defRPr/>
            </a:lvl1pPr>
          </a:lstStyle>
          <a:p>
            <a:fld id="{642B2E56-B243-47F8-93DD-42DDE184A382}" type="datetime1">
              <a:rPr lang="en-US" smtClean="0">
                <a:solidFill>
                  <a:srgbClr val="003399"/>
                </a:solidFill>
              </a:rPr>
              <a:pPr/>
              <a:t>9/27/2024</a:t>
            </a:fld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357958"/>
            <a:ext cx="4165600" cy="357190"/>
          </a:xfrm>
          <a:ln/>
        </p:spPr>
        <p:txBody>
          <a:bodyPr/>
          <a:lstStyle>
            <a:lvl1pPr>
              <a:defRPr/>
            </a:lvl1pPr>
          </a:lstStyle>
          <a:p>
            <a:pPr algn="ctr"/>
            <a:r>
              <a:rPr lang="es-ES" dirty="0">
                <a:solidFill>
                  <a:srgbClr val="003399"/>
                </a:solidFill>
              </a:rPr>
              <a:t>Dr. Yajun Ha 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7958"/>
            <a:ext cx="2540000" cy="357190"/>
          </a:xfr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3399"/>
                </a:solidFill>
              </a:rPr>
              <a:pPr/>
              <a:t>‹#›</a:t>
            </a:fld>
            <a:endParaRPr lang="en-US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607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57958"/>
            <a:ext cx="2540000" cy="357190"/>
          </a:xfrm>
          <a:ln/>
        </p:spPr>
        <p:txBody>
          <a:bodyPr/>
          <a:lstStyle>
            <a:lvl1pPr>
              <a:defRPr/>
            </a:lvl1pPr>
          </a:lstStyle>
          <a:p>
            <a:fld id="{810B71ED-0C10-42A1-9F32-03D67D5D1825}" type="datetime1">
              <a:rPr lang="en-US" smtClean="0">
                <a:solidFill>
                  <a:srgbClr val="003399"/>
                </a:solidFill>
              </a:rPr>
              <a:pPr/>
              <a:t>9/27/2024</a:t>
            </a:fld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357958"/>
            <a:ext cx="4165600" cy="357190"/>
          </a:xfrm>
          <a:ln/>
        </p:spPr>
        <p:txBody>
          <a:bodyPr/>
          <a:lstStyle>
            <a:lvl1pPr>
              <a:defRPr/>
            </a:lvl1pPr>
          </a:lstStyle>
          <a:p>
            <a:pPr algn="ctr"/>
            <a:r>
              <a:rPr lang="es-ES" dirty="0">
                <a:solidFill>
                  <a:srgbClr val="003399"/>
                </a:solidFill>
              </a:rPr>
              <a:t>Dr. Yajun Ha 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7958"/>
            <a:ext cx="2540000" cy="357190"/>
          </a:xfr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3399"/>
                </a:solidFill>
              </a:rPr>
              <a:pPr/>
              <a:t>‹#›</a:t>
            </a:fld>
            <a:endParaRPr lang="en-US" dirty="0">
              <a:solidFill>
                <a:srgbClr val="003399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14" y="6357959"/>
            <a:ext cx="1373681" cy="30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8672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57958"/>
            <a:ext cx="2540000" cy="357190"/>
          </a:xfrm>
          <a:ln/>
        </p:spPr>
        <p:txBody>
          <a:bodyPr/>
          <a:lstStyle>
            <a:lvl1pPr>
              <a:defRPr/>
            </a:lvl1pPr>
          </a:lstStyle>
          <a:p>
            <a:fld id="{E7440B9A-0D4F-427D-BEDB-5622EF7BE935}" type="datetime1">
              <a:rPr lang="en-US" smtClean="0">
                <a:solidFill>
                  <a:srgbClr val="003399"/>
                </a:solidFill>
              </a:rPr>
              <a:pPr/>
              <a:t>9/27/2024</a:t>
            </a:fld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357958"/>
            <a:ext cx="4165600" cy="357190"/>
          </a:xfrm>
          <a:ln/>
        </p:spPr>
        <p:txBody>
          <a:bodyPr/>
          <a:lstStyle>
            <a:lvl1pPr>
              <a:defRPr/>
            </a:lvl1pPr>
          </a:lstStyle>
          <a:p>
            <a:pPr algn="ctr"/>
            <a:r>
              <a:rPr lang="es-ES" dirty="0">
                <a:solidFill>
                  <a:srgbClr val="003399"/>
                </a:solidFill>
              </a:rPr>
              <a:t>Dr. Yajun Ha 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7958"/>
            <a:ext cx="2540000" cy="357190"/>
          </a:xfr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3399"/>
                </a:solidFill>
              </a:rPr>
              <a:pPr/>
              <a:t>‹#›</a:t>
            </a:fld>
            <a:endParaRPr lang="en-US" dirty="0">
              <a:solidFill>
                <a:srgbClr val="003399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14" y="6357959"/>
            <a:ext cx="1373681" cy="30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0529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57958"/>
            <a:ext cx="2540000" cy="357190"/>
          </a:xfrm>
          <a:ln/>
        </p:spPr>
        <p:txBody>
          <a:bodyPr/>
          <a:lstStyle>
            <a:lvl1pPr>
              <a:defRPr/>
            </a:lvl1pPr>
          </a:lstStyle>
          <a:p>
            <a:fld id="{F7B70FFF-5D51-40C8-AD38-F4B692DD77A1}" type="datetime1">
              <a:rPr lang="en-US" smtClean="0">
                <a:solidFill>
                  <a:srgbClr val="003399"/>
                </a:solidFill>
              </a:rPr>
              <a:pPr/>
              <a:t>9/27/2024</a:t>
            </a:fld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357958"/>
            <a:ext cx="4165600" cy="357190"/>
          </a:xfrm>
          <a:ln/>
        </p:spPr>
        <p:txBody>
          <a:bodyPr/>
          <a:lstStyle>
            <a:lvl1pPr>
              <a:defRPr/>
            </a:lvl1pPr>
          </a:lstStyle>
          <a:p>
            <a:pPr algn="ctr"/>
            <a:r>
              <a:rPr lang="es-ES" dirty="0">
                <a:solidFill>
                  <a:srgbClr val="003399"/>
                </a:solidFill>
              </a:rPr>
              <a:t>Dr. Yajun Ha 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7958"/>
            <a:ext cx="2540000" cy="357190"/>
          </a:xfr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3399"/>
                </a:solidFill>
              </a:rPr>
              <a:pPr/>
              <a:t>‹#›</a:t>
            </a:fld>
            <a:endParaRPr lang="en-US" dirty="0">
              <a:solidFill>
                <a:srgbClr val="003399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14" y="6357959"/>
            <a:ext cx="1373681" cy="30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7385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57958"/>
            <a:ext cx="2540000" cy="357190"/>
          </a:xfrm>
          <a:ln/>
        </p:spPr>
        <p:txBody>
          <a:bodyPr/>
          <a:lstStyle>
            <a:lvl1pPr>
              <a:defRPr/>
            </a:lvl1pPr>
          </a:lstStyle>
          <a:p>
            <a:fld id="{845BC4C0-0C4F-462B-9A7D-A121D8516BB7}" type="datetime1">
              <a:rPr lang="en-US" altLang="zh-CN" smtClean="0">
                <a:solidFill>
                  <a:srgbClr val="003399"/>
                </a:solidFill>
              </a:rPr>
              <a:pPr/>
              <a:t>9/27/2024</a:t>
            </a:fld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357958"/>
            <a:ext cx="4165600" cy="357190"/>
          </a:xfrm>
          <a:ln/>
        </p:spPr>
        <p:txBody>
          <a:bodyPr/>
          <a:lstStyle>
            <a:lvl1pPr>
              <a:defRPr/>
            </a:lvl1pPr>
          </a:lstStyle>
          <a:p>
            <a:pPr algn="ctr"/>
            <a:r>
              <a:rPr lang="es-ES" dirty="0">
                <a:solidFill>
                  <a:srgbClr val="003399"/>
                </a:solidFill>
              </a:rPr>
              <a:t>Dr. Yajun Ha 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7958"/>
            <a:ext cx="2540000" cy="357190"/>
          </a:xfr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3399"/>
                </a:solidFill>
              </a:rPr>
              <a:pPr/>
              <a:t>‹#›</a:t>
            </a:fld>
            <a:endParaRPr lang="en-US" dirty="0">
              <a:solidFill>
                <a:srgbClr val="003399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14" y="6357959"/>
            <a:ext cx="1373681" cy="30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4006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57958"/>
            <a:ext cx="2540000" cy="357190"/>
          </a:xfrm>
          <a:ln/>
        </p:spPr>
        <p:txBody>
          <a:bodyPr/>
          <a:lstStyle>
            <a:lvl1pPr>
              <a:defRPr/>
            </a:lvl1pPr>
          </a:lstStyle>
          <a:p>
            <a:fld id="{DB4A2DC0-1707-4641-BB9E-5B8686A250B3}" type="datetime1">
              <a:rPr lang="en-US" smtClean="0">
                <a:solidFill>
                  <a:srgbClr val="003399"/>
                </a:solidFill>
              </a:rPr>
              <a:pPr/>
              <a:t>9/27/2024</a:t>
            </a:fld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357958"/>
            <a:ext cx="4165600" cy="357190"/>
          </a:xfrm>
          <a:ln/>
        </p:spPr>
        <p:txBody>
          <a:bodyPr/>
          <a:lstStyle>
            <a:lvl1pPr>
              <a:defRPr/>
            </a:lvl1pPr>
          </a:lstStyle>
          <a:p>
            <a:pPr algn="ctr"/>
            <a:r>
              <a:rPr lang="es-ES" dirty="0">
                <a:solidFill>
                  <a:srgbClr val="003399"/>
                </a:solidFill>
              </a:rPr>
              <a:t>Dr. Yajun Ha 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7958"/>
            <a:ext cx="2540000" cy="357190"/>
          </a:xfr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3399"/>
                </a:solidFill>
              </a:rPr>
              <a:pPr/>
              <a:t>‹#›</a:t>
            </a:fld>
            <a:endParaRPr lang="en-US" dirty="0">
              <a:solidFill>
                <a:srgbClr val="003399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14" y="6357959"/>
            <a:ext cx="1373681" cy="30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5026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57958"/>
            <a:ext cx="2540000" cy="357190"/>
          </a:xfrm>
          <a:ln/>
        </p:spPr>
        <p:txBody>
          <a:bodyPr/>
          <a:lstStyle>
            <a:lvl1pPr>
              <a:defRPr/>
            </a:lvl1pPr>
          </a:lstStyle>
          <a:p>
            <a:fld id="{62D5B379-AE5E-4FA6-BF7E-92875CAE742E}" type="datetime1">
              <a:rPr lang="en-US" smtClean="0">
                <a:solidFill>
                  <a:srgbClr val="003399"/>
                </a:solidFill>
              </a:rPr>
              <a:pPr/>
              <a:t>9/27/2024</a:t>
            </a:fld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357958"/>
            <a:ext cx="4165600" cy="357190"/>
          </a:xfrm>
          <a:ln/>
        </p:spPr>
        <p:txBody>
          <a:bodyPr/>
          <a:lstStyle>
            <a:lvl1pPr algn="ctr">
              <a:defRPr/>
            </a:lvl1pPr>
          </a:lstStyle>
          <a:p>
            <a:r>
              <a:rPr lang="es-ES" dirty="0">
                <a:solidFill>
                  <a:srgbClr val="003399"/>
                </a:solidFill>
              </a:rPr>
              <a:t>Dr. Yajun Ha 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7958"/>
            <a:ext cx="2540000" cy="357190"/>
          </a:xfr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3399"/>
                </a:solidFill>
              </a:rPr>
              <a:pPr/>
              <a:t>‹#›</a:t>
            </a:fld>
            <a:endParaRPr lang="en-US" dirty="0">
              <a:solidFill>
                <a:srgbClr val="003399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14" y="6357959"/>
            <a:ext cx="1373681" cy="30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26929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57958"/>
            <a:ext cx="2540000" cy="357190"/>
          </a:xfrm>
          <a:ln/>
        </p:spPr>
        <p:txBody>
          <a:bodyPr/>
          <a:lstStyle>
            <a:lvl1pPr>
              <a:defRPr/>
            </a:lvl1pPr>
          </a:lstStyle>
          <a:p>
            <a:fld id="{09E24A2C-6C28-4780-8375-DCB1591C63A1}" type="datetime1">
              <a:rPr lang="en-US" smtClean="0">
                <a:solidFill>
                  <a:srgbClr val="003399"/>
                </a:solidFill>
              </a:rPr>
              <a:pPr/>
              <a:t>9/27/2024</a:t>
            </a:fld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357958"/>
            <a:ext cx="4165600" cy="357190"/>
          </a:xfrm>
          <a:ln/>
        </p:spPr>
        <p:txBody>
          <a:bodyPr/>
          <a:lstStyle>
            <a:lvl1pPr>
              <a:defRPr/>
            </a:lvl1pPr>
          </a:lstStyle>
          <a:p>
            <a:pPr algn="ctr"/>
            <a:r>
              <a:rPr lang="es-ES" dirty="0">
                <a:solidFill>
                  <a:srgbClr val="003399"/>
                </a:solidFill>
              </a:rPr>
              <a:t>Dr. Yajun Ha 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7958"/>
            <a:ext cx="2540000" cy="357190"/>
          </a:xfr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3399"/>
                </a:solidFill>
              </a:rPr>
              <a:pPr/>
              <a:t>‹#›</a:t>
            </a:fld>
            <a:endParaRPr lang="en-US" dirty="0">
              <a:solidFill>
                <a:srgbClr val="003399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14" y="6357959"/>
            <a:ext cx="1373681" cy="30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128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A282-29AD-4B4C-8054-579AD9707ADF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A339-F0EE-4E97-AB2D-B22923943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453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it-I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57958"/>
            <a:ext cx="2540000" cy="357190"/>
          </a:xfrm>
          <a:ln/>
        </p:spPr>
        <p:txBody>
          <a:bodyPr/>
          <a:lstStyle>
            <a:lvl1pPr>
              <a:defRPr/>
            </a:lvl1pPr>
          </a:lstStyle>
          <a:p>
            <a:fld id="{6E78359E-27F4-4453-A4C2-E3B2BC6BE4BA}" type="datetime1">
              <a:rPr lang="en-US" smtClean="0">
                <a:solidFill>
                  <a:srgbClr val="003399"/>
                </a:solidFill>
              </a:rPr>
              <a:pPr/>
              <a:t>9/27/2024</a:t>
            </a:fld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357958"/>
            <a:ext cx="4165600" cy="357190"/>
          </a:xfrm>
          <a:ln/>
        </p:spPr>
        <p:txBody>
          <a:bodyPr/>
          <a:lstStyle>
            <a:lvl1pPr>
              <a:defRPr/>
            </a:lvl1pPr>
          </a:lstStyle>
          <a:p>
            <a:pPr algn="ctr"/>
            <a:r>
              <a:rPr lang="es-ES" dirty="0">
                <a:solidFill>
                  <a:srgbClr val="003399"/>
                </a:solidFill>
              </a:rPr>
              <a:t>Dr. Yajun Ha 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7958"/>
            <a:ext cx="2540000" cy="357190"/>
          </a:xfr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3399"/>
                </a:solidFill>
              </a:rPr>
              <a:pPr/>
              <a:t>‹#›</a:t>
            </a:fld>
            <a:endParaRPr lang="en-US" dirty="0">
              <a:solidFill>
                <a:srgbClr val="003399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14" y="6357959"/>
            <a:ext cx="1373681" cy="30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19712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57958"/>
            <a:ext cx="2540000" cy="357190"/>
          </a:xfrm>
          <a:ln/>
        </p:spPr>
        <p:txBody>
          <a:bodyPr/>
          <a:lstStyle>
            <a:lvl1pPr>
              <a:defRPr/>
            </a:lvl1pPr>
          </a:lstStyle>
          <a:p>
            <a:fld id="{20018602-018F-4912-885F-82DEFB14A81F}" type="datetime1">
              <a:rPr lang="en-US" smtClean="0">
                <a:solidFill>
                  <a:srgbClr val="003399"/>
                </a:solidFill>
              </a:rPr>
              <a:pPr/>
              <a:t>9/27/2024</a:t>
            </a:fld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357958"/>
            <a:ext cx="4165600" cy="357190"/>
          </a:xfrm>
          <a:ln/>
        </p:spPr>
        <p:txBody>
          <a:bodyPr/>
          <a:lstStyle>
            <a:lvl1pPr>
              <a:defRPr/>
            </a:lvl1pPr>
          </a:lstStyle>
          <a:p>
            <a:pPr algn="ctr"/>
            <a:r>
              <a:rPr lang="es-ES" dirty="0">
                <a:solidFill>
                  <a:srgbClr val="003399"/>
                </a:solidFill>
              </a:rPr>
              <a:t>Dr. Yajun Ha 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7958"/>
            <a:ext cx="2540000" cy="357190"/>
          </a:xfr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3399"/>
                </a:solidFill>
              </a:rPr>
              <a:pPr/>
              <a:t>‹#›</a:t>
            </a:fld>
            <a:endParaRPr lang="en-US" dirty="0">
              <a:solidFill>
                <a:srgbClr val="003399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14" y="6357959"/>
            <a:ext cx="1373681" cy="30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0070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57958"/>
            <a:ext cx="2540000" cy="357190"/>
          </a:xfrm>
          <a:ln/>
        </p:spPr>
        <p:txBody>
          <a:bodyPr/>
          <a:lstStyle>
            <a:lvl1pPr>
              <a:defRPr/>
            </a:lvl1pPr>
          </a:lstStyle>
          <a:p>
            <a:fld id="{D47BB513-3DFB-4063-A71F-84455BE1EC64}" type="datetime1">
              <a:rPr lang="en-US" smtClean="0">
                <a:solidFill>
                  <a:srgbClr val="003399"/>
                </a:solidFill>
              </a:rPr>
              <a:pPr/>
              <a:t>9/27/2024</a:t>
            </a:fld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357958"/>
            <a:ext cx="4165600" cy="357190"/>
          </a:xfrm>
          <a:ln/>
        </p:spPr>
        <p:txBody>
          <a:bodyPr/>
          <a:lstStyle>
            <a:lvl1pPr>
              <a:defRPr/>
            </a:lvl1pPr>
          </a:lstStyle>
          <a:p>
            <a:pPr algn="ctr"/>
            <a:r>
              <a:rPr lang="es-ES" dirty="0">
                <a:solidFill>
                  <a:srgbClr val="003399"/>
                </a:solidFill>
              </a:rPr>
              <a:t>Dr. Yajun Ha 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7958"/>
            <a:ext cx="2540000" cy="357190"/>
          </a:xfr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3399"/>
                </a:solidFill>
              </a:rPr>
              <a:pPr/>
              <a:t>‹#›</a:t>
            </a:fld>
            <a:endParaRPr lang="en-US" dirty="0">
              <a:solidFill>
                <a:srgbClr val="003399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14" y="6357959"/>
            <a:ext cx="1373681" cy="30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90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A282-29AD-4B4C-8054-579AD9707ADF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A339-F0EE-4E97-AB2D-B22923943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58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A282-29AD-4B4C-8054-579AD9707ADF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A339-F0EE-4E97-AB2D-B22923943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05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A282-29AD-4B4C-8054-579AD9707ADF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A339-F0EE-4E97-AB2D-B22923943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1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A282-29AD-4B4C-8054-579AD9707ADF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A339-F0EE-4E97-AB2D-B22923943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49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A282-29AD-4B4C-8054-579AD9707ADF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A339-F0EE-4E97-AB2D-B22923943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A282-29AD-4B4C-8054-579AD9707ADF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A339-F0EE-4E97-AB2D-B22923943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15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A282-29AD-4B4C-8054-579AD9707ADF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A339-F0EE-4E97-AB2D-B22923943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17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8A282-29AD-4B4C-8054-579AD9707ADF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EA339-F0EE-4E97-AB2D-B22923943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53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57958"/>
            <a:ext cx="254000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A8E750C-BCD5-49AA-B1B7-8B798CBF922E}" type="datetime1">
              <a:rPr lang="en-US" smtClean="0">
                <a:solidFill>
                  <a:srgbClr val="003399"/>
                </a:solidFill>
              </a:rPr>
              <a:pPr/>
              <a:t>9/27/2024</a:t>
            </a:fld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357958"/>
            <a:ext cx="416560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ctr"/>
            <a:r>
              <a:rPr lang="es-ES" altLang="zh-CN" dirty="0">
                <a:solidFill>
                  <a:srgbClr val="003399"/>
                </a:solidFill>
              </a:rPr>
              <a:t>Dr. Yajun Ha 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7958"/>
            <a:ext cx="254000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03399"/>
                </a:solidFill>
              </a:rPr>
              <a:pPr/>
              <a:t>‹#›</a:t>
            </a:fld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914400" y="6324600"/>
            <a:ext cx="1036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 sz="1800">
              <a:solidFill>
                <a:srgbClr val="003399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914400" y="381000"/>
            <a:ext cx="1036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 sz="180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83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srgbClr val="003399"/>
                </a:solidFill>
              </a:rPr>
              <a:t>Prof. </a:t>
            </a:r>
            <a:r>
              <a:rPr lang="es-ES" dirty="0" err="1">
                <a:solidFill>
                  <a:srgbClr val="003399"/>
                </a:solidFill>
              </a:rPr>
              <a:t>Yajun</a:t>
            </a:r>
            <a:r>
              <a:rPr lang="es-ES" dirty="0">
                <a:solidFill>
                  <a:srgbClr val="003399"/>
                </a:solidFill>
              </a:rPr>
              <a:t> Ha 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3399"/>
                </a:solidFill>
              </a:rPr>
              <a:pPr/>
              <a:t>1</a:t>
            </a:fld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676400" y="387751"/>
            <a:ext cx="8686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CC0066"/>
                </a:solidFill>
              </a:rPr>
              <a:t>Smart Vehicle </a:t>
            </a:r>
            <a:r>
              <a:rPr lang="en-US" altLang="zh-CN" sz="3200" b="1" dirty="0" smtClean="0">
                <a:solidFill>
                  <a:srgbClr val="CC0066"/>
                </a:solidFill>
              </a:rPr>
              <a:t>2020 </a:t>
            </a:r>
            <a:r>
              <a:rPr lang="en-US" altLang="zh-CN" sz="3200" b="1" dirty="0">
                <a:solidFill>
                  <a:srgbClr val="CC0066"/>
                </a:solidFill>
              </a:rPr>
              <a:t>&amp; </a:t>
            </a:r>
            <a:r>
              <a:rPr lang="en-US" altLang="zh-CN" sz="3200" b="1" dirty="0" smtClean="0">
                <a:solidFill>
                  <a:srgbClr val="CC0066"/>
                </a:solidFill>
              </a:rPr>
              <a:t>2021 </a:t>
            </a:r>
            <a:r>
              <a:rPr lang="en-US" altLang="zh-CN" sz="3200" b="1" dirty="0">
                <a:solidFill>
                  <a:srgbClr val="CC0066"/>
                </a:solidFill>
              </a:rPr>
              <a:t>Report from Players</a:t>
            </a:r>
            <a:endParaRPr lang="en-US" sz="3200" b="1" dirty="0">
              <a:solidFill>
                <a:srgbClr val="CC006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13809" y="0"/>
            <a:ext cx="4108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-apple-system-font" charset="0"/>
              </a:rPr>
              <a:t>Note: Annual report to </a:t>
            </a:r>
            <a:r>
              <a:rPr lang="zh-CN" altLang="en-US" dirty="0">
                <a:solidFill>
                  <a:srgbClr val="333333"/>
                </a:solidFill>
                <a:latin typeface="-apple-system-font" charset="0"/>
              </a:rPr>
              <a:t>加州车辆管理局</a:t>
            </a:r>
            <a:endParaRPr lang="en-US" dirty="0">
              <a:solidFill>
                <a:srgbClr val="003399"/>
              </a:solidFill>
            </a:endParaRPr>
          </a:p>
        </p:txBody>
      </p:sp>
      <p:graphicFrame>
        <p:nvGraphicFramePr>
          <p:cNvPr id="9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6367"/>
              </p:ext>
            </p:extLst>
          </p:nvPr>
        </p:nvGraphicFramePr>
        <p:xfrm>
          <a:off x="1778867" y="972526"/>
          <a:ext cx="8686801" cy="527964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63937">
                  <a:extLst>
                    <a:ext uri="{9D8B030D-6E8A-4147-A177-3AD203B41FA5}">
                      <a16:colId xmlns="" xmlns:a16="http://schemas.microsoft.com/office/drawing/2014/main" val="490275004"/>
                    </a:ext>
                  </a:extLst>
                </a:gridCol>
                <a:gridCol w="1558461">
                  <a:extLst>
                    <a:ext uri="{9D8B030D-6E8A-4147-A177-3AD203B41FA5}">
                      <a16:colId xmlns="" xmlns:a16="http://schemas.microsoft.com/office/drawing/2014/main" val="3332205333"/>
                    </a:ext>
                  </a:extLst>
                </a:gridCol>
                <a:gridCol w="1566530">
                  <a:extLst>
                    <a:ext uri="{9D8B030D-6E8A-4147-A177-3AD203B41FA5}">
                      <a16:colId xmlns="" xmlns:a16="http://schemas.microsoft.com/office/drawing/2014/main" val="3821722551"/>
                    </a:ext>
                  </a:extLst>
                </a:gridCol>
                <a:gridCol w="1545781">
                  <a:extLst>
                    <a:ext uri="{9D8B030D-6E8A-4147-A177-3AD203B41FA5}">
                      <a16:colId xmlns="" xmlns:a16="http://schemas.microsoft.com/office/drawing/2014/main" val="1887684162"/>
                    </a:ext>
                  </a:extLst>
                </a:gridCol>
                <a:gridCol w="2552092">
                  <a:extLst>
                    <a:ext uri="{9D8B030D-6E8A-4147-A177-3AD203B41FA5}">
                      <a16:colId xmlns="" xmlns:a16="http://schemas.microsoft.com/office/drawing/2014/main" val="3302031854"/>
                    </a:ext>
                  </a:extLst>
                </a:gridCol>
              </a:tblGrid>
              <a:tr h="838200">
                <a:tc gridSpan="5"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The data below contain the disengagements and autonomous miles traveled for permit holders who </a:t>
                      </a:r>
                    </a:p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reported testing on California’s public roads in </a:t>
                      </a:r>
                      <a:r>
                        <a:rPr lang="en-US" sz="1600" u="none" strike="noStrike" dirty="0" smtClean="0">
                          <a:effectLst/>
                        </a:rPr>
                        <a:t>2020 </a:t>
                      </a:r>
                      <a:r>
                        <a:rPr lang="en-US" sz="1600" u="none" strike="noStrike" dirty="0">
                          <a:effectLst/>
                        </a:rPr>
                        <a:t>and (</a:t>
                      </a:r>
                      <a:r>
                        <a:rPr lang="en-US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2021</a:t>
                      </a:r>
                      <a:r>
                        <a:rPr lang="en-US" sz="1600" u="none" strike="noStrike" dirty="0" smtClean="0">
                          <a:effectLst/>
                        </a:rPr>
                        <a:t>) 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algn="ctr" fontAlgn="t"/>
                      <a:r>
                        <a:rPr lang="en-US" sz="1600" u="none" strike="noStrike" dirty="0" smtClean="0">
                          <a:effectLst/>
                        </a:rPr>
                        <a:t>[“2020 </a:t>
                      </a:r>
                      <a:r>
                        <a:rPr lang="en-US" sz="1600" u="none" strike="noStrike" dirty="0">
                          <a:effectLst/>
                        </a:rPr>
                        <a:t>and </a:t>
                      </a:r>
                      <a:r>
                        <a:rPr lang="en-US" sz="1600" u="none" strike="noStrike" dirty="0" smtClean="0">
                          <a:effectLst/>
                        </a:rPr>
                        <a:t>2021 </a:t>
                      </a:r>
                      <a:r>
                        <a:rPr lang="en-US" sz="1600" u="none" strike="noStrike" dirty="0">
                          <a:effectLst/>
                        </a:rPr>
                        <a:t>Autonomous Vehicle Disengagement Reports”]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0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0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0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0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="" xmlns:a16="http://schemas.microsoft.com/office/drawing/2014/main" val="385771993"/>
                  </a:ext>
                </a:extLst>
              </a:tr>
              <a:tr h="29616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Company</a:t>
                      </a:r>
                      <a:endParaRPr lang="en-US" sz="1600" b="1" i="0" u="none" strike="noStrike" dirty="0">
                        <a:solidFill>
                          <a:srgbClr val="524A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Permit Number</a:t>
                      </a:r>
                      <a:endParaRPr lang="en-US" sz="1600" b="1" i="0" u="none" strike="noStrike" dirty="0">
                        <a:solidFill>
                          <a:srgbClr val="524A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Miles</a:t>
                      </a:r>
                      <a:endParaRPr lang="en-US" sz="1600" b="1" i="0" u="none" strike="noStrike" dirty="0">
                        <a:solidFill>
                          <a:srgbClr val="524A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Disengagements</a:t>
                      </a:r>
                      <a:endParaRPr lang="en-US" sz="1600" b="1" i="0" u="none" strike="noStrike" dirty="0">
                        <a:solidFill>
                          <a:srgbClr val="524A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Disengagements/(k miles)</a:t>
                      </a:r>
                      <a:endParaRPr lang="en-US" sz="1600" b="1" i="0" u="none" strike="noStrike" dirty="0">
                        <a:solidFill>
                          <a:srgbClr val="524A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4141811145"/>
                  </a:ext>
                </a:extLst>
              </a:tr>
              <a:tr h="32296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 err="1">
                          <a:effectLst/>
                        </a:rPr>
                        <a:t>Waymo</a:t>
                      </a:r>
                      <a:endParaRPr lang="en-US" sz="1600" b="0" i="0" u="none" strike="noStrike" dirty="0">
                        <a:solidFill>
                          <a:srgbClr val="524A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148(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693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1454137</a:t>
                      </a:r>
                    </a:p>
                    <a:p>
                      <a:pPr algn="ctr"/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2325842.9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110(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292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0.0756(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0.1255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355789823"/>
                  </a:ext>
                </a:extLst>
              </a:tr>
              <a:tr h="29616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GM Cruise</a:t>
                      </a:r>
                      <a:endParaRPr lang="en-US" sz="1600" b="0" i="0" u="none" strike="noStrike">
                        <a:solidFill>
                          <a:srgbClr val="524A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228(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138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831040</a:t>
                      </a:r>
                    </a:p>
                    <a:p>
                      <a:pPr algn="ctr"/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876104.72</a:t>
                      </a:r>
                      <a:r>
                        <a:rPr lang="en-US" altLang="zh-CN" dirty="0" smtClean="0"/>
                        <a:t>)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68(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0.0818(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0.0240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="" xmlns:a16="http://schemas.microsoft.com/office/drawing/2014/main" val="1652812202"/>
                  </a:ext>
                </a:extLst>
              </a:tr>
              <a:tr h="2572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Nissan</a:t>
                      </a:r>
                      <a:endParaRPr lang="en-US" sz="1600" b="0" i="0" u="none" strike="noStrike" dirty="0">
                        <a:solidFill>
                          <a:srgbClr val="524A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4(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2277(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508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47(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20.6412(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33.4646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="" xmlns:a16="http://schemas.microsoft.com/office/drawing/2014/main" val="2889310799"/>
                  </a:ext>
                </a:extLst>
              </a:tr>
              <a:tr h="24776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 err="1">
                          <a:effectLst/>
                        </a:rPr>
                        <a:t>Zoox</a:t>
                      </a:r>
                      <a:endParaRPr lang="en-US" sz="1600" b="0" i="0" u="none" strike="noStrike" dirty="0">
                        <a:solidFill>
                          <a:srgbClr val="524A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67015(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155125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42(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0.6267(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0.1353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282595927"/>
                  </a:ext>
                </a:extLst>
              </a:tr>
              <a:tr h="2572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 err="1" smtClean="0">
                          <a:effectLst/>
                        </a:rPr>
                        <a:t>Drive.ai</a:t>
                      </a:r>
                      <a:endParaRPr lang="en-US" sz="1600" u="none" strike="noStrike" dirty="0" smtClean="0">
                        <a:effectLst/>
                      </a:endParaRPr>
                    </a:p>
                    <a:p>
                      <a:pPr algn="ctr" fontAlgn="t"/>
                      <a:r>
                        <a:rPr lang="en-US" sz="1600" u="none" strike="noStrike" dirty="0" smtClean="0">
                          <a:effectLst/>
                        </a:rPr>
                        <a:t>(Apple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INC.</a:t>
                      </a:r>
                      <a:r>
                        <a:rPr lang="en-US" sz="1600" u="none" strike="noStrike" dirty="0" smtClean="0">
                          <a:effectLst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524A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3974(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13272</a:t>
                      </a:r>
                      <a:r>
                        <a:rPr lang="en-US" altLang="zh-CN" dirty="0" smtClean="0"/>
                        <a:t>)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75(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663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33.6323(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49.9548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="" xmlns:a16="http://schemas.microsoft.com/office/drawing/2014/main" val="3255639946"/>
                  </a:ext>
                </a:extLst>
              </a:tr>
              <a:tr h="2572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Baidu</a:t>
                      </a:r>
                      <a:endParaRPr lang="en-US" sz="1600" b="0" i="0" u="none" strike="noStrike">
                        <a:solidFill>
                          <a:srgbClr val="524A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108300(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637.46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0.0554(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1.5687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707328158"/>
                  </a:ext>
                </a:extLst>
              </a:tr>
              <a:tr h="2572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Telenav</a:t>
                      </a:r>
                      <a:endParaRPr lang="en-US" sz="1600" b="0" i="0" u="none" strike="noStrike">
                        <a:solidFill>
                          <a:srgbClr val="524A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136.3636(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7569031"/>
                  </a:ext>
                </a:extLst>
              </a:tr>
              <a:tr h="2572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Delphi</a:t>
                      </a:r>
                      <a:endParaRPr lang="en-US" sz="1600" b="0" i="0" u="none" strike="noStrike">
                        <a:solidFill>
                          <a:srgbClr val="524A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2806874669"/>
                  </a:ext>
                </a:extLst>
              </a:tr>
              <a:tr h="2572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Nvidia</a:t>
                      </a:r>
                      <a:endParaRPr lang="en-US" sz="1600" b="0" i="0" u="none" strike="noStrike">
                        <a:solidFill>
                          <a:srgbClr val="524A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7218(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28004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655(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82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90.7454(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2.9282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2674552760"/>
                  </a:ext>
                </a:extLst>
              </a:tr>
              <a:tr h="2572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Valeo</a:t>
                      </a:r>
                      <a:endParaRPr lang="en-US" sz="1600" b="0" i="0" u="none" strike="noStrike" dirty="0">
                        <a:solidFill>
                          <a:srgbClr val="524A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336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92(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205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920(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610.1190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430596929"/>
                  </a:ext>
                </a:extLst>
              </a:tr>
              <a:tr h="2572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Bosch</a:t>
                      </a:r>
                      <a:endParaRPr lang="en-US" sz="1600" b="0" i="0" u="none" strike="noStrike" dirty="0">
                        <a:solidFill>
                          <a:srgbClr val="524A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="" xmlns:a16="http://schemas.microsoft.com/office/drawing/2014/main" val="1783292888"/>
                  </a:ext>
                </a:extLst>
              </a:tr>
              <a:tr h="2154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Benz</a:t>
                      </a:r>
                      <a:endParaRPr lang="en-US" sz="1600" b="0" i="0" u="none" strike="noStrike" dirty="0">
                        <a:solidFill>
                          <a:srgbClr val="524A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58613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272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0(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4.6406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="" xmlns:a16="http://schemas.microsoft.com/office/drawing/2014/main" val="802241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55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860330"/>
              </p:ext>
            </p:extLst>
          </p:nvPr>
        </p:nvGraphicFramePr>
        <p:xfrm>
          <a:off x="315270" y="458824"/>
          <a:ext cx="11562694" cy="539703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312539"/>
                <a:gridCol w="2312539"/>
                <a:gridCol w="1563902"/>
                <a:gridCol w="2104803"/>
                <a:gridCol w="3268911"/>
              </a:tblGrid>
              <a:tr h="1998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Company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Permit Number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Miles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Disengagements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Disengagements/(k miles)</a:t>
                      </a:r>
                    </a:p>
                  </a:txBody>
                  <a:tcPr marL="7620" marR="7620" marT="7620" marB="0" anchor="ctr"/>
                </a:tc>
              </a:tr>
              <a:tr h="1998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Baidu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108300.00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0.055401662</a:t>
                      </a:r>
                    </a:p>
                  </a:txBody>
                  <a:tcPr marL="7620" marR="7620" marT="7620" marB="0" anchor="ctr"/>
                </a:tc>
              </a:tr>
              <a:tr h="1998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 dirty="0" err="1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Waymo</a:t>
                      </a:r>
                      <a:endParaRPr lang="en-US" sz="12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1454137.00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0.075646242</a:t>
                      </a:r>
                    </a:p>
                  </a:txBody>
                  <a:tcPr marL="7620" marR="7620" marT="7620" marB="0" anchor="ctr"/>
                </a:tc>
              </a:tr>
              <a:tr h="1998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CRUISE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831040.00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0.081825183</a:t>
                      </a:r>
                    </a:p>
                  </a:txBody>
                  <a:tcPr marL="7620" marR="7620" marT="7620" marB="0" anchor="ctr"/>
                </a:tc>
              </a:tr>
              <a:tr h="1998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 dirty="0" err="1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AutoX</a:t>
                      </a:r>
                      <a:endParaRPr lang="en-US" sz="12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32054.00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0.093592063</a:t>
                      </a:r>
                    </a:p>
                  </a:txBody>
                  <a:tcPr marL="7620" marR="7620" marT="7620" marB="0" anchor="ctr"/>
                </a:tc>
              </a:tr>
              <a:tr h="1998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Pony.ai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174845.00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0.154422488</a:t>
                      </a:r>
                    </a:p>
                  </a:txBody>
                  <a:tcPr marL="7620" marR="7620" marT="7620" marB="0" anchor="ctr"/>
                </a:tc>
              </a:tr>
              <a:tr h="1998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Nuro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68762.00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0.494459149</a:t>
                      </a:r>
                    </a:p>
                  </a:txBody>
                  <a:tcPr marL="7620" marR="7620" marT="7620" marB="0" anchor="ctr"/>
                </a:tc>
              </a:tr>
              <a:tr h="1998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Zoox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67015.00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0.62672536</a:t>
                      </a:r>
                    </a:p>
                  </a:txBody>
                  <a:tcPr marL="7620" marR="7620" marT="7620" marB="0" anchor="ctr"/>
                </a:tc>
              </a:tr>
              <a:tr h="1998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DiDi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12279.40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0.65149763</a:t>
                      </a:r>
                    </a:p>
                  </a:txBody>
                  <a:tcPr marL="7620" marR="7620" marT="7620" marB="0" anchor="ctr"/>
                </a:tc>
              </a:tr>
              <a:tr h="1998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PlusAI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1880.00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1.063829787</a:t>
                      </a:r>
                    </a:p>
                  </a:txBody>
                  <a:tcPr marL="7620" marR="7620" marT="7620" marB="0" anchor="ctr"/>
                </a:tc>
              </a:tr>
              <a:tr h="1998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Aimotive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6056.00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4.29326288</a:t>
                      </a:r>
                    </a:p>
                  </a:txBody>
                  <a:tcPr marL="7620" marR="7620" marT="7620" marB="0" anchor="ctr"/>
                </a:tc>
              </a:tr>
              <a:tr h="1998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ThorDrive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5089.00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5.305561014</a:t>
                      </a:r>
                    </a:p>
                  </a:txBody>
                  <a:tcPr marL="7620" marR="7620" marT="7620" marB="0" anchor="ctr"/>
                </a:tc>
              </a:tr>
              <a:tr h="1998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WeRide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5917.00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6.591177962</a:t>
                      </a:r>
                    </a:p>
                  </a:txBody>
                  <a:tcPr marL="7620" marR="7620" marT="7620" marB="0" anchor="ctr"/>
                </a:tc>
              </a:tr>
              <a:tr h="1998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7544.00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8.483563097</a:t>
                      </a:r>
                    </a:p>
                  </a:txBody>
                  <a:tcPr marL="7620" marR="7620" marT="7620" marB="0" anchor="ctr"/>
                </a:tc>
              </a:tr>
              <a:tr h="1998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Gatik AI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2553.00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9.400705053</a:t>
                      </a:r>
                    </a:p>
                  </a:txBody>
                  <a:tcPr marL="7620" marR="7620" marT="7620" marB="0" anchor="ctr"/>
                </a:tc>
              </a:tr>
              <a:tr h="1998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Aurora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13429.00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10.4996649</a:t>
                      </a:r>
                    </a:p>
                  </a:txBody>
                  <a:tcPr marL="7620" marR="7620" marT="7620" marB="0" anchor="ctr"/>
                </a:tc>
              </a:tr>
              <a:tr h="1998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Ambarella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3161.00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16.45049035</a:t>
                      </a:r>
                    </a:p>
                  </a:txBody>
                  <a:tcPr marL="7620" marR="7620" marT="7620" marB="0" anchor="ctr"/>
                </a:tc>
              </a:tr>
              <a:tr h="1998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Qualcomm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2164.00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17.09796673</a:t>
                      </a:r>
                    </a:p>
                  </a:txBody>
                  <a:tcPr marL="7620" marR="7620" marT="7620" marB="0" anchor="ctr"/>
                </a:tc>
              </a:tr>
              <a:tr h="1998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2230.00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17.93721973</a:t>
                      </a:r>
                    </a:p>
                  </a:txBody>
                  <a:tcPr marL="7620" marR="7620" marT="7620" marB="0" anchor="ctr"/>
                </a:tc>
              </a:tr>
              <a:tr h="1998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Drive.ai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3974.00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18.87267237</a:t>
                      </a:r>
                    </a:p>
                  </a:txBody>
                  <a:tcPr marL="7620" marR="7620" marT="7620" marB="0" anchor="ctr"/>
                </a:tc>
              </a:tr>
              <a:tr h="1998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Nissan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2277.00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20.64119455</a:t>
                      </a:r>
                    </a:p>
                  </a:txBody>
                  <a:tcPr marL="7620" marR="7620" marT="7620" marB="0" anchor="ctr"/>
                </a:tc>
              </a:tr>
              <a:tr h="1998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Nullmax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2430.00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28.80658436</a:t>
                      </a:r>
                    </a:p>
                  </a:txBody>
                  <a:tcPr marL="7620" marR="7620" marT="7620" marB="0" anchor="ctr"/>
                </a:tc>
              </a:tr>
              <a:tr h="1998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Phantom AI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1125.00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38.22222222</a:t>
                      </a:r>
                    </a:p>
                  </a:txBody>
                  <a:tcPr marL="7620" marR="7620" marT="7620" marB="0" anchor="ctr"/>
                </a:tc>
              </a:tr>
              <a:tr h="1998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Lyft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42931.00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38.82975006</a:t>
                      </a:r>
                    </a:p>
                  </a:txBody>
                  <a:tcPr marL="7620" marR="7620" marT="7620" marB="0" anchor="ctr"/>
                </a:tc>
              </a:tr>
              <a:tr h="1998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SF Motors / Seres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3493.00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40.08016032</a:t>
                      </a:r>
                    </a:p>
                  </a:txBody>
                  <a:tcPr marL="7620" marR="7620" marT="7620" marB="0" anchor="ctr"/>
                </a:tc>
              </a:tr>
              <a:tr h="1998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NVIDIA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7218.00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90.74535883</a:t>
                      </a:r>
                    </a:p>
                  </a:txBody>
                  <a:tcPr marL="7620" marR="7620" marT="7620" marB="0" anchor="ctr"/>
                </a:tc>
              </a:tr>
              <a:tr h="1998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1295.00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127.4131274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13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268500"/>
              </p:ext>
            </p:extLst>
          </p:nvPr>
        </p:nvGraphicFramePr>
        <p:xfrm>
          <a:off x="324506" y="65766"/>
          <a:ext cx="11645820" cy="670911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329164"/>
                <a:gridCol w="2329164"/>
                <a:gridCol w="1575145"/>
                <a:gridCol w="2119935"/>
                <a:gridCol w="3292412"/>
              </a:tblGrid>
              <a:tr h="20347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Company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Permit Number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Miles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Disengagements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Disengagements/(k miles)</a:t>
                      </a:r>
                    </a:p>
                  </a:txBody>
                  <a:tcPr marL="7620" marR="7620" marT="7620" marB="0" anchor="ctr"/>
                </a:tc>
              </a:tr>
              <a:tr h="20347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 dirty="0" err="1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AIMOTIVE</a:t>
                      </a:r>
                      <a:r>
                        <a:rPr lang="en-US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INC.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35.61827957</a:t>
                      </a:r>
                    </a:p>
                  </a:txBody>
                  <a:tcPr marL="7620" marR="7620" marT="7620" marB="0" anchor="ctr"/>
                </a:tc>
              </a:tr>
              <a:tr h="3490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APOLLO AUTONOMOUS DRIVING USA LLC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637.46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1.568725881</a:t>
                      </a:r>
                    </a:p>
                  </a:txBody>
                  <a:tcPr marL="7620" marR="7620" marT="7620" marB="0" anchor="ctr"/>
                </a:tc>
              </a:tr>
              <a:tr h="20347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APPLE INC.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13272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49.95479204</a:t>
                      </a:r>
                    </a:p>
                  </a:txBody>
                  <a:tcPr marL="7620" marR="7620" marT="7620" marB="0" anchor="ctr"/>
                </a:tc>
              </a:tr>
              <a:tr h="20347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ARGO AI, LLC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36733.87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0.027222833</a:t>
                      </a:r>
                    </a:p>
                  </a:txBody>
                  <a:tcPr marL="7620" marR="7620" marT="7620" marB="0" anchor="ctr"/>
                </a:tc>
              </a:tr>
              <a:tr h="20347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AURORA OPERATIONS, INC.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12647.07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0.711627278</a:t>
                      </a:r>
                    </a:p>
                  </a:txBody>
                  <a:tcPr marL="7620" marR="7620" marT="7620" marB="0" anchor="ctr"/>
                </a:tc>
              </a:tr>
              <a:tr h="20347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AUTOX TECHNOLOGIES, INC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50108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0.019956893</a:t>
                      </a:r>
                    </a:p>
                  </a:txBody>
                  <a:tcPr marL="7620" marR="7620" marT="7620" marB="0" anchor="ctr"/>
                </a:tc>
              </a:tr>
              <a:tr h="20347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CRUISE LLC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876104.72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0.023969737</a:t>
                      </a:r>
                    </a:p>
                  </a:txBody>
                  <a:tcPr marL="7620" marR="7620" marT="7620" marB="0" anchor="ctr"/>
                </a:tc>
              </a:tr>
              <a:tr h="20347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DEEPROUTE.AI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30872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0.064783623</a:t>
                      </a:r>
                    </a:p>
                  </a:txBody>
                  <a:tcPr marL="7620" marR="7620" marT="7620" marB="0" anchor="ctr"/>
                </a:tc>
              </a:tr>
              <a:tr h="20347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DIDI RESEARCH AMERICA LLC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40744.67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0.024543087</a:t>
                      </a:r>
                    </a:p>
                  </a:txBody>
                  <a:tcPr marL="7620" marR="7620" marT="7620" marB="0" anchor="ctr"/>
                </a:tc>
              </a:tr>
              <a:tr h="20347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EASYMILE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693.75</a:t>
                      </a:r>
                    </a:p>
                  </a:txBody>
                  <a:tcPr marL="7620" marR="7620" marT="7620" marB="0" anchor="ctr"/>
                </a:tc>
              </a:tr>
              <a:tr h="20347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GATIK AI INC.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3.118503119</a:t>
                      </a:r>
                    </a:p>
                  </a:txBody>
                  <a:tcPr marL="7620" marR="7620" marT="7620" marB="0" anchor="ctr"/>
                </a:tc>
              </a:tr>
              <a:tr h="20347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IMAGRY INC.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731.25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97.09401709</a:t>
                      </a:r>
                    </a:p>
                  </a:txBody>
                  <a:tcPr marL="7620" marR="7620" marT="7620" marB="0" anchor="ctr"/>
                </a:tc>
              </a:tr>
              <a:tr h="20347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LYFT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11200.10544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2.053552095</a:t>
                      </a:r>
                    </a:p>
                  </a:txBody>
                  <a:tcPr marL="7620" marR="7620" marT="7620" marB="0" anchor="ctr"/>
                </a:tc>
              </a:tr>
              <a:tr h="51969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MERCEDES-BENZ RESEARCH &amp; DEVELOPMENT NORTH AMERICA, INC.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58613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4.640608739</a:t>
                      </a:r>
                    </a:p>
                  </a:txBody>
                  <a:tcPr marL="7620" marR="7620" marT="7620" marB="0" anchor="ctr"/>
                </a:tc>
              </a:tr>
              <a:tr h="3490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it-IT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NISSAN NORTH AMERICA, INC DBA ALLIANCE INNOVATION LAB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33.46456693</a:t>
                      </a:r>
                    </a:p>
                  </a:txBody>
                  <a:tcPr marL="7620" marR="7620" marT="7620" marB="0" anchor="ctr"/>
                </a:tc>
              </a:tr>
              <a:tr h="20347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NURO, INC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59100.02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0.389170765</a:t>
                      </a:r>
                    </a:p>
                  </a:txBody>
                  <a:tcPr marL="7620" marR="7620" marT="7620" marB="0" anchor="ctr"/>
                </a:tc>
              </a:tr>
              <a:tr h="20347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NVIDIA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28004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2.928153121</a:t>
                      </a:r>
                    </a:p>
                  </a:txBody>
                  <a:tcPr marL="7620" marR="7620" marT="7620" marB="0" anchor="ctr"/>
                </a:tc>
              </a:tr>
              <a:tr h="20347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PONY.AI, INC.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305616.73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0.068713516</a:t>
                      </a:r>
                    </a:p>
                  </a:txBody>
                  <a:tcPr marL="7620" marR="7620" marT="7620" marB="0" anchor="ctr"/>
                </a:tc>
              </a:tr>
              <a:tr h="20347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QCRAFT INC.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6320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0.791139241</a:t>
                      </a:r>
                    </a:p>
                  </a:txBody>
                  <a:tcPr marL="7620" marR="7620" marT="7620" marB="0" anchor="ctr"/>
                </a:tc>
              </a:tr>
              <a:tr h="20347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QUALCOMM TECHNOLOGIES, INC.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87.4617737</a:t>
                      </a:r>
                    </a:p>
                  </a:txBody>
                  <a:tcPr marL="7620" marR="7620" marT="7620" marB="0" anchor="ctr"/>
                </a:tc>
              </a:tr>
              <a:tr h="3490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TOYOTA RESEARCH INSTITUTE, INC.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13959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30.01647682</a:t>
                      </a:r>
                    </a:p>
                  </a:txBody>
                  <a:tcPr marL="7620" marR="7620" marT="7620" marB="0" anchor="ctr"/>
                </a:tc>
              </a:tr>
              <a:tr h="20347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UDELV, INC.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766.6666667</a:t>
                      </a:r>
                    </a:p>
                  </a:txBody>
                  <a:tcPr marL="7620" marR="7620" marT="7620" marB="0" anchor="ctr"/>
                </a:tc>
              </a:tr>
              <a:tr h="20347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VALEO NORTH AMERICA INC.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610.1190476</a:t>
                      </a:r>
                    </a:p>
                  </a:txBody>
                  <a:tcPr marL="7620" marR="7620" marT="7620" marB="0" anchor="ctr"/>
                </a:tc>
              </a:tr>
              <a:tr h="20347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WAYMO LLC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2325842.9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0.125545883</a:t>
                      </a:r>
                    </a:p>
                  </a:txBody>
                  <a:tcPr marL="7620" marR="7620" marT="7620" marB="0" anchor="ctr"/>
                </a:tc>
              </a:tr>
              <a:tr h="20347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WERIDE CORP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57966.25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0.051754254</a:t>
                      </a:r>
                    </a:p>
                  </a:txBody>
                  <a:tcPr marL="7620" marR="7620" marT="7620" marB="0" anchor="ctr"/>
                </a:tc>
              </a:tr>
              <a:tr h="20347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ZOOX, INC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155125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0.135374698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80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srgbClr val="003399"/>
                </a:solidFill>
              </a:rPr>
              <a:t>Prof. </a:t>
            </a:r>
            <a:r>
              <a:rPr lang="es-ES" dirty="0" err="1">
                <a:solidFill>
                  <a:srgbClr val="003399"/>
                </a:solidFill>
              </a:rPr>
              <a:t>Yajun</a:t>
            </a:r>
            <a:r>
              <a:rPr lang="es-ES" dirty="0">
                <a:solidFill>
                  <a:srgbClr val="003399"/>
                </a:solidFill>
              </a:rPr>
              <a:t> Ha 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99"/>
                </a:solidFill>
              </a:rPr>
              <a:t>2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676400" y="387751"/>
            <a:ext cx="8686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CC0066"/>
                </a:solidFill>
              </a:rPr>
              <a:t>Smart Vehicle </a:t>
            </a:r>
            <a:r>
              <a:rPr lang="en-US" altLang="zh-CN" sz="3200" b="1" dirty="0" smtClean="0">
                <a:solidFill>
                  <a:srgbClr val="CC0066"/>
                </a:solidFill>
              </a:rPr>
              <a:t>2022 </a:t>
            </a:r>
            <a:r>
              <a:rPr lang="en-US" altLang="zh-CN" sz="3200" b="1" dirty="0">
                <a:solidFill>
                  <a:srgbClr val="CC0066"/>
                </a:solidFill>
              </a:rPr>
              <a:t>&amp; </a:t>
            </a:r>
            <a:r>
              <a:rPr lang="en-US" altLang="zh-CN" sz="3200" b="1" dirty="0" smtClean="0">
                <a:solidFill>
                  <a:srgbClr val="CC0066"/>
                </a:solidFill>
              </a:rPr>
              <a:t>2023 </a:t>
            </a:r>
            <a:r>
              <a:rPr lang="en-US" altLang="zh-CN" sz="3200" b="1" dirty="0">
                <a:solidFill>
                  <a:srgbClr val="CC0066"/>
                </a:solidFill>
              </a:rPr>
              <a:t>Report from Players</a:t>
            </a:r>
            <a:endParaRPr lang="en-US" sz="3200" b="1" dirty="0">
              <a:solidFill>
                <a:srgbClr val="CC006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85590" y="21759"/>
            <a:ext cx="4108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-apple-system-font" charset="0"/>
              </a:rPr>
              <a:t>Note: Annual report to </a:t>
            </a:r>
            <a:r>
              <a:rPr lang="zh-CN" altLang="en-US" dirty="0">
                <a:solidFill>
                  <a:srgbClr val="333333"/>
                </a:solidFill>
                <a:latin typeface="-apple-system-font" charset="0"/>
              </a:rPr>
              <a:t>加州车辆管理局</a:t>
            </a:r>
            <a:endParaRPr lang="en-US" dirty="0">
              <a:solidFill>
                <a:srgbClr val="003399"/>
              </a:solidFill>
            </a:endParaRPr>
          </a:p>
        </p:txBody>
      </p:sp>
      <p:graphicFrame>
        <p:nvGraphicFramePr>
          <p:cNvPr id="9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913027"/>
              </p:ext>
            </p:extLst>
          </p:nvPr>
        </p:nvGraphicFramePr>
        <p:xfrm>
          <a:off x="1851891" y="898635"/>
          <a:ext cx="8686801" cy="534079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63937">
                  <a:extLst>
                    <a:ext uri="{9D8B030D-6E8A-4147-A177-3AD203B41FA5}">
                      <a16:colId xmlns="" xmlns:a16="http://schemas.microsoft.com/office/drawing/2014/main" val="490275004"/>
                    </a:ext>
                  </a:extLst>
                </a:gridCol>
                <a:gridCol w="1558461">
                  <a:extLst>
                    <a:ext uri="{9D8B030D-6E8A-4147-A177-3AD203B41FA5}">
                      <a16:colId xmlns="" xmlns:a16="http://schemas.microsoft.com/office/drawing/2014/main" val="3332205333"/>
                    </a:ext>
                  </a:extLst>
                </a:gridCol>
                <a:gridCol w="1566530">
                  <a:extLst>
                    <a:ext uri="{9D8B030D-6E8A-4147-A177-3AD203B41FA5}">
                      <a16:colId xmlns="" xmlns:a16="http://schemas.microsoft.com/office/drawing/2014/main" val="3821722551"/>
                    </a:ext>
                  </a:extLst>
                </a:gridCol>
                <a:gridCol w="1545781">
                  <a:extLst>
                    <a:ext uri="{9D8B030D-6E8A-4147-A177-3AD203B41FA5}">
                      <a16:colId xmlns="" xmlns:a16="http://schemas.microsoft.com/office/drawing/2014/main" val="1887684162"/>
                    </a:ext>
                  </a:extLst>
                </a:gridCol>
                <a:gridCol w="2552092">
                  <a:extLst>
                    <a:ext uri="{9D8B030D-6E8A-4147-A177-3AD203B41FA5}">
                      <a16:colId xmlns="" xmlns:a16="http://schemas.microsoft.com/office/drawing/2014/main" val="3302031854"/>
                    </a:ext>
                  </a:extLst>
                </a:gridCol>
              </a:tblGrid>
              <a:tr h="838200">
                <a:tc gridSpan="5"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The data below contain the disengagements and autonomous miles traveled for permit holders who </a:t>
                      </a:r>
                    </a:p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reported testing on California’s public roads in </a:t>
                      </a:r>
                      <a:r>
                        <a:rPr lang="en-US" sz="1600" u="none" strike="noStrike" dirty="0" smtClean="0">
                          <a:effectLst/>
                        </a:rPr>
                        <a:t>2022 </a:t>
                      </a:r>
                      <a:r>
                        <a:rPr lang="en-US" sz="1600" u="none" strike="noStrike" dirty="0">
                          <a:effectLst/>
                        </a:rPr>
                        <a:t>and (</a:t>
                      </a:r>
                      <a:r>
                        <a:rPr lang="en-US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2023</a:t>
                      </a:r>
                      <a:r>
                        <a:rPr lang="en-US" sz="1600" u="none" strike="noStrike" dirty="0" smtClean="0">
                          <a:effectLst/>
                        </a:rPr>
                        <a:t>) 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algn="ctr" fontAlgn="t"/>
                      <a:r>
                        <a:rPr lang="en-US" sz="1600" u="none" strike="noStrike" dirty="0" smtClean="0">
                          <a:effectLst/>
                        </a:rPr>
                        <a:t>[“</a:t>
                      </a:r>
                      <a:r>
                        <a:rPr lang="en-US" sz="1600" u="none" strike="noStrike" dirty="0" smtClean="0">
                          <a:effectLst/>
                        </a:rPr>
                        <a:t>2022 </a:t>
                      </a:r>
                      <a:r>
                        <a:rPr lang="en-US" sz="1600" u="none" strike="noStrike" dirty="0">
                          <a:effectLst/>
                        </a:rPr>
                        <a:t>and </a:t>
                      </a:r>
                      <a:r>
                        <a:rPr lang="en-US" sz="1600" u="none" strike="noStrike" dirty="0" smtClean="0">
                          <a:effectLst/>
                        </a:rPr>
                        <a:t>2023 </a:t>
                      </a:r>
                      <a:r>
                        <a:rPr lang="en-US" sz="1600" u="none" strike="noStrike" dirty="0">
                          <a:effectLst/>
                        </a:rPr>
                        <a:t>Autonomous Vehicle Disengagement Reports”]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0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0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0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0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="" xmlns:a16="http://schemas.microsoft.com/office/drawing/2014/main" val="385771993"/>
                  </a:ext>
                </a:extLst>
              </a:tr>
              <a:tr h="29616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Company</a:t>
                      </a:r>
                      <a:endParaRPr lang="en-US" sz="1600" b="1" i="0" u="none" strike="noStrike" dirty="0">
                        <a:solidFill>
                          <a:srgbClr val="524A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Permit Number</a:t>
                      </a:r>
                      <a:endParaRPr lang="en-US" sz="1600" b="1" i="0" u="none" strike="noStrike" dirty="0">
                        <a:solidFill>
                          <a:srgbClr val="524A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Miles</a:t>
                      </a:r>
                      <a:endParaRPr lang="en-US" sz="1600" b="1" i="0" u="none" strike="noStrike" dirty="0">
                        <a:solidFill>
                          <a:srgbClr val="524A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Disengagements</a:t>
                      </a:r>
                      <a:endParaRPr lang="en-US" sz="1600" b="1" i="0" u="none" strike="noStrike" dirty="0">
                        <a:solidFill>
                          <a:srgbClr val="524A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Disengagements/(k miles)</a:t>
                      </a:r>
                      <a:endParaRPr lang="en-US" sz="1600" b="1" i="0" u="none" strike="noStrike" dirty="0">
                        <a:solidFill>
                          <a:srgbClr val="524A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4141811145"/>
                  </a:ext>
                </a:extLst>
              </a:tr>
              <a:tr h="5066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 err="1">
                          <a:effectLst/>
                        </a:rPr>
                        <a:t>Waymo</a:t>
                      </a:r>
                      <a:endParaRPr lang="en-US" sz="1600" b="0" i="0" u="none" strike="noStrike" dirty="0">
                        <a:solidFill>
                          <a:srgbClr val="524A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688(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438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2900143.8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3669962.4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170(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212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0.0586(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0.05777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355789823"/>
                  </a:ext>
                </a:extLst>
              </a:tr>
              <a:tr h="29616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GM Cruise</a:t>
                      </a:r>
                      <a:endParaRPr lang="en-US" sz="1600" b="0" i="0" u="none" strike="noStrike" dirty="0">
                        <a:solidFill>
                          <a:srgbClr val="524A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388(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510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863110.92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583624.25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0.0104 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652812202"/>
                  </a:ext>
                </a:extLst>
              </a:tr>
              <a:tr h="2572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Nissan</a:t>
                      </a:r>
                      <a:endParaRPr lang="en-US" sz="1600" b="0" i="0" u="none" strike="noStrike" dirty="0">
                        <a:solidFill>
                          <a:srgbClr val="524A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1194.2(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4825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6.699(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3.523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2889310799"/>
                  </a:ext>
                </a:extLst>
              </a:tr>
              <a:tr h="2572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Zoox</a:t>
                      </a:r>
                      <a:endParaRPr lang="en-US" sz="1600" b="0" i="0" u="none" strike="noStrike">
                        <a:solidFill>
                          <a:srgbClr val="524A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142(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284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552133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710409.1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0.0380 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0.00563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282595927"/>
                  </a:ext>
                </a:extLst>
              </a:tr>
              <a:tr h="2572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 err="1" smtClean="0">
                          <a:effectLst/>
                        </a:rPr>
                        <a:t>Drive.ai</a:t>
                      </a:r>
                      <a:endParaRPr lang="en-US" sz="1600" u="none" strike="noStrike" dirty="0" smtClean="0">
                        <a:effectLst/>
                      </a:endParaRPr>
                    </a:p>
                    <a:p>
                      <a:pPr algn="ctr" fontAlgn="t"/>
                      <a:r>
                        <a:rPr lang="en-US" sz="1600" u="none" strike="noStrike" dirty="0" smtClean="0">
                          <a:effectLst/>
                        </a:rPr>
                        <a:t>(Apple INC.)</a:t>
                      </a:r>
                      <a:endParaRPr lang="en-US" sz="1600" b="0" i="0" u="none" strike="noStrike" dirty="0">
                        <a:solidFill>
                          <a:srgbClr val="524A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69(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67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125096.3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452743.9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5982(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3194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47.819 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7.055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255639946"/>
                  </a:ext>
                </a:extLst>
              </a:tr>
              <a:tr h="2572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Baidu</a:t>
                      </a:r>
                      <a:endParaRPr lang="en-US" sz="1600" b="0" i="0" u="none" strike="noStrike">
                        <a:solidFill>
                          <a:srgbClr val="524A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2477(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15311.7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0.196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707328158"/>
                  </a:ext>
                </a:extLst>
              </a:tr>
              <a:tr h="2572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Telenav</a:t>
                      </a:r>
                      <a:endParaRPr lang="en-US" sz="1600" b="0" i="0" u="none" strike="noStrike">
                        <a:solidFill>
                          <a:srgbClr val="524A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569031"/>
                  </a:ext>
                </a:extLst>
              </a:tr>
              <a:tr h="2572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Delphi</a:t>
                      </a:r>
                      <a:endParaRPr lang="en-US" sz="1600" b="0" i="0" u="none" strike="noStrike">
                        <a:solidFill>
                          <a:srgbClr val="524A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06874669"/>
                  </a:ext>
                </a:extLst>
              </a:tr>
              <a:tr h="2572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Nvidia</a:t>
                      </a:r>
                      <a:endParaRPr lang="en-US" sz="1600" b="0" i="0" u="none" strike="noStrike">
                        <a:solidFill>
                          <a:srgbClr val="524A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7169.26(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0.976 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2674552760"/>
                  </a:ext>
                </a:extLst>
              </a:tr>
              <a:tr h="2572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Valeo</a:t>
                      </a:r>
                      <a:endParaRPr lang="en-US" sz="1600" b="0" i="0" u="none" strike="noStrike" dirty="0">
                        <a:solidFill>
                          <a:srgbClr val="524A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339(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104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71(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209.4395 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201.923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430596929"/>
                  </a:ext>
                </a:extLst>
              </a:tr>
              <a:tr h="2572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Bosch</a:t>
                      </a:r>
                      <a:endParaRPr lang="en-US" sz="1600" b="0" i="0" u="none" strike="noStrike" dirty="0">
                        <a:solidFill>
                          <a:srgbClr val="524A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759.31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314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413.533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783292888"/>
                  </a:ext>
                </a:extLst>
              </a:tr>
              <a:tr h="2572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Benz</a:t>
                      </a:r>
                      <a:endParaRPr lang="en-US" sz="1600" b="0" i="0" u="none" strike="noStrike" dirty="0">
                        <a:solidFill>
                          <a:srgbClr val="524A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47(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52975.29361(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0.717 (</a:t>
                      </a:r>
                      <a:r>
                        <a:rPr lang="en-US" altLang="zh-CN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6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6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802241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81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650206"/>
              </p:ext>
            </p:extLst>
          </p:nvPr>
        </p:nvGraphicFramePr>
        <p:xfrm>
          <a:off x="435342" y="279638"/>
          <a:ext cx="11381770" cy="62712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276354"/>
                <a:gridCol w="2276354"/>
                <a:gridCol w="1539431"/>
                <a:gridCol w="2071869"/>
                <a:gridCol w="321776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Company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Permit Number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Miles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Disengagements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Disengagements/(k miles)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APOLLO AUTONOMOUS DRIVING USA </a:t>
                      </a:r>
                      <a:r>
                        <a:rPr lang="en-US" sz="12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LLC(Baidu)</a:t>
                      </a:r>
                      <a:endParaRPr lang="en-US" sz="12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12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AURORA OPERATIONS, INC.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 dirty="0" err="1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DEEPROUTE.AI</a:t>
                      </a:r>
                      <a:endParaRPr lang="en-US" sz="12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CRUISE LLC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863110.92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0.010427397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 dirty="0" err="1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AUTOX</a:t>
                      </a:r>
                      <a:r>
                        <a:rPr lang="en-US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TECHNOLOGIES, </a:t>
                      </a:r>
                      <a:r>
                        <a:rPr lang="en-US" sz="1200" b="0" i="0" kern="1200" dirty="0" err="1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</a:t>
                      </a:r>
                      <a:endParaRPr lang="en-US" sz="12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49314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0.020278217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 dirty="0" err="1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ZOOX</a:t>
                      </a:r>
                      <a:r>
                        <a:rPr lang="en-US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kern="1200" dirty="0" err="1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</a:t>
                      </a:r>
                      <a:endParaRPr lang="en-US" sz="12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552133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0.038034314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 dirty="0" err="1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WERIDE</a:t>
                      </a:r>
                      <a:r>
                        <a:rPr lang="en-US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CORP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64560.57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0.046467991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 dirty="0" err="1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DIDI</a:t>
                      </a:r>
                      <a:r>
                        <a:rPr lang="en-US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RESEARCH AMERICA, LLC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38265.14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0.052266894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ARGO AI, LLC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18640.81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0.053645737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 dirty="0" err="1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WAYMO</a:t>
                      </a:r>
                      <a:r>
                        <a:rPr lang="en-US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LLC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2900143.8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0.058617783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 dirty="0" err="1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PONY.AI</a:t>
                      </a:r>
                      <a:r>
                        <a:rPr lang="en-US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INC.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280412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0.071323624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 dirty="0" err="1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NURO</a:t>
                      </a:r>
                      <a:r>
                        <a:rPr lang="en-US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b="0" i="0" kern="1200" dirty="0" err="1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</a:t>
                      </a:r>
                      <a:endParaRPr lang="en-US" sz="12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94983.43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0.157922282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MERCEDES-BENZ RESEARCH &amp; DEVELOPMENT NORTH AMERICA, INC.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52975.29361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0.717315515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NVIDIA CORPORATION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7169.26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0.976390869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 dirty="0" err="1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QCRAFT</a:t>
                      </a:r>
                      <a:r>
                        <a:rPr lang="en-US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INC.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1.158748552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 dirty="0" err="1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GATIK</a:t>
                      </a:r>
                      <a:r>
                        <a:rPr lang="en-US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AI </a:t>
                      </a:r>
                      <a:r>
                        <a:rPr lang="en-US" sz="1200" b="0" i="0" kern="1200" dirty="0" err="1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</a:t>
                      </a:r>
                      <a:endParaRPr lang="en-US" sz="12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2.952755906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it-IT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NISSAN NORTH AMERICA, INC DBA ALLIANCE INNOVATION LAB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1194.2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6.699045386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TOYOTA RESEARCH INSTITUTE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4774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23.46041056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MOTIONAL AD, INC.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4938.8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27.3345752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GHOST AUTONOMY </a:t>
                      </a:r>
                      <a:r>
                        <a:rPr lang="en-US" sz="1200" b="0" i="0" kern="1200" dirty="0" err="1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</a:t>
                      </a:r>
                      <a:endParaRPr lang="en-US" sz="12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14558.88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30.77159782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QUALCOMM TECHNOLOGIES, INC.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42.42625124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 dirty="0" err="1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AIMOTIVE</a:t>
                      </a:r>
                      <a:r>
                        <a:rPr lang="en-US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INC.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15215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44.69273743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APPLE INC</a:t>
                      </a:r>
                      <a:r>
                        <a:rPr lang="en-US" sz="12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.(</a:t>
                      </a:r>
                      <a:r>
                        <a:rPr lang="en-US" sz="1200" b="0" i="0" kern="1200" dirty="0" err="1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Drive.ai</a:t>
                      </a:r>
                      <a:r>
                        <a:rPr lang="en-US" sz="1200" b="0" i="0" kern="1200" dirty="0" smtClean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125096.3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5982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47.81916012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 CORPORATION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198.4635083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 dirty="0" err="1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VALEO</a:t>
                      </a:r>
                      <a:r>
                        <a:rPr lang="en-US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NORTH AMERICA INC.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209.439528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kern="1200" dirty="0" err="1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IMAGRY</a:t>
                      </a:r>
                      <a:r>
                        <a:rPr lang="en-US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kern="1200" dirty="0" err="1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</a:t>
                      </a:r>
                      <a:endParaRPr lang="en-US" sz="12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650.1125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313.7918437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93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17544"/>
              </p:ext>
            </p:extLst>
          </p:nvPr>
        </p:nvGraphicFramePr>
        <p:xfrm>
          <a:off x="406400" y="538256"/>
          <a:ext cx="11373767" cy="52882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268351"/>
                <a:gridCol w="2276354"/>
                <a:gridCol w="1539431"/>
                <a:gridCol w="2071869"/>
                <a:gridCol w="321776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Company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Permit Number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Miles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Disengagements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Disengagements/(k miles)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kern="1200" dirty="0" err="1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aiMotive</a:t>
                      </a:r>
                      <a:r>
                        <a:rPr lang="en-US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Inc.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14876.41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47.5921274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Apollo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15311.7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0.195928604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APPLE INC.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452743.9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7.054760981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AURORA OPERATIONS, INC.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700.26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67.11792763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AutoX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7870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BOSCH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759.31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413.5333395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CRUISE LLC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583624.25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Didi Research America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4004.1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0.249744012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Gatik AI Inc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3.154574132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GHOST AUTONOMY </a:t>
                      </a:r>
                      <a:r>
                        <a:rPr lang="en-US" sz="1400" b="0" i="0" kern="1200" dirty="0" err="1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</a:t>
                      </a:r>
                      <a:endParaRPr lang="en-US" sz="14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52770.8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19.5941695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IMAGRY INC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723.56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171.3748687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Mercedes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58342.68615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Motional AD, Inc.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16214.18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36.57292567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Nissan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4825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3.523316062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kern="1200" dirty="0" err="1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Nuro</a:t>
                      </a:r>
                      <a:r>
                        <a:rPr lang="en-US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</a:t>
                      </a:r>
                      <a:endParaRPr lang="en-US" sz="14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104011.11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0.451874805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QUALCOMM TECHNOLOGIES, INC.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51.34219442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Valeo North America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201.9230769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Waymo LLC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3669962.4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0.057766259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WERIDE CORP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42381.29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0.047190635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Woven by Toyota, U.S., Inc.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4194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10.01430615</a:t>
                      </a:r>
                    </a:p>
                  </a:txBody>
                  <a:tcPr marL="7620" marR="7620" marT="762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kern="1200" dirty="0" err="1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Zoox</a:t>
                      </a:r>
                      <a:r>
                        <a:rPr lang="en-US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b="0" i="0" kern="1200" dirty="0" err="1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</a:t>
                      </a:r>
                      <a:endParaRPr lang="en-US" sz="1400" b="0" i="0" kern="1200" dirty="0"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710409.1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kern="1200" dirty="0"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0.005630559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88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s">
  <a:themeElements>
    <a:clrScheme name="">
      <a:dk1>
        <a:srgbClr val="003399"/>
      </a:dk1>
      <a:lt1>
        <a:srgbClr val="FFFFFF"/>
      </a:lt1>
      <a:dk2>
        <a:srgbClr val="A50021"/>
      </a:dk2>
      <a:lt2>
        <a:srgbClr val="808080"/>
      </a:lt2>
      <a:accent1>
        <a:srgbClr val="339966"/>
      </a:accent1>
      <a:accent2>
        <a:srgbClr val="339966"/>
      </a:accent2>
      <a:accent3>
        <a:srgbClr val="FFFFFF"/>
      </a:accent3>
      <a:accent4>
        <a:srgbClr val="002A82"/>
      </a:accent4>
      <a:accent5>
        <a:srgbClr val="ADCAB8"/>
      </a:accent5>
      <a:accent6>
        <a:srgbClr val="2D8A5C"/>
      </a:accent6>
      <a:hlink>
        <a:srgbClr val="CCCCFF"/>
      </a:hlink>
      <a:folHlink>
        <a:srgbClr val="B2B2B2"/>
      </a:folHlink>
    </a:clrScheme>
    <a:fontScheme name="Struttura predefinit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1109</Words>
  <Application>Microsoft Office PowerPoint</Application>
  <PresentationFormat>宽屏</PresentationFormat>
  <Paragraphs>671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-apple-system-font</vt:lpstr>
      <vt:lpstr>宋体</vt:lpstr>
      <vt:lpstr>Arial</vt:lpstr>
      <vt:lpstr>Calibri</vt:lpstr>
      <vt:lpstr>Calibri Light</vt:lpstr>
      <vt:lpstr>Times New Roman</vt:lpstr>
      <vt:lpstr>Office 主题</vt:lpstr>
      <vt:lpstr>slides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Vehicle 2017 &amp; 2019 Report from Players Note: Annual report to 加州车辆管理局  </dc:title>
  <dc:creator>Microsoft 帐户</dc:creator>
  <cp:lastModifiedBy>Microsoft 帐户</cp:lastModifiedBy>
  <cp:revision>161</cp:revision>
  <dcterms:created xsi:type="dcterms:W3CDTF">2024-09-24T02:19:20Z</dcterms:created>
  <dcterms:modified xsi:type="dcterms:W3CDTF">2024-09-27T09:36:30Z</dcterms:modified>
</cp:coreProperties>
</file>