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3" r:id="rId5"/>
    <p:sldId id="257" r:id="rId6"/>
    <p:sldId id="261" r:id="rId7"/>
    <p:sldId id="258"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A5F9AB52-FD8F-4BCA-B7DD-60977E9A580E}" type="datetimeFigureOut">
              <a:rPr lang="es-CL" smtClean="0"/>
              <a:t>19-07-2021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2225F3B-0A15-4DFA-8604-8A32478273CD}" type="slidenum">
              <a:rPr lang="es-CL" smtClean="0"/>
              <a:t>‹Nº›</a:t>
            </a:fld>
            <a:endParaRPr lang="es-CL"/>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1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F9AB52-FD8F-4BCA-B7DD-60977E9A580E}" type="datetimeFigureOut">
              <a:rPr lang="es-CL" smtClean="0"/>
              <a:t>19-07-2021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547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F9AB52-FD8F-4BCA-B7DD-60977E9A580E}" type="datetimeFigureOut">
              <a:rPr lang="es-CL" smtClean="0"/>
              <a:t>19-07-2021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2225F3B-0A15-4DFA-8604-8A32478273CD}" type="slidenum">
              <a:rPr lang="es-CL" smtClean="0"/>
              <a:t>‹Nº›</a:t>
            </a:fld>
            <a:endParaRPr lang="es-C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08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F9AB52-FD8F-4BCA-B7DD-60977E9A580E}" type="datetimeFigureOut">
              <a:rPr lang="es-CL" smtClean="0"/>
              <a:t>19-07-2021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111024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5F9AB52-FD8F-4BCA-B7DD-60977E9A580E}" type="datetimeFigureOut">
              <a:rPr lang="es-CL" smtClean="0"/>
              <a:t>19-07-2021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2225F3B-0A15-4DFA-8604-8A32478273CD}" type="slidenum">
              <a:rPr lang="es-CL" smtClean="0"/>
              <a:t>‹Nº›</a:t>
            </a:fld>
            <a:endParaRPr lang="es-CL"/>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51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5F9AB52-FD8F-4BCA-B7DD-60977E9A580E}" type="datetimeFigureOut">
              <a:rPr lang="es-CL" smtClean="0"/>
              <a:t>19-07-2021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4031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5F9AB52-FD8F-4BCA-B7DD-60977E9A580E}" type="datetimeFigureOut">
              <a:rPr lang="es-CL" smtClean="0"/>
              <a:t>19-07-2021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275871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5F9AB52-FD8F-4BCA-B7DD-60977E9A580E}" type="datetimeFigureOut">
              <a:rPr lang="es-CL" smtClean="0"/>
              <a:t>19-07-2021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21870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9AB52-FD8F-4BCA-B7DD-60977E9A580E}" type="datetimeFigureOut">
              <a:rPr lang="es-CL" smtClean="0"/>
              <a:t>19-07-2021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97800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5F9AB52-FD8F-4BCA-B7DD-60977E9A580E}" type="datetimeFigureOut">
              <a:rPr lang="es-CL" smtClean="0"/>
              <a:t>19-07-2021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2225F3B-0A15-4DFA-8604-8A32478273CD}" type="slidenum">
              <a:rPr lang="es-CL" smtClean="0"/>
              <a:t>‹Nº›</a:t>
            </a:fld>
            <a:endParaRPr lang="es-CL"/>
          </a:p>
        </p:txBody>
      </p:sp>
    </p:spTree>
    <p:extLst>
      <p:ext uri="{BB962C8B-B14F-4D97-AF65-F5344CB8AC3E}">
        <p14:creationId xmlns:p14="http://schemas.microsoft.com/office/powerpoint/2010/main" val="374766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5F9AB52-FD8F-4BCA-B7DD-60977E9A580E}" type="datetimeFigureOut">
              <a:rPr lang="es-CL" smtClean="0"/>
              <a:t>19-07-2021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2225F3B-0A15-4DFA-8604-8A32478273CD}"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50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F9AB52-FD8F-4BCA-B7DD-60977E9A580E}" type="datetimeFigureOut">
              <a:rPr lang="es-CL" smtClean="0"/>
              <a:t>19-07-2021</a:t>
            </a:fld>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225F3B-0A15-4DFA-8604-8A32478273CD}" type="slidenum">
              <a:rPr lang="es-CL" smtClean="0"/>
              <a:t>‹Nº›</a:t>
            </a:fld>
            <a:endParaRPr lang="es-C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3444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F394C-AA81-427F-BB33-B7088C1F1CBB}"/>
              </a:ext>
            </a:extLst>
          </p:cNvPr>
          <p:cNvSpPr>
            <a:spLocks noGrp="1"/>
          </p:cNvSpPr>
          <p:nvPr>
            <p:ph type="ctrTitle"/>
          </p:nvPr>
        </p:nvSpPr>
        <p:spPr/>
        <p:txBody>
          <a:bodyPr/>
          <a:lstStyle/>
          <a:p>
            <a:pPr algn="l"/>
            <a:r>
              <a:rPr lang="es-ES" sz="4800" dirty="0">
                <a:solidFill>
                  <a:schemeClr val="tx1"/>
                </a:solidFill>
              </a:rPr>
              <a:t>¿Qué es la metodología DCU?</a:t>
            </a:r>
            <a:endParaRPr lang="es-CL" dirty="0">
              <a:solidFill>
                <a:schemeClr val="tx1"/>
              </a:solidFill>
            </a:endParaRPr>
          </a:p>
        </p:txBody>
      </p:sp>
      <p:sp>
        <p:nvSpPr>
          <p:cNvPr id="3" name="Subtítulo 2">
            <a:extLst>
              <a:ext uri="{FF2B5EF4-FFF2-40B4-BE49-F238E27FC236}">
                <a16:creationId xmlns:a16="http://schemas.microsoft.com/office/drawing/2014/main" id="{A1A29F81-1962-45D2-A331-C79007D450B5}"/>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80882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A1D8D-2791-4584-90A7-314A5A16E2BF}"/>
              </a:ext>
            </a:extLst>
          </p:cNvPr>
          <p:cNvSpPr>
            <a:spLocks noGrp="1"/>
          </p:cNvSpPr>
          <p:nvPr>
            <p:ph type="title"/>
          </p:nvPr>
        </p:nvSpPr>
        <p:spPr/>
        <p:txBody>
          <a:bodyPr/>
          <a:lstStyle/>
          <a:p>
            <a:pPr algn="ctr"/>
            <a:r>
              <a:rPr lang="es-ES" dirty="0"/>
              <a:t>Reflexión</a:t>
            </a:r>
            <a:endParaRPr lang="es-CL" dirty="0"/>
          </a:p>
        </p:txBody>
      </p:sp>
      <p:sp>
        <p:nvSpPr>
          <p:cNvPr id="3" name="Marcador de contenido 2">
            <a:extLst>
              <a:ext uri="{FF2B5EF4-FFF2-40B4-BE49-F238E27FC236}">
                <a16:creationId xmlns:a16="http://schemas.microsoft.com/office/drawing/2014/main" id="{4E752841-B79E-4A9B-A39A-FC922E607F9C}"/>
              </a:ext>
            </a:extLst>
          </p:cNvPr>
          <p:cNvSpPr>
            <a:spLocks noGrp="1"/>
          </p:cNvSpPr>
          <p:nvPr>
            <p:ph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Se realizó una actividad que implicaba investigar un concepto y hace una presentación sobre ello en conjunto con otros compañeros de trabajo.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Sobre el concepto me pareció interesante, aunque se haya originado hace unos años, esto se ha venido realizando hace mucho tiempo y sería lo más ideal para aplicarlo en un proyecto siendo los usuarios los protagonistas de esto. Esto nos traería múltiples beneficios. También aprendí que todo lo que hemos visto se relaciona como el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design</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thinking</a:t>
            </a:r>
            <a:r>
              <a:rPr lang="es-ES" sz="1800" dirty="0">
                <a:effectLst/>
                <a:latin typeface="Calibri" panose="020F0502020204030204" pitchFamily="34" charset="0"/>
                <a:ea typeface="Calibri" panose="020F0502020204030204" pitchFamily="34" charset="0"/>
                <a:cs typeface="Times New Roman" panose="02020603050405020304" pitchFamily="18" charset="0"/>
              </a:rPr>
              <a:t> y el método de lean startup donde se debe prototipar y probar, probar y probar para luego encontrar lo que realmente necesita el usuario.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03828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D4A57-B45D-4295-8349-E45BDCF8C3A7}"/>
              </a:ext>
            </a:extLst>
          </p:cNvPr>
          <p:cNvSpPr>
            <a:spLocks noGrp="1"/>
          </p:cNvSpPr>
          <p:nvPr>
            <p:ph type="title"/>
          </p:nvPr>
        </p:nvSpPr>
        <p:spPr/>
        <p:txBody>
          <a:bodyPr/>
          <a:lstStyle/>
          <a:p>
            <a:pPr algn="ctr"/>
            <a:r>
              <a:rPr lang="es-ES" dirty="0"/>
              <a:t>DEFINICIÓN</a:t>
            </a:r>
            <a:endParaRPr lang="es-CL" dirty="0"/>
          </a:p>
        </p:txBody>
      </p:sp>
      <p:sp>
        <p:nvSpPr>
          <p:cNvPr id="3" name="Marcador de contenido 2">
            <a:extLst>
              <a:ext uri="{FF2B5EF4-FFF2-40B4-BE49-F238E27FC236}">
                <a16:creationId xmlns:a16="http://schemas.microsoft.com/office/drawing/2014/main" id="{205F6353-746A-4BDC-930F-7E33A355395D}"/>
              </a:ext>
            </a:extLst>
          </p:cNvPr>
          <p:cNvSpPr>
            <a:spLocks noGrp="1"/>
          </p:cNvSpPr>
          <p:nvPr>
            <p:ph idx="1"/>
          </p:nvPr>
        </p:nvSpPr>
        <p:spPr>
          <a:xfrm>
            <a:off x="1024127" y="1962443"/>
            <a:ext cx="9720073" cy="4023360"/>
          </a:xfrm>
        </p:spPr>
        <p:txBody>
          <a:bodyPr>
            <a:normAutofit/>
          </a:bodyPr>
          <a:lstStyle/>
          <a:p>
            <a:pPr algn="ctr"/>
            <a:r>
              <a:rPr lang="es-ES" sz="2800" b="1" i="0" dirty="0">
                <a:effectLst/>
                <a:latin typeface="Lato"/>
              </a:rPr>
              <a:t>El Diseño Centrado en el Usuario es una filosofía de diseño que tiene como objetivo la creación de productos que satisfagan las necesidades y resuelvan los problemas de los usuarios a los cuales está destinado dicho producto.</a:t>
            </a:r>
            <a:endParaRPr lang="es-CL" sz="2800" b="1" dirty="0"/>
          </a:p>
        </p:txBody>
      </p:sp>
      <p:pic>
        <p:nvPicPr>
          <p:cNvPr id="1026" name="Picture 2" descr="Etapas de un proyecto con diseño centrado en el usuario">
            <a:extLst>
              <a:ext uri="{FF2B5EF4-FFF2-40B4-BE49-F238E27FC236}">
                <a16:creationId xmlns:a16="http://schemas.microsoft.com/office/drawing/2014/main" id="{8CA95780-A0EE-4077-B134-97CACDB8A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375" y="4135902"/>
            <a:ext cx="6238875" cy="261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4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BD56B-CB51-4872-B283-28AB8BFE6BBA}"/>
              </a:ext>
            </a:extLst>
          </p:cNvPr>
          <p:cNvSpPr>
            <a:spLocks noGrp="1"/>
          </p:cNvSpPr>
          <p:nvPr>
            <p:ph type="title"/>
          </p:nvPr>
        </p:nvSpPr>
        <p:spPr/>
        <p:txBody>
          <a:bodyPr>
            <a:normAutofit fontScale="90000"/>
          </a:bodyPr>
          <a:lstStyle/>
          <a:p>
            <a:pPr algn="ctr"/>
            <a:br>
              <a:rPr lang="es-ES" dirty="0"/>
            </a:br>
            <a:r>
              <a:rPr lang="es-ES" dirty="0"/>
              <a:t>Origen</a:t>
            </a:r>
            <a:br>
              <a:rPr lang="es-ES" dirty="0"/>
            </a:br>
            <a:endParaRPr lang="es-CL" dirty="0"/>
          </a:p>
        </p:txBody>
      </p:sp>
      <p:sp>
        <p:nvSpPr>
          <p:cNvPr id="3" name="Marcador de contenido 2">
            <a:extLst>
              <a:ext uri="{FF2B5EF4-FFF2-40B4-BE49-F238E27FC236}">
                <a16:creationId xmlns:a16="http://schemas.microsoft.com/office/drawing/2014/main" id="{AA0F1BBB-D698-4D8D-A241-86BC95668366}"/>
              </a:ext>
            </a:extLst>
          </p:cNvPr>
          <p:cNvSpPr>
            <a:spLocks noGrp="1"/>
          </p:cNvSpPr>
          <p:nvPr>
            <p:ph idx="1"/>
          </p:nvPr>
        </p:nvSpPr>
        <p:spPr>
          <a:xfrm>
            <a:off x="1235962" y="1747759"/>
            <a:ext cx="9720073" cy="4023360"/>
          </a:xfrm>
        </p:spPr>
        <p:txBody>
          <a:bodyPr/>
          <a:lstStyle/>
          <a:p>
            <a:pPr algn="just" fontAlgn="base"/>
            <a:r>
              <a:rPr lang="es-ES" b="1" i="0" dirty="0">
                <a:effectLst/>
                <a:latin typeface="inherit"/>
              </a:rPr>
              <a:t>El Diseño Centrado en el Usuario tiene su origen en la Ingeniería del Software, el diseño industrial y militar.</a:t>
            </a:r>
            <a:endParaRPr lang="es-ES" b="0" i="0" dirty="0">
              <a:effectLst/>
              <a:latin typeface="Lato"/>
            </a:endParaRPr>
          </a:p>
          <a:p>
            <a:pPr algn="just" fontAlgn="base"/>
            <a:r>
              <a:rPr lang="es-ES" b="0" i="0" dirty="0">
                <a:effectLst/>
                <a:latin typeface="Lato"/>
              </a:rPr>
              <a:t>Don Norman, cofundador de Nielsen Norman </a:t>
            </a:r>
            <a:r>
              <a:rPr lang="es-ES" b="0" i="0" dirty="0" err="1">
                <a:effectLst/>
                <a:latin typeface="Lato"/>
              </a:rPr>
              <a:t>Group</a:t>
            </a:r>
            <a:r>
              <a:rPr lang="es-ES" b="0" i="0" dirty="0">
                <a:effectLst/>
                <a:latin typeface="Lato"/>
              </a:rPr>
              <a:t>, fue la primera persona que comenzó a utilizar el término </a:t>
            </a:r>
            <a:r>
              <a:rPr lang="es-ES" b="1" i="0" dirty="0">
                <a:effectLst/>
                <a:latin typeface="inherit"/>
              </a:rPr>
              <a:t>Diseño Centrado en el Usuario</a:t>
            </a:r>
            <a:r>
              <a:rPr lang="es-ES" b="0" i="0" dirty="0">
                <a:effectLst/>
                <a:latin typeface="Lato"/>
              </a:rPr>
              <a:t>. El término DCU es utilizado como método para el diseño de interfaces de usuario.</a:t>
            </a:r>
          </a:p>
          <a:p>
            <a:endParaRPr lang="es-CL" dirty="0"/>
          </a:p>
        </p:txBody>
      </p:sp>
      <p:pic>
        <p:nvPicPr>
          <p:cNvPr id="3074" name="Picture 2" descr="Qué es el diseño centrado en el usuario?">
            <a:extLst>
              <a:ext uri="{FF2B5EF4-FFF2-40B4-BE49-F238E27FC236}">
                <a16:creationId xmlns:a16="http://schemas.microsoft.com/office/drawing/2014/main" id="{2DECDEE4-0C83-4DAC-8321-73568FA51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79" y="3900115"/>
            <a:ext cx="9311640" cy="258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6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73BCE-2A81-441F-949D-915669FC3A10}"/>
              </a:ext>
            </a:extLst>
          </p:cNvPr>
          <p:cNvSpPr>
            <a:spLocks noGrp="1"/>
          </p:cNvSpPr>
          <p:nvPr>
            <p:ph type="title"/>
          </p:nvPr>
        </p:nvSpPr>
        <p:spPr/>
        <p:txBody>
          <a:bodyPr/>
          <a:lstStyle/>
          <a:p>
            <a:endParaRPr lang="es-CL"/>
          </a:p>
        </p:txBody>
      </p:sp>
      <p:pic>
        <p:nvPicPr>
          <p:cNvPr id="2050" name="Picture 2" descr="HISTORIA DEL DISEÑO INDUSTRIAL: HENRY DREYFUSS">
            <a:extLst>
              <a:ext uri="{FF2B5EF4-FFF2-40B4-BE49-F238E27FC236}">
                <a16:creationId xmlns:a16="http://schemas.microsoft.com/office/drawing/2014/main" id="{53E606A0-DE99-4CBC-B6BF-FDA5FDEA83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0844" y="235633"/>
            <a:ext cx="10705514" cy="638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9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5E227-E002-42DA-97E8-159C865EB10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E33CF6A-BADA-4770-99B6-CD571860B499}"/>
              </a:ext>
            </a:extLst>
          </p:cNvPr>
          <p:cNvSpPr>
            <a:spLocks noGrp="1"/>
          </p:cNvSpPr>
          <p:nvPr>
            <p:ph idx="1"/>
          </p:nvPr>
        </p:nvSpPr>
        <p:spPr/>
        <p:txBody>
          <a:bodyPr/>
          <a:lstStyle/>
          <a:p>
            <a:endParaRPr lang="es-CL"/>
          </a:p>
        </p:txBody>
      </p:sp>
      <p:pic>
        <p:nvPicPr>
          <p:cNvPr id="4" name="Picture 2" descr="Diseño Centrado en el Usuario (DCU). Todas las claves del proceso - UXABLES  | Blog">
            <a:extLst>
              <a:ext uri="{FF2B5EF4-FFF2-40B4-BE49-F238E27FC236}">
                <a16:creationId xmlns:a16="http://schemas.microsoft.com/office/drawing/2014/main" id="{BDC26F75-0A82-4078-959B-C6FA691C3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72" y="182562"/>
            <a:ext cx="11732456"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42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8EEE4-A50F-4FCC-A3F7-EC060E4016A9}"/>
              </a:ext>
            </a:extLst>
          </p:cNvPr>
          <p:cNvSpPr>
            <a:spLocks noGrp="1"/>
          </p:cNvSpPr>
          <p:nvPr>
            <p:ph type="title"/>
          </p:nvPr>
        </p:nvSpPr>
        <p:spPr/>
        <p:txBody>
          <a:bodyPr>
            <a:normAutofit fontScale="90000"/>
          </a:bodyPr>
          <a:lstStyle/>
          <a:p>
            <a:pPr algn="ctr"/>
            <a:r>
              <a:rPr lang="es-ES" b="1" i="0" dirty="0">
                <a:solidFill>
                  <a:schemeClr val="tx1"/>
                </a:solidFill>
                <a:effectLst/>
                <a:latin typeface="Lato"/>
              </a:rPr>
              <a:t>Claves del Diseño Centrado en el Usuario</a:t>
            </a:r>
            <a:br>
              <a:rPr lang="es-ES" b="1" i="0" dirty="0">
                <a:solidFill>
                  <a:srgbClr val="4A4A4A"/>
                </a:solidFill>
                <a:effectLst/>
                <a:latin typeface="Lato"/>
              </a:rPr>
            </a:br>
            <a:endParaRPr lang="es-CL" dirty="0"/>
          </a:p>
        </p:txBody>
      </p:sp>
      <p:sp>
        <p:nvSpPr>
          <p:cNvPr id="3" name="Marcador de contenido 2">
            <a:extLst>
              <a:ext uri="{FF2B5EF4-FFF2-40B4-BE49-F238E27FC236}">
                <a16:creationId xmlns:a16="http://schemas.microsoft.com/office/drawing/2014/main" id="{E31B1DFF-7927-4186-92EB-A570367047B3}"/>
              </a:ext>
            </a:extLst>
          </p:cNvPr>
          <p:cNvSpPr>
            <a:spLocks noGrp="1"/>
          </p:cNvSpPr>
          <p:nvPr>
            <p:ph idx="1"/>
          </p:nvPr>
        </p:nvSpPr>
        <p:spPr>
          <a:xfrm>
            <a:off x="1024128" y="2286000"/>
            <a:ext cx="9720073" cy="2683565"/>
          </a:xfrm>
        </p:spPr>
        <p:txBody>
          <a:bodyPr/>
          <a:lstStyle/>
          <a:p>
            <a:pPr>
              <a:buFont typeface="Wingdings" panose="05000000000000000000" pitchFamily="2" charset="2"/>
              <a:buChar char="q"/>
            </a:pPr>
            <a:r>
              <a:rPr lang="es-ES" b="1" i="0" dirty="0">
                <a:effectLst/>
                <a:latin typeface="Lato"/>
              </a:rPr>
              <a:t>El control de la situación debe de estar en manos del usuario</a:t>
            </a:r>
          </a:p>
          <a:p>
            <a:pPr>
              <a:buFont typeface="Wingdings" panose="05000000000000000000" pitchFamily="2" charset="2"/>
              <a:buChar char="q"/>
            </a:pPr>
            <a:r>
              <a:rPr lang="es-ES" b="1" i="0" dirty="0">
                <a:effectLst/>
                <a:latin typeface="Lato"/>
              </a:rPr>
              <a:t>El sistema debe de tener consistencia</a:t>
            </a:r>
          </a:p>
          <a:p>
            <a:pPr>
              <a:buFont typeface="Wingdings" panose="05000000000000000000" pitchFamily="2" charset="2"/>
              <a:buChar char="q"/>
            </a:pPr>
            <a:r>
              <a:rPr lang="es-CL" b="1" i="0" dirty="0">
                <a:effectLst/>
                <a:latin typeface="Lato"/>
              </a:rPr>
              <a:t>La retroalimentación</a:t>
            </a:r>
          </a:p>
          <a:p>
            <a:pPr>
              <a:buFont typeface="Wingdings" panose="05000000000000000000" pitchFamily="2" charset="2"/>
              <a:buChar char="q"/>
            </a:pPr>
            <a:r>
              <a:rPr lang="es-ES" b="1" i="0" dirty="0">
                <a:effectLst/>
                <a:latin typeface="Lato"/>
              </a:rPr>
              <a:t>Cuidar la interfaz del producto</a:t>
            </a:r>
          </a:p>
          <a:p>
            <a:pPr>
              <a:buFont typeface="Wingdings" panose="05000000000000000000" pitchFamily="2" charset="2"/>
              <a:buChar char="q"/>
            </a:pPr>
            <a:r>
              <a:rPr lang="es-ES" b="1" i="0" dirty="0">
                <a:effectLst/>
                <a:latin typeface="Lato"/>
              </a:rPr>
              <a:t>Situar al usuario en el centro</a:t>
            </a:r>
          </a:p>
          <a:p>
            <a:endParaRPr lang="es-ES" b="1" i="0" dirty="0">
              <a:effectLst/>
              <a:latin typeface="Lato"/>
            </a:endParaRPr>
          </a:p>
          <a:p>
            <a:endParaRPr lang="es-CL" b="1" i="0" dirty="0">
              <a:effectLst/>
              <a:latin typeface="Lato"/>
            </a:endParaRPr>
          </a:p>
          <a:p>
            <a:endParaRPr lang="es-ES" b="1" i="0" dirty="0">
              <a:effectLst/>
              <a:latin typeface="Lato"/>
            </a:endParaRPr>
          </a:p>
          <a:p>
            <a:endParaRPr lang="es-ES" b="1" i="0" dirty="0">
              <a:effectLst/>
              <a:latin typeface="Lato"/>
            </a:endParaRPr>
          </a:p>
          <a:p>
            <a:endParaRPr lang="es-CL" dirty="0"/>
          </a:p>
        </p:txBody>
      </p:sp>
    </p:spTree>
    <p:extLst>
      <p:ext uri="{BB962C8B-B14F-4D97-AF65-F5344CB8AC3E}">
        <p14:creationId xmlns:p14="http://schemas.microsoft.com/office/powerpoint/2010/main" val="188085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5669A-040F-44DC-BA0E-FE9229875F1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FA2EE58-EEE4-4E27-94B5-43D26A986F15}"/>
              </a:ext>
            </a:extLst>
          </p:cNvPr>
          <p:cNvSpPr>
            <a:spLocks noGrp="1"/>
          </p:cNvSpPr>
          <p:nvPr>
            <p:ph idx="1"/>
          </p:nvPr>
        </p:nvSpPr>
        <p:spPr/>
        <p:txBody>
          <a:bodyPr/>
          <a:lstStyle/>
          <a:p>
            <a:endParaRPr lang="es-CL"/>
          </a:p>
        </p:txBody>
      </p:sp>
      <p:pic>
        <p:nvPicPr>
          <p:cNvPr id="4" name="Picture 2" descr="Diseño Centrado en el Usuario: Qué es y Herramientas - Iberdrola">
            <a:extLst>
              <a:ext uri="{FF2B5EF4-FFF2-40B4-BE49-F238E27FC236}">
                <a16:creationId xmlns:a16="http://schemas.microsoft.com/office/drawing/2014/main" id="{215206B6-4992-4B4F-BDA2-420454629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6271"/>
            <a:ext cx="10007991" cy="674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86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CE131-00E6-4111-A526-C3E009B08D6D}"/>
              </a:ext>
            </a:extLst>
          </p:cNvPr>
          <p:cNvSpPr>
            <a:spLocks noGrp="1"/>
          </p:cNvSpPr>
          <p:nvPr>
            <p:ph type="title"/>
          </p:nvPr>
        </p:nvSpPr>
        <p:spPr/>
        <p:txBody>
          <a:bodyPr/>
          <a:lstStyle/>
          <a:p>
            <a:pPr algn="ctr"/>
            <a:r>
              <a:rPr lang="es-ES" dirty="0"/>
              <a:t>Similitudes</a:t>
            </a:r>
            <a:endParaRPr lang="es-CL" dirty="0"/>
          </a:p>
        </p:txBody>
      </p:sp>
      <p:sp>
        <p:nvSpPr>
          <p:cNvPr id="3" name="Marcador de contenido 2">
            <a:extLst>
              <a:ext uri="{FF2B5EF4-FFF2-40B4-BE49-F238E27FC236}">
                <a16:creationId xmlns:a16="http://schemas.microsoft.com/office/drawing/2014/main" id="{13CD6F75-8EC6-4FC1-83A4-3756D43FF4CD}"/>
              </a:ext>
            </a:extLst>
          </p:cNvPr>
          <p:cNvSpPr>
            <a:spLocks noGrp="1"/>
          </p:cNvSpPr>
          <p:nvPr>
            <p:ph idx="1"/>
          </p:nvPr>
        </p:nvSpPr>
        <p:spPr>
          <a:xfrm>
            <a:off x="1235963" y="1888434"/>
            <a:ext cx="9720073" cy="4023360"/>
          </a:xfrm>
        </p:spPr>
        <p:txBody>
          <a:bodyPr>
            <a:normAutofit fontScale="77500" lnSpcReduction="20000"/>
          </a:bodyPr>
          <a:lstStyle/>
          <a:p>
            <a:pPr algn="just"/>
            <a:r>
              <a:rPr lang="es-ES" sz="2600" b="1" dirty="0" err="1">
                <a:effectLst/>
                <a:latin typeface="Lato"/>
              </a:rPr>
              <a:t>Design</a:t>
            </a:r>
            <a:r>
              <a:rPr lang="es-ES" sz="2600" b="1" dirty="0">
                <a:effectLst/>
                <a:latin typeface="Lato"/>
              </a:rPr>
              <a:t> </a:t>
            </a:r>
            <a:r>
              <a:rPr lang="es-ES" sz="2600" b="1" dirty="0" err="1">
                <a:effectLst/>
                <a:latin typeface="Lato"/>
              </a:rPr>
              <a:t>thinking</a:t>
            </a:r>
            <a:r>
              <a:rPr lang="es-ES" sz="2600" b="1" dirty="0">
                <a:effectLst/>
                <a:latin typeface="Lato"/>
              </a:rPr>
              <a:t>: </a:t>
            </a:r>
            <a:r>
              <a:rPr lang="es-ES" sz="2600" dirty="0">
                <a:effectLst/>
                <a:latin typeface="Lato"/>
              </a:rPr>
              <a:t>Proceso de resolución práctico y creativo de problemas o aspectos, que tiene por objetivo mejorar el resultado obtenido. Es la habilidad de combinar empatía, creatividad y racionalidad para dar respuesta a las necesidades de los usuarios y garantizar el éxito de los negocios.</a:t>
            </a:r>
          </a:p>
          <a:p>
            <a:r>
              <a:rPr lang="es-ES" dirty="0">
                <a:effectLst/>
                <a:latin typeface="Lato"/>
              </a:rPr>
              <a:t>Otras:</a:t>
            </a:r>
          </a:p>
          <a:p>
            <a:endParaRPr lang="es-ES" b="1" dirty="0">
              <a:effectLst/>
              <a:latin typeface="Lato"/>
            </a:endParaRPr>
          </a:p>
          <a:p>
            <a:r>
              <a:rPr lang="es-ES" b="1" dirty="0">
                <a:effectLst/>
                <a:latin typeface="Lato"/>
              </a:rPr>
              <a:t>Experiencia de usuario(UX)</a:t>
            </a:r>
          </a:p>
          <a:p>
            <a:r>
              <a:rPr lang="es-ES" b="1" dirty="0">
                <a:effectLst/>
                <a:latin typeface="Lato"/>
              </a:rPr>
              <a:t>Arquitectura de la información(IA)</a:t>
            </a:r>
          </a:p>
          <a:p>
            <a:r>
              <a:rPr lang="es-ES" b="1" dirty="0">
                <a:effectLst/>
                <a:latin typeface="Lato"/>
              </a:rPr>
              <a:t>Diseño de la interacción(</a:t>
            </a:r>
            <a:r>
              <a:rPr lang="es-ES" b="1" dirty="0" err="1">
                <a:effectLst/>
                <a:latin typeface="Lato"/>
              </a:rPr>
              <a:t>IxD</a:t>
            </a:r>
            <a:r>
              <a:rPr lang="es-ES" b="1" dirty="0">
                <a:effectLst/>
                <a:latin typeface="Lato"/>
              </a:rPr>
              <a:t>)</a:t>
            </a:r>
          </a:p>
          <a:p>
            <a:r>
              <a:rPr lang="es-ES" b="1" dirty="0">
                <a:effectLst/>
                <a:latin typeface="Lato"/>
              </a:rPr>
              <a:t>Diseño de servicios</a:t>
            </a:r>
          </a:p>
          <a:p>
            <a:r>
              <a:rPr lang="es-ES" b="1" dirty="0">
                <a:effectLst/>
                <a:latin typeface="Lato"/>
              </a:rPr>
              <a:t>Diseño gráfico</a:t>
            </a:r>
          </a:p>
          <a:p>
            <a:br>
              <a:rPr lang="es-ES" dirty="0">
                <a:effectLst/>
              </a:rPr>
            </a:br>
            <a:endParaRPr lang="es-CL" dirty="0"/>
          </a:p>
        </p:txBody>
      </p:sp>
      <p:pic>
        <p:nvPicPr>
          <p:cNvPr id="4" name="Picture 2" descr="Diseño Centrado en el Usuario: Pasado, presente y futuro">
            <a:extLst>
              <a:ext uri="{FF2B5EF4-FFF2-40B4-BE49-F238E27FC236}">
                <a16:creationId xmlns:a16="http://schemas.microsoft.com/office/drawing/2014/main" id="{66131E64-9D82-4737-8E70-87A9B2E01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942" y="2989018"/>
            <a:ext cx="5734929" cy="356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0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76C51-7A75-40AD-9AB0-53CB47DE7589}"/>
              </a:ext>
            </a:extLst>
          </p:cNvPr>
          <p:cNvSpPr>
            <a:spLocks noGrp="1"/>
          </p:cNvSpPr>
          <p:nvPr>
            <p:ph type="title"/>
          </p:nvPr>
        </p:nvSpPr>
        <p:spPr/>
        <p:txBody>
          <a:bodyPr/>
          <a:lstStyle/>
          <a:p>
            <a:r>
              <a:rPr lang="es-ES" dirty="0"/>
              <a:t>Otras aplicaciones ISO 9241-210 </a:t>
            </a:r>
            <a:endParaRPr lang="es-CL" dirty="0"/>
          </a:p>
        </p:txBody>
      </p:sp>
      <p:sp>
        <p:nvSpPr>
          <p:cNvPr id="3" name="Marcador de contenido 2">
            <a:extLst>
              <a:ext uri="{FF2B5EF4-FFF2-40B4-BE49-F238E27FC236}">
                <a16:creationId xmlns:a16="http://schemas.microsoft.com/office/drawing/2014/main" id="{E5EFD0B6-ED2A-428D-AB04-49F6C4CB3714}"/>
              </a:ext>
            </a:extLst>
          </p:cNvPr>
          <p:cNvSpPr>
            <a:spLocks noGrp="1"/>
          </p:cNvSpPr>
          <p:nvPr>
            <p:ph idx="1"/>
          </p:nvPr>
        </p:nvSpPr>
        <p:spPr>
          <a:xfrm>
            <a:off x="1024127" y="2084832"/>
            <a:ext cx="9720073" cy="4023360"/>
          </a:xfrm>
        </p:spPr>
        <p:txBody>
          <a:bodyPr>
            <a:normAutofit lnSpcReduction="10000"/>
          </a:bodyPr>
          <a:lstStyle/>
          <a:p>
            <a:r>
              <a:rPr lang="es-ES" b="0" i="0" dirty="0">
                <a:effectLst/>
                <a:latin typeface="Lato"/>
              </a:rPr>
              <a:t>SO 9241-210 </a:t>
            </a:r>
            <a:r>
              <a:rPr lang="es-ES" b="0" i="0" dirty="0">
                <a:effectLst/>
                <a:latin typeface="tmixregularnumber"/>
              </a:rPr>
              <a:t>Ergonomía de la interacción hombre-sistema</a:t>
            </a:r>
            <a:r>
              <a:rPr lang="es-ES" dirty="0">
                <a:latin typeface="Lato"/>
              </a:rPr>
              <a:t>, </a:t>
            </a:r>
            <a:r>
              <a:rPr lang="es-ES" b="0" i="0" dirty="0">
                <a:effectLst/>
                <a:latin typeface="tmixregularnumber"/>
              </a:rPr>
              <a:t>Diseño centrado en el operador humano para los sistemas interactivos</a:t>
            </a:r>
            <a:r>
              <a:rPr lang="es-ES" b="0" i="0" dirty="0">
                <a:effectLst/>
                <a:latin typeface="Lato"/>
              </a:rPr>
              <a:t> describe seis principios clave que caracterizan un Diseño Centrado en el Usuario:</a:t>
            </a:r>
            <a:br>
              <a:rPr lang="es-ES" b="0" i="0" dirty="0">
                <a:effectLst/>
                <a:latin typeface="Lato"/>
              </a:rPr>
            </a:br>
            <a:br>
              <a:rPr lang="es-ES" b="0" i="0" dirty="0">
                <a:effectLst/>
                <a:latin typeface="Lato"/>
              </a:rPr>
            </a:br>
            <a:r>
              <a:rPr lang="es-ES" b="0" i="0" dirty="0">
                <a:effectLst/>
                <a:latin typeface="Lato"/>
              </a:rPr>
              <a:t>-El diseño está basado en una comprensión explícita </a:t>
            </a:r>
            <a:br>
              <a:rPr lang="es-ES" b="0" i="0" dirty="0">
                <a:effectLst/>
                <a:latin typeface="Lato"/>
              </a:rPr>
            </a:br>
            <a:r>
              <a:rPr lang="es-ES" b="0" i="0" dirty="0">
                <a:effectLst/>
                <a:latin typeface="Lato"/>
              </a:rPr>
              <a:t> de usuarios, tareas y entornos.</a:t>
            </a:r>
            <a:br>
              <a:rPr lang="es-ES" b="0" i="0" dirty="0">
                <a:effectLst/>
                <a:latin typeface="Lato"/>
              </a:rPr>
            </a:br>
            <a:r>
              <a:rPr lang="es-ES" b="0" i="0" dirty="0">
                <a:effectLst/>
                <a:latin typeface="Lato"/>
              </a:rPr>
              <a:t>-Los usuarios están involucrados durante el diseño y el </a:t>
            </a:r>
            <a:br>
              <a:rPr lang="es-ES" b="0" i="0" dirty="0">
                <a:effectLst/>
                <a:latin typeface="Lato"/>
              </a:rPr>
            </a:br>
            <a:r>
              <a:rPr lang="es-ES" b="0" i="0" dirty="0">
                <a:effectLst/>
                <a:latin typeface="Lato"/>
              </a:rPr>
              <a:t> desarrollo.</a:t>
            </a:r>
            <a:br>
              <a:rPr lang="es-ES" b="0" i="0" dirty="0">
                <a:effectLst/>
                <a:latin typeface="Lato"/>
              </a:rPr>
            </a:br>
            <a:r>
              <a:rPr lang="es-ES" b="0" i="0" dirty="0">
                <a:effectLst/>
                <a:latin typeface="Lato"/>
              </a:rPr>
              <a:t>-El diseño está dirigido y refinado por evaluaciones centradas</a:t>
            </a:r>
            <a:br>
              <a:rPr lang="es-ES" b="0" i="0" dirty="0">
                <a:effectLst/>
                <a:latin typeface="Lato"/>
              </a:rPr>
            </a:br>
            <a:r>
              <a:rPr lang="es-ES" b="0" i="0" dirty="0">
                <a:effectLst/>
                <a:latin typeface="Lato"/>
              </a:rPr>
              <a:t> en usuarios.</a:t>
            </a:r>
            <a:br>
              <a:rPr lang="es-ES" b="0" i="0" dirty="0">
                <a:effectLst/>
                <a:latin typeface="Lato"/>
              </a:rPr>
            </a:br>
            <a:r>
              <a:rPr lang="es-ES" b="0" i="0" dirty="0">
                <a:effectLst/>
                <a:latin typeface="Lato"/>
              </a:rPr>
              <a:t>-El proceso es iterativo.</a:t>
            </a:r>
            <a:br>
              <a:rPr lang="es-ES" b="0" i="0" dirty="0">
                <a:effectLst/>
                <a:latin typeface="Lato"/>
              </a:rPr>
            </a:br>
            <a:r>
              <a:rPr lang="es-ES" b="0" i="0" dirty="0">
                <a:effectLst/>
                <a:latin typeface="Lato"/>
              </a:rPr>
              <a:t>-El diseño está dirigido a toda la experiencia del usuario.</a:t>
            </a:r>
            <a:br>
              <a:rPr lang="es-ES" b="0" i="0" dirty="0">
                <a:effectLst/>
                <a:latin typeface="Lato"/>
              </a:rPr>
            </a:br>
            <a:r>
              <a:rPr lang="es-ES" b="0" i="0" dirty="0">
                <a:effectLst/>
                <a:latin typeface="Lato"/>
              </a:rPr>
              <a:t>-El equipo de diseño incluye habilidades y</a:t>
            </a:r>
            <a:br>
              <a:rPr lang="es-ES" b="0" i="0" dirty="0">
                <a:effectLst/>
                <a:latin typeface="Lato"/>
              </a:rPr>
            </a:br>
            <a:r>
              <a:rPr lang="es-ES" b="0" i="0" dirty="0">
                <a:effectLst/>
                <a:latin typeface="Lato"/>
              </a:rPr>
              <a:t> perspectivas multidisciplinares.</a:t>
            </a:r>
            <a:endParaRPr lang="es-CL" dirty="0">
              <a:latin typeface="Lato"/>
            </a:endParaRPr>
          </a:p>
        </p:txBody>
      </p:sp>
    </p:spTree>
    <p:extLst>
      <p:ext uri="{BB962C8B-B14F-4D97-AF65-F5344CB8AC3E}">
        <p14:creationId xmlns:p14="http://schemas.microsoft.com/office/powerpoint/2010/main" val="148433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110</TotalTime>
  <Words>459</Words>
  <Application>Microsoft Office PowerPoint</Application>
  <PresentationFormat>Panorámica</PresentationFormat>
  <Paragraphs>30</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Arial</vt:lpstr>
      <vt:lpstr>Calibri</vt:lpstr>
      <vt:lpstr>inherit</vt:lpstr>
      <vt:lpstr>Lato</vt:lpstr>
      <vt:lpstr>tmixregularnumber</vt:lpstr>
      <vt:lpstr>Tw Cen MT</vt:lpstr>
      <vt:lpstr>Tw Cen MT Condensed</vt:lpstr>
      <vt:lpstr>Wingdings</vt:lpstr>
      <vt:lpstr>Wingdings 3</vt:lpstr>
      <vt:lpstr>Integral</vt:lpstr>
      <vt:lpstr>¿Qué es la metodología DCU?</vt:lpstr>
      <vt:lpstr>DEFINICIÓN</vt:lpstr>
      <vt:lpstr> Origen </vt:lpstr>
      <vt:lpstr>Presentación de PowerPoint</vt:lpstr>
      <vt:lpstr>Presentación de PowerPoint</vt:lpstr>
      <vt:lpstr>Claves del Diseño Centrado en el Usuario </vt:lpstr>
      <vt:lpstr>Presentación de PowerPoint</vt:lpstr>
      <vt:lpstr>Similitudes</vt:lpstr>
      <vt:lpstr>Otras aplicaciones ISO 9241-210 </vt:lpstr>
      <vt:lpstr>Reflexión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la metodología DCU?</dc:title>
  <dc:creator>Macarena Duque</dc:creator>
  <cp:lastModifiedBy>Macarena Duque</cp:lastModifiedBy>
  <cp:revision>10</cp:revision>
  <dcterms:created xsi:type="dcterms:W3CDTF">2021-07-19T23:40:00Z</dcterms:created>
  <dcterms:modified xsi:type="dcterms:W3CDTF">2021-07-20T01:30:26Z</dcterms:modified>
</cp:coreProperties>
</file>