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292" r:id="rId3"/>
    <p:sldId id="295" r:id="rId4"/>
    <p:sldId id="294" r:id="rId5"/>
    <p:sldId id="293" r:id="rId6"/>
    <p:sldId id="300" r:id="rId7"/>
    <p:sldId id="301" r:id="rId8"/>
    <p:sldId id="282" r:id="rId9"/>
    <p:sldId id="289" r:id="rId10"/>
    <p:sldId id="287" r:id="rId11"/>
    <p:sldId id="302" r:id="rId12"/>
  </p:sldIdLst>
  <p:sldSz cx="7773988" cy="10059988"/>
  <p:notesSz cx="7315200" cy="9601200"/>
  <p:defaultTextStyle>
    <a:defPPr>
      <a:defRPr lang="en-US"/>
    </a:defPPr>
    <a:lvl1pPr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72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44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16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88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3191">
          <p15:clr>
            <a:srgbClr val="A4A3A4"/>
          </p15:clr>
        </p15:guide>
        <p15:guide id="2" pos="25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dy"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171"/>
    <a:srgbClr val="808080"/>
    <a:srgbClr val="FF6600"/>
    <a:srgbClr val="FF7C80"/>
    <a:srgbClr val="0000CC"/>
    <a:srgbClr val="FF5050"/>
    <a:srgbClr val="3333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9379" autoAdjust="0"/>
  </p:normalViewPr>
  <p:slideViewPr>
    <p:cSldViewPr>
      <p:cViewPr>
        <p:scale>
          <a:sx n="125" d="100"/>
          <a:sy n="125" d="100"/>
        </p:scale>
        <p:origin x="2100" y="-2646"/>
      </p:cViewPr>
      <p:guideLst>
        <p:guide orient="horz" pos="3191"/>
        <p:guide pos="25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1440" tIns="45720" rIns="91440" bIns="45720" rtlCol="0"/>
          <a:lstStyle>
            <a:lvl1pPr algn="l">
              <a:defRPr sz="1260"/>
            </a:lvl1pPr>
          </a:lstStyle>
          <a:p>
            <a:endParaRPr lang="zh-CN" altLang="en-US"/>
          </a:p>
        </p:txBody>
      </p:sp>
      <p:sp>
        <p:nvSpPr>
          <p:cNvPr id="3" name="日期占位符 2"/>
          <p:cNvSpPr>
            <a:spLocks noGrp="1"/>
          </p:cNvSpPr>
          <p:nvPr>
            <p:ph type="dt" sz="quarter" idx="1"/>
          </p:nvPr>
        </p:nvSpPr>
        <p:spPr>
          <a:xfrm>
            <a:off x="4143587" y="0"/>
            <a:ext cx="3169920" cy="481727"/>
          </a:xfrm>
          <a:prstGeom prst="rect">
            <a:avLst/>
          </a:prstGeom>
        </p:spPr>
        <p:txBody>
          <a:bodyPr vert="horz" lIns="91440" tIns="45720" rIns="91440" bIns="45720" rtlCol="0"/>
          <a:lstStyle>
            <a:lvl1pPr algn="r">
              <a:defRPr sz="1260"/>
            </a:lvl1pPr>
          </a:lstStyle>
          <a:p>
            <a:fld id="{0F9B84EA-7D68-4D60-9CB1-D50884785D1C}" type="datetimeFigureOut">
              <a:rPr lang="zh-CN" altLang="en-US" smtClean="0"/>
              <a:pPr/>
              <a:t>2025/10/16</a:t>
            </a:fld>
            <a:endParaRPr lang="zh-CN" altLang="en-US"/>
          </a:p>
        </p:txBody>
      </p:sp>
      <p:sp>
        <p:nvSpPr>
          <p:cNvPr id="4" name="页脚占位符 3"/>
          <p:cNvSpPr>
            <a:spLocks noGrp="1"/>
          </p:cNvSpPr>
          <p:nvPr>
            <p:ph type="ftr" sz="quarter" idx="2"/>
          </p:nvPr>
        </p:nvSpPr>
        <p:spPr>
          <a:xfrm>
            <a:off x="0" y="9119474"/>
            <a:ext cx="3169920" cy="481726"/>
          </a:xfrm>
          <a:prstGeom prst="rect">
            <a:avLst/>
          </a:prstGeom>
        </p:spPr>
        <p:txBody>
          <a:bodyPr vert="horz" lIns="91440" tIns="45720" rIns="91440" bIns="45720" rtlCol="0" anchor="b"/>
          <a:lstStyle>
            <a:lvl1pPr algn="l">
              <a:defRPr sz="1260"/>
            </a:lvl1pPr>
          </a:lstStyle>
          <a:p>
            <a:endParaRPr lang="zh-CN" altLang="en-US"/>
          </a:p>
        </p:txBody>
      </p:sp>
      <p:sp>
        <p:nvSpPr>
          <p:cNvPr id="5" name="灯片编号占位符 4"/>
          <p:cNvSpPr>
            <a:spLocks noGrp="1"/>
          </p:cNvSpPr>
          <p:nvPr>
            <p:ph type="sldNum" sz="quarter" idx="3"/>
          </p:nvPr>
        </p:nvSpPr>
        <p:spPr>
          <a:xfrm>
            <a:off x="4143587" y="9119474"/>
            <a:ext cx="3169920" cy="481726"/>
          </a:xfrm>
          <a:prstGeom prst="rect">
            <a:avLst/>
          </a:prstGeom>
        </p:spPr>
        <p:txBody>
          <a:bodyPr vert="horz" lIns="91440" tIns="45720" rIns="91440" bIns="45720" rtlCol="0" anchor="b"/>
          <a:lstStyle>
            <a:lvl1pPr algn="r">
              <a:defRPr sz="126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lstStyle>
            <a:lvl1pPr>
              <a:defRPr sz="1200"/>
            </a:lvl1pPr>
          </a:lstStyle>
          <a:p>
            <a:endParaRPr lang="en-US" altLang="zh-CN" dirty="0"/>
          </a:p>
        </p:txBody>
      </p:sp>
      <p:sp>
        <p:nvSpPr>
          <p:cNvPr id="3" name="Date Placeholder 2"/>
          <p:cNvSpPr>
            <a:spLocks noGrp="1"/>
          </p:cNvSpPr>
          <p:nvPr>
            <p:ph type="dt" idx="1"/>
          </p:nvPr>
        </p:nvSpPr>
        <p:spPr>
          <a:xfrm>
            <a:off x="4143375" y="0"/>
            <a:ext cx="3170238" cy="479425"/>
          </a:xfrm>
          <a:prstGeom prst="rect">
            <a:avLst/>
          </a:prstGeom>
        </p:spPr>
        <p:txBody>
          <a:bodyPr vert="horz" wrap="square" lIns="91440" tIns="45720" rIns="91440" bIns="45720" numCol="1" anchor="t" anchorCtr="0" compatLnSpc="1"/>
          <a:lstStyle>
            <a:lvl1pPr algn="r">
              <a:defRPr sz="1200"/>
            </a:lvl1pPr>
          </a:lstStyle>
          <a:p>
            <a:fld id="{2BE6DBB6-2952-4A93-9974-C9B86C7988FE}" type="datetimeFigureOut">
              <a:rPr lang="en-US" altLang="zh-CN"/>
              <a:pPr/>
              <a:t>10/15/2025</a:t>
            </a:fld>
            <a:endParaRPr lang="en-US" altLang="zh-CN" dirty="0"/>
          </a:p>
        </p:txBody>
      </p:sp>
      <p:sp>
        <p:nvSpPr>
          <p:cNvPr id="4" name="Slide Image Placeholder 3"/>
          <p:cNvSpPr>
            <a:spLocks noGrp="1" noRot="1" noChangeAspect="1"/>
          </p:cNvSpPr>
          <p:nvPr>
            <p:ph type="sldImg" idx="2"/>
          </p:nvPr>
        </p:nvSpPr>
        <p:spPr>
          <a:xfrm>
            <a:off x="2266950" y="720725"/>
            <a:ext cx="2781300" cy="36004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1440" tIns="45720" rIns="91440" bIns="45720" numCol="1" anchor="b" anchorCtr="0" compatLnSpc="1"/>
          <a:lstStyle>
            <a:lvl1pPr>
              <a:defRPr sz="1200"/>
            </a:lvl1pPr>
          </a:lstStyle>
          <a:p>
            <a:endParaRPr lang="en-US" altLang="zh-CN"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lstStyle>
            <a:lvl1pPr algn="r">
              <a:defRPr sz="1200"/>
            </a:lvl1pPr>
          </a:lstStyle>
          <a:p>
            <a:fld id="{28EA8F4B-1E48-483E-9FAB-641264BAAF55}" type="slidenum">
              <a:rPr lang="en-US" altLang="zh-CN"/>
              <a:pPr/>
              <a:t>‹#›</a:t>
            </a:fld>
            <a:endParaRPr lang="en-US" altLang="zh-CN" dirty="0"/>
          </a:p>
        </p:txBody>
      </p:sp>
    </p:spTree>
    <p:extLst>
      <p:ext uri="{BB962C8B-B14F-4D97-AF65-F5344CB8AC3E}">
        <p14:creationId xmlns:p14="http://schemas.microsoft.com/office/powerpoint/2010/main" val="32788903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a:p>
        </p:txBody>
      </p:sp>
      <p:sp>
        <p:nvSpPr>
          <p:cNvPr id="5124" name="Slide Number Placeholder 3"/>
          <p:cNvSpPr>
            <a:spLocks noGrp="1"/>
          </p:cNvSpPr>
          <p:nvPr>
            <p:ph type="sldNum" sz="quarter" idx="5"/>
          </p:nvPr>
        </p:nvSpPr>
        <p:spPr bwMode="auto">
          <a:ln>
            <a:miter lim="800000"/>
          </a:ln>
        </p:spPr>
        <p:txBody>
          <a:bodyPr/>
          <a:lstStyle>
            <a:lvl1pPr eaLnBrk="0" hangingPunct="0">
              <a:defRPr sz="4000">
                <a:solidFill>
                  <a:schemeClr val="tx1"/>
                </a:solidFill>
                <a:latin typeface="Arial" panose="020B0604020202020204" pitchFamily="34" charset="0"/>
                <a:cs typeface="Arial" panose="020B0604020202020204" pitchFamily="34" charset="0"/>
              </a:defRPr>
            </a:lvl1pPr>
            <a:lvl2pPr marL="742950" indent="-285750" eaLnBrk="0" hangingPunct="0">
              <a:defRPr sz="4000">
                <a:solidFill>
                  <a:schemeClr val="tx1"/>
                </a:solidFill>
                <a:latin typeface="Arial" panose="020B0604020202020204" pitchFamily="34" charset="0"/>
                <a:cs typeface="Arial" panose="020B0604020202020204" pitchFamily="34" charset="0"/>
              </a:defRPr>
            </a:lvl2pPr>
            <a:lvl3pPr marL="1143000" indent="-228600" eaLnBrk="0" hangingPunct="0">
              <a:defRPr sz="4000">
                <a:solidFill>
                  <a:schemeClr val="tx1"/>
                </a:solidFill>
                <a:latin typeface="Arial" panose="020B0604020202020204" pitchFamily="34" charset="0"/>
                <a:cs typeface="Arial" panose="020B0604020202020204" pitchFamily="34" charset="0"/>
              </a:defRPr>
            </a:lvl3pPr>
            <a:lvl4pPr marL="1600200" indent="-228600" eaLnBrk="0" hangingPunct="0">
              <a:defRPr sz="4000">
                <a:solidFill>
                  <a:schemeClr val="tx1"/>
                </a:solidFill>
                <a:latin typeface="Arial" panose="020B0604020202020204" pitchFamily="34" charset="0"/>
                <a:cs typeface="Arial" panose="020B0604020202020204" pitchFamily="34" charset="0"/>
              </a:defRPr>
            </a:lvl4pPr>
            <a:lvl5pPr marL="2057400" indent="-228600" eaLnBrk="0" hangingPunct="0">
              <a:defRPr sz="4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9pPr>
          </a:lstStyle>
          <a:p>
            <a:pPr eaLnBrk="1" hangingPunct="1"/>
            <a:fld id="{AEBAB1FC-9044-441D-93D2-B0FFDAF5C737}" type="slidenum">
              <a:rPr lang="en-US" altLang="zh-CN" sz="1200"/>
              <a:pPr eaLnBrk="1" hangingPunct="1"/>
              <a:t>1</a:t>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 y="403225"/>
            <a:ext cx="6996112" cy="167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88938" y="2347913"/>
            <a:ext cx="3421062" cy="6638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2400" y="2347913"/>
            <a:ext cx="3422650" cy="6638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92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Line 17"/>
          <p:cNvSpPr>
            <a:spLocks noChangeShapeType="1"/>
          </p:cNvSpPr>
          <p:nvPr userDrawn="1"/>
        </p:nvSpPr>
        <p:spPr bwMode="auto">
          <a:xfrm>
            <a:off x="3959002" y="768149"/>
            <a:ext cx="3212505" cy="0"/>
          </a:xfrm>
          <a:prstGeom prst="line">
            <a:avLst/>
          </a:prstGeom>
          <a:noFill/>
          <a:ln w="38100">
            <a:solidFill>
              <a:srgbClr val="4D4D4D"/>
            </a:solidFill>
            <a:round/>
          </a:ln>
          <a:effectLst/>
        </p:spPr>
        <p:txBody>
          <a:bodyPr/>
          <a:lstStyle/>
          <a:p>
            <a:pPr>
              <a:defRPr/>
            </a:pPr>
            <a:endParaRPr lang="en-US" b="1" i="0" dirty="0">
              <a:solidFill>
                <a:schemeClr val="tx2">
                  <a:lumMod val="75000"/>
                  <a:lumOff val="25000"/>
                </a:schemeClr>
              </a:solidFill>
              <a:latin typeface="Calibri" panose="020F0502020204030204" pitchFamily="34" charset="0"/>
              <a:ea typeface="+mn-ea"/>
              <a:cs typeface="+mn-cs"/>
            </a:endParaRPr>
          </a:p>
        </p:txBody>
      </p:sp>
      <p:sp>
        <p:nvSpPr>
          <p:cNvPr id="1043" name="Line 19"/>
          <p:cNvSpPr>
            <a:spLocks noChangeShapeType="1"/>
          </p:cNvSpPr>
          <p:nvPr userDrawn="1"/>
        </p:nvSpPr>
        <p:spPr bwMode="auto">
          <a:xfrm>
            <a:off x="0" y="9639300"/>
            <a:ext cx="7773988" cy="0"/>
          </a:xfrm>
          <a:prstGeom prst="line">
            <a:avLst/>
          </a:prstGeom>
          <a:noFill/>
          <a:ln w="19050">
            <a:solidFill>
              <a:srgbClr val="333333"/>
            </a:solidFill>
            <a:round/>
          </a:ln>
          <a:effectLst/>
        </p:spPr>
        <p:txBody>
          <a:bodyPr/>
          <a:lstStyle/>
          <a:p>
            <a:pPr>
              <a:defRPr/>
            </a:pPr>
            <a:endParaRPr lang="en-US" dirty="0">
              <a:latin typeface="Calibri" panose="020F0502020204030204" pitchFamily="34" charset="0"/>
              <a:ea typeface="+mn-ea"/>
              <a:cs typeface="+mn-cs"/>
            </a:endParaRPr>
          </a:p>
        </p:txBody>
      </p:sp>
      <p:sp>
        <p:nvSpPr>
          <p:cNvPr id="2" name="Rectangle 20"/>
          <p:cNvSpPr>
            <a:spLocks noChangeArrowheads="1"/>
          </p:cNvSpPr>
          <p:nvPr userDrawn="1"/>
        </p:nvSpPr>
        <p:spPr bwMode="auto">
          <a:xfrm>
            <a:off x="72529" y="9638506"/>
            <a:ext cx="5254625" cy="414338"/>
          </a:xfrm>
          <a:prstGeom prst="rect">
            <a:avLst/>
          </a:prstGeom>
          <a:noFill/>
          <a:ln w="9525">
            <a:noFill/>
            <a:miter lim="800000"/>
          </a:ln>
          <a:effectLst/>
        </p:spPr>
        <p:txBody>
          <a:bodyPr lIns="107826" tIns="53913" rIns="107826" bIns="53913">
            <a:spAutoFit/>
          </a:bodyPr>
          <a:lstStyle/>
          <a:p>
            <a:pPr algn="l" defTabSz="1077595">
              <a:spcBef>
                <a:spcPct val="50000"/>
              </a:spcBef>
              <a:defRPr/>
            </a:pPr>
            <a:r>
              <a:rPr kumimoji="1" lang="en-CA" altLang="zh-CN" sz="800" b="1" dirty="0">
                <a:solidFill>
                  <a:srgbClr val="333333"/>
                </a:solidFill>
                <a:latin typeface="Calibri" panose="020F0502020204030204" pitchFamily="34" charset="0"/>
                <a:ea typeface="华文琥珀" panose="02010800040101010101" pitchFamily="2" charset="-122"/>
                <a:cs typeface="+mn-cs"/>
              </a:rPr>
              <a:t>MILLER MMIC INC.            www.millermmic.com   </a:t>
            </a:r>
          </a:p>
          <a:p>
            <a:pPr algn="l" defTabSz="1077595">
              <a:spcBef>
                <a:spcPct val="50000"/>
              </a:spcBef>
              <a:defRPr/>
            </a:pPr>
            <a:r>
              <a:rPr kumimoji="1" lang="en-CA" altLang="zh-CN" sz="800" b="1" dirty="0">
                <a:solidFill>
                  <a:srgbClr val="333333"/>
                </a:solidFill>
                <a:latin typeface="Calibri" panose="020F0502020204030204" pitchFamily="34" charset="0"/>
                <a:ea typeface="华文琥珀" panose="02010800040101010101" pitchFamily="2" charset="-122"/>
                <a:cs typeface="+mn-cs"/>
              </a:rPr>
              <a:t>Sales: </a:t>
            </a:r>
            <a:r>
              <a:rPr kumimoji="1" lang="en-CA" altLang="zh-CN" sz="800" b="1" dirty="0" err="1">
                <a:solidFill>
                  <a:srgbClr val="333333"/>
                </a:solidFill>
                <a:latin typeface="Calibri" panose="020F0502020204030204" pitchFamily="34" charset="0"/>
                <a:ea typeface="华文琥珀" panose="02010800040101010101" pitchFamily="2" charset="-122"/>
                <a:cs typeface="+mn-cs"/>
              </a:rPr>
              <a:t>sales@millermmic.com</a:t>
            </a:r>
            <a:endParaRPr kumimoji="1" lang="en-CA" altLang="zh-CN" sz="800" b="1" dirty="0">
              <a:solidFill>
                <a:srgbClr val="333333"/>
              </a:solidFill>
              <a:latin typeface="Calibri" panose="020F0502020204030204" pitchFamily="34" charset="0"/>
              <a:ea typeface="华文琥珀" panose="02010800040101010101" pitchFamily="2" charset="-122"/>
              <a:cs typeface="+mn-cs"/>
            </a:endParaRPr>
          </a:p>
        </p:txBody>
      </p:sp>
      <p:pic>
        <p:nvPicPr>
          <p:cNvPr id="4"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2618" y="311418"/>
            <a:ext cx="3370299" cy="830144"/>
          </a:xfrm>
          <a:prstGeom prst="rect">
            <a:avLst/>
          </a:prstGeom>
        </p:spPr>
      </p:pic>
      <p:sp>
        <p:nvSpPr>
          <p:cNvPr id="5" name="TextBox 4"/>
          <p:cNvSpPr txBox="1"/>
          <p:nvPr userDrawn="1"/>
        </p:nvSpPr>
        <p:spPr>
          <a:xfrm>
            <a:off x="6017883" y="408173"/>
            <a:ext cx="1037463" cy="369332"/>
          </a:xfrm>
          <a:prstGeom prst="rect">
            <a:avLst/>
          </a:prstGeom>
          <a:noFill/>
        </p:spPr>
        <p:txBody>
          <a:bodyPr wrap="none" rtlCol="0">
            <a:spAutoFit/>
          </a:bodyPr>
          <a:lstStyle/>
          <a:p>
            <a:r>
              <a:rPr lang="en-US" sz="1800" b="1" i="0" dirty="0" err="1">
                <a:solidFill>
                  <a:schemeClr val="tx2">
                    <a:lumMod val="75000"/>
                    <a:lumOff val="25000"/>
                  </a:schemeClr>
                </a:solidFill>
                <a:latin typeface="Calibri" panose="020F0502020204030204" pitchFamily="34" charset="0"/>
                <a:cs typeface="Arial" panose="020B0604020202020204" pitchFamily="34" charset="0"/>
              </a:rPr>
              <a:t>MML806</a:t>
            </a:r>
            <a:endParaRPr lang="en-US" sz="1800" b="1" i="0" dirty="0">
              <a:solidFill>
                <a:schemeClr val="tx2">
                  <a:lumMod val="75000"/>
                  <a:lumOff val="25000"/>
                </a:schemeClr>
              </a:solidFill>
              <a:latin typeface="Calibri" panose="020F0502020204030204" pitchFamily="34" charset="0"/>
              <a:cs typeface="Arial" panose="020B0604020202020204" pitchFamily="34" charset="0"/>
            </a:endParaRPr>
          </a:p>
        </p:txBody>
      </p:sp>
      <p:sp>
        <p:nvSpPr>
          <p:cNvPr id="15" name="TextBox 14"/>
          <p:cNvSpPr txBox="1"/>
          <p:nvPr userDrawn="1"/>
        </p:nvSpPr>
        <p:spPr>
          <a:xfrm>
            <a:off x="3939724" y="812313"/>
            <a:ext cx="595035" cy="276999"/>
          </a:xfrm>
          <a:prstGeom prst="rect">
            <a:avLst/>
          </a:prstGeom>
          <a:noFill/>
        </p:spPr>
        <p:txBody>
          <a:bodyPr wrap="none" rtlCol="0">
            <a:spAutoFit/>
          </a:bodyPr>
          <a:lstStyle/>
          <a:p>
            <a:r>
              <a:rPr lang="en-US" sz="1200" b="1" i="1" u="none" strike="noStrike" kern="1200" baseline="0" dirty="0" err="1">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V3.0.0</a:t>
            </a:r>
            <a:endParaRPr lang="en-US" sz="1200" b="1" i="1" dirty="0">
              <a:solidFill>
                <a:schemeClr val="tx2">
                  <a:lumMod val="75000"/>
                  <a:lumOff val="25000"/>
                </a:schemeClr>
              </a:solidFill>
              <a:latin typeface="Calibri" panose="020F0502020204030204" pitchFamily="34" charset="0"/>
            </a:endParaRPr>
          </a:p>
        </p:txBody>
      </p:sp>
      <p:sp>
        <p:nvSpPr>
          <p:cNvPr id="7" name="Rectangle 6"/>
          <p:cNvSpPr/>
          <p:nvPr userDrawn="1"/>
        </p:nvSpPr>
        <p:spPr>
          <a:xfrm>
            <a:off x="7171507" y="0"/>
            <a:ext cx="602481" cy="10059988"/>
          </a:xfrm>
          <a:prstGeom prst="rect">
            <a:avLst/>
          </a:prstGeom>
          <a:solidFill>
            <a:srgbClr val="808080"/>
          </a:solid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1" name="Rectangle 10"/>
          <p:cNvSpPr/>
          <p:nvPr userDrawn="1"/>
        </p:nvSpPr>
        <p:spPr>
          <a:xfrm>
            <a:off x="7171506" y="1300169"/>
            <a:ext cx="602481" cy="1080118"/>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2" name="TextBox 5">
            <a:extLst>
              <a:ext uri="{FF2B5EF4-FFF2-40B4-BE49-F238E27FC236}">
                <a16:creationId xmlns:a16="http://schemas.microsoft.com/office/drawing/2014/main" id="{17CA843A-ECB7-4747-AFA5-A105BE94E8FA}"/>
              </a:ext>
            </a:extLst>
          </p:cNvPr>
          <p:cNvSpPr txBox="1"/>
          <p:nvPr userDrawn="1"/>
        </p:nvSpPr>
        <p:spPr>
          <a:xfrm>
            <a:off x="4336655" y="821668"/>
            <a:ext cx="2761230" cy="461665"/>
          </a:xfrm>
          <a:prstGeom prst="rect">
            <a:avLst/>
          </a:prstGeom>
          <a:no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1200" b="1" i="0" u="none" strike="noStrike" kern="1200" baseline="0" dirty="0">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GaAs </a:t>
            </a:r>
            <a:r>
              <a:rPr lang="en-US" sz="1200" b="1" i="0" u="none" strike="noStrike" kern="1200" baseline="0" dirty="0" err="1">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MMIC</a:t>
            </a:r>
            <a:r>
              <a:rPr lang="en-US" sz="1200" b="1" i="0" u="none" strike="noStrike" kern="1200" baseline="0" dirty="0">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 Low Noise Amplifier</a:t>
            </a:r>
          </a:p>
          <a:p>
            <a:pPr algn="r"/>
            <a:r>
              <a:rPr lang="en-US" sz="1200" b="1" i="0" u="none" strike="noStrike" kern="1200" baseline="0">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45-90GHz</a:t>
            </a:r>
            <a:endParaRPr lang="en-US" sz="1200" b="1" i="0" u="none" strike="noStrike" kern="1200" baseline="0" dirty="0">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endParaRPr>
          </a:p>
        </p:txBody>
      </p:sp>
      <p:sp>
        <p:nvSpPr>
          <p:cNvPr id="14" name="文本框 13">
            <a:extLst>
              <a:ext uri="{FF2B5EF4-FFF2-40B4-BE49-F238E27FC236}">
                <a16:creationId xmlns:a16="http://schemas.microsoft.com/office/drawing/2014/main" id="{D672F8E8-C6E9-4DC2-876C-D956C131E244}"/>
              </a:ext>
            </a:extLst>
          </p:cNvPr>
          <p:cNvSpPr txBox="1"/>
          <p:nvPr userDrawn="1"/>
        </p:nvSpPr>
        <p:spPr>
          <a:xfrm>
            <a:off x="7257670" y="1327496"/>
            <a:ext cx="420115" cy="1038202"/>
          </a:xfrm>
          <a:prstGeom prst="rect">
            <a:avLst/>
          </a:prstGeom>
          <a:solidFill>
            <a:srgbClr val="FF6600"/>
          </a:solidFill>
        </p:spPr>
        <p:txBody>
          <a:bodyPr vert="eaVert" wrap="square" rtlCol="0" anchor="ctr">
            <a:spAutoFit/>
          </a:bodyPr>
          <a:lstStyle/>
          <a:p>
            <a:pPr algn="ctr"/>
            <a:r>
              <a:rPr lang="en-US" sz="1530" b="1" dirty="0" err="1">
                <a:solidFill>
                  <a:schemeClr val="bg1"/>
                </a:solidFill>
                <a:uFillTx/>
                <a:latin typeface="Calibri" panose="020F0502020204030204" pitchFamily="34" charset="0"/>
                <a:sym typeface="+mn-ea"/>
              </a:rPr>
              <a:t>MML806</a:t>
            </a:r>
            <a:endParaRPr lang="en-US" sz="1530" b="1" dirty="0">
              <a:solidFill>
                <a:schemeClr val="bg1"/>
              </a:solidFill>
              <a:uFillTx/>
              <a:latin typeface="Calibri" panose="020F0502020204030204" pitchFamily="34" charset="0"/>
              <a:sym typeface="+mn-ea"/>
            </a:endParaRPr>
          </a:p>
        </p:txBody>
      </p:sp>
      <p:sp>
        <p:nvSpPr>
          <p:cNvPr id="13" name="TextBox 7">
            <a:extLst>
              <a:ext uri="{FF2B5EF4-FFF2-40B4-BE49-F238E27FC236}">
                <a16:creationId xmlns:a16="http://schemas.microsoft.com/office/drawing/2014/main" id="{C8451278-89B4-4FDB-B066-F51FF5683522}"/>
              </a:ext>
            </a:extLst>
          </p:cNvPr>
          <p:cNvSpPr txBox="1"/>
          <p:nvPr userDrawn="1"/>
        </p:nvSpPr>
        <p:spPr>
          <a:xfrm rot="5400000">
            <a:off x="5489652" y="5577877"/>
            <a:ext cx="3956148"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1" kern="1200" dirty="0">
                <a:solidFill>
                  <a:schemeClr val="bg1"/>
                </a:solidFill>
                <a:uFillTx/>
                <a:latin typeface="Calibri" panose="020F0502020204030204" pitchFamily="34" charset="0"/>
                <a:ea typeface="宋体" panose="02010600030101010101" pitchFamily="2" charset="-122"/>
                <a:cs typeface="Arial" panose="020B0604020202020204" pitchFamily="34" charset="0"/>
              </a:rPr>
              <a:t>GaAs Low Noise Amplifier </a:t>
            </a:r>
            <a:r>
              <a:rPr lang="en-US" sz="1600" b="1" kern="1200" dirty="0" err="1">
                <a:solidFill>
                  <a:schemeClr val="bg1"/>
                </a:solidFill>
                <a:uFillTx/>
                <a:latin typeface="Calibri" panose="020F0502020204030204" pitchFamily="34" charset="0"/>
                <a:ea typeface="宋体" panose="02010600030101010101" pitchFamily="2" charset="-122"/>
                <a:cs typeface="Arial" panose="020B0604020202020204" pitchFamily="34" charset="0"/>
              </a:rPr>
              <a:t>MMIC</a:t>
            </a:r>
            <a:r>
              <a:rPr lang="en-US" sz="1600" b="1" kern="1200" dirty="0">
                <a:solidFill>
                  <a:schemeClr val="bg1"/>
                </a:solidFill>
                <a:uFillTx/>
                <a:latin typeface="Calibri" panose="020F0502020204030204" pitchFamily="34" charset="0"/>
                <a:ea typeface="宋体" panose="02010600030101010101" pitchFamily="2" charset="-122"/>
                <a:cs typeface="Arial" panose="020B0604020202020204" pitchFamily="34" charset="0"/>
              </a:rPr>
              <a:t> 45 – </a:t>
            </a:r>
            <a:r>
              <a:rPr lang="en-US" sz="1600" b="1" kern="1200" dirty="0" err="1">
                <a:solidFill>
                  <a:schemeClr val="bg1"/>
                </a:solidFill>
                <a:uFillTx/>
                <a:latin typeface="Calibri" panose="020F0502020204030204" pitchFamily="34" charset="0"/>
                <a:ea typeface="宋体" panose="02010600030101010101" pitchFamily="2" charset="-122"/>
                <a:cs typeface="Arial" panose="020B0604020202020204" pitchFamily="34" charset="0"/>
              </a:rPr>
              <a:t>90GHz</a:t>
            </a:r>
            <a:endParaRPr lang="en-US" sz="1600" b="1" dirty="0">
              <a:solidFill>
                <a:schemeClr val="bg1"/>
              </a:solidFill>
              <a:uFillTx/>
              <a:latin typeface="Calibri" panose="020F0502020204030204" pitchFamily="34" charset="0"/>
              <a:sym typeface="+mn-ea"/>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1937" y="3509792"/>
            <a:ext cx="1806905" cy="1154162"/>
          </a:xfrm>
          <a:prstGeom prst="rect">
            <a:avLst/>
          </a:prstGeom>
          <a:noFill/>
        </p:spPr>
        <p:txBody>
          <a:bodyPr wrap="none" rtlCol="0">
            <a:spAutoFit/>
          </a:bodyPr>
          <a:lstStyle/>
          <a:p>
            <a:r>
              <a:rPr lang="en-US" sz="1400" b="1" dirty="0">
                <a:latin typeface="Calibri" panose="020F0502020204030204" pitchFamily="34" charset="0"/>
              </a:rPr>
              <a:t>Typical Applications</a:t>
            </a:r>
          </a:p>
          <a:p>
            <a:pPr marL="171450" indent="-171450">
              <a:buFont typeface="Arial" panose="020B0604020202020204" pitchFamily="34" charset="0"/>
              <a:buChar char="•"/>
            </a:pPr>
            <a:r>
              <a:rPr lang="en-US" altLang="zh-CN" sz="1100" dirty="0">
                <a:latin typeface="Calibri" panose="020F0502020204030204" pitchFamily="34" charset="0"/>
              </a:rPr>
              <a:t>Test Instrumentation</a:t>
            </a:r>
          </a:p>
          <a:p>
            <a:pPr marL="171450" indent="-171450">
              <a:buFont typeface="Arial" panose="020B0604020202020204" pitchFamily="34" charset="0"/>
              <a:buChar char="•"/>
            </a:pPr>
            <a:r>
              <a:rPr lang="en-US" altLang="zh-CN" sz="1100" dirty="0">
                <a:latin typeface="Calibri" panose="020F0502020204030204" pitchFamily="34" charset="0"/>
              </a:rPr>
              <a:t>Microwave Radio &amp; VSAT</a:t>
            </a:r>
          </a:p>
          <a:p>
            <a:pPr marL="171450" indent="-171450">
              <a:buFont typeface="Arial" panose="020B0604020202020204" pitchFamily="34" charset="0"/>
              <a:buChar char="•"/>
            </a:pPr>
            <a:r>
              <a:rPr lang="en-US" altLang="zh-CN" sz="1100" dirty="0">
                <a:latin typeface="Calibri" panose="020F0502020204030204" pitchFamily="34" charset="0"/>
              </a:rPr>
              <a:t>Military &amp; Space</a:t>
            </a:r>
          </a:p>
          <a:p>
            <a:pPr marL="171450" indent="-171450">
              <a:buFont typeface="Arial" panose="020B0604020202020204" pitchFamily="34" charset="0"/>
              <a:buChar char="•"/>
            </a:pPr>
            <a:r>
              <a:rPr lang="en-US" altLang="zh-CN" sz="1100" dirty="0">
                <a:latin typeface="Calibri" panose="020F0502020204030204" pitchFamily="34" charset="0"/>
              </a:rPr>
              <a:t>Telecom Infrastructure</a:t>
            </a:r>
          </a:p>
          <a:p>
            <a:pPr marL="171450" indent="-171450">
              <a:buFont typeface="Arial" panose="020B0604020202020204" pitchFamily="34" charset="0"/>
              <a:buChar char="•"/>
            </a:pPr>
            <a:r>
              <a:rPr lang="en-US" altLang="zh-CN" sz="1100" dirty="0">
                <a:latin typeface="Calibri" panose="020F0502020204030204" pitchFamily="34" charset="0"/>
              </a:rPr>
              <a:t>Fiber Optics</a:t>
            </a:r>
          </a:p>
        </p:txBody>
      </p:sp>
      <p:sp>
        <p:nvSpPr>
          <p:cNvPr id="13" name="TextBox 12"/>
          <p:cNvSpPr txBox="1"/>
          <p:nvPr/>
        </p:nvSpPr>
        <p:spPr>
          <a:xfrm>
            <a:off x="684171" y="1333933"/>
            <a:ext cx="4032652" cy="1831271"/>
          </a:xfrm>
          <a:prstGeom prst="rect">
            <a:avLst/>
          </a:prstGeom>
          <a:noFill/>
        </p:spPr>
        <p:txBody>
          <a:bodyPr wrap="square" rtlCol="0">
            <a:spAutoFit/>
          </a:bodyPr>
          <a:lstStyle/>
          <a:p>
            <a:pPr algn="l"/>
            <a:r>
              <a:rPr lang="en-US" sz="1400" b="1" dirty="0">
                <a:latin typeface="Calibri" panose="020F0502020204030204" pitchFamily="34" charset="0"/>
              </a:rPr>
              <a:t>Features</a:t>
            </a:r>
            <a:endParaRPr lang="en-US" altLang="zh-CN" sz="1100" dirty="0">
              <a:latin typeface="Calibri" panose="020F0502020204030204" pitchFamily="34" charset="0"/>
            </a:endParaRPr>
          </a:p>
          <a:p>
            <a:pPr marL="171450" indent="-171450" algn="l">
              <a:buFont typeface="Arial" panose="020B0604020202020204" pitchFamily="34" charset="0"/>
              <a:buChar char="•"/>
            </a:pPr>
            <a:r>
              <a:rPr lang="en-US" altLang="zh-CN" sz="1100" dirty="0">
                <a:solidFill>
                  <a:schemeClr val="tx2"/>
                </a:solidFill>
                <a:latin typeface="Calibri" panose="020F0502020204030204" pitchFamily="34" charset="0"/>
              </a:rPr>
              <a:t>Frequency: 45-</a:t>
            </a:r>
            <a:r>
              <a:rPr lang="en-US" altLang="zh-CN" sz="1100" dirty="0" err="1">
                <a:solidFill>
                  <a:schemeClr val="tx2"/>
                </a:solidFill>
                <a:latin typeface="Calibri" panose="020F0502020204030204" pitchFamily="34" charset="0"/>
              </a:rPr>
              <a:t>90GHz</a:t>
            </a:r>
            <a:endParaRPr lang="en-US" altLang="zh-CN" sz="1100" dirty="0">
              <a:solidFill>
                <a:schemeClr val="tx2"/>
              </a:solidFill>
              <a:latin typeface="Calibri" panose="020F0502020204030204" pitchFamily="34" charset="0"/>
            </a:endParaRPr>
          </a:p>
          <a:p>
            <a:pPr marL="171450" indent="-171450">
              <a:buFont typeface="Arial" panose="020B0604020202020204" pitchFamily="34" charset="0"/>
              <a:buChar char="•"/>
            </a:pPr>
            <a:r>
              <a:rPr lang="en-US" altLang="zh-CN" sz="1100" dirty="0">
                <a:solidFill>
                  <a:schemeClr val="tx2"/>
                </a:solidFill>
                <a:latin typeface="Calibri" panose="020F0502020204030204" pitchFamily="34" charset="0"/>
              </a:rPr>
              <a:t>Small Signal Gain: </a:t>
            </a:r>
            <a:r>
              <a:rPr lang="en-US" altLang="zh-CN" sz="1100" dirty="0" err="1">
                <a:solidFill>
                  <a:schemeClr val="tx2"/>
                </a:solidFill>
                <a:latin typeface="Calibri" panose="020F0502020204030204" pitchFamily="34" charset="0"/>
              </a:rPr>
              <a:t>15dB</a:t>
            </a:r>
            <a:r>
              <a:rPr lang="en-US" altLang="zh-CN" sz="1100" dirty="0">
                <a:solidFill>
                  <a:schemeClr val="tx2"/>
                </a:solidFill>
                <a:latin typeface="Calibri" panose="020F0502020204030204" pitchFamily="34" charset="0"/>
              </a:rPr>
              <a:t> </a:t>
            </a:r>
            <a:r>
              <a:rPr lang="en-US" altLang="zh-CN" sz="1100" dirty="0">
                <a:solidFill>
                  <a:schemeClr val="tx2"/>
                </a:solidFill>
                <a:latin typeface="Calibri" panose="020F0502020204030204" pitchFamily="34" charset="0"/>
                <a:sym typeface="+mn-ea"/>
              </a:rPr>
              <a:t>Typical</a:t>
            </a:r>
          </a:p>
          <a:p>
            <a:pPr marL="171450" indent="-171450">
              <a:buFont typeface="Arial" panose="020B0604020202020204" pitchFamily="34" charset="0"/>
              <a:buChar char="•"/>
            </a:pPr>
            <a:r>
              <a:rPr lang="en-US" altLang="zh-CN" sz="1100" dirty="0">
                <a:solidFill>
                  <a:schemeClr val="tx2"/>
                </a:solidFill>
                <a:latin typeface="Calibri" panose="020F0502020204030204" pitchFamily="34" charset="0"/>
              </a:rPr>
              <a:t>Gain Flatness: </a:t>
            </a:r>
            <a:r>
              <a:rPr lang="en-US" altLang="zh-CN" sz="1100" dirty="0">
                <a:solidFill>
                  <a:schemeClr val="tx2"/>
                </a:solidFill>
                <a:latin typeface="Calibri" panose="020F0502020204030204" pitchFamily="34" charset="0"/>
                <a:sym typeface="+mn-ea"/>
              </a:rPr>
              <a:t>±</a:t>
            </a:r>
            <a:r>
              <a:rPr lang="en-US" altLang="zh-CN" sz="1100" dirty="0" err="1">
                <a:latin typeface="Calibri" panose="020F0502020204030204" pitchFamily="34" charset="0"/>
                <a:sym typeface="+mn-ea"/>
              </a:rPr>
              <a:t>2.5</a:t>
            </a:r>
            <a:r>
              <a:rPr lang="en-US" sz="1100" dirty="0" err="1">
                <a:latin typeface="Calibri" panose="020F0502020204030204" pitchFamily="34" charset="0"/>
                <a:sym typeface="+mn-ea"/>
              </a:rPr>
              <a:t>dB</a:t>
            </a:r>
            <a:r>
              <a:rPr lang="en-US" sz="1100" dirty="0">
                <a:latin typeface="Calibri" panose="020F0502020204030204" pitchFamily="34" charset="0"/>
                <a:sym typeface="+mn-ea"/>
              </a:rPr>
              <a:t> Typical</a:t>
            </a:r>
          </a:p>
          <a:p>
            <a:pPr marL="171450" indent="-171450">
              <a:buFont typeface="Arial" panose="020B0604020202020204" pitchFamily="34" charset="0"/>
              <a:buChar char="•"/>
            </a:pPr>
            <a:r>
              <a:rPr lang="en-US" sz="1100" dirty="0">
                <a:latin typeface="Calibri" panose="020F0502020204030204" pitchFamily="34" charset="0"/>
                <a:sym typeface="+mn-ea"/>
              </a:rPr>
              <a:t>Noise </a:t>
            </a:r>
            <a:r>
              <a:rPr lang="en-US" sz="1100" dirty="0" err="1">
                <a:latin typeface="Calibri" panose="020F0502020204030204" pitchFamily="34" charset="0"/>
                <a:sym typeface="+mn-ea"/>
              </a:rPr>
              <a:t>Figure:4.5</a:t>
            </a:r>
            <a:r>
              <a:rPr lang="en-US" sz="1100" dirty="0" err="1">
                <a:latin typeface="Calibri" panose="020F0502020204030204" pitchFamily="34" charset="0"/>
              </a:rPr>
              <a:t>dB</a:t>
            </a:r>
            <a:r>
              <a:rPr lang="en-US" sz="1100" dirty="0">
                <a:latin typeface="Calibri" panose="020F0502020204030204" pitchFamily="34" charset="0"/>
              </a:rPr>
              <a:t> </a:t>
            </a:r>
            <a:r>
              <a:rPr lang="en-US" altLang="zh-CN" sz="1100" dirty="0">
                <a:latin typeface="Calibri" panose="020F0502020204030204" pitchFamily="34" charset="0"/>
                <a:sym typeface="+mn-ea"/>
              </a:rPr>
              <a:t>Typical</a:t>
            </a:r>
            <a:endParaRPr lang="en-US" sz="1100" dirty="0">
              <a:latin typeface="Calibri" panose="020F0502020204030204" pitchFamily="34" charset="0"/>
              <a:sym typeface="+mn-ea"/>
            </a:endParaRPr>
          </a:p>
          <a:p>
            <a:pPr marL="171450" indent="-171450">
              <a:buFont typeface="Arial" panose="020B0604020202020204" pitchFamily="34" charset="0"/>
              <a:buChar char="•"/>
            </a:pPr>
            <a:r>
              <a:rPr lang="en-US" sz="1100" dirty="0">
                <a:latin typeface="Calibri" panose="020F0502020204030204" pitchFamily="34" charset="0"/>
                <a:sym typeface="+mn-ea"/>
              </a:rPr>
              <a:t>P1dB: </a:t>
            </a:r>
            <a:r>
              <a:rPr lang="en-US" sz="1100" dirty="0" err="1">
                <a:latin typeface="Calibri" panose="020F0502020204030204" pitchFamily="34" charset="0"/>
                <a:sym typeface="+mn-ea"/>
              </a:rPr>
              <a:t>12</a:t>
            </a:r>
            <a:r>
              <a:rPr lang="en-US" sz="1100" dirty="0" err="1">
                <a:latin typeface="Calibri" panose="020F0502020204030204" pitchFamily="34" charset="0"/>
              </a:rPr>
              <a:t>dBm</a:t>
            </a:r>
            <a:r>
              <a:rPr lang="en-US" sz="1100" dirty="0">
                <a:latin typeface="Calibri" panose="020F0502020204030204" pitchFamily="34" charset="0"/>
              </a:rPr>
              <a:t> </a:t>
            </a:r>
            <a:r>
              <a:rPr lang="en-US" altLang="zh-CN" sz="1100" dirty="0">
                <a:latin typeface="Calibri" panose="020F0502020204030204" pitchFamily="34" charset="0"/>
                <a:sym typeface="+mn-ea"/>
              </a:rPr>
              <a:t>Typical</a:t>
            </a:r>
          </a:p>
          <a:p>
            <a:pPr marL="171450" indent="-171450">
              <a:buFont typeface="Arial" panose="020B0604020202020204" pitchFamily="34" charset="0"/>
              <a:buChar char="•"/>
            </a:pPr>
            <a:r>
              <a:rPr lang="en-US" altLang="zh-CN" sz="1100" dirty="0">
                <a:latin typeface="Calibri" panose="020F0502020204030204" pitchFamily="34" charset="0"/>
              </a:rPr>
              <a:t>Power Supply:</a:t>
            </a:r>
          </a:p>
          <a:p>
            <a:r>
              <a:rPr lang="en-US" altLang="zh-CN" sz="1100" dirty="0">
                <a:latin typeface="Calibri" panose="020F0502020204030204" pitchFamily="34" charset="0"/>
              </a:rPr>
              <a:t>            VD=+</a:t>
            </a:r>
            <a:r>
              <a:rPr lang="en-US" altLang="zh-CN" sz="1100" dirty="0" err="1">
                <a:latin typeface="Calibri" panose="020F0502020204030204" pitchFamily="34" charset="0"/>
              </a:rPr>
              <a:t>4V</a:t>
            </a:r>
            <a:r>
              <a:rPr lang="nn-NO" sz="1100" spc="-15" dirty="0">
                <a:latin typeface="Calibri" panose="020F0502020204030204" pitchFamily="34" charset="0"/>
              </a:rPr>
              <a:t>@119mA ,VG=-0.4V</a:t>
            </a:r>
          </a:p>
          <a:p>
            <a:pPr marL="171450" indent="-171450" algn="l">
              <a:buFont typeface="Arial" panose="020B0604020202020204" pitchFamily="34" charset="0"/>
              <a:buChar char="•"/>
            </a:pPr>
            <a:r>
              <a:rPr lang="en-US" altLang="zh-CN" sz="1100" dirty="0">
                <a:latin typeface="Calibri" panose="020F0502020204030204" pitchFamily="34" charset="0"/>
              </a:rPr>
              <a:t>Input/Output: </a:t>
            </a:r>
            <a:r>
              <a:rPr lang="en-US" sz="1100" dirty="0">
                <a:latin typeface="Calibri" panose="020F0502020204030204" pitchFamily="34" charset="0"/>
                <a:sym typeface="+mn-ea"/>
              </a:rPr>
              <a:t>50Ω</a:t>
            </a:r>
          </a:p>
          <a:p>
            <a:pPr marL="171450" indent="-171450">
              <a:buFont typeface="Arial" panose="020B0604020202020204" pitchFamily="34" charset="0"/>
              <a:buChar char="•"/>
            </a:pPr>
            <a:r>
              <a:rPr lang="en-US" sz="1100" dirty="0">
                <a:latin typeface="Calibri" panose="020F0502020204030204" pitchFamily="34" charset="0"/>
                <a:sym typeface="+mn-ea"/>
              </a:rPr>
              <a:t>Chip Size: 1.766 x 2.0 x </a:t>
            </a:r>
            <a:r>
              <a:rPr lang="en-US" sz="1100" dirty="0" err="1">
                <a:latin typeface="Calibri" panose="020F0502020204030204" pitchFamily="34" charset="0"/>
                <a:sym typeface="+mn-ea"/>
              </a:rPr>
              <a:t>0.05mm</a:t>
            </a:r>
            <a:r>
              <a:rPr lang="en-US" sz="1100" dirty="0">
                <a:latin typeface="Calibri" panose="020F0502020204030204" pitchFamily="34" charset="0"/>
                <a:sym typeface="+mn-ea"/>
              </a:rPr>
              <a:t> </a:t>
            </a:r>
          </a:p>
        </p:txBody>
      </p:sp>
      <p:graphicFrame>
        <p:nvGraphicFramePr>
          <p:cNvPr id="20" name="Table 8"/>
          <p:cNvGraphicFramePr>
            <a:graphicFrameLocks noGrp="1"/>
          </p:cNvGraphicFramePr>
          <p:nvPr>
            <p:extLst>
              <p:ext uri="{D42A27DB-BD31-4B8C-83A1-F6EECF244321}">
                <p14:modId xmlns:p14="http://schemas.microsoft.com/office/powerpoint/2010/main" val="2345341564"/>
              </p:ext>
            </p:extLst>
          </p:nvPr>
        </p:nvGraphicFramePr>
        <p:xfrm>
          <a:off x="768605" y="5503146"/>
          <a:ext cx="5617092" cy="3600000"/>
        </p:xfrm>
        <a:graphic>
          <a:graphicData uri="http://schemas.openxmlformats.org/drawingml/2006/table">
            <a:tbl>
              <a:tblPr/>
              <a:tblGrid>
                <a:gridCol w="2658717">
                  <a:extLst>
                    <a:ext uri="{9D8B030D-6E8A-4147-A177-3AD203B41FA5}">
                      <a16:colId xmlns:a16="http://schemas.microsoft.com/office/drawing/2014/main" val="20000"/>
                    </a:ext>
                  </a:extLst>
                </a:gridCol>
                <a:gridCol w="422625">
                  <a:extLst>
                    <a:ext uri="{9D8B030D-6E8A-4147-A177-3AD203B41FA5}">
                      <a16:colId xmlns:a16="http://schemas.microsoft.com/office/drawing/2014/main" val="20001"/>
                    </a:ext>
                  </a:extLst>
                </a:gridCol>
                <a:gridCol w="422625">
                  <a:extLst>
                    <a:ext uri="{9D8B030D-6E8A-4147-A177-3AD203B41FA5}">
                      <a16:colId xmlns:a16="http://schemas.microsoft.com/office/drawing/2014/main" val="20004"/>
                    </a:ext>
                  </a:extLst>
                </a:gridCol>
                <a:gridCol w="422625">
                  <a:extLst>
                    <a:ext uri="{9D8B030D-6E8A-4147-A177-3AD203B41FA5}">
                      <a16:colId xmlns:a16="http://schemas.microsoft.com/office/drawing/2014/main" val="20005"/>
                    </a:ext>
                  </a:extLst>
                </a:gridCol>
                <a:gridCol w="422625">
                  <a:extLst>
                    <a:ext uri="{9D8B030D-6E8A-4147-A177-3AD203B41FA5}">
                      <a16:colId xmlns:a16="http://schemas.microsoft.com/office/drawing/2014/main" val="3641129785"/>
                    </a:ext>
                  </a:extLst>
                </a:gridCol>
                <a:gridCol w="422625">
                  <a:extLst>
                    <a:ext uri="{9D8B030D-6E8A-4147-A177-3AD203B41FA5}">
                      <a16:colId xmlns:a16="http://schemas.microsoft.com/office/drawing/2014/main" val="1996833965"/>
                    </a:ext>
                  </a:extLst>
                </a:gridCol>
                <a:gridCol w="422625">
                  <a:extLst>
                    <a:ext uri="{9D8B030D-6E8A-4147-A177-3AD203B41FA5}">
                      <a16:colId xmlns:a16="http://schemas.microsoft.com/office/drawing/2014/main" val="998278586"/>
                    </a:ext>
                  </a:extLst>
                </a:gridCol>
                <a:gridCol w="422625">
                  <a:extLst>
                    <a:ext uri="{9D8B030D-6E8A-4147-A177-3AD203B41FA5}">
                      <a16:colId xmlns:a16="http://schemas.microsoft.com/office/drawing/2014/main" val="20010"/>
                    </a:ext>
                  </a:extLst>
                </a:gridCol>
              </a:tblGrid>
              <a:tr h="360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FFFFFF"/>
                          </a:solidFill>
                          <a:effectLst/>
                          <a:latin typeface="Calibri" panose="020F0502020204030204" pitchFamily="34" charset="0"/>
                          <a:cs typeface="Arial" panose="020B0604020202020204" pitchFamily="34" charset="0"/>
                        </a:rPr>
                        <a:t>Parameters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200" b="1" i="0" u="none" strike="noStrike" dirty="0">
                          <a:solidFill>
                            <a:srgbClr val="FFFFFF"/>
                          </a:solidFill>
                          <a:effectLst/>
                          <a:latin typeface="Calibri" panose="020F0502020204030204" pitchFamily="34" charset="0"/>
                          <a:cs typeface="Arial" panose="020B0604020202020204" pitchFamily="34" charset="0"/>
                        </a:rPr>
                        <a:t>Min.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200" b="1" i="0" u="none" strike="noStrike" dirty="0">
                          <a:solidFill>
                            <a:srgbClr val="FFFFFF"/>
                          </a:solidFill>
                          <a:effectLst/>
                          <a:latin typeface="Calibri" panose="020F0502020204030204" pitchFamily="34" charset="0"/>
                          <a:cs typeface="Arial" panose="020B0604020202020204" pitchFamily="34" charset="0"/>
                        </a:rPr>
                        <a:t>Typ.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200" b="1" i="0" u="none" strike="noStrike" dirty="0">
                          <a:solidFill>
                            <a:srgbClr val="FFFFFF"/>
                          </a:solidFill>
                          <a:effectLst/>
                          <a:latin typeface="Calibri" panose="020F0502020204030204" pitchFamily="34" charset="0"/>
                          <a:cs typeface="Arial" panose="020B0604020202020204" pitchFamily="34" charset="0"/>
                        </a:rPr>
                        <a:t>Max.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200" b="1" i="0" u="none" strike="noStrike" dirty="0">
                          <a:solidFill>
                            <a:srgbClr val="FFFFFF"/>
                          </a:solidFill>
                          <a:effectLst/>
                          <a:latin typeface="Calibri" panose="020F0502020204030204" pitchFamily="34" charset="0"/>
                          <a:cs typeface="Arial" panose="020B0604020202020204" pitchFamily="34" charset="0"/>
                        </a:rPr>
                        <a:t>Min.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200" b="1" i="0" u="none" strike="noStrike" dirty="0">
                          <a:solidFill>
                            <a:srgbClr val="FFFFFF"/>
                          </a:solidFill>
                          <a:effectLst/>
                          <a:latin typeface="Calibri" panose="020F0502020204030204" pitchFamily="34" charset="0"/>
                          <a:cs typeface="Arial" panose="020B0604020202020204" pitchFamily="34" charset="0"/>
                        </a:rPr>
                        <a:t>Typ.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200" b="1" i="0" u="none" strike="noStrike" dirty="0">
                          <a:solidFill>
                            <a:srgbClr val="FFFFFF"/>
                          </a:solidFill>
                          <a:effectLst/>
                          <a:latin typeface="Calibri" panose="020F0502020204030204" pitchFamily="34" charset="0"/>
                          <a:cs typeface="Arial" panose="020B0604020202020204" pitchFamily="34" charset="0"/>
                        </a:rPr>
                        <a:t>Max.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FFFFFF"/>
                          </a:solidFill>
                          <a:effectLst/>
                          <a:latin typeface="Calibri" panose="020F0502020204030204" pitchFamily="34" charset="0"/>
                          <a:cs typeface="Arial" panose="020B0604020202020204" pitchFamily="34" charset="0"/>
                        </a:rPr>
                        <a:t>Units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10000"/>
                  </a:ext>
                </a:extLst>
              </a:tr>
              <a:tr h="360000">
                <a:tc>
                  <a:txBody>
                    <a:bodyPr/>
                    <a:lstStyle/>
                    <a:p>
                      <a:pPr algn="ctr" rtl="0" fontAlgn="ctr"/>
                      <a:r>
                        <a:rPr lang="en-US" sz="1100" b="1" i="0" u="none" strike="noStrike" dirty="0">
                          <a:solidFill>
                            <a:srgbClr val="000000"/>
                          </a:solidFill>
                          <a:effectLst/>
                          <a:latin typeface="Calibri" panose="020F0502020204030204" pitchFamily="34" charset="0"/>
                          <a:cs typeface="Arial" panose="020B0604020202020204" pitchFamily="34" charset="0"/>
                        </a:rPr>
                        <a:t>Frequency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3">
                  <a:txBody>
                    <a:bodyPr/>
                    <a:lstStyle/>
                    <a:p>
                      <a:pPr algn="ctr"/>
                      <a:r>
                        <a:rPr lang="en-US" altLang="zh-CN" sz="1100" b="1" i="0" u="none" strike="noStrike" kern="1200">
                          <a:solidFill>
                            <a:srgbClr val="000000"/>
                          </a:solidFill>
                          <a:effectLst/>
                          <a:latin typeface="Calibri" panose="020F0502020204030204" pitchFamily="34" charset="0"/>
                          <a:ea typeface="+mn-ea"/>
                          <a:cs typeface="Arial" panose="020B0604020202020204" pitchFamily="34" charset="0"/>
                        </a:rPr>
                        <a:t>45-</a:t>
                      </a:r>
                      <a:r>
                        <a:rPr lang="en-US" sz="1100" b="1" i="0" u="none" strike="noStrike" kern="1200">
                          <a:solidFill>
                            <a:srgbClr val="000000"/>
                          </a:solidFill>
                          <a:effectLst/>
                          <a:latin typeface="Calibri" panose="020F0502020204030204" pitchFamily="34" charset="0"/>
                          <a:ea typeface="+mn-ea"/>
                          <a:cs typeface="Arial" panose="020B0604020202020204" pitchFamily="34" charset="0"/>
                          <a:sym typeface="+mn-ea"/>
                        </a:rPr>
                        <a:t>70</a:t>
                      </a: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a:endParaRPr lang="zh-CN" altLang="en-US" sz="1100" b="1" i="0" u="none" strike="noStrike" kern="120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3">
                  <a:txBody>
                    <a:bodyPr/>
                    <a:lstStyle/>
                    <a:p>
                      <a:pPr algn="ctr" rtl="0" fontAlgn="ctr"/>
                      <a:r>
                        <a:rPr lang="en-US" sz="1100" b="1" i="0" u="none" strike="noStrike" kern="1200">
                          <a:solidFill>
                            <a:srgbClr val="000000"/>
                          </a:solidFill>
                          <a:effectLst/>
                          <a:latin typeface="Calibri" panose="020F0502020204030204" pitchFamily="34" charset="0"/>
                          <a:ea typeface="+mn-ea"/>
                          <a:cs typeface="Arial" panose="020B0604020202020204" pitchFamily="34" charset="0"/>
                          <a:sym typeface="+mn-ea"/>
                        </a:rPr>
                        <a:t>70</a:t>
                      </a:r>
                      <a:r>
                        <a:rPr lang="en-US" sz="1100" b="1" i="0" u="none" strike="noStrike" kern="1200" dirty="0">
                          <a:solidFill>
                            <a:srgbClr val="000000"/>
                          </a:solidFill>
                          <a:effectLst/>
                          <a:latin typeface="Calibri" panose="020F0502020204030204" pitchFamily="34" charset="0"/>
                          <a:ea typeface="+mn-ea"/>
                          <a:cs typeface="Arial" panose="020B0604020202020204" pitchFamily="34" charset="0"/>
                          <a:sym typeface="+mn-ea"/>
                        </a:rPr>
                        <a:t>-</a:t>
                      </a:r>
                      <a:r>
                        <a:rPr lang="en-US" sz="1100" b="1" i="0" u="none" strike="noStrike" kern="1200">
                          <a:solidFill>
                            <a:srgbClr val="000000"/>
                          </a:solidFill>
                          <a:effectLst/>
                          <a:latin typeface="Calibri" panose="020F0502020204030204" pitchFamily="34" charset="0"/>
                          <a:ea typeface="+mn-ea"/>
                          <a:cs typeface="Arial" panose="020B0604020202020204" pitchFamily="34" charset="0"/>
                          <a:sym typeface="+mn-ea"/>
                        </a:rPr>
                        <a:t>90</a:t>
                      </a: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pPr algn="ctr" rtl="0"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dirty="0">
                          <a:solidFill>
                            <a:srgbClr val="000000"/>
                          </a:solidFill>
                          <a:effectLst/>
                          <a:latin typeface="Calibri" panose="020F0502020204030204" pitchFamily="34" charset="0"/>
                          <a:cs typeface="Arial" panose="020B0604020202020204" pitchFamily="34" charset="0"/>
                        </a:rPr>
                        <a:t>GHz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0000">
                <a:tc>
                  <a:txBody>
                    <a:bodyPr/>
                    <a:lstStyle/>
                    <a:p>
                      <a:pPr algn="ctr" rtl="0" fontAlgn="ctr"/>
                      <a:r>
                        <a:rPr lang="en-US" altLang="zh-CN" sz="1100" b="1" i="0" u="none" strike="noStrike" kern="1200" dirty="0">
                          <a:solidFill>
                            <a:schemeClr val="tx1"/>
                          </a:solidFill>
                          <a:effectLst/>
                          <a:latin typeface="Calibri" panose="020F0502020204030204" pitchFamily="34" charset="0"/>
                          <a:ea typeface="+mn-ea"/>
                          <a:cs typeface="Arial" panose="020B0604020202020204" pitchFamily="34" charset="0"/>
                        </a:rPr>
                        <a:t>Small Signal Gain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kern="1200" dirty="0">
                          <a:solidFill>
                            <a:srgbClr val="000000"/>
                          </a:solidFill>
                          <a:effectLst/>
                          <a:latin typeface="Calibri" panose="020F0502020204030204" pitchFamily="34" charset="0"/>
                          <a:ea typeface="+mn-ea"/>
                          <a:cs typeface="Arial" panose="020B0604020202020204" pitchFamily="34" charset="0"/>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kern="1200">
                          <a:solidFill>
                            <a:srgbClr val="000000"/>
                          </a:solidFill>
                          <a:effectLst/>
                          <a:latin typeface="Calibri" panose="020F0502020204030204" pitchFamily="34" charset="0"/>
                          <a:ea typeface="+mn-ea"/>
                          <a:cs typeface="Arial" panose="020B0604020202020204" pitchFamily="34" charset="0"/>
                        </a:rPr>
                        <a:t>14.5</a:t>
                      </a: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kern="1200">
                          <a:solidFill>
                            <a:srgbClr val="000000"/>
                          </a:solidFill>
                          <a:effectLst/>
                          <a:latin typeface="Calibri" panose="020F0502020204030204" pitchFamily="34" charset="0"/>
                          <a:ea typeface="+mn-ea"/>
                          <a:cs typeface="Arial" panose="020B0604020202020204" pitchFamily="34" charset="0"/>
                        </a:rPr>
                        <a:t>16</a:t>
                      </a: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kern="1200">
                          <a:solidFill>
                            <a:srgbClr val="000000"/>
                          </a:solidFill>
                          <a:effectLst/>
                          <a:latin typeface="Calibri" panose="020F0502020204030204" pitchFamily="34" charset="0"/>
                          <a:ea typeface="+mn-ea"/>
                          <a:cs typeface="Arial" panose="020B0604020202020204" pitchFamily="34" charset="0"/>
                        </a:rPr>
                        <a:t>18</a:t>
                      </a: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dirty="0">
                          <a:solidFill>
                            <a:schemeClr val="tx1"/>
                          </a:solidFill>
                          <a:effectLst/>
                          <a:latin typeface="Calibri" panose="020F0502020204030204" pitchFamily="34" charset="0"/>
                          <a:cs typeface="Arial" panose="020B0604020202020204" pitchFamily="34" charset="0"/>
                        </a:rPr>
                        <a:t>dB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0000">
                <a:tc>
                  <a:txBody>
                    <a:bodyPr/>
                    <a:lstStyle/>
                    <a:p>
                      <a:pPr algn="ctr" rtl="0" fontAlgn="ctr"/>
                      <a:r>
                        <a:rPr lang="en-US" altLang="zh-CN" sz="1100" b="1" i="0" u="none" strike="noStrike" kern="1200" dirty="0">
                          <a:solidFill>
                            <a:schemeClr val="tx1"/>
                          </a:solidFill>
                          <a:effectLst/>
                          <a:latin typeface="Calibri" panose="020F0502020204030204" pitchFamily="34" charset="0"/>
                          <a:ea typeface="+mn-ea"/>
                          <a:cs typeface="Arial" panose="020B0604020202020204" pitchFamily="34" charset="0"/>
                        </a:rPr>
                        <a:t>Gain Flatness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100" b="1" i="0" u="none" strike="noStrike" kern="1200" dirty="0">
                          <a:solidFill>
                            <a:srgbClr val="000000"/>
                          </a:solidFill>
                          <a:effectLst/>
                          <a:latin typeface="Calibri" panose="020F0502020204030204" pitchFamily="34" charset="0"/>
                          <a:ea typeface="+mn-ea"/>
                          <a:cs typeface="Arial" panose="020B0604020202020204" pitchFamily="34" charset="0"/>
                          <a:sym typeface="+mn-ea"/>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100" b="1" i="0" u="none" strike="noStrike" kern="1200">
                          <a:solidFill>
                            <a:srgbClr val="000000"/>
                          </a:solidFill>
                          <a:effectLst/>
                          <a:latin typeface="Calibri" panose="020F0502020204030204" pitchFamily="34" charset="0"/>
                          <a:ea typeface="+mn-ea"/>
                          <a:cs typeface="Arial" panose="020B0604020202020204" pitchFamily="34" charset="0"/>
                          <a:sym typeface="+mn-ea"/>
                        </a:rPr>
                        <a:t>±1.0</a:t>
                      </a:r>
                      <a:endParaRPr lang="en-US" altLang="zh-CN" sz="1100" b="1" i="0" u="none" strike="noStrike" kern="1200" dirty="0">
                        <a:solidFill>
                          <a:srgbClr val="000000"/>
                        </a:solidFill>
                        <a:effectLst/>
                        <a:latin typeface="Calibri" panose="020F0502020204030204" pitchFamily="34" charset="0"/>
                        <a:ea typeface="+mn-ea"/>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dirty="0">
                          <a:solidFill>
                            <a:schemeClr val="tx1"/>
                          </a:solidFill>
                          <a:effectLst/>
                          <a:latin typeface="Calibri" panose="020F0502020204030204" pitchFamily="34" charset="0"/>
                          <a:cs typeface="Arial" panose="020B0604020202020204" pitchFamily="34" charset="0"/>
                        </a:rPr>
                        <a:t>dB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0000">
                <a:tc>
                  <a:txBody>
                    <a:bodyPr/>
                    <a:lstStyle/>
                    <a:p>
                      <a:pPr algn="ctr" rtl="0" fontAlgn="ctr">
                        <a:buNone/>
                      </a:pPr>
                      <a:r>
                        <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rPr>
                        <a:t>N</a:t>
                      </a:r>
                      <a:r>
                        <a:rPr lang="en-US" altLang="zh-CN" sz="1100" b="1" i="0" u="none" strike="noStrike" kern="1200" dirty="0">
                          <a:solidFill>
                            <a:schemeClr val="tx1"/>
                          </a:solidFill>
                          <a:effectLst/>
                          <a:latin typeface="Calibri" panose="020F0502020204030204" pitchFamily="34" charset="0"/>
                          <a:ea typeface="宋体" panose="02010600030101010101" pitchFamily="2" charset="-122"/>
                          <a:cs typeface="Arial" panose="020B0604020202020204" pitchFamily="34" charset="0"/>
                        </a:rPr>
                        <a:t>oise Figure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r>
                        <a:rPr lang="en-US" altLang="en-US" sz="1100" b="1" i="0" u="none" strike="noStrike" kern="1200">
                          <a:solidFill>
                            <a:schemeClr val="tx2"/>
                          </a:solidFill>
                          <a:effectLst/>
                          <a:latin typeface="Calibri" panose="020F0502020204030204" pitchFamily="34" charset="0"/>
                          <a:ea typeface="+mn-ea"/>
                          <a:cs typeface="Arial" panose="020B0604020202020204" pitchFamily="34" charset="0"/>
                        </a:rPr>
                        <a:t>4.5</a:t>
                      </a:r>
                      <a:endParaRPr lang="en-US" alt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endParaRPr lang="en-US" alt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endParaRPr lang="en-US" alt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r>
                        <a:rPr lang="en-US" altLang="en-US" sz="1100" b="1" i="0" u="none" strike="noStrike" kern="1200">
                          <a:solidFill>
                            <a:schemeClr val="tx2"/>
                          </a:solidFill>
                          <a:effectLst/>
                          <a:latin typeface="Calibri" panose="020F0502020204030204" pitchFamily="34" charset="0"/>
                          <a:ea typeface="+mn-ea"/>
                          <a:cs typeface="Arial" panose="020B0604020202020204" pitchFamily="34" charset="0"/>
                        </a:rPr>
                        <a:t>6.5</a:t>
                      </a:r>
                      <a:endParaRPr lang="en-US" alt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endParaRPr lang="en-US" alt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r>
                        <a:rPr lang="en-US" sz="1100" b="1" i="0" dirty="0">
                          <a:solidFill>
                            <a:schemeClr val="tx1"/>
                          </a:solidFill>
                          <a:effectLst/>
                          <a:latin typeface="Calibri" panose="020F0502020204030204" pitchFamily="34" charset="0"/>
                          <a:cs typeface="Arial" panose="020B0604020202020204" pitchFamily="34" charset="0"/>
                          <a:sym typeface="+mn-ea"/>
                        </a:rPr>
                        <a:t>dB</a:t>
                      </a:r>
                      <a:endParaRPr lang="en-US" altLang="en-US" sz="1100" b="1" i="0" u="none" strike="noStrike" dirty="0">
                        <a:solidFill>
                          <a:schemeClr val="tx1"/>
                        </a:solidFill>
                        <a:effectLst/>
                        <a:latin typeface="Calibri" panose="020F0502020204030204" pitchFamily="34" charset="0"/>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60000">
                <a:tc>
                  <a:txBody>
                    <a:bodyPr/>
                    <a:lstStyle/>
                    <a:p>
                      <a:pPr algn="ctr" rtl="0" fontAlgn="ctr"/>
                      <a:r>
                        <a:rPr lang="en-US" sz="1100" b="1" i="0" dirty="0">
                          <a:solidFill>
                            <a:schemeClr val="tx1"/>
                          </a:solidFill>
                          <a:effectLst/>
                          <a:latin typeface="Calibri" panose="020F0502020204030204" pitchFamily="34" charset="0"/>
                          <a:cs typeface="Arial" panose="020B0604020202020204" pitchFamily="34" charset="0"/>
                          <a:sym typeface="+mn-ea"/>
                        </a:rPr>
                        <a:t>P1dB - Output 1dB Compression </a:t>
                      </a:r>
                      <a:endParaRPr 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kern="1200" noProof="0">
                          <a:solidFill>
                            <a:schemeClr val="tx2"/>
                          </a:solidFill>
                          <a:effectLst/>
                          <a:latin typeface="Calibri" panose="020F0502020204030204" pitchFamily="34" charset="0"/>
                          <a:ea typeface="+mn-ea"/>
                          <a:cs typeface="Arial" panose="020B0604020202020204" pitchFamily="34" charset="0"/>
                        </a:rPr>
                        <a:t>12</a:t>
                      </a:r>
                      <a:endParaRPr lang="en-US" sz="1100" b="1" i="0" u="none" strike="noStrike" kern="1200" noProof="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kern="1200">
                          <a:solidFill>
                            <a:schemeClr val="tx2"/>
                          </a:solidFill>
                          <a:effectLst/>
                          <a:latin typeface="Calibri" panose="020F0502020204030204" pitchFamily="34" charset="0"/>
                          <a:ea typeface="+mn-ea"/>
                          <a:cs typeface="Arial" panose="020B0604020202020204" pitchFamily="34" charset="0"/>
                        </a:rPr>
                        <a:t>14</a:t>
                      </a:r>
                      <a:endParaRPr 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rgbClr val="00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dirty="0">
                          <a:solidFill>
                            <a:schemeClr val="tx1"/>
                          </a:solidFill>
                          <a:latin typeface="Calibri" panose="020F0502020204030204" pitchFamily="34" charset="0"/>
                          <a:cs typeface="Arial" panose="020B0604020202020204" pitchFamily="34" charset="0"/>
                        </a:rPr>
                        <a:t>dBm</a:t>
                      </a:r>
                      <a:endParaRPr lang="en-US" sz="1100" b="1" i="0" u="none" strike="noStrike" dirty="0">
                        <a:solidFill>
                          <a:schemeClr val="tx1"/>
                        </a:solidFill>
                        <a:effectLst/>
                        <a:latin typeface="Calibri" panose="020F050202020403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0000">
                <a:tc>
                  <a:txBody>
                    <a:bodyPr/>
                    <a:lstStyle/>
                    <a:p>
                      <a:pPr algn="ctr" rtl="0" fontAlgn="ctr"/>
                      <a:r>
                        <a:rPr lang="en-US" sz="1100" b="1" i="0" u="none" strike="noStrike" kern="1200" dirty="0" err="1">
                          <a:solidFill>
                            <a:schemeClr val="tx1"/>
                          </a:solidFill>
                          <a:effectLst/>
                          <a:latin typeface="Calibri" panose="020F0502020204030204" pitchFamily="34" charset="0"/>
                          <a:ea typeface="+mn-ea"/>
                          <a:cs typeface="Arial" panose="020B0604020202020204" pitchFamily="34" charset="0"/>
                          <a:sym typeface="+mn-ea"/>
                        </a:rPr>
                        <a:t>Psat</a:t>
                      </a:r>
                      <a:r>
                        <a:rPr 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rPr>
                        <a:t> - Saturated Output Power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kern="1200" dirty="0">
                        <a:solidFill>
                          <a:srgbClr val="FF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2"/>
                          </a:solidFill>
                          <a:effectLst/>
                          <a:uLnTx/>
                          <a:uFillTx/>
                          <a:latin typeface="Calibri" panose="020F0502020204030204" pitchFamily="34" charset="0"/>
                          <a:ea typeface="+mn-ea"/>
                          <a:cs typeface="Arial" panose="020B0604020202020204" pitchFamily="34" charset="0"/>
                        </a:rPr>
                        <a:t>15</a:t>
                      </a:r>
                      <a:endParaRPr kumimoji="0" lang="en-US" sz="1100" b="1" i="0" u="none" strike="noStrike" kern="1200" cap="none" spc="0" normalizeH="0" baseline="0" noProof="0" dirty="0">
                        <a:ln>
                          <a:noFill/>
                        </a:ln>
                        <a:solidFill>
                          <a:schemeClr val="tx2"/>
                        </a:solidFill>
                        <a:effectLst/>
                        <a:uLnTx/>
                        <a:uFillTx/>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kern="1200">
                          <a:solidFill>
                            <a:schemeClr val="tx2"/>
                          </a:solidFill>
                          <a:effectLst/>
                          <a:latin typeface="Calibri" panose="020F0502020204030204" pitchFamily="34" charset="0"/>
                          <a:ea typeface="+mn-ea"/>
                          <a:cs typeface="Arial" panose="020B0604020202020204" pitchFamily="34" charset="0"/>
                        </a:rPr>
                        <a:t>18</a:t>
                      </a:r>
                      <a:endParaRPr 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rgbClr val="FF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rPr>
                        <a:t>dBm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60000">
                <a:tc>
                  <a:txBody>
                    <a:bodyPr/>
                    <a:lstStyle/>
                    <a:p>
                      <a:pPr algn="ctr" fontAlgn="ctr"/>
                      <a:r>
                        <a:rPr lang="en-US" sz="1100" b="1" i="0" u="none" strike="noStrike" kern="1200" dirty="0">
                          <a:solidFill>
                            <a:schemeClr val="tx1"/>
                          </a:solidFill>
                          <a:effectLst/>
                          <a:latin typeface="Calibri" panose="020F0502020204030204" pitchFamily="34" charset="0"/>
                          <a:ea typeface="+mn-ea"/>
                          <a:cs typeface="Arial" panose="020B0604020202020204" pitchFamily="34" charset="0"/>
                        </a:rPr>
                        <a:t>OIP3 - Output Third Order Intercept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rgbClr val="FF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2"/>
                          </a:solidFill>
                          <a:effectLst/>
                          <a:uLnTx/>
                          <a:uFillTx/>
                          <a:latin typeface="Calibri" panose="020F0502020204030204" pitchFamily="34" charset="0"/>
                          <a:ea typeface="+mn-ea"/>
                          <a:cs typeface="Arial" panose="020B0604020202020204" pitchFamily="34" charset="0"/>
                        </a:rPr>
                        <a:t>20</a:t>
                      </a:r>
                      <a:endParaRPr kumimoji="0" lang="en-US" sz="1100" b="1" i="0" u="none" strike="noStrike" kern="1200" cap="none" spc="0" normalizeH="0" baseline="0" noProof="0" dirty="0">
                        <a:ln>
                          <a:noFill/>
                        </a:ln>
                        <a:solidFill>
                          <a:schemeClr val="tx2"/>
                        </a:solidFill>
                        <a:effectLst/>
                        <a:uLnTx/>
                        <a:uFillTx/>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r>
                        <a:rPr lang="en-US" altLang="en-US" sz="1100" b="1" i="0" u="none" strike="noStrike" kern="1200">
                          <a:solidFill>
                            <a:schemeClr val="tx2"/>
                          </a:solidFill>
                          <a:effectLst/>
                          <a:latin typeface="Calibri" panose="020F0502020204030204" pitchFamily="34" charset="0"/>
                          <a:ea typeface="+mn-ea"/>
                          <a:cs typeface="Arial" panose="020B0604020202020204" pitchFamily="34" charset="0"/>
                        </a:rPr>
                        <a:t>22</a:t>
                      </a:r>
                      <a:endParaRPr lang="en-US" altLang="en-US" sz="1100" b="1" i="0" u="none" strike="noStrike" kern="1200" dirty="0">
                        <a:solidFill>
                          <a:schemeClr val="tx2"/>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rgbClr val="FF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kern="1200" dirty="0">
                          <a:solidFill>
                            <a:schemeClr val="tx1"/>
                          </a:solidFill>
                          <a:effectLst/>
                          <a:latin typeface="Calibri" panose="020F0502020204030204" pitchFamily="34" charset="0"/>
                          <a:ea typeface="+mn-ea"/>
                          <a:cs typeface="Arial" panose="020B0604020202020204" pitchFamily="34" charset="0"/>
                        </a:rPr>
                        <a:t>dBm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9685040"/>
                  </a:ext>
                </a:extLst>
              </a:tr>
              <a:tr h="360000">
                <a:tc>
                  <a:txBody>
                    <a:bodyPr/>
                    <a:lstStyle/>
                    <a:p>
                      <a:pPr algn="ctr" rtl="0" fontAlgn="ctr">
                        <a:buNone/>
                      </a:pPr>
                      <a:r>
                        <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rPr>
                        <a:t>Input Return Loss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kern="1200" dirty="0">
                        <a:solidFill>
                          <a:srgbClr val="FF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-18</a:t>
                      </a:r>
                      <a:endParaRPr kumimoji="0" lang="en-US" sz="1100" b="1"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kern="1200">
                          <a:solidFill>
                            <a:schemeClr val="tx1"/>
                          </a:solidFill>
                          <a:effectLst/>
                          <a:latin typeface="Calibri" panose="020F0502020204030204" pitchFamily="34" charset="0"/>
                          <a:ea typeface="+mn-ea"/>
                          <a:cs typeface="Arial" panose="020B0604020202020204" pitchFamily="34" charset="0"/>
                        </a:rPr>
                        <a:t>-13</a:t>
                      </a:r>
                      <a:endParaRPr 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kern="1200" dirty="0">
                        <a:solidFill>
                          <a:srgbClr val="FF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kern="1200" dirty="0">
                          <a:solidFill>
                            <a:schemeClr val="tx1"/>
                          </a:solidFill>
                          <a:effectLst/>
                          <a:latin typeface="Calibri" panose="020F0502020204030204" pitchFamily="34" charset="0"/>
                          <a:ea typeface="+mn-ea"/>
                          <a:cs typeface="Arial" panose="020B0604020202020204" pitchFamily="34" charset="0"/>
                        </a:rPr>
                        <a:t>dB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60000">
                <a:tc>
                  <a:txBody>
                    <a:bodyPr/>
                    <a:lstStyle/>
                    <a:p>
                      <a:pPr algn="ctr" rtl="0" fontAlgn="ctr">
                        <a:buNone/>
                      </a:pPr>
                      <a:r>
                        <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rPr>
                        <a:t>Output Return Loss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rgbClr val="FF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-13</a:t>
                      </a:r>
                      <a:endParaRPr kumimoji="0" lang="en-US" sz="1100" b="1"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r>
                        <a:rPr lang="en-US" altLang="en-US" sz="1100" b="1" i="0" u="none" strike="noStrike" kern="1200">
                          <a:solidFill>
                            <a:schemeClr val="tx1"/>
                          </a:solidFill>
                          <a:effectLst/>
                          <a:latin typeface="Calibri" panose="020F0502020204030204" pitchFamily="34" charset="0"/>
                          <a:ea typeface="+mn-ea"/>
                          <a:cs typeface="Arial" panose="020B0604020202020204" pitchFamily="34" charset="0"/>
                        </a:rPr>
                        <a:t>-18</a:t>
                      </a:r>
                      <a:endPar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rgbClr val="FF0000"/>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r>
                        <a:rPr 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rPr>
                        <a:t>dB</a:t>
                      </a:r>
                      <a:endPar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11" name="Rectangle 23">
            <a:extLst>
              <a:ext uri="{FF2B5EF4-FFF2-40B4-BE49-F238E27FC236}">
                <a16:creationId xmlns:a16="http://schemas.microsoft.com/office/drawing/2014/main" id="{83B3F44C-D779-421C-8A2D-0C74A369E06E}"/>
              </a:ext>
            </a:extLst>
          </p:cNvPr>
          <p:cNvSpPr>
            <a:spLocks noChangeArrowheads="1"/>
          </p:cNvSpPr>
          <p:nvPr/>
        </p:nvSpPr>
        <p:spPr bwMode="auto">
          <a:xfrm>
            <a:off x="646634" y="4813970"/>
            <a:ext cx="5520690" cy="689176"/>
          </a:xfrm>
          <a:prstGeom prst="rect">
            <a:avLst/>
          </a:prstGeom>
          <a:noFill/>
          <a:ln w="9525" cmpd="sng">
            <a:noFill/>
            <a:miter lim="800000"/>
          </a:ln>
        </p:spPr>
        <p:txBody>
          <a:bodyPr lIns="101901" tIns="50950" rIns="101901" bIns="50950"/>
          <a:lstStyle/>
          <a:p>
            <a:pPr eaLnBrk="0" hangingPunct="0"/>
            <a:r>
              <a:rPr lang="en-US" altLang="zh-CN" sz="1400" b="1" dirty="0">
                <a:latin typeface="Calibri" panose="020F0502020204030204" pitchFamily="34" charset="0"/>
                <a:cs typeface="Calibri" panose="020F0502020204030204" pitchFamily="34" charset="0"/>
              </a:rPr>
              <a:t>Electrical Specifications</a:t>
            </a:r>
          </a:p>
          <a:p>
            <a:pPr eaLnBrk="0" hangingPunct="0"/>
            <a:endParaRPr lang="en-US" altLang="zh-CN" sz="1200" b="1" i="1" u="sng" dirty="0">
              <a:latin typeface="Calibri" panose="020F0502020204030204" pitchFamily="34" charset="0"/>
            </a:endParaRPr>
          </a:p>
          <a:p>
            <a:pPr eaLnBrk="0" hangingPunct="0"/>
            <a:r>
              <a:rPr lang="en-US" altLang="zh-CN" sz="1200" b="1" dirty="0">
                <a:latin typeface="Calibri" panose="020F0502020204030204" pitchFamily="34" charset="0"/>
                <a:cs typeface="Calibri" panose="020F0502020204030204" pitchFamily="34" charset="0"/>
              </a:rPr>
              <a:t>TA = +25⁰C, VD = +</a:t>
            </a:r>
            <a:r>
              <a:rPr lang="en-US" altLang="zh-CN" sz="1200" b="1" dirty="0" err="1">
                <a:latin typeface="Calibri" panose="020F0502020204030204" pitchFamily="34" charset="0"/>
                <a:cs typeface="Calibri" panose="020F0502020204030204" pitchFamily="34" charset="0"/>
              </a:rPr>
              <a:t>4V</a:t>
            </a:r>
            <a:r>
              <a:rPr lang="en-US" altLang="zh-CN" sz="1200" b="1" dirty="0">
                <a:latin typeface="Calibri" panose="020F0502020204030204" pitchFamily="34" charset="0"/>
                <a:cs typeface="Calibri" panose="020F0502020204030204" pitchFamily="34" charset="0"/>
              </a:rPr>
              <a:t> , </a:t>
            </a:r>
            <a:r>
              <a:rPr lang="nn-NO" sz="1200" b="1" dirty="0">
                <a:latin typeface="Calibri" panose="020F0502020204030204" pitchFamily="34" charset="0"/>
              </a:rPr>
              <a:t>VG=-0.4V</a:t>
            </a:r>
            <a:r>
              <a:rPr lang="en-US" altLang="zh-CN" sz="1200" b="1" dirty="0">
                <a:latin typeface="Calibri" panose="020F0502020204030204" pitchFamily="34" charset="0"/>
                <a:cs typeface="Calibri" panose="020F0502020204030204" pitchFamily="34" charset="0"/>
              </a:rPr>
              <a:t> ,</a:t>
            </a:r>
            <a:r>
              <a:rPr lang="nn-NO" sz="1200" b="1" dirty="0">
                <a:latin typeface="Calibri" panose="020F0502020204030204" pitchFamily="34" charset="0"/>
              </a:rPr>
              <a:t> </a:t>
            </a:r>
            <a:r>
              <a:rPr lang="en-US" altLang="zh-CN" sz="1200" b="1" dirty="0" err="1">
                <a:latin typeface="Calibri" panose="020F0502020204030204" pitchFamily="34" charset="0"/>
                <a:cs typeface="Calibri" panose="020F0502020204030204" pitchFamily="34" charset="0"/>
              </a:rPr>
              <a:t>IDD</a:t>
            </a:r>
            <a:r>
              <a:rPr lang="en-US" altLang="zh-CN" sz="1200" b="1" dirty="0">
                <a:latin typeface="Calibri" panose="020F0502020204030204" pitchFamily="34" charset="0"/>
                <a:cs typeface="Calibri" panose="020F0502020204030204" pitchFamily="34" charset="0"/>
              </a:rPr>
              <a:t> = </a:t>
            </a:r>
            <a:r>
              <a:rPr lang="en-US" altLang="zh-CN" sz="1200" b="1" dirty="0" err="1">
                <a:latin typeface="Calibri" panose="020F0502020204030204" pitchFamily="34" charset="0"/>
                <a:cs typeface="Calibri" panose="020F0502020204030204" pitchFamily="34" charset="0"/>
              </a:rPr>
              <a:t>119mA</a:t>
            </a:r>
            <a:r>
              <a:rPr lang="en-US" altLang="zh-CN" sz="1200" b="1" dirty="0">
                <a:latin typeface="Calibri" panose="020F0502020204030204" pitchFamily="34" charset="0"/>
                <a:cs typeface="Calibri" panose="020F0502020204030204" pitchFamily="34" charset="0"/>
              </a:rPr>
              <a:t> </a:t>
            </a:r>
            <a:r>
              <a:rPr lang="en-US" altLang="zh-CN" sz="1200" b="1" dirty="0">
                <a:latin typeface="Calibri" panose="020F0502020204030204" pitchFamily="34" charset="0"/>
                <a:cs typeface="Calibri" panose="020F0502020204030204" pitchFamily="34" charset="0"/>
                <a:sym typeface="+mn-ea"/>
              </a:rPr>
              <a:t>Typical</a:t>
            </a:r>
          </a:p>
          <a:p>
            <a:pPr eaLnBrk="0" hangingPunct="0"/>
            <a:endParaRPr lang="en-US" altLang="zh-CN" sz="1200" b="1"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B04D3959-34F6-471A-B22C-ACBCA7071ED6}"/>
              </a:ext>
            </a:extLst>
          </p:cNvPr>
          <p:cNvSpPr txBox="1"/>
          <p:nvPr/>
        </p:nvSpPr>
        <p:spPr>
          <a:xfrm>
            <a:off x="4031010" y="1827155"/>
            <a:ext cx="2531745"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Functional Block Diagram</a:t>
            </a:r>
          </a:p>
        </p:txBody>
      </p:sp>
      <p:pic>
        <p:nvPicPr>
          <p:cNvPr id="5" name="图片 4">
            <a:extLst>
              <a:ext uri="{FF2B5EF4-FFF2-40B4-BE49-F238E27FC236}">
                <a16:creationId xmlns:a16="http://schemas.microsoft.com/office/drawing/2014/main" id="{E14B1CAB-C67A-4C5B-A4C7-0D78A2351703}"/>
              </a:ext>
            </a:extLst>
          </p:cNvPr>
          <p:cNvPicPr>
            <a:picLocks noChangeAspect="1"/>
          </p:cNvPicPr>
          <p:nvPr/>
        </p:nvPicPr>
        <p:blipFill>
          <a:blip r:embed="rId3"/>
          <a:stretch>
            <a:fillRect/>
          </a:stretch>
        </p:blipFill>
        <p:spPr>
          <a:xfrm>
            <a:off x="4208066" y="2134932"/>
            <a:ext cx="2177632" cy="24428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4">
            <a:extLst>
              <a:ext uri="{FF2B5EF4-FFF2-40B4-BE49-F238E27FC236}">
                <a16:creationId xmlns:a16="http://schemas.microsoft.com/office/drawing/2014/main" id="{6CDAA76A-B226-4308-9B71-7AE0A8CD111A}"/>
              </a:ext>
            </a:extLst>
          </p:cNvPr>
          <p:cNvSpPr txBox="1"/>
          <p:nvPr/>
        </p:nvSpPr>
        <p:spPr>
          <a:xfrm>
            <a:off x="502618" y="4348490"/>
            <a:ext cx="6398542" cy="2546018"/>
          </a:xfrm>
          <a:prstGeom prst="rect">
            <a:avLst/>
          </a:prstGeom>
          <a:noFill/>
        </p:spPr>
        <p:txBody>
          <a:bodyPr wrap="square" rtlCol="0">
            <a:spAutoFit/>
          </a:bodyPr>
          <a:lstStyle/>
          <a:p>
            <a:pPr marL="0" marR="0" algn="ctr">
              <a:lnSpc>
                <a:spcPct val="107000"/>
              </a:lnSpc>
              <a:spcBef>
                <a:spcPts val="0"/>
              </a:spcBef>
              <a:spcAft>
                <a:spcPts val="0"/>
              </a:spcAft>
            </a:pPr>
            <a:r>
              <a:rPr lang="en-US" sz="2000" b="1" dirty="0">
                <a:effectLst/>
                <a:latin typeface="Calibri" panose="020F0502020204030204" pitchFamily="34" charset="0"/>
                <a:ea typeface="DengXian" panose="02010600030101010101" pitchFamily="2" charset="-122"/>
                <a:cs typeface="Calibri" panose="020F0502020204030204" pitchFamily="34" charset="0"/>
              </a:rPr>
              <a:t>Biasing and Operation</a:t>
            </a:r>
            <a:endParaRPr lang="en-US" sz="1050" dirty="0">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pPr>
            <a:r>
              <a:rPr lang="en-US" sz="1050" b="1" dirty="0">
                <a:effectLst/>
                <a:latin typeface="Calibri" panose="020F0502020204030204" pitchFamily="34" charset="0"/>
                <a:ea typeface="DengXian" panose="02010600030101010101" pitchFamily="2" charset="-122"/>
                <a:cs typeface="Calibri" panose="020F0502020204030204" pitchFamily="34" charset="0"/>
              </a:rPr>
              <a:t>Turn ON procedure: </a:t>
            </a:r>
            <a:endParaRPr lang="en-US" sz="1050" dirty="0">
              <a:effectLst/>
              <a:latin typeface="Calibri" panose="020F0502020204030204" pitchFamily="34" charset="0"/>
              <a:ea typeface="DengXian" panose="02010600030101010101" pitchFamily="2" charset="-122"/>
              <a:cs typeface="Calibri" panose="020F0502020204030204" pitchFamily="34" charset="0"/>
            </a:endParaRPr>
          </a:p>
          <a:p>
            <a:pPr marL="342900" marR="0" lvl="0" indent="-342900">
              <a:lnSpc>
                <a:spcPct val="107000"/>
              </a:lnSpc>
              <a:spcBef>
                <a:spcPts val="0"/>
              </a:spcBef>
              <a:spcAft>
                <a:spcPts val="0"/>
              </a:spcAft>
              <a:buAutoNum type="arabicPeriod"/>
              <a:tabLst>
                <a:tab pos="457200" algn="l"/>
              </a:tabLst>
            </a:pPr>
            <a:r>
              <a:rPr lang="en-US" sz="1050" dirty="0">
                <a:latin typeface="Calibri" panose="020F0502020204030204" pitchFamily="34" charset="0"/>
                <a:ea typeface="DengXian" panose="02010600030101010101" pitchFamily="2" charset="-122"/>
                <a:cs typeface="Calibri" panose="020F0502020204030204" pitchFamily="34" charset="0"/>
              </a:rPr>
              <a:t>Connect GND to RF and dc ground.</a:t>
            </a:r>
          </a:p>
          <a:p>
            <a:pPr marL="342900" indent="-342900">
              <a:lnSpc>
                <a:spcPct val="107000"/>
              </a:lnSpc>
              <a:spcBef>
                <a:spcPts val="0"/>
              </a:spcBef>
              <a:spcAft>
                <a:spcPts val="0"/>
              </a:spcAft>
              <a:buFontTx/>
              <a:buAutoNum type="arabicPeriod"/>
              <a:tabLst>
                <a:tab pos="457200" algn="l"/>
              </a:tabLst>
            </a:pPr>
            <a:r>
              <a:rPr lang="en-US" altLang="zh-CN" sz="1050" dirty="0">
                <a:latin typeface="Calibri" panose="020F0502020204030204" pitchFamily="34" charset="0"/>
                <a:ea typeface="DengXian" panose="02010600030101010101" pitchFamily="2" charset="-122"/>
                <a:cs typeface="Calibri" panose="020F0502020204030204" pitchFamily="34" charset="0"/>
              </a:rPr>
              <a:t>Set the gate bias </a:t>
            </a:r>
            <a:r>
              <a:rPr lang="en-US" altLang="zh-CN" sz="1050" dirty="0" err="1">
                <a:latin typeface="Calibri" panose="020F0502020204030204" pitchFamily="34" charset="0"/>
                <a:ea typeface="DengXian" panose="02010600030101010101" pitchFamily="2" charset="-122"/>
                <a:cs typeface="Calibri" panose="020F0502020204030204" pitchFamily="34" charset="0"/>
              </a:rPr>
              <a:t>voltages,</a:t>
            </a:r>
            <a:r>
              <a:rPr lang="en-US" altLang="zh-CN" sz="1050" dirty="0" err="1">
                <a:latin typeface="Calibri" panose="020F0502020204030204" pitchFamily="34" charset="0"/>
              </a:rPr>
              <a:t>VG</a:t>
            </a:r>
            <a:r>
              <a:rPr lang="en-US" altLang="zh-CN" sz="1050" dirty="0">
                <a:latin typeface="Calibri" panose="020F0502020204030204" pitchFamily="34" charset="0"/>
              </a:rPr>
              <a:t> </a:t>
            </a:r>
            <a:r>
              <a:rPr lang="en-US" altLang="zh-CN" sz="1050" dirty="0">
                <a:latin typeface="Calibri" panose="020F0502020204030204" pitchFamily="34" charset="0"/>
                <a:ea typeface="DengXian" panose="02010600030101010101" pitchFamily="2" charset="-122"/>
                <a:cs typeface="Calibri" panose="020F0502020204030204" pitchFamily="34" charset="0"/>
              </a:rPr>
              <a:t>to −</a:t>
            </a:r>
            <a:r>
              <a:rPr lang="en-US" altLang="zh-CN" sz="1050" dirty="0" err="1">
                <a:latin typeface="Calibri" panose="020F0502020204030204" pitchFamily="34" charset="0"/>
                <a:ea typeface="DengXian" panose="02010600030101010101" pitchFamily="2" charset="-122"/>
                <a:cs typeface="Calibri" panose="020F0502020204030204" pitchFamily="34" charset="0"/>
              </a:rPr>
              <a:t>2V</a:t>
            </a:r>
            <a:r>
              <a:rPr lang="en-US" altLang="zh-CN" sz="1050" dirty="0">
                <a:latin typeface="Calibri" panose="020F0502020204030204" pitchFamily="34" charset="0"/>
                <a:ea typeface="DengXian" panose="02010600030101010101" pitchFamily="2" charset="-122"/>
                <a:cs typeface="Calibri" panose="020F0502020204030204" pitchFamily="34" charset="0"/>
              </a:rPr>
              <a:t>.</a:t>
            </a:r>
          </a:p>
          <a:p>
            <a:pPr marL="342900" indent="-342900">
              <a:lnSpc>
                <a:spcPct val="107000"/>
              </a:lnSpc>
              <a:spcBef>
                <a:spcPts val="0"/>
              </a:spcBef>
              <a:spcAft>
                <a:spcPts val="0"/>
              </a:spcAft>
              <a:buFontTx/>
              <a:buAutoNum type="arabicPeriod"/>
              <a:tabLst>
                <a:tab pos="457200" algn="l"/>
              </a:tabLst>
            </a:pPr>
            <a:r>
              <a:rPr lang="en-US" altLang="zh-CN" sz="1050" dirty="0">
                <a:latin typeface="Calibri" panose="020F0502020204030204" pitchFamily="34" charset="0"/>
                <a:ea typeface="DengXian" panose="02010600030101010101" pitchFamily="2" charset="-122"/>
                <a:cs typeface="Calibri" panose="020F0502020204030204" pitchFamily="34" charset="0"/>
              </a:rPr>
              <a:t>Set the drain bias voltages </a:t>
            </a:r>
            <a:r>
              <a:rPr lang="en-US" altLang="zh-TW" sz="1050" dirty="0">
                <a:latin typeface="Calibri" panose="020F0502020204030204" pitchFamily="34" charset="0"/>
              </a:rPr>
              <a:t>VD </a:t>
            </a:r>
            <a:r>
              <a:rPr lang="en-US" altLang="zh-CN" sz="1050" dirty="0">
                <a:latin typeface="Calibri" panose="020F0502020204030204" pitchFamily="34" charset="0"/>
                <a:ea typeface="DengXian" panose="02010600030101010101" pitchFamily="2" charset="-122"/>
                <a:cs typeface="Calibri" panose="020F0502020204030204" pitchFamily="34" charset="0"/>
              </a:rPr>
              <a:t>to +</a:t>
            </a:r>
            <a:r>
              <a:rPr lang="en-US" altLang="zh-CN" sz="1050" dirty="0" err="1">
                <a:latin typeface="Calibri" panose="020F0502020204030204" pitchFamily="34" charset="0"/>
                <a:ea typeface="DengXian" panose="02010600030101010101" pitchFamily="2" charset="-122"/>
                <a:cs typeface="Calibri" panose="020F0502020204030204" pitchFamily="34" charset="0"/>
              </a:rPr>
              <a:t>4V</a:t>
            </a:r>
            <a:r>
              <a:rPr lang="en-US" altLang="zh-CN" sz="1050" dirty="0">
                <a:latin typeface="Calibri" panose="020F0502020204030204" pitchFamily="34" charset="0"/>
                <a:ea typeface="DengXian" panose="02010600030101010101" pitchFamily="2" charset="-122"/>
                <a:cs typeface="Calibri" panose="020F0502020204030204" pitchFamily="34" charset="0"/>
              </a:rPr>
              <a:t> .</a:t>
            </a:r>
          </a:p>
          <a:p>
            <a:pPr marL="342900" indent="-342900">
              <a:lnSpc>
                <a:spcPct val="107000"/>
              </a:lnSpc>
              <a:spcBef>
                <a:spcPts val="0"/>
              </a:spcBef>
              <a:spcAft>
                <a:spcPts val="0"/>
              </a:spcAft>
              <a:buFontTx/>
              <a:buAutoNum type="arabicPeriod"/>
              <a:tabLst>
                <a:tab pos="457200" algn="l"/>
              </a:tabLst>
            </a:pPr>
            <a:r>
              <a:rPr lang="en-US" altLang="zh-CN" sz="1050" dirty="0">
                <a:latin typeface="Calibri" panose="020F0502020204030204" pitchFamily="34" charset="0"/>
                <a:ea typeface="DengXian" panose="02010600030101010101" pitchFamily="2" charset="-122"/>
                <a:cs typeface="Calibri" panose="020F0502020204030204" pitchFamily="34" charset="0"/>
              </a:rPr>
              <a:t>Increase the gate bias voltages to achieve a quiescent supply current </a:t>
            </a:r>
            <a:r>
              <a:rPr lang="en-US" altLang="zh-CN" sz="1050">
                <a:latin typeface="Calibri" panose="020F0502020204030204" pitchFamily="34" charset="0"/>
                <a:ea typeface="DengXian" panose="02010600030101010101" pitchFamily="2" charset="-122"/>
                <a:cs typeface="Calibri" panose="020F0502020204030204" pitchFamily="34" charset="0"/>
              </a:rPr>
              <a:t>of 82 mA</a:t>
            </a:r>
            <a:r>
              <a:rPr lang="en-US" altLang="zh-CN" sz="1050" dirty="0">
                <a:latin typeface="Calibri" panose="020F0502020204030204" pitchFamily="34" charset="0"/>
                <a:ea typeface="DengXian" panose="02010600030101010101" pitchFamily="2" charset="-122"/>
                <a:cs typeface="Calibri" panose="020F0502020204030204" pitchFamily="34" charset="0"/>
              </a:rPr>
              <a:t>.</a:t>
            </a:r>
            <a:r>
              <a:rPr lang="zh-CN" altLang="en-US" sz="1050" dirty="0">
                <a:latin typeface="Calibri" panose="020F0502020204030204" pitchFamily="34" charset="0"/>
                <a:ea typeface="DengXian" panose="02010600030101010101" pitchFamily="2" charset="-122"/>
                <a:cs typeface="Calibri" panose="020F0502020204030204" pitchFamily="34" charset="0"/>
              </a:rPr>
              <a:t>、</a:t>
            </a:r>
            <a:endParaRPr lang="en-US" altLang="zh-CN" sz="1050" dirty="0">
              <a:latin typeface="Calibri" panose="020F0502020204030204" pitchFamily="34" charset="0"/>
              <a:ea typeface="DengXian" panose="02010600030101010101" pitchFamily="2" charset="-122"/>
              <a:cs typeface="Calibri" panose="020F0502020204030204" pitchFamily="34" charset="0"/>
            </a:endParaRPr>
          </a:p>
          <a:p>
            <a:pPr marL="342900" indent="-342900">
              <a:lnSpc>
                <a:spcPct val="107000"/>
              </a:lnSpc>
              <a:spcBef>
                <a:spcPts val="0"/>
              </a:spcBef>
              <a:spcAft>
                <a:spcPts val="0"/>
              </a:spcAft>
              <a:buFontTx/>
              <a:buAutoNum type="arabicPeriod"/>
              <a:tabLst>
                <a:tab pos="457200" algn="l"/>
              </a:tabLst>
            </a:pPr>
            <a:r>
              <a:rPr lang="en-US" altLang="zh-CN" sz="1050" dirty="0">
                <a:latin typeface="Calibri" panose="020F0502020204030204" pitchFamily="34" charset="0"/>
                <a:ea typeface="DengXian" panose="02010600030101010101" pitchFamily="2" charset="-122"/>
                <a:cs typeface="Calibri" panose="020F0502020204030204" pitchFamily="34" charset="0"/>
              </a:rPr>
              <a:t>Apply RF signal.</a:t>
            </a:r>
            <a:r>
              <a:rPr lang="en-US" sz="1050" dirty="0">
                <a:effectLst/>
                <a:latin typeface="Calibri" panose="020F0502020204030204" pitchFamily="34" charset="0"/>
                <a:ea typeface="DengXian" panose="02010600030101010101" pitchFamily="2" charset="-122"/>
                <a:cs typeface="Calibri" panose="020F0502020204030204" pitchFamily="34" charset="0"/>
              </a:rPr>
              <a:t> </a:t>
            </a:r>
          </a:p>
          <a:p>
            <a:pPr marL="0" marR="0">
              <a:lnSpc>
                <a:spcPct val="107000"/>
              </a:lnSpc>
              <a:spcBef>
                <a:spcPts val="0"/>
              </a:spcBef>
              <a:spcAft>
                <a:spcPts val="0"/>
              </a:spcAft>
            </a:pPr>
            <a:r>
              <a:rPr lang="en-US" sz="1050" b="1" dirty="0">
                <a:effectLst/>
                <a:latin typeface="Calibri" panose="020F0502020204030204" pitchFamily="34" charset="0"/>
                <a:ea typeface="DengXian" panose="02010600030101010101" pitchFamily="2" charset="-122"/>
                <a:cs typeface="Calibri" panose="020F0502020204030204" pitchFamily="34" charset="0"/>
              </a:rPr>
              <a:t>Turn OFF procedure: </a:t>
            </a:r>
            <a:endParaRPr lang="en-US" sz="1050" dirty="0">
              <a:effectLst/>
              <a:latin typeface="Calibri" panose="020F0502020204030204" pitchFamily="34" charset="0"/>
              <a:ea typeface="DengXian" panose="02010600030101010101" pitchFamily="2" charset="-122"/>
              <a:cs typeface="Calibri" panose="020F0502020204030204" pitchFamily="34" charset="0"/>
            </a:endParaRPr>
          </a:p>
          <a:p>
            <a:pPr marL="342900" indent="-342900">
              <a:lnSpc>
                <a:spcPct val="107000"/>
              </a:lnSpc>
              <a:spcBef>
                <a:spcPts val="0"/>
              </a:spcBef>
              <a:spcAft>
                <a:spcPts val="0"/>
              </a:spcAft>
              <a:buFont typeface="+mj-lt"/>
              <a:buAutoNum type="arabicPeriod"/>
              <a:tabLst>
                <a:tab pos="457200" algn="l"/>
              </a:tabLst>
            </a:pPr>
            <a:r>
              <a:rPr lang="en-US" sz="1050" dirty="0">
                <a:latin typeface="Calibri" panose="020F0502020204030204" pitchFamily="34" charset="0"/>
                <a:ea typeface="DengXian" panose="02010600030101010101" pitchFamily="2" charset="-122"/>
                <a:cs typeface="Calibri" panose="020F0502020204030204" pitchFamily="34" charset="0"/>
              </a:rPr>
              <a:t>Turn off the RF signal.</a:t>
            </a:r>
          </a:p>
          <a:p>
            <a:pPr marL="342900" indent="-342900">
              <a:lnSpc>
                <a:spcPct val="107000"/>
              </a:lnSpc>
              <a:spcBef>
                <a:spcPts val="0"/>
              </a:spcBef>
              <a:spcAft>
                <a:spcPts val="0"/>
              </a:spcAft>
              <a:buFont typeface="+mj-lt"/>
              <a:buAutoNum type="arabicPeriod"/>
              <a:tabLst>
                <a:tab pos="457200" algn="l"/>
              </a:tabLst>
            </a:pPr>
            <a:r>
              <a:rPr lang="en-US" sz="1050" dirty="0">
                <a:latin typeface="Calibri" panose="020F0502020204030204" pitchFamily="34" charset="0"/>
                <a:ea typeface="DengXian" panose="02010600030101010101" pitchFamily="2" charset="-122"/>
                <a:cs typeface="Calibri" panose="020F0502020204030204" pitchFamily="34" charset="0"/>
              </a:rPr>
              <a:t>Decrease the gate bias voltages, </a:t>
            </a:r>
            <a:r>
              <a:rPr lang="en-US" altLang="zh-CN" sz="1050" dirty="0">
                <a:latin typeface="Calibri" panose="020F0502020204030204" pitchFamily="34" charset="0"/>
              </a:rPr>
              <a:t>VG</a:t>
            </a:r>
            <a:r>
              <a:rPr lang="en-US" altLang="zh-CN" sz="1050" dirty="0">
                <a:latin typeface="Calibri" panose="020F0502020204030204" pitchFamily="34" charset="0"/>
                <a:ea typeface="DengXian" panose="02010600030101010101" pitchFamily="2" charset="-122"/>
                <a:cs typeface="Calibri" panose="020F0502020204030204" pitchFamily="34" charset="0"/>
              </a:rPr>
              <a:t> to −</a:t>
            </a:r>
            <a:r>
              <a:rPr lang="en-US" altLang="zh-CN" sz="1050" dirty="0" err="1">
                <a:latin typeface="Calibri" panose="020F0502020204030204" pitchFamily="34" charset="0"/>
                <a:ea typeface="DengXian" panose="02010600030101010101" pitchFamily="2" charset="-122"/>
                <a:cs typeface="Calibri" panose="020F0502020204030204" pitchFamily="34" charset="0"/>
              </a:rPr>
              <a:t>2V</a:t>
            </a:r>
            <a:r>
              <a:rPr lang="en-US" altLang="zh-CN" sz="1050" dirty="0">
                <a:latin typeface="Calibri" panose="020F0502020204030204" pitchFamily="34" charset="0"/>
                <a:ea typeface="DengXian" panose="02010600030101010101" pitchFamily="2" charset="-122"/>
                <a:cs typeface="Calibri" panose="020F0502020204030204" pitchFamily="34" charset="0"/>
              </a:rPr>
              <a:t> </a:t>
            </a:r>
            <a:r>
              <a:rPr lang="en-US" sz="1050" dirty="0">
                <a:latin typeface="Calibri" panose="020F0502020204030204" pitchFamily="34" charset="0"/>
                <a:ea typeface="DengXian" panose="02010600030101010101" pitchFamily="2" charset="-122"/>
                <a:cs typeface="Calibri" panose="020F0502020204030204" pitchFamily="34" charset="0"/>
              </a:rPr>
              <a:t>to achieve a </a:t>
            </a:r>
            <a:r>
              <a:rPr lang="en-US" sz="1400" dirty="0">
                <a:latin typeface="Calibri" panose="020F0502020204030204" pitchFamily="34" charset="0"/>
                <a:ea typeface="DengXian" panose="02010600030101010101" pitchFamily="2" charset="-122"/>
                <a:cs typeface="Calibri" panose="020F0502020204030204" pitchFamily="34" charset="0"/>
              </a:rPr>
              <a:t>I</a:t>
            </a:r>
            <a:r>
              <a:rPr lang="en-US" sz="800" dirty="0">
                <a:latin typeface="Calibri" panose="020F0502020204030204" pitchFamily="34" charset="0"/>
                <a:ea typeface="DengXian" panose="02010600030101010101" pitchFamily="2" charset="-122"/>
                <a:cs typeface="Calibri" panose="020F0502020204030204" pitchFamily="34" charset="0"/>
              </a:rPr>
              <a:t>DQ</a:t>
            </a:r>
            <a:r>
              <a:rPr lang="en-US" sz="1050" dirty="0">
                <a:latin typeface="Calibri" panose="020F0502020204030204" pitchFamily="34" charset="0"/>
                <a:ea typeface="DengXian" panose="02010600030101010101" pitchFamily="2" charset="-122"/>
                <a:cs typeface="Calibri" panose="020F0502020204030204" pitchFamily="34" charset="0"/>
              </a:rPr>
              <a:t> = 0 mA (approximately).</a:t>
            </a:r>
          </a:p>
          <a:p>
            <a:pPr marL="342900" indent="-342900">
              <a:lnSpc>
                <a:spcPct val="107000"/>
              </a:lnSpc>
              <a:spcBef>
                <a:spcPts val="0"/>
              </a:spcBef>
              <a:spcAft>
                <a:spcPts val="0"/>
              </a:spcAft>
              <a:buFont typeface="+mj-lt"/>
              <a:buAutoNum type="arabicPeriod"/>
              <a:tabLst>
                <a:tab pos="457200" algn="l"/>
              </a:tabLst>
            </a:pPr>
            <a:r>
              <a:rPr lang="en-US" sz="1050" dirty="0">
                <a:latin typeface="Calibri" panose="020F0502020204030204" pitchFamily="34" charset="0"/>
                <a:ea typeface="DengXian" panose="02010600030101010101" pitchFamily="2" charset="-122"/>
                <a:cs typeface="Calibri" panose="020F0502020204030204" pitchFamily="34" charset="0"/>
              </a:rPr>
              <a:t>Decrease the drain bias voltages to 0 V.</a:t>
            </a:r>
          </a:p>
          <a:p>
            <a:pPr marL="342900" indent="-342900">
              <a:lnSpc>
                <a:spcPct val="107000"/>
              </a:lnSpc>
              <a:spcBef>
                <a:spcPts val="0"/>
              </a:spcBef>
              <a:spcAft>
                <a:spcPts val="0"/>
              </a:spcAft>
              <a:buFont typeface="+mj-lt"/>
              <a:buAutoNum type="arabicPeriod"/>
              <a:tabLst>
                <a:tab pos="457200" algn="l"/>
              </a:tabLst>
            </a:pPr>
            <a:r>
              <a:rPr lang="en-US" sz="1050" dirty="0">
                <a:latin typeface="Calibri" panose="020F0502020204030204" pitchFamily="34" charset="0"/>
                <a:ea typeface="DengXian" panose="02010600030101010101" pitchFamily="2" charset="-122"/>
                <a:cs typeface="Calibri" panose="020F0502020204030204" pitchFamily="34" charset="0"/>
              </a:rPr>
              <a:t>Increase the </a:t>
            </a:r>
            <a:r>
              <a:rPr lang="en-US" altLang="zh-CN" sz="1050" dirty="0">
                <a:latin typeface="Calibri" panose="020F0502020204030204" pitchFamily="34" charset="0"/>
                <a:ea typeface="DengXian" panose="02010600030101010101" pitchFamily="2" charset="-122"/>
                <a:cs typeface="Calibri" panose="020F0502020204030204" pitchFamily="34" charset="0"/>
              </a:rPr>
              <a:t>all</a:t>
            </a:r>
            <a:r>
              <a:rPr lang="en-US" sz="1050" dirty="0">
                <a:latin typeface="Calibri" panose="020F0502020204030204" pitchFamily="34" charset="0"/>
                <a:ea typeface="DengXian" panose="02010600030101010101" pitchFamily="2" charset="-122"/>
                <a:cs typeface="Calibri" panose="020F0502020204030204" pitchFamily="34" charset="0"/>
              </a:rPr>
              <a:t> gate bias voltages to 0 V.</a:t>
            </a:r>
            <a:endParaRPr lang="en-US" sz="1050" dirty="0">
              <a:effectLst/>
              <a:latin typeface="Calibri" panose="020F0502020204030204" pitchFamily="34" charset="0"/>
              <a:ea typeface="DengXian" panose="02010600030101010101" pitchFamily="2" charset="-122"/>
              <a:cs typeface="Calibri" panose="020F0502020204030204" pitchFamily="34" charset="0"/>
            </a:endParaRPr>
          </a:p>
          <a:p>
            <a:pPr marL="342900" marR="0" lvl="0" indent="-342900">
              <a:lnSpc>
                <a:spcPct val="107000"/>
              </a:lnSpc>
              <a:spcBef>
                <a:spcPts val="0"/>
              </a:spcBef>
              <a:spcAft>
                <a:spcPts val="0"/>
              </a:spcAft>
              <a:buFont typeface="+mj-lt"/>
              <a:buAutoNum type="arabicPeriod"/>
              <a:tabLst>
                <a:tab pos="457200" algn="l"/>
              </a:tabLst>
            </a:pPr>
            <a:endParaRPr lang="en-US" sz="1050" dirty="0">
              <a:solidFill>
                <a:srgbClr val="FF0000"/>
              </a:solidFill>
              <a:effectLst/>
              <a:latin typeface="Calibri" panose="020F0502020204030204" pitchFamily="34" charset="0"/>
              <a:ea typeface="DengXian" panose="02010600030101010101" pitchFamily="2" charset="-122"/>
              <a:cs typeface="Calibri" panose="020F0502020204030204" pitchFamily="34" charset="0"/>
            </a:endParaRPr>
          </a:p>
        </p:txBody>
      </p:sp>
      <p:pic>
        <p:nvPicPr>
          <p:cNvPr id="5" name="图片 4">
            <a:extLst>
              <a:ext uri="{FF2B5EF4-FFF2-40B4-BE49-F238E27FC236}">
                <a16:creationId xmlns:a16="http://schemas.microsoft.com/office/drawing/2014/main" id="{3457C74E-8288-4B58-8E75-CBABF041BE93}"/>
              </a:ext>
            </a:extLst>
          </p:cNvPr>
          <p:cNvPicPr>
            <a:picLocks noChangeAspect="1"/>
          </p:cNvPicPr>
          <p:nvPr/>
        </p:nvPicPr>
        <p:blipFill>
          <a:blip r:embed="rId2"/>
          <a:stretch>
            <a:fillRect/>
          </a:stretch>
        </p:blipFill>
        <p:spPr>
          <a:xfrm>
            <a:off x="2681226" y="1529508"/>
            <a:ext cx="2041326" cy="2284969"/>
          </a:xfrm>
          <a:prstGeom prst="rect">
            <a:avLst/>
          </a:prstGeom>
        </p:spPr>
      </p:pic>
    </p:spTree>
    <p:extLst>
      <p:ext uri="{BB962C8B-B14F-4D97-AF65-F5344CB8AC3E}">
        <p14:creationId xmlns:p14="http://schemas.microsoft.com/office/powerpoint/2010/main" val="219091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BBD18D8-AC8D-4272-9B94-0CE99B97B2AA}"/>
              </a:ext>
            </a:extLst>
          </p:cNvPr>
          <p:cNvSpPr txBox="1"/>
          <p:nvPr/>
        </p:nvSpPr>
        <p:spPr>
          <a:xfrm>
            <a:off x="502618" y="7609830"/>
            <a:ext cx="6408712" cy="1765804"/>
          </a:xfrm>
          <a:prstGeom prst="rect">
            <a:avLst/>
          </a:prstGeom>
          <a:noFill/>
        </p:spPr>
        <p:txBody>
          <a:bodyPr wrap="square" rtlCol="0">
            <a:spAutoFit/>
          </a:bodyPr>
          <a:lstStyle/>
          <a:p>
            <a:pPr marL="0" marR="0">
              <a:lnSpc>
                <a:spcPct val="107000"/>
              </a:lnSpc>
              <a:spcBef>
                <a:spcPts val="0"/>
              </a:spcBef>
              <a:spcAft>
                <a:spcPts val="800"/>
              </a:spcAft>
            </a:pPr>
            <a:r>
              <a:rPr lang="en-US" sz="700" b="1" kern="100" dirty="0">
                <a:effectLst/>
                <a:latin typeface="Calibri" panose="020F0502020204030204" pitchFamily="34" charset="0"/>
                <a:ea typeface="DengXian" panose="02010600030101010101" pitchFamily="2" charset="-122"/>
                <a:cs typeface="Times New Roman" panose="02020603050405020304" pitchFamily="18" charset="0"/>
              </a:rPr>
              <a:t>Miller MMIC Inc. All rights reserved</a:t>
            </a:r>
            <a:endParaRPr lang="en-US" sz="7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700" kern="100" dirty="0">
                <a:effectLst/>
                <a:latin typeface="Calibri" panose="020F0502020204030204" pitchFamily="34" charset="0"/>
                <a:ea typeface="DengXian" panose="02010600030101010101" pitchFamily="2" charset="-122"/>
                <a:cs typeface="Times New Roman" panose="02020603050405020304" pitchFamily="18" charset="0"/>
              </a:rPr>
              <a:t>Miller MMIC, Inc. holds exclusive rights to the information presented in its Data Sheet and any accompanying materials. As a premier supplier of cutting-edge RF solutions, Miller MMIC has made this information easily accessible to its clients.</a:t>
            </a:r>
          </a:p>
          <a:p>
            <a:pPr marL="0" marR="0">
              <a:lnSpc>
                <a:spcPct val="107000"/>
              </a:lnSpc>
              <a:spcBef>
                <a:spcPts val="0"/>
              </a:spcBef>
              <a:spcAft>
                <a:spcPts val="800"/>
              </a:spcAft>
            </a:pPr>
            <a:r>
              <a:rPr lang="en-US" sz="700" kern="100" dirty="0">
                <a:effectLst/>
                <a:latin typeface="Calibri" panose="020F0502020204030204" pitchFamily="34" charset="0"/>
                <a:ea typeface="DengXian" panose="02010600030101010101" pitchFamily="2" charset="-122"/>
                <a:cs typeface="Times New Roman" panose="02020603050405020304" pitchFamily="18" charset="0"/>
              </a:rPr>
              <a:t>Although Miller MMIC believes the information provided in its Data Sheet to be trustworthy, the company does not offer any guarantees as to its accuracy. Therefore, Miller MMIC bears no responsibility for the use of this information. It is worth mentioning that the information within the Data Sheet may be altered without prior notification.</a:t>
            </a:r>
          </a:p>
          <a:p>
            <a:pPr marL="0" marR="0">
              <a:lnSpc>
                <a:spcPct val="107000"/>
              </a:lnSpc>
              <a:spcBef>
                <a:spcPts val="0"/>
              </a:spcBef>
              <a:spcAft>
                <a:spcPts val="800"/>
              </a:spcAft>
            </a:pPr>
            <a:r>
              <a:rPr lang="en-US" sz="700" kern="100" dirty="0">
                <a:effectLst/>
                <a:latin typeface="Calibri" panose="020F0502020204030204" pitchFamily="34" charset="0"/>
                <a:ea typeface="DengXian" panose="02010600030101010101" pitchFamily="2" charset="-122"/>
                <a:cs typeface="Times New Roman" panose="02020603050405020304" pitchFamily="18" charset="0"/>
              </a:rPr>
              <a:t>Customers are encouraged to obtain and verify the most recent and pertinent information before placing any orders for Miller MMIC products. The information in the Data Sheet does not confer, either explicitly or implicitly, any rights or licenses with regards to patents or other forms of intellectual property to any third party.</a:t>
            </a:r>
          </a:p>
          <a:p>
            <a:pPr marL="0" marR="0">
              <a:lnSpc>
                <a:spcPct val="107000"/>
              </a:lnSpc>
              <a:spcBef>
                <a:spcPts val="0"/>
              </a:spcBef>
              <a:spcAft>
                <a:spcPts val="800"/>
              </a:spcAft>
            </a:pPr>
            <a:r>
              <a:rPr lang="en-US" sz="700" kern="100" dirty="0">
                <a:effectLst/>
                <a:latin typeface="Calibri" panose="020F0502020204030204" pitchFamily="34" charset="0"/>
                <a:ea typeface="DengXian" panose="02010600030101010101" pitchFamily="2" charset="-122"/>
                <a:cs typeface="Times New Roman" panose="02020603050405020304" pitchFamily="18" charset="0"/>
              </a:rPr>
              <a:t>The information provided in the Data Sheet, or its utilization, does not bestow any patent rights, licenses, or other forms of intellectual property rights to any individual or entity, whether in regards to the information itself or anything described by such information. Furthermore, Miller MMIC products are not intended for use as critical components in applications where failure could result in severe injury or death, such as medical or life-saving equipment, or life-sustaining applications, or in any situation where failure could cause serious personal injury or death.</a:t>
            </a:r>
          </a:p>
        </p:txBody>
      </p:sp>
      <p:pic>
        <p:nvPicPr>
          <p:cNvPr id="6" name="图片 5">
            <a:extLst>
              <a:ext uri="{FF2B5EF4-FFF2-40B4-BE49-F238E27FC236}">
                <a16:creationId xmlns:a16="http://schemas.microsoft.com/office/drawing/2014/main" id="{D47EF072-A89A-4B21-A938-FA65449ED319}"/>
              </a:ext>
            </a:extLst>
          </p:cNvPr>
          <p:cNvPicPr>
            <a:picLocks noChangeAspect="1"/>
          </p:cNvPicPr>
          <p:nvPr/>
        </p:nvPicPr>
        <p:blipFill>
          <a:blip r:embed="rId2"/>
          <a:stretch>
            <a:fillRect/>
          </a:stretch>
        </p:blipFill>
        <p:spPr>
          <a:xfrm>
            <a:off x="1153369" y="1658881"/>
            <a:ext cx="4968552" cy="1282881"/>
          </a:xfrm>
          <a:prstGeom prst="rect">
            <a:avLst/>
          </a:prstGeom>
        </p:spPr>
      </p:pic>
      <p:sp>
        <p:nvSpPr>
          <p:cNvPr id="7" name="矩形 6">
            <a:extLst>
              <a:ext uri="{FF2B5EF4-FFF2-40B4-BE49-F238E27FC236}">
                <a16:creationId xmlns:a16="http://schemas.microsoft.com/office/drawing/2014/main" id="{66AFA642-4AF6-4D24-88C6-1333A3C8DAA8}"/>
              </a:ext>
            </a:extLst>
          </p:cNvPr>
          <p:cNvSpPr/>
          <p:nvPr/>
        </p:nvSpPr>
        <p:spPr>
          <a:xfrm>
            <a:off x="1798762" y="1316331"/>
            <a:ext cx="3403873" cy="307777"/>
          </a:xfrm>
          <a:prstGeom prst="rect">
            <a:avLst/>
          </a:prstGeom>
        </p:spPr>
        <p:txBody>
          <a:bodyPr wrap="square">
            <a:spAutoFit/>
          </a:bodyPr>
          <a:lstStyle/>
          <a:p>
            <a:r>
              <a:rPr lang="en-US" sz="1400" b="1" u="sng" dirty="0">
                <a:latin typeface="Calibri" panose="020F0502020204030204" pitchFamily="34" charset="0"/>
              </a:rPr>
              <a:t>Mounting &amp; Bonding </a:t>
            </a:r>
            <a:r>
              <a:rPr lang="en-US" sz="1400" b="1" u="sng" dirty="0" err="1">
                <a:latin typeface="Calibri" panose="020F0502020204030204" pitchFamily="34" charset="0"/>
              </a:rPr>
              <a:t>Technigues</a:t>
            </a:r>
            <a:r>
              <a:rPr lang="en-US" sz="1400" b="1" u="sng" dirty="0">
                <a:latin typeface="Calibri" panose="020F0502020204030204" pitchFamily="34" charset="0"/>
              </a:rPr>
              <a:t> for </a:t>
            </a:r>
            <a:r>
              <a:rPr lang="en-US" sz="1400" b="1" u="sng" dirty="0" err="1">
                <a:latin typeface="Calibri" panose="020F0502020204030204" pitchFamily="34" charset="0"/>
              </a:rPr>
              <a:t>MMICs</a:t>
            </a:r>
            <a:endParaRPr lang="en-US" sz="1400" b="1" u="sng" dirty="0">
              <a:latin typeface="Calibri" panose="020F0502020204030204" pitchFamily="34" charset="0"/>
            </a:endParaRPr>
          </a:p>
        </p:txBody>
      </p:sp>
      <p:sp>
        <p:nvSpPr>
          <p:cNvPr id="8" name="矩形 7">
            <a:extLst>
              <a:ext uri="{FF2B5EF4-FFF2-40B4-BE49-F238E27FC236}">
                <a16:creationId xmlns:a16="http://schemas.microsoft.com/office/drawing/2014/main" id="{8902B919-0EEA-407C-A323-4DE081417AFD}"/>
              </a:ext>
            </a:extLst>
          </p:cNvPr>
          <p:cNvSpPr/>
          <p:nvPr/>
        </p:nvSpPr>
        <p:spPr>
          <a:xfrm>
            <a:off x="574626" y="2869754"/>
            <a:ext cx="6408712" cy="3393237"/>
          </a:xfrm>
          <a:prstGeom prst="rect">
            <a:avLst/>
          </a:prstGeom>
        </p:spPr>
        <p:txBody>
          <a:bodyPr wrap="square">
            <a:spAutoFit/>
          </a:bodyPr>
          <a:lstStyle/>
          <a:p>
            <a:pPr>
              <a:spcAft>
                <a:spcPts val="300"/>
              </a:spcAft>
            </a:pPr>
            <a:r>
              <a:rPr lang="en-US" sz="1100" b="1" dirty="0">
                <a:latin typeface="Calibri" panose="020F0502020204030204" pitchFamily="34" charset="0"/>
                <a:ea typeface="Segoe UI" panose="020B0502040204020203" pitchFamily="34" charset="0"/>
                <a:cs typeface="Times New Roman" panose="02020603050405020304" pitchFamily="18" charset="0"/>
              </a:rPr>
              <a:t>Direct Mounting</a:t>
            </a:r>
            <a:r>
              <a:rPr lang="en-US" sz="1100" b="1" dirty="0">
                <a:latin typeface="Calibri" panose="020F0502020204030204" pitchFamily="34" charset="0"/>
                <a:cs typeface="Times New Roman" panose="02020603050405020304" pitchFamily="18" charset="0"/>
              </a:rPr>
              <a:t> </a:t>
            </a:r>
            <a:endParaRPr lang="en-US" sz="1100" dirty="0">
              <a:latin typeface="Calibri" panose="020F0502020204030204" pitchFamily="34" charset="0"/>
              <a:cs typeface="Times New Roman" panose="02020603050405020304" pitchFamily="18" charset="0"/>
            </a:endParaRPr>
          </a:p>
          <a:p>
            <a:pPr>
              <a:spcAft>
                <a:spcPts val="0"/>
              </a:spcAft>
            </a:pPr>
            <a:r>
              <a:rPr lang="en-US" sz="1050" dirty="0" err="1">
                <a:latin typeface="Calibri" panose="020F0502020204030204" pitchFamily="34" charset="0"/>
                <a:cs typeface="Times New Roman" panose="02020603050405020304" pitchFamily="18" charset="0"/>
              </a:rPr>
              <a:t>1.</a:t>
            </a:r>
            <a:r>
              <a:rPr lang="en-US" sz="1050" dirty="0" err="1">
                <a:latin typeface="Calibri" panose="020F0502020204030204" pitchFamily="34" charset="0"/>
                <a:ea typeface="Segoe UI" panose="020B0502040204020203" pitchFamily="34" charset="0"/>
                <a:cs typeface="Times New Roman" panose="02020603050405020304" pitchFamily="18" charset="0"/>
              </a:rPr>
              <a:t>Typically</a:t>
            </a:r>
            <a:r>
              <a:rPr lang="en-US" sz="1050" dirty="0">
                <a:latin typeface="Calibri" panose="020F0502020204030204" pitchFamily="34" charset="0"/>
                <a:ea typeface="Segoe UI" panose="020B0502040204020203" pitchFamily="34" charset="0"/>
                <a:cs typeface="Times New Roman" panose="02020603050405020304" pitchFamily="18" charset="0"/>
              </a:rPr>
              <a:t>, </a:t>
            </a:r>
            <a:r>
              <a:rPr lang="en-US" sz="1050" dirty="0">
                <a:latin typeface="Calibri" panose="020F0502020204030204" pitchFamily="34" charset="0"/>
                <a:cs typeface="Times New Roman" panose="02020603050405020304" pitchFamily="18" charset="0"/>
              </a:rPr>
              <a:t>the</a:t>
            </a:r>
            <a:r>
              <a:rPr lang="en-US" sz="1050" dirty="0">
                <a:latin typeface="Calibri" panose="020F0502020204030204" pitchFamily="34" charset="0"/>
                <a:ea typeface="Segoe UI" panose="020B0502040204020203" pitchFamily="34" charset="0"/>
                <a:cs typeface="Times New Roman" panose="02020603050405020304" pitchFamily="18" charset="0"/>
              </a:rPr>
              <a:t> die </a:t>
            </a:r>
            <a:r>
              <a:rPr lang="en-US" sz="1050" dirty="0">
                <a:latin typeface="Calibri" panose="020F0502020204030204" pitchFamily="34" charset="0"/>
                <a:cs typeface="Times New Roman" panose="02020603050405020304" pitchFamily="18" charset="0"/>
              </a:rPr>
              <a:t>is</a:t>
            </a:r>
            <a:r>
              <a:rPr lang="en-US" sz="1050" dirty="0">
                <a:latin typeface="Calibri" panose="020F0502020204030204" pitchFamily="34" charset="0"/>
                <a:ea typeface="Segoe UI" panose="020B0502040204020203" pitchFamily="34" charset="0"/>
                <a:cs typeface="Times New Roman" panose="02020603050405020304" pitchFamily="18" charset="0"/>
              </a:rPr>
              <a:t> mounted directly on the ground plane.</a:t>
            </a:r>
            <a:endParaRPr lang="en-US" sz="1200" dirty="0">
              <a:latin typeface="Calibri" panose="020F0502020204030204" pitchFamily="34" charset="0"/>
              <a:cs typeface="Times New Roman" panose="02020603050405020304" pitchFamily="18" charset="0"/>
            </a:endParaRPr>
          </a:p>
          <a:p>
            <a:pPr>
              <a:spcAft>
                <a:spcPts val="0"/>
              </a:spcAft>
            </a:pPr>
            <a:r>
              <a:rPr lang="en-US" sz="1050" dirty="0" err="1">
                <a:latin typeface="Calibri" panose="020F0502020204030204" pitchFamily="34" charset="0"/>
                <a:cs typeface="Times New Roman" panose="02020603050405020304" pitchFamily="18" charset="0"/>
              </a:rPr>
              <a:t>2.</a:t>
            </a:r>
            <a:r>
              <a:rPr lang="en-US" sz="1050" dirty="0" err="1">
                <a:latin typeface="Calibri" panose="020F0502020204030204" pitchFamily="34" charset="0"/>
                <a:ea typeface="Segoe UI" panose="020B0502040204020203" pitchFamily="34" charset="0"/>
                <a:cs typeface="Times New Roman" panose="02020603050405020304" pitchFamily="18" charset="0"/>
              </a:rPr>
              <a:t>If</a:t>
            </a:r>
            <a:r>
              <a:rPr lang="en-US" sz="1050" dirty="0">
                <a:latin typeface="Calibri" panose="020F0502020204030204" pitchFamily="34" charset="0"/>
                <a:ea typeface="Segoe UI" panose="020B0502040204020203" pitchFamily="34" charset="0"/>
                <a:cs typeface="Times New Roman" panose="02020603050405020304" pitchFamily="18" charset="0"/>
              </a:rPr>
              <a:t> the thickness difference between the substrate (thickness c) and the die (thickness d) exceeds 0.05 mm (i.e., c – d &gt; 0.05 mm), it is recommended to first mount the die on a heat spreader, then attach the heat spreader to the ground plane.</a:t>
            </a:r>
            <a:endParaRPr lang="en-US" sz="1200" dirty="0">
              <a:latin typeface="Calibri" panose="020F0502020204030204" pitchFamily="34" charset="0"/>
              <a:cs typeface="Times New Roman" panose="02020603050405020304" pitchFamily="18" charset="0"/>
            </a:endParaRPr>
          </a:p>
          <a:p>
            <a:pPr>
              <a:spcAft>
                <a:spcPts val="0"/>
              </a:spcAft>
            </a:pPr>
            <a:r>
              <a:rPr lang="en-US" sz="1050" dirty="0" err="1">
                <a:latin typeface="Calibri" panose="020F0502020204030204" pitchFamily="34" charset="0"/>
                <a:cs typeface="Times New Roman" panose="02020603050405020304" pitchFamily="18" charset="0"/>
              </a:rPr>
              <a:t>3.</a:t>
            </a:r>
            <a:r>
              <a:rPr lang="en-US" sz="1050" dirty="0" err="1">
                <a:latin typeface="Calibri" panose="020F0502020204030204" pitchFamily="34" charset="0"/>
                <a:ea typeface="Segoe UI" panose="020B0502040204020203" pitchFamily="34" charset="0"/>
                <a:cs typeface="Times New Roman" panose="02020603050405020304" pitchFamily="18" charset="0"/>
              </a:rPr>
              <a:t>Heat</a:t>
            </a:r>
            <a:r>
              <a:rPr lang="en-US" sz="1050" dirty="0">
                <a:latin typeface="Calibri" panose="020F0502020204030204" pitchFamily="34" charset="0"/>
                <a:ea typeface="Segoe UI" panose="020B0502040204020203" pitchFamily="34" charset="0"/>
                <a:cs typeface="Times New Roman" panose="02020603050405020304" pitchFamily="18" charset="0"/>
              </a:rPr>
              <a:t> </a:t>
            </a:r>
            <a:r>
              <a:rPr lang="en-US" sz="1050" dirty="0">
                <a:latin typeface="Calibri" panose="020F0502020204030204" pitchFamily="34" charset="0"/>
                <a:cs typeface="Times New Roman" panose="02020603050405020304" pitchFamily="18" charset="0"/>
              </a:rPr>
              <a:t>S</a:t>
            </a:r>
            <a:r>
              <a:rPr lang="en-US" sz="1050" dirty="0">
                <a:latin typeface="Calibri" panose="020F0502020204030204" pitchFamily="34" charset="0"/>
                <a:ea typeface="Segoe UI" panose="020B0502040204020203" pitchFamily="34" charset="0"/>
                <a:cs typeface="Times New Roman" panose="02020603050405020304" pitchFamily="18" charset="0"/>
              </a:rPr>
              <a:t>preader Material: Molybdenum-copper (</a:t>
            </a:r>
            <a:r>
              <a:rPr lang="en-US" sz="1050" dirty="0" err="1">
                <a:latin typeface="Calibri" panose="020F0502020204030204" pitchFamily="34" charset="0"/>
                <a:ea typeface="Segoe UI" panose="020B0502040204020203" pitchFamily="34" charset="0"/>
                <a:cs typeface="Times New Roman" panose="02020603050405020304" pitchFamily="18" charset="0"/>
              </a:rPr>
              <a:t>MoCu</a:t>
            </a:r>
            <a:r>
              <a:rPr lang="en-US" sz="1050" dirty="0">
                <a:latin typeface="Calibri" panose="020F0502020204030204" pitchFamily="34" charset="0"/>
                <a:ea typeface="Segoe UI" panose="020B0502040204020203" pitchFamily="34" charset="0"/>
                <a:cs typeface="Times New Roman" panose="02020603050405020304" pitchFamily="18" charset="0"/>
              </a:rPr>
              <a:t>) alloy is commonly used.</a:t>
            </a:r>
            <a:endParaRPr lang="en-US" sz="1200" dirty="0">
              <a:latin typeface="Calibri" panose="020F0502020204030204" pitchFamily="34" charset="0"/>
              <a:cs typeface="Times New Roman" panose="02020603050405020304" pitchFamily="18" charset="0"/>
            </a:endParaRPr>
          </a:p>
          <a:p>
            <a:pPr>
              <a:spcAft>
                <a:spcPts val="0"/>
              </a:spcAft>
            </a:pPr>
            <a:r>
              <a:rPr lang="en-US" sz="1050" dirty="0" err="1">
                <a:latin typeface="Calibri" panose="020F0502020204030204" pitchFamily="34" charset="0"/>
                <a:cs typeface="Times New Roman" panose="02020603050405020304" pitchFamily="18" charset="0"/>
              </a:rPr>
              <a:t>4.</a:t>
            </a:r>
            <a:r>
              <a:rPr lang="en-US" sz="1050" dirty="0" err="1">
                <a:latin typeface="Calibri" panose="020F0502020204030204" pitchFamily="34" charset="0"/>
                <a:ea typeface="Segoe UI" panose="020B0502040204020203" pitchFamily="34" charset="0"/>
                <a:cs typeface="Times New Roman" panose="02020603050405020304" pitchFamily="18" charset="0"/>
              </a:rPr>
              <a:t>Heat</a:t>
            </a:r>
            <a:r>
              <a:rPr lang="en-US" sz="1050" dirty="0">
                <a:latin typeface="Calibri" panose="020F0502020204030204" pitchFamily="34" charset="0"/>
                <a:ea typeface="Segoe UI" panose="020B0502040204020203" pitchFamily="34" charset="0"/>
                <a:cs typeface="Times New Roman" panose="02020603050405020304" pitchFamily="18" charset="0"/>
              </a:rPr>
              <a:t> Sink Thickness (b): Should be within the range of (c – d – 0.05 mm) to (c – d + 0.05 mm).</a:t>
            </a:r>
            <a:endParaRPr lang="en-US" sz="1200" dirty="0">
              <a:latin typeface="Calibri" panose="020F0502020204030204" pitchFamily="34" charset="0"/>
              <a:cs typeface="Times New Roman" panose="02020603050405020304" pitchFamily="18" charset="0"/>
            </a:endParaRPr>
          </a:p>
          <a:p>
            <a:pPr>
              <a:spcAft>
                <a:spcPts val="0"/>
              </a:spcAft>
            </a:pPr>
            <a:r>
              <a:rPr lang="en-US" sz="1050" dirty="0" err="1">
                <a:latin typeface="Calibri" panose="020F0502020204030204" pitchFamily="34" charset="0"/>
                <a:cs typeface="Times New Roman" panose="02020603050405020304" pitchFamily="18" charset="0"/>
              </a:rPr>
              <a:t>5.</a:t>
            </a:r>
            <a:r>
              <a:rPr lang="en-US" sz="1050" dirty="0" err="1">
                <a:latin typeface="Calibri" panose="020F0502020204030204" pitchFamily="34" charset="0"/>
                <a:ea typeface="Segoe UI" panose="020B0502040204020203" pitchFamily="34" charset="0"/>
                <a:cs typeface="Times New Roman" panose="02020603050405020304" pitchFamily="18" charset="0"/>
              </a:rPr>
              <a:t>Spacing</a:t>
            </a:r>
            <a:r>
              <a:rPr lang="en-US" sz="1050" dirty="0">
                <a:latin typeface="Calibri" panose="020F0502020204030204" pitchFamily="34" charset="0"/>
                <a:ea typeface="Segoe UI" panose="020B0502040204020203" pitchFamily="34" charset="0"/>
                <a:cs typeface="Times New Roman" panose="02020603050405020304" pitchFamily="18" charset="0"/>
              </a:rPr>
              <a:t> (a): The gap between the bare die and the </a:t>
            </a:r>
            <a:r>
              <a:rPr lang="en-US" sz="1050" dirty="0" err="1">
                <a:latin typeface="Calibri" panose="020F0502020204030204" pitchFamily="34" charset="0"/>
                <a:ea typeface="Segoe UI" panose="020B0502040204020203" pitchFamily="34" charset="0"/>
                <a:cs typeface="Times New Roman" panose="02020603050405020304" pitchFamily="18" charset="0"/>
              </a:rPr>
              <a:t>50Ω</a:t>
            </a:r>
            <a:r>
              <a:rPr lang="en-US" sz="1050" dirty="0">
                <a:latin typeface="Calibri" panose="020F0502020204030204" pitchFamily="34" charset="0"/>
                <a:ea typeface="Segoe UI" panose="020B0502040204020203" pitchFamily="34" charset="0"/>
                <a:cs typeface="Times New Roman" panose="02020603050405020304" pitchFamily="18" charset="0"/>
              </a:rPr>
              <a:t> transmission line should typically be 0.05 mm to 0.1 mm.</a:t>
            </a:r>
          </a:p>
          <a:p>
            <a:pPr>
              <a:spcAft>
                <a:spcPts val="0"/>
              </a:spcAft>
            </a:pPr>
            <a:r>
              <a:rPr lang="en-US" sz="1050" dirty="0">
                <a:latin typeface="Calibri" panose="020F0502020204030204" pitchFamily="34" charset="0"/>
                <a:ea typeface="Segoe UI" panose="020B0502040204020203" pitchFamily="34" charset="0"/>
                <a:cs typeface="Times New Roman" panose="02020603050405020304" pitchFamily="18" charset="0"/>
              </a:rPr>
              <a:t>If the application frequency is higher than </a:t>
            </a:r>
            <a:r>
              <a:rPr lang="en-US" sz="1050" dirty="0" err="1">
                <a:latin typeface="Calibri" panose="020F0502020204030204" pitchFamily="34" charset="0"/>
                <a:ea typeface="Segoe UI" panose="020B0502040204020203" pitchFamily="34" charset="0"/>
                <a:cs typeface="Times New Roman" panose="02020603050405020304" pitchFamily="18" charset="0"/>
              </a:rPr>
              <a:t>40GHz</a:t>
            </a:r>
            <a:r>
              <a:rPr lang="en-US" sz="1050" dirty="0">
                <a:latin typeface="Calibri" panose="020F0502020204030204" pitchFamily="34" charset="0"/>
                <a:ea typeface="Segoe UI" panose="020B0502040204020203" pitchFamily="34" charset="0"/>
                <a:cs typeface="Times New Roman" panose="02020603050405020304" pitchFamily="18" charset="0"/>
              </a:rPr>
              <a:t>, then this gap is recommended to be </a:t>
            </a:r>
            <a:r>
              <a:rPr lang="en-US" sz="1050" dirty="0" err="1">
                <a:latin typeface="Calibri" panose="020F0502020204030204" pitchFamily="34" charset="0"/>
                <a:ea typeface="Segoe UI" panose="020B0502040204020203" pitchFamily="34" charset="0"/>
                <a:cs typeface="Times New Roman" panose="02020603050405020304" pitchFamily="18" charset="0"/>
              </a:rPr>
              <a:t>0.05mm</a:t>
            </a:r>
            <a:endParaRPr lang="en-US" sz="1200" dirty="0">
              <a:latin typeface="Calibri" panose="020F0502020204030204" pitchFamily="34" charset="0"/>
              <a:cs typeface="Times New Roman" panose="02020603050405020304" pitchFamily="18" charset="0"/>
            </a:endParaRPr>
          </a:p>
          <a:p>
            <a:pPr>
              <a:spcAft>
                <a:spcPts val="300"/>
              </a:spcAft>
            </a:pPr>
            <a:r>
              <a:rPr lang="en-US" sz="1100" b="1" dirty="0">
                <a:latin typeface="Calibri" panose="020F0502020204030204" pitchFamily="34" charset="0"/>
                <a:ea typeface="Segoe UI" panose="020B0502040204020203" pitchFamily="34" charset="0"/>
                <a:cs typeface="Times New Roman" panose="02020603050405020304" pitchFamily="18" charset="0"/>
              </a:rPr>
              <a:t>Wire Bonding Interconnection</a:t>
            </a:r>
            <a:endParaRPr lang="en-US" sz="1100" dirty="0">
              <a:latin typeface="Calibri" panose="020F0502020204030204" pitchFamily="34" charset="0"/>
              <a:cs typeface="Times New Roman" panose="02020603050405020304" pitchFamily="18" charset="0"/>
            </a:endParaRPr>
          </a:p>
          <a:p>
            <a:pPr>
              <a:spcAft>
                <a:spcPts val="0"/>
              </a:spcAft>
            </a:pPr>
            <a:r>
              <a:rPr lang="en-US" sz="1050" dirty="0">
                <a:latin typeface="Calibri" panose="020F0502020204030204" pitchFamily="34" charset="0"/>
                <a:ea typeface="Segoe UI" panose="020B0502040204020203" pitchFamily="34" charset="0"/>
                <a:cs typeface="Times New Roman" panose="02020603050405020304" pitchFamily="18" charset="0"/>
              </a:rPr>
              <a:t>The connection between the die and the </a:t>
            </a:r>
            <a:r>
              <a:rPr lang="en-US" sz="1050" dirty="0" err="1">
                <a:latin typeface="Calibri" panose="020F0502020204030204" pitchFamily="34" charset="0"/>
                <a:ea typeface="Segoe UI" panose="020B0502040204020203" pitchFamily="34" charset="0"/>
                <a:cs typeface="Times New Roman" panose="02020603050405020304" pitchFamily="18" charset="0"/>
              </a:rPr>
              <a:t>50Ω</a:t>
            </a:r>
            <a:r>
              <a:rPr lang="en-US" sz="1050" dirty="0">
                <a:latin typeface="Calibri" panose="020F0502020204030204" pitchFamily="34" charset="0"/>
                <a:ea typeface="Segoe UI" panose="020B0502040204020203" pitchFamily="34" charset="0"/>
                <a:cs typeface="Times New Roman" panose="02020603050405020304" pitchFamily="18" charset="0"/>
              </a:rPr>
              <a:t> transmission line is usually made using 25 µm diameter gold (Au) wires, bonded via wedge bonding or ball bonding processes.</a:t>
            </a:r>
            <a:endParaRPr lang="en-US" sz="1200" dirty="0">
              <a:latin typeface="Calibri" panose="020F0502020204030204" pitchFamily="34" charset="0"/>
              <a:cs typeface="Times New Roman" panose="02020603050405020304" pitchFamily="18" charset="0"/>
            </a:endParaRPr>
          </a:p>
          <a:p>
            <a:pPr>
              <a:spcAft>
                <a:spcPts val="300"/>
              </a:spcAft>
            </a:pPr>
            <a:r>
              <a:rPr lang="en-US" sz="1100" b="1" dirty="0">
                <a:latin typeface="Calibri" panose="020F0502020204030204" pitchFamily="34" charset="0"/>
                <a:ea typeface="Segoe UI" panose="020B0502040204020203" pitchFamily="34" charset="0"/>
                <a:cs typeface="Times New Roman" panose="02020603050405020304" pitchFamily="18" charset="0"/>
              </a:rPr>
              <a:t>Die Attachment Methods</a:t>
            </a:r>
            <a:endParaRPr lang="en-US" sz="1100" dirty="0">
              <a:latin typeface="Calibri" panose="020F0502020204030204" pitchFamily="34" charset="0"/>
              <a:cs typeface="Times New Roman" panose="02020603050405020304" pitchFamily="18" charset="0"/>
            </a:endParaRPr>
          </a:p>
          <a:p>
            <a:pPr>
              <a:spcAft>
                <a:spcPts val="300"/>
              </a:spcAft>
            </a:pPr>
            <a:r>
              <a:rPr lang="en-US" sz="1100" b="1" dirty="0" err="1">
                <a:latin typeface="Calibri" panose="020F0502020204030204" pitchFamily="34" charset="0"/>
                <a:cs typeface="Times New Roman" panose="02020603050405020304" pitchFamily="18" charset="0"/>
              </a:rPr>
              <a:t>1.</a:t>
            </a:r>
            <a:r>
              <a:rPr lang="en-US" sz="1100" b="1" dirty="0" err="1">
                <a:latin typeface="Calibri" panose="020F0502020204030204" pitchFamily="34" charset="0"/>
                <a:ea typeface="Segoe UI" panose="020B0502040204020203" pitchFamily="34" charset="0"/>
                <a:cs typeface="Times New Roman" panose="02020603050405020304" pitchFamily="18" charset="0"/>
              </a:rPr>
              <a:t>Conductive</a:t>
            </a:r>
            <a:r>
              <a:rPr lang="en-US" sz="1100" b="1" dirty="0">
                <a:latin typeface="Calibri" panose="020F0502020204030204" pitchFamily="34" charset="0"/>
                <a:ea typeface="Segoe UI" panose="020B0502040204020203" pitchFamily="34" charset="0"/>
                <a:cs typeface="Times New Roman" panose="02020603050405020304" pitchFamily="18" charset="0"/>
              </a:rPr>
              <a:t> Epoxy</a:t>
            </a:r>
            <a:r>
              <a:rPr lang="en-US" sz="1100" dirty="0">
                <a:latin typeface="Calibri" panose="020F0502020204030204" pitchFamily="34" charset="0"/>
                <a:ea typeface="Segoe UI" panose="020B0502040204020203" pitchFamily="34" charset="0"/>
                <a:cs typeface="Times New Roman" panose="02020603050405020304" pitchFamily="18" charset="0"/>
              </a:rPr>
              <a:t>:</a:t>
            </a:r>
            <a:endParaRPr lang="en-US" sz="1100" dirty="0">
              <a:latin typeface="Calibri" panose="020F0502020204030204" pitchFamily="34" charset="0"/>
              <a:cs typeface="Times New Roman" panose="02020603050405020304" pitchFamily="18" charset="0"/>
            </a:endParaRPr>
          </a:p>
          <a:p>
            <a:pPr>
              <a:spcAft>
                <a:spcPts val="0"/>
              </a:spcAft>
            </a:pPr>
            <a:r>
              <a:rPr lang="en-US" sz="1050" dirty="0">
                <a:latin typeface="Calibri" panose="020F0502020204030204" pitchFamily="34" charset="0"/>
                <a:ea typeface="Segoe UI" panose="020B0502040204020203" pitchFamily="34" charset="0"/>
                <a:cs typeface="Times New Roman" panose="02020603050405020304" pitchFamily="18" charset="0"/>
              </a:rPr>
              <a:t>After adhesive application, cure according to the manufacturer’s</a:t>
            </a:r>
            <a:r>
              <a:rPr lang="en-US" sz="1050" dirty="0">
                <a:latin typeface="Calibri" panose="020F0502020204030204" pitchFamily="34" charset="0"/>
                <a:cs typeface="Times New Roman" panose="02020603050405020304" pitchFamily="18" charset="0"/>
              </a:rPr>
              <a:t> </a:t>
            </a:r>
            <a:r>
              <a:rPr lang="en-US" sz="1050" dirty="0">
                <a:latin typeface="Calibri" panose="020F0502020204030204" pitchFamily="34" charset="0"/>
                <a:ea typeface="Segoe UI" panose="020B0502040204020203" pitchFamily="34" charset="0"/>
                <a:cs typeface="Times New Roman" panose="02020603050405020304" pitchFamily="18" charset="0"/>
              </a:rPr>
              <a:t>recommended temperature profile.</a:t>
            </a:r>
            <a:endParaRPr lang="en-US" sz="1200" dirty="0">
              <a:latin typeface="Calibri" panose="020F0502020204030204" pitchFamily="34" charset="0"/>
              <a:cs typeface="Times New Roman" panose="02020603050405020304" pitchFamily="18" charset="0"/>
            </a:endParaRPr>
          </a:p>
          <a:p>
            <a:pPr>
              <a:spcAft>
                <a:spcPts val="300"/>
              </a:spcAft>
            </a:pPr>
            <a:r>
              <a:rPr lang="en-US" sz="1100" b="1" dirty="0" err="1">
                <a:latin typeface="Calibri" panose="020F0502020204030204" pitchFamily="34" charset="0"/>
                <a:cs typeface="Times New Roman" panose="02020603050405020304" pitchFamily="18" charset="0"/>
              </a:rPr>
              <a:t>2.</a:t>
            </a:r>
            <a:r>
              <a:rPr lang="en-US" sz="1100" b="1" dirty="0" err="1">
                <a:latin typeface="Calibri" panose="020F0502020204030204" pitchFamily="34" charset="0"/>
                <a:ea typeface="Segoe UI" panose="020B0502040204020203" pitchFamily="34" charset="0"/>
                <a:cs typeface="Times New Roman" panose="02020603050405020304" pitchFamily="18" charset="0"/>
              </a:rPr>
              <a:t>Au-Sn</a:t>
            </a:r>
            <a:r>
              <a:rPr lang="en-US" sz="1100" b="1" dirty="0" err="1">
                <a:latin typeface="Calibri" panose="020F0502020204030204" pitchFamily="34" charset="0"/>
                <a:cs typeface="Times New Roman" panose="02020603050405020304" pitchFamily="18" charset="0"/>
              </a:rPr>
              <a:t>80</a:t>
            </a:r>
            <a:r>
              <a:rPr lang="en-US" sz="1100" b="1" dirty="0">
                <a:latin typeface="Calibri" panose="020F0502020204030204" pitchFamily="34" charset="0"/>
                <a:cs typeface="Times New Roman" panose="02020603050405020304" pitchFamily="18" charset="0"/>
              </a:rPr>
              <a:t>/20</a:t>
            </a:r>
            <a:r>
              <a:rPr lang="en-US" sz="1100" b="1" dirty="0">
                <a:latin typeface="Calibri" panose="020F0502020204030204" pitchFamily="34" charset="0"/>
                <a:ea typeface="Segoe UI" panose="020B0502040204020203" pitchFamily="34" charset="0"/>
                <a:cs typeface="Times New Roman" panose="02020603050405020304" pitchFamily="18" charset="0"/>
              </a:rPr>
              <a:t> Eutectic Bonding</a:t>
            </a:r>
            <a:r>
              <a:rPr lang="en-US" sz="1100" dirty="0">
                <a:latin typeface="Calibri" panose="020F0502020204030204" pitchFamily="34" charset="0"/>
                <a:ea typeface="Segoe UI" panose="020B0502040204020203" pitchFamily="34" charset="0"/>
                <a:cs typeface="Times New Roman" panose="02020603050405020304" pitchFamily="18" charset="0"/>
              </a:rPr>
              <a:t>:</a:t>
            </a:r>
            <a:endParaRPr lang="en-US" sz="1100" dirty="0">
              <a:latin typeface="Calibri" panose="020F0502020204030204" pitchFamily="34" charset="0"/>
              <a:cs typeface="Times New Roman" panose="02020603050405020304" pitchFamily="18" charset="0"/>
            </a:endParaRPr>
          </a:p>
          <a:p>
            <a:pPr>
              <a:spcAft>
                <a:spcPts val="0"/>
              </a:spcAft>
            </a:pPr>
            <a:r>
              <a:rPr lang="en-US" sz="1050" dirty="0">
                <a:latin typeface="Calibri" panose="020F0502020204030204" pitchFamily="34" charset="0"/>
                <a:ea typeface="Segoe UI" panose="020B0502040204020203" pitchFamily="34" charset="0"/>
                <a:cs typeface="Times New Roman" panose="02020603050405020304" pitchFamily="18" charset="0"/>
              </a:rPr>
              <a:t>Use preformed Au-</a:t>
            </a:r>
            <a:r>
              <a:rPr lang="en-US" sz="1050" dirty="0" err="1">
                <a:latin typeface="Calibri" panose="020F0502020204030204" pitchFamily="34" charset="0"/>
                <a:ea typeface="Segoe UI" panose="020B0502040204020203" pitchFamily="34" charset="0"/>
                <a:cs typeface="Times New Roman" panose="02020603050405020304" pitchFamily="18" charset="0"/>
              </a:rPr>
              <a:t>Sn</a:t>
            </a:r>
            <a:r>
              <a:rPr lang="en-US" sz="1050" dirty="0" err="1">
                <a:latin typeface="Calibri" panose="020F0502020204030204" pitchFamily="34" charset="0"/>
                <a:cs typeface="Times New Roman" panose="02020603050405020304" pitchFamily="18" charset="0"/>
              </a:rPr>
              <a:t>80</a:t>
            </a:r>
            <a:r>
              <a:rPr lang="en-US" sz="1050" dirty="0">
                <a:latin typeface="Calibri" panose="020F0502020204030204" pitchFamily="34" charset="0"/>
                <a:cs typeface="Times New Roman" panose="02020603050405020304" pitchFamily="18" charset="0"/>
              </a:rPr>
              <a:t>/20</a:t>
            </a:r>
            <a:r>
              <a:rPr lang="en-US" sz="1050" dirty="0">
                <a:latin typeface="Calibri" panose="020F0502020204030204" pitchFamily="34" charset="0"/>
                <a:ea typeface="Segoe UI" panose="020B0502040204020203" pitchFamily="34" charset="0"/>
                <a:cs typeface="Times New Roman" panose="02020603050405020304" pitchFamily="18" charset="0"/>
              </a:rPr>
              <a:t> solder preforms.</a:t>
            </a:r>
            <a:endParaRPr lang="en-US" sz="1200" dirty="0">
              <a:latin typeface="Calibri" panose="020F0502020204030204" pitchFamily="34" charset="0"/>
              <a:cs typeface="Times New Roman" panose="02020603050405020304" pitchFamily="18" charset="0"/>
            </a:endParaRPr>
          </a:p>
          <a:p>
            <a:pPr>
              <a:spcAft>
                <a:spcPts val="0"/>
              </a:spcAft>
            </a:pPr>
            <a:r>
              <a:rPr lang="en-US" sz="1050" dirty="0">
                <a:latin typeface="Calibri" panose="020F0502020204030204" pitchFamily="34" charset="0"/>
                <a:ea typeface="Segoe UI" panose="020B0502040204020203" pitchFamily="34" charset="0"/>
                <a:cs typeface="Times New Roman" panose="02020603050405020304" pitchFamily="18" charset="0"/>
              </a:rPr>
              <a:t>Perform bonding in an inert atmosphere (N₂ or forming gas: 90% N₂ + 10% H₂).</a:t>
            </a:r>
            <a:endParaRPr lang="en-US" sz="1200" dirty="0">
              <a:latin typeface="Calibri" panose="020F0502020204030204" pitchFamily="34" charset="0"/>
              <a:cs typeface="Times New Roman" panose="02020603050405020304" pitchFamily="18" charset="0"/>
            </a:endParaRPr>
          </a:p>
          <a:p>
            <a:pPr>
              <a:spcAft>
                <a:spcPts val="0"/>
              </a:spcAft>
            </a:pPr>
            <a:r>
              <a:rPr lang="en-US" sz="1050" dirty="0">
                <a:latin typeface="Calibri" panose="020F0502020204030204" pitchFamily="34" charset="0"/>
                <a:ea typeface="Segoe UI" panose="020B0502040204020203" pitchFamily="34" charset="0"/>
                <a:cs typeface="Times New Roman" panose="02020603050405020304" pitchFamily="18" charset="0"/>
              </a:rPr>
              <a:t>Keep the time above </a:t>
            </a:r>
            <a:r>
              <a:rPr lang="en-US" sz="1050" dirty="0" err="1">
                <a:latin typeface="Calibri" panose="020F0502020204030204" pitchFamily="34" charset="0"/>
                <a:ea typeface="Segoe UI" panose="020B0502040204020203" pitchFamily="34" charset="0"/>
                <a:cs typeface="Times New Roman" panose="02020603050405020304" pitchFamily="18" charset="0"/>
              </a:rPr>
              <a:t>320°C</a:t>
            </a:r>
            <a:r>
              <a:rPr lang="en-US" sz="1050" dirty="0">
                <a:latin typeface="Calibri" panose="020F0502020204030204" pitchFamily="34" charset="0"/>
                <a:ea typeface="Segoe UI" panose="020B0502040204020203" pitchFamily="34" charset="0"/>
                <a:cs typeface="Times New Roman" panose="02020603050405020304" pitchFamily="18" charset="0"/>
              </a:rPr>
              <a:t> to less than 20 seconds to prevent excessive intermetallic formation.</a:t>
            </a:r>
            <a:endParaRPr lang="en-US" sz="12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774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1">
            <a:extLst>
              <a:ext uri="{FF2B5EF4-FFF2-40B4-BE49-F238E27FC236}">
                <a16:creationId xmlns:a16="http://schemas.microsoft.com/office/drawing/2014/main" id="{8DAF9904-09D8-4F22-9967-306C6C84B903}"/>
              </a:ext>
            </a:extLst>
          </p:cNvPr>
          <p:cNvSpPr txBox="1"/>
          <p:nvPr/>
        </p:nvSpPr>
        <p:spPr>
          <a:xfrm>
            <a:off x="2086794" y="1285578"/>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S-parameters</a:t>
            </a:r>
          </a:p>
          <a:p>
            <a:pPr algn="ctr"/>
            <a:r>
              <a:rPr lang="en-US" sz="1200" b="1" u="sng" dirty="0">
                <a:solidFill>
                  <a:srgbClr val="000000"/>
                </a:solidFill>
                <a:latin typeface="Calibri" panose="020F0502020204030204" pitchFamily="34" charset="0"/>
                <a:sym typeface="+mn-ea"/>
              </a:rPr>
              <a:t>VD=</a:t>
            </a:r>
            <a:r>
              <a:rPr lang="en-US" sz="1200" b="1" u="sng" dirty="0" err="1">
                <a:solidFill>
                  <a:srgbClr val="000000"/>
                </a:solidFill>
                <a:latin typeface="Calibri" panose="020F0502020204030204" pitchFamily="34" charset="0"/>
                <a:sym typeface="+mn-ea"/>
              </a:rPr>
              <a:t>4.0V,VG</a:t>
            </a:r>
            <a:r>
              <a:rPr lang="en-US" sz="1200" b="1" u="sng" dirty="0">
                <a:solidFill>
                  <a:srgbClr val="000000"/>
                </a:solidFill>
                <a:latin typeface="Calibri" panose="020F0502020204030204" pitchFamily="34" charset="0"/>
                <a:sym typeface="+mn-ea"/>
              </a:rPr>
              <a:t>=-</a:t>
            </a:r>
            <a:r>
              <a:rPr lang="en-US" sz="1200" b="1" u="sng" dirty="0" err="1">
                <a:solidFill>
                  <a:srgbClr val="000000"/>
                </a:solidFill>
                <a:latin typeface="Calibri" panose="020F0502020204030204" pitchFamily="34" charset="0"/>
                <a:sym typeface="+mn-ea"/>
              </a:rPr>
              <a:t>0.5V</a:t>
            </a:r>
            <a:endParaRPr lang="en-US" sz="1200" b="1" u="sng" dirty="0">
              <a:solidFill>
                <a:srgbClr val="000000"/>
              </a:solidFill>
              <a:latin typeface="Calibri" panose="020F0502020204030204" pitchFamily="34" charset="0"/>
            </a:endParaRPr>
          </a:p>
        </p:txBody>
      </p:sp>
      <p:pic>
        <p:nvPicPr>
          <p:cNvPr id="3" name="图片 2">
            <a:extLst>
              <a:ext uri="{FF2B5EF4-FFF2-40B4-BE49-F238E27FC236}">
                <a16:creationId xmlns:a16="http://schemas.microsoft.com/office/drawing/2014/main" id="{732B37A1-36A8-4537-B897-155CFB696D36}"/>
              </a:ext>
            </a:extLst>
          </p:cNvPr>
          <p:cNvPicPr>
            <a:picLocks noChangeAspect="1"/>
          </p:cNvPicPr>
          <p:nvPr/>
        </p:nvPicPr>
        <p:blipFill>
          <a:blip r:embed="rId2"/>
          <a:stretch>
            <a:fillRect/>
          </a:stretch>
        </p:blipFill>
        <p:spPr>
          <a:xfrm>
            <a:off x="928773" y="1747243"/>
            <a:ext cx="2302668" cy="1811435"/>
          </a:xfrm>
          <a:prstGeom prst="rect">
            <a:avLst/>
          </a:prstGeom>
        </p:spPr>
      </p:pic>
      <p:pic>
        <p:nvPicPr>
          <p:cNvPr id="7" name="图片 6">
            <a:extLst>
              <a:ext uri="{FF2B5EF4-FFF2-40B4-BE49-F238E27FC236}">
                <a16:creationId xmlns:a16="http://schemas.microsoft.com/office/drawing/2014/main" id="{5A471578-6F65-48C4-9BCD-183FE6E9367E}"/>
              </a:ext>
            </a:extLst>
          </p:cNvPr>
          <p:cNvPicPr>
            <a:picLocks noChangeAspect="1"/>
          </p:cNvPicPr>
          <p:nvPr/>
        </p:nvPicPr>
        <p:blipFill>
          <a:blip r:embed="rId3"/>
          <a:stretch>
            <a:fillRect/>
          </a:stretch>
        </p:blipFill>
        <p:spPr>
          <a:xfrm>
            <a:off x="3972700" y="1747243"/>
            <a:ext cx="2470229" cy="1811434"/>
          </a:xfrm>
          <a:prstGeom prst="rect">
            <a:avLst/>
          </a:prstGeom>
        </p:spPr>
      </p:pic>
      <p:pic>
        <p:nvPicPr>
          <p:cNvPr id="11" name="图片 10">
            <a:extLst>
              <a:ext uri="{FF2B5EF4-FFF2-40B4-BE49-F238E27FC236}">
                <a16:creationId xmlns:a16="http://schemas.microsoft.com/office/drawing/2014/main" id="{485BF72C-846F-4399-80FB-17D3F2356123}"/>
              </a:ext>
            </a:extLst>
          </p:cNvPr>
          <p:cNvPicPr>
            <a:picLocks noChangeAspect="1"/>
          </p:cNvPicPr>
          <p:nvPr/>
        </p:nvPicPr>
        <p:blipFill>
          <a:blip r:embed="rId4"/>
          <a:stretch>
            <a:fillRect/>
          </a:stretch>
        </p:blipFill>
        <p:spPr>
          <a:xfrm>
            <a:off x="911310" y="3902864"/>
            <a:ext cx="2302667" cy="1811436"/>
          </a:xfrm>
          <a:prstGeom prst="rect">
            <a:avLst/>
          </a:prstGeom>
        </p:spPr>
      </p:pic>
      <p:pic>
        <p:nvPicPr>
          <p:cNvPr id="14" name="图片 13">
            <a:extLst>
              <a:ext uri="{FF2B5EF4-FFF2-40B4-BE49-F238E27FC236}">
                <a16:creationId xmlns:a16="http://schemas.microsoft.com/office/drawing/2014/main" id="{2EABB5D5-FC16-4432-8CE8-ED363DB24078}"/>
              </a:ext>
            </a:extLst>
          </p:cNvPr>
          <p:cNvPicPr>
            <a:picLocks noChangeAspect="1"/>
          </p:cNvPicPr>
          <p:nvPr/>
        </p:nvPicPr>
        <p:blipFill>
          <a:blip r:embed="rId5"/>
          <a:stretch>
            <a:fillRect/>
          </a:stretch>
        </p:blipFill>
        <p:spPr>
          <a:xfrm>
            <a:off x="3972699" y="3902864"/>
            <a:ext cx="2470229" cy="1811436"/>
          </a:xfrm>
          <a:prstGeom prst="rect">
            <a:avLst/>
          </a:prstGeom>
        </p:spPr>
      </p:pic>
      <p:sp>
        <p:nvSpPr>
          <p:cNvPr id="19" name="文本框 11">
            <a:extLst>
              <a:ext uri="{FF2B5EF4-FFF2-40B4-BE49-F238E27FC236}">
                <a16:creationId xmlns:a16="http://schemas.microsoft.com/office/drawing/2014/main" id="{32B1CE9F-6690-4119-8FC1-1D2477116699}"/>
              </a:ext>
            </a:extLst>
          </p:cNvPr>
          <p:cNvSpPr txBox="1"/>
          <p:nvPr/>
        </p:nvSpPr>
        <p:spPr>
          <a:xfrm>
            <a:off x="2086794" y="6440537"/>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S-parameters</a:t>
            </a:r>
          </a:p>
          <a:p>
            <a:pPr algn="ctr"/>
            <a:r>
              <a:rPr lang="en-US" altLang="zh-CN" sz="1200" b="1" u="sng" dirty="0">
                <a:latin typeface="Calibri" panose="020F0502020204030204" pitchFamily="34" charset="0"/>
                <a:cs typeface="Calibri" panose="020F0502020204030204" pitchFamily="34" charset="0"/>
              </a:rPr>
              <a:t>T</a:t>
            </a:r>
            <a:r>
              <a:rPr lang="en-US" altLang="zh-CN" sz="1400" b="1" u="sng" baseline="-1000" dirty="0">
                <a:latin typeface="Calibri" panose="020F0502020204030204" pitchFamily="34" charset="0"/>
                <a:cs typeface="Calibri" panose="020F0502020204030204" pitchFamily="34" charset="0"/>
              </a:rPr>
              <a:t>A</a:t>
            </a:r>
            <a:r>
              <a:rPr lang="en-US" altLang="zh-CN" sz="1200" b="1" u="sng" dirty="0">
                <a:latin typeface="Calibri" panose="020F0502020204030204" pitchFamily="34" charset="0"/>
                <a:cs typeface="Calibri" panose="020F0502020204030204" pitchFamily="34" charset="0"/>
              </a:rPr>
              <a:t> = +</a:t>
            </a:r>
            <a:r>
              <a:rPr lang="en-US" altLang="zh-CN" sz="1200" b="1" u="sng" dirty="0" err="1">
                <a:latin typeface="Calibri" panose="020F0502020204030204" pitchFamily="34" charset="0"/>
                <a:cs typeface="Calibri" panose="020F0502020204030204" pitchFamily="34" charset="0"/>
              </a:rPr>
              <a:t>25⁰C</a:t>
            </a:r>
            <a:endParaRPr lang="en-US" sz="1200" b="1" u="sng" dirty="0">
              <a:solidFill>
                <a:srgbClr val="000000"/>
              </a:solidFill>
              <a:latin typeface="Calibri" panose="020F0502020204030204" pitchFamily="34" charset="0"/>
            </a:endParaRPr>
          </a:p>
        </p:txBody>
      </p:sp>
      <p:pic>
        <p:nvPicPr>
          <p:cNvPr id="4" name="图片 3">
            <a:extLst>
              <a:ext uri="{FF2B5EF4-FFF2-40B4-BE49-F238E27FC236}">
                <a16:creationId xmlns:a16="http://schemas.microsoft.com/office/drawing/2014/main" id="{A88B92D5-E0F2-486B-B7ED-85FE62BA54ED}"/>
              </a:ext>
            </a:extLst>
          </p:cNvPr>
          <p:cNvPicPr>
            <a:picLocks noChangeAspect="1"/>
          </p:cNvPicPr>
          <p:nvPr/>
        </p:nvPicPr>
        <p:blipFill>
          <a:blip r:embed="rId6"/>
          <a:stretch>
            <a:fillRect/>
          </a:stretch>
        </p:blipFill>
        <p:spPr>
          <a:xfrm>
            <a:off x="928772" y="7110331"/>
            <a:ext cx="2302667" cy="2055351"/>
          </a:xfrm>
          <a:prstGeom prst="rect">
            <a:avLst/>
          </a:prstGeom>
        </p:spPr>
      </p:pic>
      <p:pic>
        <p:nvPicPr>
          <p:cNvPr id="8" name="图片 7">
            <a:extLst>
              <a:ext uri="{FF2B5EF4-FFF2-40B4-BE49-F238E27FC236}">
                <a16:creationId xmlns:a16="http://schemas.microsoft.com/office/drawing/2014/main" id="{C30B6991-9B3A-42C2-A8F8-AA7E3055CA3D}"/>
              </a:ext>
            </a:extLst>
          </p:cNvPr>
          <p:cNvPicPr>
            <a:picLocks noChangeAspect="1"/>
          </p:cNvPicPr>
          <p:nvPr/>
        </p:nvPicPr>
        <p:blipFill>
          <a:blip r:embed="rId7"/>
          <a:stretch>
            <a:fillRect/>
          </a:stretch>
        </p:blipFill>
        <p:spPr>
          <a:xfrm>
            <a:off x="3972699" y="7110330"/>
            <a:ext cx="2470230" cy="2055351"/>
          </a:xfrm>
          <a:prstGeom prst="rect">
            <a:avLst/>
          </a:prstGeom>
        </p:spPr>
      </p:pic>
    </p:spTree>
    <p:extLst>
      <p:ext uri="{BB962C8B-B14F-4D97-AF65-F5344CB8AC3E}">
        <p14:creationId xmlns:p14="http://schemas.microsoft.com/office/powerpoint/2010/main" val="94958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1">
            <a:extLst>
              <a:ext uri="{FF2B5EF4-FFF2-40B4-BE49-F238E27FC236}">
                <a16:creationId xmlns:a16="http://schemas.microsoft.com/office/drawing/2014/main" id="{6D655F34-BD37-460B-97AC-006F976E9338}"/>
              </a:ext>
            </a:extLst>
          </p:cNvPr>
          <p:cNvSpPr txBox="1"/>
          <p:nvPr/>
        </p:nvSpPr>
        <p:spPr>
          <a:xfrm>
            <a:off x="430610" y="4064273"/>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P1dB</a:t>
            </a:r>
            <a:endParaRPr lang="en-US" altLang="zh-TW" sz="1200" b="1" u="sng" dirty="0">
              <a:solidFill>
                <a:srgbClr val="000000"/>
              </a:solidFill>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T</a:t>
            </a:r>
            <a:r>
              <a:rPr lang="en-US" altLang="zh-CN" sz="1400" b="1" u="sng" baseline="-1000" dirty="0">
                <a:latin typeface="Calibri" panose="020F0502020204030204" pitchFamily="34" charset="0"/>
                <a:cs typeface="Calibri" panose="020F0502020204030204" pitchFamily="34" charset="0"/>
              </a:rPr>
              <a:t>A</a:t>
            </a:r>
            <a:r>
              <a:rPr lang="en-US" altLang="zh-CN" sz="1200" b="1" u="sng" dirty="0">
                <a:latin typeface="Calibri" panose="020F0502020204030204" pitchFamily="34" charset="0"/>
                <a:cs typeface="Calibri" panose="020F0502020204030204" pitchFamily="34" charset="0"/>
              </a:rPr>
              <a:t> = +</a:t>
            </a:r>
            <a:r>
              <a:rPr lang="en-US" altLang="zh-CN" sz="1200" b="1" u="sng" dirty="0" err="1">
                <a:latin typeface="Calibri" panose="020F0502020204030204" pitchFamily="34" charset="0"/>
                <a:cs typeface="Calibri" panose="020F0502020204030204" pitchFamily="34" charset="0"/>
              </a:rPr>
              <a:t>25⁰C</a:t>
            </a:r>
            <a:endParaRPr lang="en-US" sz="1200" b="1" u="sng" dirty="0">
              <a:solidFill>
                <a:srgbClr val="000000"/>
              </a:solidFill>
              <a:latin typeface="Calibri" panose="020F0502020204030204" pitchFamily="34" charset="0"/>
            </a:endParaRPr>
          </a:p>
        </p:txBody>
      </p:sp>
      <p:sp>
        <p:nvSpPr>
          <p:cNvPr id="15" name="文本框 11">
            <a:extLst>
              <a:ext uri="{FF2B5EF4-FFF2-40B4-BE49-F238E27FC236}">
                <a16:creationId xmlns:a16="http://schemas.microsoft.com/office/drawing/2014/main" id="{16FB0E89-7CDA-4477-AE57-7F3061D52686}"/>
              </a:ext>
            </a:extLst>
          </p:cNvPr>
          <p:cNvSpPr txBox="1"/>
          <p:nvPr/>
        </p:nvSpPr>
        <p:spPr>
          <a:xfrm>
            <a:off x="3598962" y="4064272"/>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OIP3</a:t>
            </a:r>
            <a:endParaRPr lang="en-US" altLang="zh-TW" sz="1200" b="1" u="sng" dirty="0">
              <a:solidFill>
                <a:srgbClr val="000000"/>
              </a:solidFill>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T</a:t>
            </a:r>
            <a:r>
              <a:rPr lang="en-US" altLang="zh-CN" sz="1400" b="1" u="sng" baseline="-1000" dirty="0">
                <a:latin typeface="Calibri" panose="020F0502020204030204" pitchFamily="34" charset="0"/>
                <a:cs typeface="Calibri" panose="020F0502020204030204" pitchFamily="34" charset="0"/>
              </a:rPr>
              <a:t>A</a:t>
            </a:r>
            <a:r>
              <a:rPr lang="en-US" altLang="zh-CN" sz="1200" b="1" u="sng" dirty="0">
                <a:latin typeface="Calibri" panose="020F0502020204030204" pitchFamily="34" charset="0"/>
                <a:cs typeface="Calibri" panose="020F0502020204030204" pitchFamily="34" charset="0"/>
              </a:rPr>
              <a:t> = +</a:t>
            </a:r>
            <a:r>
              <a:rPr lang="en-US" altLang="zh-CN" sz="1200" b="1" u="sng" dirty="0" err="1">
                <a:latin typeface="Calibri" panose="020F0502020204030204" pitchFamily="34" charset="0"/>
                <a:cs typeface="Calibri" panose="020F0502020204030204" pitchFamily="34" charset="0"/>
              </a:rPr>
              <a:t>25⁰C</a:t>
            </a:r>
            <a:endParaRPr lang="en-US" sz="1200" b="1" u="sng" dirty="0">
              <a:solidFill>
                <a:srgbClr val="000000"/>
              </a:solidFill>
              <a:latin typeface="Calibri" panose="020F0502020204030204" pitchFamily="34" charset="0"/>
            </a:endParaRPr>
          </a:p>
        </p:txBody>
      </p:sp>
      <p:sp>
        <p:nvSpPr>
          <p:cNvPr id="17" name="文本框 11">
            <a:extLst>
              <a:ext uri="{FF2B5EF4-FFF2-40B4-BE49-F238E27FC236}">
                <a16:creationId xmlns:a16="http://schemas.microsoft.com/office/drawing/2014/main" id="{D5C40F43-39F8-4482-A877-7DA9999DC557}"/>
              </a:ext>
            </a:extLst>
          </p:cNvPr>
          <p:cNvSpPr txBox="1"/>
          <p:nvPr/>
        </p:nvSpPr>
        <p:spPr>
          <a:xfrm>
            <a:off x="430610" y="6728569"/>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P</a:t>
            </a:r>
            <a:r>
              <a:rPr lang="en-US" altLang="zh-TW" sz="1200" b="1" u="sng" baseline="-1000" dirty="0" err="1">
                <a:solidFill>
                  <a:srgbClr val="000000"/>
                </a:solidFill>
                <a:latin typeface="Calibri" panose="020F0502020204030204" pitchFamily="34" charset="0"/>
                <a:sym typeface="+mn-ea"/>
              </a:rPr>
              <a:t>SAT</a:t>
            </a:r>
            <a:endParaRPr lang="en-US" altLang="zh-TW" sz="1200" b="1" u="sng" baseline="-1000" dirty="0">
              <a:solidFill>
                <a:srgbClr val="000000"/>
              </a:solidFill>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T</a:t>
            </a:r>
            <a:r>
              <a:rPr lang="en-US" altLang="zh-CN" sz="1400" b="1" u="sng" baseline="-1000" dirty="0">
                <a:latin typeface="Calibri" panose="020F0502020204030204" pitchFamily="34" charset="0"/>
                <a:cs typeface="Calibri" panose="020F0502020204030204" pitchFamily="34" charset="0"/>
              </a:rPr>
              <a:t>A</a:t>
            </a:r>
            <a:r>
              <a:rPr lang="en-US" altLang="zh-CN" sz="1200" b="1" u="sng" dirty="0">
                <a:latin typeface="Calibri" panose="020F0502020204030204" pitchFamily="34" charset="0"/>
                <a:cs typeface="Calibri" panose="020F0502020204030204" pitchFamily="34" charset="0"/>
              </a:rPr>
              <a:t> = +</a:t>
            </a:r>
            <a:r>
              <a:rPr lang="en-US" altLang="zh-CN" sz="1200" b="1" u="sng" dirty="0" err="1">
                <a:latin typeface="Calibri" panose="020F0502020204030204" pitchFamily="34" charset="0"/>
                <a:cs typeface="Calibri" panose="020F0502020204030204" pitchFamily="34" charset="0"/>
              </a:rPr>
              <a:t>25⁰C</a:t>
            </a:r>
            <a:endParaRPr lang="en-US" sz="1200" b="1" u="sng" dirty="0">
              <a:solidFill>
                <a:srgbClr val="000000"/>
              </a:solidFill>
              <a:latin typeface="Calibri" panose="020F0502020204030204" pitchFamily="34" charset="0"/>
            </a:endParaRPr>
          </a:p>
        </p:txBody>
      </p:sp>
      <p:sp>
        <p:nvSpPr>
          <p:cNvPr id="19" name="文本框 11">
            <a:extLst>
              <a:ext uri="{FF2B5EF4-FFF2-40B4-BE49-F238E27FC236}">
                <a16:creationId xmlns:a16="http://schemas.microsoft.com/office/drawing/2014/main" id="{E6EAE642-F992-4EC7-9BCB-7109CD890A72}"/>
              </a:ext>
            </a:extLst>
          </p:cNvPr>
          <p:cNvSpPr txBox="1"/>
          <p:nvPr/>
        </p:nvSpPr>
        <p:spPr>
          <a:xfrm>
            <a:off x="3598962" y="6728568"/>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Noise Figure</a:t>
            </a:r>
          </a:p>
          <a:p>
            <a:pPr algn="ctr"/>
            <a:r>
              <a:rPr lang="en-US" altLang="zh-CN" sz="1200" b="1" u="sng" dirty="0">
                <a:latin typeface="Calibri" panose="020F0502020204030204" pitchFamily="34" charset="0"/>
                <a:cs typeface="Calibri" panose="020F0502020204030204" pitchFamily="34" charset="0"/>
              </a:rPr>
              <a:t>T</a:t>
            </a:r>
            <a:r>
              <a:rPr lang="en-US" altLang="zh-CN" sz="1400" b="1" u="sng" baseline="-1000" dirty="0">
                <a:latin typeface="Calibri" panose="020F0502020204030204" pitchFamily="34" charset="0"/>
                <a:cs typeface="Calibri" panose="020F0502020204030204" pitchFamily="34" charset="0"/>
              </a:rPr>
              <a:t>A</a:t>
            </a:r>
            <a:r>
              <a:rPr lang="en-US" altLang="zh-CN" sz="1200" b="1" u="sng" dirty="0">
                <a:latin typeface="Calibri" panose="020F0502020204030204" pitchFamily="34" charset="0"/>
                <a:cs typeface="Calibri" panose="020F0502020204030204" pitchFamily="34" charset="0"/>
              </a:rPr>
              <a:t> = +</a:t>
            </a:r>
            <a:r>
              <a:rPr lang="en-US" altLang="zh-CN" sz="1200" b="1" u="sng" dirty="0" err="1">
                <a:latin typeface="Calibri" panose="020F0502020204030204" pitchFamily="34" charset="0"/>
                <a:cs typeface="Calibri" panose="020F0502020204030204" pitchFamily="34" charset="0"/>
              </a:rPr>
              <a:t>25⁰C</a:t>
            </a:r>
            <a:endParaRPr lang="en-US" sz="1200" b="1" u="sng" dirty="0">
              <a:solidFill>
                <a:srgbClr val="000000"/>
              </a:solidFill>
              <a:latin typeface="Calibri" panose="020F0502020204030204" pitchFamily="34" charset="0"/>
            </a:endParaRPr>
          </a:p>
        </p:txBody>
      </p:sp>
      <p:pic>
        <p:nvPicPr>
          <p:cNvPr id="4" name="图片 3">
            <a:extLst>
              <a:ext uri="{FF2B5EF4-FFF2-40B4-BE49-F238E27FC236}">
                <a16:creationId xmlns:a16="http://schemas.microsoft.com/office/drawing/2014/main" id="{E4BC75E3-C63F-4385-BDED-19880E9689B8}"/>
              </a:ext>
            </a:extLst>
          </p:cNvPr>
          <p:cNvPicPr>
            <a:picLocks noChangeAspect="1"/>
          </p:cNvPicPr>
          <p:nvPr/>
        </p:nvPicPr>
        <p:blipFill>
          <a:blip r:embed="rId2"/>
          <a:stretch>
            <a:fillRect/>
          </a:stretch>
        </p:blipFill>
        <p:spPr>
          <a:xfrm>
            <a:off x="790636" y="1751100"/>
            <a:ext cx="2445830" cy="2167531"/>
          </a:xfrm>
          <a:prstGeom prst="rect">
            <a:avLst/>
          </a:prstGeom>
        </p:spPr>
      </p:pic>
      <p:pic>
        <p:nvPicPr>
          <p:cNvPr id="6" name="图片 5">
            <a:extLst>
              <a:ext uri="{FF2B5EF4-FFF2-40B4-BE49-F238E27FC236}">
                <a16:creationId xmlns:a16="http://schemas.microsoft.com/office/drawing/2014/main" id="{8646F55D-B456-429B-A239-F163713949A1}"/>
              </a:ext>
            </a:extLst>
          </p:cNvPr>
          <p:cNvPicPr>
            <a:picLocks noChangeAspect="1"/>
          </p:cNvPicPr>
          <p:nvPr/>
        </p:nvPicPr>
        <p:blipFill>
          <a:blip r:embed="rId3"/>
          <a:stretch>
            <a:fillRect/>
          </a:stretch>
        </p:blipFill>
        <p:spPr>
          <a:xfrm>
            <a:off x="3886989" y="1751099"/>
            <a:ext cx="2496395" cy="2167531"/>
          </a:xfrm>
          <a:prstGeom prst="rect">
            <a:avLst/>
          </a:prstGeom>
        </p:spPr>
      </p:pic>
      <p:pic>
        <p:nvPicPr>
          <p:cNvPr id="9" name="图片 8">
            <a:extLst>
              <a:ext uri="{FF2B5EF4-FFF2-40B4-BE49-F238E27FC236}">
                <a16:creationId xmlns:a16="http://schemas.microsoft.com/office/drawing/2014/main" id="{BA7A3DB8-48BD-47FA-AF36-57FA0483B154}"/>
              </a:ext>
            </a:extLst>
          </p:cNvPr>
          <p:cNvPicPr>
            <a:picLocks noChangeAspect="1"/>
          </p:cNvPicPr>
          <p:nvPr/>
        </p:nvPicPr>
        <p:blipFill>
          <a:blip r:embed="rId4"/>
          <a:stretch>
            <a:fillRect/>
          </a:stretch>
        </p:blipFill>
        <p:spPr>
          <a:xfrm>
            <a:off x="790637" y="4561356"/>
            <a:ext cx="2445830" cy="2131776"/>
          </a:xfrm>
          <a:prstGeom prst="rect">
            <a:avLst/>
          </a:prstGeom>
        </p:spPr>
      </p:pic>
      <p:pic>
        <p:nvPicPr>
          <p:cNvPr id="12" name="图片 11">
            <a:extLst>
              <a:ext uri="{FF2B5EF4-FFF2-40B4-BE49-F238E27FC236}">
                <a16:creationId xmlns:a16="http://schemas.microsoft.com/office/drawing/2014/main" id="{B9F2DB47-9723-4E46-B2BF-4CE8B170E63E}"/>
              </a:ext>
            </a:extLst>
          </p:cNvPr>
          <p:cNvPicPr>
            <a:picLocks noChangeAspect="1"/>
          </p:cNvPicPr>
          <p:nvPr/>
        </p:nvPicPr>
        <p:blipFill>
          <a:blip r:embed="rId5"/>
          <a:stretch>
            <a:fillRect/>
          </a:stretch>
        </p:blipFill>
        <p:spPr>
          <a:xfrm>
            <a:off x="3886988" y="4561356"/>
            <a:ext cx="2496395" cy="2131775"/>
          </a:xfrm>
          <a:prstGeom prst="rect">
            <a:avLst/>
          </a:prstGeom>
        </p:spPr>
      </p:pic>
      <p:pic>
        <p:nvPicPr>
          <p:cNvPr id="20" name="图片 19">
            <a:extLst>
              <a:ext uri="{FF2B5EF4-FFF2-40B4-BE49-F238E27FC236}">
                <a16:creationId xmlns:a16="http://schemas.microsoft.com/office/drawing/2014/main" id="{DE49D8B6-67A1-45D0-989A-96D4447A7E0F}"/>
              </a:ext>
            </a:extLst>
          </p:cNvPr>
          <p:cNvPicPr>
            <a:picLocks noChangeAspect="1"/>
          </p:cNvPicPr>
          <p:nvPr/>
        </p:nvPicPr>
        <p:blipFill>
          <a:blip r:embed="rId6"/>
          <a:stretch>
            <a:fillRect/>
          </a:stretch>
        </p:blipFill>
        <p:spPr>
          <a:xfrm>
            <a:off x="790636" y="7225658"/>
            <a:ext cx="2445830" cy="2167199"/>
          </a:xfrm>
          <a:prstGeom prst="rect">
            <a:avLst/>
          </a:prstGeom>
        </p:spPr>
      </p:pic>
      <p:pic>
        <p:nvPicPr>
          <p:cNvPr id="23" name="图片 22">
            <a:extLst>
              <a:ext uri="{FF2B5EF4-FFF2-40B4-BE49-F238E27FC236}">
                <a16:creationId xmlns:a16="http://schemas.microsoft.com/office/drawing/2014/main" id="{F2A485DE-014F-4A80-90A7-6FE8F5934E71}"/>
              </a:ext>
            </a:extLst>
          </p:cNvPr>
          <p:cNvPicPr>
            <a:picLocks noChangeAspect="1"/>
          </p:cNvPicPr>
          <p:nvPr/>
        </p:nvPicPr>
        <p:blipFill>
          <a:blip r:embed="rId7"/>
          <a:stretch>
            <a:fillRect/>
          </a:stretch>
        </p:blipFill>
        <p:spPr>
          <a:xfrm>
            <a:off x="3886987" y="7225658"/>
            <a:ext cx="2496395" cy="2167199"/>
          </a:xfrm>
          <a:prstGeom prst="rect">
            <a:avLst/>
          </a:prstGeom>
        </p:spPr>
      </p:pic>
    </p:spTree>
    <p:extLst>
      <p:ext uri="{BB962C8B-B14F-4D97-AF65-F5344CB8AC3E}">
        <p14:creationId xmlns:p14="http://schemas.microsoft.com/office/powerpoint/2010/main" val="231015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1">
            <a:extLst>
              <a:ext uri="{FF2B5EF4-FFF2-40B4-BE49-F238E27FC236}">
                <a16:creationId xmlns:a16="http://schemas.microsoft.com/office/drawing/2014/main" id="{8DAF9904-09D8-4F22-9967-306C6C84B903}"/>
              </a:ext>
            </a:extLst>
          </p:cNvPr>
          <p:cNvSpPr txBox="1"/>
          <p:nvPr/>
        </p:nvSpPr>
        <p:spPr>
          <a:xfrm>
            <a:off x="1870770" y="1285578"/>
            <a:ext cx="3600400"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S-parameters</a:t>
            </a:r>
          </a:p>
          <a:p>
            <a:pPr algn="ctr"/>
            <a:r>
              <a:rPr lang="it-IT" sz="1200" b="1" u="sng" dirty="0">
                <a:solidFill>
                  <a:srgbClr val="000000"/>
                </a:solidFill>
                <a:latin typeface="Calibri" panose="020F0502020204030204" pitchFamily="34" charset="0"/>
                <a:ea typeface="+mn-ea"/>
                <a:sym typeface="+mn-ea"/>
              </a:rPr>
              <a:t>VD=3.5V</a:t>
            </a:r>
            <a:r>
              <a:rPr lang="en-US" sz="1200" b="1" u="sng" dirty="0">
                <a:solidFill>
                  <a:srgbClr val="000000"/>
                </a:solidFill>
                <a:latin typeface="Calibri" panose="020F0502020204030204" pitchFamily="34" charset="0"/>
                <a:ea typeface="+mn-ea"/>
                <a:sym typeface="+mn-ea"/>
              </a:rPr>
              <a:t>,</a:t>
            </a:r>
            <a:r>
              <a:rPr lang="it-IT" sz="1200" b="1" u="sng" dirty="0">
                <a:solidFill>
                  <a:srgbClr val="000000"/>
                </a:solidFill>
                <a:latin typeface="Calibri" panose="020F0502020204030204" pitchFamily="34" charset="0"/>
                <a:ea typeface="+mn-ea"/>
                <a:sym typeface="+mn-ea"/>
              </a:rPr>
              <a:t>VG=-0.38V</a:t>
            </a:r>
            <a:endParaRPr lang="en-US" sz="1200" b="1" u="sng" dirty="0">
              <a:solidFill>
                <a:srgbClr val="000000"/>
              </a:solidFill>
              <a:latin typeface="Calibri" panose="020F0502020204030204" pitchFamily="34" charset="0"/>
              <a:ea typeface="+mn-ea"/>
            </a:endParaRPr>
          </a:p>
        </p:txBody>
      </p:sp>
      <p:sp>
        <p:nvSpPr>
          <p:cNvPr id="25" name="文本框 11">
            <a:extLst>
              <a:ext uri="{FF2B5EF4-FFF2-40B4-BE49-F238E27FC236}">
                <a16:creationId xmlns:a16="http://schemas.microsoft.com/office/drawing/2014/main" id="{E7227843-5EF8-4C61-B4CA-0A963A9B2C97}"/>
              </a:ext>
            </a:extLst>
          </p:cNvPr>
          <p:cNvSpPr txBox="1"/>
          <p:nvPr/>
        </p:nvSpPr>
        <p:spPr>
          <a:xfrm>
            <a:off x="2086794" y="6440537"/>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S-parameters</a:t>
            </a:r>
          </a:p>
          <a:p>
            <a:pPr algn="ctr"/>
            <a:r>
              <a:rPr lang="en-US" sz="1200" b="1" u="sng" dirty="0">
                <a:solidFill>
                  <a:srgbClr val="000000"/>
                </a:solidFill>
                <a:latin typeface="Calibri" panose="020F0502020204030204" pitchFamily="34" charset="0"/>
                <a:sym typeface="+mn-ea"/>
              </a:rPr>
              <a:t>VD=</a:t>
            </a:r>
            <a:r>
              <a:rPr lang="en-US" sz="1200" b="1" u="sng" dirty="0" err="1">
                <a:solidFill>
                  <a:srgbClr val="000000"/>
                </a:solidFill>
                <a:latin typeface="Calibri" panose="020F0502020204030204" pitchFamily="34" charset="0"/>
                <a:sym typeface="+mn-ea"/>
              </a:rPr>
              <a:t>4V,VG</a:t>
            </a:r>
            <a:r>
              <a:rPr lang="en-US" sz="1200" b="1" u="sng" dirty="0">
                <a:solidFill>
                  <a:srgbClr val="000000"/>
                </a:solidFill>
                <a:latin typeface="Calibri" panose="020F0502020204030204" pitchFamily="34" charset="0"/>
                <a:sym typeface="+mn-ea"/>
              </a:rPr>
              <a:t>=-</a:t>
            </a:r>
            <a:r>
              <a:rPr lang="en-US" sz="1200" b="1" u="sng" dirty="0" err="1">
                <a:solidFill>
                  <a:srgbClr val="000000"/>
                </a:solidFill>
                <a:latin typeface="Calibri" panose="020F0502020204030204" pitchFamily="34" charset="0"/>
                <a:sym typeface="+mn-ea"/>
              </a:rPr>
              <a:t>0.4V</a:t>
            </a:r>
            <a:endParaRPr lang="en-US" sz="1200" b="1" u="sng" dirty="0">
              <a:solidFill>
                <a:srgbClr val="000000"/>
              </a:solidFill>
              <a:latin typeface="Calibri" panose="020F0502020204030204" pitchFamily="34" charset="0"/>
            </a:endParaRPr>
          </a:p>
        </p:txBody>
      </p:sp>
      <p:pic>
        <p:nvPicPr>
          <p:cNvPr id="4" name="图片 3">
            <a:extLst>
              <a:ext uri="{FF2B5EF4-FFF2-40B4-BE49-F238E27FC236}">
                <a16:creationId xmlns:a16="http://schemas.microsoft.com/office/drawing/2014/main" id="{ABE64FD5-04ED-4DC4-BDE0-DDB850073666}"/>
              </a:ext>
            </a:extLst>
          </p:cNvPr>
          <p:cNvPicPr>
            <a:picLocks noChangeAspect="1"/>
          </p:cNvPicPr>
          <p:nvPr/>
        </p:nvPicPr>
        <p:blipFill>
          <a:blip r:embed="rId2"/>
          <a:stretch>
            <a:fillRect/>
          </a:stretch>
        </p:blipFill>
        <p:spPr>
          <a:xfrm>
            <a:off x="790319" y="1856753"/>
            <a:ext cx="2445825" cy="2089857"/>
          </a:xfrm>
          <a:prstGeom prst="rect">
            <a:avLst/>
          </a:prstGeom>
        </p:spPr>
      </p:pic>
      <p:pic>
        <p:nvPicPr>
          <p:cNvPr id="8" name="图片 7">
            <a:extLst>
              <a:ext uri="{FF2B5EF4-FFF2-40B4-BE49-F238E27FC236}">
                <a16:creationId xmlns:a16="http://schemas.microsoft.com/office/drawing/2014/main" id="{FC629470-3501-45F0-990B-58F64E504F0B}"/>
              </a:ext>
            </a:extLst>
          </p:cNvPr>
          <p:cNvPicPr>
            <a:picLocks noChangeAspect="1"/>
          </p:cNvPicPr>
          <p:nvPr/>
        </p:nvPicPr>
        <p:blipFill>
          <a:blip r:embed="rId3"/>
          <a:stretch>
            <a:fillRect/>
          </a:stretch>
        </p:blipFill>
        <p:spPr>
          <a:xfrm>
            <a:off x="3830628" y="1853495"/>
            <a:ext cx="2549134" cy="2089858"/>
          </a:xfrm>
          <a:prstGeom prst="rect">
            <a:avLst/>
          </a:prstGeom>
        </p:spPr>
      </p:pic>
      <p:pic>
        <p:nvPicPr>
          <p:cNvPr id="11" name="图片 10">
            <a:extLst>
              <a:ext uri="{FF2B5EF4-FFF2-40B4-BE49-F238E27FC236}">
                <a16:creationId xmlns:a16="http://schemas.microsoft.com/office/drawing/2014/main" id="{A5FBB4F8-CA07-49DA-8B51-111B37E3C724}"/>
              </a:ext>
            </a:extLst>
          </p:cNvPr>
          <p:cNvPicPr>
            <a:picLocks noChangeAspect="1"/>
          </p:cNvPicPr>
          <p:nvPr/>
        </p:nvPicPr>
        <p:blipFill>
          <a:blip r:embed="rId4"/>
          <a:stretch>
            <a:fillRect/>
          </a:stretch>
        </p:blipFill>
        <p:spPr>
          <a:xfrm>
            <a:off x="790319" y="4164270"/>
            <a:ext cx="2445825" cy="2055352"/>
          </a:xfrm>
          <a:prstGeom prst="rect">
            <a:avLst/>
          </a:prstGeom>
        </p:spPr>
      </p:pic>
      <p:pic>
        <p:nvPicPr>
          <p:cNvPr id="14" name="图片 13">
            <a:extLst>
              <a:ext uri="{FF2B5EF4-FFF2-40B4-BE49-F238E27FC236}">
                <a16:creationId xmlns:a16="http://schemas.microsoft.com/office/drawing/2014/main" id="{4DE4E45D-76BE-4DD4-B75F-4E76E050998A}"/>
              </a:ext>
            </a:extLst>
          </p:cNvPr>
          <p:cNvPicPr>
            <a:picLocks noChangeAspect="1"/>
          </p:cNvPicPr>
          <p:nvPr/>
        </p:nvPicPr>
        <p:blipFill>
          <a:blip r:embed="rId5"/>
          <a:stretch>
            <a:fillRect/>
          </a:stretch>
        </p:blipFill>
        <p:spPr>
          <a:xfrm>
            <a:off x="3830628" y="4160509"/>
            <a:ext cx="2549134" cy="2055352"/>
          </a:xfrm>
          <a:prstGeom prst="rect">
            <a:avLst/>
          </a:prstGeom>
        </p:spPr>
      </p:pic>
      <p:pic>
        <p:nvPicPr>
          <p:cNvPr id="10" name="图片 9">
            <a:extLst>
              <a:ext uri="{FF2B5EF4-FFF2-40B4-BE49-F238E27FC236}">
                <a16:creationId xmlns:a16="http://schemas.microsoft.com/office/drawing/2014/main" id="{69BBA7E8-1535-46FB-A607-8CF371237032}"/>
              </a:ext>
            </a:extLst>
          </p:cNvPr>
          <p:cNvPicPr>
            <a:picLocks noChangeAspect="1"/>
          </p:cNvPicPr>
          <p:nvPr/>
        </p:nvPicPr>
        <p:blipFill>
          <a:blip r:embed="rId6"/>
          <a:stretch>
            <a:fillRect/>
          </a:stretch>
        </p:blipFill>
        <p:spPr>
          <a:xfrm>
            <a:off x="921835" y="7000899"/>
            <a:ext cx="2367196" cy="1800201"/>
          </a:xfrm>
          <a:prstGeom prst="rect">
            <a:avLst/>
          </a:prstGeom>
        </p:spPr>
      </p:pic>
      <p:pic>
        <p:nvPicPr>
          <p:cNvPr id="12" name="图片 11">
            <a:extLst>
              <a:ext uri="{FF2B5EF4-FFF2-40B4-BE49-F238E27FC236}">
                <a16:creationId xmlns:a16="http://schemas.microsoft.com/office/drawing/2014/main" id="{6FE95E5C-637F-415E-9538-291413287C35}"/>
              </a:ext>
            </a:extLst>
          </p:cNvPr>
          <p:cNvPicPr>
            <a:picLocks noChangeAspect="1"/>
          </p:cNvPicPr>
          <p:nvPr/>
        </p:nvPicPr>
        <p:blipFill>
          <a:blip r:embed="rId7"/>
          <a:stretch>
            <a:fillRect/>
          </a:stretch>
        </p:blipFill>
        <p:spPr>
          <a:xfrm>
            <a:off x="3944584" y="7000899"/>
            <a:ext cx="2435997" cy="1800201"/>
          </a:xfrm>
          <a:prstGeom prst="rect">
            <a:avLst/>
          </a:prstGeom>
        </p:spPr>
      </p:pic>
    </p:spTree>
    <p:extLst>
      <p:ext uri="{BB962C8B-B14F-4D97-AF65-F5344CB8AC3E}">
        <p14:creationId xmlns:p14="http://schemas.microsoft.com/office/powerpoint/2010/main" val="238280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B8513A89-FC72-41A1-8548-E508F53F17B5}"/>
              </a:ext>
            </a:extLst>
          </p:cNvPr>
          <p:cNvPicPr>
            <a:picLocks noChangeAspect="1"/>
          </p:cNvPicPr>
          <p:nvPr/>
        </p:nvPicPr>
        <p:blipFill>
          <a:blip r:embed="rId2"/>
          <a:stretch>
            <a:fillRect/>
          </a:stretch>
        </p:blipFill>
        <p:spPr>
          <a:xfrm>
            <a:off x="864242" y="1850409"/>
            <a:ext cx="2367196" cy="1811434"/>
          </a:xfrm>
          <a:prstGeom prst="rect">
            <a:avLst/>
          </a:prstGeom>
        </p:spPr>
      </p:pic>
      <p:pic>
        <p:nvPicPr>
          <p:cNvPr id="9" name="图片 8">
            <a:extLst>
              <a:ext uri="{FF2B5EF4-FFF2-40B4-BE49-F238E27FC236}">
                <a16:creationId xmlns:a16="http://schemas.microsoft.com/office/drawing/2014/main" id="{B0B4C60E-8500-4134-883D-A34AD6FB4071}"/>
              </a:ext>
            </a:extLst>
          </p:cNvPr>
          <p:cNvPicPr>
            <a:picLocks noChangeAspect="1"/>
          </p:cNvPicPr>
          <p:nvPr/>
        </p:nvPicPr>
        <p:blipFill>
          <a:blip r:embed="rId3"/>
          <a:stretch>
            <a:fillRect/>
          </a:stretch>
        </p:blipFill>
        <p:spPr>
          <a:xfrm>
            <a:off x="3886990" y="1858069"/>
            <a:ext cx="2435997" cy="1811434"/>
          </a:xfrm>
          <a:prstGeom prst="rect">
            <a:avLst/>
          </a:prstGeom>
        </p:spPr>
      </p:pic>
      <p:sp>
        <p:nvSpPr>
          <p:cNvPr id="11" name="文本框 11">
            <a:extLst>
              <a:ext uri="{FF2B5EF4-FFF2-40B4-BE49-F238E27FC236}">
                <a16:creationId xmlns:a16="http://schemas.microsoft.com/office/drawing/2014/main" id="{26649905-D97C-40C5-B021-D61766166EBC}"/>
              </a:ext>
            </a:extLst>
          </p:cNvPr>
          <p:cNvSpPr txBox="1"/>
          <p:nvPr/>
        </p:nvSpPr>
        <p:spPr>
          <a:xfrm>
            <a:off x="430610" y="3949875"/>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P1dB</a:t>
            </a:r>
            <a:endParaRPr lang="en-US" altLang="zh-TW" sz="1200" b="1" u="sng" dirty="0">
              <a:solidFill>
                <a:srgbClr val="000000"/>
              </a:solidFill>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VD=</a:t>
            </a:r>
            <a:r>
              <a:rPr lang="en-US" altLang="zh-CN" sz="1200" b="1" u="sng" dirty="0" err="1">
                <a:latin typeface="Calibri" panose="020F0502020204030204" pitchFamily="34" charset="0"/>
                <a:cs typeface="Calibri" panose="020F0502020204030204" pitchFamily="34" charset="0"/>
              </a:rPr>
              <a:t>3.5V,VG</a:t>
            </a:r>
            <a:r>
              <a:rPr lang="en-US" altLang="zh-CN" sz="1200" b="1" u="sng" dirty="0">
                <a:latin typeface="Calibri" panose="020F0502020204030204" pitchFamily="34" charset="0"/>
                <a:cs typeface="Calibri" panose="020F0502020204030204" pitchFamily="34" charset="0"/>
              </a:rPr>
              <a:t>=-</a:t>
            </a:r>
            <a:r>
              <a:rPr lang="en-US" altLang="zh-CN" sz="1200" b="1" u="sng" dirty="0" err="1">
                <a:latin typeface="Calibri" panose="020F0502020204030204" pitchFamily="34" charset="0"/>
                <a:cs typeface="Calibri" panose="020F0502020204030204" pitchFamily="34" charset="0"/>
              </a:rPr>
              <a:t>0.38V</a:t>
            </a:r>
            <a:endParaRPr lang="en-US" sz="1200" b="1" u="sng" dirty="0">
              <a:solidFill>
                <a:srgbClr val="000000"/>
              </a:solidFill>
              <a:latin typeface="Calibri" panose="020F0502020204030204" pitchFamily="34" charset="0"/>
              <a:ea typeface="+mn-ea"/>
            </a:endParaRPr>
          </a:p>
        </p:txBody>
      </p:sp>
      <p:sp>
        <p:nvSpPr>
          <p:cNvPr id="12" name="文本框 11">
            <a:extLst>
              <a:ext uri="{FF2B5EF4-FFF2-40B4-BE49-F238E27FC236}">
                <a16:creationId xmlns:a16="http://schemas.microsoft.com/office/drawing/2014/main" id="{3FF587B4-BD30-401B-8B40-3992CE5B4C2E}"/>
              </a:ext>
            </a:extLst>
          </p:cNvPr>
          <p:cNvSpPr txBox="1"/>
          <p:nvPr/>
        </p:nvSpPr>
        <p:spPr>
          <a:xfrm>
            <a:off x="3598962" y="3949874"/>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P1dB</a:t>
            </a:r>
            <a:r>
              <a:rPr lang="en-US" altLang="zh-TW" sz="1200" b="1" u="sng" dirty="0">
                <a:solidFill>
                  <a:srgbClr val="000000"/>
                </a:solidFill>
                <a:latin typeface="Calibri" panose="020F0502020204030204" pitchFamily="34" charset="0"/>
                <a:sym typeface="+mn-ea"/>
              </a:rPr>
              <a:t> </a:t>
            </a:r>
          </a:p>
          <a:p>
            <a:pPr algn="ctr"/>
            <a:r>
              <a:rPr lang="en-US" altLang="zh-CN" sz="1200" b="1" u="sng" dirty="0">
                <a:latin typeface="Calibri" panose="020F0502020204030204" pitchFamily="34" charset="0"/>
                <a:cs typeface="Calibri" panose="020F0502020204030204" pitchFamily="34" charset="0"/>
              </a:rPr>
              <a:t>VD=</a:t>
            </a:r>
            <a:r>
              <a:rPr lang="en-US" altLang="zh-CN" sz="1200" b="1" u="sng" dirty="0" err="1">
                <a:latin typeface="Calibri" panose="020F0502020204030204" pitchFamily="34" charset="0"/>
                <a:cs typeface="Calibri" panose="020F0502020204030204" pitchFamily="34" charset="0"/>
              </a:rPr>
              <a:t>4V,VG</a:t>
            </a:r>
            <a:r>
              <a:rPr lang="en-US" altLang="zh-CN" sz="1200" b="1" u="sng" dirty="0">
                <a:latin typeface="Calibri" panose="020F0502020204030204" pitchFamily="34" charset="0"/>
                <a:cs typeface="Calibri" panose="020F0502020204030204" pitchFamily="34" charset="0"/>
              </a:rPr>
              <a:t>=-</a:t>
            </a:r>
            <a:r>
              <a:rPr lang="en-US" altLang="zh-CN" sz="1200" b="1" u="sng" dirty="0" err="1">
                <a:latin typeface="Calibri" panose="020F0502020204030204" pitchFamily="34" charset="0"/>
                <a:cs typeface="Calibri" panose="020F0502020204030204" pitchFamily="34" charset="0"/>
              </a:rPr>
              <a:t>0.4V</a:t>
            </a:r>
            <a:endParaRPr lang="en-US" sz="1200" b="1" u="sng" dirty="0">
              <a:solidFill>
                <a:srgbClr val="000000"/>
              </a:solidFill>
              <a:latin typeface="Calibri" panose="020F0502020204030204" pitchFamily="34" charset="0"/>
            </a:endParaRPr>
          </a:p>
        </p:txBody>
      </p:sp>
      <p:sp>
        <p:nvSpPr>
          <p:cNvPr id="13" name="文本框 11">
            <a:extLst>
              <a:ext uri="{FF2B5EF4-FFF2-40B4-BE49-F238E27FC236}">
                <a16:creationId xmlns:a16="http://schemas.microsoft.com/office/drawing/2014/main" id="{FE250675-952D-4380-9F87-F29990607940}"/>
              </a:ext>
            </a:extLst>
          </p:cNvPr>
          <p:cNvSpPr txBox="1"/>
          <p:nvPr/>
        </p:nvSpPr>
        <p:spPr>
          <a:xfrm>
            <a:off x="430610" y="6614171"/>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OIP3</a:t>
            </a:r>
            <a:endParaRPr lang="en-US" altLang="zh-TW" sz="1200" b="1" u="sng" dirty="0">
              <a:solidFill>
                <a:srgbClr val="000000"/>
              </a:solidFill>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VD=</a:t>
            </a:r>
            <a:r>
              <a:rPr lang="en-US" altLang="zh-CN" sz="1200" b="1" u="sng" dirty="0" err="1">
                <a:latin typeface="Calibri" panose="020F0502020204030204" pitchFamily="34" charset="0"/>
                <a:cs typeface="Calibri" panose="020F0502020204030204" pitchFamily="34" charset="0"/>
              </a:rPr>
              <a:t>3.5V,VG</a:t>
            </a:r>
            <a:r>
              <a:rPr lang="en-US" altLang="zh-CN" sz="1200" b="1" u="sng" dirty="0">
                <a:latin typeface="Calibri" panose="020F0502020204030204" pitchFamily="34" charset="0"/>
                <a:cs typeface="Calibri" panose="020F0502020204030204" pitchFamily="34" charset="0"/>
              </a:rPr>
              <a:t>=-</a:t>
            </a:r>
            <a:r>
              <a:rPr lang="en-US" altLang="zh-CN" sz="1200" b="1" u="sng" dirty="0" err="1">
                <a:latin typeface="Calibri" panose="020F0502020204030204" pitchFamily="34" charset="0"/>
                <a:cs typeface="Calibri" panose="020F0502020204030204" pitchFamily="34" charset="0"/>
              </a:rPr>
              <a:t>0.38V</a:t>
            </a:r>
            <a:endParaRPr lang="en-US" sz="1200" b="1" u="sng" dirty="0">
              <a:solidFill>
                <a:srgbClr val="000000"/>
              </a:solidFill>
              <a:latin typeface="Calibri" panose="020F0502020204030204" pitchFamily="34" charset="0"/>
            </a:endParaRPr>
          </a:p>
        </p:txBody>
      </p:sp>
      <p:sp>
        <p:nvSpPr>
          <p:cNvPr id="15" name="文本框 11">
            <a:extLst>
              <a:ext uri="{FF2B5EF4-FFF2-40B4-BE49-F238E27FC236}">
                <a16:creationId xmlns:a16="http://schemas.microsoft.com/office/drawing/2014/main" id="{F5830EE0-5AB8-4931-A395-7C7A3FF8F6E9}"/>
              </a:ext>
            </a:extLst>
          </p:cNvPr>
          <p:cNvSpPr txBox="1"/>
          <p:nvPr/>
        </p:nvSpPr>
        <p:spPr>
          <a:xfrm>
            <a:off x="3598962" y="6614170"/>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OIP3</a:t>
            </a:r>
            <a:endParaRPr lang="en-US" altLang="zh-TW" sz="1200" b="1" u="sng" dirty="0">
              <a:solidFill>
                <a:srgbClr val="000000"/>
              </a:solidFill>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VD=</a:t>
            </a:r>
            <a:r>
              <a:rPr lang="en-US" altLang="zh-CN" sz="1200" b="1" u="sng" dirty="0" err="1">
                <a:latin typeface="Calibri" panose="020F0502020204030204" pitchFamily="34" charset="0"/>
                <a:cs typeface="Calibri" panose="020F0502020204030204" pitchFamily="34" charset="0"/>
              </a:rPr>
              <a:t>4V,VG</a:t>
            </a:r>
            <a:r>
              <a:rPr lang="en-US" altLang="zh-CN" sz="1200" b="1" u="sng" dirty="0">
                <a:latin typeface="Calibri" panose="020F0502020204030204" pitchFamily="34" charset="0"/>
                <a:cs typeface="Calibri" panose="020F0502020204030204" pitchFamily="34" charset="0"/>
              </a:rPr>
              <a:t>=-</a:t>
            </a:r>
            <a:r>
              <a:rPr lang="en-US" altLang="zh-CN" sz="1200" b="1" u="sng" dirty="0" err="1">
                <a:latin typeface="Calibri" panose="020F0502020204030204" pitchFamily="34" charset="0"/>
                <a:cs typeface="Calibri" panose="020F0502020204030204" pitchFamily="34" charset="0"/>
              </a:rPr>
              <a:t>0.4V</a:t>
            </a:r>
            <a:endParaRPr lang="en-US" sz="1200" b="1" u="sng" dirty="0">
              <a:solidFill>
                <a:srgbClr val="000000"/>
              </a:solidFill>
              <a:latin typeface="Calibri" panose="020F0502020204030204" pitchFamily="34" charset="0"/>
            </a:endParaRPr>
          </a:p>
        </p:txBody>
      </p:sp>
      <p:pic>
        <p:nvPicPr>
          <p:cNvPr id="5" name="图片 4">
            <a:extLst>
              <a:ext uri="{FF2B5EF4-FFF2-40B4-BE49-F238E27FC236}">
                <a16:creationId xmlns:a16="http://schemas.microsoft.com/office/drawing/2014/main" id="{7765E980-F773-4ACB-B3B4-785353F7D6EA}"/>
              </a:ext>
            </a:extLst>
          </p:cNvPr>
          <p:cNvPicPr>
            <a:picLocks noChangeAspect="1"/>
          </p:cNvPicPr>
          <p:nvPr/>
        </p:nvPicPr>
        <p:blipFill>
          <a:blip r:embed="rId4"/>
          <a:stretch>
            <a:fillRect/>
          </a:stretch>
        </p:blipFill>
        <p:spPr>
          <a:xfrm>
            <a:off x="864242" y="4446962"/>
            <a:ext cx="2367196" cy="2101010"/>
          </a:xfrm>
          <a:prstGeom prst="rect">
            <a:avLst/>
          </a:prstGeom>
        </p:spPr>
      </p:pic>
      <p:pic>
        <p:nvPicPr>
          <p:cNvPr id="7" name="图片 6">
            <a:extLst>
              <a:ext uri="{FF2B5EF4-FFF2-40B4-BE49-F238E27FC236}">
                <a16:creationId xmlns:a16="http://schemas.microsoft.com/office/drawing/2014/main" id="{E1421A70-AB76-4B80-AA34-15970DA2C1CF}"/>
              </a:ext>
            </a:extLst>
          </p:cNvPr>
          <p:cNvPicPr>
            <a:picLocks noChangeAspect="1"/>
          </p:cNvPicPr>
          <p:nvPr/>
        </p:nvPicPr>
        <p:blipFill>
          <a:blip r:embed="rId5"/>
          <a:stretch>
            <a:fillRect/>
          </a:stretch>
        </p:blipFill>
        <p:spPr>
          <a:xfrm>
            <a:off x="864242" y="7142032"/>
            <a:ext cx="2367196" cy="2089624"/>
          </a:xfrm>
          <a:prstGeom prst="rect">
            <a:avLst/>
          </a:prstGeom>
        </p:spPr>
      </p:pic>
      <p:pic>
        <p:nvPicPr>
          <p:cNvPr id="23" name="图片 22">
            <a:extLst>
              <a:ext uri="{FF2B5EF4-FFF2-40B4-BE49-F238E27FC236}">
                <a16:creationId xmlns:a16="http://schemas.microsoft.com/office/drawing/2014/main" id="{9C11413C-E05B-4986-88CC-BA79E71757C5}"/>
              </a:ext>
            </a:extLst>
          </p:cNvPr>
          <p:cNvPicPr>
            <a:picLocks noChangeAspect="1"/>
          </p:cNvPicPr>
          <p:nvPr/>
        </p:nvPicPr>
        <p:blipFill>
          <a:blip r:embed="rId6"/>
          <a:stretch>
            <a:fillRect/>
          </a:stretch>
        </p:blipFill>
        <p:spPr>
          <a:xfrm>
            <a:off x="3886990" y="4446962"/>
            <a:ext cx="2435998" cy="2101010"/>
          </a:xfrm>
          <a:prstGeom prst="rect">
            <a:avLst/>
          </a:prstGeom>
        </p:spPr>
      </p:pic>
      <p:pic>
        <p:nvPicPr>
          <p:cNvPr id="27" name="图片 26">
            <a:extLst>
              <a:ext uri="{FF2B5EF4-FFF2-40B4-BE49-F238E27FC236}">
                <a16:creationId xmlns:a16="http://schemas.microsoft.com/office/drawing/2014/main" id="{5A9AEA94-4EBB-4792-B374-8D00B0BDFAE7}"/>
              </a:ext>
            </a:extLst>
          </p:cNvPr>
          <p:cNvPicPr>
            <a:picLocks noChangeAspect="1"/>
          </p:cNvPicPr>
          <p:nvPr/>
        </p:nvPicPr>
        <p:blipFill>
          <a:blip r:embed="rId7"/>
          <a:stretch>
            <a:fillRect/>
          </a:stretch>
        </p:blipFill>
        <p:spPr>
          <a:xfrm>
            <a:off x="3886990" y="7142032"/>
            <a:ext cx="2435997" cy="2089624"/>
          </a:xfrm>
          <a:prstGeom prst="rect">
            <a:avLst/>
          </a:prstGeom>
        </p:spPr>
      </p:pic>
    </p:spTree>
    <p:extLst>
      <p:ext uri="{BB962C8B-B14F-4D97-AF65-F5344CB8AC3E}">
        <p14:creationId xmlns:p14="http://schemas.microsoft.com/office/powerpoint/2010/main" val="129103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1">
            <a:extLst>
              <a:ext uri="{FF2B5EF4-FFF2-40B4-BE49-F238E27FC236}">
                <a16:creationId xmlns:a16="http://schemas.microsoft.com/office/drawing/2014/main" id="{267F2629-BF99-406A-887A-A78C4FDFF89D}"/>
              </a:ext>
            </a:extLst>
          </p:cNvPr>
          <p:cNvSpPr txBox="1"/>
          <p:nvPr/>
        </p:nvSpPr>
        <p:spPr>
          <a:xfrm>
            <a:off x="430610" y="1327969"/>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100" b="1" u="sng" dirty="0" err="1">
                <a:solidFill>
                  <a:srgbClr val="000000"/>
                </a:solidFill>
                <a:latin typeface="Calibri" panose="020F0502020204030204" pitchFamily="34" charset="0"/>
                <a:sym typeface="+mn-ea"/>
              </a:rPr>
              <a:t>P</a:t>
            </a:r>
            <a:r>
              <a:rPr lang="en-US" altLang="zh-TW" sz="1400" b="1" u="sng" baseline="-1000" dirty="0" err="1">
                <a:solidFill>
                  <a:srgbClr val="000000"/>
                </a:solidFill>
                <a:latin typeface="Calibri" panose="020F0502020204030204" pitchFamily="34" charset="0"/>
                <a:sym typeface="+mn-ea"/>
              </a:rPr>
              <a:t>SAT</a:t>
            </a:r>
            <a:endParaRPr lang="en-US" altLang="zh-TW" sz="1400" b="1" u="sng" baseline="-1000" dirty="0">
              <a:solidFill>
                <a:srgbClr val="000000"/>
              </a:solidFill>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VD=</a:t>
            </a:r>
            <a:r>
              <a:rPr lang="en-US" altLang="zh-CN" sz="1200" b="1" u="sng" dirty="0" err="1">
                <a:latin typeface="Calibri" panose="020F0502020204030204" pitchFamily="34" charset="0"/>
                <a:cs typeface="Calibri" panose="020F0502020204030204" pitchFamily="34" charset="0"/>
              </a:rPr>
              <a:t>3.5V,VG</a:t>
            </a:r>
            <a:r>
              <a:rPr lang="en-US" altLang="zh-CN" sz="1200" b="1" u="sng" dirty="0">
                <a:latin typeface="Calibri" panose="020F0502020204030204" pitchFamily="34" charset="0"/>
                <a:cs typeface="Calibri" panose="020F0502020204030204" pitchFamily="34" charset="0"/>
              </a:rPr>
              <a:t>=-</a:t>
            </a:r>
            <a:r>
              <a:rPr lang="en-US" altLang="zh-CN" sz="1200" b="1" u="sng" dirty="0" err="1">
                <a:latin typeface="Calibri" panose="020F0502020204030204" pitchFamily="34" charset="0"/>
                <a:cs typeface="Calibri" panose="020F0502020204030204" pitchFamily="34" charset="0"/>
              </a:rPr>
              <a:t>0.38V</a:t>
            </a:r>
            <a:endParaRPr lang="en-US" sz="1200" b="1" u="sng" dirty="0">
              <a:solidFill>
                <a:srgbClr val="000000"/>
              </a:solidFill>
              <a:latin typeface="Calibri" panose="020F0502020204030204" pitchFamily="34" charset="0"/>
            </a:endParaRPr>
          </a:p>
        </p:txBody>
      </p:sp>
      <p:sp>
        <p:nvSpPr>
          <p:cNvPr id="13" name="文本框 11">
            <a:extLst>
              <a:ext uri="{FF2B5EF4-FFF2-40B4-BE49-F238E27FC236}">
                <a16:creationId xmlns:a16="http://schemas.microsoft.com/office/drawing/2014/main" id="{E33C6C0D-BEDE-40B0-9132-EEA19477BD9F}"/>
              </a:ext>
            </a:extLst>
          </p:cNvPr>
          <p:cNvSpPr txBox="1"/>
          <p:nvPr/>
        </p:nvSpPr>
        <p:spPr>
          <a:xfrm>
            <a:off x="3598962" y="1327968"/>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100" b="1" u="sng" dirty="0" err="1">
                <a:solidFill>
                  <a:srgbClr val="000000"/>
                </a:solidFill>
                <a:latin typeface="Calibri" panose="020F0502020204030204" pitchFamily="34" charset="0"/>
                <a:sym typeface="+mn-ea"/>
              </a:rPr>
              <a:t>P</a:t>
            </a:r>
            <a:r>
              <a:rPr lang="en-US" altLang="zh-TW" sz="1400" b="1" u="sng" baseline="-1000" dirty="0" err="1">
                <a:solidFill>
                  <a:srgbClr val="000000"/>
                </a:solidFill>
                <a:latin typeface="Calibri" panose="020F0502020204030204" pitchFamily="34" charset="0"/>
                <a:sym typeface="+mn-ea"/>
              </a:rPr>
              <a:t>SAT</a:t>
            </a:r>
            <a:endParaRPr lang="en-US" altLang="zh-TW" sz="1400" b="1" u="sng" baseline="-1000" dirty="0">
              <a:solidFill>
                <a:srgbClr val="000000"/>
              </a:solidFill>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VD=</a:t>
            </a:r>
            <a:r>
              <a:rPr lang="en-US" altLang="zh-CN" sz="1200" b="1" u="sng" dirty="0" err="1">
                <a:latin typeface="Calibri" panose="020F0502020204030204" pitchFamily="34" charset="0"/>
                <a:cs typeface="Calibri" panose="020F0502020204030204" pitchFamily="34" charset="0"/>
              </a:rPr>
              <a:t>4V,VG</a:t>
            </a:r>
            <a:r>
              <a:rPr lang="en-US" altLang="zh-CN" sz="1200" b="1" u="sng" dirty="0">
                <a:latin typeface="Calibri" panose="020F0502020204030204" pitchFamily="34" charset="0"/>
                <a:cs typeface="Calibri" panose="020F0502020204030204" pitchFamily="34" charset="0"/>
              </a:rPr>
              <a:t>=-</a:t>
            </a:r>
            <a:r>
              <a:rPr lang="en-US" altLang="zh-CN" sz="1200" b="1" u="sng" dirty="0" err="1">
                <a:latin typeface="Calibri" panose="020F0502020204030204" pitchFamily="34" charset="0"/>
                <a:cs typeface="Calibri" panose="020F0502020204030204" pitchFamily="34" charset="0"/>
              </a:rPr>
              <a:t>0.4V</a:t>
            </a:r>
            <a:endParaRPr lang="en-US" sz="1200" b="1" u="sng" dirty="0">
              <a:solidFill>
                <a:srgbClr val="000000"/>
              </a:solidFill>
              <a:latin typeface="Calibri" panose="020F0502020204030204" pitchFamily="34" charset="0"/>
            </a:endParaRPr>
          </a:p>
        </p:txBody>
      </p:sp>
      <p:sp>
        <p:nvSpPr>
          <p:cNvPr id="21" name="文本框 11">
            <a:extLst>
              <a:ext uri="{FF2B5EF4-FFF2-40B4-BE49-F238E27FC236}">
                <a16:creationId xmlns:a16="http://schemas.microsoft.com/office/drawing/2014/main" id="{01AF7045-E984-4725-BB6F-216D6C79166A}"/>
              </a:ext>
            </a:extLst>
          </p:cNvPr>
          <p:cNvSpPr txBox="1"/>
          <p:nvPr/>
        </p:nvSpPr>
        <p:spPr>
          <a:xfrm>
            <a:off x="430610" y="4064273"/>
            <a:ext cx="3168352" cy="461665"/>
          </a:xfrm>
          <a:prstGeom prst="rect">
            <a:avLst/>
          </a:prstGeom>
          <a:noFill/>
        </p:spPr>
        <p:txBody>
          <a:bodyPr wrap="square" rtlCol="0">
            <a:spAutoFit/>
          </a:bodyPr>
          <a:lstStyle/>
          <a:p>
            <a:pPr algn="ctr"/>
            <a:r>
              <a:rPr lang="en-US" altLang="zh-TW" sz="1200" b="1" u="sng" dirty="0">
                <a:latin typeface="Calibri" panose="020F0502020204030204" pitchFamily="34" charset="0"/>
                <a:sym typeface="+mn-ea"/>
              </a:rPr>
              <a:t>Measurement Plots: </a:t>
            </a:r>
            <a:r>
              <a:rPr lang="en-US" altLang="zh-TW" sz="1200" b="1" u="sng" dirty="0">
                <a:solidFill>
                  <a:srgbClr val="000000"/>
                </a:solidFill>
                <a:latin typeface="Calibri" panose="020F0502020204030204" pitchFamily="34" charset="0"/>
                <a:sym typeface="+mn-ea"/>
              </a:rPr>
              <a:t>Noise Figure</a:t>
            </a:r>
            <a:endParaRPr lang="en-US" altLang="zh-TW" sz="1200" b="1" u="sng" dirty="0">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VD=</a:t>
            </a:r>
            <a:r>
              <a:rPr lang="en-US" altLang="zh-CN" sz="1200" b="1" u="sng" dirty="0" err="1">
                <a:latin typeface="Calibri" panose="020F0502020204030204" pitchFamily="34" charset="0"/>
                <a:cs typeface="Calibri" panose="020F0502020204030204" pitchFamily="34" charset="0"/>
              </a:rPr>
              <a:t>3.5V,VG</a:t>
            </a:r>
            <a:r>
              <a:rPr lang="en-US" altLang="zh-CN" sz="1200" b="1" u="sng" dirty="0">
                <a:latin typeface="Calibri" panose="020F0502020204030204" pitchFamily="34" charset="0"/>
                <a:cs typeface="Calibri" panose="020F0502020204030204" pitchFamily="34" charset="0"/>
              </a:rPr>
              <a:t>=-</a:t>
            </a:r>
            <a:r>
              <a:rPr lang="en-US" altLang="zh-CN" sz="1200" b="1" u="sng" dirty="0" err="1">
                <a:latin typeface="Calibri" panose="020F0502020204030204" pitchFamily="34" charset="0"/>
                <a:cs typeface="Calibri" panose="020F0502020204030204" pitchFamily="34" charset="0"/>
              </a:rPr>
              <a:t>0.38V</a:t>
            </a:r>
            <a:endParaRPr lang="en-US" sz="1200" b="1" u="sng" dirty="0">
              <a:solidFill>
                <a:srgbClr val="000000"/>
              </a:solidFill>
              <a:latin typeface="Calibri" panose="020F0502020204030204" pitchFamily="34" charset="0"/>
            </a:endParaRPr>
          </a:p>
        </p:txBody>
      </p:sp>
      <p:sp>
        <p:nvSpPr>
          <p:cNvPr id="22" name="文本框 11">
            <a:extLst>
              <a:ext uri="{FF2B5EF4-FFF2-40B4-BE49-F238E27FC236}">
                <a16:creationId xmlns:a16="http://schemas.microsoft.com/office/drawing/2014/main" id="{2F6104D2-8FA1-4F7A-BB38-F8090F1522D8}"/>
              </a:ext>
            </a:extLst>
          </p:cNvPr>
          <p:cNvSpPr txBox="1"/>
          <p:nvPr/>
        </p:nvSpPr>
        <p:spPr>
          <a:xfrm>
            <a:off x="3598962" y="4064272"/>
            <a:ext cx="3168352" cy="461665"/>
          </a:xfrm>
          <a:prstGeom prst="rect">
            <a:avLst/>
          </a:prstGeom>
          <a:noFill/>
        </p:spPr>
        <p:txBody>
          <a:bodyPr wrap="square" rtlCol="0">
            <a:spAutoFit/>
          </a:bodyPr>
          <a:lstStyle/>
          <a:p>
            <a:pPr algn="ctr"/>
            <a:r>
              <a:rPr lang="en-US" altLang="zh-TW" sz="1200" b="1" u="sng" dirty="0">
                <a:latin typeface="Calibri" panose="020F0502020204030204" pitchFamily="34" charset="0"/>
                <a:sym typeface="+mn-ea"/>
              </a:rPr>
              <a:t>Measurement Plots: </a:t>
            </a:r>
            <a:r>
              <a:rPr lang="en-US" altLang="zh-TW" sz="1200" b="1" u="sng" dirty="0">
                <a:solidFill>
                  <a:srgbClr val="000000"/>
                </a:solidFill>
                <a:latin typeface="Calibri" panose="020F0502020204030204" pitchFamily="34" charset="0"/>
                <a:sym typeface="+mn-ea"/>
              </a:rPr>
              <a:t>Noise Figure</a:t>
            </a:r>
            <a:endParaRPr lang="en-US" altLang="zh-TW" sz="1200" b="1" u="sng" dirty="0">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VD=</a:t>
            </a:r>
            <a:r>
              <a:rPr lang="en-US" altLang="zh-CN" sz="1200" b="1" u="sng" dirty="0" err="1">
                <a:latin typeface="Calibri" panose="020F0502020204030204" pitchFamily="34" charset="0"/>
                <a:cs typeface="Calibri" panose="020F0502020204030204" pitchFamily="34" charset="0"/>
              </a:rPr>
              <a:t>4V,VG</a:t>
            </a:r>
            <a:r>
              <a:rPr lang="en-US" altLang="zh-CN" sz="1200" b="1" u="sng" dirty="0">
                <a:latin typeface="Calibri" panose="020F0502020204030204" pitchFamily="34" charset="0"/>
                <a:cs typeface="Calibri" panose="020F0502020204030204" pitchFamily="34" charset="0"/>
              </a:rPr>
              <a:t>=-</a:t>
            </a:r>
            <a:r>
              <a:rPr lang="en-US" altLang="zh-CN" sz="1200" b="1" u="sng" dirty="0" err="1">
                <a:latin typeface="Calibri" panose="020F0502020204030204" pitchFamily="34" charset="0"/>
                <a:cs typeface="Calibri" panose="020F0502020204030204" pitchFamily="34" charset="0"/>
              </a:rPr>
              <a:t>0.4V</a:t>
            </a:r>
            <a:endParaRPr lang="en-US" sz="1200" b="1" u="sng" dirty="0">
              <a:solidFill>
                <a:srgbClr val="000000"/>
              </a:solidFill>
              <a:latin typeface="Calibri" panose="020F0502020204030204" pitchFamily="34" charset="0"/>
            </a:endParaRPr>
          </a:p>
        </p:txBody>
      </p:sp>
      <p:pic>
        <p:nvPicPr>
          <p:cNvPr id="4" name="图片 3">
            <a:extLst>
              <a:ext uri="{FF2B5EF4-FFF2-40B4-BE49-F238E27FC236}">
                <a16:creationId xmlns:a16="http://schemas.microsoft.com/office/drawing/2014/main" id="{D05892DB-A771-4F44-98C7-0C6F4BA0DE22}"/>
              </a:ext>
            </a:extLst>
          </p:cNvPr>
          <p:cNvPicPr>
            <a:picLocks noChangeAspect="1"/>
          </p:cNvPicPr>
          <p:nvPr/>
        </p:nvPicPr>
        <p:blipFill>
          <a:blip r:embed="rId2"/>
          <a:stretch>
            <a:fillRect/>
          </a:stretch>
        </p:blipFill>
        <p:spPr>
          <a:xfrm>
            <a:off x="790638" y="1789631"/>
            <a:ext cx="2445830" cy="2059078"/>
          </a:xfrm>
          <a:prstGeom prst="rect">
            <a:avLst/>
          </a:prstGeom>
        </p:spPr>
      </p:pic>
      <p:pic>
        <p:nvPicPr>
          <p:cNvPr id="6" name="图片 5">
            <a:extLst>
              <a:ext uri="{FF2B5EF4-FFF2-40B4-BE49-F238E27FC236}">
                <a16:creationId xmlns:a16="http://schemas.microsoft.com/office/drawing/2014/main" id="{BA9426C1-D763-4829-B992-7D3A3594E21B}"/>
              </a:ext>
            </a:extLst>
          </p:cNvPr>
          <p:cNvPicPr>
            <a:picLocks noChangeAspect="1"/>
          </p:cNvPicPr>
          <p:nvPr/>
        </p:nvPicPr>
        <p:blipFill>
          <a:blip r:embed="rId3"/>
          <a:stretch>
            <a:fillRect/>
          </a:stretch>
        </p:blipFill>
        <p:spPr>
          <a:xfrm>
            <a:off x="862658" y="4561360"/>
            <a:ext cx="2373810" cy="2101010"/>
          </a:xfrm>
          <a:prstGeom prst="rect">
            <a:avLst/>
          </a:prstGeom>
        </p:spPr>
      </p:pic>
      <p:pic>
        <p:nvPicPr>
          <p:cNvPr id="9" name="图片 8">
            <a:extLst>
              <a:ext uri="{FF2B5EF4-FFF2-40B4-BE49-F238E27FC236}">
                <a16:creationId xmlns:a16="http://schemas.microsoft.com/office/drawing/2014/main" id="{F3A5B048-649E-47FF-BB1A-3108E9329FA0}"/>
              </a:ext>
            </a:extLst>
          </p:cNvPr>
          <p:cNvPicPr>
            <a:picLocks noChangeAspect="1"/>
          </p:cNvPicPr>
          <p:nvPr/>
        </p:nvPicPr>
        <p:blipFill>
          <a:blip r:embed="rId4"/>
          <a:stretch>
            <a:fillRect/>
          </a:stretch>
        </p:blipFill>
        <p:spPr>
          <a:xfrm>
            <a:off x="3886987" y="1789631"/>
            <a:ext cx="2517833" cy="2059079"/>
          </a:xfrm>
          <a:prstGeom prst="rect">
            <a:avLst/>
          </a:prstGeom>
        </p:spPr>
      </p:pic>
      <p:pic>
        <p:nvPicPr>
          <p:cNvPr id="14" name="图片 13">
            <a:extLst>
              <a:ext uri="{FF2B5EF4-FFF2-40B4-BE49-F238E27FC236}">
                <a16:creationId xmlns:a16="http://schemas.microsoft.com/office/drawing/2014/main" id="{F94FF11A-9651-48D7-90F1-5DAA0E851504}"/>
              </a:ext>
            </a:extLst>
          </p:cNvPr>
          <p:cNvPicPr>
            <a:picLocks noChangeAspect="1"/>
          </p:cNvPicPr>
          <p:nvPr/>
        </p:nvPicPr>
        <p:blipFill>
          <a:blip r:embed="rId5"/>
          <a:stretch>
            <a:fillRect/>
          </a:stretch>
        </p:blipFill>
        <p:spPr>
          <a:xfrm>
            <a:off x="3886986" y="4561360"/>
            <a:ext cx="2517834" cy="2101010"/>
          </a:xfrm>
          <a:prstGeom prst="rect">
            <a:avLst/>
          </a:prstGeom>
        </p:spPr>
      </p:pic>
    </p:spTree>
    <p:extLst>
      <p:ext uri="{BB962C8B-B14F-4D97-AF65-F5344CB8AC3E}">
        <p14:creationId xmlns:p14="http://schemas.microsoft.com/office/powerpoint/2010/main" val="121735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8">
            <a:extLst>
              <a:ext uri="{FF2B5EF4-FFF2-40B4-BE49-F238E27FC236}">
                <a16:creationId xmlns:a16="http://schemas.microsoft.com/office/drawing/2014/main" id="{5051300D-A1AE-4820-8300-0087A9F13211}"/>
              </a:ext>
            </a:extLst>
          </p:cNvPr>
          <p:cNvGraphicFramePr>
            <a:graphicFrameLocks noGrp="1"/>
          </p:cNvGraphicFramePr>
          <p:nvPr>
            <p:extLst>
              <p:ext uri="{D42A27DB-BD31-4B8C-83A1-F6EECF244321}">
                <p14:modId xmlns:p14="http://schemas.microsoft.com/office/powerpoint/2010/main" val="2611"/>
              </p:ext>
            </p:extLst>
          </p:nvPr>
        </p:nvGraphicFramePr>
        <p:xfrm>
          <a:off x="656702" y="1861642"/>
          <a:ext cx="2870252" cy="2473198"/>
        </p:xfrm>
        <a:graphic>
          <a:graphicData uri="http://schemas.openxmlformats.org/drawingml/2006/table">
            <a:tbl>
              <a:tblPr/>
              <a:tblGrid>
                <a:gridCol w="1773209">
                  <a:extLst>
                    <a:ext uri="{9D8B030D-6E8A-4147-A177-3AD203B41FA5}">
                      <a16:colId xmlns:a16="http://schemas.microsoft.com/office/drawing/2014/main" val="20000"/>
                    </a:ext>
                  </a:extLst>
                </a:gridCol>
                <a:gridCol w="1097043">
                  <a:extLst>
                    <a:ext uri="{9D8B030D-6E8A-4147-A177-3AD203B41FA5}">
                      <a16:colId xmlns:a16="http://schemas.microsoft.com/office/drawing/2014/main" val="20001"/>
                    </a:ext>
                  </a:extLst>
                </a:gridCol>
              </a:tblGrid>
              <a:tr h="295352">
                <a:tc>
                  <a:txBody>
                    <a:bodyPr/>
                    <a:lstStyle/>
                    <a:p>
                      <a:pPr algn="l" rtl="0" fontAlgn="ctr"/>
                      <a:r>
                        <a:rPr lang="en-US" sz="1000" b="1" i="0" u="none" strike="noStrike" kern="1200" dirty="0">
                          <a:solidFill>
                            <a:schemeClr val="bg1"/>
                          </a:solidFill>
                          <a:effectLst/>
                          <a:latin typeface="Calibri" panose="020F0502020204030204" pitchFamily="34" charset="0"/>
                          <a:ea typeface="+mn-ea"/>
                          <a:cs typeface="Arial" panose="020B0604020202020204" pitchFamily="34" charset="0"/>
                        </a:rPr>
                        <a:t>Drain Bias Voltage (VD)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ctr"/>
                      <a:r>
                        <a:rPr lang="en-US" sz="1000" b="1" i="0" u="none" strike="noStrike" dirty="0">
                          <a:solidFill>
                            <a:schemeClr val="tx1"/>
                          </a:solidFill>
                          <a:effectLst/>
                          <a:latin typeface="Calibri" panose="020F0502020204030204" pitchFamily="34" charset="0"/>
                          <a:cs typeface="Arial" panose="020B0604020202020204" pitchFamily="34" charset="0"/>
                          <a:sym typeface="+mn-ea"/>
                        </a:rPr>
                        <a:t>+</a:t>
                      </a:r>
                      <a:r>
                        <a:rPr lang="en-US" sz="1000" b="1" i="0" u="none" strike="noStrike" dirty="0" err="1">
                          <a:solidFill>
                            <a:schemeClr val="tx1"/>
                          </a:solidFill>
                          <a:effectLst/>
                          <a:latin typeface="Calibri" panose="020F0502020204030204" pitchFamily="34" charset="0"/>
                          <a:cs typeface="Arial" panose="020B0604020202020204" pitchFamily="34" charset="0"/>
                          <a:sym typeface="+mn-ea"/>
                        </a:rPr>
                        <a:t>4.5V</a:t>
                      </a:r>
                      <a:endParaRPr lang="en-US" sz="1000" b="1" i="0" u="none" strike="noStrike" dirty="0">
                        <a:solidFill>
                          <a:schemeClr val="tx1"/>
                        </a:solidFill>
                        <a:effectLst/>
                        <a:latin typeface="Calibri" panose="020F0502020204030204" pitchFamily="34" charset="0"/>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535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1" i="0" u="none" strike="noStrike" kern="1200" dirty="0">
                          <a:solidFill>
                            <a:schemeClr val="bg1"/>
                          </a:solidFill>
                          <a:effectLst/>
                          <a:latin typeface="Calibri" panose="020F0502020204030204" pitchFamily="34" charset="0"/>
                          <a:ea typeface="+mn-ea"/>
                          <a:cs typeface="Arial" panose="020B0604020202020204" pitchFamily="34" charset="0"/>
                        </a:rPr>
                        <a:t>Gate Bias Voltage (VG)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ctr"/>
                      <a:r>
                        <a:rPr lang="en-US" sz="1000" b="1" i="0" u="none" strike="noStrike" dirty="0">
                          <a:solidFill>
                            <a:schemeClr val="tx1"/>
                          </a:solidFill>
                          <a:effectLst/>
                          <a:latin typeface="Calibri" panose="020F0502020204030204" pitchFamily="34" charset="0"/>
                          <a:cs typeface="Arial" panose="020B0604020202020204" pitchFamily="34" charset="0"/>
                          <a:sym typeface="+mn-ea"/>
                        </a:rPr>
                        <a:t>-</a:t>
                      </a:r>
                      <a:r>
                        <a:rPr lang="en-US" sz="1000" b="1" i="0" u="none" strike="noStrike" dirty="0" err="1">
                          <a:solidFill>
                            <a:schemeClr val="tx1"/>
                          </a:solidFill>
                          <a:effectLst/>
                          <a:latin typeface="Calibri" panose="020F0502020204030204" pitchFamily="34" charset="0"/>
                          <a:cs typeface="Arial" panose="020B0604020202020204" pitchFamily="34" charset="0"/>
                          <a:sym typeface="+mn-ea"/>
                        </a:rPr>
                        <a:t>2V</a:t>
                      </a:r>
                      <a:r>
                        <a:rPr lang="en-US" sz="1000" b="1" i="0" u="none" strike="noStrike" dirty="0">
                          <a:solidFill>
                            <a:schemeClr val="tx1"/>
                          </a:solidFill>
                          <a:effectLst/>
                          <a:latin typeface="Calibri" panose="020F0502020204030204" pitchFamily="34" charset="0"/>
                          <a:cs typeface="Arial" panose="020B0604020202020204" pitchFamily="34" charset="0"/>
                          <a:sym typeface="+mn-ea"/>
                        </a:rPr>
                        <a:t> to </a:t>
                      </a:r>
                      <a:r>
                        <a:rPr lang="en-US" sz="1000" b="1" i="0" u="none" strike="noStrike" dirty="0" err="1">
                          <a:solidFill>
                            <a:schemeClr val="tx1"/>
                          </a:solidFill>
                          <a:effectLst/>
                          <a:latin typeface="Calibri" panose="020F0502020204030204" pitchFamily="34" charset="0"/>
                          <a:cs typeface="Arial" panose="020B0604020202020204" pitchFamily="34" charset="0"/>
                          <a:sym typeface="+mn-ea"/>
                        </a:rPr>
                        <a:t>0V</a:t>
                      </a:r>
                      <a:endParaRPr lang="en-US" sz="1000" b="1" i="0" u="none" strike="noStrike" dirty="0">
                        <a:solidFill>
                          <a:schemeClr val="tx1"/>
                        </a:solidFill>
                        <a:effectLst/>
                        <a:latin typeface="Calibri" panose="020F0502020204030204" pitchFamily="34" charset="0"/>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7897517"/>
                  </a:ext>
                </a:extLst>
              </a:tr>
              <a:tr h="295352">
                <a:tc>
                  <a:txBody>
                    <a:bodyPr/>
                    <a:lstStyle/>
                    <a:p>
                      <a:pPr algn="l" rtl="0" fontAlgn="ctr"/>
                      <a:r>
                        <a:rPr 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RF Input Power (</a:t>
                      </a:r>
                      <a:r>
                        <a:rPr lang="en-US" sz="1000" b="1" i="0" u="none" strike="noStrike" kern="1200" dirty="0" err="1">
                          <a:solidFill>
                            <a:schemeClr val="bg1"/>
                          </a:solidFill>
                          <a:effectLst/>
                          <a:latin typeface="Calibri" panose="020F0502020204030204" pitchFamily="34" charset="0"/>
                          <a:ea typeface="+mn-ea"/>
                          <a:cs typeface="Arial" panose="020B0604020202020204" pitchFamily="34" charset="0"/>
                          <a:sym typeface="+mn-ea"/>
                        </a:rPr>
                        <a:t>RFIN</a:t>
                      </a:r>
                      <a:r>
                        <a:rPr 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a:t>
                      </a:r>
                      <a:r>
                        <a:rPr lang="en-US" sz="1000" b="1" i="0" u="none" strike="noStrike" kern="1200" dirty="0" err="1">
                          <a:solidFill>
                            <a:schemeClr val="bg1"/>
                          </a:solidFill>
                          <a:effectLst/>
                          <a:latin typeface="Calibri" panose="020F0502020204030204" pitchFamily="34" charset="0"/>
                          <a:ea typeface="+mn-ea"/>
                          <a:cs typeface="Arial" panose="020B0604020202020204" pitchFamily="34" charset="0"/>
                          <a:sym typeface="+mn-ea"/>
                        </a:rPr>
                        <a:t>4V</a:t>
                      </a:r>
                      <a:r>
                        <a:rPr 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ctr"/>
                      <a:r>
                        <a:rPr lang="en-US" altLang="zh-CN" sz="1000" b="1" i="0" u="none" strike="noStrike" kern="1200" dirty="0">
                          <a:solidFill>
                            <a:schemeClr val="tx1"/>
                          </a:solidFill>
                          <a:effectLst/>
                          <a:latin typeface="Calibri" panose="020F0502020204030204" pitchFamily="34" charset="0"/>
                          <a:ea typeface="+mn-ea"/>
                          <a:cs typeface="Arial" panose="020B0604020202020204" pitchFamily="34" charset="0"/>
                        </a:rPr>
                        <a:t>+</a:t>
                      </a:r>
                      <a:r>
                        <a:rPr lang="en-US" altLang="zh-CN" sz="1000" b="1" i="0" u="none" strike="noStrike" kern="1200" dirty="0" err="1">
                          <a:solidFill>
                            <a:schemeClr val="tx1"/>
                          </a:solidFill>
                          <a:effectLst/>
                          <a:latin typeface="Calibri" panose="020F0502020204030204" pitchFamily="34" charset="0"/>
                          <a:ea typeface="+mn-ea"/>
                          <a:cs typeface="Arial" panose="020B0604020202020204" pitchFamily="34" charset="0"/>
                        </a:rPr>
                        <a:t>15dBm</a:t>
                      </a:r>
                      <a:endParaRPr lang="en-US" altLang="zh-CN" sz="10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8963520"/>
                  </a:ext>
                </a:extLst>
              </a:tr>
              <a:tr h="350842">
                <a:tc>
                  <a:txBody>
                    <a:bodyPr/>
                    <a:lstStyle/>
                    <a:p>
                      <a:pPr algn="l" fontAlgn="ctr"/>
                      <a:r>
                        <a:rPr lang="en-US" sz="1000" b="1" i="0" u="none" strike="noStrike" kern="1200" dirty="0">
                          <a:solidFill>
                            <a:schemeClr val="bg1"/>
                          </a:solidFill>
                          <a:effectLst/>
                          <a:latin typeface="Calibri" panose="020F0502020204030204" pitchFamily="34" charset="0"/>
                          <a:ea typeface="+mn-ea"/>
                          <a:cs typeface="Arial" panose="020B0604020202020204" pitchFamily="34" charset="0"/>
                        </a:rPr>
                        <a:t>Channel Temperature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000" b="1" i="0" u="none" strike="noStrike" kern="1200" dirty="0" err="1">
                          <a:solidFill>
                            <a:schemeClr val="tx1"/>
                          </a:solidFill>
                          <a:effectLst/>
                          <a:latin typeface="Calibri" panose="020F0502020204030204" pitchFamily="34" charset="0"/>
                          <a:ea typeface="+mn-ea"/>
                          <a:cs typeface="Arial" panose="020B0604020202020204" pitchFamily="34" charset="0"/>
                        </a:rPr>
                        <a:t>175°C</a:t>
                      </a:r>
                      <a:r>
                        <a:rPr lang="en-US" altLang="zh-CN" sz="1000" b="1" i="0" u="none" strike="noStrike" kern="1200" dirty="0">
                          <a:solidFill>
                            <a:schemeClr val="tx1"/>
                          </a:solidFill>
                          <a:effectLst/>
                          <a:latin typeface="Calibri" panose="020F0502020204030204" pitchFamily="34" charset="0"/>
                          <a:ea typeface="+mn-ea"/>
                          <a:cs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9685040"/>
                  </a:ext>
                </a:extLst>
              </a:tr>
              <a:tr h="322202">
                <a:tc>
                  <a:txBody>
                    <a:bodyPr/>
                    <a:lstStyle/>
                    <a:p>
                      <a:pPr algn="l" rtl="0" fontAlgn="ctr">
                        <a:buNone/>
                      </a:pPr>
                      <a:r>
                        <a:rPr lang="en-US" alt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Continuous </a:t>
                      </a:r>
                      <a:r>
                        <a:rPr lang="en-US" altLang="en-US" sz="1000" b="1" i="0" u="none" strike="noStrike" kern="1200" dirty="0" err="1">
                          <a:solidFill>
                            <a:schemeClr val="bg1"/>
                          </a:solidFill>
                          <a:effectLst/>
                          <a:latin typeface="Calibri" panose="020F0502020204030204" pitchFamily="34" charset="0"/>
                          <a:ea typeface="+mn-ea"/>
                          <a:cs typeface="Arial" panose="020B0604020202020204" pitchFamily="34" charset="0"/>
                          <a:sym typeface="+mn-ea"/>
                        </a:rPr>
                        <a:t>Pdiss</a:t>
                      </a:r>
                      <a:r>
                        <a:rPr lang="en-US" alt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 (T = 85 °C)</a:t>
                      </a:r>
                    </a:p>
                    <a:p>
                      <a:pPr algn="l" rtl="0" fontAlgn="ctr">
                        <a:buNone/>
                      </a:pPr>
                      <a:r>
                        <a:rPr lang="en-US" alt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a:t>
                      </a:r>
                      <a:r>
                        <a:rPr lang="en-US" altLang="en-US" sz="1000" b="1" i="0" u="none" strike="noStrike" kern="1200" err="1">
                          <a:solidFill>
                            <a:schemeClr val="bg1"/>
                          </a:solidFill>
                          <a:effectLst/>
                          <a:latin typeface="Calibri" panose="020F0502020204030204" pitchFamily="34" charset="0"/>
                          <a:ea typeface="+mn-ea"/>
                          <a:cs typeface="Arial" panose="020B0604020202020204" pitchFamily="34" charset="0"/>
                          <a:sym typeface="+mn-ea"/>
                        </a:rPr>
                        <a:t>derate</a:t>
                      </a:r>
                      <a:r>
                        <a:rPr lang="en-US" altLang="en-US" sz="1000" b="1" i="0" u="none" strike="noStrike" kern="1200">
                          <a:solidFill>
                            <a:schemeClr val="bg1"/>
                          </a:solidFill>
                          <a:effectLst/>
                          <a:latin typeface="Calibri" panose="020F0502020204030204" pitchFamily="34" charset="0"/>
                          <a:ea typeface="+mn-ea"/>
                          <a:cs typeface="Arial" panose="020B0604020202020204" pitchFamily="34" charset="0"/>
                          <a:sym typeface="+mn-ea"/>
                        </a:rPr>
                        <a:t> 6.1mW</a:t>
                      </a:r>
                      <a:r>
                        <a:rPr lang="en-US" alt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/°C above 85 °C)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n-US" sz="1000" b="1" i="0" u="none" strike="noStrike" kern="1200">
                          <a:solidFill>
                            <a:schemeClr val="tx1"/>
                          </a:solidFill>
                          <a:effectLst/>
                          <a:latin typeface="Calibri" panose="020F0502020204030204" pitchFamily="34" charset="0"/>
                          <a:ea typeface="+mn-ea"/>
                          <a:cs typeface="Arial" panose="020B0604020202020204" pitchFamily="34" charset="0"/>
                        </a:rPr>
                        <a:t>0.55W</a:t>
                      </a:r>
                      <a:endParaRPr lang="en-US" sz="10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2202">
                <a:tc>
                  <a:txBody>
                    <a:bodyPr/>
                    <a:lstStyle/>
                    <a:p>
                      <a:pPr algn="l" rtl="0" fontAlgn="ctr">
                        <a:buNone/>
                      </a:pPr>
                      <a:r>
                        <a:rPr lang="en-US" alt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Thermal Resistance</a:t>
                      </a:r>
                    </a:p>
                    <a:p>
                      <a:pPr algn="l" rtl="0" fontAlgn="ctr">
                        <a:buNone/>
                      </a:pPr>
                      <a:r>
                        <a:rPr lang="en-US" alt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 (channel to die bottom)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buNone/>
                      </a:pPr>
                      <a:r>
                        <a:rPr lang="en-US" altLang="en-US" sz="1000" b="1" i="0" u="none" strike="noStrike" kern="1200">
                          <a:solidFill>
                            <a:schemeClr val="tx1"/>
                          </a:solidFill>
                          <a:effectLst/>
                          <a:latin typeface="Calibri" panose="020F0502020204030204" pitchFamily="34" charset="0"/>
                          <a:ea typeface="+mn-ea"/>
                          <a:cs typeface="Arial" panose="020B0604020202020204" pitchFamily="34" charset="0"/>
                        </a:rPr>
                        <a:t>50°C/W</a:t>
                      </a:r>
                      <a:endParaRPr lang="en-US" altLang="zh-CN" sz="10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95948">
                <a:tc>
                  <a:txBody>
                    <a:bodyPr/>
                    <a:lstStyle/>
                    <a:p>
                      <a:pPr algn="l" rtl="0" fontAlgn="ctr">
                        <a:buNone/>
                      </a:pPr>
                      <a:r>
                        <a:rPr lang="en-US" alt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Operating Temperature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en-US" sz="1000" b="1" i="0" u="none" strike="noStrike" dirty="0">
                          <a:solidFill>
                            <a:schemeClr val="tx1"/>
                          </a:solidFill>
                          <a:effectLst/>
                          <a:latin typeface="Calibri" panose="020F0502020204030204" pitchFamily="34" charset="0"/>
                          <a:cs typeface="Arial" panose="020B0604020202020204" pitchFamily="34" charset="0"/>
                        </a:rPr>
                        <a:t>-55°C</a:t>
                      </a:r>
                      <a:r>
                        <a:rPr lang="en-US" altLang="en-US" sz="1000" b="1" i="0" u="none" strike="noStrike" baseline="0" dirty="0">
                          <a:solidFill>
                            <a:schemeClr val="tx1"/>
                          </a:solidFill>
                          <a:effectLst/>
                          <a:latin typeface="Calibri" panose="020F0502020204030204" pitchFamily="34" charset="0"/>
                          <a:cs typeface="Arial" panose="020B0604020202020204" pitchFamily="34" charset="0"/>
                        </a:rPr>
                        <a:t> </a:t>
                      </a:r>
                      <a:r>
                        <a:rPr lang="en-US" altLang="en-US" sz="1000" b="1" i="0" u="none" strike="noStrike" dirty="0">
                          <a:solidFill>
                            <a:schemeClr val="tx1"/>
                          </a:solidFill>
                          <a:effectLst/>
                          <a:latin typeface="Calibri" panose="020F0502020204030204" pitchFamily="34" charset="0"/>
                          <a:cs typeface="Arial" panose="020B0604020202020204" pitchFamily="34" charset="0"/>
                        </a:rPr>
                        <a:t>to +85 °C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57245479"/>
                  </a:ext>
                </a:extLst>
              </a:tr>
              <a:tr h="295948">
                <a:tc>
                  <a:txBody>
                    <a:bodyPr/>
                    <a:lstStyle/>
                    <a:p>
                      <a:pPr algn="l" rtl="0" fontAlgn="ctr">
                        <a:buNone/>
                      </a:pPr>
                      <a:r>
                        <a:rPr lang="en-US" alt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Storage Temperature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en-US" sz="1000" b="1" i="0" u="none" strike="noStrike" dirty="0">
                          <a:solidFill>
                            <a:schemeClr val="tx1"/>
                          </a:solidFill>
                          <a:effectLst/>
                          <a:latin typeface="Calibri" panose="020F0502020204030204" pitchFamily="34" charset="0"/>
                          <a:cs typeface="Arial" panose="020B0604020202020204" pitchFamily="34" charset="0"/>
                        </a:rPr>
                        <a:t>-</a:t>
                      </a:r>
                      <a:r>
                        <a:rPr lang="en-US" altLang="en-US" sz="1000" b="1" i="0" u="none" strike="noStrike" dirty="0" err="1">
                          <a:solidFill>
                            <a:schemeClr val="tx1"/>
                          </a:solidFill>
                          <a:effectLst/>
                          <a:latin typeface="Calibri" panose="020F0502020204030204" pitchFamily="34" charset="0"/>
                          <a:cs typeface="Arial" panose="020B0604020202020204" pitchFamily="34" charset="0"/>
                        </a:rPr>
                        <a:t>65°C</a:t>
                      </a:r>
                      <a:r>
                        <a:rPr lang="en-US" altLang="en-US" sz="1000" b="1" i="0" u="none" strike="noStrike" dirty="0">
                          <a:solidFill>
                            <a:schemeClr val="tx1"/>
                          </a:solidFill>
                          <a:effectLst/>
                          <a:latin typeface="Calibri" panose="020F0502020204030204" pitchFamily="34" charset="0"/>
                          <a:cs typeface="Arial" panose="020B0604020202020204" pitchFamily="34" charset="0"/>
                        </a:rPr>
                        <a:t> to +150 °C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20" name="TextBox 10">
            <a:extLst>
              <a:ext uri="{FF2B5EF4-FFF2-40B4-BE49-F238E27FC236}">
                <a16:creationId xmlns:a16="http://schemas.microsoft.com/office/drawing/2014/main" id="{6115C528-6472-4611-AB3A-4BCB545E957B}"/>
              </a:ext>
            </a:extLst>
          </p:cNvPr>
          <p:cNvSpPr txBox="1"/>
          <p:nvPr/>
        </p:nvSpPr>
        <p:spPr>
          <a:xfrm>
            <a:off x="601224" y="1512635"/>
            <a:ext cx="2680826" cy="276999"/>
          </a:xfrm>
          <a:prstGeom prst="rect">
            <a:avLst/>
          </a:prstGeom>
          <a:noFill/>
        </p:spPr>
        <p:txBody>
          <a:bodyPr wrap="square" rtlCol="0">
            <a:spAutoFit/>
          </a:bodyPr>
          <a:lstStyle/>
          <a:p>
            <a:r>
              <a:rPr lang="en-US" sz="1200" b="1" u="sng" dirty="0">
                <a:solidFill>
                  <a:srgbClr val="000000"/>
                </a:solidFill>
                <a:latin typeface="Calibri" panose="020F0502020204030204" pitchFamily="34" charset="0"/>
              </a:rPr>
              <a:t>Absolute</a:t>
            </a:r>
            <a:r>
              <a:rPr lang="en-US" sz="1000" b="1" u="sng" dirty="0">
                <a:latin typeface="Calibri" panose="020F0502020204030204" pitchFamily="34" charset="0"/>
              </a:rPr>
              <a:t> </a:t>
            </a:r>
            <a:r>
              <a:rPr lang="en-US" sz="1200" b="1" u="sng" dirty="0">
                <a:solidFill>
                  <a:srgbClr val="000000"/>
                </a:solidFill>
                <a:latin typeface="Calibri" panose="020F0502020204030204" pitchFamily="34" charset="0"/>
              </a:rPr>
              <a:t>Maximum Ratings</a:t>
            </a:r>
          </a:p>
        </p:txBody>
      </p:sp>
      <p:graphicFrame>
        <p:nvGraphicFramePr>
          <p:cNvPr id="24" name="Table 8">
            <a:extLst>
              <a:ext uri="{FF2B5EF4-FFF2-40B4-BE49-F238E27FC236}">
                <a16:creationId xmlns:a16="http://schemas.microsoft.com/office/drawing/2014/main" id="{4D8DAF4E-6A85-47D3-895A-B24FBCE13E50}"/>
              </a:ext>
            </a:extLst>
          </p:cNvPr>
          <p:cNvGraphicFramePr>
            <a:graphicFrameLocks noGrp="1"/>
          </p:cNvGraphicFramePr>
          <p:nvPr>
            <p:extLst>
              <p:ext uri="{D42A27DB-BD31-4B8C-83A1-F6EECF244321}">
                <p14:modId xmlns:p14="http://schemas.microsoft.com/office/powerpoint/2010/main" val="3160745009"/>
              </p:ext>
            </p:extLst>
          </p:nvPr>
        </p:nvGraphicFramePr>
        <p:xfrm>
          <a:off x="4031010" y="1850609"/>
          <a:ext cx="2680827" cy="1171463"/>
        </p:xfrm>
        <a:graphic>
          <a:graphicData uri="http://schemas.openxmlformats.org/drawingml/2006/table">
            <a:tbl>
              <a:tblPr/>
              <a:tblGrid>
                <a:gridCol w="893609">
                  <a:extLst>
                    <a:ext uri="{9D8B030D-6E8A-4147-A177-3AD203B41FA5}">
                      <a16:colId xmlns:a16="http://schemas.microsoft.com/office/drawing/2014/main" val="20000"/>
                    </a:ext>
                  </a:extLst>
                </a:gridCol>
                <a:gridCol w="893609">
                  <a:extLst>
                    <a:ext uri="{9D8B030D-6E8A-4147-A177-3AD203B41FA5}">
                      <a16:colId xmlns:a16="http://schemas.microsoft.com/office/drawing/2014/main" val="20001"/>
                    </a:ext>
                  </a:extLst>
                </a:gridCol>
                <a:gridCol w="893609">
                  <a:extLst>
                    <a:ext uri="{9D8B030D-6E8A-4147-A177-3AD203B41FA5}">
                      <a16:colId xmlns:a16="http://schemas.microsoft.com/office/drawing/2014/main" val="2943805374"/>
                    </a:ext>
                  </a:extLst>
                </a:gridCol>
              </a:tblGrid>
              <a:tr h="295352">
                <a:tc>
                  <a:txBody>
                    <a:bodyPr/>
                    <a:lstStyle/>
                    <a:p>
                      <a:pPr algn="ctr" rtl="0" fontAlgn="ctr"/>
                      <a:r>
                        <a:rPr lang="en-US" sz="1100" b="1" i="0" u="none" strike="noStrike" dirty="0">
                          <a:solidFill>
                            <a:schemeClr val="bg1"/>
                          </a:solidFill>
                          <a:effectLst/>
                          <a:latin typeface="Calibri" panose="020F0502020204030204" pitchFamily="34" charset="0"/>
                          <a:cs typeface="Arial" panose="020B0604020202020204" pitchFamily="34" charset="0"/>
                        </a:rPr>
                        <a:t>VD (V)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rtl="0" fontAlgn="ctr"/>
                      <a:r>
                        <a:rPr lang="en-US" sz="1100" b="1" i="0" u="none" strike="noStrike" dirty="0">
                          <a:solidFill>
                            <a:schemeClr val="bg1"/>
                          </a:solidFill>
                          <a:effectLst/>
                          <a:latin typeface="Calibri" panose="020F0502020204030204" pitchFamily="34" charset="0"/>
                          <a:cs typeface="Arial" panose="020B0604020202020204" pitchFamily="34" charset="0"/>
                        </a:rPr>
                        <a:t>VG (V)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rtl="0" fontAlgn="ctr"/>
                      <a:r>
                        <a:rPr lang="en-US" sz="1100" b="1" i="0" u="none" strike="noStrike" dirty="0">
                          <a:solidFill>
                            <a:schemeClr val="bg1"/>
                          </a:solidFill>
                          <a:effectLst/>
                          <a:latin typeface="Calibri" panose="020F0502020204030204" pitchFamily="34" charset="0"/>
                          <a:cs typeface="Arial" panose="020B0604020202020204" pitchFamily="34" charset="0"/>
                          <a:sym typeface="+mn-ea"/>
                        </a:rPr>
                        <a:t>IDD (mA)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001"/>
                  </a:ext>
                </a:extLst>
              </a:tr>
              <a:tr h="292037">
                <a:tc>
                  <a:txBody>
                    <a:bodyPr/>
                    <a:lstStyle/>
                    <a:p>
                      <a:pPr algn="ctr" rtl="0" fontAlgn="ctr"/>
                      <a:r>
                        <a:rPr lang="en-US" altLang="zh-CN" sz="1100" b="1" i="0" u="none" strike="noStrike" kern="1200" dirty="0">
                          <a:solidFill>
                            <a:srgbClr val="000000"/>
                          </a:solidFill>
                          <a:effectLst/>
                          <a:latin typeface="Calibri" panose="020F0502020204030204" pitchFamily="34" charset="0"/>
                          <a:ea typeface="+mn-ea"/>
                          <a:cs typeface="Arial" panose="020B0604020202020204" pitchFamily="34" charset="0"/>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kern="1200" dirty="0">
                          <a:solidFill>
                            <a:srgbClr val="000000"/>
                          </a:solidFill>
                          <a:effectLst/>
                          <a:latin typeface="Calibri" panose="020F0502020204030204" pitchFamily="34" charset="0"/>
                          <a:ea typeface="+mn-ea"/>
                          <a:cs typeface="Arial" panose="020B0604020202020204" pitchFamily="34" charset="0"/>
                        </a:rPr>
                        <a:t>-0.38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kern="1200" dirty="0">
                          <a:solidFill>
                            <a:srgbClr val="000000"/>
                          </a:solidFill>
                          <a:effectLst/>
                          <a:latin typeface="Calibri" panose="020F0502020204030204" pitchFamily="34" charset="0"/>
                          <a:ea typeface="+mn-ea"/>
                          <a:cs typeface="Arial" panose="020B0604020202020204" pitchFamily="34" charset="0"/>
                        </a:rPr>
                        <a:t>118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2037">
                <a:tc>
                  <a:txBody>
                    <a:bodyPr/>
                    <a:lstStyle/>
                    <a:p>
                      <a:pPr algn="ctr" rtl="0" fontAlgn="ctr"/>
                      <a:r>
                        <a:rPr lang="en-US" altLang="zh-CN" sz="1100" b="1" i="0" u="none" strike="noStrike" kern="1200" dirty="0">
                          <a:solidFill>
                            <a:srgbClr val="000000"/>
                          </a:solidFill>
                          <a:effectLst/>
                          <a:latin typeface="Calibri" panose="020F0502020204030204" pitchFamily="34" charset="0"/>
                          <a:ea typeface="+mn-ea"/>
                          <a:cs typeface="Arial" panose="020B0604020202020204" pitchFamily="34" charset="0"/>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kern="1200" dirty="0">
                          <a:solidFill>
                            <a:srgbClr val="000000"/>
                          </a:solidFill>
                          <a:effectLst/>
                          <a:latin typeface="Calibri" panose="020F0502020204030204" pitchFamily="34" charset="0"/>
                          <a:ea typeface="+mn-ea"/>
                          <a:cs typeface="Arial" panose="020B0604020202020204" pitchFamily="34" charset="0"/>
                        </a:rPr>
                        <a:t>-0.40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kern="1200" dirty="0">
                          <a:solidFill>
                            <a:srgbClr val="000000"/>
                          </a:solidFill>
                          <a:effectLst/>
                          <a:latin typeface="Calibri" panose="020F0502020204030204" pitchFamily="34" charset="0"/>
                          <a:ea typeface="+mn-ea"/>
                          <a:cs typeface="Arial" panose="020B0604020202020204" pitchFamily="34" charset="0"/>
                        </a:rPr>
                        <a:t>119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3027643"/>
                  </a:ext>
                </a:extLst>
              </a:tr>
              <a:tr h="292037">
                <a:tc>
                  <a:txBody>
                    <a:bodyPr/>
                    <a:lstStyle/>
                    <a:p>
                      <a:pPr algn="ctr" rtl="0" fontAlgn="ctr"/>
                      <a:r>
                        <a:rPr lang="en-US" altLang="zh-CN" sz="1100" b="1" i="0" u="none" strike="noStrike" kern="1200" dirty="0">
                          <a:solidFill>
                            <a:srgbClr val="000000"/>
                          </a:solidFill>
                          <a:effectLst/>
                          <a:latin typeface="Calibri" panose="020F0502020204030204" pitchFamily="34" charset="0"/>
                          <a:ea typeface="+mn-ea"/>
                          <a:cs typeface="Arial" panose="020B0604020202020204" pitchFamily="34" charset="0"/>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kern="1200" dirty="0">
                          <a:solidFill>
                            <a:srgbClr val="000000"/>
                          </a:solidFill>
                          <a:effectLst/>
                          <a:latin typeface="Calibri" panose="020F0502020204030204" pitchFamily="34" charset="0"/>
                          <a:ea typeface="+mn-ea"/>
                          <a:cs typeface="Arial" panose="020B0604020202020204" pitchFamily="34" charset="0"/>
                        </a:rPr>
                        <a:t>-0.50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kern="1200" dirty="0">
                          <a:solidFill>
                            <a:srgbClr val="000000"/>
                          </a:solidFill>
                          <a:effectLst/>
                          <a:latin typeface="Calibri" panose="020F0502020204030204" pitchFamily="34" charset="0"/>
                          <a:ea typeface="+mn-ea"/>
                          <a:cs typeface="Arial" panose="020B0604020202020204" pitchFamily="34" charset="0"/>
                        </a:rPr>
                        <a:t>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3473156"/>
                  </a:ext>
                </a:extLst>
              </a:tr>
            </a:tbl>
          </a:graphicData>
        </a:graphic>
      </p:graphicFrame>
      <p:sp>
        <p:nvSpPr>
          <p:cNvPr id="27" name="TextBox 10">
            <a:extLst>
              <a:ext uri="{FF2B5EF4-FFF2-40B4-BE49-F238E27FC236}">
                <a16:creationId xmlns:a16="http://schemas.microsoft.com/office/drawing/2014/main" id="{F721D098-DF19-47D4-B8BA-38E9E46AFCF8}"/>
              </a:ext>
            </a:extLst>
          </p:cNvPr>
          <p:cNvSpPr txBox="1"/>
          <p:nvPr/>
        </p:nvSpPr>
        <p:spPr>
          <a:xfrm>
            <a:off x="3886994" y="1501602"/>
            <a:ext cx="2736304" cy="276999"/>
          </a:xfrm>
          <a:prstGeom prst="rect">
            <a:avLst/>
          </a:prstGeom>
          <a:noFill/>
        </p:spPr>
        <p:txBody>
          <a:bodyPr wrap="square" rtlCol="0">
            <a:spAutoFit/>
          </a:bodyPr>
          <a:lstStyle/>
          <a:p>
            <a:r>
              <a:rPr lang="en-US" sz="1200" b="1" u="sng" dirty="0">
                <a:solidFill>
                  <a:srgbClr val="000000"/>
                </a:solidFill>
                <a:latin typeface="Calibri" panose="020F0502020204030204" pitchFamily="34" charset="0"/>
              </a:rPr>
              <a:t>Typical Supply Current vs. </a:t>
            </a:r>
            <a:r>
              <a:rPr lang="en-US" sz="1200" b="1" u="sng" dirty="0" err="1">
                <a:solidFill>
                  <a:srgbClr val="000000"/>
                </a:solidFill>
                <a:latin typeface="Calibri" panose="020F0502020204030204" pitchFamily="34" charset="0"/>
              </a:rPr>
              <a:t>VD,VG</a:t>
            </a:r>
            <a:endParaRPr lang="en-US" sz="1000" b="1" u="sng" dirty="0">
              <a:latin typeface="Calibri" panose="020F0502020204030204" pitchFamily="34" charset="0"/>
            </a:endParaRPr>
          </a:p>
        </p:txBody>
      </p:sp>
      <p:pic>
        <p:nvPicPr>
          <p:cNvPr id="28" name="图片 27">
            <a:extLst>
              <a:ext uri="{FF2B5EF4-FFF2-40B4-BE49-F238E27FC236}">
                <a16:creationId xmlns:a16="http://schemas.microsoft.com/office/drawing/2014/main" id="{D7588B49-913C-4B78-90DC-CCD453EECB04}"/>
              </a:ext>
            </a:extLst>
          </p:cNvPr>
          <p:cNvPicPr>
            <a:picLocks noChangeAspect="1"/>
          </p:cNvPicPr>
          <p:nvPr/>
        </p:nvPicPr>
        <p:blipFill>
          <a:blip r:embed="rId2"/>
          <a:stretch>
            <a:fillRect/>
          </a:stretch>
        </p:blipFill>
        <p:spPr>
          <a:xfrm>
            <a:off x="3959002" y="3816311"/>
            <a:ext cx="456975" cy="457200"/>
          </a:xfrm>
          <a:prstGeom prst="rect">
            <a:avLst/>
          </a:prstGeom>
        </p:spPr>
      </p:pic>
      <p:sp>
        <p:nvSpPr>
          <p:cNvPr id="29" name="矩形 28">
            <a:extLst>
              <a:ext uri="{FF2B5EF4-FFF2-40B4-BE49-F238E27FC236}">
                <a16:creationId xmlns:a16="http://schemas.microsoft.com/office/drawing/2014/main" id="{FDFA2493-8BAF-40C2-B5FE-EA5A3271F05B}"/>
              </a:ext>
            </a:extLst>
          </p:cNvPr>
          <p:cNvSpPr/>
          <p:nvPr/>
        </p:nvSpPr>
        <p:spPr>
          <a:xfrm>
            <a:off x="4401119" y="3920257"/>
            <a:ext cx="2680827" cy="461665"/>
          </a:xfrm>
          <a:prstGeom prst="rect">
            <a:avLst/>
          </a:prstGeom>
        </p:spPr>
        <p:txBody>
          <a:bodyPr wrap="square">
            <a:spAutoFit/>
          </a:bodyPr>
          <a:lstStyle/>
          <a:p>
            <a:r>
              <a:rPr lang="en-US" sz="1200" dirty="0">
                <a:latin typeface="Calibri" panose="020F0502020204030204" pitchFamily="34" charset="0"/>
              </a:rPr>
              <a:t>ELECTROSTATIC SENSITIVE DEVICE OBSERVE HANDLING PRECAUTIONS</a:t>
            </a:r>
          </a:p>
        </p:txBody>
      </p:sp>
    </p:spTree>
    <p:extLst>
      <p:ext uri="{BB962C8B-B14F-4D97-AF65-F5344CB8AC3E}">
        <p14:creationId xmlns:p14="http://schemas.microsoft.com/office/powerpoint/2010/main" val="10416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23"/>
          <p:cNvSpPr/>
          <p:nvPr/>
        </p:nvSpPr>
        <p:spPr>
          <a:xfrm>
            <a:off x="2734866" y="1394320"/>
            <a:ext cx="2468245" cy="523220"/>
          </a:xfrm>
          <a:prstGeom prst="rect">
            <a:avLst/>
          </a:prstGeom>
        </p:spPr>
        <p:txBody>
          <a:bodyPr wrap="square">
            <a:spAutoFit/>
          </a:bodyPr>
          <a:lstStyle/>
          <a:p>
            <a:r>
              <a:rPr lang="en-CA" altLang="zh-CN" sz="1400" b="1" dirty="0">
                <a:latin typeface="Calibri" panose="020F0502020204030204" pitchFamily="34" charset="0"/>
                <a:cs typeface="Calibri" panose="020F0502020204030204" pitchFamily="34" charset="0"/>
              </a:rPr>
              <a:t>Outline Drawing: </a:t>
            </a:r>
            <a:endParaRPr lang="zh-CN" altLang="zh-CN" sz="1400" b="1" dirty="0">
              <a:latin typeface="Calibri" panose="020F0502020204030204" pitchFamily="34" charset="0"/>
              <a:cs typeface="Calibri" panose="020F0502020204030204" pitchFamily="34" charset="0"/>
            </a:endParaRPr>
          </a:p>
          <a:p>
            <a:r>
              <a:rPr lang="en-CA" altLang="zh-CN" sz="1400" dirty="0">
                <a:latin typeface="Calibri" panose="020F0502020204030204" pitchFamily="34" charset="0"/>
                <a:cs typeface="Calibri" panose="020F0502020204030204" pitchFamily="34" charset="0"/>
              </a:rPr>
              <a:t>All Dimensions in </a:t>
            </a:r>
            <a:r>
              <a:rPr lang="en-CA" altLang="zh-CN" sz="1400" dirty="0" err="1">
                <a:latin typeface="Calibri" panose="020F0502020204030204" pitchFamily="34" charset="0"/>
                <a:cs typeface="Calibri" panose="020F0502020204030204" pitchFamily="34" charset="0"/>
              </a:rPr>
              <a:t>μm</a:t>
            </a:r>
            <a:r>
              <a:rPr lang="en-CA" altLang="zh-CN" sz="1400" dirty="0">
                <a:latin typeface="Calibri" panose="020F0502020204030204" pitchFamily="34" charset="0"/>
                <a:cs typeface="Calibri" panose="020F0502020204030204" pitchFamily="34" charset="0"/>
              </a:rPr>
              <a:t> </a:t>
            </a:r>
          </a:p>
        </p:txBody>
      </p:sp>
      <p:graphicFrame>
        <p:nvGraphicFramePr>
          <p:cNvPr id="2" name="表格 5">
            <a:extLst>
              <a:ext uri="{FF2B5EF4-FFF2-40B4-BE49-F238E27FC236}">
                <a16:creationId xmlns:a16="http://schemas.microsoft.com/office/drawing/2014/main" id="{20D04579-EB72-E92B-A7ED-05E4C89A0457}"/>
              </a:ext>
            </a:extLst>
          </p:cNvPr>
          <p:cNvGraphicFramePr/>
          <p:nvPr>
            <p:extLst>
              <p:ext uri="{D42A27DB-BD31-4B8C-83A1-F6EECF244321}">
                <p14:modId xmlns:p14="http://schemas.microsoft.com/office/powerpoint/2010/main" val="623812582"/>
              </p:ext>
            </p:extLst>
          </p:nvPr>
        </p:nvGraphicFramePr>
        <p:xfrm>
          <a:off x="645348" y="7394220"/>
          <a:ext cx="2456729" cy="1066800"/>
        </p:xfrm>
        <a:graphic>
          <a:graphicData uri="http://schemas.openxmlformats.org/drawingml/2006/table">
            <a:tbl>
              <a:tblPr firstRow="1" bandRow="1">
                <a:tableStyleId>{5940675A-B579-460E-94D1-54222C63F5DA}</a:tableStyleId>
              </a:tblPr>
              <a:tblGrid>
                <a:gridCol w="2456729">
                  <a:extLst>
                    <a:ext uri="{9D8B030D-6E8A-4147-A177-3AD203B41FA5}">
                      <a16:colId xmlns:a16="http://schemas.microsoft.com/office/drawing/2014/main" val="20000"/>
                    </a:ext>
                  </a:extLst>
                </a:gridCol>
              </a:tblGrid>
              <a:tr h="1020150">
                <a:tc>
                  <a:txBody>
                    <a:bodyPr/>
                    <a:lstStyle/>
                    <a:p>
                      <a:pPr algn="l" fontAlgn="base">
                        <a:buNone/>
                      </a:pPr>
                      <a:r>
                        <a:rPr lang="en-US" sz="1000" b="1" u="sng" kern="0" dirty="0">
                          <a:solidFill>
                            <a:schemeClr val="tx1"/>
                          </a:solidFill>
                          <a:uFillTx/>
                          <a:latin typeface="+mn-lt"/>
                          <a:cs typeface="Arial" panose="020B0604020202020204" pitchFamily="34" charset="0"/>
                          <a:sym typeface="+mn-ea"/>
                        </a:rPr>
                        <a:t>Notes:</a:t>
                      </a:r>
                      <a:endParaRPr lang="en-US" sz="1000" b="1" kern="0" dirty="0">
                        <a:solidFill>
                          <a:schemeClr val="tx1"/>
                        </a:solidFill>
                        <a:uFillTx/>
                        <a:latin typeface="+mn-lt"/>
                        <a:cs typeface="Arial" panose="020B0604020202020204" pitchFamily="34" charset="0"/>
                        <a:sym typeface="+mn-ea"/>
                      </a:endParaRPr>
                    </a:p>
                    <a:p>
                      <a:pPr algn="l" fontAlgn="base">
                        <a:buNone/>
                      </a:pPr>
                      <a:r>
                        <a:rPr lang="en-US" sz="1000" b="1" kern="0" dirty="0">
                          <a:solidFill>
                            <a:schemeClr val="tx1"/>
                          </a:solidFill>
                          <a:uFillTx/>
                          <a:latin typeface="+mn-lt"/>
                          <a:cs typeface="Arial" panose="020B0604020202020204" pitchFamily="34" charset="0"/>
                          <a:sym typeface="+mn-ea"/>
                        </a:rPr>
                        <a:t>1. </a:t>
                      </a:r>
                      <a:r>
                        <a:rPr lang="en-US" sz="1000" b="1" dirty="0">
                          <a:solidFill>
                            <a:schemeClr val="tx1"/>
                          </a:solidFill>
                          <a:latin typeface="+mn-lt"/>
                          <a:ea typeface="宋体" panose="02010600030101010101" pitchFamily="2" charset="-122"/>
                          <a:cs typeface="Arial" panose="020B0604020202020204" pitchFamily="34" charset="0"/>
                          <a:sym typeface="+mn-ea"/>
                        </a:rPr>
                        <a:t>Die thickness: </a:t>
                      </a:r>
                      <a:r>
                        <a:rPr lang="en-US" sz="1000" b="1" dirty="0" err="1">
                          <a:solidFill>
                            <a:schemeClr val="tx1"/>
                          </a:solidFill>
                          <a:latin typeface="+mn-lt"/>
                          <a:ea typeface="宋体" panose="02010600030101010101" pitchFamily="2" charset="-122"/>
                          <a:cs typeface="Arial" panose="020B0604020202020204" pitchFamily="34" charset="0"/>
                          <a:sym typeface="+mn-ea"/>
                        </a:rPr>
                        <a:t>50</a:t>
                      </a:r>
                      <a:r>
                        <a:rPr lang="en-US" sz="1000" b="1" kern="0" dirty="0" err="1">
                          <a:solidFill>
                            <a:schemeClr val="tx1"/>
                          </a:solidFill>
                          <a:uFillTx/>
                          <a:latin typeface="+mn-lt"/>
                          <a:cs typeface="Arial" panose="020B0604020202020204" pitchFamily="34" charset="0"/>
                          <a:sym typeface="+mn-ea"/>
                        </a:rPr>
                        <a:t>μ</a:t>
                      </a:r>
                      <a:r>
                        <a:rPr lang="en-US" sz="1000" b="1" dirty="0" err="1">
                          <a:solidFill>
                            <a:schemeClr val="tx1"/>
                          </a:solidFill>
                          <a:latin typeface="+mn-lt"/>
                          <a:ea typeface="宋体" panose="02010600030101010101" pitchFamily="2" charset="-122"/>
                          <a:cs typeface="Arial" panose="020B0604020202020204" pitchFamily="34" charset="0"/>
                          <a:sym typeface="+mn-ea"/>
                        </a:rPr>
                        <a:t>m</a:t>
                      </a:r>
                      <a:endParaRPr lang="en-US" sz="1000" b="1" kern="0" dirty="0">
                        <a:solidFill>
                          <a:schemeClr val="tx1"/>
                        </a:solidFill>
                        <a:uFillTx/>
                        <a:latin typeface="+mn-lt"/>
                        <a:cs typeface="Arial" panose="020B0604020202020204" pitchFamily="34" charset="0"/>
                        <a:sym typeface="+mn-ea"/>
                      </a:endParaRPr>
                    </a:p>
                    <a:p>
                      <a:pPr algn="l" fontAlgn="base">
                        <a:buNone/>
                      </a:pPr>
                      <a:r>
                        <a:rPr lang="en-US" sz="1000" b="1" kern="0" dirty="0">
                          <a:solidFill>
                            <a:schemeClr val="tx1"/>
                          </a:solidFill>
                          <a:uFillTx/>
                          <a:latin typeface="+mn-lt"/>
                          <a:cs typeface="Arial" panose="020B0604020202020204" pitchFamily="34" charset="0"/>
                          <a:sym typeface="+mn-ea"/>
                        </a:rPr>
                        <a:t>2. </a:t>
                      </a:r>
                      <a:r>
                        <a:rPr lang="en-US" sz="1000" b="1" kern="0" dirty="0">
                          <a:solidFill>
                            <a:schemeClr val="tx1"/>
                          </a:solidFill>
                          <a:uFillTx/>
                          <a:latin typeface="+mn-lt"/>
                          <a:ea typeface="+mn-ea"/>
                          <a:cs typeface="Arial" panose="020B0604020202020204" pitchFamily="34" charset="0"/>
                        </a:rPr>
                        <a:t>VD</a:t>
                      </a:r>
                      <a:r>
                        <a:rPr lang="en-US" sz="1000" b="1" kern="0" dirty="0">
                          <a:solidFill>
                            <a:schemeClr val="tx1"/>
                          </a:solidFill>
                          <a:uFillTx/>
                          <a:latin typeface="+mn-lt"/>
                          <a:cs typeface="Arial" panose="020B0604020202020204" pitchFamily="34" charset="0"/>
                          <a:sym typeface="+mn-ea"/>
                        </a:rPr>
                        <a:t> bond pad is 75*</a:t>
                      </a:r>
                      <a:r>
                        <a:rPr lang="en-US" sz="1000" b="1" kern="0" dirty="0" err="1">
                          <a:solidFill>
                            <a:schemeClr val="tx1"/>
                          </a:solidFill>
                          <a:uFillTx/>
                          <a:latin typeface="+mn-lt"/>
                          <a:cs typeface="Arial" panose="020B0604020202020204" pitchFamily="34" charset="0"/>
                          <a:sym typeface="+mn-ea"/>
                        </a:rPr>
                        <a:t>75μm</a:t>
                      </a:r>
                      <a:r>
                        <a:rPr lang="en-US" sz="1000" b="1" kern="0" baseline="30000" dirty="0" err="1">
                          <a:solidFill>
                            <a:schemeClr val="tx1"/>
                          </a:solidFill>
                          <a:uFillTx/>
                          <a:latin typeface="+mn-lt"/>
                          <a:cs typeface="Arial" panose="020B0604020202020204" pitchFamily="34" charset="0"/>
                          <a:sym typeface="+mn-ea"/>
                        </a:rPr>
                        <a:t>2</a:t>
                      </a:r>
                      <a:r>
                        <a:rPr lang="en-US" sz="1000" b="1" kern="0" dirty="0">
                          <a:solidFill>
                            <a:schemeClr val="tx1"/>
                          </a:solidFill>
                          <a:uFillTx/>
                          <a:latin typeface="+mn-lt"/>
                          <a:cs typeface="Arial" panose="020B0604020202020204" pitchFamily="34" charset="0"/>
                          <a:sym typeface="+mn-ea"/>
                        </a:rPr>
                        <a:t> </a:t>
                      </a:r>
                    </a:p>
                    <a:p>
                      <a:pPr algn="l" fontAlgn="base">
                        <a:buNone/>
                      </a:pPr>
                      <a:r>
                        <a:rPr lang="en-US" sz="1000" b="1" kern="0" dirty="0">
                          <a:solidFill>
                            <a:schemeClr val="tx1"/>
                          </a:solidFill>
                          <a:uFillTx/>
                          <a:latin typeface="+mn-lt"/>
                          <a:cs typeface="Arial" panose="020B0604020202020204" pitchFamily="34" charset="0"/>
                          <a:sym typeface="+mn-ea"/>
                        </a:rPr>
                        <a:t>3. </a:t>
                      </a:r>
                      <a:r>
                        <a:rPr lang="en-US" sz="1000" b="1" kern="0" dirty="0">
                          <a:solidFill>
                            <a:schemeClr val="tx1"/>
                          </a:solidFill>
                          <a:uFillTx/>
                          <a:latin typeface="+mn-lt"/>
                          <a:ea typeface="+mn-ea"/>
                          <a:cs typeface="Arial" panose="020B0604020202020204" pitchFamily="34" charset="0"/>
                        </a:rPr>
                        <a:t>VG</a:t>
                      </a:r>
                      <a:r>
                        <a:rPr lang="en-US" sz="1000" b="1" kern="0" dirty="0">
                          <a:solidFill>
                            <a:schemeClr val="tx1"/>
                          </a:solidFill>
                          <a:uFillTx/>
                          <a:latin typeface="+mn-lt"/>
                          <a:cs typeface="Arial" panose="020B0604020202020204" pitchFamily="34" charset="0"/>
                          <a:sym typeface="+mn-ea"/>
                        </a:rPr>
                        <a:t> bond pad is 75*</a:t>
                      </a:r>
                      <a:r>
                        <a:rPr lang="en-US" sz="1000" b="1" kern="0" dirty="0" err="1">
                          <a:solidFill>
                            <a:schemeClr val="tx1"/>
                          </a:solidFill>
                          <a:uFillTx/>
                          <a:latin typeface="+mn-lt"/>
                          <a:cs typeface="Arial" panose="020B0604020202020204" pitchFamily="34" charset="0"/>
                          <a:sym typeface="+mn-ea"/>
                        </a:rPr>
                        <a:t>75μm</a:t>
                      </a:r>
                      <a:r>
                        <a:rPr lang="en-US" sz="1000" b="1" kern="0" baseline="30000" dirty="0" err="1">
                          <a:solidFill>
                            <a:schemeClr val="tx1"/>
                          </a:solidFill>
                          <a:uFillTx/>
                          <a:latin typeface="+mn-lt"/>
                          <a:cs typeface="Arial" panose="020B0604020202020204" pitchFamily="34" charset="0"/>
                          <a:sym typeface="+mn-ea"/>
                        </a:rPr>
                        <a:t>2</a:t>
                      </a:r>
                      <a:r>
                        <a:rPr lang="en-US" sz="1000" b="1" kern="0" dirty="0">
                          <a:solidFill>
                            <a:schemeClr val="tx1"/>
                          </a:solidFill>
                          <a:uFillTx/>
                          <a:latin typeface="+mn-lt"/>
                          <a:cs typeface="Arial" panose="020B0604020202020204" pitchFamily="34" charset="0"/>
                          <a:sym typeface="+mn-ea"/>
                        </a:rPr>
                        <a:t> </a:t>
                      </a:r>
                    </a:p>
                    <a:p>
                      <a:pPr algn="l" fontAlgn="base">
                        <a:buNone/>
                      </a:pPr>
                      <a:r>
                        <a:rPr lang="en-US" sz="1000" b="1" kern="0" dirty="0">
                          <a:solidFill>
                            <a:schemeClr val="tx1"/>
                          </a:solidFill>
                          <a:uFillTx/>
                          <a:latin typeface="+mn-lt"/>
                          <a:cs typeface="Arial" panose="020B0604020202020204" pitchFamily="34" charset="0"/>
                          <a:sym typeface="+mn-ea"/>
                        </a:rPr>
                        <a:t>4. RF IN/OUT bond pad is 50*</a:t>
                      </a:r>
                      <a:r>
                        <a:rPr lang="en-US" sz="1000" b="1" kern="0" dirty="0" err="1">
                          <a:solidFill>
                            <a:schemeClr val="tx1"/>
                          </a:solidFill>
                          <a:uFillTx/>
                          <a:latin typeface="+mn-lt"/>
                          <a:cs typeface="Arial" panose="020B0604020202020204" pitchFamily="34" charset="0"/>
                          <a:sym typeface="+mn-ea"/>
                        </a:rPr>
                        <a:t>86μm</a:t>
                      </a:r>
                      <a:r>
                        <a:rPr lang="en-US" sz="1000" b="1" kern="0" baseline="30000" dirty="0" err="1">
                          <a:solidFill>
                            <a:schemeClr val="tx1"/>
                          </a:solidFill>
                          <a:uFillTx/>
                          <a:latin typeface="+mn-lt"/>
                          <a:cs typeface="Arial" panose="020B0604020202020204" pitchFamily="34" charset="0"/>
                          <a:sym typeface="+mn-ea"/>
                        </a:rPr>
                        <a:t>2</a:t>
                      </a:r>
                      <a:r>
                        <a:rPr lang="en-US" sz="1000" b="1" kern="0" dirty="0">
                          <a:solidFill>
                            <a:schemeClr val="tx1"/>
                          </a:solidFill>
                          <a:uFillTx/>
                          <a:latin typeface="+mn-lt"/>
                          <a:cs typeface="Arial" panose="020B0604020202020204" pitchFamily="34" charset="0"/>
                          <a:sym typeface="+mn-ea"/>
                        </a:rPr>
                        <a:t> </a:t>
                      </a:r>
                    </a:p>
                    <a:p>
                      <a:pPr algn="l" fontAlgn="base">
                        <a:buNone/>
                      </a:pPr>
                      <a:r>
                        <a:rPr lang="en-US" sz="1000" b="1" kern="0" dirty="0">
                          <a:solidFill>
                            <a:schemeClr val="tx1"/>
                          </a:solidFill>
                          <a:uFillTx/>
                          <a:latin typeface="+mn-lt"/>
                          <a:cs typeface="Arial" panose="020B0604020202020204" pitchFamily="34" charset="0"/>
                          <a:sym typeface="+mn-ea"/>
                        </a:rPr>
                        <a:t>5. Bond pad metalization: Gold</a:t>
                      </a:r>
                    </a:p>
                    <a:p>
                      <a:pPr algn="l" fontAlgn="base">
                        <a:buNone/>
                      </a:pPr>
                      <a:r>
                        <a:rPr lang="en-US" sz="1000" b="1" dirty="0">
                          <a:solidFill>
                            <a:schemeClr val="tx1"/>
                          </a:solidFill>
                          <a:latin typeface="+mn-lt"/>
                          <a:ea typeface="宋体" panose="02010600030101010101" pitchFamily="2" charset="-122"/>
                          <a:cs typeface="Arial" panose="020B0604020202020204" pitchFamily="34" charset="0"/>
                          <a:sym typeface="+mn-ea"/>
                        </a:rPr>
                        <a:t>6. Backside metalization: Gold</a:t>
                      </a:r>
                    </a:p>
                  </a:txBody>
                  <a:tcPr marL="68580" marR="68580" marT="0" marB="0">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 name="图片 4">
            <a:extLst>
              <a:ext uri="{FF2B5EF4-FFF2-40B4-BE49-F238E27FC236}">
                <a16:creationId xmlns:a16="http://schemas.microsoft.com/office/drawing/2014/main" id="{E15B857F-72BC-48EB-A823-B0FA1370CCE9}"/>
              </a:ext>
            </a:extLst>
          </p:cNvPr>
          <p:cNvPicPr>
            <a:picLocks noChangeAspect="1"/>
          </p:cNvPicPr>
          <p:nvPr/>
        </p:nvPicPr>
        <p:blipFill>
          <a:blip r:embed="rId2"/>
          <a:stretch>
            <a:fillRect/>
          </a:stretch>
        </p:blipFill>
        <p:spPr>
          <a:xfrm>
            <a:off x="1368034" y="2005658"/>
            <a:ext cx="4605871" cy="48331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DAD54A4-2915-4C33-A2AF-BFB16FD0579A}"/>
              </a:ext>
            </a:extLst>
          </p:cNvPr>
          <p:cNvSpPr txBox="1"/>
          <p:nvPr/>
        </p:nvSpPr>
        <p:spPr>
          <a:xfrm>
            <a:off x="2894012" y="1357586"/>
            <a:ext cx="1870075" cy="306705"/>
          </a:xfrm>
          <a:prstGeom prst="rect">
            <a:avLst/>
          </a:prstGeom>
          <a:noFill/>
        </p:spPr>
        <p:txBody>
          <a:bodyPr wrap="square" rtlCol="0">
            <a:spAutoFit/>
          </a:bodyPr>
          <a:lstStyle/>
          <a:p>
            <a:pPr algn="ctr"/>
            <a:r>
              <a:rPr lang="en-US" sz="1400" b="1" u="sng" dirty="0">
                <a:solidFill>
                  <a:srgbClr val="000000"/>
                </a:solidFill>
                <a:latin typeface="Calibri" panose="020F0502020204030204" pitchFamily="34" charset="0"/>
                <a:ea typeface="+mn-ea"/>
              </a:rPr>
              <a:t>Assembly Drawing</a:t>
            </a:r>
          </a:p>
        </p:txBody>
      </p:sp>
      <p:graphicFrame>
        <p:nvGraphicFramePr>
          <p:cNvPr id="4" name="Table 5">
            <a:extLst>
              <a:ext uri="{FF2B5EF4-FFF2-40B4-BE49-F238E27FC236}">
                <a16:creationId xmlns:a16="http://schemas.microsoft.com/office/drawing/2014/main" id="{68B478AF-C720-4A86-899E-D7611771F413}"/>
              </a:ext>
            </a:extLst>
          </p:cNvPr>
          <p:cNvGraphicFramePr>
            <a:graphicFrameLocks noGrp="1"/>
          </p:cNvGraphicFramePr>
          <p:nvPr>
            <p:extLst>
              <p:ext uri="{D42A27DB-BD31-4B8C-83A1-F6EECF244321}">
                <p14:modId xmlns:p14="http://schemas.microsoft.com/office/powerpoint/2010/main" val="742155592"/>
              </p:ext>
            </p:extLst>
          </p:nvPr>
        </p:nvGraphicFramePr>
        <p:xfrm>
          <a:off x="518818" y="7645642"/>
          <a:ext cx="6176488" cy="1728000"/>
        </p:xfrm>
        <a:graphic>
          <a:graphicData uri="http://schemas.openxmlformats.org/drawingml/2006/table">
            <a:tbl>
              <a:tblPr/>
              <a:tblGrid>
                <a:gridCol w="614210">
                  <a:extLst>
                    <a:ext uri="{9D8B030D-6E8A-4147-A177-3AD203B41FA5}">
                      <a16:colId xmlns:a16="http://schemas.microsoft.com/office/drawing/2014/main" val="20000"/>
                    </a:ext>
                  </a:extLst>
                </a:gridCol>
                <a:gridCol w="855735">
                  <a:extLst>
                    <a:ext uri="{9D8B030D-6E8A-4147-A177-3AD203B41FA5}">
                      <a16:colId xmlns:a16="http://schemas.microsoft.com/office/drawing/2014/main" val="20001"/>
                    </a:ext>
                  </a:extLst>
                </a:gridCol>
                <a:gridCol w="4706543">
                  <a:extLst>
                    <a:ext uri="{9D8B030D-6E8A-4147-A177-3AD203B41FA5}">
                      <a16:colId xmlns:a16="http://schemas.microsoft.com/office/drawing/2014/main" val="20002"/>
                    </a:ext>
                  </a:extLst>
                </a:gridCol>
              </a:tblGrid>
              <a:tr h="288000">
                <a:tc>
                  <a:txBody>
                    <a:bodyPr/>
                    <a:lstStyle/>
                    <a:p>
                      <a:pPr algn="ctr" rtl="0" fontAlgn="ctr"/>
                      <a:r>
                        <a:rPr lang="en-US" sz="1000" b="1" i="0" u="none" strike="noStrike" dirty="0">
                          <a:solidFill>
                            <a:srgbClr val="FFFFFF"/>
                          </a:solidFill>
                          <a:effectLst/>
                          <a:latin typeface="Calibri" panose="020F0502020204030204" pitchFamily="34" charset="0"/>
                          <a:cs typeface="Arial" panose="020B0604020202020204" pitchFamily="34" charset="0"/>
                        </a:rPr>
                        <a:t>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000" b="1" i="0" u="none" strike="noStrike" dirty="0">
                          <a:solidFill>
                            <a:srgbClr val="FFFFFF"/>
                          </a:solidFill>
                          <a:effectLst/>
                          <a:latin typeface="Calibri" panose="020F0502020204030204" pitchFamily="34" charset="0"/>
                          <a:cs typeface="Arial" panose="020B0604020202020204" pitchFamily="34" charset="0"/>
                        </a:rPr>
                        <a:t>Function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000" b="1" i="0" u="none" strike="noStrike" dirty="0">
                          <a:solidFill>
                            <a:srgbClr val="FFFFFF"/>
                          </a:solidFill>
                          <a:effectLst/>
                          <a:latin typeface="Calibri" panose="020F0502020204030204" pitchFamily="34" charset="0"/>
                          <a:cs typeface="Arial" panose="020B060402020202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10000"/>
                  </a:ext>
                </a:extLst>
              </a:tr>
              <a:tr h="288000">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RF 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RF signal input terminal; no blocking capacitor required. </a:t>
                      </a:r>
                      <a:endPar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8000">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RF OUT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RF signal output terminal; no blocking capacitor required.</a:t>
                      </a:r>
                      <a:endPar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88000">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VD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Drain Biases for the Amplifier</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An external biasing circuit is required.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8000">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VG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Gate Biases for the Amplifier</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An external biasing circuit is required.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5533447"/>
                  </a:ext>
                </a:extLst>
              </a:tr>
              <a:tr h="288000">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Die Bottom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sym typeface="+mn-ea"/>
                        </a:rPr>
                        <a:t>Die bottom must be connected to RF and dc ground.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1702749"/>
                  </a:ext>
                </a:extLst>
              </a:tr>
            </a:tbl>
          </a:graphicData>
        </a:graphic>
      </p:graphicFrame>
      <p:graphicFrame>
        <p:nvGraphicFramePr>
          <p:cNvPr id="6" name="Table 5">
            <a:extLst>
              <a:ext uri="{FF2B5EF4-FFF2-40B4-BE49-F238E27FC236}">
                <a16:creationId xmlns:a16="http://schemas.microsoft.com/office/drawing/2014/main" id="{4D6B1311-8F46-425F-B2C3-1347555C9B53}"/>
              </a:ext>
            </a:extLst>
          </p:cNvPr>
          <p:cNvGraphicFramePr>
            <a:graphicFrameLocks noGrp="1"/>
          </p:cNvGraphicFramePr>
          <p:nvPr>
            <p:extLst>
              <p:ext uri="{D42A27DB-BD31-4B8C-83A1-F6EECF244321}">
                <p14:modId xmlns:p14="http://schemas.microsoft.com/office/powerpoint/2010/main" val="1442848153"/>
              </p:ext>
            </p:extLst>
          </p:nvPr>
        </p:nvGraphicFramePr>
        <p:xfrm>
          <a:off x="518818" y="5664474"/>
          <a:ext cx="3180011" cy="1836089"/>
        </p:xfrm>
        <a:graphic>
          <a:graphicData uri="http://schemas.openxmlformats.org/drawingml/2006/table">
            <a:tbl>
              <a:tblPr/>
              <a:tblGrid>
                <a:gridCol w="608661">
                  <a:extLst>
                    <a:ext uri="{9D8B030D-6E8A-4147-A177-3AD203B41FA5}">
                      <a16:colId xmlns:a16="http://schemas.microsoft.com/office/drawing/2014/main" val="20001"/>
                    </a:ext>
                  </a:extLst>
                </a:gridCol>
                <a:gridCol w="2571350">
                  <a:extLst>
                    <a:ext uri="{9D8B030D-6E8A-4147-A177-3AD203B41FA5}">
                      <a16:colId xmlns:a16="http://schemas.microsoft.com/office/drawing/2014/main" val="20002"/>
                    </a:ext>
                  </a:extLst>
                </a:gridCol>
              </a:tblGrid>
              <a:tr h="251129">
                <a:tc>
                  <a:txBody>
                    <a:bodyPr/>
                    <a:lstStyle/>
                    <a:p>
                      <a:pPr algn="ctr"/>
                      <a:r>
                        <a:rPr lang="en-US" sz="1000" b="1" i="0" u="none" strike="noStrike" kern="1200" dirty="0">
                          <a:solidFill>
                            <a:srgbClr val="FFFFFF"/>
                          </a:solidFill>
                          <a:effectLst/>
                          <a:latin typeface="Calibri" panose="020F0502020204030204" pitchFamily="34" charset="0"/>
                          <a:ea typeface="+mn-ea"/>
                          <a:cs typeface="Arial" panose="020B0604020202020204" pitchFamily="34" charset="0"/>
                        </a:rPr>
                        <a:t>Item</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a:r>
                        <a:rPr lang="en-US" sz="1000" b="1" i="0" u="none" strike="noStrike" kern="1200" dirty="0">
                          <a:solidFill>
                            <a:srgbClr val="FFFFFF"/>
                          </a:solidFill>
                          <a:effectLst/>
                          <a:latin typeface="Calibri" panose="020F0502020204030204" pitchFamily="34" charset="0"/>
                          <a:ea typeface="+mn-ea"/>
                          <a:cs typeface="Arial" panose="020B0604020202020204" pitchFamily="34" charset="0"/>
                        </a:rPr>
                        <a:t>Description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10000"/>
                  </a:ext>
                </a:extLst>
              </a:tr>
              <a:tr h="394870">
                <a:tc>
                  <a:txBody>
                    <a:bodyPr/>
                    <a:lstStyle/>
                    <a:p>
                      <a:pPr marL="0" marR="0" lvl="0" indent="0" algn="ctr" defTabSz="1104047" rtl="0" eaLnBrk="1" fontAlgn="auto"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C1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100pF </a:t>
                      </a: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Example:</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Skyworks</a:t>
                      </a:r>
                    </a:p>
                    <a:p>
                      <a:pPr algn="ct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 Part:</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SC10002430</a:t>
                      </a:r>
                      <a:endPar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4870">
                <a:tc>
                  <a:txBody>
                    <a:bodyPr/>
                    <a:lstStyle/>
                    <a:p>
                      <a:pPr marL="0" marR="0" lvl="0" indent="0" algn="ctr" defTabSz="1104047" rtl="0" eaLnBrk="1" fontAlgn="auto"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C2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0.01µF </a:t>
                      </a: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Example:</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altLang="zh-TW" sz="1000" b="0" i="0" u="none" strike="noStrike" kern="1200" dirty="0">
                          <a:solidFill>
                            <a:schemeClr val="tx1"/>
                          </a:solidFill>
                          <a:effectLst/>
                          <a:latin typeface="Calibri" panose="020F0502020204030204" pitchFamily="34" charset="0"/>
                          <a:ea typeface="+mn-ea"/>
                          <a:cs typeface="Arial" panose="020B0604020202020204" pitchFamily="34" charset="0"/>
                        </a:rPr>
                        <a:t>TDK</a:t>
                      </a:r>
                      <a:endParaRPr lang="en-US" sz="1000" b="0" i="0" u="none" strike="noStrike" kern="1200" dirty="0">
                        <a:solidFill>
                          <a:schemeClr val="tx1"/>
                        </a:solidFill>
                        <a:effectLst/>
                        <a:latin typeface="Calibri" panose="020F0502020204030204" pitchFamily="34" charset="0"/>
                        <a:ea typeface="+mn-ea"/>
                        <a:cs typeface="Arial" panose="020B0604020202020204" pitchFamily="34" charset="0"/>
                      </a:endParaRPr>
                    </a:p>
                    <a:p>
                      <a:pPr algn="ct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Part</a:t>
                      </a:r>
                      <a:r>
                        <a:rPr lang="en-US" altLang="zh-TW" sz="1000" b="0" i="0" u="none" strike="noStrike" kern="1200" dirty="0">
                          <a:solidFill>
                            <a:schemeClr val="tx1"/>
                          </a:solidFill>
                          <a:effectLst/>
                          <a:latin typeface="Calibri" panose="020F0502020204030204" pitchFamily="34" charset="0"/>
                          <a:ea typeface="+mn-ea"/>
                          <a:cs typeface="Arial" panose="020B0604020202020204" pitchFamily="34" charset="0"/>
                        </a:rPr>
                        <a:t>:</a:t>
                      </a: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C1005X7R1H103K050BB (0402)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4870">
                <a:tc>
                  <a:txBody>
                    <a:bodyPr/>
                    <a:lstStyle/>
                    <a:p>
                      <a:pPr marL="0" marR="0" lvl="0" indent="0" algn="ctr" defTabSz="1104047" rtl="0" eaLnBrk="1" fontAlgn="auto"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C3</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000" b="0" i="0" u="none" strike="noStrike" kern="1200" dirty="0" err="1">
                          <a:solidFill>
                            <a:schemeClr val="tx1"/>
                          </a:solidFill>
                          <a:effectLst/>
                          <a:latin typeface="Calibri" panose="020F0502020204030204" pitchFamily="34" charset="0"/>
                          <a:ea typeface="+mn-ea"/>
                          <a:cs typeface="Arial" panose="020B0604020202020204" pitchFamily="34" charset="0"/>
                        </a:rPr>
                        <a:t>0.1µF</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Example:</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altLang="zh-TW" sz="1000" b="0" i="0" u="none" strike="noStrike" kern="1200" dirty="0">
                          <a:solidFill>
                            <a:schemeClr val="tx1"/>
                          </a:solidFill>
                          <a:effectLst/>
                          <a:latin typeface="Calibri" panose="020F0502020204030204" pitchFamily="34" charset="0"/>
                          <a:ea typeface="+mn-ea"/>
                          <a:cs typeface="Arial" panose="020B0604020202020204" pitchFamily="34" charset="0"/>
                        </a:rPr>
                        <a:t>TDK</a:t>
                      </a:r>
                      <a:endParaRPr lang="en-US" sz="1000" b="0" i="0" u="none" strike="noStrike" kern="1200" dirty="0">
                        <a:solidFill>
                          <a:schemeClr val="tx1"/>
                        </a:solidFill>
                        <a:effectLst/>
                        <a:latin typeface="Calibri" panose="020F0502020204030204" pitchFamily="34" charset="0"/>
                        <a:ea typeface="+mn-ea"/>
                        <a:cs typeface="Arial" panose="020B0604020202020204" pitchFamily="34" charset="0"/>
                      </a:endParaRPr>
                    </a:p>
                    <a:p>
                      <a:pPr marL="0" marR="0" lvl="0" indent="0" algn="ctr" defTabSz="1439997" rtl="0" eaLnBrk="1" fontAlgn="auto" latinLnBrk="0" hangingPunct="1">
                        <a:lnSpc>
                          <a:spcPct val="100000"/>
                        </a:lnSpc>
                        <a:spcBef>
                          <a:spcPts val="0"/>
                        </a:spcBef>
                        <a:spcAft>
                          <a:spcPts val="0"/>
                        </a:spcAft>
                        <a:buClrTx/>
                        <a:buSzTx/>
                        <a:buFontTx/>
                        <a:buNone/>
                        <a:tabLst/>
                        <a:defRPr/>
                      </a:pPr>
                      <a:r>
                        <a:rPr lang="en-US" altLang="zh-CN" sz="1000" b="0" i="0" u="none" strike="noStrike" kern="1200" dirty="0" err="1">
                          <a:solidFill>
                            <a:schemeClr val="tx1"/>
                          </a:solidFill>
                          <a:effectLst/>
                          <a:latin typeface="Calibri" panose="020F0502020204030204" pitchFamily="34" charset="0"/>
                          <a:ea typeface="+mn-ea"/>
                          <a:cs typeface="Arial" panose="020B0604020202020204" pitchFamily="34" charset="0"/>
                        </a:rPr>
                        <a:t>Part</a:t>
                      </a:r>
                      <a:r>
                        <a:rPr lang="en-US" altLang="zh-TW" sz="1000" b="0" i="0" u="none" strike="noStrike" kern="1200" dirty="0" err="1">
                          <a:solidFill>
                            <a:schemeClr val="tx1"/>
                          </a:solidFill>
                          <a:effectLst/>
                          <a:latin typeface="Calibri" panose="020F0502020204030204" pitchFamily="34" charset="0"/>
                          <a:ea typeface="+mn-ea"/>
                          <a:cs typeface="Arial" panose="020B0604020202020204" pitchFamily="34" charset="0"/>
                        </a:rPr>
                        <a:t>:</a:t>
                      </a:r>
                      <a:r>
                        <a:rPr lang="en-US" altLang="zh-CN" sz="1000" b="0" i="0" u="none" strike="noStrike" kern="1200" dirty="0" err="1">
                          <a:solidFill>
                            <a:schemeClr val="tx1"/>
                          </a:solidFill>
                          <a:effectLst/>
                          <a:latin typeface="Calibri" panose="020F0502020204030204" pitchFamily="34" charset="0"/>
                          <a:ea typeface="+mn-ea"/>
                          <a:cs typeface="Arial" panose="020B0604020202020204" pitchFamily="34" charset="0"/>
                        </a:rPr>
                        <a:t>C1005X7R1H104K050BB</a:t>
                      </a: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 (0402)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4870">
                <a:tc>
                  <a:txBody>
                    <a:bodyPr/>
                    <a:lstStyle/>
                    <a:p>
                      <a:pPr marL="0" marR="0" lvl="0" indent="0" algn="ctr" defTabSz="1104047" rtl="0" eaLnBrk="1" fontAlgn="auto"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R1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10</a:t>
                      </a:r>
                      <a:r>
                        <a:rPr lang="el-GR" sz="1000" b="0" i="0" u="none" strike="noStrike" kern="1200" dirty="0">
                          <a:solidFill>
                            <a:schemeClr val="tx1"/>
                          </a:solidFill>
                          <a:effectLst/>
                          <a:latin typeface="Calibri" panose="020F0502020204030204" pitchFamily="34" charset="0"/>
                          <a:ea typeface="+mn-ea"/>
                          <a:cs typeface="Arial" panose="020B0604020202020204" pitchFamily="34" charset="0"/>
                        </a:rPr>
                        <a:t>Ω</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Example:</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altLang="zh-TW" sz="1000" b="0" i="0" u="none" strike="noStrike" kern="1200" dirty="0">
                          <a:solidFill>
                            <a:schemeClr val="tx1"/>
                          </a:solidFill>
                          <a:effectLst/>
                          <a:latin typeface="Calibri" panose="020F0502020204030204" pitchFamily="34" charset="0"/>
                          <a:ea typeface="+mn-ea"/>
                          <a:cs typeface="Arial" panose="020B0604020202020204" pitchFamily="34" charset="0"/>
                        </a:rPr>
                        <a:t>Yageo</a:t>
                      </a:r>
                      <a:endParaRPr lang="en-US" sz="1000" b="0" i="0" u="none" strike="noStrike" kern="1200" dirty="0">
                        <a:solidFill>
                          <a:schemeClr val="tx1"/>
                        </a:solidFill>
                        <a:effectLst/>
                        <a:latin typeface="Calibri" panose="020F0502020204030204" pitchFamily="34" charset="0"/>
                        <a:ea typeface="+mn-ea"/>
                        <a:cs typeface="Arial" panose="020B0604020202020204" pitchFamily="34" charset="0"/>
                      </a:endParaRPr>
                    </a:p>
                    <a:p>
                      <a:pPr algn="ctr"/>
                      <a:r>
                        <a:rPr lang="en-US" altLang="zh-CN" sz="1000" b="0" i="0" u="none" strike="noStrike" kern="1200" dirty="0" err="1">
                          <a:solidFill>
                            <a:schemeClr val="tx1"/>
                          </a:solidFill>
                          <a:effectLst/>
                          <a:latin typeface="Calibri" panose="020F0502020204030204" pitchFamily="34" charset="0"/>
                          <a:ea typeface="+mn-ea"/>
                          <a:cs typeface="Arial" panose="020B0604020202020204" pitchFamily="34" charset="0"/>
                        </a:rPr>
                        <a:t>Part:SR0402FR-7T10RL</a:t>
                      </a:r>
                      <a:endPar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5533447"/>
                  </a:ext>
                </a:extLst>
              </a:tr>
            </a:tbl>
          </a:graphicData>
        </a:graphic>
      </p:graphicFrame>
      <p:pic>
        <p:nvPicPr>
          <p:cNvPr id="7" name="图片 6">
            <a:extLst>
              <a:ext uri="{FF2B5EF4-FFF2-40B4-BE49-F238E27FC236}">
                <a16:creationId xmlns:a16="http://schemas.microsoft.com/office/drawing/2014/main" id="{A6ED5913-D076-40FD-A5B2-996DA6AE8FAC}"/>
              </a:ext>
            </a:extLst>
          </p:cNvPr>
          <p:cNvPicPr>
            <a:picLocks noChangeAspect="1"/>
          </p:cNvPicPr>
          <p:nvPr/>
        </p:nvPicPr>
        <p:blipFill>
          <a:blip r:embed="rId2"/>
          <a:stretch>
            <a:fillRect/>
          </a:stretch>
        </p:blipFill>
        <p:spPr>
          <a:xfrm>
            <a:off x="930930" y="1710488"/>
            <a:ext cx="5535797" cy="3808907"/>
          </a:xfrm>
          <a:prstGeom prst="rect">
            <a:avLst/>
          </a:prstGeom>
        </p:spPr>
      </p:pic>
    </p:spTree>
    <p:extLst>
      <p:ext uri="{BB962C8B-B14F-4D97-AF65-F5344CB8AC3E}">
        <p14:creationId xmlns:p14="http://schemas.microsoft.com/office/powerpoint/2010/main" val="174122321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7146</TotalTime>
  <Words>1292</Words>
  <Application>Microsoft Office PowerPoint</Application>
  <PresentationFormat>自定义</PresentationFormat>
  <Paragraphs>208</Paragraphs>
  <Slides>11</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Arial</vt:lpstr>
      <vt:lpstr>Calibri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Miller MMIC</Company>
  <LinksUpToDate>false</LinksUpToDate>
  <SharedDoc>false</SharedDoc>
  <HyperlinkBase>MML806 GaAs MMIC LOW NOISE AMPLIFIER 45GHZ-90GHZ GAIN 15dB P1dB 12dBm NF 4.5dB</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MML806 GaAs MMIC LOW NOISE AMPLIFIER 45GHZ-90GHZ GAIN 15dB P1dB 12dBm NF 4.5dB</dc:title>
  <dc:subject>MML806 GaAs MMIC LOW NOISE AMPLIFIER 45GHZ-90GHZ GAIN 15dB P1dB 12dBm NF 4.5dB</dc:subject>
  <dc:creator>Miller MMIC</dc:creator>
  <cp:keywords>MML806 GaAs MMIC LOW NOISE AMPLIFIER 45GHZ-90GHZ GAIN 15dB P1dB 12dBm NF 4.5dB</cp:keywords>
  <dc:description>MML806 GaAs MMIC LOW NOISE AMPLIFIER 45GHZ-90GHZ GAIN 15dB P1dB 12dBm NF 4.5dB</dc:description>
  <cp:lastModifiedBy>494783603@qq.com</cp:lastModifiedBy>
  <cp:revision>1202</cp:revision>
  <cp:lastPrinted>2013-12-10T07:32:00Z</cp:lastPrinted>
  <dcterms:created xsi:type="dcterms:W3CDTF">2004-05-11T03:50:00Z</dcterms:created>
  <dcterms:modified xsi:type="dcterms:W3CDTF">2025-10-16T08:02:52Z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