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handoutMasterIdLst>
    <p:handoutMasterId r:id="rId13"/>
  </p:handoutMasterIdLst>
  <p:sldIdLst>
    <p:sldId id="256" r:id="rId2"/>
    <p:sldId id="292" r:id="rId3"/>
    <p:sldId id="293" r:id="rId4"/>
    <p:sldId id="294" r:id="rId5"/>
    <p:sldId id="295" r:id="rId6"/>
    <p:sldId id="299" r:id="rId7"/>
    <p:sldId id="300" r:id="rId8"/>
    <p:sldId id="282" r:id="rId9"/>
    <p:sldId id="289" r:id="rId10"/>
    <p:sldId id="287" r:id="rId11"/>
  </p:sldIdLst>
  <p:sldSz cx="7773988" cy="10059988"/>
  <p:notesSz cx="7315200" cy="9601200"/>
  <p:defaultTextStyle>
    <a:defPPr>
      <a:defRPr lang="en-US"/>
    </a:defPPr>
    <a:lvl1pPr algn="l" rtl="0" fontAlgn="base">
      <a:spcBef>
        <a:spcPct val="0"/>
      </a:spcBef>
      <a:spcAft>
        <a:spcPct val="0"/>
      </a:spcAft>
      <a:defRPr sz="4000" kern="1200">
        <a:solidFill>
          <a:schemeClr val="tx1"/>
        </a:solidFill>
        <a:latin typeface="Arial" panose="020B0604020202020204" pitchFamily="34" charset="0"/>
        <a:ea typeface="宋体" panose="02010600030101010101" pitchFamily="2" charset="-122"/>
        <a:cs typeface="Arial" panose="020B0604020202020204" pitchFamily="34" charset="0"/>
      </a:defRPr>
    </a:lvl1pPr>
    <a:lvl2pPr marL="457200" algn="l" rtl="0" fontAlgn="base">
      <a:spcBef>
        <a:spcPct val="0"/>
      </a:spcBef>
      <a:spcAft>
        <a:spcPct val="0"/>
      </a:spcAft>
      <a:defRPr sz="4000" kern="1200">
        <a:solidFill>
          <a:schemeClr val="tx1"/>
        </a:solidFill>
        <a:latin typeface="Arial" panose="020B0604020202020204" pitchFamily="34" charset="0"/>
        <a:ea typeface="宋体" panose="02010600030101010101" pitchFamily="2" charset="-122"/>
        <a:cs typeface="Arial" panose="020B0604020202020204" pitchFamily="34" charset="0"/>
      </a:defRPr>
    </a:lvl2pPr>
    <a:lvl3pPr marL="914400" algn="l" rtl="0" fontAlgn="base">
      <a:spcBef>
        <a:spcPct val="0"/>
      </a:spcBef>
      <a:spcAft>
        <a:spcPct val="0"/>
      </a:spcAft>
      <a:defRPr sz="4000" kern="1200">
        <a:solidFill>
          <a:schemeClr val="tx1"/>
        </a:solidFill>
        <a:latin typeface="Arial" panose="020B0604020202020204" pitchFamily="34" charset="0"/>
        <a:ea typeface="宋体" panose="02010600030101010101" pitchFamily="2" charset="-122"/>
        <a:cs typeface="Arial" panose="020B0604020202020204" pitchFamily="34" charset="0"/>
      </a:defRPr>
    </a:lvl3pPr>
    <a:lvl4pPr marL="1371600" algn="l" rtl="0" fontAlgn="base">
      <a:spcBef>
        <a:spcPct val="0"/>
      </a:spcBef>
      <a:spcAft>
        <a:spcPct val="0"/>
      </a:spcAft>
      <a:defRPr sz="4000" kern="1200">
        <a:solidFill>
          <a:schemeClr val="tx1"/>
        </a:solidFill>
        <a:latin typeface="Arial" panose="020B0604020202020204" pitchFamily="34" charset="0"/>
        <a:ea typeface="宋体" panose="02010600030101010101" pitchFamily="2" charset="-122"/>
        <a:cs typeface="Arial" panose="020B0604020202020204" pitchFamily="34" charset="0"/>
      </a:defRPr>
    </a:lvl4pPr>
    <a:lvl5pPr marL="1828800" algn="l" rtl="0" fontAlgn="base">
      <a:spcBef>
        <a:spcPct val="0"/>
      </a:spcBef>
      <a:spcAft>
        <a:spcPct val="0"/>
      </a:spcAft>
      <a:defRPr sz="4000" kern="1200">
        <a:solidFill>
          <a:schemeClr val="tx1"/>
        </a:solidFill>
        <a:latin typeface="Arial" panose="020B0604020202020204" pitchFamily="34" charset="0"/>
        <a:ea typeface="宋体" panose="02010600030101010101" pitchFamily="2" charset="-122"/>
        <a:cs typeface="Arial" panose="020B0604020202020204" pitchFamily="34" charset="0"/>
      </a:defRPr>
    </a:lvl5pPr>
    <a:lvl6pPr marL="2286000" algn="l" defTabSz="914400" rtl="0" eaLnBrk="1" latinLnBrk="0" hangingPunct="1">
      <a:defRPr sz="4000" kern="1200">
        <a:solidFill>
          <a:schemeClr val="tx1"/>
        </a:solidFill>
        <a:latin typeface="Arial" panose="020B0604020202020204" pitchFamily="34" charset="0"/>
        <a:ea typeface="宋体" panose="02010600030101010101" pitchFamily="2" charset="-122"/>
        <a:cs typeface="Arial" panose="020B0604020202020204" pitchFamily="34" charset="0"/>
      </a:defRPr>
    </a:lvl6pPr>
    <a:lvl7pPr marL="2743200" algn="l" defTabSz="914400" rtl="0" eaLnBrk="1" latinLnBrk="0" hangingPunct="1">
      <a:defRPr sz="4000" kern="1200">
        <a:solidFill>
          <a:schemeClr val="tx1"/>
        </a:solidFill>
        <a:latin typeface="Arial" panose="020B0604020202020204" pitchFamily="34" charset="0"/>
        <a:ea typeface="宋体" panose="02010600030101010101" pitchFamily="2" charset="-122"/>
        <a:cs typeface="Arial" panose="020B0604020202020204" pitchFamily="34" charset="0"/>
      </a:defRPr>
    </a:lvl7pPr>
    <a:lvl8pPr marL="3200400" algn="l" defTabSz="914400" rtl="0" eaLnBrk="1" latinLnBrk="0" hangingPunct="1">
      <a:defRPr sz="4000" kern="1200">
        <a:solidFill>
          <a:schemeClr val="tx1"/>
        </a:solidFill>
        <a:latin typeface="Arial" panose="020B0604020202020204" pitchFamily="34" charset="0"/>
        <a:ea typeface="宋体" panose="02010600030101010101" pitchFamily="2" charset="-122"/>
        <a:cs typeface="Arial" panose="020B0604020202020204" pitchFamily="34" charset="0"/>
      </a:defRPr>
    </a:lvl8pPr>
    <a:lvl9pPr marL="3657600" algn="l" defTabSz="914400" rtl="0" eaLnBrk="1" latinLnBrk="0" hangingPunct="1">
      <a:defRPr sz="4000" kern="1200">
        <a:solidFill>
          <a:schemeClr val="tx1"/>
        </a:solidFill>
        <a:latin typeface="Arial" panose="020B0604020202020204" pitchFamily="34" charset="0"/>
        <a:ea typeface="宋体" panose="02010600030101010101" pitchFamily="2" charset="-122"/>
        <a:cs typeface="Arial" panose="020B0604020202020204" pitchFamily="34" charset="0"/>
      </a:defRPr>
    </a:lvl9pPr>
  </p:defaultTextStyle>
  <p:extLst>
    <p:ext uri="{EFAFB233-063F-42B5-8137-9DF3F51BA10A}">
      <p15:sldGuideLst xmlns:p15="http://schemas.microsoft.com/office/powerpoint/2012/main">
        <p15:guide id="1" orient="horz" pos="3191">
          <p15:clr>
            <a:srgbClr val="A4A3A4"/>
          </p15:clr>
        </p15:guide>
        <p15:guide id="2" pos="250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dy" initials="H"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FF6600"/>
    <a:srgbClr val="FF7C80"/>
    <a:srgbClr val="0000CC"/>
    <a:srgbClr val="FF5050"/>
    <a:srgbClr val="333333"/>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72" autoAdjust="0"/>
    <p:restoredTop sz="99379" autoAdjust="0"/>
  </p:normalViewPr>
  <p:slideViewPr>
    <p:cSldViewPr>
      <p:cViewPr varScale="1">
        <p:scale>
          <a:sx n="79" d="100"/>
          <a:sy n="79" d="100"/>
        </p:scale>
        <p:origin x="3150" y="90"/>
      </p:cViewPr>
      <p:guideLst>
        <p:guide orient="horz" pos="3191"/>
        <p:guide pos="250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69920" cy="481727"/>
          </a:xfrm>
          <a:prstGeom prst="rect">
            <a:avLst/>
          </a:prstGeom>
        </p:spPr>
        <p:txBody>
          <a:bodyPr vert="horz" lIns="91440" tIns="45720" rIns="91440" bIns="45720" rtlCol="0"/>
          <a:lstStyle>
            <a:lvl1pPr algn="l">
              <a:defRPr sz="1260"/>
            </a:lvl1pPr>
          </a:lstStyle>
          <a:p>
            <a:endParaRPr lang="zh-CN" altLang="en-US"/>
          </a:p>
        </p:txBody>
      </p:sp>
      <p:sp>
        <p:nvSpPr>
          <p:cNvPr id="3" name="日期占位符 2"/>
          <p:cNvSpPr>
            <a:spLocks noGrp="1"/>
          </p:cNvSpPr>
          <p:nvPr>
            <p:ph type="dt" sz="quarter" idx="1"/>
          </p:nvPr>
        </p:nvSpPr>
        <p:spPr>
          <a:xfrm>
            <a:off x="4143587" y="0"/>
            <a:ext cx="3169920" cy="481727"/>
          </a:xfrm>
          <a:prstGeom prst="rect">
            <a:avLst/>
          </a:prstGeom>
        </p:spPr>
        <p:txBody>
          <a:bodyPr vert="horz" lIns="91440" tIns="45720" rIns="91440" bIns="45720" rtlCol="0"/>
          <a:lstStyle>
            <a:lvl1pPr algn="r">
              <a:defRPr sz="1260"/>
            </a:lvl1pPr>
          </a:lstStyle>
          <a:p>
            <a:fld id="{0F9B84EA-7D68-4D60-9CB1-D50884785D1C}" type="datetimeFigureOut">
              <a:rPr lang="zh-CN" altLang="en-US" smtClean="0"/>
              <a:pPr/>
              <a:t>2025/8/13</a:t>
            </a:fld>
            <a:endParaRPr lang="zh-CN" altLang="en-US"/>
          </a:p>
        </p:txBody>
      </p:sp>
      <p:sp>
        <p:nvSpPr>
          <p:cNvPr id="4" name="页脚占位符 3"/>
          <p:cNvSpPr>
            <a:spLocks noGrp="1"/>
          </p:cNvSpPr>
          <p:nvPr>
            <p:ph type="ftr" sz="quarter" idx="2"/>
          </p:nvPr>
        </p:nvSpPr>
        <p:spPr>
          <a:xfrm>
            <a:off x="0" y="9119474"/>
            <a:ext cx="3169920" cy="481726"/>
          </a:xfrm>
          <a:prstGeom prst="rect">
            <a:avLst/>
          </a:prstGeom>
        </p:spPr>
        <p:txBody>
          <a:bodyPr vert="horz" lIns="91440" tIns="45720" rIns="91440" bIns="45720" rtlCol="0" anchor="b"/>
          <a:lstStyle>
            <a:lvl1pPr algn="l">
              <a:defRPr sz="1260"/>
            </a:lvl1pPr>
          </a:lstStyle>
          <a:p>
            <a:endParaRPr lang="zh-CN" altLang="en-US"/>
          </a:p>
        </p:txBody>
      </p:sp>
      <p:sp>
        <p:nvSpPr>
          <p:cNvPr id="5" name="灯片编号占位符 4"/>
          <p:cNvSpPr>
            <a:spLocks noGrp="1"/>
          </p:cNvSpPr>
          <p:nvPr>
            <p:ph type="sldNum" sz="quarter" idx="3"/>
          </p:nvPr>
        </p:nvSpPr>
        <p:spPr>
          <a:xfrm>
            <a:off x="4143587" y="9119474"/>
            <a:ext cx="3169920" cy="481726"/>
          </a:xfrm>
          <a:prstGeom prst="rect">
            <a:avLst/>
          </a:prstGeom>
        </p:spPr>
        <p:txBody>
          <a:bodyPr vert="horz" lIns="91440" tIns="45720" rIns="91440" bIns="45720" rtlCol="0" anchor="b"/>
          <a:lstStyle>
            <a:lvl1pPr algn="r">
              <a:defRPr sz="1260"/>
            </a:lvl1pPr>
          </a:lstStyle>
          <a:p>
            <a:fld id="{8D4E0FC9-F1F8-4FAE-9988-3BA365CFD46F}" type="slidenum">
              <a:rPr lang="zh-CN" altLang="en-US" smtClean="0"/>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1440" tIns="45720" rIns="91440" bIns="45720" numCol="1" anchor="t" anchorCtr="0" compatLnSpc="1"/>
          <a:lstStyle>
            <a:lvl1pPr>
              <a:defRPr sz="1200"/>
            </a:lvl1pPr>
          </a:lstStyle>
          <a:p>
            <a:endParaRPr lang="en-US" altLang="zh-CN" dirty="0"/>
          </a:p>
        </p:txBody>
      </p:sp>
      <p:sp>
        <p:nvSpPr>
          <p:cNvPr id="3" name="Date Placeholder 2"/>
          <p:cNvSpPr>
            <a:spLocks noGrp="1"/>
          </p:cNvSpPr>
          <p:nvPr>
            <p:ph type="dt" idx="1"/>
          </p:nvPr>
        </p:nvSpPr>
        <p:spPr>
          <a:xfrm>
            <a:off x="4143375" y="0"/>
            <a:ext cx="3170238" cy="479425"/>
          </a:xfrm>
          <a:prstGeom prst="rect">
            <a:avLst/>
          </a:prstGeom>
        </p:spPr>
        <p:txBody>
          <a:bodyPr vert="horz" wrap="square" lIns="91440" tIns="45720" rIns="91440" bIns="45720" numCol="1" anchor="t" anchorCtr="0" compatLnSpc="1"/>
          <a:lstStyle>
            <a:lvl1pPr algn="r">
              <a:defRPr sz="1200"/>
            </a:lvl1pPr>
          </a:lstStyle>
          <a:p>
            <a:fld id="{2BE6DBB6-2952-4A93-9974-C9B86C7988FE}" type="datetimeFigureOut">
              <a:rPr lang="en-US" altLang="zh-CN"/>
              <a:pPr/>
              <a:t>8/13/2025</a:t>
            </a:fld>
            <a:endParaRPr lang="en-US" altLang="zh-CN" dirty="0"/>
          </a:p>
        </p:txBody>
      </p:sp>
      <p:sp>
        <p:nvSpPr>
          <p:cNvPr id="4" name="Slide Image Placeholder 3"/>
          <p:cNvSpPr>
            <a:spLocks noGrp="1" noRot="1" noChangeAspect="1"/>
          </p:cNvSpPr>
          <p:nvPr>
            <p:ph type="sldImg" idx="2"/>
          </p:nvPr>
        </p:nvSpPr>
        <p:spPr>
          <a:xfrm>
            <a:off x="2266950" y="720725"/>
            <a:ext cx="2781300" cy="36004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1440" tIns="45720" rIns="91440" bIns="45720" numCol="1" anchor="b" anchorCtr="0" compatLnSpc="1"/>
          <a:lstStyle>
            <a:lvl1pPr>
              <a:defRPr sz="1200"/>
            </a:lvl1pPr>
          </a:lstStyle>
          <a:p>
            <a:endParaRPr lang="en-US" altLang="zh-CN" dirty="0"/>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1440" tIns="45720" rIns="91440" bIns="45720" numCol="1" anchor="b" anchorCtr="0" compatLnSpc="1"/>
          <a:lstStyle>
            <a:lvl1pPr algn="r">
              <a:defRPr sz="1200"/>
            </a:lvl1pPr>
          </a:lstStyle>
          <a:p>
            <a:fld id="{28EA8F4B-1E48-483E-9FAB-641264BAAF55}" type="slidenum">
              <a:rPr lang="en-US" altLang="zh-CN"/>
              <a:pPr/>
              <a:t>‹#›</a:t>
            </a:fld>
            <a:endParaRPr lang="en-US" altLang="zh-CN" dirty="0"/>
          </a:p>
        </p:txBody>
      </p:sp>
    </p:spTree>
    <p:extLst>
      <p:ext uri="{BB962C8B-B14F-4D97-AF65-F5344CB8AC3E}">
        <p14:creationId xmlns:p14="http://schemas.microsoft.com/office/powerpoint/2010/main" val="32788903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dirty="0"/>
          </a:p>
        </p:txBody>
      </p:sp>
      <p:sp>
        <p:nvSpPr>
          <p:cNvPr id="5124" name="Slide Number Placeholder 3"/>
          <p:cNvSpPr>
            <a:spLocks noGrp="1"/>
          </p:cNvSpPr>
          <p:nvPr>
            <p:ph type="sldNum" sz="quarter" idx="5"/>
          </p:nvPr>
        </p:nvSpPr>
        <p:spPr bwMode="auto">
          <a:ln>
            <a:miter lim="800000"/>
          </a:ln>
        </p:spPr>
        <p:txBody>
          <a:bodyPr/>
          <a:lstStyle>
            <a:lvl1pPr eaLnBrk="0" hangingPunct="0">
              <a:defRPr sz="4000">
                <a:solidFill>
                  <a:schemeClr val="tx1"/>
                </a:solidFill>
                <a:latin typeface="Arial" panose="020B0604020202020204" pitchFamily="34" charset="0"/>
                <a:cs typeface="Arial" panose="020B0604020202020204" pitchFamily="34" charset="0"/>
              </a:defRPr>
            </a:lvl1pPr>
            <a:lvl2pPr marL="742950" indent="-285750" eaLnBrk="0" hangingPunct="0">
              <a:defRPr sz="4000">
                <a:solidFill>
                  <a:schemeClr val="tx1"/>
                </a:solidFill>
                <a:latin typeface="Arial" panose="020B0604020202020204" pitchFamily="34" charset="0"/>
                <a:cs typeface="Arial" panose="020B0604020202020204" pitchFamily="34" charset="0"/>
              </a:defRPr>
            </a:lvl2pPr>
            <a:lvl3pPr marL="1143000" indent="-228600" eaLnBrk="0" hangingPunct="0">
              <a:defRPr sz="4000">
                <a:solidFill>
                  <a:schemeClr val="tx1"/>
                </a:solidFill>
                <a:latin typeface="Arial" panose="020B0604020202020204" pitchFamily="34" charset="0"/>
                <a:cs typeface="Arial" panose="020B0604020202020204" pitchFamily="34" charset="0"/>
              </a:defRPr>
            </a:lvl3pPr>
            <a:lvl4pPr marL="1600200" indent="-228600" eaLnBrk="0" hangingPunct="0">
              <a:defRPr sz="4000">
                <a:solidFill>
                  <a:schemeClr val="tx1"/>
                </a:solidFill>
                <a:latin typeface="Arial" panose="020B0604020202020204" pitchFamily="34" charset="0"/>
                <a:cs typeface="Arial" panose="020B0604020202020204" pitchFamily="34" charset="0"/>
              </a:defRPr>
            </a:lvl4pPr>
            <a:lvl5pPr marL="2057400" indent="-228600" eaLnBrk="0" hangingPunct="0">
              <a:defRPr sz="4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4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4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4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4000">
                <a:solidFill>
                  <a:schemeClr val="tx1"/>
                </a:solidFill>
                <a:latin typeface="Arial" panose="020B0604020202020204" pitchFamily="34" charset="0"/>
                <a:cs typeface="Arial" panose="020B0604020202020204" pitchFamily="34" charset="0"/>
              </a:defRPr>
            </a:lvl9pPr>
          </a:lstStyle>
          <a:p>
            <a:pPr eaLnBrk="1" hangingPunct="1"/>
            <a:fld id="{AEBAB1FC-9044-441D-93D2-B0FFDAF5C737}" type="slidenum">
              <a:rPr lang="en-US" altLang="zh-CN" sz="1200"/>
              <a:pPr eaLnBrk="1" hangingPunct="1"/>
              <a:t>1</a:t>
            </a:fld>
            <a:endParaRPr lang="en-US" altLang="zh-CN"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8938" y="403225"/>
            <a:ext cx="6996112" cy="167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388938" y="2347913"/>
            <a:ext cx="3421062" cy="66389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962400" y="2347913"/>
            <a:ext cx="3422650" cy="66389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924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1" name="Line 17"/>
          <p:cNvSpPr>
            <a:spLocks noChangeShapeType="1"/>
          </p:cNvSpPr>
          <p:nvPr userDrawn="1"/>
        </p:nvSpPr>
        <p:spPr bwMode="auto">
          <a:xfrm>
            <a:off x="3959002" y="768149"/>
            <a:ext cx="3212505" cy="0"/>
          </a:xfrm>
          <a:prstGeom prst="line">
            <a:avLst/>
          </a:prstGeom>
          <a:noFill/>
          <a:ln w="38100">
            <a:solidFill>
              <a:srgbClr val="4D4D4D"/>
            </a:solidFill>
            <a:round/>
          </a:ln>
          <a:effectLst/>
        </p:spPr>
        <p:txBody>
          <a:bodyPr/>
          <a:lstStyle/>
          <a:p>
            <a:pPr>
              <a:defRPr/>
            </a:pPr>
            <a:endParaRPr lang="en-US" b="1" i="0" dirty="0">
              <a:solidFill>
                <a:schemeClr val="tx2">
                  <a:lumMod val="75000"/>
                  <a:lumOff val="25000"/>
                </a:schemeClr>
              </a:solidFill>
              <a:latin typeface="Calibri" panose="020F0502020204030204" pitchFamily="34" charset="0"/>
              <a:ea typeface="+mn-ea"/>
              <a:cs typeface="+mn-cs"/>
            </a:endParaRPr>
          </a:p>
        </p:txBody>
      </p:sp>
      <p:sp>
        <p:nvSpPr>
          <p:cNvPr id="1043" name="Line 19"/>
          <p:cNvSpPr>
            <a:spLocks noChangeShapeType="1"/>
          </p:cNvSpPr>
          <p:nvPr userDrawn="1"/>
        </p:nvSpPr>
        <p:spPr bwMode="auto">
          <a:xfrm>
            <a:off x="0" y="9639300"/>
            <a:ext cx="7773988" cy="0"/>
          </a:xfrm>
          <a:prstGeom prst="line">
            <a:avLst/>
          </a:prstGeom>
          <a:noFill/>
          <a:ln w="19050">
            <a:solidFill>
              <a:srgbClr val="333333"/>
            </a:solidFill>
            <a:round/>
          </a:ln>
          <a:effectLst/>
        </p:spPr>
        <p:txBody>
          <a:bodyPr/>
          <a:lstStyle/>
          <a:p>
            <a:pPr>
              <a:defRPr/>
            </a:pPr>
            <a:endParaRPr lang="en-US" dirty="0">
              <a:latin typeface="Calibri" panose="020F0502020204030204" pitchFamily="34" charset="0"/>
              <a:ea typeface="+mn-ea"/>
              <a:cs typeface="+mn-cs"/>
            </a:endParaRPr>
          </a:p>
        </p:txBody>
      </p:sp>
      <p:sp>
        <p:nvSpPr>
          <p:cNvPr id="2" name="Rectangle 20"/>
          <p:cNvSpPr>
            <a:spLocks noChangeArrowheads="1"/>
          </p:cNvSpPr>
          <p:nvPr userDrawn="1"/>
        </p:nvSpPr>
        <p:spPr bwMode="auto">
          <a:xfrm>
            <a:off x="72529" y="9638506"/>
            <a:ext cx="5254625" cy="414338"/>
          </a:xfrm>
          <a:prstGeom prst="rect">
            <a:avLst/>
          </a:prstGeom>
          <a:noFill/>
          <a:ln w="9525">
            <a:noFill/>
            <a:miter lim="800000"/>
          </a:ln>
          <a:effectLst/>
        </p:spPr>
        <p:txBody>
          <a:bodyPr lIns="107826" tIns="53913" rIns="107826" bIns="53913">
            <a:spAutoFit/>
          </a:bodyPr>
          <a:lstStyle/>
          <a:p>
            <a:pPr algn="l" defTabSz="1077595">
              <a:spcBef>
                <a:spcPct val="50000"/>
              </a:spcBef>
              <a:defRPr/>
            </a:pPr>
            <a:r>
              <a:rPr kumimoji="1" lang="en-CA" altLang="zh-CN" sz="800" b="1" dirty="0">
                <a:solidFill>
                  <a:srgbClr val="333333"/>
                </a:solidFill>
                <a:latin typeface="Calibri" panose="020F0502020204030204" pitchFamily="34" charset="0"/>
                <a:ea typeface="华文琥珀" panose="02010800040101010101" pitchFamily="2" charset="-122"/>
                <a:cs typeface="+mn-cs"/>
              </a:rPr>
              <a:t>MILLER MMIC INC.            www.millermmic.com   </a:t>
            </a:r>
          </a:p>
          <a:p>
            <a:pPr algn="l" defTabSz="1077595">
              <a:spcBef>
                <a:spcPct val="50000"/>
              </a:spcBef>
              <a:defRPr/>
            </a:pPr>
            <a:r>
              <a:rPr kumimoji="1" lang="en-CA" altLang="zh-CN" sz="800" b="1" dirty="0">
                <a:solidFill>
                  <a:srgbClr val="333333"/>
                </a:solidFill>
                <a:latin typeface="Calibri" panose="020F0502020204030204" pitchFamily="34" charset="0"/>
                <a:ea typeface="华文琥珀" panose="02010800040101010101" pitchFamily="2" charset="-122"/>
                <a:cs typeface="+mn-cs"/>
              </a:rPr>
              <a:t>Sales: </a:t>
            </a:r>
            <a:r>
              <a:rPr kumimoji="1" lang="en-CA" altLang="zh-CN" sz="800" b="1" dirty="0" err="1">
                <a:solidFill>
                  <a:srgbClr val="333333"/>
                </a:solidFill>
                <a:latin typeface="Calibri" panose="020F0502020204030204" pitchFamily="34" charset="0"/>
                <a:ea typeface="华文琥珀" panose="02010800040101010101" pitchFamily="2" charset="-122"/>
                <a:cs typeface="+mn-cs"/>
              </a:rPr>
              <a:t>sales@millermmic.com</a:t>
            </a:r>
            <a:endParaRPr kumimoji="1" lang="en-CA" altLang="zh-CN" sz="800" b="1" dirty="0">
              <a:solidFill>
                <a:srgbClr val="333333"/>
              </a:solidFill>
              <a:latin typeface="Calibri" panose="020F0502020204030204" pitchFamily="34" charset="0"/>
              <a:ea typeface="华文琥珀" panose="02010800040101010101" pitchFamily="2" charset="-122"/>
              <a:cs typeface="+mn-cs"/>
            </a:endParaRPr>
          </a:p>
        </p:txBody>
      </p:sp>
      <p:pic>
        <p:nvPicPr>
          <p:cNvPr id="4" name="Picture 3"/>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02618" y="311418"/>
            <a:ext cx="3370299" cy="830144"/>
          </a:xfrm>
          <a:prstGeom prst="rect">
            <a:avLst/>
          </a:prstGeom>
        </p:spPr>
      </p:pic>
      <p:sp>
        <p:nvSpPr>
          <p:cNvPr id="5" name="TextBox 4"/>
          <p:cNvSpPr txBox="1"/>
          <p:nvPr userDrawn="1"/>
        </p:nvSpPr>
        <p:spPr>
          <a:xfrm>
            <a:off x="6119241" y="408173"/>
            <a:ext cx="1224137" cy="369332"/>
          </a:xfrm>
          <a:prstGeom prst="rect">
            <a:avLst/>
          </a:prstGeom>
          <a:noFill/>
        </p:spPr>
        <p:txBody>
          <a:bodyPr wrap="square" rtlCol="0">
            <a:spAutoFit/>
          </a:bodyPr>
          <a:lstStyle/>
          <a:p>
            <a:r>
              <a:rPr lang="en-US" sz="1800" b="1" i="0" dirty="0" err="1">
                <a:solidFill>
                  <a:schemeClr val="tx2">
                    <a:lumMod val="75000"/>
                    <a:lumOff val="25000"/>
                  </a:schemeClr>
                </a:solidFill>
                <a:latin typeface="Calibri" panose="020F0502020204030204" pitchFamily="34" charset="0"/>
                <a:cs typeface="Arial" panose="020B0604020202020204" pitchFamily="34" charset="0"/>
              </a:rPr>
              <a:t>MML814</a:t>
            </a:r>
            <a:endParaRPr lang="en-US" sz="1800" b="1" i="0" dirty="0">
              <a:solidFill>
                <a:schemeClr val="tx2">
                  <a:lumMod val="75000"/>
                  <a:lumOff val="25000"/>
                </a:schemeClr>
              </a:solidFill>
              <a:latin typeface="Calibri" panose="020F0502020204030204" pitchFamily="34" charset="0"/>
              <a:cs typeface="Arial" panose="020B0604020202020204" pitchFamily="34" charset="0"/>
            </a:endParaRPr>
          </a:p>
        </p:txBody>
      </p:sp>
      <p:sp>
        <p:nvSpPr>
          <p:cNvPr id="15" name="TextBox 14"/>
          <p:cNvSpPr txBox="1"/>
          <p:nvPr userDrawn="1"/>
        </p:nvSpPr>
        <p:spPr>
          <a:xfrm>
            <a:off x="3939724" y="812313"/>
            <a:ext cx="595035" cy="276999"/>
          </a:xfrm>
          <a:prstGeom prst="rect">
            <a:avLst/>
          </a:prstGeom>
          <a:noFill/>
        </p:spPr>
        <p:txBody>
          <a:bodyPr wrap="none" rtlCol="0">
            <a:spAutoFit/>
          </a:bodyPr>
          <a:lstStyle/>
          <a:p>
            <a:r>
              <a:rPr lang="en-US" sz="1200" b="1" i="1" u="none" strike="noStrike" kern="1200" baseline="0" dirty="0" err="1">
                <a:solidFill>
                  <a:schemeClr val="tx2">
                    <a:lumMod val="75000"/>
                    <a:lumOff val="25000"/>
                  </a:schemeClr>
                </a:solidFill>
                <a:latin typeface="Calibri" panose="020F0502020204030204" pitchFamily="34" charset="0"/>
                <a:ea typeface="宋体" panose="02010600030101010101" pitchFamily="2" charset="-122"/>
                <a:cs typeface="Arial" panose="020B0604020202020204" pitchFamily="34" charset="0"/>
              </a:rPr>
              <a:t>V3.0.1</a:t>
            </a:r>
            <a:endParaRPr lang="en-US" sz="1200" b="1" i="1" dirty="0">
              <a:solidFill>
                <a:schemeClr val="tx2">
                  <a:lumMod val="75000"/>
                  <a:lumOff val="25000"/>
                </a:schemeClr>
              </a:solidFill>
              <a:latin typeface="Calibri" panose="020F0502020204030204" pitchFamily="34" charset="0"/>
            </a:endParaRPr>
          </a:p>
        </p:txBody>
      </p:sp>
      <p:sp>
        <p:nvSpPr>
          <p:cNvPr id="7" name="Rectangle 6"/>
          <p:cNvSpPr/>
          <p:nvPr userDrawn="1"/>
        </p:nvSpPr>
        <p:spPr>
          <a:xfrm>
            <a:off x="7171507" y="0"/>
            <a:ext cx="602481" cy="10059988"/>
          </a:xfrm>
          <a:prstGeom prst="rect">
            <a:avLst/>
          </a:prstGeom>
          <a:solidFill>
            <a:srgbClr val="808080"/>
          </a:solidFill>
          <a:ln>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11" name="Rectangle 10"/>
          <p:cNvSpPr/>
          <p:nvPr userDrawn="1"/>
        </p:nvSpPr>
        <p:spPr>
          <a:xfrm>
            <a:off x="7171506" y="1300169"/>
            <a:ext cx="602481" cy="1080118"/>
          </a:xfrm>
          <a:prstGeom prst="rect">
            <a:avLst/>
          </a:prstGeom>
          <a:solidFill>
            <a:srgbClr val="FF6600"/>
          </a:solidFill>
          <a:ln>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12" name="TextBox 5">
            <a:extLst>
              <a:ext uri="{FF2B5EF4-FFF2-40B4-BE49-F238E27FC236}">
                <a16:creationId xmlns:a16="http://schemas.microsoft.com/office/drawing/2014/main" id="{17CA843A-ECB7-4747-AFA5-A105BE94E8FA}"/>
              </a:ext>
            </a:extLst>
          </p:cNvPr>
          <p:cNvSpPr txBox="1"/>
          <p:nvPr userDrawn="1"/>
        </p:nvSpPr>
        <p:spPr>
          <a:xfrm>
            <a:off x="4492527" y="781522"/>
            <a:ext cx="2634827" cy="461665"/>
          </a:xfrm>
          <a:prstGeom prst="rect">
            <a:avLst/>
          </a:prstGeom>
          <a:noFill/>
        </p:spPr>
        <p:txBody>
          <a:bodyPr wrap="squar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lang="en-US" sz="1200" b="1" i="0" u="none" strike="noStrike" kern="1200" baseline="0" dirty="0">
                <a:solidFill>
                  <a:schemeClr val="tx2">
                    <a:lumMod val="75000"/>
                    <a:lumOff val="25000"/>
                  </a:schemeClr>
                </a:solidFill>
                <a:latin typeface="Calibri" panose="020F0502020204030204" pitchFamily="34" charset="0"/>
                <a:ea typeface="宋体" panose="02010600030101010101" pitchFamily="2" charset="-122"/>
                <a:cs typeface="Arial" panose="020B0604020202020204" pitchFamily="34" charset="0"/>
              </a:rPr>
              <a:t>GaAs </a:t>
            </a:r>
            <a:r>
              <a:rPr lang="en-US" sz="1200" b="1" i="0" u="none" strike="noStrike" kern="1200" baseline="0" dirty="0" err="1">
                <a:solidFill>
                  <a:schemeClr val="tx2">
                    <a:lumMod val="75000"/>
                    <a:lumOff val="25000"/>
                  </a:schemeClr>
                </a:solidFill>
                <a:latin typeface="Calibri" panose="020F0502020204030204" pitchFamily="34" charset="0"/>
                <a:ea typeface="宋体" panose="02010600030101010101" pitchFamily="2" charset="-122"/>
                <a:cs typeface="Arial" panose="020B0604020202020204" pitchFamily="34" charset="0"/>
              </a:rPr>
              <a:t>MMIC</a:t>
            </a:r>
            <a:r>
              <a:rPr lang="en-US" sz="1200" b="1" i="0" u="none" strike="noStrike" kern="1200" baseline="0" dirty="0">
                <a:solidFill>
                  <a:schemeClr val="tx2">
                    <a:lumMod val="75000"/>
                    <a:lumOff val="25000"/>
                  </a:schemeClr>
                </a:solidFill>
                <a:latin typeface="Calibri" panose="020F0502020204030204" pitchFamily="34" charset="0"/>
                <a:ea typeface="宋体" panose="02010600030101010101" pitchFamily="2" charset="-122"/>
                <a:cs typeface="Arial" panose="020B0604020202020204" pitchFamily="34" charset="0"/>
              </a:rPr>
              <a:t> Low Noise Amplifier</a:t>
            </a:r>
          </a:p>
          <a:p>
            <a:pPr algn="r"/>
            <a:r>
              <a:rPr lang="en-US" sz="1200" b="1" i="0" u="none" strike="noStrike" kern="1200" baseline="0" dirty="0">
                <a:solidFill>
                  <a:schemeClr val="tx2">
                    <a:lumMod val="75000"/>
                    <a:lumOff val="25000"/>
                  </a:schemeClr>
                </a:solidFill>
                <a:latin typeface="Calibri" panose="020F0502020204030204" pitchFamily="34" charset="0"/>
                <a:ea typeface="宋体" panose="02010600030101010101" pitchFamily="2" charset="-122"/>
                <a:cs typeface="Arial" panose="020B0604020202020204" pitchFamily="34" charset="0"/>
              </a:rPr>
              <a:t>9-</a:t>
            </a:r>
            <a:r>
              <a:rPr lang="en-US" sz="1200" b="1" i="0" u="none" strike="noStrike" kern="1200" baseline="0" dirty="0" err="1">
                <a:solidFill>
                  <a:schemeClr val="tx2">
                    <a:lumMod val="75000"/>
                    <a:lumOff val="25000"/>
                  </a:schemeClr>
                </a:solidFill>
                <a:latin typeface="Calibri" panose="020F0502020204030204" pitchFamily="34" charset="0"/>
                <a:ea typeface="宋体" panose="02010600030101010101" pitchFamily="2" charset="-122"/>
                <a:cs typeface="Arial" panose="020B0604020202020204" pitchFamily="34" charset="0"/>
              </a:rPr>
              <a:t>20GHz</a:t>
            </a:r>
            <a:endParaRPr lang="en-US" sz="1200" b="1" i="0" u="none" strike="noStrike" kern="1200" baseline="0" dirty="0">
              <a:solidFill>
                <a:schemeClr val="tx2">
                  <a:lumMod val="75000"/>
                  <a:lumOff val="25000"/>
                </a:schemeClr>
              </a:solidFill>
              <a:latin typeface="Calibri" panose="020F0502020204030204" pitchFamily="34" charset="0"/>
              <a:ea typeface="宋体" panose="02010600030101010101" pitchFamily="2" charset="-122"/>
              <a:cs typeface="Arial" panose="020B0604020202020204" pitchFamily="34" charset="0"/>
            </a:endParaRPr>
          </a:p>
        </p:txBody>
      </p:sp>
      <p:sp>
        <p:nvSpPr>
          <p:cNvPr id="14" name="文本框 13">
            <a:extLst>
              <a:ext uri="{FF2B5EF4-FFF2-40B4-BE49-F238E27FC236}">
                <a16:creationId xmlns:a16="http://schemas.microsoft.com/office/drawing/2014/main" id="{D672F8E8-C6E9-4DC2-876C-D956C131E244}"/>
              </a:ext>
            </a:extLst>
          </p:cNvPr>
          <p:cNvSpPr txBox="1"/>
          <p:nvPr userDrawn="1"/>
        </p:nvSpPr>
        <p:spPr>
          <a:xfrm>
            <a:off x="7246898" y="1327496"/>
            <a:ext cx="430887" cy="1038202"/>
          </a:xfrm>
          <a:prstGeom prst="rect">
            <a:avLst/>
          </a:prstGeom>
          <a:solidFill>
            <a:srgbClr val="FF6600"/>
          </a:solidFill>
        </p:spPr>
        <p:txBody>
          <a:bodyPr vert="eaVert" wrap="square" rtlCol="0" anchor="ctr">
            <a:spAutoFit/>
          </a:bodyPr>
          <a:lstStyle/>
          <a:p>
            <a:pPr algn="ctr"/>
            <a:r>
              <a:rPr lang="en-US" sz="1600" b="1" dirty="0" err="1">
                <a:solidFill>
                  <a:schemeClr val="bg1"/>
                </a:solidFill>
                <a:uFillTx/>
                <a:latin typeface="Calibri" panose="020F0502020204030204" pitchFamily="34" charset="0"/>
                <a:sym typeface="+mn-ea"/>
              </a:rPr>
              <a:t>MML814</a:t>
            </a:r>
            <a:endParaRPr lang="en-US" sz="1600" b="1" dirty="0">
              <a:solidFill>
                <a:schemeClr val="bg1"/>
              </a:solidFill>
              <a:uFillTx/>
              <a:latin typeface="Calibri" panose="020F0502020204030204" pitchFamily="34" charset="0"/>
              <a:sym typeface="+mn-ea"/>
            </a:endParaRPr>
          </a:p>
        </p:txBody>
      </p:sp>
      <p:sp>
        <p:nvSpPr>
          <p:cNvPr id="13" name="TextBox 7">
            <a:extLst>
              <a:ext uri="{FF2B5EF4-FFF2-40B4-BE49-F238E27FC236}">
                <a16:creationId xmlns:a16="http://schemas.microsoft.com/office/drawing/2014/main" id="{C8451278-89B4-4FDB-B066-F51FF5683522}"/>
              </a:ext>
            </a:extLst>
          </p:cNvPr>
          <p:cNvSpPr txBox="1"/>
          <p:nvPr userDrawn="1"/>
        </p:nvSpPr>
        <p:spPr>
          <a:xfrm rot="5400000">
            <a:off x="5541750" y="5483656"/>
            <a:ext cx="3851952" cy="3385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1600" b="1" kern="1200" dirty="0">
                <a:solidFill>
                  <a:schemeClr val="bg1"/>
                </a:solidFill>
                <a:uFillTx/>
                <a:latin typeface="Calibri" panose="020F0502020204030204" pitchFamily="34" charset="0"/>
                <a:ea typeface="宋体" panose="02010600030101010101" pitchFamily="2" charset="-122"/>
                <a:cs typeface="Arial" panose="020B0604020202020204" pitchFamily="34" charset="0"/>
              </a:rPr>
              <a:t>GaAs Low Noise Amplifier </a:t>
            </a:r>
            <a:r>
              <a:rPr lang="en-US" sz="1600" b="1" kern="1200" dirty="0" err="1">
                <a:solidFill>
                  <a:schemeClr val="bg1"/>
                </a:solidFill>
                <a:uFillTx/>
                <a:latin typeface="Calibri" panose="020F0502020204030204" pitchFamily="34" charset="0"/>
                <a:ea typeface="宋体" panose="02010600030101010101" pitchFamily="2" charset="-122"/>
                <a:cs typeface="Arial" panose="020B0604020202020204" pitchFamily="34" charset="0"/>
              </a:rPr>
              <a:t>MMIC</a:t>
            </a:r>
            <a:r>
              <a:rPr lang="en-US" sz="1600" b="1" kern="1200" dirty="0">
                <a:solidFill>
                  <a:schemeClr val="bg1"/>
                </a:solidFill>
                <a:uFillTx/>
                <a:latin typeface="Calibri" panose="020F0502020204030204" pitchFamily="34" charset="0"/>
                <a:ea typeface="宋体" panose="02010600030101010101" pitchFamily="2" charset="-122"/>
                <a:cs typeface="Arial" panose="020B0604020202020204" pitchFamily="34" charset="0"/>
              </a:rPr>
              <a:t> 9</a:t>
            </a:r>
            <a:r>
              <a:rPr lang="en-US" sz="1600" b="1" kern="1200" baseline="0" dirty="0">
                <a:solidFill>
                  <a:schemeClr val="bg1"/>
                </a:solidFill>
                <a:uFillTx/>
                <a:latin typeface="Calibri" panose="020F0502020204030204" pitchFamily="34" charset="0"/>
                <a:ea typeface="宋体" panose="02010600030101010101" pitchFamily="2" charset="-122"/>
                <a:cs typeface="Arial" panose="020B0604020202020204" pitchFamily="34" charset="0"/>
              </a:rPr>
              <a:t> </a:t>
            </a:r>
            <a:r>
              <a:rPr lang="en-US" sz="1600" b="1" kern="1200" dirty="0">
                <a:solidFill>
                  <a:schemeClr val="bg1"/>
                </a:solidFill>
                <a:uFillTx/>
                <a:latin typeface="Calibri" panose="020F0502020204030204" pitchFamily="34" charset="0"/>
                <a:ea typeface="宋体" panose="02010600030101010101" pitchFamily="2" charset="-122"/>
                <a:cs typeface="Arial" panose="020B0604020202020204" pitchFamily="34" charset="0"/>
              </a:rPr>
              <a:t>– </a:t>
            </a:r>
            <a:r>
              <a:rPr lang="en-US" sz="1600" b="1" kern="1200" dirty="0" err="1">
                <a:solidFill>
                  <a:schemeClr val="bg1"/>
                </a:solidFill>
                <a:uFillTx/>
                <a:latin typeface="Calibri" panose="020F0502020204030204" pitchFamily="34" charset="0"/>
                <a:ea typeface="宋体" panose="02010600030101010101" pitchFamily="2" charset="-122"/>
                <a:cs typeface="Arial" panose="020B0604020202020204" pitchFamily="34" charset="0"/>
              </a:rPr>
              <a:t>20GHz</a:t>
            </a:r>
            <a:endParaRPr lang="en-US" sz="1600" b="1" dirty="0">
              <a:solidFill>
                <a:schemeClr val="bg1"/>
              </a:solidFill>
              <a:uFillTx/>
              <a:latin typeface="Calibri" panose="020F0502020204030204" pitchFamily="34" charset="0"/>
              <a:sym typeface="+mn-ea"/>
            </a:endParaRPr>
          </a:p>
        </p:txBody>
      </p:sp>
    </p:spTree>
  </p:cSld>
  <p:clrMap bg1="lt1" tx1="dk1" bg2="lt2" tx2="dk2" accent1="accent1" accent2="accent2" accent3="accent3" accent4="accent4" accent5="accent5" accent6="accent6" hlink="hlink" folHlink="folHlink"/>
  <p:sldLayoutIdLst>
    <p:sldLayoutId id="2147483652" r:id="rId1"/>
    <p:sldLayoutId id="2147483655" r:id="rId2"/>
    <p:sldLayoutId id="2147483656" r:id="rId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emf"/><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711937" y="3509792"/>
            <a:ext cx="1806905" cy="1154162"/>
          </a:xfrm>
          <a:prstGeom prst="rect">
            <a:avLst/>
          </a:prstGeom>
          <a:noFill/>
        </p:spPr>
        <p:txBody>
          <a:bodyPr wrap="none" rtlCol="0">
            <a:spAutoFit/>
          </a:bodyPr>
          <a:lstStyle/>
          <a:p>
            <a:r>
              <a:rPr lang="en-US" sz="1400" b="1" dirty="0">
                <a:latin typeface="Calibri" panose="020F0502020204030204" pitchFamily="34" charset="0"/>
              </a:rPr>
              <a:t>Typical Applications</a:t>
            </a:r>
          </a:p>
          <a:p>
            <a:pPr marL="171450" indent="-171450">
              <a:buFont typeface="Arial" panose="020B0604020202020204" pitchFamily="34" charset="0"/>
              <a:buChar char="•"/>
            </a:pPr>
            <a:r>
              <a:rPr lang="en-US" altLang="zh-CN" sz="1100" dirty="0">
                <a:latin typeface="Calibri" panose="020F0502020204030204" pitchFamily="34" charset="0"/>
              </a:rPr>
              <a:t>Test Instrumentation</a:t>
            </a:r>
          </a:p>
          <a:p>
            <a:pPr marL="171450" indent="-171450">
              <a:buFont typeface="Arial" panose="020B0604020202020204" pitchFamily="34" charset="0"/>
              <a:buChar char="•"/>
            </a:pPr>
            <a:r>
              <a:rPr lang="en-US" altLang="zh-CN" sz="1100" dirty="0">
                <a:latin typeface="Calibri" panose="020F0502020204030204" pitchFamily="34" charset="0"/>
              </a:rPr>
              <a:t>Microwave Radio &amp; VSAT</a:t>
            </a:r>
          </a:p>
          <a:p>
            <a:pPr marL="171450" indent="-171450">
              <a:buFont typeface="Arial" panose="020B0604020202020204" pitchFamily="34" charset="0"/>
              <a:buChar char="•"/>
            </a:pPr>
            <a:r>
              <a:rPr lang="en-US" altLang="zh-CN" sz="1100" dirty="0">
                <a:latin typeface="Calibri" panose="020F0502020204030204" pitchFamily="34" charset="0"/>
              </a:rPr>
              <a:t>Military &amp; Space</a:t>
            </a:r>
          </a:p>
          <a:p>
            <a:pPr marL="171450" indent="-171450">
              <a:buFont typeface="Arial" panose="020B0604020202020204" pitchFamily="34" charset="0"/>
              <a:buChar char="•"/>
            </a:pPr>
            <a:r>
              <a:rPr lang="en-US" altLang="zh-CN" sz="1100" dirty="0">
                <a:latin typeface="Calibri" panose="020F0502020204030204" pitchFamily="34" charset="0"/>
              </a:rPr>
              <a:t>Telecom Infrastructure</a:t>
            </a:r>
          </a:p>
          <a:p>
            <a:pPr marL="171450" indent="-171450">
              <a:buFont typeface="Arial" panose="020B0604020202020204" pitchFamily="34" charset="0"/>
              <a:buChar char="•"/>
            </a:pPr>
            <a:r>
              <a:rPr lang="en-US" altLang="zh-CN" sz="1100" dirty="0">
                <a:latin typeface="Calibri" panose="020F0502020204030204" pitchFamily="34" charset="0"/>
              </a:rPr>
              <a:t>Fiber Optics</a:t>
            </a:r>
          </a:p>
        </p:txBody>
      </p:sp>
      <p:sp>
        <p:nvSpPr>
          <p:cNvPr id="13" name="TextBox 12"/>
          <p:cNvSpPr txBox="1"/>
          <p:nvPr/>
        </p:nvSpPr>
        <p:spPr>
          <a:xfrm>
            <a:off x="718438" y="1339967"/>
            <a:ext cx="4032652" cy="2000548"/>
          </a:xfrm>
          <a:prstGeom prst="rect">
            <a:avLst/>
          </a:prstGeom>
          <a:noFill/>
        </p:spPr>
        <p:txBody>
          <a:bodyPr wrap="square" rtlCol="0">
            <a:spAutoFit/>
          </a:bodyPr>
          <a:lstStyle/>
          <a:p>
            <a:pPr algn="l"/>
            <a:r>
              <a:rPr lang="en-US" sz="1400" b="1" dirty="0">
                <a:latin typeface="Calibri" panose="020F0502020204030204" pitchFamily="34" charset="0"/>
              </a:rPr>
              <a:t>Features</a:t>
            </a:r>
            <a:endParaRPr lang="en-US" altLang="zh-CN" sz="1400" b="1" dirty="0">
              <a:latin typeface="Calibri" panose="020F0502020204030204" pitchFamily="34" charset="0"/>
            </a:endParaRPr>
          </a:p>
          <a:p>
            <a:pPr marL="171450" indent="-171450" algn="l">
              <a:buFont typeface="Arial" panose="020B0604020202020204" pitchFamily="34" charset="0"/>
              <a:buChar char="•"/>
            </a:pPr>
            <a:r>
              <a:rPr lang="en-US" altLang="zh-CN" sz="1100" dirty="0">
                <a:latin typeface="Calibri" panose="020F0502020204030204" pitchFamily="34" charset="0"/>
              </a:rPr>
              <a:t>Single Biasing Voltage (Self Biased)</a:t>
            </a:r>
          </a:p>
          <a:p>
            <a:pPr marL="171450" indent="-171450">
              <a:buFont typeface="Arial" panose="020B0604020202020204" pitchFamily="34" charset="0"/>
              <a:buChar char="•"/>
            </a:pPr>
            <a:r>
              <a:rPr lang="en-US" altLang="zh-CN" sz="1100" dirty="0" err="1">
                <a:latin typeface="Calibri" panose="020F0502020204030204" pitchFamily="34" charset="0"/>
              </a:rPr>
              <a:t>Ultra Low</a:t>
            </a:r>
            <a:r>
              <a:rPr lang="en-US" altLang="zh-CN" sz="1100" dirty="0">
                <a:latin typeface="Calibri" panose="020F0502020204030204" pitchFamily="34" charset="0"/>
              </a:rPr>
              <a:t> Current </a:t>
            </a:r>
            <a:r>
              <a:rPr lang="en-US" altLang="zh-CN" sz="1100" dirty="0" err="1">
                <a:latin typeface="Calibri" panose="020F0502020204030204" pitchFamily="34" charset="0"/>
              </a:rPr>
              <a:t>16mA</a:t>
            </a:r>
            <a:r>
              <a:rPr lang="en-US" altLang="zh-CN" sz="1100" dirty="0">
                <a:latin typeface="Calibri" panose="020F0502020204030204" pitchFamily="34" charset="0"/>
              </a:rPr>
              <a:t> </a:t>
            </a:r>
          </a:p>
          <a:p>
            <a:pPr marL="171450" indent="-171450" algn="l">
              <a:buFont typeface="Arial" panose="020B0604020202020204" pitchFamily="34" charset="0"/>
              <a:buChar char="•"/>
            </a:pPr>
            <a:r>
              <a:rPr lang="en-US" altLang="zh-CN" sz="1100" dirty="0">
                <a:latin typeface="Calibri" panose="020F0502020204030204" pitchFamily="34" charset="0"/>
              </a:rPr>
              <a:t>Frequency: 9-</a:t>
            </a:r>
            <a:r>
              <a:rPr lang="en-US" altLang="zh-CN" sz="1100" dirty="0" err="1">
                <a:latin typeface="Calibri" panose="020F0502020204030204" pitchFamily="34" charset="0"/>
              </a:rPr>
              <a:t>20GHz</a:t>
            </a:r>
            <a:endParaRPr lang="en-US" altLang="zh-CN" sz="1100" dirty="0">
              <a:latin typeface="Calibri" panose="020F0502020204030204" pitchFamily="34" charset="0"/>
            </a:endParaRPr>
          </a:p>
          <a:p>
            <a:pPr marL="171450" indent="-171450">
              <a:buFont typeface="Arial" panose="020B0604020202020204" pitchFamily="34" charset="0"/>
              <a:buChar char="•"/>
            </a:pPr>
            <a:r>
              <a:rPr lang="en-US" altLang="zh-CN" sz="1100" dirty="0">
                <a:latin typeface="Calibri" panose="020F0502020204030204" pitchFamily="34" charset="0"/>
              </a:rPr>
              <a:t>Small Signal Gain: </a:t>
            </a:r>
            <a:r>
              <a:rPr lang="en-US" altLang="zh-CN" sz="1100" dirty="0" err="1">
                <a:latin typeface="Calibri" panose="020F0502020204030204" pitchFamily="34" charset="0"/>
              </a:rPr>
              <a:t>23dB</a:t>
            </a:r>
            <a:r>
              <a:rPr lang="en-US" altLang="zh-CN" sz="1100" dirty="0">
                <a:latin typeface="Calibri" panose="020F0502020204030204" pitchFamily="34" charset="0"/>
              </a:rPr>
              <a:t> </a:t>
            </a:r>
            <a:r>
              <a:rPr lang="en-US" altLang="zh-CN" sz="1100" dirty="0">
                <a:latin typeface="Calibri" panose="020F0502020204030204" pitchFamily="34" charset="0"/>
                <a:sym typeface="+mn-ea"/>
              </a:rPr>
              <a:t>Typical</a:t>
            </a:r>
          </a:p>
          <a:p>
            <a:pPr marL="171450" indent="-171450">
              <a:buFont typeface="Arial" panose="020B0604020202020204" pitchFamily="34" charset="0"/>
              <a:buChar char="•"/>
            </a:pPr>
            <a:r>
              <a:rPr lang="en-US" altLang="zh-CN" sz="1100" dirty="0">
                <a:latin typeface="Calibri" panose="020F0502020204030204" pitchFamily="34" charset="0"/>
              </a:rPr>
              <a:t>Gain Flatness: </a:t>
            </a:r>
            <a:r>
              <a:rPr lang="en-US" altLang="zh-CN" sz="1100" dirty="0">
                <a:latin typeface="Calibri" panose="020F0502020204030204" pitchFamily="34" charset="0"/>
                <a:sym typeface="+mn-ea"/>
              </a:rPr>
              <a:t>±</a:t>
            </a:r>
            <a:r>
              <a:rPr lang="en-US" altLang="zh-CN" sz="1100" dirty="0" err="1">
                <a:latin typeface="Calibri" panose="020F0502020204030204" pitchFamily="34" charset="0"/>
                <a:sym typeface="+mn-ea"/>
              </a:rPr>
              <a:t>0.25</a:t>
            </a:r>
            <a:r>
              <a:rPr lang="en-US" sz="1100" dirty="0" err="1">
                <a:latin typeface="Calibri" panose="020F0502020204030204" pitchFamily="34" charset="0"/>
                <a:sym typeface="+mn-ea"/>
              </a:rPr>
              <a:t>dB</a:t>
            </a:r>
            <a:r>
              <a:rPr lang="en-US" sz="1100" dirty="0">
                <a:latin typeface="Calibri" panose="020F0502020204030204" pitchFamily="34" charset="0"/>
                <a:sym typeface="+mn-ea"/>
              </a:rPr>
              <a:t> Typical</a:t>
            </a:r>
          </a:p>
          <a:p>
            <a:pPr marL="171450" indent="-171450">
              <a:buFont typeface="Arial" panose="020B0604020202020204" pitchFamily="34" charset="0"/>
              <a:buChar char="•"/>
            </a:pPr>
            <a:r>
              <a:rPr lang="en-US" sz="1100" dirty="0">
                <a:latin typeface="Calibri" panose="020F0502020204030204" pitchFamily="34" charset="0"/>
                <a:sym typeface="+mn-ea"/>
              </a:rPr>
              <a:t>Noise </a:t>
            </a:r>
            <a:r>
              <a:rPr lang="en-US" sz="1100" dirty="0" err="1">
                <a:latin typeface="Calibri" panose="020F0502020204030204" pitchFamily="34" charset="0"/>
                <a:sym typeface="+mn-ea"/>
              </a:rPr>
              <a:t>Figure:1.7</a:t>
            </a:r>
            <a:r>
              <a:rPr lang="en-US" sz="1100" dirty="0" err="1">
                <a:latin typeface="Calibri" panose="020F0502020204030204" pitchFamily="34" charset="0"/>
              </a:rPr>
              <a:t>dB</a:t>
            </a:r>
            <a:r>
              <a:rPr lang="en-US" sz="1100" dirty="0">
                <a:latin typeface="Calibri" panose="020F0502020204030204" pitchFamily="34" charset="0"/>
              </a:rPr>
              <a:t> </a:t>
            </a:r>
            <a:r>
              <a:rPr lang="en-US" altLang="zh-CN" sz="1100" dirty="0">
                <a:latin typeface="Calibri" panose="020F0502020204030204" pitchFamily="34" charset="0"/>
                <a:sym typeface="+mn-ea"/>
              </a:rPr>
              <a:t>Typical</a:t>
            </a:r>
            <a:endParaRPr lang="en-US" sz="1100" dirty="0">
              <a:latin typeface="Calibri" panose="020F0502020204030204" pitchFamily="34" charset="0"/>
              <a:sym typeface="+mn-ea"/>
            </a:endParaRPr>
          </a:p>
          <a:p>
            <a:pPr marL="171450" indent="-171450">
              <a:buFont typeface="Arial" panose="020B0604020202020204" pitchFamily="34" charset="0"/>
              <a:buChar char="•"/>
            </a:pPr>
            <a:r>
              <a:rPr lang="en-US" sz="1100" dirty="0">
                <a:latin typeface="Calibri" panose="020F0502020204030204" pitchFamily="34" charset="0"/>
                <a:sym typeface="+mn-ea"/>
              </a:rPr>
              <a:t>P1dB: </a:t>
            </a:r>
            <a:r>
              <a:rPr lang="en-US" sz="1100" dirty="0" err="1">
                <a:latin typeface="Calibri" panose="020F0502020204030204" pitchFamily="34" charset="0"/>
              </a:rPr>
              <a:t>9dBm</a:t>
            </a:r>
            <a:r>
              <a:rPr lang="en-US" sz="1100" dirty="0">
                <a:latin typeface="Calibri" panose="020F0502020204030204" pitchFamily="34" charset="0"/>
              </a:rPr>
              <a:t> </a:t>
            </a:r>
            <a:r>
              <a:rPr lang="en-US" altLang="zh-CN" sz="1100" dirty="0">
                <a:latin typeface="Calibri" panose="020F0502020204030204" pitchFamily="34" charset="0"/>
                <a:sym typeface="+mn-ea"/>
              </a:rPr>
              <a:t>Typical</a:t>
            </a:r>
          </a:p>
          <a:p>
            <a:pPr marL="171450" indent="-171450">
              <a:buFont typeface="Arial" panose="020B0604020202020204" pitchFamily="34" charset="0"/>
              <a:buChar char="•"/>
            </a:pPr>
            <a:r>
              <a:rPr lang="en-US" altLang="zh-CN" sz="1100" dirty="0">
                <a:latin typeface="Calibri" panose="020F0502020204030204" pitchFamily="34" charset="0"/>
              </a:rPr>
              <a:t>Power Supply: +</a:t>
            </a:r>
            <a:r>
              <a:rPr lang="en-US" altLang="zh-CN" sz="1100" dirty="0" err="1">
                <a:latin typeface="Calibri" panose="020F0502020204030204" pitchFamily="34" charset="0"/>
              </a:rPr>
              <a:t>5V</a:t>
            </a:r>
            <a:r>
              <a:rPr lang="nn-NO" sz="1100" spc="-15" dirty="0">
                <a:latin typeface="Calibri" panose="020F0502020204030204" pitchFamily="34" charset="0"/>
              </a:rPr>
              <a:t>@16mA </a:t>
            </a:r>
          </a:p>
          <a:p>
            <a:pPr marL="171450" indent="-171450" algn="l">
              <a:buFont typeface="Arial" panose="020B0604020202020204" pitchFamily="34" charset="0"/>
              <a:buChar char="•"/>
            </a:pPr>
            <a:r>
              <a:rPr lang="en-US" altLang="zh-CN" sz="1100" dirty="0">
                <a:latin typeface="Calibri" panose="020F0502020204030204" pitchFamily="34" charset="0"/>
              </a:rPr>
              <a:t>Input/Output: </a:t>
            </a:r>
            <a:r>
              <a:rPr lang="en-US" sz="1100" dirty="0">
                <a:latin typeface="Calibri" panose="020F0502020204030204" pitchFamily="34" charset="0"/>
                <a:sym typeface="+mn-ea"/>
              </a:rPr>
              <a:t>50Ω</a:t>
            </a:r>
          </a:p>
          <a:p>
            <a:pPr marL="171450" indent="-171450">
              <a:buFont typeface="Arial" panose="020B0604020202020204" pitchFamily="34" charset="0"/>
              <a:buChar char="•"/>
            </a:pPr>
            <a:r>
              <a:rPr lang="en-US" sz="1100" dirty="0">
                <a:latin typeface="Calibri" panose="020F0502020204030204" pitchFamily="34" charset="0"/>
                <a:sym typeface="+mn-ea"/>
              </a:rPr>
              <a:t>Chip Size: 2.03 x 1.16 x </a:t>
            </a:r>
            <a:r>
              <a:rPr lang="en-US" sz="1100" dirty="0" err="1">
                <a:latin typeface="Calibri" panose="020F0502020204030204" pitchFamily="34" charset="0"/>
                <a:sym typeface="+mn-ea"/>
              </a:rPr>
              <a:t>0.1mm</a:t>
            </a:r>
            <a:r>
              <a:rPr lang="en-US" sz="1100" dirty="0">
                <a:latin typeface="Calibri" panose="020F0502020204030204" pitchFamily="34" charset="0"/>
                <a:sym typeface="+mn-ea"/>
              </a:rPr>
              <a:t> </a:t>
            </a:r>
          </a:p>
        </p:txBody>
      </p:sp>
      <p:graphicFrame>
        <p:nvGraphicFramePr>
          <p:cNvPr id="20" name="Table 8"/>
          <p:cNvGraphicFramePr>
            <a:graphicFrameLocks noGrp="1"/>
          </p:cNvGraphicFramePr>
          <p:nvPr>
            <p:extLst>
              <p:ext uri="{D42A27DB-BD31-4B8C-83A1-F6EECF244321}">
                <p14:modId xmlns:p14="http://schemas.microsoft.com/office/powerpoint/2010/main" val="4151449734"/>
              </p:ext>
            </p:extLst>
          </p:nvPr>
        </p:nvGraphicFramePr>
        <p:xfrm>
          <a:off x="768603" y="5503146"/>
          <a:ext cx="5895710" cy="3600000"/>
        </p:xfrm>
        <a:graphic>
          <a:graphicData uri="http://schemas.openxmlformats.org/drawingml/2006/table">
            <a:tbl>
              <a:tblPr/>
              <a:tblGrid>
                <a:gridCol w="2624862">
                  <a:extLst>
                    <a:ext uri="{9D8B030D-6E8A-4147-A177-3AD203B41FA5}">
                      <a16:colId xmlns:a16="http://schemas.microsoft.com/office/drawing/2014/main" val="20000"/>
                    </a:ext>
                  </a:extLst>
                </a:gridCol>
                <a:gridCol w="817712">
                  <a:extLst>
                    <a:ext uri="{9D8B030D-6E8A-4147-A177-3AD203B41FA5}">
                      <a16:colId xmlns:a16="http://schemas.microsoft.com/office/drawing/2014/main" val="20001"/>
                    </a:ext>
                  </a:extLst>
                </a:gridCol>
                <a:gridCol w="817712">
                  <a:extLst>
                    <a:ext uri="{9D8B030D-6E8A-4147-A177-3AD203B41FA5}">
                      <a16:colId xmlns:a16="http://schemas.microsoft.com/office/drawing/2014/main" val="20002"/>
                    </a:ext>
                  </a:extLst>
                </a:gridCol>
                <a:gridCol w="817712">
                  <a:extLst>
                    <a:ext uri="{9D8B030D-6E8A-4147-A177-3AD203B41FA5}">
                      <a16:colId xmlns:a16="http://schemas.microsoft.com/office/drawing/2014/main" val="20003"/>
                    </a:ext>
                  </a:extLst>
                </a:gridCol>
                <a:gridCol w="817712">
                  <a:extLst>
                    <a:ext uri="{9D8B030D-6E8A-4147-A177-3AD203B41FA5}">
                      <a16:colId xmlns:a16="http://schemas.microsoft.com/office/drawing/2014/main" val="20010"/>
                    </a:ext>
                  </a:extLst>
                </a:gridCol>
              </a:tblGrid>
              <a:tr h="36000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a:solidFill>
                            <a:srgbClr val="FFFFFF"/>
                          </a:solidFill>
                          <a:effectLst/>
                          <a:latin typeface="Calibri" panose="020F0502020204030204" pitchFamily="34" charset="0"/>
                          <a:cs typeface="Arial" panose="020B0604020202020204" pitchFamily="34" charset="0"/>
                        </a:rPr>
                        <a:t>Parameters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ctr" rtl="0" fontAlgn="ctr"/>
                      <a:r>
                        <a:rPr lang="en-US" sz="1200" b="1" i="0" u="none" strike="noStrike" dirty="0">
                          <a:solidFill>
                            <a:srgbClr val="FFFFFF"/>
                          </a:solidFill>
                          <a:effectLst/>
                          <a:latin typeface="Calibri" panose="020F0502020204030204" pitchFamily="34" charset="0"/>
                          <a:cs typeface="Arial" panose="020B0604020202020204" pitchFamily="34" charset="0"/>
                        </a:rPr>
                        <a:t>Min.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ctr" rtl="0" fontAlgn="ctr"/>
                      <a:r>
                        <a:rPr lang="en-US" sz="1200" b="1" i="0" u="none" strike="noStrike" dirty="0">
                          <a:solidFill>
                            <a:srgbClr val="FFFFFF"/>
                          </a:solidFill>
                          <a:effectLst/>
                          <a:latin typeface="Calibri" panose="020F0502020204030204" pitchFamily="34" charset="0"/>
                          <a:cs typeface="Arial" panose="020B0604020202020204" pitchFamily="34" charset="0"/>
                        </a:rPr>
                        <a:t>Typ.</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ctr" rtl="0" fontAlgn="ctr"/>
                      <a:r>
                        <a:rPr lang="en-US" sz="1200" b="1" i="0" u="none" strike="noStrike" dirty="0">
                          <a:solidFill>
                            <a:srgbClr val="FFFFFF"/>
                          </a:solidFill>
                          <a:effectLst/>
                          <a:latin typeface="Calibri" panose="020F0502020204030204" pitchFamily="34" charset="0"/>
                          <a:cs typeface="Arial" panose="020B0604020202020204" pitchFamily="34" charset="0"/>
                        </a:rPr>
                        <a:t>Max.</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a:solidFill>
                            <a:srgbClr val="FFFFFF"/>
                          </a:solidFill>
                          <a:effectLst/>
                          <a:latin typeface="Calibri" panose="020F0502020204030204" pitchFamily="34" charset="0"/>
                          <a:cs typeface="Arial" panose="020B0604020202020204" pitchFamily="34" charset="0"/>
                        </a:rPr>
                        <a:t>Units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extLst>
                  <a:ext uri="{0D108BD9-81ED-4DB2-BD59-A6C34878D82A}">
                    <a16:rowId xmlns:a16="http://schemas.microsoft.com/office/drawing/2014/main" val="10000"/>
                  </a:ext>
                </a:extLst>
              </a:tr>
              <a:tr h="360000">
                <a:tc>
                  <a:txBody>
                    <a:bodyPr/>
                    <a:lstStyle/>
                    <a:p>
                      <a:pPr algn="ctr" rtl="0" fontAlgn="ctr"/>
                      <a:r>
                        <a:rPr lang="en-US" sz="1100" b="1" i="0" u="none" strike="noStrike" dirty="0">
                          <a:solidFill>
                            <a:srgbClr val="000000"/>
                          </a:solidFill>
                          <a:effectLst/>
                          <a:latin typeface="Calibri" panose="020F0502020204030204" pitchFamily="34" charset="0"/>
                          <a:cs typeface="Arial" panose="020B0604020202020204" pitchFamily="34" charset="0"/>
                        </a:rPr>
                        <a:t>Frequency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100" b="1" i="0" u="none" strike="noStrike">
                          <a:solidFill>
                            <a:srgbClr val="000000"/>
                          </a:solidFill>
                          <a:effectLst/>
                          <a:latin typeface="Calibri" panose="020F0502020204030204" pitchFamily="34" charset="0"/>
                          <a:cs typeface="Arial" panose="020B0604020202020204" pitchFamily="34" charset="0"/>
                          <a:sym typeface="+mn-ea"/>
                        </a:rPr>
                        <a:t>9</a:t>
                      </a:r>
                      <a:endParaRPr lang="en-US" sz="1100" b="1" i="0" u="none" strike="noStrike" dirty="0">
                        <a:solidFill>
                          <a:srgbClr val="000000"/>
                        </a:solidFill>
                        <a:effectLst/>
                        <a:latin typeface="Calibri" panose="020F0502020204030204" pitchFamily="34" charset="0"/>
                        <a:cs typeface="Arial" panose="020B0604020202020204" pitchFamily="34" charset="0"/>
                        <a:sym typeface="+mn-ea"/>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endParaRPr lang="en-US" sz="1100" b="1" i="0" u="none" strike="noStrike" dirty="0">
                        <a:solidFill>
                          <a:srgbClr val="000000"/>
                        </a:solidFill>
                        <a:effectLst/>
                        <a:latin typeface="Calibri" panose="020F0502020204030204" pitchFamily="34" charset="0"/>
                        <a:cs typeface="Arial" panose="020B0604020202020204" pitchFamily="34" charset="0"/>
                        <a:sym typeface="+mn-ea"/>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100" b="1" i="0" u="none" strike="noStrike" dirty="0">
                          <a:solidFill>
                            <a:srgbClr val="000000"/>
                          </a:solidFill>
                          <a:effectLst/>
                          <a:latin typeface="Calibri" panose="020F0502020204030204" pitchFamily="34" charset="0"/>
                          <a:cs typeface="Arial" panose="020B0604020202020204" pitchFamily="34" charset="0"/>
                          <a:sym typeface="+mn-ea"/>
                        </a:rPr>
                        <a:t>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100" b="1" i="0" u="none" strike="noStrike" dirty="0">
                          <a:solidFill>
                            <a:srgbClr val="000000"/>
                          </a:solidFill>
                          <a:effectLst/>
                          <a:latin typeface="Calibri" panose="020F0502020204030204" pitchFamily="34" charset="0"/>
                          <a:cs typeface="Arial" panose="020B0604020202020204" pitchFamily="34" charset="0"/>
                        </a:rPr>
                        <a:t>GHz</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60000">
                <a:tc>
                  <a:txBody>
                    <a:bodyPr/>
                    <a:lstStyle/>
                    <a:p>
                      <a:pPr algn="ctr" rtl="0" fontAlgn="ctr"/>
                      <a:r>
                        <a:rPr lang="en-US" altLang="zh-CN" sz="1100" b="1" i="0" u="none" strike="noStrike" kern="1200" dirty="0">
                          <a:solidFill>
                            <a:schemeClr val="tx1"/>
                          </a:solidFill>
                          <a:effectLst/>
                          <a:latin typeface="Calibri" panose="020F0502020204030204" pitchFamily="34" charset="0"/>
                          <a:ea typeface="+mn-ea"/>
                          <a:cs typeface="Arial" panose="020B0604020202020204" pitchFamily="34" charset="0"/>
                        </a:rPr>
                        <a:t>Small Signal Gain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100" b="1" i="0" u="none" strike="noStrike">
                          <a:solidFill>
                            <a:schemeClr val="tx1"/>
                          </a:solidFill>
                          <a:effectLst/>
                          <a:latin typeface="Calibri" panose="020F0502020204030204" pitchFamily="34" charset="0"/>
                          <a:cs typeface="Arial" panose="020B0604020202020204" pitchFamily="34" charset="0"/>
                        </a:rPr>
                        <a:t>21</a:t>
                      </a:r>
                      <a:endParaRPr lang="en-US" sz="1100" b="1" i="0" u="none" strike="noStrike" dirty="0">
                        <a:solidFill>
                          <a:schemeClr val="tx1"/>
                        </a:solidFill>
                        <a:effectLst/>
                        <a:latin typeface="Calibri" panose="020F0502020204030204" pitchFamily="34" charset="0"/>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100" b="1" i="0" u="none" strike="noStrike" dirty="0">
                          <a:solidFill>
                            <a:schemeClr val="tx1"/>
                          </a:solidFill>
                          <a:effectLst/>
                          <a:latin typeface="Calibri" panose="020F0502020204030204" pitchFamily="34" charset="0"/>
                          <a:cs typeface="Arial" panose="020B0604020202020204" pitchFamily="34" charset="0"/>
                        </a:rPr>
                        <a:t>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1100" b="1" i="0" u="none" strike="noStrike" dirty="0">
                        <a:solidFill>
                          <a:schemeClr val="tx1"/>
                        </a:solidFill>
                        <a:effectLst/>
                        <a:latin typeface="Calibri" panose="020F0502020204030204" pitchFamily="34" charset="0"/>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100" b="1" i="0" u="none" strike="noStrike" dirty="0">
                          <a:solidFill>
                            <a:schemeClr val="tx1"/>
                          </a:solidFill>
                          <a:effectLst/>
                          <a:latin typeface="Calibri" panose="020F0502020204030204" pitchFamily="34" charset="0"/>
                          <a:cs typeface="Arial" panose="020B0604020202020204" pitchFamily="34" charset="0"/>
                        </a:rPr>
                        <a:t>dB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60000">
                <a:tc>
                  <a:txBody>
                    <a:bodyPr/>
                    <a:lstStyle/>
                    <a:p>
                      <a:pPr algn="ctr" rtl="0" fontAlgn="ctr"/>
                      <a:r>
                        <a:rPr lang="en-US" altLang="zh-CN" sz="1100" b="1" i="0" u="none" strike="noStrike" kern="1200" dirty="0">
                          <a:solidFill>
                            <a:schemeClr val="tx1"/>
                          </a:solidFill>
                          <a:effectLst/>
                          <a:latin typeface="Calibri" panose="020F0502020204030204" pitchFamily="34" charset="0"/>
                          <a:ea typeface="+mn-ea"/>
                          <a:cs typeface="Arial" panose="020B0604020202020204" pitchFamily="34" charset="0"/>
                        </a:rPr>
                        <a:t>Gain Flatness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1100" b="1" i="0" u="none" strike="noStrike" dirty="0">
                        <a:solidFill>
                          <a:schemeClr val="tx1"/>
                        </a:solidFill>
                        <a:effectLst/>
                        <a:latin typeface="Calibri" panose="020F0502020204030204" pitchFamily="34" charset="0"/>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altLang="zh-CN" sz="1100" b="1" i="0" dirty="0">
                          <a:solidFill>
                            <a:schemeClr val="tx1"/>
                          </a:solidFill>
                          <a:latin typeface="Calibri" panose="020F0502020204030204" pitchFamily="34" charset="0"/>
                          <a:cs typeface="Arial" panose="020B0604020202020204" pitchFamily="34" charset="0"/>
                          <a:sym typeface="+mn-ea"/>
                        </a:rPr>
                        <a:t>±0.25</a:t>
                      </a:r>
                      <a:endParaRPr lang="en-US" altLang="zh-CN" sz="1100" b="1" i="0" u="none" strike="noStrike" dirty="0">
                        <a:solidFill>
                          <a:schemeClr val="tx1"/>
                        </a:solidFill>
                        <a:effectLst/>
                        <a:latin typeface="Calibri" panose="020F0502020204030204" pitchFamily="34" charset="0"/>
                        <a:cs typeface="Arial" panose="020B0604020202020204" pitchFamily="34" charset="0"/>
                        <a:sym typeface="+mn-ea"/>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endParaRPr lang="en-US" sz="1100" b="1" i="0" u="none" strike="noStrike" dirty="0">
                        <a:solidFill>
                          <a:schemeClr val="tx1"/>
                        </a:solidFill>
                        <a:effectLst/>
                        <a:latin typeface="Calibri" panose="020F0502020204030204" pitchFamily="34" charset="0"/>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100" b="1" i="0" u="none" strike="noStrike" dirty="0">
                          <a:solidFill>
                            <a:schemeClr val="tx1"/>
                          </a:solidFill>
                          <a:effectLst/>
                          <a:latin typeface="Calibri" panose="020F0502020204030204" pitchFamily="34" charset="0"/>
                          <a:cs typeface="Arial" panose="020B0604020202020204" pitchFamily="34" charset="0"/>
                        </a:rPr>
                        <a:t>dB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60000">
                <a:tc>
                  <a:txBody>
                    <a:bodyPr/>
                    <a:lstStyle/>
                    <a:p>
                      <a:pPr algn="ctr" rtl="0" fontAlgn="ctr">
                        <a:buNone/>
                      </a:pPr>
                      <a:r>
                        <a:rPr lang="en-US" altLang="en-US" sz="1100" b="1" i="0" u="none" strike="noStrike" kern="1200" dirty="0">
                          <a:solidFill>
                            <a:schemeClr val="tx1"/>
                          </a:solidFill>
                          <a:effectLst/>
                          <a:latin typeface="Calibri" panose="020F0502020204030204" pitchFamily="34" charset="0"/>
                          <a:ea typeface="+mn-ea"/>
                          <a:cs typeface="Arial" panose="020B0604020202020204" pitchFamily="34" charset="0"/>
                        </a:rPr>
                        <a:t>N</a:t>
                      </a:r>
                      <a:r>
                        <a:rPr lang="en-US" altLang="zh-CN" sz="1100" b="1" i="0" u="none" strike="noStrike" kern="1200" dirty="0">
                          <a:solidFill>
                            <a:schemeClr val="tx1"/>
                          </a:solidFill>
                          <a:effectLst/>
                          <a:latin typeface="Calibri" panose="020F0502020204030204" pitchFamily="34" charset="0"/>
                          <a:ea typeface="宋体" panose="02010600030101010101" pitchFamily="2" charset="-122"/>
                          <a:cs typeface="Arial" panose="020B0604020202020204" pitchFamily="34" charset="0"/>
                        </a:rPr>
                        <a:t>oise Figure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buNone/>
                      </a:pPr>
                      <a:endParaRPr lang="en-US" altLang="en-US" sz="1100" b="1" i="0" u="none" strike="noStrike" dirty="0">
                        <a:solidFill>
                          <a:schemeClr val="tx1"/>
                        </a:solidFill>
                        <a:effectLst/>
                        <a:latin typeface="Calibri" panose="020F0502020204030204" pitchFamily="34" charset="0"/>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buNone/>
                      </a:pPr>
                      <a:r>
                        <a:rPr lang="en-US" altLang="en-US" sz="1100" b="1" i="0" u="none" strike="noStrike">
                          <a:solidFill>
                            <a:schemeClr val="tx1"/>
                          </a:solidFill>
                          <a:effectLst/>
                          <a:latin typeface="Calibri" panose="020F0502020204030204" pitchFamily="34" charset="0"/>
                          <a:cs typeface="Arial" panose="020B0604020202020204" pitchFamily="34" charset="0"/>
                        </a:rPr>
                        <a:t>1.7</a:t>
                      </a:r>
                      <a:endParaRPr lang="en-US" altLang="en-US" sz="1100" b="1" i="0" u="none" strike="noStrike" dirty="0">
                        <a:solidFill>
                          <a:schemeClr val="tx1"/>
                        </a:solidFill>
                        <a:effectLst/>
                        <a:latin typeface="Calibri" panose="020F0502020204030204" pitchFamily="34" charset="0"/>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buNone/>
                      </a:pPr>
                      <a:r>
                        <a:rPr lang="en-US" altLang="en-US" sz="1100" b="1" i="0" kern="1200">
                          <a:solidFill>
                            <a:schemeClr val="tx1"/>
                          </a:solidFill>
                          <a:latin typeface="Calibri" panose="020F0502020204030204" pitchFamily="34" charset="0"/>
                          <a:ea typeface="+mn-ea"/>
                          <a:cs typeface="Arial" panose="020B0604020202020204" pitchFamily="34" charset="0"/>
                        </a:rPr>
                        <a:t>2.2</a:t>
                      </a:r>
                      <a:endParaRPr lang="en-US" altLang="en-US" sz="1100" b="1" i="0" kern="1200" dirty="0">
                        <a:solidFill>
                          <a:schemeClr val="tx1"/>
                        </a:solidFill>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buNone/>
                      </a:pPr>
                      <a:r>
                        <a:rPr lang="en-US" sz="1100" b="1" i="0" dirty="0">
                          <a:solidFill>
                            <a:schemeClr val="tx1"/>
                          </a:solidFill>
                          <a:effectLst/>
                          <a:latin typeface="Calibri" panose="020F0502020204030204" pitchFamily="34" charset="0"/>
                          <a:cs typeface="Arial" panose="020B0604020202020204" pitchFamily="34" charset="0"/>
                          <a:sym typeface="+mn-ea"/>
                        </a:rPr>
                        <a:t>dB</a:t>
                      </a:r>
                      <a:endParaRPr lang="en-US" altLang="en-US" sz="1100" b="1" i="0" u="none" strike="noStrike" dirty="0">
                        <a:solidFill>
                          <a:schemeClr val="tx1"/>
                        </a:solidFill>
                        <a:effectLst/>
                        <a:latin typeface="Calibri" panose="020F0502020204030204" pitchFamily="34" charset="0"/>
                        <a:cs typeface="Arial" panose="020B0604020202020204" pitchFamily="34" charset="0"/>
                        <a:sym typeface="+mn-ea"/>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360000">
                <a:tc>
                  <a:txBody>
                    <a:bodyPr/>
                    <a:lstStyle/>
                    <a:p>
                      <a:pPr algn="ctr" rtl="0" fontAlgn="ctr"/>
                      <a:r>
                        <a:rPr lang="en-US" sz="1100" b="1" i="0" dirty="0">
                          <a:solidFill>
                            <a:schemeClr val="tx1"/>
                          </a:solidFill>
                          <a:effectLst/>
                          <a:latin typeface="Calibri" panose="020F0502020204030204" pitchFamily="34" charset="0"/>
                          <a:cs typeface="Arial" panose="020B0604020202020204" pitchFamily="34" charset="0"/>
                          <a:sym typeface="+mn-ea"/>
                        </a:rPr>
                        <a:t>P1dB - Output 1dB Compression </a:t>
                      </a:r>
                      <a:endParaRPr lang="en-US" sz="1100" b="1" i="0" u="none" strike="noStrike" kern="1200" dirty="0">
                        <a:solidFill>
                          <a:schemeClr val="tx1"/>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a:solidFill>
                            <a:schemeClr val="tx1"/>
                          </a:solidFill>
                          <a:effectLst/>
                          <a:latin typeface="Calibri" panose="020F0502020204030204" pitchFamily="34" charset="0"/>
                          <a:cs typeface="Arial" panose="020B0604020202020204" pitchFamily="34" charset="0"/>
                        </a:rPr>
                        <a:t>6</a:t>
                      </a:r>
                      <a:endParaRPr lang="en-US" sz="1100" b="1" i="0" u="none" strike="noStrike" dirty="0">
                        <a:solidFill>
                          <a:schemeClr val="tx1"/>
                        </a:solidFill>
                        <a:effectLst/>
                        <a:latin typeface="Calibri" panose="020F0502020204030204" pitchFamily="34" charset="0"/>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rPr>
                        <a:t>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endParaRPr lang="en-US" sz="1100" b="1" i="0" u="none" strike="noStrike" dirty="0">
                        <a:solidFill>
                          <a:schemeClr val="tx1"/>
                        </a:solidFill>
                        <a:effectLst/>
                        <a:latin typeface="Calibri" panose="020F0502020204030204" pitchFamily="34" charset="0"/>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100" b="1" i="0" dirty="0">
                          <a:solidFill>
                            <a:schemeClr val="tx1"/>
                          </a:solidFill>
                          <a:latin typeface="Calibri" panose="020F0502020204030204" pitchFamily="34" charset="0"/>
                          <a:cs typeface="Arial" panose="020B0604020202020204" pitchFamily="34" charset="0"/>
                        </a:rPr>
                        <a:t>dBm</a:t>
                      </a:r>
                      <a:endParaRPr lang="en-US" sz="1100" b="1" i="0" u="none" strike="noStrike" dirty="0">
                        <a:solidFill>
                          <a:schemeClr val="tx1"/>
                        </a:solidFill>
                        <a:effectLst/>
                        <a:latin typeface="Calibri" panose="020F0502020204030204" pitchFamily="34" charset="0"/>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60000">
                <a:tc>
                  <a:txBody>
                    <a:bodyPr/>
                    <a:lstStyle/>
                    <a:p>
                      <a:pPr algn="ctr" rtl="0" fontAlgn="ctr"/>
                      <a:r>
                        <a:rPr lang="en-US" sz="1100" b="1" i="0" u="none" strike="noStrike" kern="1200" dirty="0" err="1">
                          <a:solidFill>
                            <a:schemeClr val="tx1"/>
                          </a:solidFill>
                          <a:effectLst/>
                          <a:latin typeface="Calibri" panose="020F0502020204030204" pitchFamily="34" charset="0"/>
                          <a:ea typeface="+mn-ea"/>
                          <a:cs typeface="Arial" panose="020B0604020202020204" pitchFamily="34" charset="0"/>
                          <a:sym typeface="+mn-ea"/>
                        </a:rPr>
                        <a:t>Psat</a:t>
                      </a:r>
                      <a:r>
                        <a:rPr lang="en-US" sz="1100" b="1" i="0" u="none" strike="noStrike" kern="1200" dirty="0">
                          <a:solidFill>
                            <a:schemeClr val="tx1"/>
                          </a:solidFill>
                          <a:effectLst/>
                          <a:latin typeface="Calibri" panose="020F0502020204030204" pitchFamily="34" charset="0"/>
                          <a:ea typeface="+mn-ea"/>
                          <a:cs typeface="Arial" panose="020B0604020202020204" pitchFamily="34" charset="0"/>
                          <a:sym typeface="+mn-ea"/>
                        </a:rPr>
                        <a:t> - Saturated Output Power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1100" b="1" i="0" u="none" strike="noStrike" kern="1200" dirty="0">
                        <a:solidFill>
                          <a:schemeClr val="tx1"/>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10</a:t>
                      </a:r>
                      <a:endParaRPr kumimoji="0" lang="en-US" sz="1100" b="1"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endParaRPr lang="en-US" sz="1100" b="1" i="0" u="none" strike="noStrike" kern="1200" dirty="0">
                        <a:solidFill>
                          <a:schemeClr val="tx1"/>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100" b="1" i="0" u="none" strike="noStrike" kern="1200" dirty="0">
                          <a:solidFill>
                            <a:schemeClr val="tx1"/>
                          </a:solidFill>
                          <a:effectLst/>
                          <a:latin typeface="Calibri" panose="020F0502020204030204" pitchFamily="34" charset="0"/>
                          <a:ea typeface="+mn-ea"/>
                          <a:cs typeface="Arial" panose="020B0604020202020204" pitchFamily="34" charset="0"/>
                          <a:sym typeface="+mn-ea"/>
                        </a:rPr>
                        <a:t>dBm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360000">
                <a:tc>
                  <a:txBody>
                    <a:bodyPr/>
                    <a:lstStyle/>
                    <a:p>
                      <a:pPr algn="ctr" fontAlgn="ctr"/>
                      <a:r>
                        <a:rPr lang="en-US" sz="1100" b="1" i="0" u="none" strike="noStrike" kern="1200" dirty="0">
                          <a:solidFill>
                            <a:schemeClr val="tx1"/>
                          </a:solidFill>
                          <a:effectLst/>
                          <a:latin typeface="Calibri" panose="020F0502020204030204" pitchFamily="34" charset="0"/>
                          <a:ea typeface="+mn-ea"/>
                          <a:cs typeface="Arial" panose="020B0604020202020204" pitchFamily="34" charset="0"/>
                        </a:rPr>
                        <a:t>OIP3 - Output Third Order Intercept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buNone/>
                      </a:pPr>
                      <a:endParaRPr lang="en-US" altLang="en-US" sz="1100" b="1" i="0" u="none" strike="noStrike" kern="1200" dirty="0">
                        <a:solidFill>
                          <a:schemeClr val="tx1"/>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18</a:t>
                      </a:r>
                      <a:endParaRPr kumimoji="0" lang="en-US" sz="1100" b="1"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buNone/>
                      </a:pPr>
                      <a:endParaRPr lang="en-US" altLang="en-US" sz="1100" b="1" i="0" u="none" strike="noStrike" kern="1200" dirty="0">
                        <a:solidFill>
                          <a:schemeClr val="tx1"/>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100" b="1" i="0" u="none" strike="noStrike" kern="1200" dirty="0">
                          <a:solidFill>
                            <a:schemeClr val="tx1"/>
                          </a:solidFill>
                          <a:effectLst/>
                          <a:latin typeface="Calibri" panose="020F0502020204030204" pitchFamily="34" charset="0"/>
                          <a:ea typeface="+mn-ea"/>
                          <a:cs typeface="Arial" panose="020B0604020202020204" pitchFamily="34" charset="0"/>
                        </a:rPr>
                        <a:t>dBm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69685040"/>
                  </a:ext>
                </a:extLst>
              </a:tr>
              <a:tr h="360000">
                <a:tc>
                  <a:txBody>
                    <a:bodyPr/>
                    <a:lstStyle/>
                    <a:p>
                      <a:pPr algn="ctr" rtl="0" fontAlgn="ctr">
                        <a:buNone/>
                      </a:pPr>
                      <a:r>
                        <a:rPr lang="en-US" altLang="en-US" sz="1100" b="1" i="0" u="none" strike="noStrike" kern="1200" dirty="0">
                          <a:solidFill>
                            <a:schemeClr val="tx1"/>
                          </a:solidFill>
                          <a:effectLst/>
                          <a:latin typeface="Calibri" panose="020F0502020204030204" pitchFamily="34" charset="0"/>
                          <a:ea typeface="+mn-ea"/>
                          <a:cs typeface="Arial" panose="020B0604020202020204" pitchFamily="34" charset="0"/>
                          <a:sym typeface="+mn-ea"/>
                        </a:rPr>
                        <a:t>Input Return Loss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1100" b="1" i="0" u="none" strike="noStrike" kern="1200" dirty="0">
                        <a:solidFill>
                          <a:schemeClr val="tx1"/>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-11</a:t>
                      </a:r>
                      <a:endParaRPr kumimoji="0" lang="en-US" sz="1100" b="1"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en-US" sz="1100" b="1" i="0" u="none" strike="noStrike" kern="1200" dirty="0">
                        <a:solidFill>
                          <a:schemeClr val="tx1"/>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100" b="1" i="0" u="none" strike="noStrike" kern="1200" dirty="0">
                          <a:solidFill>
                            <a:schemeClr val="tx1"/>
                          </a:solidFill>
                          <a:effectLst/>
                          <a:latin typeface="Calibri" panose="020F0502020204030204" pitchFamily="34" charset="0"/>
                          <a:ea typeface="+mn-ea"/>
                          <a:cs typeface="Arial" panose="020B0604020202020204" pitchFamily="34" charset="0"/>
                        </a:rPr>
                        <a:t>dB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60000">
                <a:tc>
                  <a:txBody>
                    <a:bodyPr/>
                    <a:lstStyle/>
                    <a:p>
                      <a:pPr algn="ctr" rtl="0" fontAlgn="ctr">
                        <a:buNone/>
                      </a:pPr>
                      <a:r>
                        <a:rPr lang="en-US" altLang="en-US" sz="1100" b="1" i="0" u="none" strike="noStrike" kern="1200" dirty="0">
                          <a:solidFill>
                            <a:schemeClr val="tx1"/>
                          </a:solidFill>
                          <a:effectLst/>
                          <a:latin typeface="Calibri" panose="020F0502020204030204" pitchFamily="34" charset="0"/>
                          <a:ea typeface="+mn-ea"/>
                          <a:cs typeface="Arial" panose="020B0604020202020204" pitchFamily="34" charset="0"/>
                          <a:sym typeface="+mn-ea"/>
                        </a:rPr>
                        <a:t>Output Return Loss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buNone/>
                      </a:pPr>
                      <a:endParaRPr lang="en-US" altLang="en-US" sz="1100" b="1" i="0" u="none" strike="noStrike" kern="1200" dirty="0">
                        <a:solidFill>
                          <a:schemeClr val="tx1"/>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-15</a:t>
                      </a:r>
                      <a:endParaRPr kumimoji="0" lang="en-US" sz="1100" b="1" i="0" u="none" strike="noStrike" kern="1200" cap="none" spc="0" normalizeH="0" baseline="0" noProof="0" dirty="0">
                        <a:ln>
                          <a:noFill/>
                        </a:ln>
                        <a:solidFill>
                          <a:schemeClr val="tx1"/>
                        </a:solidFill>
                        <a:effectLst/>
                        <a:uLnTx/>
                        <a:uFillTx/>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buNone/>
                      </a:pPr>
                      <a:endParaRPr lang="en-US" altLang="en-US" sz="1100" b="1" i="0" u="none" strike="noStrike" kern="1200" dirty="0">
                        <a:solidFill>
                          <a:schemeClr val="tx1"/>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buNone/>
                      </a:pPr>
                      <a:r>
                        <a:rPr lang="en-US" sz="1100" b="1" i="0" u="none" strike="noStrike" kern="1200" dirty="0">
                          <a:solidFill>
                            <a:schemeClr val="tx1"/>
                          </a:solidFill>
                          <a:effectLst/>
                          <a:latin typeface="Calibri" panose="020F0502020204030204" pitchFamily="34" charset="0"/>
                          <a:ea typeface="+mn-ea"/>
                          <a:cs typeface="Arial" panose="020B0604020202020204" pitchFamily="34" charset="0"/>
                          <a:sym typeface="+mn-ea"/>
                        </a:rPr>
                        <a:t>dB</a:t>
                      </a:r>
                      <a:endParaRPr lang="en-US" altLang="en-US" sz="1100" b="1" i="0" u="none" strike="noStrike" kern="1200" dirty="0">
                        <a:solidFill>
                          <a:schemeClr val="tx1"/>
                        </a:solidFill>
                        <a:effectLst/>
                        <a:latin typeface="Calibri" panose="020F0502020204030204" pitchFamily="34" charset="0"/>
                        <a:ea typeface="+mn-ea"/>
                        <a:cs typeface="Arial" panose="020B0604020202020204" pitchFamily="34" charset="0"/>
                        <a:sym typeface="+mn-ea"/>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
        <p:nvSpPr>
          <p:cNvPr id="11" name="Rectangle 23">
            <a:extLst>
              <a:ext uri="{FF2B5EF4-FFF2-40B4-BE49-F238E27FC236}">
                <a16:creationId xmlns:a16="http://schemas.microsoft.com/office/drawing/2014/main" id="{83B3F44C-D779-421C-8A2D-0C74A369E06E}"/>
              </a:ext>
            </a:extLst>
          </p:cNvPr>
          <p:cNvSpPr>
            <a:spLocks noChangeArrowheads="1"/>
          </p:cNvSpPr>
          <p:nvPr/>
        </p:nvSpPr>
        <p:spPr bwMode="auto">
          <a:xfrm>
            <a:off x="646634" y="4813970"/>
            <a:ext cx="5520690" cy="689176"/>
          </a:xfrm>
          <a:prstGeom prst="rect">
            <a:avLst/>
          </a:prstGeom>
          <a:noFill/>
          <a:ln w="9525" cmpd="sng">
            <a:noFill/>
            <a:miter lim="800000"/>
          </a:ln>
        </p:spPr>
        <p:txBody>
          <a:bodyPr lIns="101901" tIns="50950" rIns="101901" bIns="50950"/>
          <a:lstStyle/>
          <a:p>
            <a:pPr eaLnBrk="0" hangingPunct="0"/>
            <a:r>
              <a:rPr lang="en-US" altLang="zh-CN" sz="1400" b="1">
                <a:latin typeface="Calibri" panose="020F0502020204030204" pitchFamily="34" charset="0"/>
                <a:cs typeface="Calibri" panose="020F0502020204030204" pitchFamily="34" charset="0"/>
              </a:rPr>
              <a:t>Electrical Specifications</a:t>
            </a:r>
          </a:p>
          <a:p>
            <a:pPr eaLnBrk="0" hangingPunct="0"/>
            <a:endParaRPr lang="en-US" altLang="zh-CN" sz="1200" b="1" i="1" u="sng">
              <a:latin typeface="Calibri" panose="020F0502020204030204" pitchFamily="34" charset="0"/>
            </a:endParaRPr>
          </a:p>
          <a:p>
            <a:pPr eaLnBrk="0" hangingPunct="0"/>
            <a:r>
              <a:rPr lang="en-US" altLang="zh-CN" sz="1200" b="1">
                <a:latin typeface="Calibri" panose="020F0502020204030204" pitchFamily="34" charset="0"/>
                <a:cs typeface="Calibri" panose="020F0502020204030204" pitchFamily="34" charset="0"/>
              </a:rPr>
              <a:t>TA </a:t>
            </a:r>
            <a:r>
              <a:rPr lang="en-US" altLang="zh-CN" sz="1200" b="1" dirty="0">
                <a:latin typeface="Calibri" panose="020F0502020204030204" pitchFamily="34" charset="0"/>
                <a:cs typeface="Calibri" panose="020F0502020204030204" pitchFamily="34" charset="0"/>
              </a:rPr>
              <a:t>= +25⁰C, VD = +</a:t>
            </a:r>
            <a:r>
              <a:rPr lang="en-US" altLang="zh-CN" sz="1200" b="1" dirty="0" err="1">
                <a:latin typeface="Calibri" panose="020F0502020204030204" pitchFamily="34" charset="0"/>
                <a:cs typeface="Calibri" panose="020F0502020204030204" pitchFamily="34" charset="0"/>
              </a:rPr>
              <a:t>5V</a:t>
            </a:r>
            <a:r>
              <a:rPr lang="en-US" altLang="zh-CN" sz="1200" b="1" dirty="0">
                <a:latin typeface="Calibri" panose="020F0502020204030204" pitchFamily="34" charset="0"/>
                <a:cs typeface="Calibri" panose="020F0502020204030204" pitchFamily="34" charset="0"/>
              </a:rPr>
              <a:t>, IDD = </a:t>
            </a:r>
            <a:r>
              <a:rPr lang="en-US" altLang="zh-CN" sz="1200" b="1" dirty="0" err="1">
                <a:latin typeface="Calibri" panose="020F0502020204030204" pitchFamily="34" charset="0"/>
                <a:cs typeface="Calibri" panose="020F0502020204030204" pitchFamily="34" charset="0"/>
              </a:rPr>
              <a:t>16mA</a:t>
            </a:r>
            <a:r>
              <a:rPr lang="en-US" altLang="zh-CN" sz="1200" b="1" dirty="0">
                <a:latin typeface="Calibri" panose="020F0502020204030204" pitchFamily="34" charset="0"/>
                <a:cs typeface="Calibri" panose="020F0502020204030204" pitchFamily="34" charset="0"/>
              </a:rPr>
              <a:t> </a:t>
            </a:r>
            <a:r>
              <a:rPr lang="en-US" altLang="zh-CN" sz="1200" b="1" dirty="0">
                <a:latin typeface="Calibri" panose="020F0502020204030204" pitchFamily="34" charset="0"/>
                <a:cs typeface="Calibri" panose="020F0502020204030204" pitchFamily="34" charset="0"/>
                <a:sym typeface="+mn-ea"/>
              </a:rPr>
              <a:t>Typical</a:t>
            </a:r>
          </a:p>
          <a:p>
            <a:pPr eaLnBrk="0" hangingPunct="0"/>
            <a:endParaRPr lang="en-US" altLang="zh-CN" sz="1200" b="1" dirty="0">
              <a:latin typeface="Calibri" panose="020F0502020204030204" pitchFamily="34" charset="0"/>
              <a:cs typeface="Calibri" panose="020F0502020204030204" pitchFamily="34" charset="0"/>
            </a:endParaRPr>
          </a:p>
        </p:txBody>
      </p:sp>
      <p:sp>
        <p:nvSpPr>
          <p:cNvPr id="10" name="文本框 9">
            <a:extLst>
              <a:ext uri="{FF2B5EF4-FFF2-40B4-BE49-F238E27FC236}">
                <a16:creationId xmlns:a16="http://schemas.microsoft.com/office/drawing/2014/main" id="{B04D3959-34F6-471A-B22C-ACBCA7071ED6}"/>
              </a:ext>
            </a:extLst>
          </p:cNvPr>
          <p:cNvSpPr txBox="1"/>
          <p:nvPr/>
        </p:nvSpPr>
        <p:spPr>
          <a:xfrm>
            <a:off x="4031010" y="1827155"/>
            <a:ext cx="2531745" cy="307777"/>
          </a:xfrm>
          <a:prstGeom prst="rect">
            <a:avLst/>
          </a:prstGeom>
          <a:noFill/>
        </p:spPr>
        <p:txBody>
          <a:bodyPr wrap="square" rtlCol="0">
            <a:spAutoFit/>
          </a:bodyPr>
          <a:lstStyle/>
          <a:p>
            <a:pPr algn="ctr"/>
            <a:r>
              <a:rPr lang="en-US" sz="1400" b="1" dirty="0">
                <a:latin typeface="Calibri" panose="020F0502020204030204" pitchFamily="34" charset="0"/>
                <a:cs typeface="Calibri" panose="020F0502020204030204" pitchFamily="34" charset="0"/>
              </a:rPr>
              <a:t>Functional Block Diagram</a:t>
            </a:r>
          </a:p>
        </p:txBody>
      </p:sp>
      <p:pic>
        <p:nvPicPr>
          <p:cNvPr id="4" name="图片 3">
            <a:extLst>
              <a:ext uri="{FF2B5EF4-FFF2-40B4-BE49-F238E27FC236}">
                <a16:creationId xmlns:a16="http://schemas.microsoft.com/office/drawing/2014/main" id="{74807FDD-984A-4DDD-BDA4-F0BC10303D3D}"/>
              </a:ext>
            </a:extLst>
          </p:cNvPr>
          <p:cNvPicPr>
            <a:picLocks noChangeAspect="1"/>
          </p:cNvPicPr>
          <p:nvPr/>
        </p:nvPicPr>
        <p:blipFill>
          <a:blip r:embed="rId3"/>
          <a:stretch>
            <a:fillRect/>
          </a:stretch>
        </p:blipFill>
        <p:spPr>
          <a:xfrm>
            <a:off x="3919811" y="2147996"/>
            <a:ext cx="2826549" cy="162421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99F22D-2BB7-2FA4-3C0A-ECF51F5CC3E8}"/>
              </a:ext>
            </a:extLst>
          </p:cNvPr>
          <p:cNvSpPr txBox="1"/>
          <p:nvPr/>
        </p:nvSpPr>
        <p:spPr>
          <a:xfrm>
            <a:off x="502618" y="6614170"/>
            <a:ext cx="6408712" cy="1765804"/>
          </a:xfrm>
          <a:prstGeom prst="rect">
            <a:avLst/>
          </a:prstGeom>
          <a:noFill/>
        </p:spPr>
        <p:txBody>
          <a:bodyPr wrap="square" rtlCol="0">
            <a:spAutoFit/>
          </a:bodyPr>
          <a:lstStyle/>
          <a:p>
            <a:pPr marL="0" marR="0">
              <a:lnSpc>
                <a:spcPct val="107000"/>
              </a:lnSpc>
              <a:spcBef>
                <a:spcPts val="0"/>
              </a:spcBef>
              <a:spcAft>
                <a:spcPts val="800"/>
              </a:spcAft>
            </a:pPr>
            <a:r>
              <a:rPr lang="en-US" sz="700" b="1" kern="100" dirty="0">
                <a:effectLst/>
                <a:latin typeface="Calibri" panose="020F0502020204030204" pitchFamily="34" charset="0"/>
                <a:ea typeface="DengXian" panose="02010600030101010101" pitchFamily="2" charset="-122"/>
                <a:cs typeface="Times New Roman" panose="02020603050405020304" pitchFamily="18" charset="0"/>
              </a:rPr>
              <a:t>Miller MMIC Inc. All rights reserved</a:t>
            </a:r>
            <a:endParaRPr lang="en-US" sz="7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700" kern="100" dirty="0">
                <a:effectLst/>
                <a:latin typeface="Calibri" panose="020F0502020204030204" pitchFamily="34" charset="0"/>
                <a:ea typeface="DengXian" panose="02010600030101010101" pitchFamily="2" charset="-122"/>
                <a:cs typeface="Times New Roman" panose="02020603050405020304" pitchFamily="18" charset="0"/>
              </a:rPr>
              <a:t>Miller MMIC, Inc. holds exclusive rights to the information presented in its Data Sheet and any accompanying materials. As a premier supplier of cutting-edge RF solutions, Miller MMIC has made this information easily accessible to its clients.</a:t>
            </a:r>
          </a:p>
          <a:p>
            <a:pPr marL="0" marR="0">
              <a:lnSpc>
                <a:spcPct val="107000"/>
              </a:lnSpc>
              <a:spcBef>
                <a:spcPts val="0"/>
              </a:spcBef>
              <a:spcAft>
                <a:spcPts val="800"/>
              </a:spcAft>
            </a:pPr>
            <a:r>
              <a:rPr lang="en-US" sz="700" kern="100" dirty="0">
                <a:effectLst/>
                <a:latin typeface="Calibri" panose="020F0502020204030204" pitchFamily="34" charset="0"/>
                <a:ea typeface="DengXian" panose="02010600030101010101" pitchFamily="2" charset="-122"/>
                <a:cs typeface="Times New Roman" panose="02020603050405020304" pitchFamily="18" charset="0"/>
              </a:rPr>
              <a:t>Although Miller MMIC believes the information provided in its Data Sheet to be trustworthy, the company does not offer any guarantees as to its accuracy. Therefore, Miller MMIC bears no responsibility for the use of this information. It is worth mentioning that the information within the Data Sheet may be altered without prior notification.</a:t>
            </a:r>
          </a:p>
          <a:p>
            <a:pPr marL="0" marR="0">
              <a:lnSpc>
                <a:spcPct val="107000"/>
              </a:lnSpc>
              <a:spcBef>
                <a:spcPts val="0"/>
              </a:spcBef>
              <a:spcAft>
                <a:spcPts val="800"/>
              </a:spcAft>
            </a:pPr>
            <a:r>
              <a:rPr lang="en-US" sz="700" kern="100" dirty="0">
                <a:effectLst/>
                <a:latin typeface="Calibri" panose="020F0502020204030204" pitchFamily="34" charset="0"/>
                <a:ea typeface="DengXian" panose="02010600030101010101" pitchFamily="2" charset="-122"/>
                <a:cs typeface="Times New Roman" panose="02020603050405020304" pitchFamily="18" charset="0"/>
              </a:rPr>
              <a:t>Customers are encouraged to obtain and verify the most recent and pertinent information before placing any orders for Miller MMIC products. The information in the Data Sheet does not confer, either explicitly or implicitly, any rights or licenses with regards to patents or other forms of intellectual property to any third party.</a:t>
            </a:r>
          </a:p>
          <a:p>
            <a:pPr marL="0" marR="0">
              <a:lnSpc>
                <a:spcPct val="107000"/>
              </a:lnSpc>
              <a:spcBef>
                <a:spcPts val="0"/>
              </a:spcBef>
              <a:spcAft>
                <a:spcPts val="800"/>
              </a:spcAft>
            </a:pPr>
            <a:r>
              <a:rPr lang="en-US" sz="700" kern="100" dirty="0">
                <a:effectLst/>
                <a:latin typeface="Calibri" panose="020F0502020204030204" pitchFamily="34" charset="0"/>
                <a:ea typeface="DengXian" panose="02010600030101010101" pitchFamily="2" charset="-122"/>
                <a:cs typeface="Times New Roman" panose="02020603050405020304" pitchFamily="18" charset="0"/>
              </a:rPr>
              <a:t>The information provided in the Data Sheet, or its utilization, does not bestow any patent rights, licenses, or other forms of intellectual property rights to any individual or entity, whether in regards to the information itself or anything described by such information. Furthermore, Miller MMIC products are not intended for use as critical components in applications where failure could result in severe injury or death, such as medical or life-saving equipment, or life-sustaining applications, or in any situation where failure could cause serious personal injury or death.</a:t>
            </a:r>
          </a:p>
        </p:txBody>
      </p:sp>
      <p:sp>
        <p:nvSpPr>
          <p:cNvPr id="8" name="TextBox 7">
            <a:extLst>
              <a:ext uri="{FF2B5EF4-FFF2-40B4-BE49-F238E27FC236}">
                <a16:creationId xmlns:a16="http://schemas.microsoft.com/office/drawing/2014/main" id="{EFE28632-7225-43DC-8C34-1A055BA990F4}"/>
              </a:ext>
            </a:extLst>
          </p:cNvPr>
          <p:cNvSpPr txBox="1"/>
          <p:nvPr/>
        </p:nvSpPr>
        <p:spPr>
          <a:xfrm>
            <a:off x="611972" y="3661842"/>
            <a:ext cx="6019418" cy="1977464"/>
          </a:xfrm>
          <a:prstGeom prst="rect">
            <a:avLst/>
          </a:prstGeom>
          <a:noFill/>
        </p:spPr>
        <p:txBody>
          <a:bodyPr wrap="square" rtlCol="0">
            <a:spAutoFit/>
          </a:bodyPr>
          <a:lstStyle/>
          <a:p>
            <a:pPr marL="0" marR="0" algn="ctr">
              <a:lnSpc>
                <a:spcPct val="107000"/>
              </a:lnSpc>
              <a:spcBef>
                <a:spcPts val="0"/>
              </a:spcBef>
              <a:spcAft>
                <a:spcPts val="0"/>
              </a:spcAft>
            </a:pPr>
            <a:r>
              <a:rPr lang="en-US" sz="2000" b="1" dirty="0">
                <a:effectLst/>
                <a:latin typeface="Calibri" panose="020F0502020204030204" pitchFamily="34" charset="0"/>
                <a:ea typeface="DengXian" panose="02010600030101010101" pitchFamily="2" charset="-122"/>
                <a:cs typeface="Calibri" panose="020F0502020204030204" pitchFamily="34" charset="0"/>
              </a:rPr>
              <a:t>Biasing and Operation</a:t>
            </a:r>
          </a:p>
          <a:p>
            <a:pPr marL="0" marR="0">
              <a:lnSpc>
                <a:spcPct val="107000"/>
              </a:lnSpc>
              <a:spcBef>
                <a:spcPts val="0"/>
              </a:spcBef>
              <a:spcAft>
                <a:spcPts val="0"/>
              </a:spcAft>
            </a:pPr>
            <a:endParaRPr lang="en-US" sz="1050" dirty="0">
              <a:effectLst/>
              <a:latin typeface="Calibri" panose="020F0502020204030204" pitchFamily="34" charset="0"/>
              <a:ea typeface="DengXian" panose="02010600030101010101" pitchFamily="2" charset="-122"/>
              <a:cs typeface="Calibri" panose="020F0502020204030204" pitchFamily="34" charset="0"/>
            </a:endParaRPr>
          </a:p>
          <a:p>
            <a:pPr marL="0" marR="0">
              <a:lnSpc>
                <a:spcPct val="107000"/>
              </a:lnSpc>
              <a:spcBef>
                <a:spcPts val="0"/>
              </a:spcBef>
              <a:spcAft>
                <a:spcPts val="0"/>
              </a:spcAft>
            </a:pPr>
            <a:r>
              <a:rPr lang="en-US" sz="1050" b="1" dirty="0">
                <a:effectLst/>
                <a:latin typeface="Calibri" panose="020F0502020204030204" pitchFamily="34" charset="0"/>
                <a:ea typeface="DengXian" panose="02010600030101010101" pitchFamily="2" charset="-122"/>
                <a:cs typeface="Calibri" panose="020F0502020204030204" pitchFamily="34" charset="0"/>
              </a:rPr>
              <a:t>Turn ON procedure: </a:t>
            </a:r>
            <a:endParaRPr lang="en-US" sz="1050" dirty="0">
              <a:effectLst/>
              <a:latin typeface="Calibri" panose="020F0502020204030204" pitchFamily="34" charset="0"/>
              <a:ea typeface="DengXian" panose="02010600030101010101" pitchFamily="2" charset="-122"/>
              <a:cs typeface="Calibri" panose="020F0502020204030204" pitchFamily="34" charset="0"/>
            </a:endParaRPr>
          </a:p>
          <a:p>
            <a:pPr marL="342900" indent="-342900">
              <a:lnSpc>
                <a:spcPct val="107000"/>
              </a:lnSpc>
              <a:spcBef>
                <a:spcPts val="0"/>
              </a:spcBef>
              <a:spcAft>
                <a:spcPts val="0"/>
              </a:spcAft>
              <a:buAutoNum type="arabicPeriod"/>
              <a:tabLst>
                <a:tab pos="457200" algn="l"/>
              </a:tabLst>
            </a:pPr>
            <a:r>
              <a:rPr lang="en-US" altLang="zh-CN" sz="1050" dirty="0">
                <a:latin typeface="Calibri" panose="020F0502020204030204" pitchFamily="34" charset="0"/>
                <a:ea typeface="DengXian" panose="02010600030101010101" pitchFamily="2" charset="-122"/>
                <a:cs typeface="Calibri" panose="020F0502020204030204" pitchFamily="34" charset="0"/>
              </a:rPr>
              <a:t>Connect GND to RF and dc ground.</a:t>
            </a:r>
          </a:p>
          <a:p>
            <a:pPr marL="342900" lvl="0" indent="-342900">
              <a:lnSpc>
                <a:spcPct val="107000"/>
              </a:lnSpc>
              <a:spcBef>
                <a:spcPts val="0"/>
              </a:spcBef>
              <a:spcAft>
                <a:spcPts val="0"/>
              </a:spcAft>
              <a:buFontTx/>
              <a:buAutoNum type="arabicPeriod"/>
              <a:tabLst>
                <a:tab pos="457200" algn="l"/>
              </a:tabLst>
            </a:pPr>
            <a:r>
              <a:rPr lang="en-US" altLang="zh-CN" sz="1050" dirty="0">
                <a:latin typeface="Calibri" panose="020F0502020204030204" pitchFamily="34" charset="0"/>
                <a:ea typeface="DengXian" panose="02010600030101010101" pitchFamily="2" charset="-122"/>
                <a:cs typeface="Calibri" panose="020F0502020204030204" pitchFamily="34" charset="0"/>
              </a:rPr>
              <a:t>Apply positive drain voltage VD and set to +</a:t>
            </a:r>
            <a:r>
              <a:rPr lang="en-US" altLang="zh-CN" sz="1050" dirty="0" err="1">
                <a:latin typeface="Calibri" panose="020F0502020204030204" pitchFamily="34" charset="0"/>
                <a:ea typeface="DengXian" panose="02010600030101010101" pitchFamily="2" charset="-122"/>
                <a:cs typeface="Calibri" panose="020F0502020204030204" pitchFamily="34" charset="0"/>
              </a:rPr>
              <a:t>5V</a:t>
            </a:r>
            <a:r>
              <a:rPr lang="en-US" altLang="zh-CN" sz="1050" dirty="0">
                <a:latin typeface="Calibri" panose="020F0502020204030204" pitchFamily="34" charset="0"/>
                <a:ea typeface="DengXian" panose="02010600030101010101" pitchFamily="2" charset="-122"/>
                <a:cs typeface="Calibri" panose="020F0502020204030204" pitchFamily="34" charset="0"/>
              </a:rPr>
              <a:t> .</a:t>
            </a:r>
          </a:p>
          <a:p>
            <a:pPr marL="342900" indent="-342900">
              <a:lnSpc>
                <a:spcPct val="107000"/>
              </a:lnSpc>
              <a:spcBef>
                <a:spcPts val="0"/>
              </a:spcBef>
              <a:spcAft>
                <a:spcPts val="0"/>
              </a:spcAft>
              <a:buFontTx/>
              <a:buAutoNum type="arabicPeriod"/>
              <a:tabLst>
                <a:tab pos="457200" algn="l"/>
              </a:tabLst>
            </a:pPr>
            <a:r>
              <a:rPr lang="en-US" sz="1050" dirty="0">
                <a:effectLst/>
                <a:latin typeface="Calibri" panose="020F0502020204030204" pitchFamily="34" charset="0"/>
                <a:ea typeface="DengXian" panose="02010600030101010101" pitchFamily="2" charset="-122"/>
                <a:cs typeface="Calibri" panose="020F0502020204030204" pitchFamily="34" charset="0"/>
              </a:rPr>
              <a:t>Apply RF signal.</a:t>
            </a:r>
          </a:p>
          <a:p>
            <a:pPr marL="457200" marR="0">
              <a:lnSpc>
                <a:spcPct val="107000"/>
              </a:lnSpc>
              <a:spcBef>
                <a:spcPts val="0"/>
              </a:spcBef>
              <a:spcAft>
                <a:spcPts val="0"/>
              </a:spcAft>
            </a:pPr>
            <a:r>
              <a:rPr lang="en-US" sz="1050" dirty="0">
                <a:effectLst/>
                <a:latin typeface="Calibri" panose="020F0502020204030204" pitchFamily="34" charset="0"/>
                <a:ea typeface="DengXian" panose="02010600030101010101" pitchFamily="2" charset="-122"/>
                <a:cs typeface="Calibri" panose="020F0502020204030204" pitchFamily="34" charset="0"/>
              </a:rPr>
              <a:t> </a:t>
            </a:r>
          </a:p>
          <a:p>
            <a:pPr marL="0" marR="0">
              <a:lnSpc>
                <a:spcPct val="107000"/>
              </a:lnSpc>
              <a:spcBef>
                <a:spcPts val="0"/>
              </a:spcBef>
              <a:spcAft>
                <a:spcPts val="0"/>
              </a:spcAft>
            </a:pPr>
            <a:r>
              <a:rPr lang="en-US" sz="1050" b="1" dirty="0">
                <a:effectLst/>
                <a:latin typeface="Calibri" panose="020F0502020204030204" pitchFamily="34" charset="0"/>
                <a:ea typeface="DengXian" panose="02010600030101010101" pitchFamily="2" charset="-122"/>
                <a:cs typeface="Calibri" panose="020F0502020204030204" pitchFamily="34" charset="0"/>
              </a:rPr>
              <a:t>Turn OFF procedure: </a:t>
            </a:r>
            <a:endParaRPr lang="en-US" sz="1050" dirty="0">
              <a:effectLst/>
              <a:latin typeface="Calibri" panose="020F0502020204030204" pitchFamily="34" charset="0"/>
              <a:ea typeface="DengXian" panose="02010600030101010101" pitchFamily="2" charset="-122"/>
              <a:cs typeface="Calibri" panose="020F0502020204030204" pitchFamily="34" charset="0"/>
            </a:endParaRPr>
          </a:p>
          <a:p>
            <a:pPr marL="342900" marR="0" lvl="0" indent="-342900">
              <a:lnSpc>
                <a:spcPct val="107000"/>
              </a:lnSpc>
              <a:spcBef>
                <a:spcPts val="0"/>
              </a:spcBef>
              <a:spcAft>
                <a:spcPts val="0"/>
              </a:spcAft>
              <a:buFont typeface="+mj-lt"/>
              <a:buAutoNum type="arabicPeriod"/>
              <a:tabLst>
                <a:tab pos="457200" algn="l"/>
              </a:tabLst>
            </a:pPr>
            <a:r>
              <a:rPr lang="en-US" altLang="zh-CN" sz="1050" dirty="0">
                <a:latin typeface="Calibri" panose="020F0502020204030204" pitchFamily="34" charset="0"/>
                <a:ea typeface="DengXian" panose="02010600030101010101" pitchFamily="2" charset="-122"/>
                <a:cs typeface="Calibri" panose="020F0502020204030204" pitchFamily="34" charset="0"/>
              </a:rPr>
              <a:t>Turn off the RF signal.</a:t>
            </a:r>
          </a:p>
          <a:p>
            <a:pPr marL="342900" marR="0" lvl="0" indent="-342900">
              <a:lnSpc>
                <a:spcPct val="107000"/>
              </a:lnSpc>
              <a:spcBef>
                <a:spcPts val="0"/>
              </a:spcBef>
              <a:spcAft>
                <a:spcPts val="0"/>
              </a:spcAft>
              <a:buFont typeface="+mj-lt"/>
              <a:buAutoNum type="arabicPeriod"/>
              <a:tabLst>
                <a:tab pos="457200" algn="l"/>
              </a:tabLst>
            </a:pPr>
            <a:r>
              <a:rPr lang="en-US" sz="1050" dirty="0">
                <a:effectLst/>
                <a:latin typeface="Calibri" panose="020F0502020204030204" pitchFamily="34" charset="0"/>
                <a:ea typeface="DengXian" panose="02010600030101010101" pitchFamily="2" charset="-122"/>
                <a:cs typeface="Calibri" panose="020F0502020204030204" pitchFamily="34" charset="0"/>
              </a:rPr>
              <a:t>Turn off </a:t>
            </a:r>
            <a:r>
              <a:rPr lang="en-US" altLang="zh-CN" sz="1050" dirty="0">
                <a:latin typeface="Calibri" panose="020F0502020204030204" pitchFamily="34" charset="0"/>
                <a:ea typeface="DengXian" panose="02010600030101010101" pitchFamily="2" charset="-122"/>
                <a:cs typeface="Calibri" panose="020F0502020204030204" pitchFamily="34" charset="0"/>
              </a:rPr>
              <a:t>the positive drain voltage </a:t>
            </a:r>
            <a:r>
              <a:rPr lang="en-US" sz="1050" dirty="0">
                <a:effectLst/>
                <a:latin typeface="Calibri" panose="020F0502020204030204" pitchFamily="34" charset="0"/>
                <a:ea typeface="DengXian" panose="02010600030101010101" pitchFamily="2" charset="-122"/>
                <a:cs typeface="Calibri" panose="020F0502020204030204" pitchFamily="34" charset="0"/>
              </a:rPr>
              <a:t>VD.</a:t>
            </a:r>
          </a:p>
        </p:txBody>
      </p:sp>
      <p:pic>
        <p:nvPicPr>
          <p:cNvPr id="5" name="图片 4">
            <a:extLst>
              <a:ext uri="{FF2B5EF4-FFF2-40B4-BE49-F238E27FC236}">
                <a16:creationId xmlns:a16="http://schemas.microsoft.com/office/drawing/2014/main" id="{1A361B57-621B-4364-9356-9E51A9AD3CCC}"/>
              </a:ext>
            </a:extLst>
          </p:cNvPr>
          <p:cNvPicPr>
            <a:picLocks noChangeAspect="1"/>
          </p:cNvPicPr>
          <p:nvPr/>
        </p:nvPicPr>
        <p:blipFill>
          <a:blip r:embed="rId2"/>
          <a:stretch>
            <a:fillRect/>
          </a:stretch>
        </p:blipFill>
        <p:spPr>
          <a:xfrm>
            <a:off x="1870770" y="1357586"/>
            <a:ext cx="3743586" cy="2163896"/>
          </a:xfrm>
          <a:prstGeom prst="rect">
            <a:avLst/>
          </a:prstGeom>
        </p:spPr>
      </p:pic>
    </p:spTree>
    <p:extLst>
      <p:ext uri="{BB962C8B-B14F-4D97-AF65-F5344CB8AC3E}">
        <p14:creationId xmlns:p14="http://schemas.microsoft.com/office/powerpoint/2010/main" val="2190915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1">
            <a:extLst>
              <a:ext uri="{FF2B5EF4-FFF2-40B4-BE49-F238E27FC236}">
                <a16:creationId xmlns:a16="http://schemas.microsoft.com/office/drawing/2014/main" id="{8DAF9904-09D8-4F22-9967-306C6C84B903}"/>
              </a:ext>
            </a:extLst>
          </p:cNvPr>
          <p:cNvSpPr txBox="1"/>
          <p:nvPr/>
        </p:nvSpPr>
        <p:spPr>
          <a:xfrm>
            <a:off x="2086794" y="1285578"/>
            <a:ext cx="3168352" cy="461665"/>
          </a:xfrm>
          <a:prstGeom prst="rect">
            <a:avLst/>
          </a:prstGeom>
          <a:noFill/>
        </p:spPr>
        <p:txBody>
          <a:bodyPr wrap="square" rtlCol="0">
            <a:spAutoFit/>
          </a:bodyPr>
          <a:lstStyle/>
          <a:p>
            <a:pPr algn="ctr"/>
            <a:r>
              <a:rPr lang="en-US" altLang="zh-TW" sz="1200" b="1" u="sng" dirty="0">
                <a:solidFill>
                  <a:srgbClr val="000000"/>
                </a:solidFill>
                <a:latin typeface="Calibri" panose="020F0502020204030204" pitchFamily="34" charset="0"/>
                <a:ea typeface="+mn-ea"/>
                <a:sym typeface="+mn-ea"/>
              </a:rPr>
              <a:t>Measurement Plots: S-parameters</a:t>
            </a:r>
          </a:p>
          <a:p>
            <a:pPr algn="ctr"/>
            <a:r>
              <a:rPr lang="en-US" altLang="zh-CN" sz="1200" b="1" u="sng" dirty="0">
                <a:latin typeface="Calibri" panose="020F0502020204030204" pitchFamily="34" charset="0"/>
                <a:cs typeface="Calibri" panose="020F0502020204030204" pitchFamily="34" charset="0"/>
              </a:rPr>
              <a:t>T</a:t>
            </a:r>
            <a:r>
              <a:rPr lang="en-US" altLang="zh-CN" sz="1400" b="1" u="sng" baseline="-1000" dirty="0">
                <a:latin typeface="Calibri" panose="020F0502020204030204" pitchFamily="34" charset="0"/>
                <a:cs typeface="Calibri" panose="020F0502020204030204" pitchFamily="34" charset="0"/>
              </a:rPr>
              <a:t>A</a:t>
            </a:r>
            <a:r>
              <a:rPr lang="en-US" altLang="zh-CN" sz="1200" b="1" u="sng" dirty="0">
                <a:latin typeface="Calibri" panose="020F0502020204030204" pitchFamily="34" charset="0"/>
                <a:cs typeface="Calibri" panose="020F0502020204030204" pitchFamily="34" charset="0"/>
              </a:rPr>
              <a:t> = +</a:t>
            </a:r>
            <a:r>
              <a:rPr lang="en-US" altLang="zh-CN" sz="1200" b="1" u="sng" dirty="0" err="1">
                <a:latin typeface="Calibri" panose="020F0502020204030204" pitchFamily="34" charset="0"/>
                <a:cs typeface="Calibri" panose="020F0502020204030204" pitchFamily="34" charset="0"/>
              </a:rPr>
              <a:t>25⁰C</a:t>
            </a:r>
            <a:endParaRPr lang="en-US" sz="1200" b="1" u="sng" dirty="0">
              <a:solidFill>
                <a:srgbClr val="000000"/>
              </a:solidFill>
              <a:latin typeface="Calibri" panose="020F0502020204030204" pitchFamily="34" charset="0"/>
              <a:ea typeface="+mn-ea"/>
            </a:endParaRPr>
          </a:p>
        </p:txBody>
      </p:sp>
      <p:sp>
        <p:nvSpPr>
          <p:cNvPr id="8" name="文本框 11">
            <a:extLst>
              <a:ext uri="{FF2B5EF4-FFF2-40B4-BE49-F238E27FC236}">
                <a16:creationId xmlns:a16="http://schemas.microsoft.com/office/drawing/2014/main" id="{126B44F0-DE5D-4DC4-AFFB-A7EC1E91F4BE}"/>
              </a:ext>
            </a:extLst>
          </p:cNvPr>
          <p:cNvSpPr txBox="1"/>
          <p:nvPr/>
        </p:nvSpPr>
        <p:spPr>
          <a:xfrm>
            <a:off x="1006674" y="6182122"/>
            <a:ext cx="2224770" cy="461665"/>
          </a:xfrm>
          <a:prstGeom prst="rect">
            <a:avLst/>
          </a:prstGeom>
          <a:noFill/>
        </p:spPr>
        <p:txBody>
          <a:bodyPr wrap="square" rtlCol="0">
            <a:spAutoFit/>
          </a:bodyPr>
          <a:lstStyle/>
          <a:p>
            <a:pPr algn="ctr"/>
            <a:r>
              <a:rPr lang="en-US" altLang="zh-TW" sz="1200" b="1" u="sng" dirty="0">
                <a:solidFill>
                  <a:srgbClr val="000000"/>
                </a:solidFill>
                <a:latin typeface="Calibri" panose="020F0502020204030204" pitchFamily="34" charset="0"/>
                <a:ea typeface="+mn-ea"/>
                <a:sym typeface="+mn-ea"/>
              </a:rPr>
              <a:t>Measurement Plots: </a:t>
            </a:r>
            <a:r>
              <a:rPr lang="en-US" altLang="zh-TW" sz="1200" b="1" u="sng" dirty="0" err="1">
                <a:solidFill>
                  <a:srgbClr val="000000"/>
                </a:solidFill>
                <a:latin typeface="Calibri" panose="020F0502020204030204" pitchFamily="34" charset="0"/>
                <a:ea typeface="+mn-ea"/>
                <a:sym typeface="+mn-ea"/>
              </a:rPr>
              <a:t>P1dB</a:t>
            </a:r>
            <a:endParaRPr lang="en-US" altLang="zh-TW" sz="1200" b="1" u="sng" dirty="0">
              <a:solidFill>
                <a:srgbClr val="000000"/>
              </a:solidFill>
              <a:latin typeface="Calibri" panose="020F0502020204030204" pitchFamily="34" charset="0"/>
              <a:ea typeface="+mn-ea"/>
              <a:sym typeface="+mn-ea"/>
            </a:endParaRPr>
          </a:p>
          <a:p>
            <a:pPr algn="ctr"/>
            <a:r>
              <a:rPr lang="en-US" altLang="zh-CN" sz="1200" b="1" u="sng" dirty="0">
                <a:latin typeface="Calibri" panose="020F0502020204030204" pitchFamily="34" charset="0"/>
                <a:cs typeface="Calibri" panose="020F0502020204030204" pitchFamily="34" charset="0"/>
              </a:rPr>
              <a:t>T</a:t>
            </a:r>
            <a:r>
              <a:rPr lang="en-US" altLang="zh-CN" sz="1400" b="1" u="sng" baseline="-1000" dirty="0">
                <a:latin typeface="Calibri" panose="020F0502020204030204" pitchFamily="34" charset="0"/>
                <a:cs typeface="Calibri" panose="020F0502020204030204" pitchFamily="34" charset="0"/>
              </a:rPr>
              <a:t>A</a:t>
            </a:r>
            <a:r>
              <a:rPr lang="en-US" altLang="zh-CN" sz="1200" b="1" u="sng" dirty="0">
                <a:latin typeface="Calibri" panose="020F0502020204030204" pitchFamily="34" charset="0"/>
                <a:cs typeface="Calibri" panose="020F0502020204030204" pitchFamily="34" charset="0"/>
              </a:rPr>
              <a:t> = +</a:t>
            </a:r>
            <a:r>
              <a:rPr lang="en-US" altLang="zh-CN" sz="1200" b="1" u="sng" dirty="0" err="1">
                <a:latin typeface="Calibri" panose="020F0502020204030204" pitchFamily="34" charset="0"/>
                <a:cs typeface="Calibri" panose="020F0502020204030204" pitchFamily="34" charset="0"/>
              </a:rPr>
              <a:t>25⁰C</a:t>
            </a:r>
            <a:endParaRPr lang="en-US" sz="1200" b="1" u="sng" dirty="0">
              <a:solidFill>
                <a:srgbClr val="000000"/>
              </a:solidFill>
              <a:latin typeface="Calibri" panose="020F0502020204030204" pitchFamily="34" charset="0"/>
            </a:endParaRPr>
          </a:p>
        </p:txBody>
      </p:sp>
      <p:sp>
        <p:nvSpPr>
          <p:cNvPr id="20" name="文本框 11">
            <a:extLst>
              <a:ext uri="{FF2B5EF4-FFF2-40B4-BE49-F238E27FC236}">
                <a16:creationId xmlns:a16="http://schemas.microsoft.com/office/drawing/2014/main" id="{4FE1146F-EE55-449F-AC4B-2B73A67DFB40}"/>
              </a:ext>
            </a:extLst>
          </p:cNvPr>
          <p:cNvSpPr txBox="1"/>
          <p:nvPr/>
        </p:nvSpPr>
        <p:spPr>
          <a:xfrm>
            <a:off x="4247034" y="6182121"/>
            <a:ext cx="2088232" cy="461665"/>
          </a:xfrm>
          <a:prstGeom prst="rect">
            <a:avLst/>
          </a:prstGeom>
          <a:noFill/>
        </p:spPr>
        <p:txBody>
          <a:bodyPr wrap="square" rtlCol="0">
            <a:spAutoFit/>
          </a:bodyPr>
          <a:lstStyle/>
          <a:p>
            <a:pPr algn="ctr"/>
            <a:r>
              <a:rPr lang="en-US" altLang="zh-TW" sz="1200" b="1" u="sng" dirty="0">
                <a:solidFill>
                  <a:srgbClr val="000000"/>
                </a:solidFill>
                <a:latin typeface="Calibri" panose="020F0502020204030204" pitchFamily="34" charset="0"/>
                <a:ea typeface="+mn-ea"/>
                <a:sym typeface="+mn-ea"/>
              </a:rPr>
              <a:t>Measurement Plots: </a:t>
            </a:r>
            <a:r>
              <a:rPr lang="en-US" altLang="zh-TW" sz="1200" b="1" u="sng" dirty="0" err="1">
                <a:solidFill>
                  <a:srgbClr val="000000"/>
                </a:solidFill>
                <a:latin typeface="Calibri" panose="020F0502020204030204" pitchFamily="34" charset="0"/>
                <a:ea typeface="+mn-ea"/>
                <a:sym typeface="+mn-ea"/>
              </a:rPr>
              <a:t>OIP3</a:t>
            </a:r>
            <a:endParaRPr lang="en-US" altLang="zh-TW" sz="1200" b="1" u="sng" dirty="0">
              <a:solidFill>
                <a:srgbClr val="000000"/>
              </a:solidFill>
              <a:latin typeface="Calibri" panose="020F0502020204030204" pitchFamily="34" charset="0"/>
              <a:ea typeface="+mn-ea"/>
              <a:sym typeface="+mn-ea"/>
            </a:endParaRPr>
          </a:p>
          <a:p>
            <a:pPr algn="ctr"/>
            <a:r>
              <a:rPr lang="en-US" altLang="zh-CN" sz="1200" b="1" u="sng" dirty="0">
                <a:latin typeface="Calibri" panose="020F0502020204030204" pitchFamily="34" charset="0"/>
                <a:cs typeface="Calibri" panose="020F0502020204030204" pitchFamily="34" charset="0"/>
              </a:rPr>
              <a:t>T</a:t>
            </a:r>
            <a:r>
              <a:rPr lang="en-US" altLang="zh-CN" sz="1400" b="1" u="sng" baseline="-1000" dirty="0">
                <a:latin typeface="Calibri" panose="020F0502020204030204" pitchFamily="34" charset="0"/>
                <a:cs typeface="Calibri" panose="020F0502020204030204" pitchFamily="34" charset="0"/>
              </a:rPr>
              <a:t>A</a:t>
            </a:r>
            <a:r>
              <a:rPr lang="en-US" altLang="zh-CN" sz="1200" b="1" u="sng" dirty="0">
                <a:latin typeface="Calibri" panose="020F0502020204030204" pitchFamily="34" charset="0"/>
                <a:cs typeface="Calibri" panose="020F0502020204030204" pitchFamily="34" charset="0"/>
              </a:rPr>
              <a:t> = +</a:t>
            </a:r>
            <a:r>
              <a:rPr lang="en-US" altLang="zh-CN" sz="1200" b="1" u="sng" dirty="0" err="1">
                <a:latin typeface="Calibri" panose="020F0502020204030204" pitchFamily="34" charset="0"/>
                <a:cs typeface="Calibri" panose="020F0502020204030204" pitchFamily="34" charset="0"/>
              </a:rPr>
              <a:t>25⁰C</a:t>
            </a:r>
            <a:endParaRPr lang="en-US" sz="1200" b="1" u="sng" dirty="0">
              <a:solidFill>
                <a:srgbClr val="000000"/>
              </a:solidFill>
              <a:latin typeface="Calibri" panose="020F0502020204030204" pitchFamily="34" charset="0"/>
            </a:endParaRPr>
          </a:p>
        </p:txBody>
      </p:sp>
      <p:pic>
        <p:nvPicPr>
          <p:cNvPr id="4" name="图片 3">
            <a:extLst>
              <a:ext uri="{FF2B5EF4-FFF2-40B4-BE49-F238E27FC236}">
                <a16:creationId xmlns:a16="http://schemas.microsoft.com/office/drawing/2014/main" id="{CFB4D9CE-237C-459B-8A8A-91026555FC3B}"/>
              </a:ext>
            </a:extLst>
          </p:cNvPr>
          <p:cNvPicPr>
            <a:picLocks noChangeAspect="1"/>
          </p:cNvPicPr>
          <p:nvPr/>
        </p:nvPicPr>
        <p:blipFill>
          <a:blip r:embed="rId2"/>
          <a:stretch>
            <a:fillRect/>
          </a:stretch>
        </p:blipFill>
        <p:spPr>
          <a:xfrm>
            <a:off x="928774" y="1747243"/>
            <a:ext cx="2302668" cy="1811436"/>
          </a:xfrm>
          <a:prstGeom prst="rect">
            <a:avLst/>
          </a:prstGeom>
        </p:spPr>
      </p:pic>
      <p:pic>
        <p:nvPicPr>
          <p:cNvPr id="9" name="图片 8">
            <a:extLst>
              <a:ext uri="{FF2B5EF4-FFF2-40B4-BE49-F238E27FC236}">
                <a16:creationId xmlns:a16="http://schemas.microsoft.com/office/drawing/2014/main" id="{C8372EFB-472A-45F3-97F8-67B14CE9B7D4}"/>
              </a:ext>
            </a:extLst>
          </p:cNvPr>
          <p:cNvPicPr>
            <a:picLocks noChangeAspect="1"/>
          </p:cNvPicPr>
          <p:nvPr/>
        </p:nvPicPr>
        <p:blipFill>
          <a:blip r:embed="rId3"/>
          <a:stretch>
            <a:fillRect/>
          </a:stretch>
        </p:blipFill>
        <p:spPr>
          <a:xfrm>
            <a:off x="3972701" y="1747243"/>
            <a:ext cx="2470229" cy="1811437"/>
          </a:xfrm>
          <a:prstGeom prst="rect">
            <a:avLst/>
          </a:prstGeom>
        </p:spPr>
      </p:pic>
      <p:pic>
        <p:nvPicPr>
          <p:cNvPr id="12" name="图片 11">
            <a:extLst>
              <a:ext uri="{FF2B5EF4-FFF2-40B4-BE49-F238E27FC236}">
                <a16:creationId xmlns:a16="http://schemas.microsoft.com/office/drawing/2014/main" id="{F8A307B2-5276-4069-9603-DF5223142C2C}"/>
              </a:ext>
            </a:extLst>
          </p:cNvPr>
          <p:cNvPicPr>
            <a:picLocks noChangeAspect="1"/>
          </p:cNvPicPr>
          <p:nvPr/>
        </p:nvPicPr>
        <p:blipFill>
          <a:blip r:embed="rId4"/>
          <a:stretch>
            <a:fillRect/>
          </a:stretch>
        </p:blipFill>
        <p:spPr>
          <a:xfrm>
            <a:off x="928774" y="3902865"/>
            <a:ext cx="2302668" cy="1811435"/>
          </a:xfrm>
          <a:prstGeom prst="rect">
            <a:avLst/>
          </a:prstGeom>
        </p:spPr>
      </p:pic>
      <p:pic>
        <p:nvPicPr>
          <p:cNvPr id="15" name="图片 14">
            <a:extLst>
              <a:ext uri="{FF2B5EF4-FFF2-40B4-BE49-F238E27FC236}">
                <a16:creationId xmlns:a16="http://schemas.microsoft.com/office/drawing/2014/main" id="{8FEC4FDB-0C8F-4BC8-86D8-A44DA1543C64}"/>
              </a:ext>
            </a:extLst>
          </p:cNvPr>
          <p:cNvPicPr>
            <a:picLocks noChangeAspect="1"/>
          </p:cNvPicPr>
          <p:nvPr/>
        </p:nvPicPr>
        <p:blipFill>
          <a:blip r:embed="rId5"/>
          <a:stretch>
            <a:fillRect/>
          </a:stretch>
        </p:blipFill>
        <p:spPr>
          <a:xfrm>
            <a:off x="3972701" y="3902863"/>
            <a:ext cx="2470230" cy="1811437"/>
          </a:xfrm>
          <a:prstGeom prst="rect">
            <a:avLst/>
          </a:prstGeom>
        </p:spPr>
      </p:pic>
      <p:pic>
        <p:nvPicPr>
          <p:cNvPr id="18" name="图片 17">
            <a:extLst>
              <a:ext uri="{FF2B5EF4-FFF2-40B4-BE49-F238E27FC236}">
                <a16:creationId xmlns:a16="http://schemas.microsoft.com/office/drawing/2014/main" id="{F3CAE9B2-7C29-4F36-B081-CC9CF2A5F643}"/>
              </a:ext>
            </a:extLst>
          </p:cNvPr>
          <p:cNvPicPr>
            <a:picLocks noChangeAspect="1"/>
          </p:cNvPicPr>
          <p:nvPr/>
        </p:nvPicPr>
        <p:blipFill>
          <a:blip r:embed="rId6"/>
          <a:stretch>
            <a:fillRect/>
          </a:stretch>
        </p:blipFill>
        <p:spPr>
          <a:xfrm>
            <a:off x="928773" y="6890968"/>
            <a:ext cx="2302669" cy="1811435"/>
          </a:xfrm>
          <a:prstGeom prst="rect">
            <a:avLst/>
          </a:prstGeom>
        </p:spPr>
      </p:pic>
      <p:pic>
        <p:nvPicPr>
          <p:cNvPr id="22" name="图片 21">
            <a:extLst>
              <a:ext uri="{FF2B5EF4-FFF2-40B4-BE49-F238E27FC236}">
                <a16:creationId xmlns:a16="http://schemas.microsoft.com/office/drawing/2014/main" id="{604FF55F-0861-4682-9A19-D3DE51A312DC}"/>
              </a:ext>
            </a:extLst>
          </p:cNvPr>
          <p:cNvPicPr>
            <a:picLocks noChangeAspect="1"/>
          </p:cNvPicPr>
          <p:nvPr/>
        </p:nvPicPr>
        <p:blipFill>
          <a:blip r:embed="rId7"/>
          <a:stretch>
            <a:fillRect/>
          </a:stretch>
        </p:blipFill>
        <p:spPr>
          <a:xfrm>
            <a:off x="3972701" y="6890969"/>
            <a:ext cx="2470228" cy="1811434"/>
          </a:xfrm>
          <a:prstGeom prst="rect">
            <a:avLst/>
          </a:prstGeom>
        </p:spPr>
      </p:pic>
    </p:spTree>
    <p:extLst>
      <p:ext uri="{BB962C8B-B14F-4D97-AF65-F5344CB8AC3E}">
        <p14:creationId xmlns:p14="http://schemas.microsoft.com/office/powerpoint/2010/main" val="949588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1">
            <a:extLst>
              <a:ext uri="{FF2B5EF4-FFF2-40B4-BE49-F238E27FC236}">
                <a16:creationId xmlns:a16="http://schemas.microsoft.com/office/drawing/2014/main" id="{CD4F718E-C5F2-4993-84A1-AF62A597AE11}"/>
              </a:ext>
            </a:extLst>
          </p:cNvPr>
          <p:cNvSpPr txBox="1"/>
          <p:nvPr/>
        </p:nvSpPr>
        <p:spPr>
          <a:xfrm>
            <a:off x="864246" y="1357586"/>
            <a:ext cx="2302668" cy="461665"/>
          </a:xfrm>
          <a:prstGeom prst="rect">
            <a:avLst/>
          </a:prstGeom>
          <a:noFill/>
        </p:spPr>
        <p:txBody>
          <a:bodyPr wrap="square" rtlCol="0">
            <a:spAutoFit/>
          </a:bodyPr>
          <a:lstStyle/>
          <a:p>
            <a:pPr algn="ctr"/>
            <a:r>
              <a:rPr lang="en-US" altLang="zh-TW" sz="1200" b="1" u="sng" dirty="0">
                <a:solidFill>
                  <a:srgbClr val="000000"/>
                </a:solidFill>
                <a:latin typeface="Calibri" panose="020F0502020204030204" pitchFamily="34" charset="0"/>
                <a:sym typeface="+mn-ea"/>
              </a:rPr>
              <a:t>Measurement Plots: </a:t>
            </a:r>
            <a:r>
              <a:rPr lang="en-US" altLang="zh-TW" sz="1200" b="1" u="sng" dirty="0" err="1">
                <a:solidFill>
                  <a:srgbClr val="000000"/>
                </a:solidFill>
                <a:latin typeface="Calibri" panose="020F0502020204030204" pitchFamily="34" charset="0"/>
                <a:sym typeface="+mn-ea"/>
              </a:rPr>
              <a:t>P</a:t>
            </a:r>
            <a:r>
              <a:rPr lang="en-US" altLang="zh-TW" sz="1200" b="1" u="sng" baseline="-1000" dirty="0" err="1">
                <a:solidFill>
                  <a:srgbClr val="000000"/>
                </a:solidFill>
                <a:latin typeface="Calibri" panose="020F0502020204030204" pitchFamily="34" charset="0"/>
                <a:sym typeface="+mn-ea"/>
              </a:rPr>
              <a:t>SAT</a:t>
            </a:r>
            <a:endParaRPr lang="en-US" altLang="zh-TW" sz="1200" b="1" u="sng" baseline="-1000" dirty="0">
              <a:solidFill>
                <a:srgbClr val="000000"/>
              </a:solidFill>
              <a:latin typeface="Calibri" panose="020F0502020204030204" pitchFamily="34" charset="0"/>
              <a:sym typeface="+mn-ea"/>
            </a:endParaRPr>
          </a:p>
          <a:p>
            <a:pPr algn="ctr"/>
            <a:r>
              <a:rPr lang="en-US" altLang="zh-CN" sz="1200" b="1" u="sng" dirty="0">
                <a:latin typeface="Calibri" panose="020F0502020204030204" pitchFamily="34" charset="0"/>
                <a:cs typeface="Calibri" panose="020F0502020204030204" pitchFamily="34" charset="0"/>
              </a:rPr>
              <a:t>T</a:t>
            </a:r>
            <a:r>
              <a:rPr lang="en-US" altLang="zh-CN" sz="1400" b="1" u="sng" baseline="-1000" dirty="0">
                <a:latin typeface="Calibri" panose="020F0502020204030204" pitchFamily="34" charset="0"/>
                <a:cs typeface="Calibri" panose="020F0502020204030204" pitchFamily="34" charset="0"/>
              </a:rPr>
              <a:t>A</a:t>
            </a:r>
            <a:r>
              <a:rPr lang="en-US" altLang="zh-CN" sz="1200" b="1" u="sng" dirty="0">
                <a:latin typeface="Calibri" panose="020F0502020204030204" pitchFamily="34" charset="0"/>
                <a:cs typeface="Calibri" panose="020F0502020204030204" pitchFamily="34" charset="0"/>
              </a:rPr>
              <a:t> = +</a:t>
            </a:r>
            <a:r>
              <a:rPr lang="en-US" altLang="zh-CN" sz="1200" b="1" u="sng" dirty="0" err="1">
                <a:latin typeface="Calibri" panose="020F0502020204030204" pitchFamily="34" charset="0"/>
                <a:cs typeface="Calibri" panose="020F0502020204030204" pitchFamily="34" charset="0"/>
              </a:rPr>
              <a:t>25⁰C</a:t>
            </a:r>
            <a:endParaRPr lang="en-US" sz="1200" b="1" u="sng" dirty="0">
              <a:solidFill>
                <a:srgbClr val="000000"/>
              </a:solidFill>
              <a:latin typeface="Calibri" panose="020F0502020204030204" pitchFamily="34" charset="0"/>
            </a:endParaRPr>
          </a:p>
        </p:txBody>
      </p:sp>
      <p:sp>
        <p:nvSpPr>
          <p:cNvPr id="15" name="文本框 11">
            <a:extLst>
              <a:ext uri="{FF2B5EF4-FFF2-40B4-BE49-F238E27FC236}">
                <a16:creationId xmlns:a16="http://schemas.microsoft.com/office/drawing/2014/main" id="{6C93F962-5B87-4625-A142-4CE31F9A505B}"/>
              </a:ext>
            </a:extLst>
          </p:cNvPr>
          <p:cNvSpPr txBox="1"/>
          <p:nvPr/>
        </p:nvSpPr>
        <p:spPr>
          <a:xfrm>
            <a:off x="3959002" y="1357586"/>
            <a:ext cx="2680828" cy="461665"/>
          </a:xfrm>
          <a:prstGeom prst="rect">
            <a:avLst/>
          </a:prstGeom>
          <a:noFill/>
        </p:spPr>
        <p:txBody>
          <a:bodyPr wrap="square" rtlCol="0">
            <a:spAutoFit/>
          </a:bodyPr>
          <a:lstStyle/>
          <a:p>
            <a:pPr algn="ctr"/>
            <a:r>
              <a:rPr lang="en-US" altLang="zh-TW" sz="1200" b="1" u="sng" dirty="0">
                <a:solidFill>
                  <a:srgbClr val="000000"/>
                </a:solidFill>
                <a:latin typeface="Calibri" panose="020F0502020204030204" pitchFamily="34" charset="0"/>
                <a:sym typeface="+mn-ea"/>
              </a:rPr>
              <a:t>Measurement Plots: Noise Figure</a:t>
            </a:r>
          </a:p>
          <a:p>
            <a:pPr algn="ctr"/>
            <a:r>
              <a:rPr lang="en-US" altLang="zh-CN" sz="1200" b="1" u="sng" dirty="0">
                <a:latin typeface="Calibri" panose="020F0502020204030204" pitchFamily="34" charset="0"/>
                <a:cs typeface="Calibri" panose="020F0502020204030204" pitchFamily="34" charset="0"/>
              </a:rPr>
              <a:t>T</a:t>
            </a:r>
            <a:r>
              <a:rPr lang="en-US" altLang="zh-CN" sz="1400" b="1" u="sng" baseline="-1000" dirty="0">
                <a:latin typeface="Calibri" panose="020F0502020204030204" pitchFamily="34" charset="0"/>
                <a:cs typeface="Calibri" panose="020F0502020204030204" pitchFamily="34" charset="0"/>
              </a:rPr>
              <a:t>A</a:t>
            </a:r>
            <a:r>
              <a:rPr lang="en-US" altLang="zh-CN" sz="1200" b="1" u="sng" dirty="0">
                <a:latin typeface="Calibri" panose="020F0502020204030204" pitchFamily="34" charset="0"/>
                <a:cs typeface="Calibri" panose="020F0502020204030204" pitchFamily="34" charset="0"/>
              </a:rPr>
              <a:t> = +</a:t>
            </a:r>
            <a:r>
              <a:rPr lang="en-US" altLang="zh-CN" sz="1200" b="1" u="sng" dirty="0" err="1">
                <a:latin typeface="Calibri" panose="020F0502020204030204" pitchFamily="34" charset="0"/>
                <a:cs typeface="Calibri" panose="020F0502020204030204" pitchFamily="34" charset="0"/>
              </a:rPr>
              <a:t>25⁰C</a:t>
            </a:r>
            <a:endParaRPr lang="en-US" sz="1200" b="1" u="sng" dirty="0">
              <a:solidFill>
                <a:srgbClr val="000000"/>
              </a:solidFill>
              <a:latin typeface="Calibri" panose="020F0502020204030204" pitchFamily="34" charset="0"/>
            </a:endParaRPr>
          </a:p>
        </p:txBody>
      </p:sp>
      <p:sp>
        <p:nvSpPr>
          <p:cNvPr id="18" name="文本框 11">
            <a:extLst>
              <a:ext uri="{FF2B5EF4-FFF2-40B4-BE49-F238E27FC236}">
                <a16:creationId xmlns:a16="http://schemas.microsoft.com/office/drawing/2014/main" id="{9F820FCA-FC07-40A0-A9F0-1DF0478C1692}"/>
              </a:ext>
            </a:extLst>
          </p:cNvPr>
          <p:cNvSpPr txBox="1"/>
          <p:nvPr/>
        </p:nvSpPr>
        <p:spPr>
          <a:xfrm>
            <a:off x="2086794" y="4237906"/>
            <a:ext cx="3168352" cy="461665"/>
          </a:xfrm>
          <a:prstGeom prst="rect">
            <a:avLst/>
          </a:prstGeom>
          <a:noFill/>
        </p:spPr>
        <p:txBody>
          <a:bodyPr wrap="square" rtlCol="0">
            <a:spAutoFit/>
          </a:bodyPr>
          <a:lstStyle/>
          <a:p>
            <a:pPr algn="ctr"/>
            <a:r>
              <a:rPr lang="en-US" altLang="zh-TW" sz="1200" b="1" u="sng" dirty="0">
                <a:solidFill>
                  <a:srgbClr val="000000"/>
                </a:solidFill>
                <a:latin typeface="Calibri" panose="020F0502020204030204" pitchFamily="34" charset="0"/>
                <a:ea typeface="+mn-ea"/>
                <a:sym typeface="+mn-ea"/>
              </a:rPr>
              <a:t>Measurement Plots: S-parameters</a:t>
            </a:r>
          </a:p>
          <a:p>
            <a:pPr algn="ctr"/>
            <a:r>
              <a:rPr lang="en-US" sz="1200" b="1" u="sng" dirty="0">
                <a:solidFill>
                  <a:srgbClr val="000000"/>
                </a:solidFill>
                <a:latin typeface="Calibri" panose="020F0502020204030204" pitchFamily="34" charset="0"/>
                <a:ea typeface="+mn-ea"/>
                <a:sym typeface="+mn-ea"/>
              </a:rPr>
              <a:t>VD=</a:t>
            </a:r>
            <a:r>
              <a:rPr lang="en-US" sz="1200" b="1" u="sng" dirty="0" err="1">
                <a:solidFill>
                  <a:srgbClr val="000000"/>
                </a:solidFill>
                <a:latin typeface="Calibri" panose="020F0502020204030204" pitchFamily="34" charset="0"/>
                <a:ea typeface="+mn-ea"/>
                <a:sym typeface="+mn-ea"/>
              </a:rPr>
              <a:t>4.5V</a:t>
            </a:r>
            <a:endParaRPr lang="en-US" sz="1200" b="1" u="sng" dirty="0">
              <a:solidFill>
                <a:srgbClr val="000000"/>
              </a:solidFill>
              <a:latin typeface="Calibri" panose="020F0502020204030204" pitchFamily="34" charset="0"/>
              <a:ea typeface="+mn-ea"/>
            </a:endParaRPr>
          </a:p>
        </p:txBody>
      </p:sp>
      <p:pic>
        <p:nvPicPr>
          <p:cNvPr id="3" name="图片 2">
            <a:extLst>
              <a:ext uri="{FF2B5EF4-FFF2-40B4-BE49-F238E27FC236}">
                <a16:creationId xmlns:a16="http://schemas.microsoft.com/office/drawing/2014/main" id="{939D0B3E-E302-49A8-818A-F7B124C43E62}"/>
              </a:ext>
            </a:extLst>
          </p:cNvPr>
          <p:cNvPicPr>
            <a:picLocks noChangeAspect="1"/>
          </p:cNvPicPr>
          <p:nvPr/>
        </p:nvPicPr>
        <p:blipFill>
          <a:blip r:embed="rId2"/>
          <a:stretch>
            <a:fillRect/>
          </a:stretch>
        </p:blipFill>
        <p:spPr>
          <a:xfrm>
            <a:off x="864244" y="1850410"/>
            <a:ext cx="2367197" cy="1811433"/>
          </a:xfrm>
          <a:prstGeom prst="rect">
            <a:avLst/>
          </a:prstGeom>
        </p:spPr>
      </p:pic>
      <p:pic>
        <p:nvPicPr>
          <p:cNvPr id="6" name="图片 5">
            <a:extLst>
              <a:ext uri="{FF2B5EF4-FFF2-40B4-BE49-F238E27FC236}">
                <a16:creationId xmlns:a16="http://schemas.microsoft.com/office/drawing/2014/main" id="{0B18BCD8-292A-4F2E-94F6-6CD159D51E63}"/>
              </a:ext>
            </a:extLst>
          </p:cNvPr>
          <p:cNvPicPr>
            <a:picLocks noChangeAspect="1"/>
          </p:cNvPicPr>
          <p:nvPr/>
        </p:nvPicPr>
        <p:blipFill>
          <a:blip r:embed="rId3"/>
          <a:stretch>
            <a:fillRect/>
          </a:stretch>
        </p:blipFill>
        <p:spPr>
          <a:xfrm>
            <a:off x="3886992" y="1850410"/>
            <a:ext cx="2435997" cy="1811433"/>
          </a:xfrm>
          <a:prstGeom prst="rect">
            <a:avLst/>
          </a:prstGeom>
        </p:spPr>
      </p:pic>
      <p:pic>
        <p:nvPicPr>
          <p:cNvPr id="9" name="图片 8">
            <a:extLst>
              <a:ext uri="{FF2B5EF4-FFF2-40B4-BE49-F238E27FC236}">
                <a16:creationId xmlns:a16="http://schemas.microsoft.com/office/drawing/2014/main" id="{BB26243F-80E1-496E-9309-93D902AEB307}"/>
              </a:ext>
            </a:extLst>
          </p:cNvPr>
          <p:cNvPicPr>
            <a:picLocks noChangeAspect="1"/>
          </p:cNvPicPr>
          <p:nvPr/>
        </p:nvPicPr>
        <p:blipFill>
          <a:blip r:embed="rId4"/>
          <a:stretch>
            <a:fillRect/>
          </a:stretch>
        </p:blipFill>
        <p:spPr>
          <a:xfrm>
            <a:off x="864243" y="4735146"/>
            <a:ext cx="2367197" cy="1800200"/>
          </a:xfrm>
          <a:prstGeom prst="rect">
            <a:avLst/>
          </a:prstGeom>
        </p:spPr>
      </p:pic>
      <p:pic>
        <p:nvPicPr>
          <p:cNvPr id="12" name="图片 11">
            <a:extLst>
              <a:ext uri="{FF2B5EF4-FFF2-40B4-BE49-F238E27FC236}">
                <a16:creationId xmlns:a16="http://schemas.microsoft.com/office/drawing/2014/main" id="{B14E2D4D-4D23-4F45-A85D-AF73152A33B8}"/>
              </a:ext>
            </a:extLst>
          </p:cNvPr>
          <p:cNvPicPr>
            <a:picLocks noChangeAspect="1"/>
          </p:cNvPicPr>
          <p:nvPr/>
        </p:nvPicPr>
        <p:blipFill>
          <a:blip r:embed="rId5"/>
          <a:stretch>
            <a:fillRect/>
          </a:stretch>
        </p:blipFill>
        <p:spPr>
          <a:xfrm>
            <a:off x="3886992" y="4735145"/>
            <a:ext cx="2435997" cy="1800201"/>
          </a:xfrm>
          <a:prstGeom prst="rect">
            <a:avLst/>
          </a:prstGeom>
        </p:spPr>
      </p:pic>
      <p:pic>
        <p:nvPicPr>
          <p:cNvPr id="17" name="图片 16">
            <a:extLst>
              <a:ext uri="{FF2B5EF4-FFF2-40B4-BE49-F238E27FC236}">
                <a16:creationId xmlns:a16="http://schemas.microsoft.com/office/drawing/2014/main" id="{56A4F510-6013-42C0-848D-A453D633B0A4}"/>
              </a:ext>
            </a:extLst>
          </p:cNvPr>
          <p:cNvPicPr>
            <a:picLocks noChangeAspect="1"/>
          </p:cNvPicPr>
          <p:nvPr/>
        </p:nvPicPr>
        <p:blipFill>
          <a:blip r:embed="rId6"/>
          <a:stretch>
            <a:fillRect/>
          </a:stretch>
        </p:blipFill>
        <p:spPr>
          <a:xfrm>
            <a:off x="864242" y="6855197"/>
            <a:ext cx="2367197" cy="1811433"/>
          </a:xfrm>
          <a:prstGeom prst="rect">
            <a:avLst/>
          </a:prstGeom>
        </p:spPr>
      </p:pic>
      <p:pic>
        <p:nvPicPr>
          <p:cNvPr id="20" name="图片 19">
            <a:extLst>
              <a:ext uri="{FF2B5EF4-FFF2-40B4-BE49-F238E27FC236}">
                <a16:creationId xmlns:a16="http://schemas.microsoft.com/office/drawing/2014/main" id="{1E66E39E-C7D9-4926-B7C1-F779CF17698C}"/>
              </a:ext>
            </a:extLst>
          </p:cNvPr>
          <p:cNvPicPr>
            <a:picLocks noChangeAspect="1"/>
          </p:cNvPicPr>
          <p:nvPr/>
        </p:nvPicPr>
        <p:blipFill>
          <a:blip r:embed="rId7"/>
          <a:stretch>
            <a:fillRect/>
          </a:stretch>
        </p:blipFill>
        <p:spPr>
          <a:xfrm>
            <a:off x="3886991" y="6855197"/>
            <a:ext cx="2435997" cy="1811433"/>
          </a:xfrm>
          <a:prstGeom prst="rect">
            <a:avLst/>
          </a:prstGeom>
        </p:spPr>
      </p:pic>
    </p:spTree>
    <p:extLst>
      <p:ext uri="{BB962C8B-B14F-4D97-AF65-F5344CB8AC3E}">
        <p14:creationId xmlns:p14="http://schemas.microsoft.com/office/powerpoint/2010/main" val="1291039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11">
            <a:extLst>
              <a:ext uri="{FF2B5EF4-FFF2-40B4-BE49-F238E27FC236}">
                <a16:creationId xmlns:a16="http://schemas.microsoft.com/office/drawing/2014/main" id="{8DAF9904-09D8-4F22-9967-306C6C84B903}"/>
              </a:ext>
            </a:extLst>
          </p:cNvPr>
          <p:cNvSpPr txBox="1"/>
          <p:nvPr/>
        </p:nvSpPr>
        <p:spPr>
          <a:xfrm>
            <a:off x="1870770" y="1285578"/>
            <a:ext cx="3600400" cy="461665"/>
          </a:xfrm>
          <a:prstGeom prst="rect">
            <a:avLst/>
          </a:prstGeom>
          <a:noFill/>
        </p:spPr>
        <p:txBody>
          <a:bodyPr wrap="square" rtlCol="0">
            <a:spAutoFit/>
          </a:bodyPr>
          <a:lstStyle/>
          <a:p>
            <a:pPr algn="ctr"/>
            <a:r>
              <a:rPr lang="en-US" altLang="zh-TW" sz="1200" b="1" u="sng" dirty="0">
                <a:solidFill>
                  <a:srgbClr val="000000"/>
                </a:solidFill>
                <a:latin typeface="Calibri" panose="020F0502020204030204" pitchFamily="34" charset="0"/>
                <a:ea typeface="+mn-ea"/>
                <a:sym typeface="+mn-ea"/>
              </a:rPr>
              <a:t>Measurement Plots: S-parameters</a:t>
            </a:r>
          </a:p>
          <a:p>
            <a:pPr algn="ctr"/>
            <a:r>
              <a:rPr lang="it-IT" sz="1200" b="1" u="sng" dirty="0">
                <a:solidFill>
                  <a:srgbClr val="000000"/>
                </a:solidFill>
                <a:latin typeface="Calibri" panose="020F0502020204030204" pitchFamily="34" charset="0"/>
                <a:ea typeface="+mn-ea"/>
                <a:sym typeface="+mn-ea"/>
              </a:rPr>
              <a:t>VD=5V</a:t>
            </a:r>
            <a:endParaRPr lang="en-US" sz="1200" b="1" u="sng" dirty="0">
              <a:solidFill>
                <a:srgbClr val="000000"/>
              </a:solidFill>
              <a:latin typeface="Calibri" panose="020F0502020204030204" pitchFamily="34" charset="0"/>
              <a:ea typeface="+mn-ea"/>
            </a:endParaRPr>
          </a:p>
        </p:txBody>
      </p:sp>
      <p:sp>
        <p:nvSpPr>
          <p:cNvPr id="25" name="文本框 11">
            <a:extLst>
              <a:ext uri="{FF2B5EF4-FFF2-40B4-BE49-F238E27FC236}">
                <a16:creationId xmlns:a16="http://schemas.microsoft.com/office/drawing/2014/main" id="{E7227843-5EF8-4C61-B4CA-0A963A9B2C97}"/>
              </a:ext>
            </a:extLst>
          </p:cNvPr>
          <p:cNvSpPr txBox="1"/>
          <p:nvPr/>
        </p:nvSpPr>
        <p:spPr>
          <a:xfrm>
            <a:off x="2086794" y="6440537"/>
            <a:ext cx="3168352" cy="461665"/>
          </a:xfrm>
          <a:prstGeom prst="rect">
            <a:avLst/>
          </a:prstGeom>
          <a:noFill/>
        </p:spPr>
        <p:txBody>
          <a:bodyPr wrap="square" rtlCol="0">
            <a:spAutoFit/>
          </a:bodyPr>
          <a:lstStyle/>
          <a:p>
            <a:pPr algn="ctr"/>
            <a:r>
              <a:rPr lang="en-US" altLang="zh-TW" sz="1200" b="1" u="sng" dirty="0">
                <a:solidFill>
                  <a:srgbClr val="000000"/>
                </a:solidFill>
                <a:latin typeface="Calibri" panose="020F0502020204030204" pitchFamily="34" charset="0"/>
                <a:ea typeface="+mn-ea"/>
                <a:sym typeface="+mn-ea"/>
              </a:rPr>
              <a:t>Measurement Plots: S-parameters</a:t>
            </a:r>
          </a:p>
          <a:p>
            <a:pPr algn="ctr"/>
            <a:r>
              <a:rPr lang="it-IT" sz="1200" b="1" u="sng" dirty="0">
                <a:solidFill>
                  <a:srgbClr val="000000"/>
                </a:solidFill>
                <a:latin typeface="Calibri" panose="020F0502020204030204" pitchFamily="34" charset="0"/>
                <a:ea typeface="+mn-ea"/>
                <a:sym typeface="+mn-ea"/>
              </a:rPr>
              <a:t>VD=5.5V</a:t>
            </a:r>
            <a:endParaRPr lang="en-US" sz="1200" b="1" u="sng" dirty="0">
              <a:solidFill>
                <a:srgbClr val="000000"/>
              </a:solidFill>
              <a:latin typeface="Calibri" panose="020F0502020204030204" pitchFamily="34" charset="0"/>
              <a:ea typeface="+mn-ea"/>
            </a:endParaRPr>
          </a:p>
        </p:txBody>
      </p:sp>
      <p:pic>
        <p:nvPicPr>
          <p:cNvPr id="3" name="图片 2">
            <a:extLst>
              <a:ext uri="{FF2B5EF4-FFF2-40B4-BE49-F238E27FC236}">
                <a16:creationId xmlns:a16="http://schemas.microsoft.com/office/drawing/2014/main" id="{5746E358-055D-4242-B127-5705906FC00B}"/>
              </a:ext>
            </a:extLst>
          </p:cNvPr>
          <p:cNvPicPr>
            <a:picLocks noChangeAspect="1"/>
          </p:cNvPicPr>
          <p:nvPr/>
        </p:nvPicPr>
        <p:blipFill>
          <a:blip r:embed="rId2"/>
          <a:stretch>
            <a:fillRect/>
          </a:stretch>
        </p:blipFill>
        <p:spPr>
          <a:xfrm>
            <a:off x="790642" y="1856753"/>
            <a:ext cx="2445825" cy="2089856"/>
          </a:xfrm>
          <a:prstGeom prst="rect">
            <a:avLst/>
          </a:prstGeom>
        </p:spPr>
      </p:pic>
      <p:pic>
        <p:nvPicPr>
          <p:cNvPr id="7" name="图片 6">
            <a:extLst>
              <a:ext uri="{FF2B5EF4-FFF2-40B4-BE49-F238E27FC236}">
                <a16:creationId xmlns:a16="http://schemas.microsoft.com/office/drawing/2014/main" id="{FCEC1ABA-FC71-4B6A-A6E4-488554F59F8D}"/>
              </a:ext>
            </a:extLst>
          </p:cNvPr>
          <p:cNvPicPr>
            <a:picLocks noChangeAspect="1"/>
          </p:cNvPicPr>
          <p:nvPr/>
        </p:nvPicPr>
        <p:blipFill>
          <a:blip r:embed="rId3"/>
          <a:stretch>
            <a:fillRect/>
          </a:stretch>
        </p:blipFill>
        <p:spPr>
          <a:xfrm>
            <a:off x="3830628" y="1856753"/>
            <a:ext cx="2549135" cy="2089857"/>
          </a:xfrm>
          <a:prstGeom prst="rect">
            <a:avLst/>
          </a:prstGeom>
        </p:spPr>
      </p:pic>
      <p:pic>
        <p:nvPicPr>
          <p:cNvPr id="10" name="图片 9">
            <a:extLst>
              <a:ext uri="{FF2B5EF4-FFF2-40B4-BE49-F238E27FC236}">
                <a16:creationId xmlns:a16="http://schemas.microsoft.com/office/drawing/2014/main" id="{356B8EB6-1205-497B-A1AC-5EB0401398F4}"/>
              </a:ext>
            </a:extLst>
          </p:cNvPr>
          <p:cNvPicPr>
            <a:picLocks noChangeAspect="1"/>
          </p:cNvPicPr>
          <p:nvPr/>
        </p:nvPicPr>
        <p:blipFill>
          <a:blip r:embed="rId4"/>
          <a:stretch>
            <a:fillRect/>
          </a:stretch>
        </p:blipFill>
        <p:spPr>
          <a:xfrm>
            <a:off x="790642" y="4167526"/>
            <a:ext cx="2445825" cy="2055352"/>
          </a:xfrm>
          <a:prstGeom prst="rect">
            <a:avLst/>
          </a:prstGeom>
        </p:spPr>
      </p:pic>
      <p:pic>
        <p:nvPicPr>
          <p:cNvPr id="13" name="图片 12">
            <a:extLst>
              <a:ext uri="{FF2B5EF4-FFF2-40B4-BE49-F238E27FC236}">
                <a16:creationId xmlns:a16="http://schemas.microsoft.com/office/drawing/2014/main" id="{3C456D31-F9DE-4492-B8A2-D9FD4E14594C}"/>
              </a:ext>
            </a:extLst>
          </p:cNvPr>
          <p:cNvPicPr>
            <a:picLocks noChangeAspect="1"/>
          </p:cNvPicPr>
          <p:nvPr/>
        </p:nvPicPr>
        <p:blipFill>
          <a:blip r:embed="rId5"/>
          <a:stretch>
            <a:fillRect/>
          </a:stretch>
        </p:blipFill>
        <p:spPr>
          <a:xfrm>
            <a:off x="3830628" y="4164269"/>
            <a:ext cx="2549134" cy="2055352"/>
          </a:xfrm>
          <a:prstGeom prst="rect">
            <a:avLst/>
          </a:prstGeom>
        </p:spPr>
      </p:pic>
      <p:pic>
        <p:nvPicPr>
          <p:cNvPr id="16" name="图片 15">
            <a:extLst>
              <a:ext uri="{FF2B5EF4-FFF2-40B4-BE49-F238E27FC236}">
                <a16:creationId xmlns:a16="http://schemas.microsoft.com/office/drawing/2014/main" id="{6C5582A6-2857-4633-B882-8268F257742E}"/>
              </a:ext>
            </a:extLst>
          </p:cNvPr>
          <p:cNvPicPr>
            <a:picLocks noChangeAspect="1"/>
          </p:cNvPicPr>
          <p:nvPr/>
        </p:nvPicPr>
        <p:blipFill>
          <a:blip r:embed="rId6"/>
          <a:stretch>
            <a:fillRect/>
          </a:stretch>
        </p:blipFill>
        <p:spPr>
          <a:xfrm>
            <a:off x="790319" y="7110330"/>
            <a:ext cx="2445825" cy="2055353"/>
          </a:xfrm>
          <a:prstGeom prst="rect">
            <a:avLst/>
          </a:prstGeom>
        </p:spPr>
      </p:pic>
      <p:pic>
        <p:nvPicPr>
          <p:cNvPr id="19" name="图片 18">
            <a:extLst>
              <a:ext uri="{FF2B5EF4-FFF2-40B4-BE49-F238E27FC236}">
                <a16:creationId xmlns:a16="http://schemas.microsoft.com/office/drawing/2014/main" id="{E2113682-0343-4CEE-8142-A8A5142BE0EC}"/>
              </a:ext>
            </a:extLst>
          </p:cNvPr>
          <p:cNvPicPr>
            <a:picLocks noChangeAspect="1"/>
          </p:cNvPicPr>
          <p:nvPr/>
        </p:nvPicPr>
        <p:blipFill>
          <a:blip r:embed="rId7"/>
          <a:stretch>
            <a:fillRect/>
          </a:stretch>
        </p:blipFill>
        <p:spPr>
          <a:xfrm>
            <a:off x="3830628" y="7110331"/>
            <a:ext cx="2549134" cy="2055352"/>
          </a:xfrm>
          <a:prstGeom prst="rect">
            <a:avLst/>
          </a:prstGeom>
        </p:spPr>
      </p:pic>
    </p:spTree>
    <p:extLst>
      <p:ext uri="{BB962C8B-B14F-4D97-AF65-F5344CB8AC3E}">
        <p14:creationId xmlns:p14="http://schemas.microsoft.com/office/powerpoint/2010/main" val="2382801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1">
            <a:extLst>
              <a:ext uri="{FF2B5EF4-FFF2-40B4-BE49-F238E27FC236}">
                <a16:creationId xmlns:a16="http://schemas.microsoft.com/office/drawing/2014/main" id="{6D655F34-BD37-460B-97AC-006F976E9338}"/>
              </a:ext>
            </a:extLst>
          </p:cNvPr>
          <p:cNvSpPr txBox="1"/>
          <p:nvPr/>
        </p:nvSpPr>
        <p:spPr>
          <a:xfrm>
            <a:off x="430610" y="4064273"/>
            <a:ext cx="3168352" cy="461665"/>
          </a:xfrm>
          <a:prstGeom prst="rect">
            <a:avLst/>
          </a:prstGeom>
          <a:noFill/>
        </p:spPr>
        <p:txBody>
          <a:bodyPr wrap="square" rtlCol="0">
            <a:spAutoFit/>
          </a:bodyPr>
          <a:lstStyle/>
          <a:p>
            <a:pPr algn="ctr"/>
            <a:r>
              <a:rPr lang="en-US" altLang="zh-TW" sz="1200" b="1" u="sng" dirty="0">
                <a:solidFill>
                  <a:srgbClr val="000000"/>
                </a:solidFill>
                <a:latin typeface="Calibri" panose="020F0502020204030204" pitchFamily="34" charset="0"/>
                <a:ea typeface="+mn-ea"/>
                <a:sym typeface="+mn-ea"/>
              </a:rPr>
              <a:t>Measurement Plots: </a:t>
            </a:r>
            <a:r>
              <a:rPr lang="en-US" altLang="zh-TW" sz="1200" b="1" u="sng" dirty="0" err="1">
                <a:solidFill>
                  <a:srgbClr val="000000"/>
                </a:solidFill>
                <a:latin typeface="Calibri" panose="020F0502020204030204" pitchFamily="34" charset="0"/>
                <a:ea typeface="+mn-ea"/>
                <a:sym typeface="+mn-ea"/>
              </a:rPr>
              <a:t>P1dB</a:t>
            </a:r>
            <a:endParaRPr lang="en-US" altLang="zh-TW" sz="1200" b="1" u="sng" dirty="0">
              <a:solidFill>
                <a:srgbClr val="000000"/>
              </a:solidFill>
              <a:latin typeface="Calibri" panose="020F0502020204030204" pitchFamily="34" charset="0"/>
              <a:ea typeface="+mn-ea"/>
              <a:sym typeface="+mn-ea"/>
            </a:endParaRPr>
          </a:p>
          <a:p>
            <a:pPr algn="ctr"/>
            <a:r>
              <a:rPr lang="it-IT" sz="1200" b="1" u="sng" dirty="0">
                <a:solidFill>
                  <a:srgbClr val="000000"/>
                </a:solidFill>
                <a:latin typeface="Calibri" panose="020F0502020204030204" pitchFamily="34" charset="0"/>
                <a:ea typeface="+mn-ea"/>
                <a:sym typeface="+mn-ea"/>
              </a:rPr>
              <a:t>VD=4.5V</a:t>
            </a:r>
            <a:endParaRPr lang="en-US" sz="1200" b="1" u="sng" dirty="0">
              <a:solidFill>
                <a:srgbClr val="000000"/>
              </a:solidFill>
              <a:latin typeface="Calibri" panose="020F0502020204030204" pitchFamily="34" charset="0"/>
              <a:ea typeface="+mn-ea"/>
            </a:endParaRPr>
          </a:p>
        </p:txBody>
      </p:sp>
      <p:sp>
        <p:nvSpPr>
          <p:cNvPr id="15" name="文本框 11">
            <a:extLst>
              <a:ext uri="{FF2B5EF4-FFF2-40B4-BE49-F238E27FC236}">
                <a16:creationId xmlns:a16="http://schemas.microsoft.com/office/drawing/2014/main" id="{16FB0E89-7CDA-4477-AE57-7F3061D52686}"/>
              </a:ext>
            </a:extLst>
          </p:cNvPr>
          <p:cNvSpPr txBox="1"/>
          <p:nvPr/>
        </p:nvSpPr>
        <p:spPr>
          <a:xfrm>
            <a:off x="3598962" y="4064272"/>
            <a:ext cx="3168352" cy="461665"/>
          </a:xfrm>
          <a:prstGeom prst="rect">
            <a:avLst/>
          </a:prstGeom>
          <a:noFill/>
        </p:spPr>
        <p:txBody>
          <a:bodyPr wrap="square" rtlCol="0">
            <a:spAutoFit/>
          </a:bodyPr>
          <a:lstStyle/>
          <a:p>
            <a:pPr algn="ctr"/>
            <a:r>
              <a:rPr lang="en-US" altLang="zh-TW" sz="1200" b="1" u="sng" dirty="0">
                <a:solidFill>
                  <a:srgbClr val="000000"/>
                </a:solidFill>
                <a:latin typeface="Calibri" panose="020F0502020204030204" pitchFamily="34" charset="0"/>
                <a:sym typeface="+mn-ea"/>
              </a:rPr>
              <a:t>Measurement Plots: </a:t>
            </a:r>
            <a:r>
              <a:rPr lang="en-US" altLang="zh-TW" sz="1200" b="1" u="sng" dirty="0" err="1">
                <a:solidFill>
                  <a:srgbClr val="000000"/>
                </a:solidFill>
                <a:latin typeface="Calibri" panose="020F0502020204030204" pitchFamily="34" charset="0"/>
                <a:sym typeface="+mn-ea"/>
              </a:rPr>
              <a:t>P1dB</a:t>
            </a:r>
            <a:endParaRPr lang="en-US" altLang="zh-TW" sz="1200" b="1" u="sng" dirty="0">
              <a:solidFill>
                <a:srgbClr val="000000"/>
              </a:solidFill>
              <a:latin typeface="Calibri" panose="020F0502020204030204" pitchFamily="34" charset="0"/>
              <a:sym typeface="+mn-ea"/>
            </a:endParaRPr>
          </a:p>
          <a:p>
            <a:pPr algn="ctr"/>
            <a:r>
              <a:rPr lang="it-IT" sz="1200" b="1" u="sng" dirty="0">
                <a:solidFill>
                  <a:srgbClr val="000000"/>
                </a:solidFill>
                <a:latin typeface="Calibri" panose="020F0502020204030204" pitchFamily="34" charset="0"/>
                <a:sym typeface="+mn-ea"/>
              </a:rPr>
              <a:t>VD=5V</a:t>
            </a:r>
            <a:endParaRPr lang="en-US" sz="1200" b="1" u="sng" dirty="0">
              <a:solidFill>
                <a:srgbClr val="000000"/>
              </a:solidFill>
              <a:latin typeface="Calibri" panose="020F0502020204030204" pitchFamily="34" charset="0"/>
            </a:endParaRPr>
          </a:p>
        </p:txBody>
      </p:sp>
      <p:sp>
        <p:nvSpPr>
          <p:cNvPr id="17" name="文本框 11">
            <a:extLst>
              <a:ext uri="{FF2B5EF4-FFF2-40B4-BE49-F238E27FC236}">
                <a16:creationId xmlns:a16="http://schemas.microsoft.com/office/drawing/2014/main" id="{D5C40F43-39F8-4482-A877-7DA9999DC557}"/>
              </a:ext>
            </a:extLst>
          </p:cNvPr>
          <p:cNvSpPr txBox="1"/>
          <p:nvPr/>
        </p:nvSpPr>
        <p:spPr>
          <a:xfrm>
            <a:off x="430610" y="6728569"/>
            <a:ext cx="3168352" cy="461665"/>
          </a:xfrm>
          <a:prstGeom prst="rect">
            <a:avLst/>
          </a:prstGeom>
          <a:noFill/>
        </p:spPr>
        <p:txBody>
          <a:bodyPr wrap="square" rtlCol="0">
            <a:spAutoFit/>
          </a:bodyPr>
          <a:lstStyle/>
          <a:p>
            <a:pPr algn="ctr"/>
            <a:r>
              <a:rPr lang="en-US" altLang="zh-TW" sz="1200" b="1" u="sng" dirty="0">
                <a:solidFill>
                  <a:srgbClr val="000000"/>
                </a:solidFill>
                <a:latin typeface="Calibri" panose="020F0502020204030204" pitchFamily="34" charset="0"/>
                <a:sym typeface="+mn-ea"/>
              </a:rPr>
              <a:t>Measurement Plots: </a:t>
            </a:r>
            <a:r>
              <a:rPr lang="en-US" altLang="zh-TW" sz="1200" b="1" u="sng" dirty="0" err="1">
                <a:solidFill>
                  <a:srgbClr val="000000"/>
                </a:solidFill>
                <a:latin typeface="Calibri" panose="020F0502020204030204" pitchFamily="34" charset="0"/>
                <a:sym typeface="+mn-ea"/>
              </a:rPr>
              <a:t>P1dB</a:t>
            </a:r>
            <a:endParaRPr lang="en-US" altLang="zh-TW" sz="1200" b="1" u="sng" dirty="0">
              <a:solidFill>
                <a:srgbClr val="000000"/>
              </a:solidFill>
              <a:latin typeface="Calibri" panose="020F0502020204030204" pitchFamily="34" charset="0"/>
              <a:sym typeface="+mn-ea"/>
            </a:endParaRPr>
          </a:p>
          <a:p>
            <a:pPr algn="ctr"/>
            <a:r>
              <a:rPr lang="it-IT" sz="1200" b="1" u="sng" dirty="0">
                <a:solidFill>
                  <a:srgbClr val="000000"/>
                </a:solidFill>
                <a:latin typeface="Calibri" panose="020F0502020204030204" pitchFamily="34" charset="0"/>
                <a:sym typeface="+mn-ea"/>
              </a:rPr>
              <a:t>VD=5.5V</a:t>
            </a:r>
            <a:endParaRPr lang="en-US" sz="1200" b="1" u="sng" dirty="0">
              <a:solidFill>
                <a:srgbClr val="000000"/>
              </a:solidFill>
              <a:latin typeface="Calibri" panose="020F0502020204030204" pitchFamily="34" charset="0"/>
            </a:endParaRPr>
          </a:p>
        </p:txBody>
      </p:sp>
      <p:sp>
        <p:nvSpPr>
          <p:cNvPr id="19" name="文本框 11">
            <a:extLst>
              <a:ext uri="{FF2B5EF4-FFF2-40B4-BE49-F238E27FC236}">
                <a16:creationId xmlns:a16="http://schemas.microsoft.com/office/drawing/2014/main" id="{E6EAE642-F992-4EC7-9BCB-7109CD890A72}"/>
              </a:ext>
            </a:extLst>
          </p:cNvPr>
          <p:cNvSpPr txBox="1"/>
          <p:nvPr/>
        </p:nvSpPr>
        <p:spPr>
          <a:xfrm>
            <a:off x="3598962" y="6728568"/>
            <a:ext cx="3168352" cy="461665"/>
          </a:xfrm>
          <a:prstGeom prst="rect">
            <a:avLst/>
          </a:prstGeom>
          <a:noFill/>
        </p:spPr>
        <p:txBody>
          <a:bodyPr wrap="square" rtlCol="0">
            <a:spAutoFit/>
          </a:bodyPr>
          <a:lstStyle/>
          <a:p>
            <a:pPr algn="ctr"/>
            <a:r>
              <a:rPr lang="en-US" altLang="zh-TW" sz="1200" b="1" u="sng" dirty="0">
                <a:solidFill>
                  <a:srgbClr val="000000"/>
                </a:solidFill>
                <a:latin typeface="Calibri" panose="020F0502020204030204" pitchFamily="34" charset="0"/>
                <a:sym typeface="+mn-ea"/>
              </a:rPr>
              <a:t>Measurement Plots: </a:t>
            </a:r>
            <a:r>
              <a:rPr lang="en-US" altLang="zh-TW" sz="1200" b="1" u="sng" dirty="0" err="1">
                <a:solidFill>
                  <a:srgbClr val="000000"/>
                </a:solidFill>
                <a:latin typeface="Calibri" panose="020F0502020204030204" pitchFamily="34" charset="0"/>
                <a:sym typeface="+mn-ea"/>
              </a:rPr>
              <a:t>OIP3</a:t>
            </a:r>
            <a:endParaRPr lang="en-US" altLang="zh-TW" sz="1200" b="1" u="sng" dirty="0">
              <a:solidFill>
                <a:srgbClr val="000000"/>
              </a:solidFill>
              <a:latin typeface="Calibri" panose="020F0502020204030204" pitchFamily="34" charset="0"/>
              <a:sym typeface="+mn-ea"/>
            </a:endParaRPr>
          </a:p>
          <a:p>
            <a:pPr algn="ctr"/>
            <a:r>
              <a:rPr lang="it-IT" sz="1200" b="1" u="sng" dirty="0">
                <a:solidFill>
                  <a:srgbClr val="000000"/>
                </a:solidFill>
                <a:latin typeface="Calibri" panose="020F0502020204030204" pitchFamily="34" charset="0"/>
                <a:sym typeface="+mn-ea"/>
              </a:rPr>
              <a:t>VD=4.5V</a:t>
            </a:r>
            <a:endParaRPr lang="en-US" sz="1200" b="1" u="sng" dirty="0">
              <a:solidFill>
                <a:srgbClr val="000000"/>
              </a:solidFill>
              <a:latin typeface="Calibri" panose="020F0502020204030204" pitchFamily="34" charset="0"/>
            </a:endParaRPr>
          </a:p>
        </p:txBody>
      </p:sp>
      <p:pic>
        <p:nvPicPr>
          <p:cNvPr id="4" name="图片 3">
            <a:extLst>
              <a:ext uri="{FF2B5EF4-FFF2-40B4-BE49-F238E27FC236}">
                <a16:creationId xmlns:a16="http://schemas.microsoft.com/office/drawing/2014/main" id="{98F0A554-6685-4A5B-AEA1-5C9A918BF221}"/>
              </a:ext>
            </a:extLst>
          </p:cNvPr>
          <p:cNvPicPr>
            <a:picLocks noChangeAspect="1"/>
          </p:cNvPicPr>
          <p:nvPr/>
        </p:nvPicPr>
        <p:blipFill>
          <a:blip r:embed="rId2"/>
          <a:stretch>
            <a:fillRect/>
          </a:stretch>
        </p:blipFill>
        <p:spPr>
          <a:xfrm>
            <a:off x="790638" y="1751101"/>
            <a:ext cx="2445828" cy="2167531"/>
          </a:xfrm>
          <a:prstGeom prst="rect">
            <a:avLst/>
          </a:prstGeom>
        </p:spPr>
      </p:pic>
      <p:pic>
        <p:nvPicPr>
          <p:cNvPr id="6" name="图片 5">
            <a:extLst>
              <a:ext uri="{FF2B5EF4-FFF2-40B4-BE49-F238E27FC236}">
                <a16:creationId xmlns:a16="http://schemas.microsoft.com/office/drawing/2014/main" id="{FFF3B39A-E7E7-4083-92C6-3D8A683856CF}"/>
              </a:ext>
            </a:extLst>
          </p:cNvPr>
          <p:cNvPicPr>
            <a:picLocks noChangeAspect="1"/>
          </p:cNvPicPr>
          <p:nvPr/>
        </p:nvPicPr>
        <p:blipFill>
          <a:blip r:embed="rId3"/>
          <a:stretch>
            <a:fillRect/>
          </a:stretch>
        </p:blipFill>
        <p:spPr>
          <a:xfrm>
            <a:off x="3886989" y="1751101"/>
            <a:ext cx="2496395" cy="2167531"/>
          </a:xfrm>
          <a:prstGeom prst="rect">
            <a:avLst/>
          </a:prstGeom>
        </p:spPr>
      </p:pic>
      <p:pic>
        <p:nvPicPr>
          <p:cNvPr id="9" name="图片 8">
            <a:extLst>
              <a:ext uri="{FF2B5EF4-FFF2-40B4-BE49-F238E27FC236}">
                <a16:creationId xmlns:a16="http://schemas.microsoft.com/office/drawing/2014/main" id="{42CF5218-DC7C-4F3E-9566-39C04C5315A5}"/>
              </a:ext>
            </a:extLst>
          </p:cNvPr>
          <p:cNvPicPr>
            <a:picLocks noChangeAspect="1"/>
          </p:cNvPicPr>
          <p:nvPr/>
        </p:nvPicPr>
        <p:blipFill>
          <a:blip r:embed="rId4"/>
          <a:stretch>
            <a:fillRect/>
          </a:stretch>
        </p:blipFill>
        <p:spPr>
          <a:xfrm>
            <a:off x="790637" y="7225658"/>
            <a:ext cx="2445829" cy="2167200"/>
          </a:xfrm>
          <a:prstGeom prst="rect">
            <a:avLst/>
          </a:prstGeom>
        </p:spPr>
      </p:pic>
      <p:pic>
        <p:nvPicPr>
          <p:cNvPr id="12" name="图片 11">
            <a:extLst>
              <a:ext uri="{FF2B5EF4-FFF2-40B4-BE49-F238E27FC236}">
                <a16:creationId xmlns:a16="http://schemas.microsoft.com/office/drawing/2014/main" id="{19028279-CD90-4FEE-93F9-806F4A86DE1C}"/>
              </a:ext>
            </a:extLst>
          </p:cNvPr>
          <p:cNvPicPr>
            <a:picLocks noChangeAspect="1"/>
          </p:cNvPicPr>
          <p:nvPr/>
        </p:nvPicPr>
        <p:blipFill>
          <a:blip r:embed="rId5"/>
          <a:stretch>
            <a:fillRect/>
          </a:stretch>
        </p:blipFill>
        <p:spPr>
          <a:xfrm>
            <a:off x="790637" y="4561355"/>
            <a:ext cx="2445829" cy="2131777"/>
          </a:xfrm>
          <a:prstGeom prst="rect">
            <a:avLst/>
          </a:prstGeom>
        </p:spPr>
      </p:pic>
      <p:pic>
        <p:nvPicPr>
          <p:cNvPr id="20" name="图片 19">
            <a:extLst>
              <a:ext uri="{FF2B5EF4-FFF2-40B4-BE49-F238E27FC236}">
                <a16:creationId xmlns:a16="http://schemas.microsoft.com/office/drawing/2014/main" id="{249E43D4-EA88-4440-A405-19980C996EDA}"/>
              </a:ext>
            </a:extLst>
          </p:cNvPr>
          <p:cNvPicPr>
            <a:picLocks noChangeAspect="1"/>
          </p:cNvPicPr>
          <p:nvPr/>
        </p:nvPicPr>
        <p:blipFill>
          <a:blip r:embed="rId6"/>
          <a:stretch>
            <a:fillRect/>
          </a:stretch>
        </p:blipFill>
        <p:spPr>
          <a:xfrm>
            <a:off x="3886989" y="7225658"/>
            <a:ext cx="2496395" cy="2167200"/>
          </a:xfrm>
          <a:prstGeom prst="rect">
            <a:avLst/>
          </a:prstGeom>
        </p:spPr>
      </p:pic>
      <p:pic>
        <p:nvPicPr>
          <p:cNvPr id="23" name="图片 22">
            <a:extLst>
              <a:ext uri="{FF2B5EF4-FFF2-40B4-BE49-F238E27FC236}">
                <a16:creationId xmlns:a16="http://schemas.microsoft.com/office/drawing/2014/main" id="{46763227-E290-4A25-B4F7-7BFCA9260E76}"/>
              </a:ext>
            </a:extLst>
          </p:cNvPr>
          <p:cNvPicPr>
            <a:picLocks noChangeAspect="1"/>
          </p:cNvPicPr>
          <p:nvPr/>
        </p:nvPicPr>
        <p:blipFill>
          <a:blip r:embed="rId7"/>
          <a:stretch>
            <a:fillRect/>
          </a:stretch>
        </p:blipFill>
        <p:spPr>
          <a:xfrm>
            <a:off x="3886989" y="4561355"/>
            <a:ext cx="2496395" cy="2131777"/>
          </a:xfrm>
          <a:prstGeom prst="rect">
            <a:avLst/>
          </a:prstGeom>
        </p:spPr>
      </p:pic>
    </p:spTree>
    <p:extLst>
      <p:ext uri="{BB962C8B-B14F-4D97-AF65-F5344CB8AC3E}">
        <p14:creationId xmlns:p14="http://schemas.microsoft.com/office/powerpoint/2010/main" val="2310151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1">
            <a:extLst>
              <a:ext uri="{FF2B5EF4-FFF2-40B4-BE49-F238E27FC236}">
                <a16:creationId xmlns:a16="http://schemas.microsoft.com/office/drawing/2014/main" id="{267F2629-BF99-406A-887A-A78C4FDFF89D}"/>
              </a:ext>
            </a:extLst>
          </p:cNvPr>
          <p:cNvSpPr txBox="1"/>
          <p:nvPr/>
        </p:nvSpPr>
        <p:spPr>
          <a:xfrm>
            <a:off x="430610" y="1327969"/>
            <a:ext cx="3168352" cy="461665"/>
          </a:xfrm>
          <a:prstGeom prst="rect">
            <a:avLst/>
          </a:prstGeom>
          <a:noFill/>
        </p:spPr>
        <p:txBody>
          <a:bodyPr wrap="square" rtlCol="0">
            <a:spAutoFit/>
          </a:bodyPr>
          <a:lstStyle/>
          <a:p>
            <a:pPr algn="ctr"/>
            <a:r>
              <a:rPr lang="en-US" altLang="zh-TW" sz="1200" b="1" u="sng" dirty="0">
                <a:latin typeface="Calibri" panose="020F0502020204030204" pitchFamily="34" charset="0"/>
                <a:ea typeface="+mn-ea"/>
                <a:sym typeface="+mn-ea"/>
              </a:rPr>
              <a:t>Measurement Plots: </a:t>
            </a:r>
            <a:r>
              <a:rPr lang="en-US" altLang="zh-TW" sz="1200" b="1" u="sng" dirty="0" err="1">
                <a:latin typeface="Calibri" panose="020F0502020204030204" pitchFamily="34" charset="0"/>
                <a:ea typeface="+mn-ea"/>
                <a:sym typeface="+mn-ea"/>
              </a:rPr>
              <a:t>OIP3</a:t>
            </a:r>
            <a:endParaRPr lang="en-US" altLang="zh-TW" sz="1200" b="1" u="sng" dirty="0">
              <a:latin typeface="Calibri" panose="020F0502020204030204" pitchFamily="34" charset="0"/>
              <a:ea typeface="+mn-ea"/>
              <a:sym typeface="+mn-ea"/>
            </a:endParaRPr>
          </a:p>
          <a:p>
            <a:pPr algn="ctr"/>
            <a:r>
              <a:rPr lang="it-IT" sz="1200" b="1" u="sng" dirty="0">
                <a:latin typeface="Calibri" panose="020F0502020204030204" pitchFamily="34" charset="0"/>
                <a:ea typeface="+mn-ea"/>
                <a:sym typeface="+mn-ea"/>
              </a:rPr>
              <a:t>VD=5V</a:t>
            </a:r>
            <a:endParaRPr lang="en-US" sz="1200" b="1" u="sng" dirty="0">
              <a:latin typeface="Calibri" panose="020F0502020204030204" pitchFamily="34" charset="0"/>
              <a:ea typeface="+mn-ea"/>
            </a:endParaRPr>
          </a:p>
        </p:txBody>
      </p:sp>
      <p:sp>
        <p:nvSpPr>
          <p:cNvPr id="13" name="文本框 11">
            <a:extLst>
              <a:ext uri="{FF2B5EF4-FFF2-40B4-BE49-F238E27FC236}">
                <a16:creationId xmlns:a16="http://schemas.microsoft.com/office/drawing/2014/main" id="{E33C6C0D-BEDE-40B0-9132-EEA19477BD9F}"/>
              </a:ext>
            </a:extLst>
          </p:cNvPr>
          <p:cNvSpPr txBox="1"/>
          <p:nvPr/>
        </p:nvSpPr>
        <p:spPr>
          <a:xfrm>
            <a:off x="3598962" y="1327968"/>
            <a:ext cx="3168352" cy="461665"/>
          </a:xfrm>
          <a:prstGeom prst="rect">
            <a:avLst/>
          </a:prstGeom>
          <a:noFill/>
        </p:spPr>
        <p:txBody>
          <a:bodyPr wrap="square" rtlCol="0">
            <a:spAutoFit/>
          </a:bodyPr>
          <a:lstStyle/>
          <a:p>
            <a:pPr algn="ctr"/>
            <a:r>
              <a:rPr lang="en-US" altLang="zh-TW" sz="1200" b="1" u="sng" dirty="0">
                <a:solidFill>
                  <a:srgbClr val="000000"/>
                </a:solidFill>
                <a:latin typeface="Calibri" panose="020F0502020204030204" pitchFamily="34" charset="0"/>
                <a:sym typeface="+mn-ea"/>
              </a:rPr>
              <a:t>Measurement Plots: </a:t>
            </a:r>
            <a:r>
              <a:rPr lang="en-US" altLang="zh-TW" sz="1200" b="1" u="sng" dirty="0" err="1">
                <a:solidFill>
                  <a:srgbClr val="000000"/>
                </a:solidFill>
                <a:latin typeface="Calibri" panose="020F0502020204030204" pitchFamily="34" charset="0"/>
                <a:sym typeface="+mn-ea"/>
              </a:rPr>
              <a:t>OIP3</a:t>
            </a:r>
            <a:endParaRPr lang="en-US" altLang="zh-TW" sz="1200" b="1" u="sng" dirty="0">
              <a:solidFill>
                <a:srgbClr val="000000"/>
              </a:solidFill>
              <a:latin typeface="Calibri" panose="020F0502020204030204" pitchFamily="34" charset="0"/>
              <a:sym typeface="+mn-ea"/>
            </a:endParaRPr>
          </a:p>
          <a:p>
            <a:pPr algn="ctr"/>
            <a:r>
              <a:rPr lang="it-IT" sz="1200" b="1" u="sng" dirty="0">
                <a:latin typeface="Calibri" panose="020F0502020204030204" pitchFamily="34" charset="0"/>
                <a:ea typeface="+mn-ea"/>
                <a:sym typeface="+mn-ea"/>
              </a:rPr>
              <a:t>VD=5.5V</a:t>
            </a:r>
            <a:endParaRPr lang="en-US" sz="1200" b="1" u="sng" dirty="0">
              <a:latin typeface="Calibri" panose="020F0502020204030204" pitchFamily="34" charset="0"/>
              <a:ea typeface="+mn-ea"/>
            </a:endParaRPr>
          </a:p>
        </p:txBody>
      </p:sp>
      <p:sp>
        <p:nvSpPr>
          <p:cNvPr id="21" name="文本框 11">
            <a:extLst>
              <a:ext uri="{FF2B5EF4-FFF2-40B4-BE49-F238E27FC236}">
                <a16:creationId xmlns:a16="http://schemas.microsoft.com/office/drawing/2014/main" id="{01AF7045-E984-4725-BB6F-216D6C79166A}"/>
              </a:ext>
            </a:extLst>
          </p:cNvPr>
          <p:cNvSpPr txBox="1"/>
          <p:nvPr/>
        </p:nvSpPr>
        <p:spPr>
          <a:xfrm>
            <a:off x="430610" y="4064273"/>
            <a:ext cx="3168352" cy="461665"/>
          </a:xfrm>
          <a:prstGeom prst="rect">
            <a:avLst/>
          </a:prstGeom>
          <a:noFill/>
        </p:spPr>
        <p:txBody>
          <a:bodyPr wrap="square" rtlCol="0">
            <a:spAutoFit/>
          </a:bodyPr>
          <a:lstStyle/>
          <a:p>
            <a:pPr algn="ctr"/>
            <a:r>
              <a:rPr lang="en-US" altLang="zh-TW" sz="1200" b="1" u="sng" dirty="0">
                <a:solidFill>
                  <a:srgbClr val="000000"/>
                </a:solidFill>
                <a:latin typeface="Calibri" panose="020F0502020204030204" pitchFamily="34" charset="0"/>
                <a:ea typeface="+mn-ea"/>
                <a:sym typeface="+mn-ea"/>
              </a:rPr>
              <a:t>Measurement Plots: </a:t>
            </a:r>
            <a:r>
              <a:rPr lang="en-US" altLang="zh-TW" sz="1100" b="1" u="sng" dirty="0" err="1">
                <a:solidFill>
                  <a:srgbClr val="000000"/>
                </a:solidFill>
                <a:latin typeface="Calibri" panose="020F0502020204030204" pitchFamily="34" charset="0"/>
                <a:sym typeface="+mn-ea"/>
              </a:rPr>
              <a:t>P</a:t>
            </a:r>
            <a:r>
              <a:rPr lang="en-US" altLang="zh-TW" sz="1400" b="1" u="sng" baseline="-1000" dirty="0" err="1">
                <a:solidFill>
                  <a:srgbClr val="000000"/>
                </a:solidFill>
                <a:latin typeface="Calibri" panose="020F0502020204030204" pitchFamily="34" charset="0"/>
                <a:sym typeface="+mn-ea"/>
              </a:rPr>
              <a:t>SAT</a:t>
            </a:r>
            <a:endParaRPr lang="en-US" altLang="zh-TW" sz="1400" b="1" u="sng" baseline="-1000" dirty="0">
              <a:solidFill>
                <a:srgbClr val="000000"/>
              </a:solidFill>
              <a:latin typeface="Calibri" panose="020F0502020204030204" pitchFamily="34" charset="0"/>
              <a:ea typeface="+mn-ea"/>
              <a:sym typeface="+mn-ea"/>
            </a:endParaRPr>
          </a:p>
          <a:p>
            <a:pPr algn="ctr"/>
            <a:r>
              <a:rPr lang="it-IT" sz="1200" b="1" u="sng" dirty="0">
                <a:solidFill>
                  <a:srgbClr val="000000"/>
                </a:solidFill>
                <a:latin typeface="Calibri" panose="020F0502020204030204" pitchFamily="34" charset="0"/>
                <a:ea typeface="+mn-ea"/>
                <a:sym typeface="+mn-ea"/>
              </a:rPr>
              <a:t>VD=4.5V</a:t>
            </a:r>
            <a:endParaRPr lang="en-US" sz="1200" b="1" u="sng" dirty="0">
              <a:solidFill>
                <a:srgbClr val="000000"/>
              </a:solidFill>
              <a:latin typeface="Calibri" panose="020F0502020204030204" pitchFamily="34" charset="0"/>
              <a:ea typeface="+mn-ea"/>
            </a:endParaRPr>
          </a:p>
        </p:txBody>
      </p:sp>
      <p:sp>
        <p:nvSpPr>
          <p:cNvPr id="22" name="文本框 11">
            <a:extLst>
              <a:ext uri="{FF2B5EF4-FFF2-40B4-BE49-F238E27FC236}">
                <a16:creationId xmlns:a16="http://schemas.microsoft.com/office/drawing/2014/main" id="{2F6104D2-8FA1-4F7A-BB38-F8090F1522D8}"/>
              </a:ext>
            </a:extLst>
          </p:cNvPr>
          <p:cNvSpPr txBox="1"/>
          <p:nvPr/>
        </p:nvSpPr>
        <p:spPr>
          <a:xfrm>
            <a:off x="3598962" y="4064272"/>
            <a:ext cx="3168352" cy="461665"/>
          </a:xfrm>
          <a:prstGeom prst="rect">
            <a:avLst/>
          </a:prstGeom>
          <a:noFill/>
        </p:spPr>
        <p:txBody>
          <a:bodyPr wrap="square" rtlCol="0">
            <a:spAutoFit/>
          </a:bodyPr>
          <a:lstStyle/>
          <a:p>
            <a:pPr algn="ctr"/>
            <a:r>
              <a:rPr lang="en-US" altLang="zh-TW" sz="1200" b="1" u="sng" dirty="0">
                <a:solidFill>
                  <a:srgbClr val="000000"/>
                </a:solidFill>
                <a:latin typeface="Calibri" panose="020F0502020204030204" pitchFamily="34" charset="0"/>
                <a:sym typeface="+mn-ea"/>
              </a:rPr>
              <a:t>Measurement Plots: </a:t>
            </a:r>
            <a:r>
              <a:rPr lang="en-US" altLang="zh-TW" sz="1100" b="1" u="sng" dirty="0" err="1">
                <a:solidFill>
                  <a:srgbClr val="000000"/>
                </a:solidFill>
                <a:latin typeface="Calibri" panose="020F0502020204030204" pitchFamily="34" charset="0"/>
                <a:sym typeface="+mn-ea"/>
              </a:rPr>
              <a:t>P</a:t>
            </a:r>
            <a:r>
              <a:rPr lang="en-US" altLang="zh-TW" sz="1400" b="1" u="sng" baseline="-1000" dirty="0" err="1">
                <a:solidFill>
                  <a:srgbClr val="000000"/>
                </a:solidFill>
                <a:latin typeface="Calibri" panose="020F0502020204030204" pitchFamily="34" charset="0"/>
                <a:sym typeface="+mn-ea"/>
              </a:rPr>
              <a:t>SAT</a:t>
            </a:r>
            <a:endParaRPr lang="en-US" altLang="zh-TW" sz="1400" b="1" u="sng" baseline="-1000" dirty="0">
              <a:solidFill>
                <a:srgbClr val="000000"/>
              </a:solidFill>
              <a:latin typeface="Calibri" panose="020F0502020204030204" pitchFamily="34" charset="0"/>
              <a:sym typeface="+mn-ea"/>
            </a:endParaRPr>
          </a:p>
          <a:p>
            <a:pPr algn="ctr"/>
            <a:r>
              <a:rPr lang="it-IT" sz="1200" b="1" u="sng" dirty="0">
                <a:solidFill>
                  <a:srgbClr val="000000"/>
                </a:solidFill>
                <a:latin typeface="Calibri" panose="020F0502020204030204" pitchFamily="34" charset="0"/>
                <a:sym typeface="+mn-ea"/>
              </a:rPr>
              <a:t>VD=5V</a:t>
            </a:r>
            <a:endParaRPr lang="en-US" sz="1200" b="1" u="sng" dirty="0">
              <a:solidFill>
                <a:srgbClr val="000000"/>
              </a:solidFill>
              <a:latin typeface="Calibri" panose="020F0502020204030204" pitchFamily="34" charset="0"/>
            </a:endParaRPr>
          </a:p>
        </p:txBody>
      </p:sp>
      <p:sp>
        <p:nvSpPr>
          <p:cNvPr id="25" name="文本框 11">
            <a:extLst>
              <a:ext uri="{FF2B5EF4-FFF2-40B4-BE49-F238E27FC236}">
                <a16:creationId xmlns:a16="http://schemas.microsoft.com/office/drawing/2014/main" id="{22F4184F-694A-44DC-BEEA-2350497EE188}"/>
              </a:ext>
            </a:extLst>
          </p:cNvPr>
          <p:cNvSpPr txBox="1"/>
          <p:nvPr/>
        </p:nvSpPr>
        <p:spPr>
          <a:xfrm>
            <a:off x="430610" y="6728569"/>
            <a:ext cx="3168352" cy="461665"/>
          </a:xfrm>
          <a:prstGeom prst="rect">
            <a:avLst/>
          </a:prstGeom>
          <a:noFill/>
        </p:spPr>
        <p:txBody>
          <a:bodyPr wrap="square" rtlCol="0">
            <a:spAutoFit/>
          </a:bodyPr>
          <a:lstStyle/>
          <a:p>
            <a:pPr algn="ctr"/>
            <a:r>
              <a:rPr lang="en-US" altLang="zh-TW" sz="1200" b="1" u="sng" dirty="0">
                <a:solidFill>
                  <a:srgbClr val="000000"/>
                </a:solidFill>
                <a:latin typeface="Calibri" panose="020F0502020204030204" pitchFamily="34" charset="0"/>
                <a:sym typeface="+mn-ea"/>
              </a:rPr>
              <a:t>Measurement Plots: </a:t>
            </a:r>
            <a:r>
              <a:rPr lang="en-US" altLang="zh-TW" sz="1100" b="1" u="sng" dirty="0" err="1">
                <a:solidFill>
                  <a:srgbClr val="000000"/>
                </a:solidFill>
                <a:latin typeface="Calibri" panose="020F0502020204030204" pitchFamily="34" charset="0"/>
                <a:sym typeface="+mn-ea"/>
              </a:rPr>
              <a:t>P</a:t>
            </a:r>
            <a:r>
              <a:rPr lang="en-US" altLang="zh-TW" sz="1400" b="1" u="sng" baseline="-1000" dirty="0" err="1">
                <a:solidFill>
                  <a:srgbClr val="000000"/>
                </a:solidFill>
                <a:latin typeface="Calibri" panose="020F0502020204030204" pitchFamily="34" charset="0"/>
                <a:sym typeface="+mn-ea"/>
              </a:rPr>
              <a:t>SAT</a:t>
            </a:r>
            <a:endParaRPr lang="en-US" altLang="zh-TW" sz="1400" b="1" u="sng" baseline="-1000" dirty="0">
              <a:solidFill>
                <a:srgbClr val="000000"/>
              </a:solidFill>
              <a:latin typeface="Calibri" panose="020F0502020204030204" pitchFamily="34" charset="0"/>
              <a:sym typeface="+mn-ea"/>
            </a:endParaRPr>
          </a:p>
          <a:p>
            <a:pPr algn="ctr"/>
            <a:r>
              <a:rPr lang="it-IT" sz="1200" b="1" u="sng" dirty="0">
                <a:solidFill>
                  <a:srgbClr val="000000"/>
                </a:solidFill>
                <a:latin typeface="Calibri" panose="020F0502020204030204" pitchFamily="34" charset="0"/>
                <a:sym typeface="+mn-ea"/>
              </a:rPr>
              <a:t>VD=5.5V</a:t>
            </a:r>
            <a:endParaRPr lang="en-US" sz="1200" b="1" u="sng" dirty="0">
              <a:solidFill>
                <a:srgbClr val="000000"/>
              </a:solidFill>
              <a:latin typeface="Calibri" panose="020F0502020204030204" pitchFamily="34" charset="0"/>
            </a:endParaRPr>
          </a:p>
        </p:txBody>
      </p:sp>
      <p:sp>
        <p:nvSpPr>
          <p:cNvPr id="26" name="文本框 11">
            <a:extLst>
              <a:ext uri="{FF2B5EF4-FFF2-40B4-BE49-F238E27FC236}">
                <a16:creationId xmlns:a16="http://schemas.microsoft.com/office/drawing/2014/main" id="{1BB5606B-50F7-4E33-A64B-491602D5D548}"/>
              </a:ext>
            </a:extLst>
          </p:cNvPr>
          <p:cNvSpPr txBox="1"/>
          <p:nvPr/>
        </p:nvSpPr>
        <p:spPr>
          <a:xfrm>
            <a:off x="3598962" y="6728568"/>
            <a:ext cx="3168352" cy="461665"/>
          </a:xfrm>
          <a:prstGeom prst="rect">
            <a:avLst/>
          </a:prstGeom>
          <a:noFill/>
        </p:spPr>
        <p:txBody>
          <a:bodyPr wrap="square" rtlCol="0">
            <a:spAutoFit/>
          </a:bodyPr>
          <a:lstStyle/>
          <a:p>
            <a:pPr algn="ctr"/>
            <a:r>
              <a:rPr lang="en-US" altLang="zh-TW" sz="1200" b="1" u="sng" dirty="0">
                <a:latin typeface="Calibri" panose="020F0502020204030204" pitchFamily="34" charset="0"/>
                <a:sym typeface="+mn-ea"/>
              </a:rPr>
              <a:t>Measurement Plots: </a:t>
            </a:r>
            <a:r>
              <a:rPr lang="en-US" altLang="zh-TW" sz="1200" b="1" u="sng" dirty="0">
                <a:solidFill>
                  <a:srgbClr val="000000"/>
                </a:solidFill>
                <a:latin typeface="Calibri" panose="020F0502020204030204" pitchFamily="34" charset="0"/>
                <a:sym typeface="+mn-ea"/>
              </a:rPr>
              <a:t>Noise Figure</a:t>
            </a:r>
            <a:endParaRPr lang="en-US" altLang="zh-TW" sz="1200" b="1" u="sng" dirty="0">
              <a:latin typeface="Calibri" panose="020F0502020204030204" pitchFamily="34" charset="0"/>
              <a:sym typeface="+mn-ea"/>
            </a:endParaRPr>
          </a:p>
          <a:p>
            <a:pPr algn="ctr"/>
            <a:r>
              <a:rPr lang="it-IT" sz="1200" b="1" u="sng" dirty="0">
                <a:solidFill>
                  <a:srgbClr val="000000"/>
                </a:solidFill>
                <a:latin typeface="Calibri" panose="020F0502020204030204" pitchFamily="34" charset="0"/>
                <a:sym typeface="+mn-ea"/>
              </a:rPr>
              <a:t>VD=4.5V</a:t>
            </a:r>
            <a:endParaRPr lang="en-US" sz="1200" b="1" u="sng" dirty="0">
              <a:solidFill>
                <a:srgbClr val="000000"/>
              </a:solidFill>
              <a:latin typeface="Calibri" panose="020F0502020204030204" pitchFamily="34" charset="0"/>
            </a:endParaRPr>
          </a:p>
        </p:txBody>
      </p:sp>
      <p:pic>
        <p:nvPicPr>
          <p:cNvPr id="3" name="图片 2">
            <a:extLst>
              <a:ext uri="{FF2B5EF4-FFF2-40B4-BE49-F238E27FC236}">
                <a16:creationId xmlns:a16="http://schemas.microsoft.com/office/drawing/2014/main" id="{2095A6B8-13E2-4112-B2AD-D00696CBE88D}"/>
              </a:ext>
            </a:extLst>
          </p:cNvPr>
          <p:cNvPicPr>
            <a:picLocks noChangeAspect="1"/>
          </p:cNvPicPr>
          <p:nvPr/>
        </p:nvPicPr>
        <p:blipFill>
          <a:blip r:embed="rId2"/>
          <a:stretch>
            <a:fillRect/>
          </a:stretch>
        </p:blipFill>
        <p:spPr>
          <a:xfrm>
            <a:off x="3886989" y="1789634"/>
            <a:ext cx="2517831" cy="2059076"/>
          </a:xfrm>
          <a:prstGeom prst="rect">
            <a:avLst/>
          </a:prstGeom>
        </p:spPr>
      </p:pic>
      <p:pic>
        <p:nvPicPr>
          <p:cNvPr id="7" name="图片 6">
            <a:extLst>
              <a:ext uri="{FF2B5EF4-FFF2-40B4-BE49-F238E27FC236}">
                <a16:creationId xmlns:a16="http://schemas.microsoft.com/office/drawing/2014/main" id="{D1A04713-CF86-4D25-9DE9-4246ABF01764}"/>
              </a:ext>
            </a:extLst>
          </p:cNvPr>
          <p:cNvPicPr>
            <a:picLocks noChangeAspect="1"/>
          </p:cNvPicPr>
          <p:nvPr/>
        </p:nvPicPr>
        <p:blipFill>
          <a:blip r:embed="rId3"/>
          <a:stretch>
            <a:fillRect/>
          </a:stretch>
        </p:blipFill>
        <p:spPr>
          <a:xfrm>
            <a:off x="790639" y="7256430"/>
            <a:ext cx="2445829" cy="2089623"/>
          </a:xfrm>
          <a:prstGeom prst="rect">
            <a:avLst/>
          </a:prstGeom>
        </p:spPr>
      </p:pic>
      <p:pic>
        <p:nvPicPr>
          <p:cNvPr id="10" name="图片 9">
            <a:extLst>
              <a:ext uri="{FF2B5EF4-FFF2-40B4-BE49-F238E27FC236}">
                <a16:creationId xmlns:a16="http://schemas.microsoft.com/office/drawing/2014/main" id="{128E941E-173B-4535-90AE-A00B33FEE1D4}"/>
              </a:ext>
            </a:extLst>
          </p:cNvPr>
          <p:cNvPicPr>
            <a:picLocks noChangeAspect="1"/>
          </p:cNvPicPr>
          <p:nvPr/>
        </p:nvPicPr>
        <p:blipFill>
          <a:blip r:embed="rId4"/>
          <a:stretch>
            <a:fillRect/>
          </a:stretch>
        </p:blipFill>
        <p:spPr>
          <a:xfrm>
            <a:off x="790639" y="4561358"/>
            <a:ext cx="2445829" cy="2101011"/>
          </a:xfrm>
          <a:prstGeom prst="rect">
            <a:avLst/>
          </a:prstGeom>
        </p:spPr>
      </p:pic>
      <p:pic>
        <p:nvPicPr>
          <p:cNvPr id="15" name="图片 14">
            <a:extLst>
              <a:ext uri="{FF2B5EF4-FFF2-40B4-BE49-F238E27FC236}">
                <a16:creationId xmlns:a16="http://schemas.microsoft.com/office/drawing/2014/main" id="{915E5151-BD38-4B4A-A437-22227D2199DF}"/>
              </a:ext>
            </a:extLst>
          </p:cNvPr>
          <p:cNvPicPr>
            <a:picLocks noChangeAspect="1"/>
          </p:cNvPicPr>
          <p:nvPr/>
        </p:nvPicPr>
        <p:blipFill>
          <a:blip r:embed="rId5"/>
          <a:stretch>
            <a:fillRect/>
          </a:stretch>
        </p:blipFill>
        <p:spPr>
          <a:xfrm>
            <a:off x="3886990" y="7256429"/>
            <a:ext cx="2517830" cy="2089623"/>
          </a:xfrm>
          <a:prstGeom prst="rect">
            <a:avLst/>
          </a:prstGeom>
        </p:spPr>
      </p:pic>
      <p:pic>
        <p:nvPicPr>
          <p:cNvPr id="18" name="图片 17">
            <a:extLst>
              <a:ext uri="{FF2B5EF4-FFF2-40B4-BE49-F238E27FC236}">
                <a16:creationId xmlns:a16="http://schemas.microsoft.com/office/drawing/2014/main" id="{A897B1EF-2143-46AC-9ADE-B852BEAEE8B5}"/>
              </a:ext>
            </a:extLst>
          </p:cNvPr>
          <p:cNvPicPr>
            <a:picLocks noChangeAspect="1"/>
          </p:cNvPicPr>
          <p:nvPr/>
        </p:nvPicPr>
        <p:blipFill>
          <a:blip r:embed="rId6"/>
          <a:stretch>
            <a:fillRect/>
          </a:stretch>
        </p:blipFill>
        <p:spPr>
          <a:xfrm>
            <a:off x="3886989" y="4561358"/>
            <a:ext cx="2517832" cy="2101011"/>
          </a:xfrm>
          <a:prstGeom prst="rect">
            <a:avLst/>
          </a:prstGeom>
        </p:spPr>
      </p:pic>
      <p:pic>
        <p:nvPicPr>
          <p:cNvPr id="23" name="图片 22">
            <a:extLst>
              <a:ext uri="{FF2B5EF4-FFF2-40B4-BE49-F238E27FC236}">
                <a16:creationId xmlns:a16="http://schemas.microsoft.com/office/drawing/2014/main" id="{614FBD59-1F81-42F1-ACD9-5CC275DC0E37}"/>
              </a:ext>
            </a:extLst>
          </p:cNvPr>
          <p:cNvPicPr>
            <a:picLocks noChangeAspect="1"/>
          </p:cNvPicPr>
          <p:nvPr/>
        </p:nvPicPr>
        <p:blipFill>
          <a:blip r:embed="rId7"/>
          <a:stretch>
            <a:fillRect/>
          </a:stretch>
        </p:blipFill>
        <p:spPr>
          <a:xfrm>
            <a:off x="790639" y="1789633"/>
            <a:ext cx="2445829" cy="2059078"/>
          </a:xfrm>
          <a:prstGeom prst="rect">
            <a:avLst/>
          </a:prstGeom>
        </p:spPr>
      </p:pic>
    </p:spTree>
    <p:extLst>
      <p:ext uri="{BB962C8B-B14F-4D97-AF65-F5344CB8AC3E}">
        <p14:creationId xmlns:p14="http://schemas.microsoft.com/office/powerpoint/2010/main" val="2114385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1">
            <a:extLst>
              <a:ext uri="{FF2B5EF4-FFF2-40B4-BE49-F238E27FC236}">
                <a16:creationId xmlns:a16="http://schemas.microsoft.com/office/drawing/2014/main" id="{CBE980EE-DCCF-4850-8F25-6425B2669A95}"/>
              </a:ext>
            </a:extLst>
          </p:cNvPr>
          <p:cNvSpPr txBox="1"/>
          <p:nvPr/>
        </p:nvSpPr>
        <p:spPr>
          <a:xfrm>
            <a:off x="430610" y="1327969"/>
            <a:ext cx="3168352" cy="461665"/>
          </a:xfrm>
          <a:prstGeom prst="rect">
            <a:avLst/>
          </a:prstGeom>
          <a:noFill/>
        </p:spPr>
        <p:txBody>
          <a:bodyPr wrap="square" rtlCol="0">
            <a:spAutoFit/>
          </a:bodyPr>
          <a:lstStyle/>
          <a:p>
            <a:pPr algn="ctr"/>
            <a:r>
              <a:rPr lang="en-US" altLang="zh-TW" sz="1200" b="1" u="sng" dirty="0">
                <a:latin typeface="Calibri" panose="020F0502020204030204" pitchFamily="34" charset="0"/>
                <a:ea typeface="+mn-ea"/>
                <a:sym typeface="+mn-ea"/>
              </a:rPr>
              <a:t>Measurement Plots: </a:t>
            </a:r>
            <a:r>
              <a:rPr lang="en-US" altLang="zh-TW" sz="1200" b="1" u="sng" dirty="0">
                <a:solidFill>
                  <a:srgbClr val="000000"/>
                </a:solidFill>
                <a:latin typeface="Calibri" panose="020F0502020204030204" pitchFamily="34" charset="0"/>
                <a:sym typeface="+mn-ea"/>
              </a:rPr>
              <a:t>Noise Figure</a:t>
            </a:r>
            <a:endParaRPr lang="en-US" altLang="zh-TW" sz="1200" b="1" u="sng" dirty="0">
              <a:latin typeface="Calibri" panose="020F0502020204030204" pitchFamily="34" charset="0"/>
              <a:ea typeface="+mn-ea"/>
              <a:sym typeface="+mn-ea"/>
            </a:endParaRPr>
          </a:p>
          <a:p>
            <a:pPr algn="ctr"/>
            <a:r>
              <a:rPr lang="it-IT" sz="1200" b="1" u="sng" dirty="0">
                <a:latin typeface="Calibri" panose="020F0502020204030204" pitchFamily="34" charset="0"/>
                <a:ea typeface="+mn-ea"/>
                <a:sym typeface="+mn-ea"/>
              </a:rPr>
              <a:t>VD=5V</a:t>
            </a:r>
            <a:endParaRPr lang="en-US" sz="1200" b="1" u="sng" dirty="0">
              <a:latin typeface="Calibri" panose="020F0502020204030204" pitchFamily="34" charset="0"/>
              <a:ea typeface="+mn-ea"/>
            </a:endParaRPr>
          </a:p>
        </p:txBody>
      </p:sp>
      <p:sp>
        <p:nvSpPr>
          <p:cNvPr id="3" name="文本框 11">
            <a:extLst>
              <a:ext uri="{FF2B5EF4-FFF2-40B4-BE49-F238E27FC236}">
                <a16:creationId xmlns:a16="http://schemas.microsoft.com/office/drawing/2014/main" id="{D17B2F46-3500-49C5-B609-8551E08E695A}"/>
              </a:ext>
            </a:extLst>
          </p:cNvPr>
          <p:cNvSpPr txBox="1"/>
          <p:nvPr/>
        </p:nvSpPr>
        <p:spPr>
          <a:xfrm>
            <a:off x="3598962" y="1327968"/>
            <a:ext cx="3168352" cy="461665"/>
          </a:xfrm>
          <a:prstGeom prst="rect">
            <a:avLst/>
          </a:prstGeom>
          <a:noFill/>
        </p:spPr>
        <p:txBody>
          <a:bodyPr wrap="square" rtlCol="0">
            <a:spAutoFit/>
          </a:bodyPr>
          <a:lstStyle/>
          <a:p>
            <a:pPr algn="ctr"/>
            <a:r>
              <a:rPr lang="en-US" altLang="zh-TW" sz="1200" b="1" u="sng" dirty="0">
                <a:solidFill>
                  <a:srgbClr val="000000"/>
                </a:solidFill>
                <a:latin typeface="Calibri" panose="020F0502020204030204" pitchFamily="34" charset="0"/>
                <a:sym typeface="+mn-ea"/>
              </a:rPr>
              <a:t>Measurement Plots: Noise Figure</a:t>
            </a:r>
          </a:p>
          <a:p>
            <a:pPr algn="ctr"/>
            <a:r>
              <a:rPr lang="it-IT" sz="1200" b="1" u="sng" dirty="0">
                <a:solidFill>
                  <a:srgbClr val="000000"/>
                </a:solidFill>
                <a:latin typeface="Calibri" panose="020F0502020204030204" pitchFamily="34" charset="0"/>
                <a:sym typeface="+mn-ea"/>
              </a:rPr>
              <a:t>VD=5.5V</a:t>
            </a:r>
            <a:endParaRPr lang="en-US" sz="1200" b="1" u="sng" dirty="0">
              <a:solidFill>
                <a:srgbClr val="000000"/>
              </a:solidFill>
              <a:latin typeface="Calibri" panose="020F0502020204030204" pitchFamily="34" charset="0"/>
            </a:endParaRPr>
          </a:p>
        </p:txBody>
      </p:sp>
      <p:graphicFrame>
        <p:nvGraphicFramePr>
          <p:cNvPr id="14" name="Table 8">
            <a:extLst>
              <a:ext uri="{FF2B5EF4-FFF2-40B4-BE49-F238E27FC236}">
                <a16:creationId xmlns:a16="http://schemas.microsoft.com/office/drawing/2014/main" id="{5F8A0D14-EE32-4964-B5C0-461A997E90B9}"/>
              </a:ext>
            </a:extLst>
          </p:cNvPr>
          <p:cNvGraphicFramePr>
            <a:graphicFrameLocks noGrp="1"/>
          </p:cNvGraphicFramePr>
          <p:nvPr>
            <p:extLst>
              <p:ext uri="{D42A27DB-BD31-4B8C-83A1-F6EECF244321}">
                <p14:modId xmlns:p14="http://schemas.microsoft.com/office/powerpoint/2010/main" val="2151158266"/>
              </p:ext>
            </p:extLst>
          </p:nvPr>
        </p:nvGraphicFramePr>
        <p:xfrm>
          <a:off x="656702" y="4453930"/>
          <a:ext cx="2870252" cy="2177846"/>
        </p:xfrm>
        <a:graphic>
          <a:graphicData uri="http://schemas.openxmlformats.org/drawingml/2006/table">
            <a:tbl>
              <a:tblPr/>
              <a:tblGrid>
                <a:gridCol w="1773209">
                  <a:extLst>
                    <a:ext uri="{9D8B030D-6E8A-4147-A177-3AD203B41FA5}">
                      <a16:colId xmlns:a16="http://schemas.microsoft.com/office/drawing/2014/main" val="20000"/>
                    </a:ext>
                  </a:extLst>
                </a:gridCol>
                <a:gridCol w="1097043">
                  <a:extLst>
                    <a:ext uri="{9D8B030D-6E8A-4147-A177-3AD203B41FA5}">
                      <a16:colId xmlns:a16="http://schemas.microsoft.com/office/drawing/2014/main" val="20001"/>
                    </a:ext>
                  </a:extLst>
                </a:gridCol>
              </a:tblGrid>
              <a:tr h="295352">
                <a:tc>
                  <a:txBody>
                    <a:bodyPr/>
                    <a:lstStyle/>
                    <a:p>
                      <a:pPr algn="l" rtl="0" fontAlgn="ctr"/>
                      <a:r>
                        <a:rPr lang="en-US" sz="1000" b="1" i="0" u="none" strike="noStrike" dirty="0">
                          <a:solidFill>
                            <a:schemeClr val="bg1"/>
                          </a:solidFill>
                          <a:effectLst/>
                          <a:latin typeface="Calibri" panose="020F0502020204030204" pitchFamily="34" charset="0"/>
                          <a:cs typeface="Arial" panose="020B0604020202020204" pitchFamily="34" charset="0"/>
                        </a:rPr>
                        <a:t>Drain Bias Voltage (VD)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rtl="0" fontAlgn="ctr"/>
                      <a:r>
                        <a:rPr lang="en-US" sz="1000" b="1" i="0" u="none" strike="noStrike">
                          <a:solidFill>
                            <a:schemeClr val="tx1"/>
                          </a:solidFill>
                          <a:effectLst/>
                          <a:latin typeface="Calibri" panose="020F0502020204030204" pitchFamily="34" charset="0"/>
                          <a:cs typeface="Arial" panose="020B0604020202020204" pitchFamily="34" charset="0"/>
                          <a:sym typeface="+mn-ea"/>
                        </a:rPr>
                        <a:t>+</a:t>
                      </a:r>
                      <a:r>
                        <a:rPr lang="en-US" sz="1000" b="1" i="0" u="none" strike="noStrike" dirty="0" err="1">
                          <a:solidFill>
                            <a:schemeClr val="tx1"/>
                          </a:solidFill>
                          <a:effectLst/>
                          <a:latin typeface="Calibri" panose="020F0502020204030204" pitchFamily="34" charset="0"/>
                          <a:cs typeface="Arial" panose="020B0604020202020204" pitchFamily="34" charset="0"/>
                          <a:sym typeface="+mn-ea"/>
                        </a:rPr>
                        <a:t>6</a:t>
                      </a:r>
                      <a:r>
                        <a:rPr lang="en-US" sz="1000" b="1" i="0" u="none" strike="noStrike">
                          <a:solidFill>
                            <a:schemeClr val="tx1"/>
                          </a:solidFill>
                          <a:effectLst/>
                          <a:latin typeface="Calibri" panose="020F0502020204030204" pitchFamily="34" charset="0"/>
                          <a:cs typeface="Arial" panose="020B0604020202020204" pitchFamily="34" charset="0"/>
                          <a:sym typeface="+mn-ea"/>
                        </a:rPr>
                        <a:t>.5V</a:t>
                      </a:r>
                      <a:endParaRPr lang="en-US" sz="1000" b="1" i="0" u="none" strike="noStrike" dirty="0">
                        <a:solidFill>
                          <a:schemeClr val="tx1"/>
                        </a:solidFill>
                        <a:effectLst/>
                        <a:latin typeface="Calibri" panose="020F0502020204030204" pitchFamily="34" charset="0"/>
                        <a:cs typeface="Arial" panose="020B0604020202020204" pitchFamily="34" charset="0"/>
                        <a:sym typeface="+mn-ea"/>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95352">
                <a:tc>
                  <a:txBody>
                    <a:bodyPr/>
                    <a:lstStyle/>
                    <a:p>
                      <a:pPr algn="l" rtl="0" fontAlgn="ctr"/>
                      <a:r>
                        <a:rPr lang="en-US" sz="1000" b="1" i="0" kern="1200" dirty="0">
                          <a:solidFill>
                            <a:schemeClr val="bg1"/>
                          </a:solidFill>
                          <a:effectLst/>
                          <a:latin typeface="Calibri" panose="020F0502020204030204" pitchFamily="34" charset="0"/>
                          <a:ea typeface="+mn-ea"/>
                          <a:cs typeface="Arial" panose="020B0604020202020204" pitchFamily="34" charset="0"/>
                          <a:sym typeface="+mn-ea"/>
                        </a:rPr>
                        <a:t>RF Input Power (</a:t>
                      </a:r>
                      <a:r>
                        <a:rPr lang="en-US" sz="1000" b="1" i="0" kern="1200" dirty="0" err="1">
                          <a:solidFill>
                            <a:schemeClr val="bg1"/>
                          </a:solidFill>
                          <a:effectLst/>
                          <a:latin typeface="Calibri" panose="020F0502020204030204" pitchFamily="34" charset="0"/>
                          <a:ea typeface="+mn-ea"/>
                          <a:cs typeface="Arial" panose="020B0604020202020204" pitchFamily="34" charset="0"/>
                          <a:sym typeface="+mn-ea"/>
                        </a:rPr>
                        <a:t>RFIN</a:t>
                      </a:r>
                      <a:r>
                        <a:rPr lang="en-US" sz="1000" b="1" i="0" kern="1200" dirty="0">
                          <a:solidFill>
                            <a:schemeClr val="bg1"/>
                          </a:solidFill>
                          <a:effectLst/>
                          <a:latin typeface="Calibri" panose="020F0502020204030204" pitchFamily="34" charset="0"/>
                          <a:ea typeface="+mn-ea"/>
                          <a:cs typeface="Arial" panose="020B0604020202020204" pitchFamily="34" charset="0"/>
                          <a:sym typeface="+mn-ea"/>
                        </a:rPr>
                        <a:t>)@(+</a:t>
                      </a:r>
                      <a:r>
                        <a:rPr lang="en-US" sz="1000" b="1" i="0" kern="1200" dirty="0" err="1">
                          <a:solidFill>
                            <a:schemeClr val="bg1"/>
                          </a:solidFill>
                          <a:effectLst/>
                          <a:latin typeface="Calibri" panose="020F0502020204030204" pitchFamily="34" charset="0"/>
                          <a:ea typeface="+mn-ea"/>
                          <a:cs typeface="Arial" panose="020B0604020202020204" pitchFamily="34" charset="0"/>
                          <a:sym typeface="+mn-ea"/>
                        </a:rPr>
                        <a:t>5V</a:t>
                      </a:r>
                      <a:r>
                        <a:rPr lang="en-US" sz="1000" b="1" i="0" kern="1200" dirty="0">
                          <a:solidFill>
                            <a:schemeClr val="bg1"/>
                          </a:solidFill>
                          <a:effectLst/>
                          <a:latin typeface="Calibri" panose="020F0502020204030204" pitchFamily="34" charset="0"/>
                          <a:ea typeface="+mn-ea"/>
                          <a:cs typeface="Arial" panose="020B0604020202020204" pitchFamily="34" charset="0"/>
                          <a:sym typeface="+mn-ea"/>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rtl="0" fontAlgn="ctr"/>
                      <a:r>
                        <a:rPr lang="en-US" altLang="zh-CN" sz="1000" b="1" i="0" u="none" strike="noStrike" kern="1200">
                          <a:solidFill>
                            <a:schemeClr val="tx1"/>
                          </a:solidFill>
                          <a:effectLst/>
                          <a:latin typeface="Calibri" panose="020F0502020204030204" pitchFamily="34" charset="0"/>
                          <a:ea typeface="+mn-ea"/>
                          <a:cs typeface="Arial" panose="020B0604020202020204" pitchFamily="34" charset="0"/>
                        </a:rPr>
                        <a:t>+15dBm</a:t>
                      </a:r>
                      <a:endParaRPr lang="en-US" altLang="zh-CN" sz="1000" b="1" i="0" u="none" strike="noStrike" kern="1200" dirty="0">
                        <a:solidFill>
                          <a:schemeClr val="tx1"/>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68963520"/>
                  </a:ext>
                </a:extLst>
              </a:tr>
              <a:tr h="350842">
                <a:tc>
                  <a:txBody>
                    <a:bodyPr/>
                    <a:lstStyle/>
                    <a:p>
                      <a:pPr algn="l" fontAlgn="ctr"/>
                      <a:r>
                        <a:rPr lang="en-US" sz="1000" b="1" i="0" kern="1200" dirty="0">
                          <a:solidFill>
                            <a:schemeClr val="bg1"/>
                          </a:solidFill>
                          <a:effectLst/>
                          <a:latin typeface="Calibri" panose="020F0502020204030204" pitchFamily="34" charset="0"/>
                          <a:ea typeface="+mn-ea"/>
                          <a:cs typeface="Arial" panose="020B0604020202020204" pitchFamily="34" charset="0"/>
                        </a:rPr>
                        <a:t>Channel Temperature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zh-CN" sz="1000" b="1" i="0" u="none" strike="noStrike" kern="1200" dirty="0" err="1">
                          <a:solidFill>
                            <a:schemeClr val="tx1"/>
                          </a:solidFill>
                          <a:effectLst/>
                          <a:latin typeface="Calibri" panose="020F0502020204030204" pitchFamily="34" charset="0"/>
                          <a:ea typeface="+mn-ea"/>
                          <a:cs typeface="Arial" panose="020B0604020202020204" pitchFamily="34" charset="0"/>
                        </a:rPr>
                        <a:t>175°C</a:t>
                      </a:r>
                      <a:r>
                        <a:rPr lang="en-US" altLang="zh-CN" sz="1000" b="1" i="0" u="none" strike="noStrike" kern="1200" dirty="0">
                          <a:solidFill>
                            <a:schemeClr val="tx1"/>
                          </a:solidFill>
                          <a:effectLst/>
                          <a:latin typeface="Calibri" panose="020F0502020204030204" pitchFamily="34" charset="0"/>
                          <a:ea typeface="+mn-ea"/>
                          <a:cs typeface="Arial" panose="020B0604020202020204" pitchFamily="34" charset="0"/>
                        </a:rPr>
                        <a:t>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69685040"/>
                  </a:ext>
                </a:extLst>
              </a:tr>
              <a:tr h="322202">
                <a:tc>
                  <a:txBody>
                    <a:bodyPr/>
                    <a:lstStyle/>
                    <a:p>
                      <a:pPr algn="l" rtl="0" fontAlgn="ctr">
                        <a:buNone/>
                      </a:pPr>
                      <a:r>
                        <a:rPr lang="en-US" altLang="en-US" sz="1000" b="1" i="0" kern="1200" dirty="0">
                          <a:solidFill>
                            <a:schemeClr val="bg1"/>
                          </a:solidFill>
                          <a:effectLst/>
                          <a:latin typeface="Calibri" panose="020F0502020204030204" pitchFamily="34" charset="0"/>
                          <a:ea typeface="+mn-ea"/>
                          <a:cs typeface="Arial" panose="020B0604020202020204" pitchFamily="34" charset="0"/>
                          <a:sym typeface="+mn-ea"/>
                        </a:rPr>
                        <a:t>Continuous </a:t>
                      </a:r>
                      <a:r>
                        <a:rPr lang="en-US" altLang="en-US" sz="1000" b="1" i="0" kern="1200" dirty="0" err="1">
                          <a:solidFill>
                            <a:schemeClr val="bg1"/>
                          </a:solidFill>
                          <a:effectLst/>
                          <a:latin typeface="Calibri" panose="020F0502020204030204" pitchFamily="34" charset="0"/>
                          <a:ea typeface="+mn-ea"/>
                          <a:cs typeface="Arial" panose="020B0604020202020204" pitchFamily="34" charset="0"/>
                          <a:sym typeface="+mn-ea"/>
                        </a:rPr>
                        <a:t>Pdiss</a:t>
                      </a:r>
                      <a:r>
                        <a:rPr lang="en-US" altLang="en-US" sz="1000" b="1" i="0" kern="1200" dirty="0">
                          <a:solidFill>
                            <a:schemeClr val="bg1"/>
                          </a:solidFill>
                          <a:effectLst/>
                          <a:latin typeface="Calibri" panose="020F0502020204030204" pitchFamily="34" charset="0"/>
                          <a:ea typeface="+mn-ea"/>
                          <a:cs typeface="Arial" panose="020B0604020202020204" pitchFamily="34" charset="0"/>
                          <a:sym typeface="+mn-ea"/>
                        </a:rPr>
                        <a:t> (T = 85 °C)</a:t>
                      </a:r>
                    </a:p>
                    <a:p>
                      <a:pPr algn="l" rtl="0" fontAlgn="ctr">
                        <a:buNone/>
                      </a:pPr>
                      <a:r>
                        <a:rPr lang="en-US" altLang="en-US" sz="1000" b="1" i="0" kern="1200" dirty="0">
                          <a:solidFill>
                            <a:schemeClr val="bg1"/>
                          </a:solidFill>
                          <a:effectLst/>
                          <a:latin typeface="Calibri" panose="020F0502020204030204" pitchFamily="34" charset="0"/>
                          <a:ea typeface="+mn-ea"/>
                          <a:cs typeface="Arial" panose="020B0604020202020204" pitchFamily="34" charset="0"/>
                          <a:sym typeface="+mn-ea"/>
                        </a:rPr>
                        <a:t>(</a:t>
                      </a:r>
                      <a:r>
                        <a:rPr lang="en-US" altLang="en-US" sz="1000" b="1" i="0" kern="1200" err="1">
                          <a:solidFill>
                            <a:schemeClr val="bg1"/>
                          </a:solidFill>
                          <a:effectLst/>
                          <a:latin typeface="Calibri" panose="020F0502020204030204" pitchFamily="34" charset="0"/>
                          <a:ea typeface="+mn-ea"/>
                          <a:cs typeface="Arial" panose="020B0604020202020204" pitchFamily="34" charset="0"/>
                          <a:sym typeface="+mn-ea"/>
                        </a:rPr>
                        <a:t>derate</a:t>
                      </a:r>
                      <a:r>
                        <a:rPr lang="en-US" altLang="en-US" sz="1000" b="1" i="0" kern="1200">
                          <a:solidFill>
                            <a:schemeClr val="bg1"/>
                          </a:solidFill>
                          <a:effectLst/>
                          <a:latin typeface="Calibri" panose="020F0502020204030204" pitchFamily="34" charset="0"/>
                          <a:ea typeface="+mn-ea"/>
                          <a:cs typeface="Arial" panose="020B0604020202020204" pitchFamily="34" charset="0"/>
                          <a:sym typeface="+mn-ea"/>
                        </a:rPr>
                        <a:t> 1.9mW</a:t>
                      </a:r>
                      <a:r>
                        <a:rPr lang="en-US" altLang="en-US" sz="1000" b="1" i="0" kern="1200" dirty="0">
                          <a:solidFill>
                            <a:schemeClr val="bg1"/>
                          </a:solidFill>
                          <a:effectLst/>
                          <a:latin typeface="Calibri" panose="020F0502020204030204" pitchFamily="34" charset="0"/>
                          <a:ea typeface="+mn-ea"/>
                          <a:cs typeface="Arial" panose="020B0604020202020204" pitchFamily="34" charset="0"/>
                          <a:sym typeface="+mn-ea"/>
                        </a:rPr>
                        <a:t>/°C above 85 °C)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ctr"/>
                      <a:r>
                        <a:rPr lang="en-US" sz="1000" b="1" i="0" u="none" strike="noStrike" kern="1200">
                          <a:solidFill>
                            <a:schemeClr val="tx1"/>
                          </a:solidFill>
                          <a:effectLst/>
                          <a:latin typeface="Calibri" panose="020F0502020204030204" pitchFamily="34" charset="0"/>
                          <a:ea typeface="+mn-ea"/>
                          <a:cs typeface="Arial" panose="020B0604020202020204" pitchFamily="34" charset="0"/>
                        </a:rPr>
                        <a:t>0.17W</a:t>
                      </a:r>
                      <a:endParaRPr lang="en-US" sz="1000" b="1" i="0" u="none" strike="noStrike" kern="1200" dirty="0">
                        <a:solidFill>
                          <a:schemeClr val="tx1"/>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22202">
                <a:tc>
                  <a:txBody>
                    <a:bodyPr/>
                    <a:lstStyle/>
                    <a:p>
                      <a:pPr algn="l" rtl="0" fontAlgn="ctr">
                        <a:buNone/>
                      </a:pPr>
                      <a:r>
                        <a:rPr lang="en-US" altLang="en-US" sz="1000" b="1" i="0" kern="1200" dirty="0">
                          <a:solidFill>
                            <a:schemeClr val="bg1"/>
                          </a:solidFill>
                          <a:effectLst/>
                          <a:latin typeface="Calibri" panose="020F0502020204030204" pitchFamily="34" charset="0"/>
                          <a:ea typeface="+mn-ea"/>
                          <a:cs typeface="Arial" panose="020B0604020202020204" pitchFamily="34" charset="0"/>
                          <a:sym typeface="+mn-ea"/>
                        </a:rPr>
                        <a:t>Thermal Resistance</a:t>
                      </a:r>
                    </a:p>
                    <a:p>
                      <a:pPr algn="l" rtl="0" fontAlgn="ctr">
                        <a:buNone/>
                      </a:pPr>
                      <a:r>
                        <a:rPr lang="en-US" altLang="en-US" sz="1000" b="1" i="0" kern="1200" dirty="0">
                          <a:solidFill>
                            <a:schemeClr val="bg1"/>
                          </a:solidFill>
                          <a:effectLst/>
                          <a:latin typeface="Calibri" panose="020F0502020204030204" pitchFamily="34" charset="0"/>
                          <a:ea typeface="+mn-ea"/>
                          <a:cs typeface="Arial" panose="020B0604020202020204" pitchFamily="34" charset="0"/>
                          <a:sym typeface="+mn-ea"/>
                        </a:rPr>
                        <a:t> (channel to die bottom)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l" fontAlgn="ctr">
                        <a:buNone/>
                      </a:pPr>
                      <a:r>
                        <a:rPr lang="en-US" altLang="en-US" sz="1000" b="1" i="0" u="none" strike="noStrike" kern="1200" dirty="0" err="1">
                          <a:solidFill>
                            <a:schemeClr val="tx1"/>
                          </a:solidFill>
                          <a:effectLst/>
                          <a:latin typeface="Calibri" panose="020F0502020204030204" pitchFamily="34" charset="0"/>
                          <a:ea typeface="+mn-ea"/>
                          <a:cs typeface="Arial" panose="020B0604020202020204" pitchFamily="34" charset="0"/>
                        </a:rPr>
                        <a:t>50°C</a:t>
                      </a:r>
                      <a:r>
                        <a:rPr lang="en-US" altLang="en-US" sz="1000" b="1" i="0" u="none" strike="noStrike" kern="1200" dirty="0">
                          <a:solidFill>
                            <a:schemeClr val="tx1"/>
                          </a:solidFill>
                          <a:effectLst/>
                          <a:latin typeface="Calibri" panose="020F0502020204030204" pitchFamily="34" charset="0"/>
                          <a:ea typeface="+mn-ea"/>
                          <a:cs typeface="Arial" panose="020B0604020202020204" pitchFamily="34" charset="0"/>
                        </a:rPr>
                        <a:t>/W</a:t>
                      </a:r>
                      <a:endParaRPr lang="en-US" altLang="zh-CN" sz="1000" b="1" i="0" u="none" strike="noStrike" kern="1200" dirty="0">
                        <a:solidFill>
                          <a:schemeClr val="tx1"/>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295948">
                <a:tc>
                  <a:txBody>
                    <a:bodyPr/>
                    <a:lstStyle/>
                    <a:p>
                      <a:pPr algn="l" rtl="0" fontAlgn="ctr">
                        <a:buNone/>
                      </a:pPr>
                      <a:r>
                        <a:rPr lang="en-US" altLang="en-US" sz="1000" b="1" i="0" kern="1200" dirty="0">
                          <a:solidFill>
                            <a:schemeClr val="bg1"/>
                          </a:solidFill>
                          <a:effectLst/>
                          <a:latin typeface="Calibri" panose="020F0502020204030204" pitchFamily="34" charset="0"/>
                          <a:ea typeface="+mn-ea"/>
                          <a:cs typeface="Arial" panose="020B0604020202020204" pitchFamily="34" charset="0"/>
                          <a:sym typeface="+mn-ea"/>
                        </a:rPr>
                        <a:t>Operating Temperature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en-US" sz="1000" b="1" i="0" u="none" strike="noStrike" dirty="0">
                          <a:solidFill>
                            <a:schemeClr val="tx1"/>
                          </a:solidFill>
                          <a:effectLst/>
                          <a:latin typeface="Calibri" panose="020F0502020204030204" pitchFamily="34" charset="0"/>
                          <a:cs typeface="Arial" panose="020B0604020202020204" pitchFamily="34" charset="0"/>
                        </a:rPr>
                        <a:t>-</a:t>
                      </a:r>
                      <a:r>
                        <a:rPr lang="en-US" altLang="en-US" sz="1000" b="1" i="0" u="none" strike="noStrike" dirty="0" err="1">
                          <a:solidFill>
                            <a:schemeClr val="tx1"/>
                          </a:solidFill>
                          <a:effectLst/>
                          <a:latin typeface="Calibri" panose="020F0502020204030204" pitchFamily="34" charset="0"/>
                          <a:cs typeface="Arial" panose="020B0604020202020204" pitchFamily="34" charset="0"/>
                        </a:rPr>
                        <a:t>40°C</a:t>
                      </a:r>
                      <a:r>
                        <a:rPr lang="en-US" altLang="en-US" sz="1000" b="1" i="0" u="none" strike="noStrike" baseline="0" dirty="0">
                          <a:solidFill>
                            <a:schemeClr val="tx1"/>
                          </a:solidFill>
                          <a:effectLst/>
                          <a:latin typeface="Calibri" panose="020F0502020204030204" pitchFamily="34" charset="0"/>
                          <a:cs typeface="Arial" panose="020B0604020202020204" pitchFamily="34" charset="0"/>
                        </a:rPr>
                        <a:t> </a:t>
                      </a:r>
                      <a:r>
                        <a:rPr lang="en-US" altLang="en-US" sz="1000" b="1" i="0" u="none" strike="noStrike" dirty="0">
                          <a:solidFill>
                            <a:schemeClr val="tx1"/>
                          </a:solidFill>
                          <a:effectLst/>
                          <a:latin typeface="Calibri" panose="020F0502020204030204" pitchFamily="34" charset="0"/>
                          <a:cs typeface="Arial" panose="020B0604020202020204" pitchFamily="34" charset="0"/>
                        </a:rPr>
                        <a:t>to +85 °C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57245479"/>
                  </a:ext>
                </a:extLst>
              </a:tr>
              <a:tr h="295948">
                <a:tc>
                  <a:txBody>
                    <a:bodyPr/>
                    <a:lstStyle/>
                    <a:p>
                      <a:pPr algn="l" rtl="0" fontAlgn="ctr">
                        <a:buNone/>
                      </a:pPr>
                      <a:r>
                        <a:rPr lang="en-US" altLang="en-US" sz="1000" b="1" i="0" u="none" strike="noStrike" kern="1200" dirty="0">
                          <a:solidFill>
                            <a:schemeClr val="bg1"/>
                          </a:solidFill>
                          <a:effectLst/>
                          <a:latin typeface="Calibri" panose="020F0502020204030204" pitchFamily="34" charset="0"/>
                          <a:ea typeface="+mn-ea"/>
                          <a:cs typeface="Arial" panose="020B0604020202020204" pitchFamily="34" charset="0"/>
                          <a:sym typeface="+mn-ea"/>
                        </a:rPr>
                        <a:t>Storage Temperature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en-US" sz="1000" b="1" i="0" u="none" strike="noStrike" dirty="0">
                          <a:solidFill>
                            <a:schemeClr val="tx1"/>
                          </a:solidFill>
                          <a:effectLst/>
                          <a:latin typeface="Calibri" panose="020F0502020204030204" pitchFamily="34" charset="0"/>
                          <a:cs typeface="Arial" panose="020B0604020202020204" pitchFamily="34" charset="0"/>
                        </a:rPr>
                        <a:t>-</a:t>
                      </a:r>
                      <a:r>
                        <a:rPr lang="en-US" altLang="en-US" sz="1000" b="1" i="0" u="none" strike="noStrike" dirty="0" err="1">
                          <a:solidFill>
                            <a:schemeClr val="tx1"/>
                          </a:solidFill>
                          <a:effectLst/>
                          <a:latin typeface="Calibri" panose="020F0502020204030204" pitchFamily="34" charset="0"/>
                          <a:cs typeface="Arial" panose="020B0604020202020204" pitchFamily="34" charset="0"/>
                        </a:rPr>
                        <a:t>65°C</a:t>
                      </a:r>
                      <a:r>
                        <a:rPr lang="en-US" altLang="en-US" sz="1000" b="1" i="0" u="none" strike="noStrike" dirty="0">
                          <a:solidFill>
                            <a:schemeClr val="tx1"/>
                          </a:solidFill>
                          <a:effectLst/>
                          <a:latin typeface="Calibri" panose="020F0502020204030204" pitchFamily="34" charset="0"/>
                          <a:cs typeface="Arial" panose="020B0604020202020204" pitchFamily="34" charset="0"/>
                        </a:rPr>
                        <a:t> to +150 °C</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bl>
          </a:graphicData>
        </a:graphic>
      </p:graphicFrame>
      <p:sp>
        <p:nvSpPr>
          <p:cNvPr id="15" name="TextBox 10">
            <a:extLst>
              <a:ext uri="{FF2B5EF4-FFF2-40B4-BE49-F238E27FC236}">
                <a16:creationId xmlns:a16="http://schemas.microsoft.com/office/drawing/2014/main" id="{ACD0491F-2F42-4B30-86A9-10E3DD1F5190}"/>
              </a:ext>
            </a:extLst>
          </p:cNvPr>
          <p:cNvSpPr txBox="1"/>
          <p:nvPr/>
        </p:nvSpPr>
        <p:spPr>
          <a:xfrm>
            <a:off x="601224" y="4104923"/>
            <a:ext cx="2736304" cy="276999"/>
          </a:xfrm>
          <a:prstGeom prst="rect">
            <a:avLst/>
          </a:prstGeom>
          <a:noFill/>
        </p:spPr>
        <p:txBody>
          <a:bodyPr wrap="square" rtlCol="0">
            <a:spAutoFit/>
          </a:bodyPr>
          <a:lstStyle/>
          <a:p>
            <a:r>
              <a:rPr lang="en-US" sz="1200" b="1" u="sng" dirty="0">
                <a:solidFill>
                  <a:srgbClr val="000000"/>
                </a:solidFill>
                <a:latin typeface="Calibri" panose="020F0502020204030204" pitchFamily="34" charset="0"/>
              </a:rPr>
              <a:t>Absolute</a:t>
            </a:r>
            <a:r>
              <a:rPr lang="en-US" sz="1000" b="1" u="sng" dirty="0">
                <a:latin typeface="Calibri" panose="020F0502020204030204" pitchFamily="34" charset="0"/>
              </a:rPr>
              <a:t> </a:t>
            </a:r>
            <a:r>
              <a:rPr lang="en-US" sz="1200" b="1" u="sng" dirty="0">
                <a:solidFill>
                  <a:srgbClr val="000000"/>
                </a:solidFill>
                <a:latin typeface="Calibri" panose="020F0502020204030204" pitchFamily="34" charset="0"/>
              </a:rPr>
              <a:t>Maximum Ratings</a:t>
            </a:r>
          </a:p>
        </p:txBody>
      </p:sp>
      <p:graphicFrame>
        <p:nvGraphicFramePr>
          <p:cNvPr id="16" name="Table 8">
            <a:extLst>
              <a:ext uri="{FF2B5EF4-FFF2-40B4-BE49-F238E27FC236}">
                <a16:creationId xmlns:a16="http://schemas.microsoft.com/office/drawing/2014/main" id="{ED52D676-B494-49B2-B84A-8DD571950D06}"/>
              </a:ext>
            </a:extLst>
          </p:cNvPr>
          <p:cNvGraphicFramePr>
            <a:graphicFrameLocks noGrp="1"/>
          </p:cNvGraphicFramePr>
          <p:nvPr>
            <p:extLst>
              <p:ext uri="{D42A27DB-BD31-4B8C-83A1-F6EECF244321}">
                <p14:modId xmlns:p14="http://schemas.microsoft.com/office/powerpoint/2010/main" val="2551060022"/>
              </p:ext>
            </p:extLst>
          </p:nvPr>
        </p:nvGraphicFramePr>
        <p:xfrm>
          <a:off x="4031010" y="4442897"/>
          <a:ext cx="2680828" cy="1171463"/>
        </p:xfrm>
        <a:graphic>
          <a:graphicData uri="http://schemas.openxmlformats.org/drawingml/2006/table">
            <a:tbl>
              <a:tblPr/>
              <a:tblGrid>
                <a:gridCol w="1340414">
                  <a:extLst>
                    <a:ext uri="{9D8B030D-6E8A-4147-A177-3AD203B41FA5}">
                      <a16:colId xmlns:a16="http://schemas.microsoft.com/office/drawing/2014/main" val="20000"/>
                    </a:ext>
                  </a:extLst>
                </a:gridCol>
                <a:gridCol w="1340414">
                  <a:extLst>
                    <a:ext uri="{9D8B030D-6E8A-4147-A177-3AD203B41FA5}">
                      <a16:colId xmlns:a16="http://schemas.microsoft.com/office/drawing/2014/main" val="20001"/>
                    </a:ext>
                  </a:extLst>
                </a:gridCol>
              </a:tblGrid>
              <a:tr h="295352">
                <a:tc>
                  <a:txBody>
                    <a:bodyPr/>
                    <a:lstStyle/>
                    <a:p>
                      <a:pPr algn="ctr" rtl="0" fontAlgn="ctr"/>
                      <a:r>
                        <a:rPr lang="en-US" sz="1100" b="1" i="0" u="none" strike="noStrike" dirty="0">
                          <a:solidFill>
                            <a:schemeClr val="bg1"/>
                          </a:solidFill>
                          <a:effectLst/>
                          <a:latin typeface="Calibri" panose="020F0502020204030204" pitchFamily="34" charset="0"/>
                          <a:cs typeface="Arial" panose="020B0604020202020204" pitchFamily="34" charset="0"/>
                        </a:rPr>
                        <a:t>VD (V)</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rtl="0" fontAlgn="ctr"/>
                      <a:r>
                        <a:rPr lang="en-US" sz="1100" b="1" i="0" u="none" strike="noStrike" dirty="0">
                          <a:solidFill>
                            <a:schemeClr val="bg1"/>
                          </a:solidFill>
                          <a:effectLst/>
                          <a:latin typeface="Calibri" panose="020F0502020204030204" pitchFamily="34" charset="0"/>
                          <a:cs typeface="Arial" panose="020B0604020202020204" pitchFamily="34" charset="0"/>
                          <a:sym typeface="+mn-ea"/>
                        </a:rPr>
                        <a:t>IDD (mA)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extLst>
                  <a:ext uri="{0D108BD9-81ED-4DB2-BD59-A6C34878D82A}">
                    <a16:rowId xmlns:a16="http://schemas.microsoft.com/office/drawing/2014/main" val="10001"/>
                  </a:ext>
                </a:extLst>
              </a:tr>
              <a:tr h="292037">
                <a:tc>
                  <a:txBody>
                    <a:bodyPr/>
                    <a:lstStyle/>
                    <a:p>
                      <a:pPr algn="ctr" fontAlgn="ctr"/>
                      <a:r>
                        <a:rPr lang="en-US" sz="1000" b="1" i="0" u="none" strike="noStrike" kern="1200" dirty="0">
                          <a:solidFill>
                            <a:schemeClr val="tx1"/>
                          </a:solidFill>
                          <a:effectLst/>
                          <a:latin typeface="Calibri" panose="020F0502020204030204" pitchFamily="34" charset="0"/>
                          <a:ea typeface="+mn-ea"/>
                          <a:cs typeface="Arial" panose="020B0604020202020204" pitchFamily="34" charset="0"/>
                        </a:rPr>
                        <a:t>+4.5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1" i="0" u="none" strike="noStrike" kern="1200" dirty="0">
                          <a:solidFill>
                            <a:schemeClr val="tx1"/>
                          </a:solidFill>
                          <a:effectLst/>
                          <a:latin typeface="Calibri" panose="020F0502020204030204" pitchFamily="34" charset="0"/>
                          <a:ea typeface="+mn-ea"/>
                          <a:cs typeface="Arial" panose="020B0604020202020204" pitchFamily="34" charset="0"/>
                        </a:rPr>
                        <a:t>12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92037">
                <a:tc>
                  <a:txBody>
                    <a:bodyPr/>
                    <a:lstStyle/>
                    <a:p>
                      <a:pPr algn="ctr" fontAlgn="ctr"/>
                      <a:r>
                        <a:rPr lang="en-US" sz="1000" b="1" i="0" u="none" strike="noStrike" kern="1200" dirty="0">
                          <a:solidFill>
                            <a:schemeClr val="tx1"/>
                          </a:solidFill>
                          <a:effectLst/>
                          <a:latin typeface="Calibri" panose="020F0502020204030204" pitchFamily="34" charset="0"/>
                          <a:ea typeface="+mn-ea"/>
                          <a:cs typeface="Arial" panose="020B0604020202020204" pitchFamily="34" charset="0"/>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1" i="0" u="none" strike="noStrike" kern="1200" dirty="0">
                          <a:solidFill>
                            <a:schemeClr val="tx1"/>
                          </a:solidFill>
                          <a:effectLst/>
                          <a:latin typeface="Calibri" panose="020F0502020204030204" pitchFamily="34" charset="0"/>
                          <a:ea typeface="+mn-ea"/>
                          <a:cs typeface="Arial" panose="020B0604020202020204" pitchFamily="34" charset="0"/>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25586014"/>
                  </a:ext>
                </a:extLst>
              </a:tr>
              <a:tr h="292037">
                <a:tc>
                  <a:txBody>
                    <a:bodyPr/>
                    <a:lstStyle/>
                    <a:p>
                      <a:pPr algn="ctr" fontAlgn="ctr"/>
                      <a:r>
                        <a:rPr lang="en-US" sz="1000" b="1" i="0" u="none" strike="noStrike" kern="1200" dirty="0">
                          <a:solidFill>
                            <a:schemeClr val="tx1"/>
                          </a:solidFill>
                          <a:effectLst/>
                          <a:latin typeface="Calibri" panose="020F0502020204030204" pitchFamily="34" charset="0"/>
                          <a:ea typeface="+mn-ea"/>
                          <a:cs typeface="Arial" panose="020B0604020202020204" pitchFamily="34" charset="0"/>
                        </a:rPr>
                        <a:t>+5.5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sz="1000" b="1" i="0" u="none" strike="noStrike" kern="1200" dirty="0">
                          <a:solidFill>
                            <a:schemeClr val="tx1"/>
                          </a:solidFill>
                          <a:effectLst/>
                          <a:latin typeface="Calibri" panose="020F0502020204030204" pitchFamily="34" charset="0"/>
                          <a:ea typeface="+mn-ea"/>
                          <a:cs typeface="Arial" panose="020B0604020202020204" pitchFamily="34" charset="0"/>
                        </a:rPr>
                        <a:t>19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886305494"/>
                  </a:ext>
                </a:extLst>
              </a:tr>
            </a:tbl>
          </a:graphicData>
        </a:graphic>
      </p:graphicFrame>
      <p:sp>
        <p:nvSpPr>
          <p:cNvPr id="17" name="TextBox 10">
            <a:extLst>
              <a:ext uri="{FF2B5EF4-FFF2-40B4-BE49-F238E27FC236}">
                <a16:creationId xmlns:a16="http://schemas.microsoft.com/office/drawing/2014/main" id="{789EAF90-8907-4D42-B6EB-8BAD6E2F09A1}"/>
              </a:ext>
            </a:extLst>
          </p:cNvPr>
          <p:cNvSpPr txBox="1"/>
          <p:nvPr/>
        </p:nvSpPr>
        <p:spPr>
          <a:xfrm>
            <a:off x="3886994" y="4093890"/>
            <a:ext cx="2736304" cy="276999"/>
          </a:xfrm>
          <a:prstGeom prst="rect">
            <a:avLst/>
          </a:prstGeom>
          <a:noFill/>
        </p:spPr>
        <p:txBody>
          <a:bodyPr wrap="square" rtlCol="0">
            <a:spAutoFit/>
          </a:bodyPr>
          <a:lstStyle/>
          <a:p>
            <a:r>
              <a:rPr lang="en-US" sz="1200" b="1" u="sng" dirty="0">
                <a:solidFill>
                  <a:srgbClr val="000000"/>
                </a:solidFill>
                <a:latin typeface="Calibri" panose="020F0502020204030204" pitchFamily="34" charset="0"/>
              </a:rPr>
              <a:t>Typical Supply Current vs. VD</a:t>
            </a:r>
            <a:endParaRPr lang="en-US" sz="1000" b="1" u="sng" dirty="0">
              <a:latin typeface="Calibri" panose="020F0502020204030204" pitchFamily="34" charset="0"/>
            </a:endParaRPr>
          </a:p>
        </p:txBody>
      </p:sp>
      <p:pic>
        <p:nvPicPr>
          <p:cNvPr id="18" name="图片 17">
            <a:extLst>
              <a:ext uri="{FF2B5EF4-FFF2-40B4-BE49-F238E27FC236}">
                <a16:creationId xmlns:a16="http://schemas.microsoft.com/office/drawing/2014/main" id="{9344A6C5-2A2B-4BE4-94C2-367F3E5EE8B5}"/>
              </a:ext>
            </a:extLst>
          </p:cNvPr>
          <p:cNvPicPr>
            <a:picLocks noChangeAspect="1"/>
          </p:cNvPicPr>
          <p:nvPr/>
        </p:nvPicPr>
        <p:blipFill>
          <a:blip r:embed="rId2"/>
          <a:stretch>
            <a:fillRect/>
          </a:stretch>
        </p:blipFill>
        <p:spPr>
          <a:xfrm>
            <a:off x="3959002" y="5966098"/>
            <a:ext cx="456975" cy="457200"/>
          </a:xfrm>
          <a:prstGeom prst="rect">
            <a:avLst/>
          </a:prstGeom>
        </p:spPr>
      </p:pic>
      <p:sp>
        <p:nvSpPr>
          <p:cNvPr id="19" name="矩形 18">
            <a:extLst>
              <a:ext uri="{FF2B5EF4-FFF2-40B4-BE49-F238E27FC236}">
                <a16:creationId xmlns:a16="http://schemas.microsoft.com/office/drawing/2014/main" id="{46F2FA51-907B-4C83-8179-2C61470B4F4A}"/>
              </a:ext>
            </a:extLst>
          </p:cNvPr>
          <p:cNvSpPr/>
          <p:nvPr/>
        </p:nvSpPr>
        <p:spPr>
          <a:xfrm>
            <a:off x="4401119" y="6070044"/>
            <a:ext cx="2680828" cy="461665"/>
          </a:xfrm>
          <a:prstGeom prst="rect">
            <a:avLst/>
          </a:prstGeom>
        </p:spPr>
        <p:txBody>
          <a:bodyPr wrap="square">
            <a:spAutoFit/>
          </a:bodyPr>
          <a:lstStyle/>
          <a:p>
            <a:r>
              <a:rPr lang="en-US" sz="1200" dirty="0">
                <a:latin typeface="Calibri" panose="020F0502020204030204" pitchFamily="34" charset="0"/>
              </a:rPr>
              <a:t>ELECTROSTATIC SENSITIVE DEVICE OBSERVE HANDLING PRECAUTIONS</a:t>
            </a:r>
          </a:p>
        </p:txBody>
      </p:sp>
      <p:pic>
        <p:nvPicPr>
          <p:cNvPr id="6" name="图片 5">
            <a:extLst>
              <a:ext uri="{FF2B5EF4-FFF2-40B4-BE49-F238E27FC236}">
                <a16:creationId xmlns:a16="http://schemas.microsoft.com/office/drawing/2014/main" id="{4F12846B-D485-49C2-A484-670532F2539F}"/>
              </a:ext>
            </a:extLst>
          </p:cNvPr>
          <p:cNvPicPr>
            <a:picLocks noChangeAspect="1"/>
          </p:cNvPicPr>
          <p:nvPr/>
        </p:nvPicPr>
        <p:blipFill>
          <a:blip r:embed="rId3"/>
          <a:stretch>
            <a:fillRect/>
          </a:stretch>
        </p:blipFill>
        <p:spPr>
          <a:xfrm>
            <a:off x="3886990" y="1855831"/>
            <a:ext cx="2517830" cy="1992875"/>
          </a:xfrm>
          <a:prstGeom prst="rect">
            <a:avLst/>
          </a:prstGeom>
        </p:spPr>
      </p:pic>
      <p:pic>
        <p:nvPicPr>
          <p:cNvPr id="10" name="图片 9">
            <a:extLst>
              <a:ext uri="{FF2B5EF4-FFF2-40B4-BE49-F238E27FC236}">
                <a16:creationId xmlns:a16="http://schemas.microsoft.com/office/drawing/2014/main" id="{1099A4DC-E6BC-49AD-9F1F-9D23EB2B2E6E}"/>
              </a:ext>
            </a:extLst>
          </p:cNvPr>
          <p:cNvPicPr>
            <a:picLocks noChangeAspect="1"/>
          </p:cNvPicPr>
          <p:nvPr/>
        </p:nvPicPr>
        <p:blipFill>
          <a:blip r:embed="rId4"/>
          <a:stretch>
            <a:fillRect/>
          </a:stretch>
        </p:blipFill>
        <p:spPr>
          <a:xfrm>
            <a:off x="790639" y="1855831"/>
            <a:ext cx="2445829" cy="1992875"/>
          </a:xfrm>
          <a:prstGeom prst="rect">
            <a:avLst/>
          </a:prstGeom>
        </p:spPr>
      </p:pic>
    </p:spTree>
    <p:extLst>
      <p:ext uri="{BB962C8B-B14F-4D97-AF65-F5344CB8AC3E}">
        <p14:creationId xmlns:p14="http://schemas.microsoft.com/office/powerpoint/2010/main" val="1305002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23"/>
          <p:cNvSpPr/>
          <p:nvPr/>
        </p:nvSpPr>
        <p:spPr>
          <a:xfrm>
            <a:off x="2734866" y="1394320"/>
            <a:ext cx="2468245" cy="523220"/>
          </a:xfrm>
          <a:prstGeom prst="rect">
            <a:avLst/>
          </a:prstGeom>
        </p:spPr>
        <p:txBody>
          <a:bodyPr wrap="square">
            <a:spAutoFit/>
          </a:bodyPr>
          <a:lstStyle/>
          <a:p>
            <a:r>
              <a:rPr lang="en-CA" altLang="zh-CN" sz="1400" b="1" dirty="0">
                <a:latin typeface="Calibri" panose="020F0502020204030204" pitchFamily="34" charset="0"/>
                <a:cs typeface="Calibri" panose="020F0502020204030204" pitchFamily="34" charset="0"/>
              </a:rPr>
              <a:t>Outline Drawing: </a:t>
            </a:r>
            <a:endParaRPr lang="zh-CN" altLang="zh-CN" sz="1400" b="1" dirty="0">
              <a:latin typeface="Calibri" panose="020F0502020204030204" pitchFamily="34" charset="0"/>
              <a:cs typeface="Calibri" panose="020F0502020204030204" pitchFamily="34" charset="0"/>
            </a:endParaRPr>
          </a:p>
          <a:p>
            <a:r>
              <a:rPr lang="en-CA" altLang="zh-CN" sz="1400" dirty="0">
                <a:latin typeface="Calibri" panose="020F0502020204030204" pitchFamily="34" charset="0"/>
                <a:cs typeface="Calibri" panose="020F0502020204030204" pitchFamily="34" charset="0"/>
              </a:rPr>
              <a:t>All Dimensions in </a:t>
            </a:r>
            <a:r>
              <a:rPr lang="en-CA" altLang="zh-CN" sz="1400" dirty="0" err="1">
                <a:latin typeface="Calibri" panose="020F0502020204030204" pitchFamily="34" charset="0"/>
                <a:cs typeface="Calibri" panose="020F0502020204030204" pitchFamily="34" charset="0"/>
              </a:rPr>
              <a:t>μm</a:t>
            </a:r>
            <a:r>
              <a:rPr lang="en-CA" altLang="zh-CN" sz="1400" dirty="0">
                <a:latin typeface="Calibri" panose="020F0502020204030204" pitchFamily="34" charset="0"/>
                <a:cs typeface="Calibri" panose="020F0502020204030204" pitchFamily="34" charset="0"/>
              </a:rPr>
              <a:t> </a:t>
            </a:r>
          </a:p>
        </p:txBody>
      </p:sp>
      <p:graphicFrame>
        <p:nvGraphicFramePr>
          <p:cNvPr id="2" name="表格 5">
            <a:extLst>
              <a:ext uri="{FF2B5EF4-FFF2-40B4-BE49-F238E27FC236}">
                <a16:creationId xmlns:a16="http://schemas.microsoft.com/office/drawing/2014/main" id="{20D04579-EB72-E92B-A7ED-05E4C89A0457}"/>
              </a:ext>
            </a:extLst>
          </p:cNvPr>
          <p:cNvGraphicFramePr/>
          <p:nvPr>
            <p:extLst>
              <p:ext uri="{D42A27DB-BD31-4B8C-83A1-F6EECF244321}">
                <p14:modId xmlns:p14="http://schemas.microsoft.com/office/powerpoint/2010/main" val="1250885819"/>
              </p:ext>
            </p:extLst>
          </p:nvPr>
        </p:nvGraphicFramePr>
        <p:xfrm>
          <a:off x="645348" y="7394220"/>
          <a:ext cx="3025622" cy="1020150"/>
        </p:xfrm>
        <a:graphic>
          <a:graphicData uri="http://schemas.openxmlformats.org/drawingml/2006/table">
            <a:tbl>
              <a:tblPr firstRow="1" bandRow="1">
                <a:tableStyleId>{5940675A-B579-460E-94D1-54222C63F5DA}</a:tableStyleId>
              </a:tblPr>
              <a:tblGrid>
                <a:gridCol w="2456729">
                  <a:extLst>
                    <a:ext uri="{9D8B030D-6E8A-4147-A177-3AD203B41FA5}">
                      <a16:colId xmlns:a16="http://schemas.microsoft.com/office/drawing/2014/main" val="20000"/>
                    </a:ext>
                  </a:extLst>
                </a:gridCol>
                <a:gridCol w="568893">
                  <a:extLst>
                    <a:ext uri="{9D8B030D-6E8A-4147-A177-3AD203B41FA5}">
                      <a16:colId xmlns:a16="http://schemas.microsoft.com/office/drawing/2014/main" val="20001"/>
                    </a:ext>
                  </a:extLst>
                </a:gridCol>
              </a:tblGrid>
              <a:tr h="1020150">
                <a:tc>
                  <a:txBody>
                    <a:bodyPr/>
                    <a:lstStyle/>
                    <a:p>
                      <a:pPr algn="l" fontAlgn="base">
                        <a:buNone/>
                      </a:pPr>
                      <a:r>
                        <a:rPr lang="en-US" sz="1000" b="1" u="sng" kern="0" dirty="0">
                          <a:solidFill>
                            <a:schemeClr val="tx1"/>
                          </a:solidFill>
                          <a:uFillTx/>
                          <a:latin typeface="Calibri" panose="020F0502020204030204" pitchFamily="34" charset="0"/>
                          <a:cs typeface="Arial" panose="020B0604020202020204" pitchFamily="34" charset="0"/>
                          <a:sym typeface="+mn-ea"/>
                        </a:rPr>
                        <a:t>Notes:</a:t>
                      </a:r>
                      <a:endParaRPr lang="en-US" sz="1000" b="1" kern="0" dirty="0">
                        <a:solidFill>
                          <a:schemeClr val="tx1"/>
                        </a:solidFill>
                        <a:uFillTx/>
                        <a:latin typeface="Calibri" panose="020F0502020204030204" pitchFamily="34" charset="0"/>
                        <a:cs typeface="Arial" panose="020B0604020202020204" pitchFamily="34" charset="0"/>
                        <a:sym typeface="+mn-ea"/>
                      </a:endParaRPr>
                    </a:p>
                    <a:p>
                      <a:pPr algn="l" fontAlgn="base">
                        <a:buNone/>
                      </a:pPr>
                      <a:r>
                        <a:rPr lang="en-US" sz="1000" b="1" kern="0" dirty="0">
                          <a:solidFill>
                            <a:schemeClr val="tx1"/>
                          </a:solidFill>
                          <a:uFillTx/>
                          <a:latin typeface="Calibri" panose="020F0502020204030204" pitchFamily="34" charset="0"/>
                          <a:cs typeface="Arial" panose="020B0604020202020204" pitchFamily="34" charset="0"/>
                          <a:sym typeface="+mn-ea"/>
                        </a:rPr>
                        <a:t>1. </a:t>
                      </a:r>
                      <a:r>
                        <a:rPr lang="en-US" sz="1000" b="1" dirty="0">
                          <a:solidFill>
                            <a:schemeClr val="tx1"/>
                          </a:solidFill>
                          <a:latin typeface="Calibri" panose="020F0502020204030204" pitchFamily="34" charset="0"/>
                          <a:ea typeface="宋体" panose="02010600030101010101" pitchFamily="2" charset="-122"/>
                          <a:cs typeface="Arial" panose="020B0604020202020204" pitchFamily="34" charset="0"/>
                          <a:sym typeface="+mn-ea"/>
                        </a:rPr>
                        <a:t>Die thickness: </a:t>
                      </a:r>
                      <a:r>
                        <a:rPr lang="en-US" sz="1000" b="1" dirty="0" err="1">
                          <a:solidFill>
                            <a:schemeClr val="tx1"/>
                          </a:solidFill>
                          <a:latin typeface="Calibri" panose="020F0502020204030204" pitchFamily="34" charset="0"/>
                          <a:ea typeface="宋体" panose="02010600030101010101" pitchFamily="2" charset="-122"/>
                          <a:cs typeface="Arial" panose="020B0604020202020204" pitchFamily="34" charset="0"/>
                          <a:sym typeface="+mn-ea"/>
                        </a:rPr>
                        <a:t>100</a:t>
                      </a:r>
                      <a:r>
                        <a:rPr lang="en-US" sz="1000" b="1" kern="0" dirty="0" err="1">
                          <a:solidFill>
                            <a:schemeClr val="tx1"/>
                          </a:solidFill>
                          <a:uFillTx/>
                          <a:latin typeface="Calibri" panose="020F0502020204030204" pitchFamily="34" charset="0"/>
                          <a:cs typeface="Arial" panose="020B0604020202020204" pitchFamily="34" charset="0"/>
                          <a:sym typeface="+mn-ea"/>
                        </a:rPr>
                        <a:t>μ</a:t>
                      </a:r>
                      <a:r>
                        <a:rPr lang="en-US" sz="1000" b="1" dirty="0" err="1">
                          <a:solidFill>
                            <a:schemeClr val="tx1"/>
                          </a:solidFill>
                          <a:latin typeface="Calibri" panose="020F0502020204030204" pitchFamily="34" charset="0"/>
                          <a:ea typeface="宋体" panose="02010600030101010101" pitchFamily="2" charset="-122"/>
                          <a:cs typeface="Arial" panose="020B0604020202020204" pitchFamily="34" charset="0"/>
                          <a:sym typeface="+mn-ea"/>
                        </a:rPr>
                        <a:t>m</a:t>
                      </a:r>
                      <a:endParaRPr lang="en-US" sz="1000" b="1" kern="0" dirty="0">
                        <a:solidFill>
                          <a:schemeClr val="tx1"/>
                        </a:solidFill>
                        <a:uFillTx/>
                        <a:latin typeface="Calibri" panose="020F0502020204030204" pitchFamily="34" charset="0"/>
                        <a:cs typeface="Arial" panose="020B0604020202020204" pitchFamily="34" charset="0"/>
                        <a:sym typeface="+mn-ea"/>
                      </a:endParaRPr>
                    </a:p>
                    <a:p>
                      <a:pPr algn="l" fontAlgn="base">
                        <a:buNone/>
                      </a:pPr>
                      <a:r>
                        <a:rPr lang="en-US" sz="1000" b="1" kern="0" dirty="0">
                          <a:solidFill>
                            <a:schemeClr val="tx1"/>
                          </a:solidFill>
                          <a:uFillTx/>
                          <a:latin typeface="Calibri" panose="020F0502020204030204" pitchFamily="34" charset="0"/>
                          <a:cs typeface="Arial" panose="020B0604020202020204" pitchFamily="34" charset="0"/>
                          <a:sym typeface="+mn-ea"/>
                        </a:rPr>
                        <a:t>2. VD bond pad is 90*</a:t>
                      </a:r>
                      <a:r>
                        <a:rPr lang="en-US" sz="1000" b="1" kern="0" dirty="0" err="1">
                          <a:solidFill>
                            <a:schemeClr val="tx1"/>
                          </a:solidFill>
                          <a:uFillTx/>
                          <a:latin typeface="Calibri" panose="020F0502020204030204" pitchFamily="34" charset="0"/>
                          <a:cs typeface="Arial" panose="020B0604020202020204" pitchFamily="34" charset="0"/>
                          <a:sym typeface="+mn-ea"/>
                        </a:rPr>
                        <a:t>90μm</a:t>
                      </a:r>
                      <a:r>
                        <a:rPr lang="en-US" sz="1000" b="1" kern="0" baseline="30000" dirty="0" err="1">
                          <a:solidFill>
                            <a:schemeClr val="tx1"/>
                          </a:solidFill>
                          <a:uFillTx/>
                          <a:latin typeface="Calibri" panose="020F0502020204030204" pitchFamily="34" charset="0"/>
                          <a:cs typeface="Arial" panose="020B0604020202020204" pitchFamily="34" charset="0"/>
                          <a:sym typeface="+mn-ea"/>
                        </a:rPr>
                        <a:t>2</a:t>
                      </a:r>
                      <a:r>
                        <a:rPr lang="en-US" sz="1000" b="1" kern="0" dirty="0">
                          <a:solidFill>
                            <a:schemeClr val="tx1"/>
                          </a:solidFill>
                          <a:uFillTx/>
                          <a:latin typeface="Calibri" panose="020F0502020204030204" pitchFamily="34" charset="0"/>
                          <a:cs typeface="Arial" panose="020B0604020202020204" pitchFamily="34" charset="0"/>
                          <a:sym typeface="+mn-ea"/>
                        </a:rPr>
                        <a:t> </a:t>
                      </a:r>
                    </a:p>
                    <a:p>
                      <a:pPr algn="l" fontAlgn="base">
                        <a:buNone/>
                      </a:pPr>
                      <a:r>
                        <a:rPr lang="en-US" sz="1000" b="1" kern="0" dirty="0">
                          <a:solidFill>
                            <a:schemeClr val="tx1"/>
                          </a:solidFill>
                          <a:uFillTx/>
                          <a:latin typeface="Calibri" panose="020F0502020204030204" pitchFamily="34" charset="0"/>
                          <a:cs typeface="Arial" panose="020B0604020202020204" pitchFamily="34" charset="0"/>
                          <a:sym typeface="+mn-ea"/>
                        </a:rPr>
                        <a:t>3. RF IN/OUT bond pad is 90*</a:t>
                      </a:r>
                      <a:r>
                        <a:rPr lang="en-US" sz="1000" b="1" kern="0" dirty="0" err="1">
                          <a:solidFill>
                            <a:schemeClr val="tx1"/>
                          </a:solidFill>
                          <a:uFillTx/>
                          <a:latin typeface="Calibri" panose="020F0502020204030204" pitchFamily="34" charset="0"/>
                          <a:cs typeface="Arial" panose="020B0604020202020204" pitchFamily="34" charset="0"/>
                          <a:sym typeface="+mn-ea"/>
                        </a:rPr>
                        <a:t>90μm</a:t>
                      </a:r>
                      <a:r>
                        <a:rPr lang="en-US" sz="1000" b="1" kern="0" baseline="30000" dirty="0" err="1">
                          <a:solidFill>
                            <a:schemeClr val="tx1"/>
                          </a:solidFill>
                          <a:uFillTx/>
                          <a:latin typeface="Calibri" panose="020F0502020204030204" pitchFamily="34" charset="0"/>
                          <a:cs typeface="Arial" panose="020B0604020202020204" pitchFamily="34" charset="0"/>
                          <a:sym typeface="+mn-ea"/>
                        </a:rPr>
                        <a:t>2</a:t>
                      </a:r>
                      <a:r>
                        <a:rPr lang="en-US" sz="1000" b="1" kern="0" dirty="0">
                          <a:solidFill>
                            <a:schemeClr val="tx1"/>
                          </a:solidFill>
                          <a:uFillTx/>
                          <a:latin typeface="Calibri" panose="020F0502020204030204" pitchFamily="34" charset="0"/>
                          <a:cs typeface="Arial" panose="020B0604020202020204" pitchFamily="34" charset="0"/>
                          <a:sym typeface="+mn-ea"/>
                        </a:rPr>
                        <a:t> </a:t>
                      </a:r>
                    </a:p>
                    <a:p>
                      <a:pPr algn="l" fontAlgn="base">
                        <a:buNone/>
                      </a:pPr>
                      <a:r>
                        <a:rPr lang="en-US" sz="1000" b="1" kern="0" dirty="0">
                          <a:solidFill>
                            <a:schemeClr val="tx1"/>
                          </a:solidFill>
                          <a:uFillTx/>
                          <a:latin typeface="Calibri" panose="020F0502020204030204" pitchFamily="34" charset="0"/>
                          <a:cs typeface="Arial" panose="020B0604020202020204" pitchFamily="34" charset="0"/>
                          <a:sym typeface="+mn-ea"/>
                        </a:rPr>
                        <a:t>4. Bond pad metalization: Gold</a:t>
                      </a:r>
                    </a:p>
                    <a:p>
                      <a:pPr algn="l" fontAlgn="base">
                        <a:buNone/>
                      </a:pPr>
                      <a:r>
                        <a:rPr lang="en-US" sz="1000" b="1" dirty="0">
                          <a:solidFill>
                            <a:schemeClr val="tx1"/>
                          </a:solidFill>
                          <a:latin typeface="Calibri" panose="020F0502020204030204" pitchFamily="34" charset="0"/>
                          <a:ea typeface="宋体" panose="02010600030101010101" pitchFamily="2" charset="-122"/>
                          <a:cs typeface="Arial" panose="020B0604020202020204" pitchFamily="34" charset="0"/>
                          <a:sym typeface="+mn-ea"/>
                        </a:rPr>
                        <a:t>5. Backside metalization: Gold</a:t>
                      </a:r>
                    </a:p>
                  </a:txBody>
                  <a:tcPr marL="68580" marR="68580" marT="0" marB="0">
                    <a:lnL>
                      <a:noFill/>
                    </a:lnL>
                    <a:lnR>
                      <a:noFill/>
                    </a:lnR>
                    <a:lnT cap="flat">
                      <a:noFill/>
                    </a:lnT>
                    <a:lnB cap="flat">
                      <a:noFill/>
                    </a:lnB>
                    <a:lnTlToBr>
                      <a:noFill/>
                    </a:lnTlToBr>
                    <a:lnBlToTr>
                      <a:noFill/>
                    </a:lnBlToTr>
                    <a:noFill/>
                  </a:tcPr>
                </a:tc>
                <a:tc>
                  <a:txBody>
                    <a:bodyPr/>
                    <a:lstStyle/>
                    <a:p>
                      <a:pPr algn="l" fontAlgn="base">
                        <a:buNone/>
                      </a:pPr>
                      <a:endParaRPr lang="en-US" sz="1000" b="1" dirty="0">
                        <a:solidFill>
                          <a:schemeClr val="tx1"/>
                        </a:solidFill>
                        <a:latin typeface="+mn-lt"/>
                        <a:ea typeface="宋体" panose="02010600030101010101" pitchFamily="2" charset="-122"/>
                        <a:cs typeface="Arial" panose="020B0604020202020204" pitchFamily="34" charset="0"/>
                      </a:endParaRPr>
                    </a:p>
                  </a:txBody>
                  <a:tcPr marL="68580" marR="68580" marT="0" marB="0">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5" name="图片 4">
            <a:extLst>
              <a:ext uri="{FF2B5EF4-FFF2-40B4-BE49-F238E27FC236}">
                <a16:creationId xmlns:a16="http://schemas.microsoft.com/office/drawing/2014/main" id="{2CD286F5-9167-4B09-AB19-B1D25D8EC479}"/>
              </a:ext>
            </a:extLst>
          </p:cNvPr>
          <p:cNvPicPr>
            <a:picLocks noChangeAspect="1"/>
          </p:cNvPicPr>
          <p:nvPr/>
        </p:nvPicPr>
        <p:blipFill>
          <a:blip r:embed="rId2"/>
          <a:stretch>
            <a:fillRect/>
          </a:stretch>
        </p:blipFill>
        <p:spPr>
          <a:xfrm>
            <a:off x="580469" y="2665768"/>
            <a:ext cx="6181001" cy="358836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CDAD54A4-2915-4C33-A2AF-BFB16FD0579A}"/>
              </a:ext>
            </a:extLst>
          </p:cNvPr>
          <p:cNvSpPr txBox="1"/>
          <p:nvPr/>
        </p:nvSpPr>
        <p:spPr>
          <a:xfrm>
            <a:off x="2894012" y="1357586"/>
            <a:ext cx="1870075" cy="306705"/>
          </a:xfrm>
          <a:prstGeom prst="rect">
            <a:avLst/>
          </a:prstGeom>
          <a:noFill/>
        </p:spPr>
        <p:txBody>
          <a:bodyPr wrap="square" rtlCol="0">
            <a:spAutoFit/>
          </a:bodyPr>
          <a:lstStyle/>
          <a:p>
            <a:pPr algn="ctr"/>
            <a:r>
              <a:rPr lang="en-US" sz="1400" b="1" u="sng" dirty="0">
                <a:solidFill>
                  <a:srgbClr val="000000"/>
                </a:solidFill>
                <a:latin typeface="Calibri" panose="020F0502020204030204" pitchFamily="34" charset="0"/>
                <a:ea typeface="+mn-ea"/>
              </a:rPr>
              <a:t>Assembly Drawing</a:t>
            </a:r>
          </a:p>
        </p:txBody>
      </p:sp>
      <p:graphicFrame>
        <p:nvGraphicFramePr>
          <p:cNvPr id="4" name="Table 5">
            <a:extLst>
              <a:ext uri="{FF2B5EF4-FFF2-40B4-BE49-F238E27FC236}">
                <a16:creationId xmlns:a16="http://schemas.microsoft.com/office/drawing/2014/main" id="{68B478AF-C720-4A86-899E-D7611771F413}"/>
              </a:ext>
            </a:extLst>
          </p:cNvPr>
          <p:cNvGraphicFramePr>
            <a:graphicFrameLocks noGrp="1"/>
          </p:cNvGraphicFramePr>
          <p:nvPr>
            <p:extLst>
              <p:ext uri="{D42A27DB-BD31-4B8C-83A1-F6EECF244321}">
                <p14:modId xmlns:p14="http://schemas.microsoft.com/office/powerpoint/2010/main" val="651943021"/>
              </p:ext>
            </p:extLst>
          </p:nvPr>
        </p:nvGraphicFramePr>
        <p:xfrm>
          <a:off x="458470" y="6974426"/>
          <a:ext cx="6452860" cy="1800000"/>
        </p:xfrm>
        <a:graphic>
          <a:graphicData uri="http://schemas.openxmlformats.org/drawingml/2006/table">
            <a:tbl>
              <a:tblPr/>
              <a:tblGrid>
                <a:gridCol w="749044">
                  <a:extLst>
                    <a:ext uri="{9D8B030D-6E8A-4147-A177-3AD203B41FA5}">
                      <a16:colId xmlns:a16="http://schemas.microsoft.com/office/drawing/2014/main" val="20000"/>
                    </a:ext>
                  </a:extLst>
                </a:gridCol>
                <a:gridCol w="1429557">
                  <a:extLst>
                    <a:ext uri="{9D8B030D-6E8A-4147-A177-3AD203B41FA5}">
                      <a16:colId xmlns:a16="http://schemas.microsoft.com/office/drawing/2014/main" val="20001"/>
                    </a:ext>
                  </a:extLst>
                </a:gridCol>
                <a:gridCol w="4274259">
                  <a:extLst>
                    <a:ext uri="{9D8B030D-6E8A-4147-A177-3AD203B41FA5}">
                      <a16:colId xmlns:a16="http://schemas.microsoft.com/office/drawing/2014/main" val="20002"/>
                    </a:ext>
                  </a:extLst>
                </a:gridCol>
              </a:tblGrid>
              <a:tr h="360000">
                <a:tc>
                  <a:txBody>
                    <a:bodyPr/>
                    <a:lstStyle/>
                    <a:p>
                      <a:pPr algn="ctr" rtl="0" fontAlgn="ctr"/>
                      <a:r>
                        <a:rPr lang="en-US" sz="1000" b="1" i="0" u="none" strike="noStrike" dirty="0">
                          <a:solidFill>
                            <a:srgbClr val="FFFFFF"/>
                          </a:solidFill>
                          <a:effectLst/>
                          <a:latin typeface="Calibri" panose="020F0502020204030204" pitchFamily="34" charset="0"/>
                          <a:cs typeface="Arial" panose="020B0604020202020204" pitchFamily="34" charset="0"/>
                        </a:rPr>
                        <a:t>No</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ctr" rtl="0" fontAlgn="ctr"/>
                      <a:r>
                        <a:rPr lang="en-US" sz="1000" b="1" i="0" u="none" strike="noStrike" dirty="0">
                          <a:solidFill>
                            <a:srgbClr val="FFFFFF"/>
                          </a:solidFill>
                          <a:effectLst/>
                          <a:latin typeface="Calibri" panose="020F0502020204030204" pitchFamily="34" charset="0"/>
                          <a:cs typeface="Arial" panose="020B0604020202020204" pitchFamily="34" charset="0"/>
                        </a:rPr>
                        <a:t>Function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ctr" rtl="0" fontAlgn="ctr"/>
                      <a:r>
                        <a:rPr lang="en-US" sz="1000" b="1" i="0" u="none" strike="noStrike" dirty="0">
                          <a:solidFill>
                            <a:srgbClr val="FFFFFF"/>
                          </a:solidFill>
                          <a:effectLst/>
                          <a:latin typeface="Calibri" panose="020F0502020204030204" pitchFamily="34" charset="0"/>
                          <a:cs typeface="Arial" panose="020B0604020202020204" pitchFamily="34" charset="0"/>
                        </a:rPr>
                        <a:t>Description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extLst>
                  <a:ext uri="{0D108BD9-81ED-4DB2-BD59-A6C34878D82A}">
                    <a16:rowId xmlns:a16="http://schemas.microsoft.com/office/drawing/2014/main" val="10000"/>
                  </a:ext>
                </a:extLst>
              </a:tr>
              <a:tr h="360000">
                <a:tc>
                  <a:txBody>
                    <a:bodyPr/>
                    <a:lstStyle/>
                    <a:p>
                      <a:pPr algn="ctr" rtl="0" fontAlgn="ct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defRPr/>
                      </a:pP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RF IN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defRPr/>
                      </a:pP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RF signal input terminal; no blocking capacitor required. </a:t>
                      </a:r>
                      <a:endParaRPr lang="en-US" altLang="zh-CN" sz="1000" b="0" i="0" u="none" strike="noStrike" kern="1200" dirty="0">
                        <a:solidFill>
                          <a:schemeClr val="tx1"/>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60000">
                <a:tc>
                  <a:txBody>
                    <a:bodyPr/>
                    <a:lstStyle/>
                    <a:p>
                      <a:pPr algn="ctr" rtl="0" fontAlgn="ct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RF OUT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defRPr/>
                      </a:pP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RF signal output terminal; no blocking capacitor required.</a:t>
                      </a:r>
                      <a:endParaRPr lang="en-US" altLang="zh-CN" sz="1000" b="0" i="0" u="none" strike="noStrike" kern="1200" dirty="0">
                        <a:solidFill>
                          <a:schemeClr val="tx1"/>
                        </a:solidFill>
                        <a:effectLst/>
                        <a:latin typeface="Calibri" panose="020F0502020204030204" pitchFamily="34" charset="0"/>
                        <a:ea typeface="+mn-ea"/>
                        <a:cs typeface="Arial" panose="020B060402020202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60000">
                <a:tc>
                  <a:txBody>
                    <a:bodyPr/>
                    <a:lstStyle/>
                    <a:p>
                      <a:pPr algn="ctr" rtl="0" fontAlgn="ct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VD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defRPr/>
                      </a:pP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Drain Biases for the Amplifier;</a:t>
                      </a:r>
                      <a:r>
                        <a:rPr lang="zh-TW" altLang="en-US" sz="1000" b="0" i="0" u="none" strike="noStrike" kern="1200" dirty="0">
                          <a:solidFill>
                            <a:schemeClr val="tx1"/>
                          </a:solidFill>
                          <a:effectLst/>
                          <a:latin typeface="Calibri" panose="020F0502020204030204" pitchFamily="34" charset="0"/>
                          <a:ea typeface="+mn-ea"/>
                          <a:cs typeface="Arial" panose="020B0604020202020204" pitchFamily="34" charset="0"/>
                        </a:rPr>
                        <a:t> </a:t>
                      </a: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An external biasing circuit is required.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60000">
                <a:tc>
                  <a:txBody>
                    <a:bodyPr/>
                    <a:lstStyle/>
                    <a:p>
                      <a:pPr algn="ctr" rtl="0" fontAlgn="ct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defRPr/>
                      </a:pPr>
                      <a:r>
                        <a:rPr lang="en-US" altLang="zh-CN" sz="1000" b="0" i="0" u="none" strike="noStrike" kern="1200" dirty="0">
                          <a:solidFill>
                            <a:schemeClr val="tx1"/>
                          </a:solidFill>
                          <a:effectLst/>
                          <a:latin typeface="Calibri" panose="020F0502020204030204" pitchFamily="34" charset="0"/>
                          <a:ea typeface="+mn-ea"/>
                          <a:cs typeface="Arial" panose="020B0604020202020204" pitchFamily="34" charset="0"/>
                        </a:rPr>
                        <a:t>Die Bottom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lang="en-US" altLang="zh-CN" sz="1000" b="0" i="0" u="none" strike="noStrike" kern="1200" dirty="0">
                          <a:solidFill>
                            <a:schemeClr val="tx1"/>
                          </a:solidFill>
                          <a:effectLst/>
                          <a:latin typeface="Calibri" panose="020F0502020204030204" pitchFamily="34" charset="0"/>
                          <a:ea typeface="+mn-ea"/>
                          <a:cs typeface="Arial" panose="020B0604020202020204" pitchFamily="34" charset="0"/>
                          <a:sym typeface="+mn-ea"/>
                        </a:rPr>
                        <a:t>Die bottom must be connected to RF and dc ground.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1702749"/>
                  </a:ext>
                </a:extLst>
              </a:tr>
            </a:tbl>
          </a:graphicData>
        </a:graphic>
      </p:graphicFrame>
      <p:graphicFrame>
        <p:nvGraphicFramePr>
          <p:cNvPr id="7" name="Table 5">
            <a:extLst>
              <a:ext uri="{FF2B5EF4-FFF2-40B4-BE49-F238E27FC236}">
                <a16:creationId xmlns:a16="http://schemas.microsoft.com/office/drawing/2014/main" id="{DE6F99DD-0CF5-4112-9AE5-61CE4B6F6464}"/>
              </a:ext>
            </a:extLst>
          </p:cNvPr>
          <p:cNvGraphicFramePr>
            <a:graphicFrameLocks noGrp="1"/>
          </p:cNvGraphicFramePr>
          <p:nvPr>
            <p:extLst>
              <p:ext uri="{D42A27DB-BD31-4B8C-83A1-F6EECF244321}">
                <p14:modId xmlns:p14="http://schemas.microsoft.com/office/powerpoint/2010/main" val="3406190235"/>
              </p:ext>
            </p:extLst>
          </p:nvPr>
        </p:nvGraphicFramePr>
        <p:xfrm>
          <a:off x="458470" y="5664474"/>
          <a:ext cx="3240359" cy="1188480"/>
        </p:xfrm>
        <a:graphic>
          <a:graphicData uri="http://schemas.openxmlformats.org/drawingml/2006/table">
            <a:tbl>
              <a:tblPr/>
              <a:tblGrid>
                <a:gridCol w="764228">
                  <a:extLst>
                    <a:ext uri="{9D8B030D-6E8A-4147-A177-3AD203B41FA5}">
                      <a16:colId xmlns:a16="http://schemas.microsoft.com/office/drawing/2014/main" val="20001"/>
                    </a:ext>
                  </a:extLst>
                </a:gridCol>
                <a:gridCol w="2476131">
                  <a:extLst>
                    <a:ext uri="{9D8B030D-6E8A-4147-A177-3AD203B41FA5}">
                      <a16:colId xmlns:a16="http://schemas.microsoft.com/office/drawing/2014/main" val="20002"/>
                    </a:ext>
                  </a:extLst>
                </a:gridCol>
              </a:tblGrid>
              <a:tr h="396000">
                <a:tc>
                  <a:txBody>
                    <a:bodyPr/>
                    <a:lstStyle/>
                    <a:p>
                      <a:pPr algn="ctr"/>
                      <a:r>
                        <a:rPr lang="en-US" sz="1000" b="1" i="0" u="none" strike="noStrike" kern="1200" dirty="0">
                          <a:solidFill>
                            <a:srgbClr val="FFFFFF"/>
                          </a:solidFill>
                          <a:effectLst/>
                          <a:latin typeface="Calibri" panose="020F0502020204030204" pitchFamily="34" charset="0"/>
                          <a:ea typeface="+mn-ea"/>
                          <a:cs typeface="Arial" panose="020B0604020202020204" pitchFamily="34" charset="0"/>
                        </a:rPr>
                        <a:t>Item</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tc>
                  <a:txBody>
                    <a:bodyPr/>
                    <a:lstStyle/>
                    <a:p>
                      <a:pPr algn="ctr"/>
                      <a:r>
                        <a:rPr lang="en-US" sz="1000" b="1" i="0" u="none" strike="noStrike" kern="1200" dirty="0">
                          <a:solidFill>
                            <a:srgbClr val="FFFFFF"/>
                          </a:solidFill>
                          <a:effectLst/>
                          <a:latin typeface="Calibri" panose="020F0502020204030204" pitchFamily="34" charset="0"/>
                          <a:ea typeface="+mn-ea"/>
                          <a:cs typeface="Arial" panose="020B0604020202020204" pitchFamily="34" charset="0"/>
                        </a:rPr>
                        <a:t>Description</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57171"/>
                    </a:solidFill>
                  </a:tcPr>
                </a:tc>
                <a:extLst>
                  <a:ext uri="{0D108BD9-81ED-4DB2-BD59-A6C34878D82A}">
                    <a16:rowId xmlns:a16="http://schemas.microsoft.com/office/drawing/2014/main" val="10000"/>
                  </a:ext>
                </a:extLst>
              </a:tr>
              <a:tr h="396000">
                <a:tc>
                  <a:txBody>
                    <a:bodyPr/>
                    <a:lstStyle/>
                    <a:p>
                      <a:pPr marL="0" marR="0" lvl="0" indent="0" algn="ctr" defTabSz="1104047" rtl="0" eaLnBrk="1" fontAlgn="auto" latinLnBrk="0" hangingPunct="1">
                        <a:lnSpc>
                          <a:spcPct val="100000"/>
                        </a:lnSpc>
                        <a:spcBef>
                          <a:spcPts val="0"/>
                        </a:spcBef>
                        <a:spcAft>
                          <a:spcPts val="0"/>
                        </a:spcAft>
                        <a:buClrTx/>
                        <a:buSzTx/>
                        <a:buFontTx/>
                        <a:buNone/>
                        <a:tabLst/>
                        <a:defRPr/>
                      </a:pP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C1</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100pF </a:t>
                      </a:r>
                      <a:r>
                        <a:rPr lang="en-US" altLang="zh-CN" sz="1000" b="0" i="0" u="none" strike="noStrike" kern="1200" dirty="0">
                          <a:solidFill>
                            <a:schemeClr val="tx1"/>
                          </a:solidFill>
                          <a:effectLst/>
                          <a:latin typeface="Calibri" panose="020F0502020204030204" pitchFamily="34" charset="0"/>
                          <a:ea typeface="+mn-ea"/>
                          <a:cs typeface="Arial" panose="020B0604020202020204" pitchFamily="34" charset="0"/>
                        </a:rPr>
                        <a:t>Example:</a:t>
                      </a:r>
                      <a:r>
                        <a:rPr lang="zh-TW" altLang="en-US" sz="1000" b="0" i="0" u="none" strike="noStrike" kern="1200" dirty="0">
                          <a:solidFill>
                            <a:schemeClr val="tx1"/>
                          </a:solidFill>
                          <a:effectLst/>
                          <a:latin typeface="Calibri" panose="020F0502020204030204" pitchFamily="34" charset="0"/>
                          <a:ea typeface="+mn-ea"/>
                          <a:cs typeface="Arial" panose="020B0604020202020204" pitchFamily="34" charset="0"/>
                        </a:rPr>
                        <a:t> </a:t>
                      </a: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Skyworks</a:t>
                      </a:r>
                    </a:p>
                    <a:p>
                      <a:pPr algn="ctr"/>
                      <a:r>
                        <a:rPr lang="en-US" altLang="zh-CN" sz="1000" b="0" i="0" u="none" strike="noStrike" kern="1200" dirty="0">
                          <a:solidFill>
                            <a:schemeClr val="tx1"/>
                          </a:solidFill>
                          <a:effectLst/>
                          <a:latin typeface="Calibri" panose="020F0502020204030204" pitchFamily="34" charset="0"/>
                          <a:ea typeface="+mn-ea"/>
                          <a:cs typeface="Arial" panose="020B0604020202020204" pitchFamily="34" charset="0"/>
                        </a:rPr>
                        <a:t> Part:</a:t>
                      </a:r>
                      <a:r>
                        <a:rPr lang="zh-TW" altLang="en-US" sz="1000" b="0" i="0" u="none" strike="noStrike" kern="1200" dirty="0">
                          <a:solidFill>
                            <a:schemeClr val="tx1"/>
                          </a:solidFill>
                          <a:effectLst/>
                          <a:latin typeface="Calibri" panose="020F0502020204030204" pitchFamily="34" charset="0"/>
                          <a:ea typeface="+mn-ea"/>
                          <a:cs typeface="Arial" panose="020B0604020202020204" pitchFamily="34" charset="0"/>
                        </a:rPr>
                        <a:t> </a:t>
                      </a: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SC10002430</a:t>
                      </a:r>
                      <a:endParaRPr lang="en-US" altLang="zh-CN" sz="1000" b="0" i="0" u="none" strike="noStrike" kern="1200" dirty="0">
                        <a:solidFill>
                          <a:schemeClr val="tx1"/>
                        </a:solidFill>
                        <a:effectLst/>
                        <a:latin typeface="Calibri" panose="020F0502020204030204" pitchFamily="34" charset="0"/>
                        <a:ea typeface="+mn-ea"/>
                        <a:cs typeface="Arial" panose="020B060402020202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96000">
                <a:tc>
                  <a:txBody>
                    <a:bodyPr/>
                    <a:lstStyle/>
                    <a:p>
                      <a:pPr marL="0" marR="0" lvl="0" indent="0" algn="ctr" defTabSz="1104047" rtl="0" eaLnBrk="1" fontAlgn="auto" latinLnBrk="0" hangingPunct="1">
                        <a:lnSpc>
                          <a:spcPct val="100000"/>
                        </a:lnSpc>
                        <a:spcBef>
                          <a:spcPts val="0"/>
                        </a:spcBef>
                        <a:spcAft>
                          <a:spcPts val="0"/>
                        </a:spcAft>
                        <a:buClrTx/>
                        <a:buSzTx/>
                        <a:buFontTx/>
                        <a:buNone/>
                        <a:tabLst/>
                        <a:defRPr/>
                      </a:pP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C2</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a:r>
                        <a:rPr lang="en-US" sz="1000" b="0" i="0" u="none" strike="noStrike" kern="1200" dirty="0">
                          <a:solidFill>
                            <a:schemeClr val="tx1"/>
                          </a:solidFill>
                          <a:effectLst/>
                          <a:latin typeface="Calibri" panose="020F0502020204030204" pitchFamily="34" charset="0"/>
                          <a:ea typeface="+mn-ea"/>
                          <a:cs typeface="Arial" panose="020B0604020202020204" pitchFamily="34" charset="0"/>
                        </a:rPr>
                        <a:t>1µF </a:t>
                      </a:r>
                      <a:r>
                        <a:rPr lang="en-US" altLang="zh-CN" sz="1000" b="0" i="0" u="none" strike="noStrike" kern="1200" dirty="0">
                          <a:solidFill>
                            <a:schemeClr val="tx1"/>
                          </a:solidFill>
                          <a:effectLst/>
                          <a:latin typeface="Calibri" panose="020F0502020204030204" pitchFamily="34" charset="0"/>
                          <a:ea typeface="+mn-ea"/>
                          <a:cs typeface="Arial" panose="020B0604020202020204" pitchFamily="34" charset="0"/>
                        </a:rPr>
                        <a:t>Example : TDK</a:t>
                      </a:r>
                      <a:r>
                        <a:rPr lang="zh-TW" altLang="en-US" sz="1000" b="0" i="0" u="none" strike="noStrike" kern="1200" dirty="0">
                          <a:solidFill>
                            <a:schemeClr val="tx1"/>
                          </a:solidFill>
                          <a:effectLst/>
                          <a:latin typeface="Calibri" panose="020F0502020204030204" pitchFamily="34" charset="0"/>
                          <a:ea typeface="+mn-ea"/>
                          <a:cs typeface="Arial" panose="020B0604020202020204" pitchFamily="34" charset="0"/>
                        </a:rPr>
                        <a:t> </a:t>
                      </a:r>
                      <a:r>
                        <a:rPr lang="en-US" altLang="zh-CN" sz="1000" b="0" i="0" u="none" strike="noStrike" kern="1200" dirty="0">
                          <a:solidFill>
                            <a:schemeClr val="tx1"/>
                          </a:solidFill>
                          <a:effectLst/>
                          <a:latin typeface="Calibri" panose="020F0502020204030204" pitchFamily="34" charset="0"/>
                          <a:ea typeface="+mn-ea"/>
                          <a:cs typeface="Arial" panose="020B0604020202020204" pitchFamily="34" charset="0"/>
                        </a:rPr>
                        <a:t>Part</a:t>
                      </a:r>
                      <a:r>
                        <a:rPr lang="en-US" altLang="zh-TW" sz="1000" b="0" i="0" u="none" strike="noStrike" kern="1200" dirty="0">
                          <a:solidFill>
                            <a:schemeClr val="tx1"/>
                          </a:solidFill>
                          <a:effectLst/>
                          <a:latin typeface="Calibri" panose="020F0502020204030204" pitchFamily="34" charset="0"/>
                          <a:ea typeface="+mn-ea"/>
                          <a:cs typeface="Arial" panose="020B0604020202020204" pitchFamily="34" charset="0"/>
                        </a:rPr>
                        <a:t>:</a:t>
                      </a:r>
                      <a:r>
                        <a:rPr lang="en-US" altLang="zh-CN" sz="1000" b="0" i="0" u="none" strike="noStrike" kern="1200" dirty="0">
                          <a:solidFill>
                            <a:schemeClr val="tx1"/>
                          </a:solidFill>
                          <a:effectLst/>
                          <a:latin typeface="Calibri" panose="020F0502020204030204" pitchFamily="34" charset="0"/>
                          <a:ea typeface="+mn-ea"/>
                          <a:cs typeface="Arial" panose="020B0604020202020204" pitchFamily="34" charset="0"/>
                        </a:rPr>
                        <a:t>C1005X7S1A105K050BC (0402)</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pic>
        <p:nvPicPr>
          <p:cNvPr id="3" name="图片 2">
            <a:extLst>
              <a:ext uri="{FF2B5EF4-FFF2-40B4-BE49-F238E27FC236}">
                <a16:creationId xmlns:a16="http://schemas.microsoft.com/office/drawing/2014/main" id="{1CFCBA3E-E8C4-4354-AFFB-D189F8F6C7E3}"/>
              </a:ext>
            </a:extLst>
          </p:cNvPr>
          <p:cNvPicPr>
            <a:picLocks noChangeAspect="1"/>
          </p:cNvPicPr>
          <p:nvPr/>
        </p:nvPicPr>
        <p:blipFill>
          <a:blip r:embed="rId2"/>
          <a:stretch>
            <a:fillRect/>
          </a:stretch>
        </p:blipFill>
        <p:spPr>
          <a:xfrm>
            <a:off x="530477" y="2259517"/>
            <a:ext cx="6336704" cy="2699025"/>
          </a:xfrm>
          <a:prstGeom prst="rect">
            <a:avLst/>
          </a:prstGeom>
        </p:spPr>
      </p:pic>
    </p:spTree>
    <p:extLst>
      <p:ext uri="{BB962C8B-B14F-4D97-AF65-F5344CB8AC3E}">
        <p14:creationId xmlns:p14="http://schemas.microsoft.com/office/powerpoint/2010/main" val="174122321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3999</TotalTime>
  <Words>864</Words>
  <Application>Microsoft Office PowerPoint</Application>
  <PresentationFormat>自定义</PresentationFormat>
  <Paragraphs>171</Paragraphs>
  <Slides>10</Slides>
  <Notes>1</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10</vt:i4>
      </vt:variant>
    </vt:vector>
  </HeadingPairs>
  <TitlesOfParts>
    <vt:vector size="13" baseType="lpstr">
      <vt:lpstr>Arial</vt:lpstr>
      <vt:lpstr>Calibri</vt:lpstr>
      <vt:lpstr>Default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Miller MMIC</Company>
  <LinksUpToDate>false</LinksUpToDate>
  <SharedDoc>false</SharedDoc>
  <HyperlinkBase>MML814 GaAs MMIC LOW NOISE AMPLIFIER 9GHZ-20GHZ GAIN 23dB P1dB 9dBm NF 1.7dB</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MML814 GaAs MMIC LOW NOISE AMPLIFIER 9GHZ-20GHZ GAIN 23dB P1dB 9dBm NF 1.7dB</dc:title>
  <dc:subject>MML814 GaAs MMIC LOW NOISE AMPLIFIER 9GHZ-20GHZ GAIN 23dB P1dB 9dBm NF 1.7dB</dc:subject>
  <dc:creator>Miller MMIC</dc:creator>
  <cp:keywords>MML814 GaAs MMIC LOW NOISE AMPLIFIER 9GHZ-20GHZ GAIN 23dB P1dB 9dBm NF 1.7dB</cp:keywords>
  <dc:description>MML814 GaAs MMIC LOW NOISE AMPLIFIER 9GHZ-20GHZ GAIN 23dB P1dB 9dBm NF 1.7dB</dc:description>
  <cp:lastModifiedBy>Hedy</cp:lastModifiedBy>
  <cp:revision>1140</cp:revision>
  <cp:lastPrinted>2013-12-10T07:32:00Z</cp:lastPrinted>
  <dcterms:created xsi:type="dcterms:W3CDTF">2004-05-11T03:50:00Z</dcterms:created>
  <dcterms:modified xsi:type="dcterms:W3CDTF">2025-08-13T07:58:05Z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