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56" r:id="rId2"/>
    <p:sldId id="257" r:id="R67ee06a333f24362"/>
    <p:sldId id="258" r:id="R48a8549662704e36"/>
    <p:sldId id="259" r:id="R31acd327496f4b8f"/>
    <p:sldId id="260" r:id="R5cf4ad7a49ce4246"/>
    <p:sldId id="261" r:id="Ra8ebf6e8b3f04fa1"/>
    <p:sldId id="262" r:id="Rde28c1bbddf6422f"/>
    <p:sldId id="263" r:id="Rffa76b96528e460a"/>
    <p:sldId id="264" r:id="R31b8705ab9da488a"/>
  </p:sldIdLst>
  <p:sldSz cx="7773988" cy="10059988"/>
  <p:notesSz cx="7315200" cy="9601200"/>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3191">
          <p15:clr>
            <a:srgbClr val="A4A3A4"/>
          </p15:clr>
        </p15:guide>
        <p15:guide id="2" pos="250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dy"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7C80"/>
    <a:srgbClr val="0000CC"/>
    <a:srgbClr val="FF5050"/>
    <a:srgbClr val="3333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90F88-AA50-4E19-B503-8EE4495D3FE6}" v="11" dt="2023-12-24T16:33:51.5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87" autoAdjust="0"/>
    <p:restoredTop sz="99379" autoAdjust="0"/>
  </p:normalViewPr>
  <p:slideViewPr>
    <p:cSldViewPr>
      <p:cViewPr varScale="1">
        <p:scale>
          <a:sx n="79" d="100"/>
          <a:sy n="79" d="100"/>
        </p:scale>
        <p:origin x="2862" y="90"/>
      </p:cViewPr>
      <p:guideLst>
        <p:guide orient="horz" pos="3191"/>
        <p:guide pos="2504"/>
      </p:guideLst>
    </p:cSldViewPr>
  </p:slideViewPr>
  <p:notesTextViewPr>
    <p:cViewPr>
      <p:scale>
        <a:sx n="100" d="100"/>
        <a:sy n="100" d="100"/>
      </p:scale>
      <p:origin x="0" y="0"/>
    </p:cViewPr>
  </p:notesTextViewPr>
  <p:notesViewPr>
    <p:cSldViewPr>
      <p:cViewPr varScale="1">
        <p:scale>
          <a:sx n="82" d="100"/>
          <a:sy n="82" d="100"/>
        </p:scale>
        <p:origin x="3840" y="108"/>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theme" Target="theme/theme1.xml" Id="rId8" /><Relationship Type="http://schemas.openxmlformats.org/officeDocument/2006/relationships/notesMaster" Target="notesMasters/notesMaster1.xml" Id="rId3" /><Relationship Type="http://schemas.openxmlformats.org/officeDocument/2006/relationships/viewProps" Target="viewProps.xml" Id="rId7"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presProps" Target="presProps.xml" Id="rId6" /><Relationship Type="http://schemas.openxmlformats.org/officeDocument/2006/relationships/commentAuthors" Target="commentAuthors.xml" Id="rId5" /><Relationship Type="http://schemas.microsoft.com/office/2015/10/relationships/revisionInfo" Target="revisionInfo.xml" Id="rId10" /><Relationship Type="http://schemas.openxmlformats.org/officeDocument/2006/relationships/handoutMaster" Target="handoutMasters/handoutMaster1.xml" Id="rId4" /><Relationship Type="http://schemas.openxmlformats.org/officeDocument/2006/relationships/tableStyles" Target="tableStyles.xml" Id="rId9" /><Relationship Type="http://schemas.openxmlformats.org/officeDocument/2006/relationships/slide" Target="/ppt/slides/slide2.xml" Id="R67ee06a333f24362" /><Relationship Type="http://schemas.openxmlformats.org/officeDocument/2006/relationships/slide" Target="/ppt/slides/slide3.xml" Id="R48a8549662704e36" /><Relationship Type="http://schemas.openxmlformats.org/officeDocument/2006/relationships/slide" Target="/ppt/slides/slide4.xml" Id="R31acd327496f4b8f" /><Relationship Type="http://schemas.openxmlformats.org/officeDocument/2006/relationships/slide" Target="/ppt/slides/slide5.xml" Id="R5cf4ad7a49ce4246" /><Relationship Type="http://schemas.openxmlformats.org/officeDocument/2006/relationships/slide" Target="/ppt/slides/slide6.xml" Id="Ra8ebf6e8b3f04fa1" /><Relationship Type="http://schemas.openxmlformats.org/officeDocument/2006/relationships/slide" Target="/ppt/slides/slide7.xml" Id="Rde28c1bbddf6422f" /><Relationship Type="http://schemas.openxmlformats.org/officeDocument/2006/relationships/slide" Target="/ppt/slides/slide8.xml" Id="Rffa76b96528e460a" /><Relationship Type="http://schemas.openxmlformats.org/officeDocument/2006/relationships/slide" Target="/ppt/slides/slide9.xml" Id="R31b8705ab9da488a"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60"/>
            </a:lvl1pPr>
          </a:lstStyle>
          <a:p>
            <a:endParaRPr lang="zh-CN" altLang="en-US"/>
          </a:p>
        </p:txBody>
      </p:sp>
      <p:sp>
        <p:nvSpPr>
          <p:cNvPr id="3" name="日期占位符 2"/>
          <p:cNvSpPr>
            <a:spLocks noGrp="1"/>
          </p:cNvSpPr>
          <p:nvPr>
            <p:ph type="dt" sz="quarter" idx="1"/>
          </p:nvPr>
        </p:nvSpPr>
        <p:spPr>
          <a:xfrm>
            <a:off x="4143587" y="0"/>
            <a:ext cx="3169920" cy="481727"/>
          </a:xfrm>
          <a:prstGeom prst="rect">
            <a:avLst/>
          </a:prstGeom>
        </p:spPr>
        <p:txBody>
          <a:bodyPr vert="horz" lIns="91440" tIns="45720" rIns="91440" bIns="45720" rtlCol="0"/>
          <a:lstStyle>
            <a:lvl1pPr algn="r">
              <a:defRPr sz="1260"/>
            </a:lvl1pPr>
          </a:lstStyle>
          <a:p>
            <a:fld id="{0F9B84EA-7D68-4D60-9CB1-D50884785D1C}" type="datetimeFigureOut">
              <a:rPr lang="zh-CN" altLang="en-US" smtClean="0"/>
              <a:pPr/>
              <a:t>2025/10/30</a:t>
            </a:fld>
            <a:endParaRPr lang="zh-CN" altLang="en-US"/>
          </a:p>
        </p:txBody>
      </p:sp>
      <p:sp>
        <p:nvSpPr>
          <p:cNvPr id="4" name="页脚占位符 3"/>
          <p:cNvSpPr>
            <a:spLocks noGrp="1"/>
          </p:cNvSpPr>
          <p:nvPr>
            <p:ph type="ftr" sz="quarter" idx="2"/>
          </p:nvPr>
        </p:nvSpPr>
        <p:spPr>
          <a:xfrm>
            <a:off x="0" y="9119474"/>
            <a:ext cx="3169920" cy="481726"/>
          </a:xfrm>
          <a:prstGeom prst="rect">
            <a:avLst/>
          </a:prstGeom>
        </p:spPr>
        <p:txBody>
          <a:bodyPr vert="horz" lIns="91440" tIns="45720" rIns="91440" bIns="45720" rtlCol="0" anchor="b"/>
          <a:lstStyle>
            <a:lvl1pPr algn="l">
              <a:defRPr sz="1260"/>
            </a:lvl1pPr>
          </a:lstStyle>
          <a:p>
            <a:endParaRPr lang="zh-CN" altLang="en-US"/>
          </a:p>
        </p:txBody>
      </p:sp>
      <p:sp>
        <p:nvSpPr>
          <p:cNvPr id="5" name="灯片编号占位符 4"/>
          <p:cNvSpPr>
            <a:spLocks noGrp="1"/>
          </p:cNvSpPr>
          <p:nvPr>
            <p:ph type="sldNum" sz="quarter" idx="3"/>
          </p:nvPr>
        </p:nvSpPr>
        <p:spPr>
          <a:xfrm>
            <a:off x="4143587" y="9119474"/>
            <a:ext cx="3169920" cy="481726"/>
          </a:xfrm>
          <a:prstGeom prst="rect">
            <a:avLst/>
          </a:prstGeom>
        </p:spPr>
        <p:txBody>
          <a:bodyPr vert="horz" lIns="91440" tIns="45720" rIns="91440" bIns="45720" rtlCol="0" anchor="b"/>
          <a:lstStyle>
            <a:lvl1pPr algn="r">
              <a:defRPr sz="126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lstStyle>
            <a:lvl1pPr>
              <a:defRPr sz="1200"/>
            </a:lvl1pPr>
          </a:lstStyle>
          <a:p>
            <a:endParaRPr lang="en-US" altLang="zh-CN" dirty="0"/>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lstStyle>
            <a:lvl1pPr algn="r">
              <a:defRPr sz="1200"/>
            </a:lvl1pPr>
          </a:lstStyle>
          <a:p>
            <a:fld id="{2BE6DBB6-2952-4A93-9974-C9B86C7988FE}" type="datetimeFigureOut">
              <a:rPr lang="en-US" altLang="zh-CN"/>
              <a:pPr/>
              <a:t>10/30/2025</a:t>
            </a:fld>
            <a:endParaRPr lang="en-US" altLang="zh-CN" dirty="0"/>
          </a:p>
        </p:txBody>
      </p:sp>
      <p:sp>
        <p:nvSpPr>
          <p:cNvPr id="4" name="Slide Image Placeholder 3"/>
          <p:cNvSpPr>
            <a:spLocks noGrp="1" noRot="1" noChangeAspect="1"/>
          </p:cNvSpPr>
          <p:nvPr>
            <p:ph type="sldImg" idx="2"/>
          </p:nvPr>
        </p:nvSpPr>
        <p:spPr>
          <a:xfrm>
            <a:off x="2266950" y="720725"/>
            <a:ext cx="2781300" cy="36004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lstStyle>
            <a:lvl1pPr>
              <a:defRPr sz="1200"/>
            </a:lvl1pPr>
          </a:lstStyle>
          <a:p>
            <a:endParaRPr lang="en-US" altLang="zh-CN"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lstStyle>
            <a:lvl1pPr algn="r">
              <a:defRPr sz="1200"/>
            </a:lvl1pPr>
          </a:lstStyle>
          <a:p>
            <a:fld id="{28EA8F4B-1E48-483E-9FAB-641264BAAF55}" type="slidenum">
              <a:rPr lang="en-US" altLang="zh-CN"/>
              <a:pPr/>
              <a:t>‹#›</a:t>
            </a:fld>
            <a:endParaRPr lang="en-US" altLang="zh-CN" dirty="0"/>
          </a:p>
        </p:txBody>
      </p:sp>
    </p:spTree>
    <p:extLst>
      <p:ext uri="{BB962C8B-B14F-4D97-AF65-F5344CB8AC3E}">
        <p14:creationId xmlns:p14="http://schemas.microsoft.com/office/powerpoint/2010/main" val="32788903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4" name="Slide Number Placeholder 3"/>
          <p:cNvSpPr>
            <a:spLocks noGrp="1"/>
          </p:cNvSpPr>
          <p:nvPr>
            <p:ph type="sldNum" sz="quarter" idx="5"/>
          </p:nvPr>
        </p:nvSpPr>
        <p:spPr bwMode="auto">
          <a:ln>
            <a:miter lim="800000"/>
          </a:ln>
        </p:spPr>
        <p:txBody>
          <a:bodyPr/>
          <a:lstStyle>
            <a:lvl1pPr eaLnBrk="0" hangingPunct="0">
              <a:defRPr sz="4000">
                <a:solidFill>
                  <a:schemeClr val="tx1"/>
                </a:solidFill>
                <a:latin typeface="Arial" panose="020B0604020202020204" pitchFamily="34" charset="0"/>
                <a:cs typeface="Arial" panose="020B0604020202020204" pitchFamily="34" charset="0"/>
              </a:defRPr>
            </a:lvl1pPr>
            <a:lvl2pPr marL="742950" indent="-285750" eaLnBrk="0" hangingPunct="0">
              <a:defRPr sz="4000">
                <a:solidFill>
                  <a:schemeClr val="tx1"/>
                </a:solidFill>
                <a:latin typeface="Arial" panose="020B0604020202020204" pitchFamily="34" charset="0"/>
                <a:cs typeface="Arial" panose="020B0604020202020204" pitchFamily="34" charset="0"/>
              </a:defRPr>
            </a:lvl2pPr>
            <a:lvl3pPr marL="1143000" indent="-228600" eaLnBrk="0" hangingPunct="0">
              <a:defRPr sz="4000">
                <a:solidFill>
                  <a:schemeClr val="tx1"/>
                </a:solidFill>
                <a:latin typeface="Arial" panose="020B0604020202020204" pitchFamily="34" charset="0"/>
                <a:cs typeface="Arial" panose="020B0604020202020204" pitchFamily="34" charset="0"/>
              </a:defRPr>
            </a:lvl3pPr>
            <a:lvl4pPr marL="1600200" indent="-228600" eaLnBrk="0" hangingPunct="0">
              <a:defRPr sz="4000">
                <a:solidFill>
                  <a:schemeClr val="tx1"/>
                </a:solidFill>
                <a:latin typeface="Arial" panose="020B0604020202020204" pitchFamily="34" charset="0"/>
                <a:cs typeface="Arial" panose="020B0604020202020204" pitchFamily="34" charset="0"/>
              </a:defRPr>
            </a:lvl4pPr>
            <a:lvl5pPr marL="2057400" indent="-228600" eaLnBrk="0" hangingPunct="0">
              <a:defRPr sz="4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eaLnBrk="1" hangingPunct="1"/>
            <a:fld id="{AEBAB1FC-9044-441D-93D2-B0FFDAF5C737}" type="slidenum">
              <a:rPr lang="en-US" altLang="zh-CN" sz="1200"/>
              <a:pPr eaLnBrk="1" hangingPunct="1"/>
              <a:t>1</a:t>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Line 17"/>
          <p:cNvSpPr>
            <a:spLocks noChangeShapeType="1"/>
          </p:cNvSpPr>
          <p:nvPr userDrawn="1"/>
        </p:nvSpPr>
        <p:spPr bwMode="auto">
          <a:xfrm>
            <a:off x="3959002" y="768149"/>
            <a:ext cx="3212505" cy="0"/>
          </a:xfrm>
          <a:prstGeom prst="line">
            <a:avLst/>
          </a:prstGeom>
          <a:noFill/>
          <a:ln w="38100">
            <a:solidFill>
              <a:srgbClr val="4D4D4D"/>
            </a:solidFill>
            <a:round/>
          </a:ln>
          <a:effectLst/>
        </p:spPr>
        <p:txBody>
          <a:bodyPr/>
          <a:lstStyle/>
          <a:p>
            <a:pPr>
              <a:defRPr/>
            </a:pPr>
            <a:endParaRPr lang="en-US" b="1" i="0" dirty="0">
              <a:solidFill>
                <a:schemeClr val="tx2">
                  <a:lumMod val="75000"/>
                  <a:lumOff val="25000"/>
                </a:schemeClr>
              </a:solidFill>
              <a:latin typeface="Arial Narrow" panose="020B0606020202030204" pitchFamily="34" charset="0"/>
              <a:ea typeface="+mn-ea"/>
              <a:cs typeface="+mn-cs"/>
            </a:endParaRPr>
          </a:p>
        </p:txBody>
      </p:sp>
      <p:sp>
        <p:nvSpPr>
          <p:cNvPr id="1043" name="Line 19"/>
          <p:cNvSpPr>
            <a:spLocks noChangeShapeType="1"/>
          </p:cNvSpPr>
          <p:nvPr userDrawn="1"/>
        </p:nvSpPr>
        <p:spPr bwMode="auto">
          <a:xfrm>
            <a:off x="0" y="9639300"/>
            <a:ext cx="7773988" cy="0"/>
          </a:xfrm>
          <a:prstGeom prst="line">
            <a:avLst/>
          </a:prstGeom>
          <a:noFill/>
          <a:ln w="19050">
            <a:solidFill>
              <a:srgbClr val="333333"/>
            </a:solidFill>
            <a:round/>
          </a:ln>
          <a:effectLst/>
        </p:spPr>
        <p:txBody>
          <a:bodyPr/>
          <a:lstStyle/>
          <a:p>
            <a:pPr>
              <a:defRPr/>
            </a:pPr>
            <a:endParaRPr lang="en-US" dirty="0">
              <a:latin typeface="Arial Narrow" panose="020B0606020202030204" pitchFamily="34" charset="0"/>
              <a:ea typeface="+mn-ea"/>
              <a:cs typeface="+mn-cs"/>
            </a:endParaRPr>
          </a:p>
        </p:txBody>
      </p:sp>
      <p:sp>
        <p:nvSpPr>
          <p:cNvPr id="2" name="Rectangle 20"/>
          <p:cNvSpPr>
            <a:spLocks noChangeArrowheads="1"/>
          </p:cNvSpPr>
          <p:nvPr userDrawn="1"/>
        </p:nvSpPr>
        <p:spPr bwMode="auto">
          <a:xfrm>
            <a:off x="72529" y="9638506"/>
            <a:ext cx="5254625" cy="414338"/>
          </a:xfrm>
          <a:prstGeom prst="rect">
            <a:avLst/>
          </a:prstGeom>
          <a:noFill/>
          <a:ln w="9525">
            <a:noFill/>
            <a:miter lim="800000"/>
          </a:ln>
          <a:effectLst/>
        </p:spPr>
        <p:txBody>
          <a:bodyPr lIns="107826" tIns="53913" rIns="107826" bIns="53913">
            <a:spAutoFit/>
          </a:bodyPr>
          <a:lstStyle/>
          <a:p>
            <a:pPr algn="l" defTabSz="1077595">
              <a:spcBef>
                <a:spcPct val="50000"/>
              </a:spcBef>
              <a:defRPr/>
            </a:pPr>
            <a:r>
              <a:rPr kumimoji="1" lang="en-CA" altLang="zh-CN" sz="800" b="1" dirty="0">
                <a:solidFill>
                  <a:srgbClr val="333333"/>
                </a:solidFill>
                <a:latin typeface="Arial Narrow" panose="020B0606020202030204" pitchFamily="34" charset="0"/>
                <a:ea typeface="华文琥珀" panose="02010800040101010101" pitchFamily="2" charset="-122"/>
                <a:cs typeface="+mn-cs"/>
              </a:rPr>
              <a:t>MILLER MMIC </a:t>
            </a:r>
            <a:r>
              <a:rPr kumimoji="1" lang="en-US" altLang="zh-CN" sz="800" b="1" dirty="0">
                <a:solidFill>
                  <a:srgbClr val="333333"/>
                </a:solidFill>
                <a:latin typeface="Arial Narrow" panose="020B0606020202030204" pitchFamily="34" charset="0"/>
                <a:ea typeface="华文琥珀" panose="02010800040101010101" pitchFamily="2" charset="-122"/>
                <a:cs typeface="+mn-cs"/>
              </a:rPr>
              <a:t>INC</a:t>
            </a:r>
            <a:r>
              <a:rPr kumimoji="1" lang="en-CA" altLang="zh-CN" sz="800" b="1" dirty="0">
                <a:solidFill>
                  <a:srgbClr val="333333"/>
                </a:solidFill>
                <a:latin typeface="Arial Narrow" panose="020B0606020202030204" pitchFamily="34" charset="0"/>
                <a:ea typeface="华文琥珀" panose="02010800040101010101" pitchFamily="2" charset="-122"/>
                <a:cs typeface="+mn-cs"/>
              </a:rPr>
              <a:t>.            www.millermmic.com   </a:t>
            </a:r>
          </a:p>
          <a:p>
            <a:pPr algn="l" defTabSz="1077595">
              <a:spcBef>
                <a:spcPct val="50000"/>
              </a:spcBef>
              <a:defRPr/>
            </a:pPr>
            <a:r>
              <a:rPr kumimoji="1" lang="en-CA" altLang="zh-CN" sz="800" b="1" dirty="0">
                <a:solidFill>
                  <a:srgbClr val="333333"/>
                </a:solidFill>
                <a:latin typeface="Arial Narrow" panose="020B0606020202030204" pitchFamily="34" charset="0"/>
                <a:ea typeface="华文琥珀" panose="02010800040101010101" pitchFamily="2" charset="-122"/>
                <a:cs typeface="+mn-cs"/>
              </a:rPr>
              <a:t>Sales: sales@millermmic.com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2618" y="311418"/>
            <a:ext cx="3370299" cy="830144"/>
          </a:xfrm>
          <a:prstGeom prst="rect">
            <a:avLst/>
          </a:prstGeom>
        </p:spPr>
      </p:pic>
      <p:sp>
        <p:nvSpPr>
          <p:cNvPr id="15" name="TextBox 14"/>
          <p:cNvSpPr txBox="1"/>
          <p:nvPr userDrawn="1"/>
        </p:nvSpPr>
        <p:spPr>
          <a:xfrm>
            <a:off x="4001935" y="805490"/>
            <a:ext cx="740459" cy="276999"/>
          </a:xfrm>
          <a:prstGeom prst="rect">
            <a:avLst/>
          </a:prstGeom>
          <a:noFill/>
        </p:spPr>
        <p:txBody>
          <a:bodyPr wrap="none" rtlCol="0">
            <a:spAutoFit/>
          </a:bodyPr>
          <a:lstStyle/>
          <a:p>
            <a:r>
              <a:rPr lang="en-US" sz="1200" b="1" i="1" u="none" strike="noStrike" kern="1200" baseline="0" dirty="0">
                <a:solidFill>
                  <a:schemeClr val="tx2">
                    <a:lumMod val="75000"/>
                    <a:lumOff val="25000"/>
                  </a:schemeClr>
                </a:solidFill>
                <a:latin typeface="Arial Narrow" panose="020B0606020202030204" pitchFamily="34" charset="0"/>
                <a:ea typeface="宋体" panose="02010600030101010101" pitchFamily="2" charset="-122"/>
                <a:cs typeface="Arial" panose="020B0604020202020204" pitchFamily="34" charset="0"/>
              </a:rPr>
              <a:t>V1.0.0</a:t>
            </a:r>
            <a:endParaRPr lang="en-US" sz="1200" b="1" i="1" dirty="0">
              <a:solidFill>
                <a:schemeClr val="tx2">
                  <a:lumMod val="75000"/>
                  <a:lumOff val="25000"/>
                </a:schemeClr>
              </a:solidFill>
              <a:latin typeface="Arial Narrow" panose="020B0606020202030204" pitchFamily="34" charset="0"/>
            </a:endParaRPr>
          </a:p>
        </p:txBody>
      </p:sp>
      <p:sp>
        <p:nvSpPr>
          <p:cNvPr id="7" name="Rectangle 6"/>
          <p:cNvSpPr/>
          <p:nvPr userDrawn="1"/>
        </p:nvSpPr>
        <p:spPr>
          <a:xfrm>
            <a:off x="7171507" y="0"/>
            <a:ext cx="602481" cy="10059988"/>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7171506" y="1300169"/>
            <a:ext cx="602481" cy="1080118"/>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5">
            <a:extLst>
              <a:ext uri="{FF2B5EF4-FFF2-40B4-BE49-F238E27FC236}">
                <a16:creationId xmlns:a16="http://schemas.microsoft.com/office/drawing/2014/main" id="{17CA843A-ECB7-4747-AFA5-A105BE94E8FA}"/>
              </a:ext>
            </a:extLst>
          </p:cNvPr>
          <p:cNvSpPr txBox="1"/>
          <p:nvPr userDrawn="1"/>
        </p:nvSpPr>
        <p:spPr>
          <a:xfrm>
            <a:off x="4247034" y="821668"/>
            <a:ext cx="2922859" cy="461665"/>
          </a:xfrm>
          <a:prstGeom prst="rect">
            <a:avLst/>
          </a:prstGeom>
          <a:noFill/>
        </p:spPr>
        <p:txBody>
          <a:bodyPr wrap="square" rtlCol="0">
            <a:spAutoFit/>
          </a:bodyPr>
          <a:lstStyle/>
          <a:p>
            <a:pPr algn="r"/>
            <a:r>
              <a:rPr lang="en-US" altLang="zh-CN" sz="1200" b="1" i="0" u="none" strike="noStrike" kern="1200" baseline="0" dirty="0">
                <a:solidFill>
                  <a:schemeClr val="tx2">
                    <a:lumMod val="75000"/>
                    <a:lumOff val="25000"/>
                  </a:schemeClr>
                </a:solidFill>
                <a:latin typeface="+mj-lt"/>
                <a:ea typeface="宋体" panose="02010600030101010101" pitchFamily="2" charset="-122"/>
                <a:cs typeface="Arial" panose="020B0604020202020204" pitchFamily="34" charset="0"/>
              </a:rPr>
              <a:t>GaAs MMIC Low Noise Amplifier</a:t>
            </a:r>
          </a:p>
          <a:p>
            <a:pPr algn="r"/>
            <a:r>
              <a:rPr lang="en-US" sz="1200" b="1" i="0" u="none" strike="noStrike" kern="1200" baseline="0" dirty="0">
                <a:solidFill>
                  <a:schemeClr val="tx2">
                    <a:lumMod val="75000"/>
                    <a:lumOff val="25000"/>
                  </a:schemeClr>
                </a:solidFill>
                <a:latin typeface="+mj-lt"/>
                <a:ea typeface="宋体" panose="02010600030101010101" pitchFamily="2" charset="-122"/>
                <a:cs typeface="Arial" panose="020B0604020202020204" pitchFamily="34" charset="0"/>
              </a:rPr>
              <a:t>0-10GHzGHz</a:t>
            </a:r>
          </a:p>
        </p:txBody>
      </p:sp>
      <p:sp>
        <p:nvSpPr>
          <p:cNvPr id="13" name="TextBox 7">
            <a:extLst>
              <a:ext uri="{FF2B5EF4-FFF2-40B4-BE49-F238E27FC236}">
                <a16:creationId xmlns:a16="http://schemas.microsoft.com/office/drawing/2014/main" id="{C8451278-89B4-4FDB-B066-F51FF5683522}"/>
              </a:ext>
            </a:extLst>
          </p:cNvPr>
          <p:cNvSpPr txBox="1"/>
          <p:nvPr userDrawn="1"/>
        </p:nvSpPr>
        <p:spPr>
          <a:xfrm rot="5400000">
            <a:off x="6666281" y="5730689"/>
            <a:ext cx="161294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1" kern="1200">
                <a:solidFill>
                  <a:schemeClr val="bg1"/>
                </a:solidFill>
                <a:uFillTx/>
                <a:latin typeface="Arial" panose="020B0604020202020204" pitchFamily="34" charset="0"/>
                <a:ea typeface="宋体" panose="02010600030101010101" pitchFamily="2" charset="-122"/>
                <a:cs typeface="Arial" panose="020B0604020202020204" pitchFamily="34" charset="0"/>
                <a:sym typeface="+mn-ea"/>
              </a:rPr>
              <a:t>GaAs Low Noise Amplifier MMIC 45 – 90GHz</a:t>
            </a:r>
            <a:endParaRPr lang="en-US" sz="1600" b="1" kern="1200" dirty="0">
              <a:solidFill>
                <a:schemeClr val="bg1"/>
              </a:solidFill>
              <a:uFillTx/>
              <a:latin typeface="Arial" panose="020B0604020202020204" pitchFamily="34" charset="0"/>
              <a:ea typeface="宋体" panose="02010600030101010101" pitchFamily="2" charset="-122"/>
              <a:cs typeface="Arial" panose="020B0604020202020204" pitchFamily="34" charset="0"/>
              <a:sym typeface="+mn-ea"/>
            </a:endParaRPr>
          </a:p>
        </p:txBody>
      </p:sp>
      <p:sp>
        <p:nvSpPr>
          <p:cNvPr id="3" name="文本框 2">
            <a:extLst>
              <a:ext uri="{FF2B5EF4-FFF2-40B4-BE49-F238E27FC236}">
                <a16:creationId xmlns:a16="http://schemas.microsoft.com/office/drawing/2014/main" id="{84142379-021F-4DC8-8132-36971645C2AF}"/>
              </a:ext>
            </a:extLst>
          </p:cNvPr>
          <p:cNvSpPr txBox="1"/>
          <p:nvPr userDrawn="1"/>
        </p:nvSpPr>
        <p:spPr>
          <a:xfrm>
            <a:off x="4895106" y="398817"/>
            <a:ext cx="2220023" cy="369332"/>
          </a:xfrm>
          <a:prstGeom prst="rect">
            <a:avLst/>
          </a:prstGeom>
          <a:noFill/>
        </p:spPr>
        <p:txBody>
          <a:bodyPr wrap="square" rtlCol="0">
            <a:spAutoFit/>
          </a:bodyPr>
          <a:lstStyle/>
          <a:p>
            <a:pPr algn="r"/>
            <a:r>
              <a:rPr lang="en-US" altLang="zh-CN" sz="1800" b="1" dirty="0"/>
              <a:t>     MML806</a:t>
            </a:r>
            <a:endParaRPr lang="zh-CN" altLang="en-US" sz="1800" b="1" dirty="0"/>
          </a:p>
        </p:txBody>
      </p:sp>
      <p:sp>
        <p:nvSpPr>
          <p:cNvPr id="5" name="文本框 20">
            <a:extLst>
              <a:ext uri="{FF2B5EF4-FFF2-40B4-BE49-F238E27FC236}">
                <a16:creationId xmlns:a16="http://schemas.microsoft.com/office/drawing/2014/main" id="{49B129F6-5AE5-4A30-8B09-566DF303B98B}"/>
              </a:ext>
            </a:extLst>
          </p:cNvPr>
          <p:cNvSpPr txBox="1"/>
          <p:nvPr userDrawn="1"/>
        </p:nvSpPr>
        <p:spPr>
          <a:xfrm>
            <a:off x="7257302" y="1283333"/>
            <a:ext cx="430887" cy="1152128"/>
          </a:xfrm>
          <a:prstGeom prst="rect">
            <a:avLst/>
          </a:prstGeom>
          <a:noFill/>
        </p:spPr>
        <p:txBody>
          <a:bodyPr vert="eaVert" wrap="square" rtlCol="0">
            <a:spAutoFit/>
          </a:bodyPr>
          <a:lstStyle/>
          <a:p>
            <a:pPr algn="ctr"/>
            <a:r>
              <a:rPr lang="en-US" altLang="zh-CN" sz="1600" b="1" dirty="0">
                <a:solidFill>
                  <a:schemeClr val="bg1"/>
                </a:solidFill>
              </a:rPr>
              <a:t>MML806</a:t>
            </a:r>
            <a:endParaRPr lang="zh-CN" altLang="en-US" sz="16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notesSlide" Target="../notesSlides/notesSlide1.xml" Id="rId2" /><Relationship Type="http://schemas.openxmlformats.org/officeDocument/2006/relationships/slideLayout" Target="../slideLayouts/slideLayout1.xml" Id="rId1" /><Relationship Type="http://schemas.openxmlformats.org/officeDocument/2006/relationships/image" Target="/ppt/media/image2.jpg" Id="R27e57bfe62ef453d"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a5bed786b38e46b5" /><Relationship Type="http://schemas.openxmlformats.org/officeDocument/2006/relationships/image" Target="/ppt/media/image3.jpg" Id="R49fc14ac9d37480f" /><Relationship Type="http://schemas.openxmlformats.org/officeDocument/2006/relationships/image" Target="/ppt/media/image4.jpg" Id="R3bef6519fad84c83" /><Relationship Type="http://schemas.openxmlformats.org/officeDocument/2006/relationships/image" Target="/ppt/media/image5.jpg" Id="Rc4688a3544054aee" /><Relationship Type="http://schemas.openxmlformats.org/officeDocument/2006/relationships/image" Target="/ppt/media/image6.jpg" Id="Rcd2817dedf9344a2" /><Relationship Type="http://schemas.openxmlformats.org/officeDocument/2006/relationships/image" Target="/ppt/media/image7.jpg" Id="R1afe845d517c4922" /><Relationship Type="http://schemas.openxmlformats.org/officeDocument/2006/relationships/image" Target="/ppt/media/image8.jpg" Id="R4cedefb21f424729"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0f3f0f1e457c4c9e" /><Relationship Type="http://schemas.openxmlformats.org/officeDocument/2006/relationships/image" Target="/ppt/media/image9.jpg" Id="R42759c11948f47a9" /><Relationship Type="http://schemas.openxmlformats.org/officeDocument/2006/relationships/image" Target="/ppt/media/image10.jpg" Id="R7201dda6f48a4fd5" /><Relationship Type="http://schemas.openxmlformats.org/officeDocument/2006/relationships/image" Target="/ppt/media/image11.jpg" Id="Ra400f81fa9724ba8" /><Relationship Type="http://schemas.openxmlformats.org/officeDocument/2006/relationships/image" Target="/ppt/media/image12.jpg" Id="R033bd023fcf2403a" /><Relationship Type="http://schemas.openxmlformats.org/officeDocument/2006/relationships/image" Target="/ppt/media/image13.jpg" Id="Rafacb63878194c72" /><Relationship Type="http://schemas.openxmlformats.org/officeDocument/2006/relationships/image" Target="/ppt/media/image14.jpg" Id="R69023eb24970413f"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814a7640e5ef476e" /><Relationship Type="http://schemas.openxmlformats.org/officeDocument/2006/relationships/image" Target="/ppt/media/image15.jpg" Id="R0f137eb3d27a451b" /><Relationship Type="http://schemas.openxmlformats.org/officeDocument/2006/relationships/image" Target="/ppt/media/image16.jpg" Id="R7ce1b206314c41af" /><Relationship Type="http://schemas.openxmlformats.org/officeDocument/2006/relationships/image" Target="/ppt/media/image17.jpg" Id="Rec0bd24040ba4bd6" /><Relationship Type="http://schemas.openxmlformats.org/officeDocument/2006/relationships/image" Target="/ppt/media/image18.jpg" Id="R82891a5a546d4838" /></Relationships>
</file>

<file path=ppt/slides/_rels/slide5.xml.rels>&#65279;<?xml version="1.0" encoding="utf-8"?><Relationships xmlns="http://schemas.openxmlformats.org/package/2006/relationships"><Relationship Type="http://schemas.openxmlformats.org/officeDocument/2006/relationships/slideLayout" Target="/ppt/slideLayouts/slideLayout1.xml" Id="R981951d0fb58425a" /><Relationship Type="http://schemas.openxmlformats.org/officeDocument/2006/relationships/image" Target="/ppt/media/image19.jpg" Id="R341866c8a1a246fe" /></Relationships>
</file>

<file path=ppt/slides/_rels/slide6.xml.rels>&#65279;<?xml version="1.0" encoding="utf-8"?><Relationships xmlns="http://schemas.openxmlformats.org/package/2006/relationships"><Relationship Type="http://schemas.openxmlformats.org/officeDocument/2006/relationships/slideLayout" Target="/ppt/slideLayouts/slideLayout1.xml" Id="Rdd3bf03d13ca4887" /><Relationship Type="http://schemas.openxmlformats.org/officeDocument/2006/relationships/image" Target="/ppt/media/image20.jpg" Id="R3aebd7d9d3bb457f" /></Relationships>
</file>

<file path=ppt/slides/_rels/slide7.xml.rels>&#65279;<?xml version="1.0" encoding="utf-8"?><Relationships xmlns="http://schemas.openxmlformats.org/package/2006/relationships"><Relationship Type="http://schemas.openxmlformats.org/officeDocument/2006/relationships/slideLayout" Target="/ppt/slideLayouts/slideLayout1.xml" Id="R616e482e4a924cfe" /><Relationship Type="http://schemas.openxmlformats.org/officeDocument/2006/relationships/image" Target="/ppt/media/image21.jpg" Id="R986ec62d65b5486e" /></Relationships>
</file>

<file path=ppt/slides/_rels/slide8.xml.rels>&#65279;<?xml version="1.0" encoding="utf-8"?><Relationships xmlns="http://schemas.openxmlformats.org/package/2006/relationships"><Relationship Type="http://schemas.openxmlformats.org/officeDocument/2006/relationships/slideLayout" Target="/ppt/slideLayouts/slideLayout1.xml" Id="Reb7251267ac34e35" /><Relationship Type="http://schemas.openxmlformats.org/officeDocument/2006/relationships/image" Target="/ppt/media/image22.jpg" Id="R0f4759a1c0d740ac" /></Relationships>
</file>

<file path=ppt/slides/_rels/slide9.xml.rels>&#65279;<?xml version="1.0" encoding="utf-8"?><Relationships xmlns="http://schemas.openxmlformats.org/package/2006/relationships"><Relationship Type="http://schemas.openxmlformats.org/officeDocument/2006/relationships/slideLayout" Target="/ppt/slideLayouts/slideLayout1.xml" Id="R4f5cb26eba9441cf" /><Relationship Type="http://schemas.openxmlformats.org/officeDocument/2006/relationships/image" Target="/ppt/media/image23.jpg" Id="R8b08ae87e74b4283" /></Relationships>
</file>

<file path=ppt/slides/slide1.xml><?xml version="1.0" encoding="utf-8"?>
<p:sld xmlns:a14="http://schemas.microsoft.com/office/drawing/2010/main"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ChangeArrowheads="1"/>
          </p:cNvSpPr>
          <p:nvPr/>
        </p:nvSpPr>
        <p:spPr bwMode="auto">
          <a:xfrm>
            <a:off x="0" y="-353377"/>
            <a:ext cx="309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114" name="Rectangle 12"/>
          <p:cNvSpPr>
            <a:spLocks noChangeArrowheads="1"/>
          </p:cNvSpPr>
          <p:nvPr/>
        </p:nvSpPr>
        <p:spPr bwMode="auto">
          <a:xfrm>
            <a:off x="0" y="-353943"/>
            <a:ext cx="1847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2" name="Rectangle 1">
            <a:extLst>
              <a:ext uri="{FF2B5EF4-FFF2-40B4-BE49-F238E27FC236}">
                <a16:creationId xmlns:a16="http://schemas.microsoft.com/office/drawing/2014/main" id="{7A6A0DB3-D579-DC13-68C5-1671D71705F7}"/>
              </a:ext>
            </a:extLst>
          </p:cNvPr>
          <p:cNvSpPr/>
          <p:nvPr/>
        </p:nvSpPr>
        <p:spPr>
          <a:xfrm>
            <a:off x="5759202" y="3589834"/>
            <a:ext cx="504056" cy="21602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a:spLocks noGrp="1"/>
          </p:cNvSpPr>
          <p:nvPr/>
        </p:nvSpPr>
        <p:spPr>
          <a:xfrm>
            <a:off x="914400" y="914400"/>
            <a:ext cx="6000000" cy="1000000"/>
          </a:xfrm>
        </p:spPr>
        <p:txBody>
          <a:bodyPr/>
          <a:lstStyle/>
          <a:p>
            <a:endParaRPr/>
          </a:p>
        </p:txBody>
      </p:sp>
      <p:sp>
        <p:nvSpPr>
          <p:cNvPr id="7" name="TextBox 6"/>
          <p:cNvSpPr>
            <a:spLocks noGrp="1"/>
          </p:cNvSpPr>
          <p:nvPr/>
        </p:nvSpPr>
        <p:spPr>
          <a:xfrm>
            <a:off x="914400" y="2000000"/>
            <a:ext cx="6000000" cy="1000000"/>
          </a:xfrm>
        </p:spPr>
        <p:txBody>
          <a:bodyPr/>
          <a:lstStyle/>
          <a:p>
            <a:endParaRPr/>
          </a:p>
        </p:txBody>
      </p:sp>
      <p:sp>
        <p:nvSpPr>
          <p:cNvPr id="1115" name="TextBox 1115"/>
          <p:cNvSpPr>
            <a:spLocks noGrp="1"/>
          </p:cNvSpPr>
          <p:nvPr/>
        </p:nvSpPr>
        <p:spPr>
          <a:xfrm>
            <a:off x="914400" y="1214000"/>
            <a:ext cx="6000000" cy="1550000"/>
          </a:xfrm>
          <a:prstGeom prst="rect">
            <a:avLst/>
          </a:prstGeom>
        </p:spPr>
        <p:txBody>
          <a:bodyPr/>
          <a:lstStyle/>
          <a:p>
            <a:pPr algn="l"/>
            <a:r>
              <a:rPr sz="1400" b="1">
                <a:latin typeface="Calibri"/>
              </a:rPr>
              <a:t>Featrues</a:t>
            </a:r>
          </a:p>
          <a:p>
            <a:pPr indent="-180000" algn="l"/>
            <a:r>
              <a:rPr sz="1100" b="0">
                <a:latin typeface="Calibri"/>
              </a:rPr>
              <a:t>•    Frequency : 45-90GHz</a:t>
            </a:r>
          </a:p>
          <a:p>
            <a:pPr indent="-180000" algn="l"/>
            <a:r>
              <a:rPr sz="1100" b="0">
                <a:latin typeface="Calibri"/>
              </a:rPr>
              <a:t>•    Small Signal Gain : 15dB Typical</a:t>
            </a:r>
          </a:p>
          <a:p>
            <a:pPr indent="-180000" algn="l"/>
            <a:r>
              <a:rPr sz="1100" b="0">
                <a:latin typeface="Calibri"/>
              </a:rPr>
              <a:t>•    Gain Flatness : ±2.5dB Typical</a:t>
            </a:r>
          </a:p>
          <a:p>
            <a:pPr indent="-180000" algn="l"/>
            <a:r>
              <a:rPr sz="1100" b="0">
                <a:latin typeface="Calibri"/>
              </a:rPr>
              <a:t>•    Noise Figure : 4.5dB Typical</a:t>
            </a:r>
          </a:p>
          <a:p>
            <a:pPr indent="-180000" algn="l"/>
            <a:r>
              <a:rPr sz="1100" b="0">
                <a:latin typeface="Calibri"/>
              </a:rPr>
              <a:t>•    P1dB : 12dBm Typical</a:t>
            </a:r>
          </a:p>
          <a:p>
            <a:pPr indent="-180000" algn="l"/>
            <a:r>
              <a:rPr sz="1100" b="0">
                <a:latin typeface="Calibri"/>
              </a:rPr>
              <a:t>•    Power Supply : VD=+4V@119mA ,VG=-0.4V</a:t>
            </a:r>
          </a:p>
          <a:p>
            <a:pPr indent="-180000" algn="l"/>
            <a:r>
              <a:rPr sz="1100" b="0">
                <a:latin typeface="Calibri"/>
              </a:rPr>
              <a:t>•    Input/Output : 50Ω</a:t>
            </a:r>
          </a:p>
          <a:p>
            <a:pPr indent="-180000" algn="l"/>
            <a:r>
              <a:rPr sz="1100" b="0">
                <a:latin typeface="Calibri"/>
              </a:rPr>
              <a:t>•    Chip Size : 1.766 x 2.0 x 0.05mm</a:t>
            </a:r>
          </a:p>
        </p:txBody>
      </p:sp>
      <p:sp>
        <p:nvSpPr>
          <p:cNvPr id="1116" name="TextBox 1116"/>
          <p:cNvSpPr>
            <a:spLocks noGrp="1"/>
          </p:cNvSpPr>
          <p:nvPr/>
        </p:nvSpPr>
        <p:spPr>
          <a:xfrm>
            <a:off x="914400" y="3364000"/>
            <a:ext cx="6000000" cy="1100000"/>
          </a:xfrm>
          <a:prstGeom prst="rect">
            <a:avLst/>
          </a:prstGeom>
        </p:spPr>
        <p:txBody>
          <a:bodyPr/>
          <a:lstStyle/>
          <a:p>
            <a:pPr algn="l"/>
            <a:r>
              <a:rPr sz="1400" b="1">
                <a:latin typeface="Calibri"/>
              </a:rPr>
              <a:t>Typical Applications</a:t>
            </a:r>
          </a:p>
          <a:p>
            <a:pPr indent="-180000" algn="l"/>
            <a:r>
              <a:rPr sz="1100" b="0">
                <a:latin typeface="Calibri"/>
              </a:rPr>
              <a:t>•    Test Instrumentation</a:t>
            </a:r>
          </a:p>
          <a:p>
            <a:pPr indent="-180000" algn="l"/>
            <a:r>
              <a:rPr sz="1100" b="0">
                <a:latin typeface="Calibri"/>
              </a:rPr>
              <a:t>•    Microwave Radio &amp; VSAT</a:t>
            </a:r>
          </a:p>
          <a:p>
            <a:pPr indent="-180000" algn="l"/>
            <a:r>
              <a:rPr sz="1100" b="0">
                <a:latin typeface="Calibri"/>
              </a:rPr>
              <a:t>•    Military &amp; Space</a:t>
            </a:r>
          </a:p>
          <a:p>
            <a:pPr indent="-180000" algn="l"/>
            <a:r>
              <a:rPr sz="1100" b="0">
                <a:latin typeface="Calibri"/>
              </a:rPr>
              <a:t>•    Telecom Infrastructure</a:t>
            </a:r>
          </a:p>
          <a:p>
            <a:pPr indent="-180000" algn="l"/>
            <a:r>
              <a:rPr sz="1100" b="0">
                <a:latin typeface="Calibri"/>
              </a:rPr>
              <a:t>•    Fiber Optics</a:t>
            </a:r>
          </a:p>
        </p:txBody>
      </p:sp>
      <p:sp>
        <p:nvSpPr>
          <p:cNvPr id="1117" name="TextBox 1117"/>
          <p:cNvSpPr>
            <a:spLocks noGrp="1"/>
          </p:cNvSpPr>
          <p:nvPr/>
        </p:nvSpPr>
        <p:spPr>
          <a:xfrm>
            <a:off x="914400" y="4964000"/>
            <a:ext cx="6000000" cy="350000"/>
          </a:xfrm>
          <a:prstGeom prst="rect">
            <a:avLst/>
          </a:prstGeom>
        </p:spPr>
        <p:txBody>
          <a:bodyPr/>
          <a:lstStyle/>
          <a:p>
            <a:pPr algn="l"/>
            <a:r>
              <a:rPr sz="1400" b="1">
                <a:latin typeface="Calibri"/>
              </a:rPr>
              <a:t>Electrical Specifications</a:t>
            </a:r>
          </a:p>
        </p:txBody>
      </p:sp>
      <p:sp>
        <p:nvSpPr>
          <p:cNvPr id="1118" name="TextBox 1118"/>
          <p:cNvSpPr>
            <a:spLocks noGrp="1"/>
          </p:cNvSpPr>
          <p:nvPr/>
        </p:nvSpPr>
        <p:spPr>
          <a:xfrm>
            <a:off x="914400" y="5414000"/>
            <a:ext cx="6000000" cy="350000"/>
          </a:xfrm>
          <a:prstGeom prst="rect">
            <a:avLst/>
          </a:prstGeom>
        </p:spPr>
        <p:txBody>
          <a:bodyPr/>
          <a:lstStyle/>
          <a:p>
            <a:pPr algn="l"/>
            <a:r>
              <a:rPr sz="1400" b="1">
                <a:latin typeface="Calibri"/>
              </a:rPr>
              <a:t>TA = +25℃, -VD=5V,ID=90mA</a:t>
            </a:r>
          </a:p>
        </p:txBody>
      </p:sp>
      <p:graphicFrame>
        <p:nvGraphicFramePr>
          <p:cNvPr id="1119" name="Table 1119"/>
          <p:cNvGraphicFramePr/>
          <p:nvPr/>
        </p:nvGraphicFramePr>
        <p:xfrm>
          <a:off x="914400" y="5774000"/>
          <a:ext cx="6000000" cy="3800000"/>
        </p:xfrm>
        <p:spPr/>
        <a:graphic>
          <a:graphicData uri="http://schemas.openxmlformats.org/drawingml/2006/table">
            <a:tbl>
              <a:tblGrid>
                <a:gridCol w="2400000"/>
                <a:gridCol w="514285"/>
                <a:gridCol w="514285"/>
                <a:gridCol w="514285"/>
                <a:gridCol w="514285"/>
                <a:gridCol w="514285"/>
                <a:gridCol w="514285"/>
                <a:gridCol w="514285"/>
              </a:tblGrid>
              <a:tr h="380000">
                <a:tc>
                  <a:txBody>
                    <a:bodyPr anchor="ctr" anchorCtr="1"/>
                    <a:lstStyle/>
                    <a:p>
                      <a:pPr algn="ctr"/>
                      <a:r>
                        <a:rPr sz="1200" b="1">
                          <a:solidFill>
                            <a:srgbClr val="FFFFFF"/>
                          </a:solidFill>
                          <a:latin typeface="Calibri"/>
                        </a:rPr>
                        <a:t>Parameter</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Min</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Type</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Max</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Min</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Type</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Max</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200" b="1">
                          <a:solidFill>
                            <a:srgbClr val="FFFFFF"/>
                          </a:solidFill>
                          <a:latin typeface="Calibri"/>
                        </a:rPr>
                        <a:t>Unit</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r>
              <a:tr h="380000">
                <a:tc>
                  <a:txBody>
                    <a:bodyPr anchor="ctr" anchorCtr="1"/>
                    <a:lstStyle/>
                    <a:p>
                      <a:pPr algn="ctr"/>
                      <a:r>
                        <a:rPr sz="1100" b="1">
                          <a:latin typeface="Calibri"/>
                        </a:rPr>
                        <a:t>Frequency</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0 - 5</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5 - 10</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GHz</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Small Signal Gain</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-46.7</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-8.4</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29.8</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25.2</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27.4</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29.7</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Gain Flatness</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±42.5</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±1.9</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 </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Noise Figure</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0.6</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0.9</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1.2</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0.6</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0.9</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1.2</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P1dB - Output 1dB Compression</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12.0</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16.2</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20.3</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16.1</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17.9</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19.6</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dBm</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Psat - Saturated  Output Power</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18.3</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19.4</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20.5</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20.4</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21.0</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21.5</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dBm</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OIP3 - Output Third Order Intercept</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26.8</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29.8</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32.7</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27.8</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29.1</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30.5</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dBm</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Input Return Loss</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-20.7</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-10.6</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-0.5</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-23.6</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-18.2</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-12.7</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r h="380000">
                <a:tc>
                  <a:txBody>
                    <a:bodyPr anchor="ctr" anchorCtr="1"/>
                    <a:lstStyle/>
                    <a:p>
                      <a:pPr algn="ctr"/>
                      <a:r>
                        <a:rPr sz="1100" b="1">
                          <a:latin typeface="Calibri"/>
                        </a:rPr>
                        <a:t>Output Return Loss</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-14.0</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-7.1</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-0.2</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-24.7</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-15.3</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-5.9</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100" b="1">
                          <a:latin typeface="Calibri"/>
                        </a:rPr>
                        <a:t>dB</a:t>
                      </a:r>
                      <a:endParaRPr lang="en-US"/>
                    </a:p>
                  </a:txBody>
                  <a:tcPr anchor="ctr" anchorCtr="1">
                    <a:tcBdr>
                      <a:left>
                        <a:solidFill>
                          <a:srgbClr val="D0D0D0"/>
                        </a:solidFill>
                      </a:left>
                      <a:right>
                        <a:solidFill>
                          <a:srgbClr val="D0D0D0"/>
                        </a:solidFill>
                      </a:right>
                      <a:top>
                        <a:solidFill>
                          <a:srgbClr val="D0D0D0"/>
                        </a:solidFill>
                      </a:top>
                      <a:bottom>
                        <a:solidFill>
                          <a:srgbClr val="D0D0D0"/>
                        </a:solidFill>
                      </a:bottom>
                    </a:tcBdr>
                  </a:tcPr>
                </a:tc>
              </a:tr>
            </a:tbl>
          </a:graphicData>
        </a:graphic>
      </p:graphicFrame>
      <p:sp>
        <p:nvSpPr>
          <p:cNvPr id="1120" name="TextBox 1120"/>
          <p:cNvSpPr>
            <a:spLocks noGrp="1"/>
          </p:cNvSpPr>
          <p:nvPr/>
        </p:nvSpPr>
        <p:spPr>
          <a:xfrm>
            <a:off x="4164400" y="1464000"/>
            <a:ext cx="6000000" cy="350000"/>
          </a:xfrm>
          <a:prstGeom prst="rect">
            <a:avLst/>
          </a:prstGeom>
        </p:spPr>
        <p:txBody>
          <a:bodyPr/>
          <a:lstStyle/>
          <a:p>
            <a:pPr algn="l"/>
            <a:r>
              <a:rPr sz="1400" b="1">
                <a:latin typeface="Calibri"/>
              </a:rPr>
              <a:t>Functional Block Diagram</a:t>
            </a:r>
          </a:p>
        </p:txBody>
      </p:sp>
      <p:pic>
        <p:nvPicPr>
          <p:cNvPr id="100" name="1.png"/>
          <p:cNvPicPr>
            <a:picLocks noChangeAspect="1"/>
          </p:cNvPicPr>
          <p:nvPr/>
        </p:nvPicPr>
        <p:blipFill>
          <a:blip r:embed="R27e57bfe62ef453d"/>
          <a:stretch>
            <a:fillRect/>
          </a:stretch>
        </p:blipFill>
        <p:spPr>
          <a:xfrm>
            <a:off x="4114400" y="1714000"/>
            <a:ext cx="2400000" cy="2700000"/>
          </a:xfrm>
          <a:prstGeom prst="rect">
            <a:avLst/>
          </a:prstGeom>
        </p:spPr>
      </p:pic>
    </p:spTree>
  </p:cSld>
  <p:clrMapOvr>
    <a:masterClrMapping/>
  </p:clrMapOvr>
</p:sld>
</file>

<file path=ppt/slides/slide2.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pic>
        <p:nvPicPr>
          <p:cNvPr id="100" name="0.png"/>
          <p:cNvPicPr>
            <a:picLocks xmlns:a="http://schemas.openxmlformats.org/drawingml/2006/main" noChangeAspect="1"/>
          </p:cNvPicPr>
          <p:nvPr/>
        </p:nvPicPr>
        <p:blipFill>
          <a:blip xmlns:r="http://schemas.openxmlformats.org/officeDocument/2006/relationships" xmlns:a="http://schemas.openxmlformats.org/drawingml/2006/main" r:embed="R49fc14ac9d37480f"/>
          <a:stretch xmlns:a="http://schemas.openxmlformats.org/drawingml/2006/main">
            <a:fillRect/>
          </a:stretch>
        </p:blipFill>
        <p:spPr>
          <a:xfrm xmlns:a="http://schemas.openxmlformats.org/drawingml/2006/main">
            <a:off x="914400" y="1814000"/>
            <a:ext cx="2500000" cy="20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914400" y="1314000"/>
            <a:ext cx="60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S-parameters</a:t>
            </a:r>
          </a:p>
          <a:p xmlns:a="http://schemas.openxmlformats.org/drawingml/2006/main">
            <a:pPr indent="-180000" algn="ctr"/>
            <a:r>
              <a:rPr sz="1200" b="1" u="sng">
                <a:latin typeface="Calibri"/>
              </a:rPr>
              <a:t>TA = +25℃</a:t>
            </a:r>
          </a:p>
        </p:txBody>
      </p:sp>
      <p:pic>
        <p:nvPicPr>
          <p:cNvPr id="100" name="1.png"/>
          <p:cNvPicPr>
            <a:picLocks xmlns:a="http://schemas.openxmlformats.org/drawingml/2006/main" noChangeAspect="1"/>
          </p:cNvPicPr>
          <p:nvPr/>
        </p:nvPicPr>
        <p:blipFill>
          <a:blip xmlns:r="http://schemas.openxmlformats.org/officeDocument/2006/relationships" xmlns:a="http://schemas.openxmlformats.org/drawingml/2006/main" r:embed="R3bef6519fad84c83"/>
          <a:stretch xmlns:a="http://schemas.openxmlformats.org/drawingml/2006/main">
            <a:fillRect/>
          </a:stretch>
        </p:blipFill>
        <p:spPr>
          <a:xfrm xmlns:a="http://schemas.openxmlformats.org/drawingml/2006/main">
            <a:off x="4114400" y="1814000"/>
            <a:ext cx="2500000" cy="2000000"/>
          </a:xfrm>
          <a:prstGeom xmlns:a="http://schemas.openxmlformats.org/drawingml/2006/main" prst="rect">
            <a:avLst/>
          </a:prstGeom>
        </p:spPr>
      </p:pic>
      <p:pic>
        <p:nvPicPr>
          <p:cNvPr id="100" name="2.png"/>
          <p:cNvPicPr>
            <a:picLocks xmlns:a="http://schemas.openxmlformats.org/drawingml/2006/main" noChangeAspect="1"/>
          </p:cNvPicPr>
          <p:nvPr/>
        </p:nvPicPr>
        <p:blipFill>
          <a:blip xmlns:r="http://schemas.openxmlformats.org/officeDocument/2006/relationships" xmlns:a="http://schemas.openxmlformats.org/drawingml/2006/main" r:embed="Rc4688a3544054aee"/>
          <a:stretch xmlns:a="http://schemas.openxmlformats.org/drawingml/2006/main">
            <a:fillRect/>
          </a:stretch>
        </p:blipFill>
        <p:spPr>
          <a:xfrm xmlns:a="http://schemas.openxmlformats.org/drawingml/2006/main">
            <a:off x="914400" y="4414000"/>
            <a:ext cx="2500000" cy="2000000"/>
          </a:xfrm>
          <a:prstGeom xmlns:a="http://schemas.openxmlformats.org/drawingml/2006/main" prst="rect">
            <a:avLst/>
          </a:prstGeom>
        </p:spPr>
      </p:pic>
      <p:pic>
        <p:nvPicPr>
          <p:cNvPr id="100" name="3.png"/>
          <p:cNvPicPr>
            <a:picLocks xmlns:a="http://schemas.openxmlformats.org/drawingml/2006/main" noChangeAspect="1"/>
          </p:cNvPicPr>
          <p:nvPr/>
        </p:nvPicPr>
        <p:blipFill>
          <a:blip xmlns:r="http://schemas.openxmlformats.org/officeDocument/2006/relationships" xmlns:a="http://schemas.openxmlformats.org/drawingml/2006/main" r:embed="Rcd2817dedf9344a2"/>
          <a:stretch xmlns:a="http://schemas.openxmlformats.org/drawingml/2006/main">
            <a:fillRect/>
          </a:stretch>
        </p:blipFill>
        <p:spPr>
          <a:xfrm xmlns:a="http://schemas.openxmlformats.org/drawingml/2006/main">
            <a:off x="4114400" y="4414000"/>
            <a:ext cx="2500000" cy="2000000"/>
          </a:xfrm>
          <a:prstGeom xmlns:a="http://schemas.openxmlformats.org/drawingml/2006/main" prst="rect">
            <a:avLst/>
          </a:prstGeom>
        </p:spPr>
      </p:pic>
      <p:pic>
        <p:nvPicPr>
          <p:cNvPr id="100" name="4.png"/>
          <p:cNvPicPr>
            <a:picLocks xmlns:a="http://schemas.openxmlformats.org/drawingml/2006/main" noChangeAspect="1"/>
          </p:cNvPicPr>
          <p:nvPr/>
        </p:nvPicPr>
        <p:blipFill>
          <a:blip xmlns:r="http://schemas.openxmlformats.org/officeDocument/2006/relationships" xmlns:a="http://schemas.openxmlformats.org/drawingml/2006/main" r:embed="R1afe845d517c4922"/>
          <a:stretch xmlns:a="http://schemas.openxmlformats.org/drawingml/2006/main">
            <a:fillRect/>
          </a:stretch>
        </p:blipFill>
        <p:spPr>
          <a:xfrm xmlns:a="http://schemas.openxmlformats.org/drawingml/2006/main">
            <a:off x="914400" y="7014000"/>
            <a:ext cx="2500000" cy="2000000"/>
          </a:xfrm>
          <a:prstGeom xmlns:a="http://schemas.openxmlformats.org/drawingml/2006/main" prst="rect">
            <a:avLst/>
          </a:prstGeom>
        </p:spPr>
      </p:pic>
      <p:sp>
        <p:nvSpPr>
          <p:cNvPr id="102" name="TextBox 102"/>
          <p:cNvSpPr>
            <a:spLocks xmlns:a="http://schemas.openxmlformats.org/drawingml/2006/main" noGrp="1"/>
          </p:cNvSpPr>
          <p:nvPr/>
        </p:nvSpPr>
        <p:spPr>
          <a:xfrm xmlns:a="http://schemas.openxmlformats.org/drawingml/2006/main">
            <a:off x="914400" y="65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P1dB</a:t>
            </a:r>
          </a:p>
          <a:p xmlns:a="http://schemas.openxmlformats.org/drawingml/2006/main">
            <a:pPr indent="-180000" algn="ctr"/>
            <a:r>
              <a:rPr sz="1200" b="1" u="sng">
                <a:latin typeface="Calibri"/>
              </a:rPr>
              <a:t>TA = +25℃</a:t>
            </a:r>
          </a:p>
        </p:txBody>
      </p:sp>
      <p:pic>
        <p:nvPicPr>
          <p:cNvPr id="100" name="5.png"/>
          <p:cNvPicPr>
            <a:picLocks xmlns:a="http://schemas.openxmlformats.org/drawingml/2006/main" noChangeAspect="1"/>
          </p:cNvPicPr>
          <p:nvPr/>
        </p:nvPicPr>
        <p:blipFill>
          <a:blip xmlns:r="http://schemas.openxmlformats.org/officeDocument/2006/relationships" xmlns:a="http://schemas.openxmlformats.org/drawingml/2006/main" r:embed="R4cedefb21f424729"/>
          <a:stretch xmlns:a="http://schemas.openxmlformats.org/drawingml/2006/main">
            <a:fillRect/>
          </a:stretch>
        </p:blipFill>
        <p:spPr>
          <a:xfrm xmlns:a="http://schemas.openxmlformats.org/drawingml/2006/main">
            <a:off x="4114400" y="7014000"/>
            <a:ext cx="2500000" cy="2000000"/>
          </a:xfrm>
          <a:prstGeom xmlns:a="http://schemas.openxmlformats.org/drawingml/2006/main" prst="rect">
            <a:avLst/>
          </a:prstGeom>
        </p:spPr>
      </p:pic>
      <p:sp>
        <p:nvSpPr>
          <p:cNvPr id="103" name="TextBox 103"/>
          <p:cNvSpPr>
            <a:spLocks xmlns:a="http://schemas.openxmlformats.org/drawingml/2006/main" noGrp="1"/>
          </p:cNvSpPr>
          <p:nvPr/>
        </p:nvSpPr>
        <p:spPr>
          <a:xfrm xmlns:a="http://schemas.openxmlformats.org/drawingml/2006/main">
            <a:off x="4114400" y="65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OIP3</a:t>
            </a:r>
          </a:p>
          <a:p xmlns:a="http://schemas.openxmlformats.org/drawingml/2006/main">
            <a:pPr indent="-180000" algn="ctr"/>
            <a:r>
              <a:rPr sz="1200" b="1" u="sng">
                <a:latin typeface="Calibri"/>
              </a:rPr>
              <a:t>TA = +25℃</a:t>
            </a:r>
          </a:p>
        </p:txBody>
      </p:sp>
    </p:spTree>
  </p:cSld>
  <p:clrMapOvr>
    <a:masterClrMapping xmlns:a="http://schemas.openxmlformats.org/drawingml/2006/main"/>
  </p:clrMapOvr>
</p:sld>
</file>

<file path=ppt/slides/slide3.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pic>
        <p:nvPicPr>
          <p:cNvPr id="100" name="6.png"/>
          <p:cNvPicPr>
            <a:picLocks xmlns:a="http://schemas.openxmlformats.org/drawingml/2006/main" noChangeAspect="1"/>
          </p:cNvPicPr>
          <p:nvPr/>
        </p:nvPicPr>
        <p:blipFill>
          <a:blip xmlns:r="http://schemas.openxmlformats.org/officeDocument/2006/relationships" xmlns:a="http://schemas.openxmlformats.org/drawingml/2006/main" r:embed="R42759c11948f47a9"/>
          <a:stretch xmlns:a="http://schemas.openxmlformats.org/drawingml/2006/main">
            <a:fillRect/>
          </a:stretch>
        </p:blipFill>
        <p:spPr>
          <a:xfrm xmlns:a="http://schemas.openxmlformats.org/drawingml/2006/main">
            <a:off x="914400" y="1814000"/>
            <a:ext cx="2500000" cy="20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914400" y="13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Psat</a:t>
            </a:r>
          </a:p>
          <a:p xmlns:a="http://schemas.openxmlformats.org/drawingml/2006/main">
            <a:pPr indent="-180000" algn="ctr"/>
            <a:r>
              <a:rPr sz="1200" b="1" u="sng">
                <a:latin typeface="Calibri"/>
              </a:rPr>
              <a:t>TA = +25℃</a:t>
            </a:r>
          </a:p>
        </p:txBody>
      </p:sp>
      <p:pic>
        <p:nvPicPr>
          <p:cNvPr id="100" name="7.png"/>
          <p:cNvPicPr>
            <a:picLocks xmlns:a="http://schemas.openxmlformats.org/drawingml/2006/main" noChangeAspect="1"/>
          </p:cNvPicPr>
          <p:nvPr/>
        </p:nvPicPr>
        <p:blipFill>
          <a:blip xmlns:r="http://schemas.openxmlformats.org/officeDocument/2006/relationships" xmlns:a="http://schemas.openxmlformats.org/drawingml/2006/main" r:embed="R7201dda6f48a4fd5"/>
          <a:stretch xmlns:a="http://schemas.openxmlformats.org/drawingml/2006/main">
            <a:fillRect/>
          </a:stretch>
        </p:blipFill>
        <p:spPr>
          <a:xfrm xmlns:a="http://schemas.openxmlformats.org/drawingml/2006/main">
            <a:off x="4114400" y="1814000"/>
            <a:ext cx="2500000" cy="2000000"/>
          </a:xfrm>
          <a:prstGeom xmlns:a="http://schemas.openxmlformats.org/drawingml/2006/main" prst="rect">
            <a:avLst/>
          </a:prstGeom>
        </p:spPr>
      </p:pic>
      <p:sp>
        <p:nvSpPr>
          <p:cNvPr id="102" name="TextBox 102"/>
          <p:cNvSpPr>
            <a:spLocks xmlns:a="http://schemas.openxmlformats.org/drawingml/2006/main" noGrp="1"/>
          </p:cNvSpPr>
          <p:nvPr/>
        </p:nvSpPr>
        <p:spPr>
          <a:xfrm xmlns:a="http://schemas.openxmlformats.org/drawingml/2006/main">
            <a:off x="4114400" y="13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Noise Figure</a:t>
            </a:r>
          </a:p>
          <a:p xmlns:a="http://schemas.openxmlformats.org/drawingml/2006/main">
            <a:pPr indent="-180000" algn="ctr"/>
            <a:r>
              <a:rPr sz="1200" b="1" u="sng">
                <a:latin typeface="Calibri"/>
              </a:rPr>
              <a:t>TA = +25℃</a:t>
            </a:r>
          </a:p>
        </p:txBody>
      </p:sp>
      <p:pic>
        <p:nvPicPr>
          <p:cNvPr id="100" name="8.png"/>
          <p:cNvPicPr>
            <a:picLocks xmlns:a="http://schemas.openxmlformats.org/drawingml/2006/main" noChangeAspect="1"/>
          </p:cNvPicPr>
          <p:nvPr/>
        </p:nvPicPr>
        <p:blipFill>
          <a:blip xmlns:r="http://schemas.openxmlformats.org/officeDocument/2006/relationships" xmlns:a="http://schemas.openxmlformats.org/drawingml/2006/main" r:embed="Ra400f81fa9724ba8"/>
          <a:stretch xmlns:a="http://schemas.openxmlformats.org/drawingml/2006/main">
            <a:fillRect/>
          </a:stretch>
        </p:blipFill>
        <p:spPr>
          <a:xfrm xmlns:a="http://schemas.openxmlformats.org/drawingml/2006/main">
            <a:off x="914400" y="4414000"/>
            <a:ext cx="2500000" cy="2000000"/>
          </a:xfrm>
          <a:prstGeom xmlns:a="http://schemas.openxmlformats.org/drawingml/2006/main" prst="rect">
            <a:avLst/>
          </a:prstGeom>
        </p:spPr>
      </p:pic>
      <p:sp>
        <p:nvSpPr>
          <p:cNvPr id="103" name="TextBox 103"/>
          <p:cNvSpPr>
            <a:spLocks xmlns:a="http://schemas.openxmlformats.org/drawingml/2006/main" noGrp="1"/>
          </p:cNvSpPr>
          <p:nvPr/>
        </p:nvSpPr>
        <p:spPr>
          <a:xfrm xmlns:a="http://schemas.openxmlformats.org/drawingml/2006/main">
            <a:off x="914400" y="3914000"/>
            <a:ext cx="60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S-parameters</a:t>
            </a:r>
          </a:p>
          <a:p xmlns:a="http://schemas.openxmlformats.org/drawingml/2006/main">
            <a:pPr indent="-180000" algn="ctr"/>
            <a:r>
              <a:rPr sz="1200" b="1" u="sng">
                <a:latin typeface="Calibri"/>
              </a:rPr>
              <a:t>-VD=5V,ID=90mA</a:t>
            </a:r>
          </a:p>
        </p:txBody>
      </p:sp>
      <p:pic>
        <p:nvPicPr>
          <p:cNvPr id="100" name="9.png"/>
          <p:cNvPicPr>
            <a:picLocks xmlns:a="http://schemas.openxmlformats.org/drawingml/2006/main" noChangeAspect="1"/>
          </p:cNvPicPr>
          <p:nvPr/>
        </p:nvPicPr>
        <p:blipFill>
          <a:blip xmlns:r="http://schemas.openxmlformats.org/officeDocument/2006/relationships" xmlns:a="http://schemas.openxmlformats.org/drawingml/2006/main" r:embed="R033bd023fcf2403a"/>
          <a:stretch xmlns:a="http://schemas.openxmlformats.org/drawingml/2006/main">
            <a:fillRect/>
          </a:stretch>
        </p:blipFill>
        <p:spPr>
          <a:xfrm xmlns:a="http://schemas.openxmlformats.org/drawingml/2006/main">
            <a:off x="4114400" y="4414000"/>
            <a:ext cx="2500000" cy="2000000"/>
          </a:xfrm>
          <a:prstGeom xmlns:a="http://schemas.openxmlformats.org/drawingml/2006/main" prst="rect">
            <a:avLst/>
          </a:prstGeom>
        </p:spPr>
      </p:pic>
      <p:pic>
        <p:nvPicPr>
          <p:cNvPr id="100" name="10.png"/>
          <p:cNvPicPr>
            <a:picLocks xmlns:a="http://schemas.openxmlformats.org/drawingml/2006/main" noChangeAspect="1"/>
          </p:cNvPicPr>
          <p:nvPr/>
        </p:nvPicPr>
        <p:blipFill>
          <a:blip xmlns:r="http://schemas.openxmlformats.org/officeDocument/2006/relationships" xmlns:a="http://schemas.openxmlformats.org/drawingml/2006/main" r:embed="Rafacb63878194c72"/>
          <a:stretch xmlns:a="http://schemas.openxmlformats.org/drawingml/2006/main">
            <a:fillRect/>
          </a:stretch>
        </p:blipFill>
        <p:spPr>
          <a:xfrm xmlns:a="http://schemas.openxmlformats.org/drawingml/2006/main">
            <a:off x="914400" y="7014000"/>
            <a:ext cx="2500000" cy="2000000"/>
          </a:xfrm>
          <a:prstGeom xmlns:a="http://schemas.openxmlformats.org/drawingml/2006/main" prst="rect">
            <a:avLst/>
          </a:prstGeom>
        </p:spPr>
      </p:pic>
      <p:pic>
        <p:nvPicPr>
          <p:cNvPr id="100" name="11.png"/>
          <p:cNvPicPr>
            <a:picLocks xmlns:a="http://schemas.openxmlformats.org/drawingml/2006/main" noChangeAspect="1"/>
          </p:cNvPicPr>
          <p:nvPr/>
        </p:nvPicPr>
        <p:blipFill>
          <a:blip xmlns:r="http://schemas.openxmlformats.org/officeDocument/2006/relationships" xmlns:a="http://schemas.openxmlformats.org/drawingml/2006/main" r:embed="R69023eb24970413f"/>
          <a:stretch xmlns:a="http://schemas.openxmlformats.org/drawingml/2006/main">
            <a:fillRect/>
          </a:stretch>
        </p:blipFill>
        <p:spPr>
          <a:xfrm xmlns:a="http://schemas.openxmlformats.org/drawingml/2006/main">
            <a:off x="4114400" y="7014000"/>
            <a:ext cx="2500000" cy="2000000"/>
          </a:xfrm>
          <a:prstGeom xmlns:a="http://schemas.openxmlformats.org/drawingml/2006/main" prst="rect">
            <a:avLst/>
          </a:prstGeom>
        </p:spPr>
      </p:pic>
    </p:spTree>
  </p:cSld>
  <p:clrMapOvr>
    <a:masterClrMapping xmlns:a="http://schemas.openxmlformats.org/drawingml/2006/main"/>
  </p:clrMapOvr>
</p:sld>
</file>

<file path=ppt/slides/slide4.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pic>
        <p:nvPicPr>
          <p:cNvPr id="100" name="12.png"/>
          <p:cNvPicPr>
            <a:picLocks xmlns:a="http://schemas.openxmlformats.org/drawingml/2006/main" noChangeAspect="1"/>
          </p:cNvPicPr>
          <p:nvPr/>
        </p:nvPicPr>
        <p:blipFill>
          <a:blip xmlns:r="http://schemas.openxmlformats.org/officeDocument/2006/relationships" xmlns:a="http://schemas.openxmlformats.org/drawingml/2006/main" r:embed="R0f137eb3d27a451b"/>
          <a:stretch xmlns:a="http://schemas.openxmlformats.org/drawingml/2006/main">
            <a:fillRect/>
          </a:stretch>
        </p:blipFill>
        <p:spPr>
          <a:xfrm xmlns:a="http://schemas.openxmlformats.org/drawingml/2006/main">
            <a:off x="914400" y="1814000"/>
            <a:ext cx="2500000" cy="20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914400" y="13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P1dB</a:t>
            </a:r>
          </a:p>
          <a:p xmlns:a="http://schemas.openxmlformats.org/drawingml/2006/main">
            <a:pPr indent="-180000" algn="ctr"/>
            <a:r>
              <a:rPr sz="1200" b="1" u="sng">
                <a:latin typeface="Calibri"/>
              </a:rPr>
              <a:t>-VD=5V,ID=90mA</a:t>
            </a:r>
          </a:p>
        </p:txBody>
      </p:sp>
      <p:pic>
        <p:nvPicPr>
          <p:cNvPr id="100" name="13.png"/>
          <p:cNvPicPr>
            <a:picLocks xmlns:a="http://schemas.openxmlformats.org/drawingml/2006/main" noChangeAspect="1"/>
          </p:cNvPicPr>
          <p:nvPr/>
        </p:nvPicPr>
        <p:blipFill>
          <a:blip xmlns:r="http://schemas.openxmlformats.org/officeDocument/2006/relationships" xmlns:a="http://schemas.openxmlformats.org/drawingml/2006/main" r:embed="R7ce1b206314c41af"/>
          <a:stretch xmlns:a="http://schemas.openxmlformats.org/drawingml/2006/main">
            <a:fillRect/>
          </a:stretch>
        </p:blipFill>
        <p:spPr>
          <a:xfrm xmlns:a="http://schemas.openxmlformats.org/drawingml/2006/main">
            <a:off x="4114400" y="1814000"/>
            <a:ext cx="2500000" cy="2000000"/>
          </a:xfrm>
          <a:prstGeom xmlns:a="http://schemas.openxmlformats.org/drawingml/2006/main" prst="rect">
            <a:avLst/>
          </a:prstGeom>
        </p:spPr>
      </p:pic>
      <p:sp>
        <p:nvSpPr>
          <p:cNvPr id="102" name="TextBox 102"/>
          <p:cNvSpPr>
            <a:spLocks xmlns:a="http://schemas.openxmlformats.org/drawingml/2006/main" noGrp="1"/>
          </p:cNvSpPr>
          <p:nvPr/>
        </p:nvSpPr>
        <p:spPr>
          <a:xfrm xmlns:a="http://schemas.openxmlformats.org/drawingml/2006/main">
            <a:off x="4114400" y="13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OIP3</a:t>
            </a:r>
          </a:p>
          <a:p xmlns:a="http://schemas.openxmlformats.org/drawingml/2006/main">
            <a:pPr indent="-180000" algn="ctr"/>
            <a:r>
              <a:rPr sz="1200" b="1" u="sng">
                <a:latin typeface="Calibri"/>
              </a:rPr>
              <a:t>-VD=5V,ID=90mA</a:t>
            </a:r>
          </a:p>
        </p:txBody>
      </p:sp>
      <p:pic>
        <p:nvPicPr>
          <p:cNvPr id="100" name="14.png"/>
          <p:cNvPicPr>
            <a:picLocks xmlns:a="http://schemas.openxmlformats.org/drawingml/2006/main" noChangeAspect="1"/>
          </p:cNvPicPr>
          <p:nvPr/>
        </p:nvPicPr>
        <p:blipFill>
          <a:blip xmlns:r="http://schemas.openxmlformats.org/officeDocument/2006/relationships" xmlns:a="http://schemas.openxmlformats.org/drawingml/2006/main" r:embed="Rec0bd24040ba4bd6"/>
          <a:stretch xmlns:a="http://schemas.openxmlformats.org/drawingml/2006/main">
            <a:fillRect/>
          </a:stretch>
        </p:blipFill>
        <p:spPr>
          <a:xfrm xmlns:a="http://schemas.openxmlformats.org/drawingml/2006/main">
            <a:off x="914400" y="4414000"/>
            <a:ext cx="2500000" cy="2000000"/>
          </a:xfrm>
          <a:prstGeom xmlns:a="http://schemas.openxmlformats.org/drawingml/2006/main" prst="rect">
            <a:avLst/>
          </a:prstGeom>
        </p:spPr>
      </p:pic>
      <p:sp>
        <p:nvSpPr>
          <p:cNvPr id="103" name="TextBox 103"/>
          <p:cNvSpPr>
            <a:spLocks xmlns:a="http://schemas.openxmlformats.org/drawingml/2006/main" noGrp="1"/>
          </p:cNvSpPr>
          <p:nvPr/>
        </p:nvSpPr>
        <p:spPr>
          <a:xfrm xmlns:a="http://schemas.openxmlformats.org/drawingml/2006/main">
            <a:off x="914400" y="39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Psat</a:t>
            </a:r>
          </a:p>
          <a:p xmlns:a="http://schemas.openxmlformats.org/drawingml/2006/main">
            <a:pPr indent="-180000" algn="ctr"/>
            <a:r>
              <a:rPr sz="1200" b="1" u="sng">
                <a:latin typeface="Calibri"/>
              </a:rPr>
              <a:t>-VD=5V,ID=90mA</a:t>
            </a:r>
          </a:p>
        </p:txBody>
      </p:sp>
      <p:pic>
        <p:nvPicPr>
          <p:cNvPr id="100" name="15.png"/>
          <p:cNvPicPr>
            <a:picLocks xmlns:a="http://schemas.openxmlformats.org/drawingml/2006/main" noChangeAspect="1"/>
          </p:cNvPicPr>
          <p:nvPr/>
        </p:nvPicPr>
        <p:blipFill>
          <a:blip xmlns:r="http://schemas.openxmlformats.org/officeDocument/2006/relationships" xmlns:a="http://schemas.openxmlformats.org/drawingml/2006/main" r:embed="R82891a5a546d4838"/>
          <a:stretch xmlns:a="http://schemas.openxmlformats.org/drawingml/2006/main">
            <a:fillRect/>
          </a:stretch>
        </p:blipFill>
        <p:spPr>
          <a:xfrm xmlns:a="http://schemas.openxmlformats.org/drawingml/2006/main">
            <a:off x="4114400" y="4414000"/>
            <a:ext cx="2500000" cy="2000000"/>
          </a:xfrm>
          <a:prstGeom xmlns:a="http://schemas.openxmlformats.org/drawingml/2006/main" prst="rect">
            <a:avLst/>
          </a:prstGeom>
        </p:spPr>
      </p:pic>
      <p:sp>
        <p:nvSpPr>
          <p:cNvPr id="104" name="TextBox 104"/>
          <p:cNvSpPr>
            <a:spLocks xmlns:a="http://schemas.openxmlformats.org/drawingml/2006/main" noGrp="1"/>
          </p:cNvSpPr>
          <p:nvPr/>
        </p:nvSpPr>
        <p:spPr>
          <a:xfrm xmlns:a="http://schemas.openxmlformats.org/drawingml/2006/main">
            <a:off x="4114400" y="3914000"/>
            <a:ext cx="29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200" b="1" u="sng">
                <a:latin typeface="Calibri"/>
              </a:rPr>
              <a:t>Measurement Plots: Noise Figure</a:t>
            </a:r>
          </a:p>
          <a:p xmlns:a="http://schemas.openxmlformats.org/drawingml/2006/main">
            <a:pPr indent="-180000" algn="ctr"/>
            <a:r>
              <a:rPr sz="1200" b="1" u="sng">
                <a:latin typeface="Calibri"/>
              </a:rPr>
              <a:t>-VD=5V,ID=90mA</a:t>
            </a:r>
          </a:p>
        </p:txBody>
      </p:sp>
    </p:spTree>
  </p:cSld>
  <p:clrMapOvr>
    <a:masterClrMapping xmlns:a="http://schemas.openxmlformats.org/drawingml/2006/main"/>
  </p:clrMapOvr>
</p:sld>
</file>

<file path=ppt/slides/slide5.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sp>
        <p:nvSpPr>
          <p:cNvPr id="2" name="TextBox 2"/>
          <p:cNvSpPr>
            <a:spLocks xmlns:a="http://schemas.openxmlformats.org/drawingml/2006/main" noGrp="1"/>
          </p:cNvSpPr>
          <p:nvPr/>
        </p:nvSpPr>
        <p:spPr>
          <a:xfrm xmlns:a="http://schemas.openxmlformats.org/drawingml/2006/main">
            <a:off x="814400" y="1314000"/>
            <a:ext cx="3500000" cy="35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1400" b="1" u="sng">
                <a:latin typeface="Calibri"/>
              </a:rPr>
              <a:t>Absolute Maximum Ratings</a:t>
            </a:r>
          </a:p>
        </p:txBody>
      </p:sp>
      <p:sp>
        <p:nvSpPr>
          <p:cNvPr id="3" name="TextBox 3"/>
          <p:cNvSpPr>
            <a:spLocks xmlns:a="http://schemas.openxmlformats.org/drawingml/2006/main" noGrp="1"/>
          </p:cNvSpPr>
          <p:nvPr/>
        </p:nvSpPr>
        <p:spPr>
          <a:xfrm xmlns:a="http://schemas.openxmlformats.org/drawingml/2006/main">
            <a:off x="4314400" y="1314000"/>
            <a:ext cx="3500000" cy="35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1400" b="1" u="sng">
                <a:latin typeface="Calibri"/>
              </a:rPr>
              <a:t>Typical Supply Current</a:t>
            </a:r>
          </a:p>
        </p:txBody>
      </p:sp>
      <p:graphicFrame>
        <p:nvGraphicFramePr>
          <p:cNvPr id="4" name="Table 4"/>
          <p:cNvGraphicFramePr/>
          <p:nvPr/>
        </p:nvGraphicFramePr>
        <p:xfrm>
          <a:off xmlns:a="http://schemas.openxmlformats.org/drawingml/2006/main" x="814400" y="1714000"/>
          <a:ext xmlns:a="http://schemas.openxmlformats.org/drawingml/2006/main" cx="3300000" cy="3000000"/>
        </p:xfrm>
        <p:spPr/>
        <a:graphic xmlns:a="http://schemas.openxmlformats.org/drawingml/2006/main">
          <a:graphicData uri="http://schemas.openxmlformats.org/drawingml/2006/table">
            <a:tbl>
              <a:tblGrid>
                <a:gridCol w="2121426"/>
                <a:gridCol w="1178574"/>
              </a:tblGrid>
              <a:tr h="428571">
                <a:tc>
                  <a:txBody>
                    <a:bodyPr lIns="0" anchor="ctr"/>
                    <a:lstStyle/>
                    <a:p>
                      <a:pPr algn="l"/>
                      <a:r>
                        <a:rPr sz="1000" b="1">
                          <a:solidFill>
                            <a:srgbClr val="FFFFFF"/>
                          </a:solidFill>
                        </a:rPr>
                        <a:t>Drain Bias Voltage (VD)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+4.5V</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28571">
                <a:tc>
                  <a:txBody>
                    <a:bodyPr lIns="0" anchor="ctr"/>
                    <a:lstStyle/>
                    <a:p>
                      <a:pPr algn="l"/>
                      <a:r>
                        <a:rPr sz="1000" b="1">
                          <a:solidFill>
                            <a:srgbClr val="FFFFFF"/>
                          </a:solidFill>
                        </a:rPr>
                        <a:t>Gate Bias Voltage (VG)</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-2V to 0V</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28571">
                <a:tc>
                  <a:txBody>
                    <a:bodyPr lIns="0" anchor="ctr"/>
                    <a:lstStyle/>
                    <a:p>
                      <a:pPr algn="l"/>
                      <a:r>
                        <a:rPr sz="1000" b="1">
                          <a:solidFill>
                            <a:srgbClr val="FFFFFF"/>
                          </a:solidFill>
                        </a:rPr>
                        <a:t>RF Input Power (RFIN)</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+15dBm</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28571">
                <a:tc>
                  <a:txBody>
                    <a:bodyPr lIns="0" anchor="ctr"/>
                    <a:lstStyle/>
                    <a:p>
                      <a:pPr algn="l"/>
                      <a:r>
                        <a:rPr sz="1000" b="1">
                          <a:solidFill>
                            <a:srgbClr val="FFFFFF"/>
                          </a:solidFill>
                        </a:rPr>
                        <a:t>Continuous Pdiss (T = 85 °C)
 (derate 6.1mW/°C above 85 °C) </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175°C</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28571">
                <a:tc>
                  <a:txBody>
                    <a:bodyPr lIns="0" anchor="ctr"/>
                    <a:lstStyle/>
                    <a:p>
                      <a:pPr algn="l"/>
                      <a:r>
                        <a:rPr sz="1000" b="1">
                          <a:solidFill>
                            <a:srgbClr val="FFFFFF"/>
                          </a:solidFill>
                        </a:rPr>
                        <a:t>Thermal Resistance
 (channel to die bottom)</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0.55W</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28571">
                <a:tc>
                  <a:txBody>
                    <a:bodyPr lIns="0" anchor="ctr"/>
                    <a:lstStyle/>
                    <a:p>
                      <a:pPr algn="l"/>
                      <a:r>
                        <a:rPr sz="1000" b="1">
                          <a:solidFill>
                            <a:srgbClr val="FFFFFF"/>
                          </a:solidFill>
                        </a:rPr>
                        <a:t>Operating Temperature</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-55°C to +85 °C</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28571">
                <a:tc>
                  <a:txBody>
                    <a:bodyPr lIns="0" anchor="ctr"/>
                    <a:lstStyle/>
                    <a:p>
                      <a:pPr algn="l"/>
                      <a:r>
                        <a:rPr sz="1000" b="1">
                          <a:solidFill>
                            <a:srgbClr val="FFFFFF"/>
                          </a:solidFill>
                        </a:rPr>
                        <a:t>Storage Temperature</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lIns="0" anchor="ctr"/>
                    <a:lstStyle/>
                    <a:p>
                      <a:pPr algn="l"/>
                      <a:r>
                        <a:rPr sz="1000" b="1"/>
                        <a:t>-65°C to +150 °C</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bl>
          </a:graphicData>
        </a:graphic>
      </p:graphicFrame>
      <p:graphicFrame>
        <p:nvGraphicFramePr>
          <p:cNvPr id="5" name="Table 5"/>
          <p:cNvGraphicFramePr/>
          <p:nvPr/>
        </p:nvGraphicFramePr>
        <p:xfrm>
          <a:off xmlns:a="http://schemas.openxmlformats.org/drawingml/2006/main" x="4414400" y="1714000"/>
          <a:ext xmlns:a="http://schemas.openxmlformats.org/drawingml/2006/main" cx="2300000" cy="1100000"/>
        </p:xfrm>
        <p:spPr/>
        <a:graphic xmlns:a="http://schemas.openxmlformats.org/drawingml/2006/main">
          <a:graphicData uri="http://schemas.openxmlformats.org/drawingml/2006/table">
            <a:tbl>
              <a:tblGrid>
                <a:gridCol w="766666"/>
                <a:gridCol w="766666"/>
                <a:gridCol w="766666"/>
              </a:tblGrid>
              <a:tr h="275000">
                <a:tc>
                  <a:txBody>
                    <a:bodyPr/>
                    <a:lstStyle/>
                    <a:p>
                      <a:pPr algn="ctr"/>
                      <a:r>
                        <a:rPr sz="1200" b="1">
                          <a:solidFill>
                            <a:srgbClr val="FFFFFF"/>
                          </a:solidFill>
                          <a:latin typeface="Calibri"/>
                        </a:rPr>
                        <a:t>VD(V)</a:t>
                      </a:r>
                      <a:endParaRPr lang="en-US"/>
                    </a:p>
                  </a:txBody>
                  <a:tcP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lstStyle/>
                    <a:p>
                      <a:pPr algn="ctr"/>
                      <a:r>
                        <a:rPr sz="1200" b="1">
                          <a:solidFill>
                            <a:srgbClr val="FFFFFF"/>
                          </a:solidFill>
                          <a:latin typeface="Calibri"/>
                        </a:rPr>
                        <a:t>VG(V)</a:t>
                      </a:r>
                      <a:endParaRPr lang="en-US"/>
                    </a:p>
                  </a:txBody>
                  <a:tcP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lstStyle/>
                    <a:p>
                      <a:pPr algn="ctr"/>
                      <a:r>
                        <a:rPr sz="1200" b="1">
                          <a:solidFill>
                            <a:srgbClr val="FFFFFF"/>
                          </a:solidFill>
                          <a:latin typeface="Calibri"/>
                        </a:rPr>
                        <a:t>IDQ(mA)</a:t>
                      </a:r>
                      <a:endParaRPr lang="en-US"/>
                    </a:p>
                  </a:txBody>
                  <a:tcP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r>
              <a:tr h="275000">
                <a:tc>
                  <a:txBody>
                    <a:bodyPr/>
                    <a:lstStyle/>
                    <a:p>
                      <a:pPr algn="ctr"/>
                      <a:r>
                        <a:rPr sz="1100" b="1">
                          <a:latin typeface="Calibri"/>
                        </a:rPr>
                        <a:t>+3.5</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c>
                  <a:txBody>
                    <a:bodyPr/>
                    <a:lstStyle/>
                    <a:p>
                      <a:pPr algn="ctr"/>
                      <a:r>
                        <a:rPr sz="1100" b="1">
                          <a:latin typeface="Calibri"/>
                        </a:rPr>
                        <a:t>-0.38</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c>
                  <a:txBody>
                    <a:bodyPr/>
                    <a:lstStyle/>
                    <a:p>
                      <a:pPr algn="ctr"/>
                      <a:r>
                        <a:rPr sz="1100" b="1">
                          <a:latin typeface="Calibri"/>
                        </a:rPr>
                        <a:t>118</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r>
              <a:tr h="275000">
                <a:tc>
                  <a:txBody>
                    <a:bodyPr/>
                    <a:lstStyle/>
                    <a:p>
                      <a:pPr algn="ctr"/>
                      <a:r>
                        <a:rPr sz="1100" b="1">
                          <a:latin typeface="Calibri"/>
                        </a:rPr>
                        <a:t>4.0</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c>
                  <a:txBody>
                    <a:bodyPr/>
                    <a:lstStyle/>
                    <a:p>
                      <a:pPr algn="ctr"/>
                      <a:r>
                        <a:rPr sz="1100" b="1">
                          <a:latin typeface="Calibri"/>
                        </a:rPr>
                        <a:t>-0.40</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c>
                  <a:txBody>
                    <a:bodyPr/>
                    <a:lstStyle/>
                    <a:p>
                      <a:pPr algn="ctr"/>
                      <a:r>
                        <a:rPr sz="1100" b="1">
                          <a:latin typeface="Calibri"/>
                        </a:rPr>
                        <a:t>119</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r>
              <a:tr h="275000">
                <a:tc>
                  <a:txBody>
                    <a:bodyPr/>
                    <a:lstStyle/>
                    <a:p>
                      <a:pPr algn="ctr"/>
                      <a:r>
                        <a:rPr sz="1100" b="1">
                          <a:latin typeface="Calibri"/>
                        </a:rPr>
                        <a:t>4.0</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c>
                  <a:txBody>
                    <a:bodyPr/>
                    <a:lstStyle/>
                    <a:p>
                      <a:pPr algn="ctr"/>
                      <a:r>
                        <a:rPr sz="1100" b="1">
                          <a:latin typeface="Calibri"/>
                        </a:rPr>
                        <a:t>-0.50</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c>
                  <a:txBody>
                    <a:bodyPr/>
                    <a:lstStyle/>
                    <a:p>
                      <a:pPr algn="ctr"/>
                      <a:r>
                        <a:rPr sz="1100" b="1">
                          <a:latin typeface="Calibri"/>
                        </a:rPr>
                        <a:t>71</a:t>
                      </a:r>
                      <a:endParaRPr lang="en-US"/>
                    </a:p>
                  </a:txBody>
                  <a:tcPr>
                    <a:tcBdr>
                      <a:left>
                        <a:solidFill>
                          <a:srgbClr val="D0D0D0"/>
                        </a:solidFill>
                      </a:left>
                      <a:right>
                        <a:solidFill>
                          <a:srgbClr val="D0D0D0"/>
                        </a:solidFill>
                      </a:right>
                      <a:top>
                        <a:solidFill>
                          <a:srgbClr val="D0D0D0"/>
                        </a:solidFill>
                      </a:top>
                      <a:bottom>
                        <a:solidFill>
                          <a:srgbClr val="D0D0D0"/>
                        </a:solidFill>
                      </a:bottom>
                    </a:tcBdr>
                  </a:tcPr>
                </a:tc>
              </a:tr>
            </a:tbl>
          </a:graphicData>
        </a:graphic>
      </p:graphicFrame>
      <p:pic>
        <p:nvPicPr>
          <p:cNvPr id="100" name="2.png"/>
          <p:cNvPicPr>
            <a:picLocks xmlns:a="http://schemas.openxmlformats.org/drawingml/2006/main" noChangeAspect="1"/>
          </p:cNvPicPr>
          <p:nvPr/>
        </p:nvPicPr>
        <p:blipFill>
          <a:blip xmlns:r="http://schemas.openxmlformats.org/officeDocument/2006/relationships" xmlns:a="http://schemas.openxmlformats.org/drawingml/2006/main" r:embed="R341866c8a1a246fe"/>
          <a:stretch xmlns:a="http://schemas.openxmlformats.org/drawingml/2006/main">
            <a:fillRect/>
          </a:stretch>
        </p:blipFill>
        <p:spPr>
          <a:xfrm xmlns:a="http://schemas.openxmlformats.org/drawingml/2006/main">
            <a:off x="4214400" y="3914000"/>
            <a:ext cx="500000" cy="5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4714400" y="3914000"/>
            <a:ext cx="60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1200" b="1" u="sng">
                <a:latin typeface="Calibri"/>
              </a:rPr>
              <a:t>ELECTROSTATIC SENSITIVE DEVICE</a:t>
            </a:r>
          </a:p>
          <a:p xmlns:a="http://schemas.openxmlformats.org/drawingml/2006/main">
            <a:pPr indent="-180000" algn="l"/>
            <a:r>
              <a:rPr sz="1200" b="1" u="none">
                <a:latin typeface="Calibri"/>
              </a:rPr>
              <a:t> OBSERVE HANDLING PRECAUTIONS</a:t>
            </a:r>
          </a:p>
        </p:txBody>
      </p:sp>
    </p:spTree>
  </p:cSld>
  <p:clrMapOvr>
    <a:masterClrMapping xmlns:a="http://schemas.openxmlformats.org/drawingml/2006/main"/>
  </p:clrMapOvr>
</p:sld>
</file>

<file path=ppt/slides/slide6.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sp>
        <p:nvSpPr>
          <p:cNvPr id="2" name="TextBox 2"/>
          <p:cNvSpPr>
            <a:spLocks xmlns:a="http://schemas.openxmlformats.org/drawingml/2006/main" noGrp="1"/>
          </p:cNvSpPr>
          <p:nvPr/>
        </p:nvSpPr>
        <p:spPr>
          <a:xfrm xmlns:a="http://schemas.openxmlformats.org/drawingml/2006/main">
            <a:off x="914400" y="1314000"/>
            <a:ext cx="6000000" cy="5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400" b="1">
                <a:latin typeface="Calibri"/>
              </a:rPr>
              <a:t>Outline Drawing: </a:t>
            </a:r>
          </a:p>
          <a:p xmlns:a="http://schemas.openxmlformats.org/drawingml/2006/main">
            <a:pPr indent="-180000" algn="ctr"/>
            <a:r>
              <a:rPr sz="1400" b="0">
                <a:latin typeface="Calibri"/>
              </a:rPr>
              <a:t>All Dimensions in μm</a:t>
            </a:r>
          </a:p>
        </p:txBody>
      </p:sp>
      <p:pic>
        <p:nvPicPr>
          <p:cNvPr id="100" name="3.png"/>
          <p:cNvPicPr>
            <a:picLocks xmlns:a="http://schemas.openxmlformats.org/drawingml/2006/main" noChangeAspect="1"/>
          </p:cNvPicPr>
          <p:nvPr/>
        </p:nvPicPr>
        <p:blipFill>
          <a:blip xmlns:r="http://schemas.openxmlformats.org/officeDocument/2006/relationships" xmlns:a="http://schemas.openxmlformats.org/drawingml/2006/main" r:embed="R3aebd7d9d3bb457f"/>
          <a:stretch xmlns:a="http://schemas.openxmlformats.org/drawingml/2006/main">
            <a:fillRect/>
          </a:stretch>
        </p:blipFill>
        <p:spPr>
          <a:xfrm xmlns:a="http://schemas.openxmlformats.org/drawingml/2006/main">
            <a:off x="1014400" y="1764000"/>
            <a:ext cx="5000000" cy="50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914400" y="7214000"/>
            <a:ext cx="6000000" cy="125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1200" b="1" u="sng">
                <a:latin typeface="Calibri"/>
              </a:rPr>
              <a:t>Notes:</a:t>
            </a:r>
          </a:p>
          <a:p xmlns:a="http://schemas.openxmlformats.org/drawingml/2006/main">
            <a:pPr indent="-180000" algn="l"/>
            <a:r>
              <a:rPr sz="1200" b="1" u="none">
                <a:latin typeface="Calibri"/>
              </a:rPr>
              <a:t>1. Die thickness: 50μm</a:t>
            </a:r>
          </a:p>
          <a:p xmlns:a="http://schemas.openxmlformats.org/drawingml/2006/main">
            <a:pPr indent="-180000" algn="l"/>
            <a:r>
              <a:rPr sz="1200" b="1" u="none">
                <a:latin typeface="Calibri"/>
              </a:rPr>
              <a:t>2. VD bond pad is 75*75μm²</a:t>
            </a:r>
          </a:p>
          <a:p xmlns:a="http://schemas.openxmlformats.org/drawingml/2006/main">
            <a:pPr indent="-180000" algn="l"/>
            <a:r>
              <a:rPr sz="1200" b="1" u="none">
                <a:latin typeface="Calibri"/>
              </a:rPr>
              <a:t>3. VG bond pad is 75*75μm²</a:t>
            </a:r>
          </a:p>
          <a:p xmlns:a="http://schemas.openxmlformats.org/drawingml/2006/main">
            <a:pPr indent="-180000" algn="l"/>
            <a:r>
              <a:rPr sz="1200" b="1" u="none">
                <a:latin typeface="Calibri"/>
              </a:rPr>
              <a:t>4. RF IN/OUT bond pad is 50*86μm²</a:t>
            </a:r>
          </a:p>
          <a:p xmlns:a="http://schemas.openxmlformats.org/drawingml/2006/main">
            <a:pPr indent="-180000" algn="l"/>
            <a:r>
              <a:rPr sz="1200" b="1" u="none">
                <a:latin typeface="Calibri"/>
              </a:rPr>
              <a:t>5. Bond pad metalization: Gold</a:t>
            </a:r>
          </a:p>
          <a:p xmlns:a="http://schemas.openxmlformats.org/drawingml/2006/main">
            <a:pPr indent="-180000" algn="l"/>
            <a:r>
              <a:rPr sz="1200" b="1" u="none">
                <a:latin typeface="Calibri"/>
              </a:rPr>
              <a:t>6. Backside metalization: Gold</a:t>
            </a:r>
          </a:p>
        </p:txBody>
      </p:sp>
    </p:spTree>
  </p:cSld>
  <p:clrMapOvr>
    <a:masterClrMapping xmlns:a="http://schemas.openxmlformats.org/drawingml/2006/main"/>
  </p:clrMapOvr>
</p:sld>
</file>

<file path=ppt/slides/slide7.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sp>
        <p:nvSpPr>
          <p:cNvPr id="2" name="TextBox 2"/>
          <p:cNvSpPr>
            <a:spLocks xmlns:a="http://schemas.openxmlformats.org/drawingml/2006/main" noGrp="1"/>
          </p:cNvSpPr>
          <p:nvPr/>
        </p:nvSpPr>
        <p:spPr>
          <a:xfrm xmlns:a="http://schemas.openxmlformats.org/drawingml/2006/main">
            <a:off x="914400" y="1314000"/>
            <a:ext cx="6000000" cy="35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400" b="1" u="sng">
                <a:latin typeface="Calibri"/>
              </a:rPr>
              <a:t>Assembly Drawing</a:t>
            </a:r>
          </a:p>
        </p:txBody>
      </p:sp>
      <p:pic>
        <p:nvPicPr>
          <p:cNvPr id="100" name="4.png"/>
          <p:cNvPicPr>
            <a:picLocks xmlns:a="http://schemas.openxmlformats.org/drawingml/2006/main" noChangeAspect="1"/>
          </p:cNvPicPr>
          <p:nvPr/>
        </p:nvPicPr>
        <p:blipFill>
          <a:blip xmlns:r="http://schemas.openxmlformats.org/officeDocument/2006/relationships" xmlns:a="http://schemas.openxmlformats.org/drawingml/2006/main" r:embed="R986ec62d65b5486e"/>
          <a:stretch xmlns:a="http://schemas.openxmlformats.org/drawingml/2006/main">
            <a:fillRect/>
          </a:stretch>
        </p:blipFill>
        <p:spPr>
          <a:xfrm xmlns:a="http://schemas.openxmlformats.org/drawingml/2006/main">
            <a:off x="1014400" y="1664100"/>
            <a:ext cx="5500000" cy="3500000"/>
          </a:xfrm>
          <a:prstGeom xmlns:a="http://schemas.openxmlformats.org/drawingml/2006/main" prst="rect">
            <a:avLst/>
          </a:prstGeom>
        </p:spPr>
      </p:pic>
      <p:graphicFrame>
        <p:nvGraphicFramePr>
          <p:cNvPr id="101" name="Table 101"/>
          <p:cNvGraphicFramePr/>
          <p:nvPr/>
        </p:nvGraphicFramePr>
        <p:xfrm>
          <a:off xmlns:a="http://schemas.openxmlformats.org/drawingml/2006/main" x="914400" y="5214100"/>
          <a:ext xmlns:a="http://schemas.openxmlformats.org/drawingml/2006/main" cx="3500000" cy="2000000"/>
        </p:xfrm>
        <p:spPr/>
        <a:graphic xmlns:a="http://schemas.openxmlformats.org/drawingml/2006/main">
          <a:graphicData uri="http://schemas.openxmlformats.org/drawingml/2006/table">
            <a:tbl>
              <a:tblGrid>
                <a:gridCol w="1000000"/>
                <a:gridCol w="2500000"/>
              </a:tblGrid>
              <a:tr h="400000">
                <a:tc>
                  <a:txBody>
                    <a:bodyPr anchor="ctr" anchorCtr="1"/>
                    <a:lstStyle/>
                    <a:p>
                      <a:pPr algn="ctr"/>
                      <a:r>
                        <a:rPr sz="1000" b="1">
                          <a:solidFill>
                            <a:srgbClr val="FFFFFF"/>
                          </a:solidFill>
                          <a:latin typeface="Calibri"/>
                        </a:rPr>
                        <a:t>Item</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000" b="1">
                          <a:solidFill>
                            <a:srgbClr val="FFFFFF"/>
                          </a:solidFill>
                          <a:latin typeface="Calibri"/>
                        </a:rPr>
                        <a:t>Description</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r>
              <a:tr h="400000">
                <a:tc>
                  <a:txBody>
                    <a:bodyPr anchor="ctr" anchorCtr="1"/>
                    <a:lstStyle/>
                    <a:p>
                      <a:pPr algn="ctr"/>
                      <a:r>
                        <a:rPr sz="1000" b="0">
                          <a:latin typeface="Calibri"/>
                        </a:rPr>
                        <a:t>C1</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100pF Example: Skyworks Part: SC10002430</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00000">
                <a:tc>
                  <a:txBody>
                    <a:bodyPr anchor="ctr" anchorCtr="1"/>
                    <a:lstStyle/>
                    <a:p>
                      <a:pPr algn="ctr"/>
                      <a:r>
                        <a:rPr sz="1000" b="0">
                          <a:latin typeface="Calibri"/>
                        </a:rPr>
                        <a:t>C2</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0.01μF Example: TDK Part:C1005X7R1H103K050BB (0402)</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00000">
                <a:tc>
                  <a:txBody>
                    <a:bodyPr anchor="ctr" anchorCtr="1"/>
                    <a:lstStyle/>
                    <a:p>
                      <a:pPr algn="ctr"/>
                      <a:r>
                        <a:rPr sz="1000" b="0">
                          <a:latin typeface="Calibri"/>
                        </a:rPr>
                        <a:t>C3</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0.1μF Example: TDK Part:C1005X7R1H104K050BB (0402)</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400000">
                <a:tc>
                  <a:txBody>
                    <a:bodyPr anchor="ctr" anchorCtr="1"/>
                    <a:lstStyle/>
                    <a:p>
                      <a:pPr algn="ctr"/>
                      <a:r>
                        <a:rPr sz="1000" b="0">
                          <a:latin typeface="Calibri"/>
                        </a:rPr>
                        <a:t>R1</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100Ω Example: Yageo Part:SR0402FR-7T10RL</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bl>
          </a:graphicData>
        </a:graphic>
      </p:graphicFrame>
      <p:graphicFrame>
        <p:nvGraphicFramePr>
          <p:cNvPr id="102" name="Table 102"/>
          <p:cNvGraphicFramePr/>
          <p:nvPr/>
        </p:nvGraphicFramePr>
        <p:xfrm>
          <a:off xmlns:a="http://schemas.openxmlformats.org/drawingml/2006/main" x="914400" y="7315100"/>
          <a:ext xmlns:a="http://schemas.openxmlformats.org/drawingml/2006/main" cx="6000000" cy="2000000"/>
        </p:xfrm>
        <p:spPr/>
        <a:graphic xmlns:a="http://schemas.openxmlformats.org/drawingml/2006/main">
          <a:graphicData uri="http://schemas.openxmlformats.org/drawingml/2006/table">
            <a:tbl>
              <a:tblGrid>
                <a:gridCol w="857145"/>
                <a:gridCol w="857145"/>
                <a:gridCol w="4285710"/>
              </a:tblGrid>
              <a:tr h="333333">
                <a:tc>
                  <a:txBody>
                    <a:bodyPr anchor="ctr" anchorCtr="1"/>
                    <a:lstStyle/>
                    <a:p>
                      <a:pPr algn="ctr"/>
                      <a:r>
                        <a:rPr sz="1000" b="1">
                          <a:solidFill>
                            <a:srgbClr val="FFFFFF"/>
                          </a:solidFill>
                          <a:latin typeface="Calibri"/>
                        </a:rPr>
                        <a:t>Item</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000" b="1">
                          <a:solidFill>
                            <a:srgbClr val="FFFFFF"/>
                          </a:solidFill>
                          <a:latin typeface="Calibri"/>
                        </a:rPr>
                        <a:t>Funciton</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c>
                  <a:txBody>
                    <a:bodyPr anchor="ctr" anchorCtr="1"/>
                    <a:lstStyle/>
                    <a:p>
                      <a:pPr algn="ctr"/>
                      <a:r>
                        <a:rPr sz="1000" b="1">
                          <a:solidFill>
                            <a:srgbClr val="FFFFFF"/>
                          </a:solidFill>
                          <a:latin typeface="Calibri"/>
                        </a:rPr>
                        <a:t>Description</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solidFill>
                      <a:srgbClr val="757171"/>
                    </a:solidFill>
                  </a:tcPr>
                </a:tc>
              </a:tr>
              <a:tr h="333333">
                <a:tc>
                  <a:txBody>
                    <a:bodyPr anchor="ctr" anchorCtr="1"/>
                    <a:lstStyle/>
                    <a:p>
                      <a:pPr algn="ctr"/>
                      <a:r>
                        <a:rPr sz="1000" b="0">
                          <a:latin typeface="Calibri"/>
                        </a:rPr>
                        <a:t>1</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RF IN</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RF signal input terminal; no blocking capacitor required.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333333">
                <a:tc>
                  <a:txBody>
                    <a:bodyPr anchor="ctr" anchorCtr="1"/>
                    <a:lstStyle/>
                    <a:p>
                      <a:pPr algn="ctr"/>
                      <a:r>
                        <a:rPr sz="1000" b="0">
                          <a:latin typeface="Calibri"/>
                        </a:rPr>
                        <a:t>2</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RF OUT</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RF signal output terminal; no blocking capacitor required.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333333">
                <a:tc>
                  <a:txBody>
                    <a:bodyPr anchor="ctr" anchorCtr="1"/>
                    <a:lstStyle/>
                    <a:p>
                      <a:pPr algn="ctr"/>
                      <a:r>
                        <a:rPr sz="1000" b="0">
                          <a:latin typeface="Calibri"/>
                        </a:rPr>
                        <a:t>3</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VD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Drain Biases for the Amplifier ; An external biasing circuit is required.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333333">
                <a:tc>
                  <a:txBody>
                    <a:bodyPr anchor="ctr" anchorCtr="1"/>
                    <a:lstStyle/>
                    <a:p>
                      <a:pPr algn="ctr"/>
                      <a:r>
                        <a:rPr sz="1000" b="0">
                          <a:latin typeface="Calibri"/>
                        </a:rPr>
                        <a:t>4</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VG</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Gate Biases for the Amplifier ; An external biasing circuit is required.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r h="333333">
                <a:tc>
                  <a:txBody>
                    <a:bodyPr anchor="ctr" anchorCtr="1"/>
                    <a:lstStyle/>
                    <a:p>
                      <a:pPr algn="ctr"/>
                      <a:r>
                        <a:rPr sz="1000" b="0">
                          <a:latin typeface="Calibri"/>
                        </a:rPr>
                        <a:t>5</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Die Bottom</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c>
                  <a:txBody>
                    <a:bodyPr anchor="ctr" anchorCtr="1"/>
                    <a:lstStyle/>
                    <a:p>
                      <a:pPr algn="ctr"/>
                      <a:r>
                        <a:rPr sz="1000" b="0">
                          <a:latin typeface="Calibri"/>
                        </a:rPr>
                        <a:t>Die bottom must be connected to RF and dc ground.</a:t>
                      </a:r>
                      <a:endParaRPr lang="en-US"/>
                    </a:p>
                  </a:txBody>
                  <a:tcPr anchor="ctr">
                    <a:tcBdr>
                      <a:left>
                        <a:solidFill>
                          <a:srgbClr val="D0D0D0"/>
                        </a:solidFill>
                      </a:left>
                      <a:right>
                        <a:solidFill>
                          <a:srgbClr val="D0D0D0"/>
                        </a:solidFill>
                      </a:right>
                      <a:top>
                        <a:solidFill>
                          <a:srgbClr val="D0D0D0"/>
                        </a:solidFill>
                      </a:top>
                      <a:bottom>
                        <a:solidFill>
                          <a:srgbClr val="D0D0D0"/>
                        </a:solidFill>
                      </a:bottom>
                    </a:tcBdr>
                  </a:tcPr>
                </a:tc>
              </a:tr>
            </a:tbl>
          </a:graphicData>
        </a:graphic>
      </p:graphicFrame>
    </p:spTree>
  </p:cSld>
  <p:clrMapOvr>
    <a:masterClrMapping xmlns:a="http://schemas.openxmlformats.org/drawingml/2006/main"/>
  </p:clrMapOvr>
</p:sld>
</file>

<file path=ppt/slides/slide8.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pic>
        <p:nvPicPr>
          <p:cNvPr id="100" name="5.png"/>
          <p:cNvPicPr>
            <a:picLocks xmlns:a="http://schemas.openxmlformats.org/drawingml/2006/main" noChangeAspect="1"/>
          </p:cNvPicPr>
          <p:nvPr/>
        </p:nvPicPr>
        <p:blipFill>
          <a:blip xmlns:r="http://schemas.openxmlformats.org/officeDocument/2006/relationships" xmlns:a="http://schemas.openxmlformats.org/drawingml/2006/main" r:embed="R0f4759a1c0d740ac"/>
          <a:stretch xmlns:a="http://schemas.openxmlformats.org/drawingml/2006/main">
            <a:fillRect/>
          </a:stretch>
        </p:blipFill>
        <p:spPr>
          <a:xfrm xmlns:a="http://schemas.openxmlformats.org/drawingml/2006/main">
            <a:off x="2514400" y="1314000"/>
            <a:ext cx="3000000" cy="30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914400" y="5314000"/>
            <a:ext cx="6000000" cy="35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400" b="1">
                <a:latin typeface="Calibri"/>
              </a:rPr>
              <a:t>Biasing and Operation</a:t>
            </a:r>
          </a:p>
        </p:txBody>
      </p:sp>
      <p:sp>
        <p:nvSpPr>
          <p:cNvPr id="102" name="TextBox 102"/>
          <p:cNvSpPr>
            <a:spLocks xmlns:a="http://schemas.openxmlformats.org/drawingml/2006/main" noGrp="1"/>
          </p:cNvSpPr>
          <p:nvPr/>
        </p:nvSpPr>
        <p:spPr>
          <a:xfrm xmlns:a="http://schemas.openxmlformats.org/drawingml/2006/main">
            <a:off x="914400" y="5664800"/>
            <a:ext cx="6000000" cy="20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1200">
                <a:latin typeface="Calibri"/>
              </a:rPr>
              <a:t>Turn ON procedure:</a:t>
            </a:r>
          </a:p>
          <a:p xmlns:a="http://schemas.openxmlformats.org/drawingml/2006/main">
            <a:pPr indent="-180000" algn="l"/>
            <a:r>
              <a:rPr sz="1200">
                <a:latin typeface="Calibri"/>
              </a:rPr>
              <a:t>1.    Connect GND to RF and dc ground.</a:t>
            </a:r>
          </a:p>
          <a:p xmlns:a="http://schemas.openxmlformats.org/drawingml/2006/main">
            <a:pPr indent="-180000" algn="l"/>
            <a:r>
              <a:rPr sz="1200">
                <a:latin typeface="Calibri"/>
              </a:rPr>
              <a:t>2.    Set the gate bias voltages,VG to -2V.</a:t>
            </a:r>
          </a:p>
          <a:p xmlns:a="http://schemas.openxmlformats.org/drawingml/2006/main">
            <a:pPr indent="-180000" algn="l"/>
            <a:r>
              <a:rPr sz="1200">
                <a:latin typeface="Calibri"/>
              </a:rPr>
              <a:t>3.    Set the drain bias voltages VD to +4V.</a:t>
            </a:r>
          </a:p>
          <a:p xmlns:a="http://schemas.openxmlformats.org/drawingml/2006/main">
            <a:pPr indent="-180000" algn="l"/>
            <a:r>
              <a:rPr sz="1200">
                <a:latin typeface="Calibri"/>
              </a:rPr>
              <a:t>4.    Increase the gate bias voltages to achieve a quiescent supply current of 82 mA.</a:t>
            </a:r>
          </a:p>
          <a:p xmlns:a="http://schemas.openxmlformats.org/drawingml/2006/main">
            <a:pPr indent="-180000" algn="l"/>
            <a:r>
              <a:rPr sz="1200">
                <a:latin typeface="Calibri"/>
              </a:rPr>
              <a:t>5.    Apply RF signal.
</a:t>
            </a:r>
          </a:p>
          <a:p xmlns:a="http://schemas.openxmlformats.org/drawingml/2006/main">
            <a:pPr indent="-180000" algn="l"/>
            <a:r>
              <a:rPr sz="1200">
                <a:latin typeface="Calibri"/>
              </a:rPr>
              <a:t>Turn OFF procedure:</a:t>
            </a:r>
          </a:p>
          <a:p xmlns:a="http://schemas.openxmlformats.org/drawingml/2006/main">
            <a:pPr indent="-180000" algn="l"/>
            <a:r>
              <a:rPr sz="1200">
                <a:latin typeface="Calibri"/>
              </a:rPr>
              <a:t>1.    Turn off the RF signal.</a:t>
            </a:r>
          </a:p>
          <a:p xmlns:a="http://schemas.openxmlformats.org/drawingml/2006/main">
            <a:pPr indent="-180000" algn="l"/>
            <a:r>
              <a:rPr sz="1200">
                <a:latin typeface="Calibri"/>
              </a:rPr>
              <a:t>2.    Decrease the gate bias voltages, VG to -2V to achieve a IDQ = 0 mA (approximately).</a:t>
            </a:r>
          </a:p>
          <a:p xmlns:a="http://schemas.openxmlformats.org/drawingml/2006/main">
            <a:pPr indent="-180000" algn="l"/>
            <a:r>
              <a:rPr sz="1200">
                <a:latin typeface="Calibri"/>
              </a:rPr>
              <a:t>3.    Decrease the drain bias voltages to 0 V.</a:t>
            </a:r>
          </a:p>
          <a:p xmlns:a="http://schemas.openxmlformats.org/drawingml/2006/main">
            <a:pPr indent="-180000" algn="l"/>
            <a:r>
              <a:rPr sz="1200">
                <a:latin typeface="Calibri"/>
              </a:rPr>
              <a:t>4.    Increase the gate bias voltages to achieve a quiescent supply current of 82 mA.</a:t>
            </a:r>
          </a:p>
          <a:p xmlns:a="http://schemas.openxmlformats.org/drawingml/2006/main">
            <a:pPr indent="-180000" algn="l"/>
            <a:r>
              <a:rPr sz="1200">
                <a:latin typeface="Calibri"/>
              </a:rPr>
              <a:t>5.    Increase the all gate bias voltages to 0 V.</a:t>
            </a:r>
          </a:p>
        </p:txBody>
      </p:sp>
    </p:spTree>
  </p:cSld>
  <p:clrMapOvr>
    <a:masterClrMapping xmlns:a="http://schemas.openxmlformats.org/drawingml/2006/main"/>
  </p:clrMapOvr>
</p:sld>
</file>

<file path=ppt/slides/slide9.xml><?xml version="1.0" encoding="utf-8"?>
<p:sld xmlns:p="http://schemas.openxmlformats.org/presentationml/2006/main">
  <p:cSld name="Blank">
    <p:spTree>
      <p:nvGrpSpPr>
        <p:cNvPr id="1" name=""/>
        <p:cNvGrpSpPr/>
        <p:nvPr/>
      </p:nvGrpSpPr>
      <p:grpSpPr>
        <a:xfrm xmlns:a="http://schemas.openxmlformats.org/drawingml/2006/main">
          <a:off x="0" y="0"/>
          <a:ext cx="0" cy="0"/>
          <a:chOff x="0" y="0"/>
          <a:chExt cx="0" cy="0"/>
        </a:xfrm>
      </p:grpSpPr>
      <p:sp>
        <p:nvSpPr>
          <p:cNvPr id="2" name="TextBox 2"/>
          <p:cNvSpPr>
            <a:spLocks xmlns:a="http://schemas.openxmlformats.org/drawingml/2006/main" noGrp="1"/>
          </p:cNvSpPr>
          <p:nvPr/>
        </p:nvSpPr>
        <p:spPr>
          <a:xfrm xmlns:a="http://schemas.openxmlformats.org/drawingml/2006/main">
            <a:off x="914400" y="1314000"/>
            <a:ext cx="6000000" cy="35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ctr"/>
            <a:r>
              <a:rPr sz="1400" b="1" u="sng">
                <a:latin typeface="Calibri"/>
              </a:rPr>
              <a:t>Mounting Bonding Techniques for MMICs</a:t>
            </a:r>
          </a:p>
        </p:txBody>
      </p:sp>
      <p:pic>
        <p:nvPicPr>
          <p:cNvPr id="100" name="6.png"/>
          <p:cNvPicPr>
            <a:picLocks xmlns:a="http://schemas.openxmlformats.org/drawingml/2006/main" noChangeAspect="1"/>
          </p:cNvPicPr>
          <p:nvPr/>
        </p:nvPicPr>
        <p:blipFill>
          <a:blip xmlns:r="http://schemas.openxmlformats.org/officeDocument/2006/relationships" xmlns:a="http://schemas.openxmlformats.org/drawingml/2006/main" r:embed="R8b08ae87e74b4283"/>
          <a:stretch xmlns:a="http://schemas.openxmlformats.org/drawingml/2006/main">
            <a:fillRect/>
          </a:stretch>
        </p:blipFill>
        <p:spPr>
          <a:xfrm xmlns:a="http://schemas.openxmlformats.org/drawingml/2006/main">
            <a:off x="1514400" y="1714000"/>
            <a:ext cx="5000000" cy="1500000"/>
          </a:xfrm>
          <a:prstGeom xmlns:a="http://schemas.openxmlformats.org/drawingml/2006/main" prst="rect">
            <a:avLst/>
          </a:prstGeom>
        </p:spPr>
      </p:pic>
      <p:sp>
        <p:nvSpPr>
          <p:cNvPr id="101" name="TextBox 101"/>
          <p:cNvSpPr>
            <a:spLocks xmlns:a="http://schemas.openxmlformats.org/drawingml/2006/main" noGrp="1"/>
          </p:cNvSpPr>
          <p:nvPr/>
        </p:nvSpPr>
        <p:spPr>
          <a:xfrm xmlns:a="http://schemas.openxmlformats.org/drawingml/2006/main">
            <a:off x="914400" y="3614000"/>
            <a:ext cx="6000000" cy="26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1100" b="1">
                <a:latin typeface="Calibri"/>
              </a:rPr>
              <a:t>Direct Mounting</a:t>
            </a:r>
          </a:p>
          <a:p xmlns:a="http://schemas.openxmlformats.org/drawingml/2006/main">
            <a:pPr indent="-180000" algn="l"/>
            <a:r>
              <a:rPr sz="1100" b="0">
                <a:latin typeface="Calibri"/>
              </a:rPr>
              <a:t>1.Typically, the die is mounted directly on the ground plane.</a:t>
            </a:r>
          </a:p>
          <a:p xmlns:a="http://schemas.openxmlformats.org/drawingml/2006/main">
            <a:pPr indent="-180000" algn="l"/>
            <a:r>
              <a:rPr sz="1100" b="0">
                <a:latin typeface="Calibri"/>
              </a:rPr>
              <a:t>2.If the thickness difference between the substrate (thickness c) and the die (thickness d) exceeds 0.05 mm (i.e., c – d &gt; 0.05 mm), it is recommended to first mount the die on a heat spreader, then attach the heat spreader to the ground plane.</a:t>
            </a:r>
          </a:p>
          <a:p xmlns:a="http://schemas.openxmlformats.org/drawingml/2006/main">
            <a:pPr indent="-180000" algn="l"/>
            <a:r>
              <a:rPr sz="1100" b="0">
                <a:latin typeface="Calibri"/>
              </a:rPr>
              <a:t>3.Heat Spreader Material: Molybdenum-copper (MoCu) alloy is commonly used.</a:t>
            </a:r>
          </a:p>
          <a:p xmlns:a="http://schemas.openxmlformats.org/drawingml/2006/main">
            <a:pPr indent="-180000" algn="l"/>
            <a:r>
              <a:rPr sz="1100" b="0">
                <a:latin typeface="Calibri"/>
              </a:rPr>
              <a:t>4.Heat Sink Thickness (b): Should be within the range of (c – d – 0.05 mm) to (c –d + 0.05 mm).</a:t>
            </a:r>
          </a:p>
          <a:p xmlns:a="http://schemas.openxmlformats.org/drawingml/2006/main">
            <a:pPr indent="-180000" algn="l"/>
            <a:r>
              <a:rPr sz="1100" b="0">
                <a:latin typeface="Calibri"/>
              </a:rPr>
              <a:t>5.Spacing (a): The gap between the bare die and the 50Ω transmission line should typically be 0.05 mm to 0.1 mm. If the application frequency is higher than 40GHz, then this gap is recommended to be 0.05mm</a:t>
            </a:r>
          </a:p>
          <a:p xmlns:a="http://schemas.openxmlformats.org/drawingml/2006/main">
            <a:pPr indent="-180000" algn="l"/>
            <a:r>
              <a:rPr sz="1100" b="1">
                <a:latin typeface="Calibri"/>
              </a:rPr>
              <a:t> Wire Bonding Interconnection</a:t>
            </a:r>
          </a:p>
          <a:p xmlns:a="http://schemas.openxmlformats.org/drawingml/2006/main">
            <a:pPr indent="-180000" algn="l"/>
            <a:r>
              <a:rPr sz="1100" b="0">
                <a:latin typeface="Calibri"/>
              </a:rPr>
              <a:t>The connection between the die and the 50Ω transmission line is usually made using 25 μm diameter gold (Au) wires, bonded via wedge bonding or ball bonding processes.</a:t>
            </a:r>
          </a:p>
          <a:p xmlns:a="http://schemas.openxmlformats.org/drawingml/2006/main">
            <a:pPr indent="-180000" algn="l"/>
            <a:r>
              <a:rPr sz="1100" b="1">
                <a:latin typeface="Calibri"/>
              </a:rPr>
              <a:t>Die Attachment Methods</a:t>
            </a:r>
          </a:p>
          <a:p xmlns:a="http://schemas.openxmlformats.org/drawingml/2006/main">
            <a:pPr indent="-180000" algn="l"/>
            <a:r>
              <a:rPr sz="1100" b="0">
                <a:latin typeface="Calibri"/>
              </a:rPr>
              <a:t>1.Conductive Epoxy:</a:t>
            </a:r>
          </a:p>
          <a:p xmlns:a="http://schemas.openxmlformats.org/drawingml/2006/main">
            <a:pPr indent="-180000" algn="l"/>
            <a:r>
              <a:rPr sz="1100" b="0">
                <a:latin typeface="Calibri"/>
              </a:rPr>
              <a:t>After adhesive application, cure according to the manufacturer’s recommended temperature profile.</a:t>
            </a:r>
          </a:p>
          <a:p xmlns:a="http://schemas.openxmlformats.org/drawingml/2006/main">
            <a:pPr indent="-180000" algn="l"/>
            <a:r>
              <a:rPr sz="1100" b="1">
                <a:latin typeface="Calibri"/>
              </a:rPr>
              <a:t>2.Au-Sn80/20 Eutectic Bonding:</a:t>
            </a:r>
          </a:p>
          <a:p xmlns:a="http://schemas.openxmlformats.org/drawingml/2006/main">
            <a:pPr indent="-180000" algn="l"/>
            <a:r>
              <a:rPr sz="1100" b="0">
                <a:latin typeface="Calibri"/>
              </a:rPr>
              <a:t>Use preformed Au-Sn80/20 solder preforms.</a:t>
            </a:r>
          </a:p>
          <a:p xmlns:a="http://schemas.openxmlformats.org/drawingml/2006/main">
            <a:pPr indent="-180000" algn="l"/>
            <a:r>
              <a:rPr sz="1100" b="0">
                <a:latin typeface="Calibri"/>
              </a:rPr>
              <a:t>Perform bonding in an inert atmosphere (N₂ or forming gas: 90% N₂ + 10% H₂).</a:t>
            </a:r>
          </a:p>
          <a:p xmlns:a="http://schemas.openxmlformats.org/drawingml/2006/main">
            <a:pPr indent="-180000" algn="l"/>
            <a:r>
              <a:rPr sz="1100" b="0">
                <a:latin typeface="Calibri"/>
              </a:rPr>
              <a:t>Keep the time above 320℃ to less than 20 seconds to prevent excessive intermetallic formation.</a:t>
            </a:r>
          </a:p>
          <a:p xmlns:a="http://schemas.openxmlformats.org/drawingml/2006/main">
            <a:pPr indent="-180000" algn="l"/>
            <a:r>
              <a:rPr sz="1100" b="0">
                <a:latin typeface="Calibri"/>
              </a:rPr>
              <a:t/>
            </a:r>
          </a:p>
        </p:txBody>
      </p:sp>
      <p:sp>
        <p:nvSpPr>
          <p:cNvPr id="102" name="TextBox 102"/>
          <p:cNvSpPr>
            <a:spLocks xmlns:a="http://schemas.openxmlformats.org/drawingml/2006/main" noGrp="1"/>
          </p:cNvSpPr>
          <p:nvPr/>
        </p:nvSpPr>
        <p:spPr>
          <a:xfrm xmlns:a="http://schemas.openxmlformats.org/drawingml/2006/main">
            <a:off x="914400" y="7414000"/>
            <a:ext cx="6000000" cy="1400000"/>
          </a:xfrm>
          <a:prstGeom xmlns:a="http://schemas.openxmlformats.org/drawingml/2006/main" prst="rect">
            <a:avLst/>
          </a:prstGeom>
        </p:spPr>
        <p:txBody>
          <a:bodyPr xmlns:a="http://schemas.openxmlformats.org/drawingml/2006/main"/>
          <a:lstStyle xmlns:a="http://schemas.openxmlformats.org/drawingml/2006/main"/>
          <a:p xmlns:a="http://schemas.openxmlformats.org/drawingml/2006/main">
            <a:pPr algn="l"/>
            <a:r>
              <a:rPr sz="700" b="1">
                <a:latin typeface="Calibri"/>
              </a:rPr>
              <a:t>Miller MMIC Inc. All rights reserved</a:t>
            </a:r>
          </a:p>
          <a:p xmlns:a="http://schemas.openxmlformats.org/drawingml/2006/main">
            <a:pPr indent="-180000" algn="l"/>
            <a:r>
              <a:rPr sz="700" b="0">
                <a:latin typeface="Calibri"/>
              </a:rPr>
              <a:t>Miller MMIC, Inc. holds exclusive rights to the information presented in its Data Sheet and any accompanying materials. As a premier supplier of cutting-edge RF solutions, Miller MMIC has made this information easily accessible to its clients.</a:t>
            </a:r>
          </a:p>
          <a:p xmlns:a="http://schemas.openxmlformats.org/drawingml/2006/main">
            <a:pPr indent="-180000" algn="l"/>
            <a:r>
              <a:rPr sz="700" b="0">
                <a:latin typeface="Calibri"/>
              </a:rPr>
              <a:t/>
            </a:r>
          </a:p>
          <a:p xmlns:a="http://schemas.openxmlformats.org/drawingml/2006/main">
            <a:pPr indent="-180000" algn="l"/>
            <a:r>
              <a:rPr sz="700" b="0">
                <a:latin typeface="Calibri"/>
              </a:rPr>
              <a:t>Although Miller MMIC believes the information provided in its Data Sheet to be trustworthy, the company does not offer any guarantees as to its accuracy. Therefore, Miller MMIC bears no responsibility for the use of this information. It is worth mentioning that the information within the Data Sheet may be altered without prior notification.</a:t>
            </a:r>
          </a:p>
          <a:p xmlns:a="http://schemas.openxmlformats.org/drawingml/2006/main">
            <a:pPr indent="-180000" algn="l"/>
            <a:r>
              <a:rPr sz="700" b="0">
                <a:latin typeface="Calibri"/>
              </a:rPr>
              <a:t/>
            </a:r>
          </a:p>
          <a:p xmlns:a="http://schemas.openxmlformats.org/drawingml/2006/main">
            <a:pPr indent="-180000" algn="l"/>
            <a:r>
              <a:rPr sz="700" b="0">
                <a:latin typeface="Calibri"/>
              </a:rPr>
              <a:t>Customers are encouraged to obtain and verify the most recent and pertinent information before placing any orders for Miller MMIC products. The information in the Data Sheet does not confer, either explicitly or implicitly, any rights or licenses with regards to patents or other forms of intellectual property to any third party.</a:t>
            </a:r>
          </a:p>
          <a:p xmlns:a="http://schemas.openxmlformats.org/drawingml/2006/main">
            <a:pPr indent="-180000" algn="l"/>
            <a:r>
              <a:rPr sz="700" b="0">
                <a:latin typeface="Calibri"/>
              </a:rPr>
              <a:t/>
            </a:r>
          </a:p>
          <a:p xmlns:a="http://schemas.openxmlformats.org/drawingml/2006/main">
            <a:pPr indent="-180000" algn="l"/>
            <a:r>
              <a:rPr sz="700" b="0">
                <a:latin typeface="Calibri"/>
              </a:rPr>
              <a:t>The information provided in the Data Sheet, or its utilization, does not bestow any patent rights, licenses, or other forms of intellectual property rights to any individual or entity, whether in regards to the information itself or anything described by such information. Furthermore, Miller MMIC products are not intended for use as critical components in applications where failure could result in severe injury or death, such as medical or life-saving equipment, or life-sustaining applications, or in any situation where failure could cause serious personal injury or death.</a:t>
            </a:r>
          </a:p>
        </p:txBody>
      </p:sp>
    </p:spTree>
  </p:cSld>
  <p:clrMapOvr>
    <a:masterClrMapping xmlns:a="http://schemas.openxmlformats.org/drawingml/2006/main"/>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2943</TotalTime>
  <Words>1</Words>
  <Application>Microsoft Office PowerPoint</Application>
  <PresentationFormat>自定义</PresentationFormat>
  <Paragraphs>1</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Arial Narrow</vt:lpstr>
      <vt:lpstr>Calibri</vt:lpstr>
      <vt:lpstr>Default Design</vt:lpstr>
      <vt:lpstr>PowerPoint 演示文稿</vt:lpstr>
    </vt:vector>
  </TitlesOfParts>
  <Company>Miller MMIC</Company>
  <LinksUpToDate>false</LinksUpToDate>
  <SharedDoc>false</SharedDoc>
  <HyperlinkBase>MMP503F GaAs pHEMT MMIC Power Amplifier 18-45GHz Gain 21.5dB Psat 32dBm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MMP503F GaAs pHEMT MMIC Power Amplifier 18-45GHz Gain 21.5dB Psat 32dBm</dc:title>
  <dc:subject>MMP503F GaAs pHEMT MMIC Power Amplifier 18-45GHz Gain 21.5dB Psat 32dBm</dc:subject>
  <dc:creator>Administrator;Miller MMIC</dc:creator>
  <cp:keywords>MMP503F GaAs pHEMT MMIC Power Amplifier 18-45GHz Gain 21.5dB Psat 32dBm</cp:keywords>
  <dc:description>MMP503F GaAs pHEMT MMIC Power Amplifier 18-45GHz Gain 21.5dB Psat 32dBm</dc:description>
  <cp:lastModifiedBy>494783603@qq.com</cp:lastModifiedBy>
  <cp:revision>936</cp:revision>
  <cp:lastPrinted>2013-12-10T07:32:00Z</cp:lastPrinted>
  <dcterms:created xsi:type="dcterms:W3CDTF">2004-05-11T03:50:00Z</dcterms:created>
  <dcterms:modified xsi:type="dcterms:W3CDTF">2025-10-30T03:04:39Z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