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8" r:id="rId3"/>
    <p:sldId id="326" r:id="rId4"/>
    <p:sldId id="282" r:id="rId5"/>
    <p:sldId id="317" r:id="rId6"/>
    <p:sldId id="277" r:id="rId7"/>
    <p:sldId id="319" r:id="rId8"/>
    <p:sldId id="258" r:id="rId9"/>
    <p:sldId id="313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3">
          <p15:clr>
            <a:srgbClr val="A4A3A4"/>
          </p15:clr>
        </p15:guide>
        <p15:guide id="2" pos="39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F85"/>
    <a:srgbClr val="FF3300"/>
    <a:srgbClr val="481031"/>
    <a:srgbClr val="412F6A"/>
    <a:srgbClr val="373660"/>
    <a:srgbClr val="272B62"/>
    <a:srgbClr val="D2E3F5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28"/>
  </p:normalViewPr>
  <p:slideViewPr>
    <p:cSldViewPr snapToGrid="0" showGuides="1">
      <p:cViewPr varScale="1">
        <p:scale>
          <a:sx n="119" d="100"/>
          <a:sy n="119" d="100"/>
        </p:scale>
        <p:origin x="344" y="192"/>
      </p:cViewPr>
      <p:guideLst>
        <p:guide orient="horz" pos="2453"/>
        <p:guide pos="3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4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3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7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pic_27716831_20181011135623815000"/>
          <p:cNvPicPr/>
          <p:nvPr userDrawn="1"/>
        </p:nvPicPr>
        <p:blipFill>
          <a:blip r:embed="rId2"/>
          <a:srcRect b="9466"/>
          <a:stretch>
            <a:fillRect/>
          </a:stretch>
        </p:blipFill>
        <p:spPr>
          <a:xfrm>
            <a:off x="0" y="-25"/>
            <a:ext cx="12193270" cy="685805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317" y="-317"/>
            <a:ext cx="12192635" cy="685863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0"/>
            <a:ext cx="12192000" cy="6858075"/>
            <a:chOff x="0" y="0"/>
            <a:chExt cx="19170" cy="10800"/>
          </a:xfrm>
        </p:grpSpPr>
        <p:pic>
          <p:nvPicPr>
            <p:cNvPr id="14" name="图片 13" descr="EC775E05A9DF44A62710AC19D0BA18D0"/>
            <p:cNvPicPr/>
            <p:nvPr/>
          </p:nvPicPr>
          <p:blipFill>
            <a:blip r:embed="rId4"/>
            <a:srcRect l="19257" t="18800" r="47641" b="17590"/>
            <a:stretch>
              <a:fillRect/>
            </a:stretch>
          </p:blipFill>
          <p:spPr>
            <a:xfrm>
              <a:off x="0" y="0"/>
              <a:ext cx="9601" cy="10800"/>
            </a:xfrm>
            <a:prstGeom prst="rect">
              <a:avLst/>
            </a:prstGeom>
          </p:spPr>
        </p:pic>
        <p:pic>
          <p:nvPicPr>
            <p:cNvPr id="22" name="图片 21" descr="EC775E05A9DF44A62710AC19D0BA18D0"/>
            <p:cNvPicPr/>
            <p:nvPr/>
          </p:nvPicPr>
          <p:blipFill>
            <a:blip r:embed="rId4"/>
            <a:srcRect l="19257" t="18800" r="47641" b="17590"/>
            <a:stretch>
              <a:fillRect/>
            </a:stretch>
          </p:blipFill>
          <p:spPr>
            <a:xfrm flipH="1">
              <a:off x="9569" y="0"/>
              <a:ext cx="9601" cy="108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B96B03C-3C86-4B17-A1DD-A8E48EE03E80}"/>
              </a:ext>
            </a:extLst>
          </p:cNvPr>
          <p:cNvSpPr txBox="1"/>
          <p:nvPr/>
        </p:nvSpPr>
        <p:spPr>
          <a:xfrm>
            <a:off x="786037" y="1478103"/>
            <a:ext cx="1059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图   书   管   理   系   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FC2685-D64C-4C59-9293-4F468A1D12D4}"/>
              </a:ext>
            </a:extLst>
          </p:cNvPr>
          <p:cNvSpPr txBox="1"/>
          <p:nvPr/>
        </p:nvSpPr>
        <p:spPr>
          <a:xfrm>
            <a:off x="2689645" y="2967335"/>
            <a:ext cx="68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方正舒体" panose="02010601030101010101" pitchFamily="2" charset="-122"/>
              </a:rPr>
              <a:t>Database Library Management System Report</a:t>
            </a:r>
            <a:endParaRPr lang="zh-CN" altLang="en-US" sz="2400" dirty="0">
              <a:solidFill>
                <a:schemeClr val="bg1"/>
              </a:solidFill>
              <a:latin typeface="+mj-lt"/>
              <a:ea typeface="方正舒体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D7AA43-76E9-43DE-A979-48F282EBA154}"/>
              </a:ext>
            </a:extLst>
          </p:cNvPr>
          <p:cNvSpPr txBox="1"/>
          <p:nvPr/>
        </p:nvSpPr>
        <p:spPr>
          <a:xfrm>
            <a:off x="149290" y="91835"/>
            <a:ext cx="30417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目    录</a:t>
            </a:r>
            <a:endParaRPr lang="en-US" altLang="zh-CN" sz="7200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ea typeface="方正舒体" panose="02010601030101010101" pitchFamily="2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ea typeface="方正舒体" panose="02010601030101010101" pitchFamily="2" charset="-122"/>
              </a:rPr>
              <a:t>CONTENT</a:t>
            </a:r>
            <a:endParaRPr lang="zh-CN" altLang="en-US" sz="4400" dirty="0">
              <a:solidFill>
                <a:schemeClr val="bg1"/>
              </a:solidFill>
              <a:ea typeface="方正舒体" panose="02010601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B61187-64CC-4779-9127-E736598B43DB}"/>
              </a:ext>
            </a:extLst>
          </p:cNvPr>
          <p:cNvSpPr/>
          <p:nvPr/>
        </p:nvSpPr>
        <p:spPr>
          <a:xfrm>
            <a:off x="4525341" y="324272"/>
            <a:ext cx="3685598" cy="83241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1   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项目背景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FCEFBDD-00A6-4B65-8C8C-0F0FBF354C17}"/>
              </a:ext>
            </a:extLst>
          </p:cNvPr>
          <p:cNvSpPr/>
          <p:nvPr/>
        </p:nvSpPr>
        <p:spPr>
          <a:xfrm>
            <a:off x="4971662" y="4700278"/>
            <a:ext cx="5102290" cy="81870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5  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项目结果展示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6147FD-3EF3-4E50-B11F-14253CBB9E48}"/>
              </a:ext>
            </a:extLst>
          </p:cNvPr>
          <p:cNvSpPr/>
          <p:nvPr/>
        </p:nvSpPr>
        <p:spPr>
          <a:xfrm>
            <a:off x="4746167" y="2353769"/>
            <a:ext cx="5102291" cy="83241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3  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系 统 运 行 流 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2C743B-906F-436B-80BA-0CD98F409968}"/>
              </a:ext>
            </a:extLst>
          </p:cNvPr>
          <p:cNvSpPr/>
          <p:nvPr/>
        </p:nvSpPr>
        <p:spPr>
          <a:xfrm>
            <a:off x="6745795" y="3685529"/>
            <a:ext cx="5269161" cy="7847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项目开发流程介绍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6D2824-C33E-428F-8F73-4029B8260DD2}"/>
              </a:ext>
            </a:extLst>
          </p:cNvPr>
          <p:cNvSpPr/>
          <p:nvPr/>
        </p:nvSpPr>
        <p:spPr>
          <a:xfrm>
            <a:off x="6910875" y="1339020"/>
            <a:ext cx="4939002" cy="83241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2  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项目目标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34AD5F-F316-4370-99D6-387FD3094C80}"/>
              </a:ext>
            </a:extLst>
          </p:cNvPr>
          <p:cNvSpPr/>
          <p:nvPr/>
        </p:nvSpPr>
        <p:spPr>
          <a:xfrm>
            <a:off x="6758467" y="5849705"/>
            <a:ext cx="4326299" cy="81870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6  </a:t>
            </a:r>
            <a:r>
              <a:rPr lang="zh-CN" altLang="en-US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总 结与 展 望</a:t>
            </a:r>
            <a:r>
              <a:rPr lang="en-US" altLang="zh-CN" sz="4400" dirty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endParaRPr lang="zh-CN" altLang="en-US" sz="4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9605" y="216827"/>
            <a:ext cx="690880" cy="69088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781" name="Shape 2781"/>
          <p:cNvSpPr/>
          <p:nvPr/>
        </p:nvSpPr>
        <p:spPr>
          <a:xfrm>
            <a:off x="336930" y="404152"/>
            <a:ext cx="316230" cy="316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accent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solidFill>
                <a:schemeClr val="tx2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94" y="62074"/>
            <a:ext cx="12064214" cy="6671387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5807E-B566-4137-A754-049F1788893E}"/>
              </a:ext>
            </a:extLst>
          </p:cNvPr>
          <p:cNvSpPr txBox="1"/>
          <p:nvPr/>
        </p:nvSpPr>
        <p:spPr>
          <a:xfrm>
            <a:off x="7324162" y="1023932"/>
            <a:ext cx="477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accent1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6C2079-B92C-4846-8E4B-2480F273D1FF}"/>
              </a:ext>
            </a:extLst>
          </p:cNvPr>
          <p:cNvSpPr/>
          <p:nvPr/>
        </p:nvSpPr>
        <p:spPr>
          <a:xfrm>
            <a:off x="934147" y="124539"/>
            <a:ext cx="62448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1.1  </a:t>
            </a:r>
            <a:r>
              <a:rPr lang="zh-CN" alt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项目开发背景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E1AC5-5555-4A54-A43F-BAAA1166D069}"/>
              </a:ext>
            </a:extLst>
          </p:cNvPr>
          <p:cNvSpPr txBox="1"/>
          <p:nvPr/>
        </p:nvSpPr>
        <p:spPr>
          <a:xfrm>
            <a:off x="336930" y="1095032"/>
            <a:ext cx="10972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开发环境系统</a:t>
            </a:r>
            <a:r>
              <a:rPr lang="en-US" altLang="zh-CN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:</a:t>
            </a:r>
            <a:r>
              <a:rPr lang="en-US" altLang="zh-CN" sz="3600" dirty="0">
                <a:latin typeface="+mj-lt"/>
                <a:ea typeface="方正舒体" panose="02010601030101010101" pitchFamily="2" charset="-122"/>
              </a:rPr>
              <a:t> macOS</a:t>
            </a:r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系统，</a:t>
            </a:r>
            <a:r>
              <a:rPr lang="en-US" altLang="zh-CN" sz="3600" dirty="0" err="1">
                <a:latin typeface="方正舒体" panose="02010601030101010101" pitchFamily="2" charset="-122"/>
                <a:ea typeface="方正舒体" panose="02010601030101010101" pitchFamily="2" charset="-122"/>
              </a:rPr>
              <a:t>linux</a:t>
            </a:r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系统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开发软件</a:t>
            </a:r>
            <a:r>
              <a:rPr lang="en-US" altLang="zh-CN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: </a:t>
            </a:r>
            <a:r>
              <a:rPr lang="en-US" altLang="zh-CN" sz="3600" dirty="0">
                <a:latin typeface="+mj-lt"/>
                <a:ea typeface="方正舒体" panose="02010601030101010101" pitchFamily="2" charset="-122"/>
              </a:rPr>
              <a:t>Idea</a:t>
            </a:r>
            <a:r>
              <a:rPr lang="zh-CN" altLang="en-US" sz="3600" dirty="0">
                <a:latin typeface="+mj-lt"/>
                <a:ea typeface="方正舒体" panose="02010601030101010101" pitchFamily="2" charset="-122"/>
              </a:rPr>
              <a:t>、</a:t>
            </a:r>
            <a:r>
              <a:rPr lang="en-US" altLang="zh-CN" sz="3600" dirty="0" err="1">
                <a:latin typeface="+mj-lt"/>
                <a:ea typeface="方正舒体" panose="02010601030101010101" pitchFamily="2" charset="-122"/>
              </a:rPr>
              <a:t>MysqlWorkBench</a:t>
            </a:r>
            <a:r>
              <a:rPr lang="zh-CN" altLang="en-US" sz="3600" dirty="0">
                <a:latin typeface="+mj-lt"/>
                <a:ea typeface="方正舒体" panose="02010601030101010101" pitchFamily="2" charset="-122"/>
              </a:rPr>
              <a:t>，</a:t>
            </a:r>
            <a:r>
              <a:rPr lang="en-US" altLang="zh-CN" sz="3600" dirty="0">
                <a:latin typeface="+mj-lt"/>
                <a:ea typeface="方正舒体" panose="02010601030101010101" pitchFamily="2" charset="-122"/>
              </a:rPr>
              <a:t>exe4j</a:t>
            </a:r>
          </a:p>
          <a:p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开发语言：</a:t>
            </a:r>
            <a:r>
              <a:rPr lang="en-US" altLang="zh-CN" sz="3600" dirty="0">
                <a:latin typeface="+mj-lt"/>
                <a:ea typeface="方正舒体" panose="02010601030101010101" pitchFamily="2" charset="-122"/>
              </a:rPr>
              <a:t>Java</a:t>
            </a:r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，</a:t>
            </a:r>
            <a:r>
              <a:rPr lang="en-US" altLang="zh-CN" sz="3600" dirty="0" err="1">
                <a:latin typeface="方正舒体" panose="02010601030101010101" pitchFamily="2" charset="-122"/>
                <a:ea typeface="方正舒体" panose="02010601030101010101" pitchFamily="2" charset="-122"/>
              </a:rPr>
              <a:t>mysql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sz="3600" dirty="0">
              <a:latin typeface="+mj-lt"/>
              <a:ea typeface="方正舒体" panose="02010601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4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pic_189223_20180406212003003030"/>
          <p:cNvPicPr>
            <a:picLocks noChangeAspect="1"/>
          </p:cNvPicPr>
          <p:nvPr/>
        </p:nvPicPr>
        <p:blipFill>
          <a:blip r:embed="rId4"/>
          <a:srcRect t="53534" r="24503"/>
          <a:stretch>
            <a:fillRect/>
          </a:stretch>
        </p:blipFill>
        <p:spPr>
          <a:xfrm>
            <a:off x="0" y="-118334"/>
            <a:ext cx="12198985" cy="37769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51F661-4552-4DFC-BF9E-0FECB702C05E}"/>
              </a:ext>
            </a:extLst>
          </p:cNvPr>
          <p:cNvSpPr txBox="1"/>
          <p:nvPr/>
        </p:nvSpPr>
        <p:spPr>
          <a:xfrm>
            <a:off x="-635" y="398330"/>
            <a:ext cx="735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j-lt"/>
              </a:rPr>
              <a:t> 1.2  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j-lt"/>
              </a:rPr>
              <a:t>项目实现背景</a:t>
            </a:r>
            <a:endParaRPr lang="zh-CN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CDA6C8-0A45-4D4B-8D3C-7C27D6C7D67B}"/>
              </a:ext>
            </a:extLst>
          </p:cNvPr>
          <p:cNvSpPr txBox="1"/>
          <p:nvPr/>
        </p:nvSpPr>
        <p:spPr>
          <a:xfrm>
            <a:off x="515594" y="3811012"/>
            <a:ext cx="1158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453AA-DD0D-C04E-9FF3-721DFC137D93}"/>
              </a:ext>
            </a:extLst>
          </p:cNvPr>
          <p:cNvSpPr txBox="1"/>
          <p:nvPr/>
        </p:nvSpPr>
        <p:spPr>
          <a:xfrm>
            <a:off x="719988" y="3811012"/>
            <a:ext cx="11081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虽然目前很多大型图书馆都有了一套完整独立的管理系统，但是在一些小型图书馆中大部分的工作仍靠手工完成，工作起来效率比较低，效率低下给管理人员带来了诸多不便。于是我们基于小型图书馆需求开发了该系统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72852F-1B11-4F38-ABFC-31021140B608}"/>
              </a:ext>
            </a:extLst>
          </p:cNvPr>
          <p:cNvSpPr txBox="1"/>
          <p:nvPr/>
        </p:nvSpPr>
        <p:spPr>
          <a:xfrm>
            <a:off x="886407" y="188149"/>
            <a:ext cx="730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2 . </a:t>
            </a:r>
            <a:r>
              <a:rPr lang="zh-CN" altLang="en-US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项 目 目 标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7B61A-BFF0-4366-AD9C-B6B83E7D3C14}"/>
              </a:ext>
            </a:extLst>
          </p:cNvPr>
          <p:cNvSpPr txBox="1"/>
          <p:nvPr/>
        </p:nvSpPr>
        <p:spPr>
          <a:xfrm>
            <a:off x="886408" y="1277780"/>
            <a:ext cx="9815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基本实现图书馆的借阅功能以及管理员对图书馆的控制功能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打通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端运行，基本做到“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run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everywhere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实现在线联网借书还书以及管理员对书籍的管理功能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使用人员能在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端下载即用，无需考虑运行环境。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2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B406F1-782C-46B5-B556-FD1B6077973B}"/>
              </a:ext>
            </a:extLst>
          </p:cNvPr>
          <p:cNvSpPr txBox="1"/>
          <p:nvPr/>
        </p:nvSpPr>
        <p:spPr>
          <a:xfrm>
            <a:off x="105450" y="114975"/>
            <a:ext cx="815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en-US" altLang="zh-CN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  </a:t>
            </a:r>
            <a:r>
              <a:rPr lang="zh-CN" altLang="en-US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系 统 运 行 流 程 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188756-1CEE-4450-A10B-0AD00C2F3500}"/>
              </a:ext>
            </a:extLst>
          </p:cNvPr>
          <p:cNvSpPr/>
          <p:nvPr/>
        </p:nvSpPr>
        <p:spPr>
          <a:xfrm>
            <a:off x="8263874" y="2481251"/>
            <a:ext cx="1670180" cy="9042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查看图书信息和借书信息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F0FD9F-9059-43B4-A5BE-B1D6C5FF4F0C}"/>
              </a:ext>
            </a:extLst>
          </p:cNvPr>
          <p:cNvSpPr/>
          <p:nvPr/>
        </p:nvSpPr>
        <p:spPr>
          <a:xfrm>
            <a:off x="8319472" y="4138214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借还书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DBD801-CD93-4BF2-A5A8-08379AE0C176}"/>
              </a:ext>
            </a:extLst>
          </p:cNvPr>
          <p:cNvSpPr/>
          <p:nvPr/>
        </p:nvSpPr>
        <p:spPr>
          <a:xfrm>
            <a:off x="8318308" y="5812971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F9D743-E578-450C-A2C0-ACAF257DC21B}"/>
              </a:ext>
            </a:extLst>
          </p:cNvPr>
          <p:cNvSpPr/>
          <p:nvPr/>
        </p:nvSpPr>
        <p:spPr>
          <a:xfrm>
            <a:off x="10105040" y="925340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管理员登录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4D8DC4-DC37-4217-8244-36E6450E0397}"/>
              </a:ext>
            </a:extLst>
          </p:cNvPr>
          <p:cNvSpPr/>
          <p:nvPr/>
        </p:nvSpPr>
        <p:spPr>
          <a:xfrm>
            <a:off x="10096488" y="2463456"/>
            <a:ext cx="1735495" cy="9415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查看图书信息和借书信息</a:t>
            </a:r>
          </a:p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AE92788-2946-42C4-895A-15159945AC21}"/>
              </a:ext>
            </a:extLst>
          </p:cNvPr>
          <p:cNvSpPr/>
          <p:nvPr/>
        </p:nvSpPr>
        <p:spPr>
          <a:xfrm>
            <a:off x="6432770" y="2518073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输入相关账户信息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42F715B-7712-496D-8FBC-9BCF39103458}"/>
              </a:ext>
            </a:extLst>
          </p:cNvPr>
          <p:cNvSpPr/>
          <p:nvPr/>
        </p:nvSpPr>
        <p:spPr>
          <a:xfrm>
            <a:off x="6450655" y="4138212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注册成功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C2FE8F-5D5C-434C-A035-AD974D2A9AEC}"/>
              </a:ext>
            </a:extLst>
          </p:cNvPr>
          <p:cNvSpPr/>
          <p:nvPr/>
        </p:nvSpPr>
        <p:spPr>
          <a:xfrm>
            <a:off x="6432770" y="925340"/>
            <a:ext cx="1670180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读者注册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2BA2882-2F73-48EE-A9FA-4D768C4D7375}"/>
              </a:ext>
            </a:extLst>
          </p:cNvPr>
          <p:cNvSpPr/>
          <p:nvPr/>
        </p:nvSpPr>
        <p:spPr>
          <a:xfrm>
            <a:off x="10188240" y="5812971"/>
            <a:ext cx="1753381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A397167-E19C-4224-8639-5EFB4D62315E}"/>
              </a:ext>
            </a:extLst>
          </p:cNvPr>
          <p:cNvSpPr/>
          <p:nvPr/>
        </p:nvSpPr>
        <p:spPr>
          <a:xfrm>
            <a:off x="10105040" y="4107516"/>
            <a:ext cx="1753381" cy="8891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修改图书信息、还书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19F53F-A125-428B-9070-B4540D589363}"/>
              </a:ext>
            </a:extLst>
          </p:cNvPr>
          <p:cNvSpPr/>
          <p:nvPr/>
        </p:nvSpPr>
        <p:spPr>
          <a:xfrm>
            <a:off x="8880473" y="1872236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4976868-6CC1-40CC-A0BE-FB9D0A913B7D}"/>
              </a:ext>
            </a:extLst>
          </p:cNvPr>
          <p:cNvSpPr/>
          <p:nvPr/>
        </p:nvSpPr>
        <p:spPr>
          <a:xfrm>
            <a:off x="7124792" y="3500446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B70026AE-D9EC-402C-BD0D-53EC326E7652}"/>
              </a:ext>
            </a:extLst>
          </p:cNvPr>
          <p:cNvSpPr/>
          <p:nvPr/>
        </p:nvSpPr>
        <p:spPr>
          <a:xfrm>
            <a:off x="7076587" y="1872235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F2A202CC-9020-46ED-8184-25CD7FB22F04}"/>
              </a:ext>
            </a:extLst>
          </p:cNvPr>
          <p:cNvSpPr/>
          <p:nvPr/>
        </p:nvSpPr>
        <p:spPr>
          <a:xfrm>
            <a:off x="8924795" y="3500446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DD8418A-E30D-46FC-BED2-554B5F7434C9}"/>
              </a:ext>
            </a:extLst>
          </p:cNvPr>
          <p:cNvSpPr/>
          <p:nvPr/>
        </p:nvSpPr>
        <p:spPr>
          <a:xfrm>
            <a:off x="8938010" y="5214893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AEFBC76-6326-414B-83C0-3A129230FDF8}"/>
              </a:ext>
            </a:extLst>
          </p:cNvPr>
          <p:cNvSpPr/>
          <p:nvPr/>
        </p:nvSpPr>
        <p:spPr>
          <a:xfrm>
            <a:off x="10811057" y="5216425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228EF296-96FB-4C49-B8D7-E4B87593E462}"/>
              </a:ext>
            </a:extLst>
          </p:cNvPr>
          <p:cNvSpPr/>
          <p:nvPr/>
        </p:nvSpPr>
        <p:spPr>
          <a:xfrm>
            <a:off x="10812611" y="3478797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F09CDC8-962C-44FB-AB0C-FCEB2961A5C2}"/>
              </a:ext>
            </a:extLst>
          </p:cNvPr>
          <p:cNvSpPr/>
          <p:nvPr/>
        </p:nvSpPr>
        <p:spPr>
          <a:xfrm>
            <a:off x="10793949" y="1854337"/>
            <a:ext cx="321907" cy="52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043FE7-8CEA-4BB2-9F7B-71458EAF3132}"/>
              </a:ext>
            </a:extLst>
          </p:cNvPr>
          <p:cNvSpPr/>
          <p:nvPr/>
        </p:nvSpPr>
        <p:spPr>
          <a:xfrm>
            <a:off x="8236657" y="927582"/>
            <a:ext cx="1724614" cy="858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读者登录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46155B1-7118-4980-A6B2-E217C7845F75}"/>
              </a:ext>
            </a:extLst>
          </p:cNvPr>
          <p:cNvSpPr/>
          <p:nvPr/>
        </p:nvSpPr>
        <p:spPr>
          <a:xfrm>
            <a:off x="1914100" y="1045029"/>
            <a:ext cx="2315787" cy="10158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图书管理系统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E33A474-3EFF-4FD5-B75C-6226D2A6E4F9}"/>
              </a:ext>
            </a:extLst>
          </p:cNvPr>
          <p:cNvSpPr/>
          <p:nvPr/>
        </p:nvSpPr>
        <p:spPr>
          <a:xfrm>
            <a:off x="55032" y="2806846"/>
            <a:ext cx="1589546" cy="10158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读者注册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020433-8389-407B-AC77-864761EFB563}"/>
              </a:ext>
            </a:extLst>
          </p:cNvPr>
          <p:cNvSpPr/>
          <p:nvPr/>
        </p:nvSpPr>
        <p:spPr>
          <a:xfrm>
            <a:off x="4410703" y="2806846"/>
            <a:ext cx="1589546" cy="10158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读者登录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A57ED3A-0883-4B21-B165-9A2CDFCC19FC}"/>
              </a:ext>
            </a:extLst>
          </p:cNvPr>
          <p:cNvSpPr/>
          <p:nvPr/>
        </p:nvSpPr>
        <p:spPr>
          <a:xfrm>
            <a:off x="2101366" y="4797127"/>
            <a:ext cx="1920990" cy="10158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管理员登录</a:t>
            </a:r>
          </a:p>
        </p:txBody>
      </p:sp>
      <p:sp>
        <p:nvSpPr>
          <p:cNvPr id="37" name="箭头: 丁字 36">
            <a:extLst>
              <a:ext uri="{FF2B5EF4-FFF2-40B4-BE49-F238E27FC236}">
                <a16:creationId xmlns:a16="http://schemas.microsoft.com/office/drawing/2014/main" id="{8E403638-AFE3-4FE9-A08E-D6A3C907E64D}"/>
              </a:ext>
            </a:extLst>
          </p:cNvPr>
          <p:cNvSpPr/>
          <p:nvPr/>
        </p:nvSpPr>
        <p:spPr>
          <a:xfrm rot="10800000">
            <a:off x="1675107" y="2825598"/>
            <a:ext cx="2660994" cy="1872472"/>
          </a:xfrm>
          <a:prstGeom prst="leftRigh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燕尾形 37">
            <a:extLst>
              <a:ext uri="{FF2B5EF4-FFF2-40B4-BE49-F238E27FC236}">
                <a16:creationId xmlns:a16="http://schemas.microsoft.com/office/drawing/2014/main" id="{3C53195B-6FD7-4E1F-A8CC-B437F631B6FE}"/>
              </a:ext>
            </a:extLst>
          </p:cNvPr>
          <p:cNvSpPr/>
          <p:nvPr/>
        </p:nvSpPr>
        <p:spPr>
          <a:xfrm rot="5400000">
            <a:off x="2581036" y="2244279"/>
            <a:ext cx="841884" cy="65314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51F7E1-2456-4F76-9CED-79D30995AA6A}"/>
              </a:ext>
            </a:extLst>
          </p:cNvPr>
          <p:cNvSpPr txBox="1"/>
          <p:nvPr/>
        </p:nvSpPr>
        <p:spPr>
          <a:xfrm>
            <a:off x="205274" y="-128109"/>
            <a:ext cx="752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en-US" altLang="zh-CN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  </a:t>
            </a:r>
            <a:r>
              <a:rPr lang="zh-CN" altLang="en-US" sz="4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项目开发流程介绍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B4D848-E296-4F23-8291-0B6C10715E4F}"/>
              </a:ext>
            </a:extLst>
          </p:cNvPr>
          <p:cNvSpPr txBox="1"/>
          <p:nvPr/>
        </p:nvSpPr>
        <p:spPr>
          <a:xfrm>
            <a:off x="594049" y="887554"/>
            <a:ext cx="113926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整体架构思路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我们采用了经典的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软件开发模式也就是</a:t>
            </a:r>
            <a:r>
              <a:rPr lang="en-US" altLang="zh-CN" sz="28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mvc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模式，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部分也就是</a:t>
            </a:r>
            <a:r>
              <a:rPr lang="en-US" altLang="zh-CN" sz="28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mvc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view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中我们使用的是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swing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awt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混合使用。后台数据库我们采用当下流行的</a:t>
            </a:r>
            <a:r>
              <a:rPr lang="en-US" altLang="zh-CN" sz="28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，于是我们是先设计系统功能，然后设计数据库。最后再通过不断测试来改进系统。</a:t>
            </a:r>
            <a:endParaRPr lang="en-US" altLang="zh-CN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实现在线联网功能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为了让软件能够真正投入使用，我们将后台数据库挂到了服务器上，最终实现了联网对图书馆的操作功能。</a:t>
            </a:r>
            <a:b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软件打包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为了实现在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端的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run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everywhere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，我们使用了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exe4j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将软件打包，并且考虑了部分使用人群电脑可能没有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环境，所以也将运行需要的</a:t>
            </a:r>
            <a:r>
              <a:rPr lang="en-US" altLang="zh-CN" sz="28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jre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环境打包进去，最终实现即下即用。</a:t>
            </a:r>
            <a:b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49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ipic_7030971_20180625094558465000"/>
          <p:cNvPicPr/>
          <p:nvPr/>
        </p:nvPicPr>
        <p:blipFill>
          <a:blip r:embed="rId4"/>
          <a:srcRect t="15935"/>
          <a:stretch>
            <a:fillRect/>
          </a:stretch>
        </p:blipFill>
        <p:spPr>
          <a:xfrm>
            <a:off x="7285078" y="111056"/>
            <a:ext cx="4843030" cy="662240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284449" y="124538"/>
            <a:ext cx="4843029" cy="6549828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3204" y="247971"/>
            <a:ext cx="690880" cy="69088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781" name="Shape 2781"/>
          <p:cNvSpPr/>
          <p:nvPr/>
        </p:nvSpPr>
        <p:spPr>
          <a:xfrm>
            <a:off x="465174" y="414605"/>
            <a:ext cx="316230" cy="316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accent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solidFill>
                <a:schemeClr val="tx2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94" y="62074"/>
            <a:ext cx="12064214" cy="6671387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5807E-B566-4137-A754-049F1788893E}"/>
              </a:ext>
            </a:extLst>
          </p:cNvPr>
          <p:cNvSpPr txBox="1"/>
          <p:nvPr/>
        </p:nvSpPr>
        <p:spPr>
          <a:xfrm>
            <a:off x="1472375" y="1367244"/>
            <a:ext cx="975235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本管理系统是将现代化的计算机技术和传统的图书管理相结合。实现工作过程的计算机化和程序化，提高工作效率和工作质量：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系统具有实用性、可靠性、适用性、简便性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按照用户信息建立相关数据表和图书管理信息数据表，能够按照用户选择进行进行查询，方便用户操作，并且尽可能简化操作过程达到预期管理。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6C2079-B92C-4846-8E4B-2480F273D1FF}"/>
              </a:ext>
            </a:extLst>
          </p:cNvPr>
          <p:cNvSpPr/>
          <p:nvPr/>
        </p:nvSpPr>
        <p:spPr>
          <a:xfrm>
            <a:off x="-1651997" y="62073"/>
            <a:ext cx="96626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6 </a:t>
            </a:r>
            <a:r>
              <a:rPr lang="en-US" altLang="zh-CN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总结与展望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645" y="-38"/>
            <a:ext cx="12193290" cy="6858075"/>
            <a:chOff x="0" y="0"/>
            <a:chExt cx="19170" cy="10800"/>
          </a:xfrm>
        </p:grpSpPr>
        <p:pic>
          <p:nvPicPr>
            <p:cNvPr id="14" name="图片 13" descr="EC775E05A9DF44A62710AC19D0BA18D0"/>
            <p:cNvPicPr/>
            <p:nvPr/>
          </p:nvPicPr>
          <p:blipFill>
            <a:blip r:embed="rId4"/>
            <a:srcRect l="19257" t="18800" r="47641" b="17590"/>
            <a:stretch>
              <a:fillRect/>
            </a:stretch>
          </p:blipFill>
          <p:spPr>
            <a:xfrm>
              <a:off x="0" y="0"/>
              <a:ext cx="9601" cy="10800"/>
            </a:xfrm>
            <a:prstGeom prst="rect">
              <a:avLst/>
            </a:prstGeom>
          </p:spPr>
        </p:pic>
        <p:pic>
          <p:nvPicPr>
            <p:cNvPr id="22" name="图片 21" descr="EC775E05A9DF44A62710AC19D0BA18D0"/>
            <p:cNvPicPr/>
            <p:nvPr/>
          </p:nvPicPr>
          <p:blipFill>
            <a:blip r:embed="rId4"/>
            <a:srcRect l="19257" t="18800" r="47641" b="17590"/>
            <a:stretch>
              <a:fillRect/>
            </a:stretch>
          </p:blipFill>
          <p:spPr>
            <a:xfrm flipH="1">
              <a:off x="9569" y="0"/>
              <a:ext cx="9601" cy="10800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1480389" y="1998055"/>
            <a:ext cx="9251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黑体" panose="02010609060101010101" charset="-122"/>
              </a:rPr>
              <a:t>演示完毕</a:t>
            </a:r>
            <a:r>
              <a:rPr lang="en-US" altLang="zh-CN" sz="66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黑体" panose="02010609060101010101" charset="-122"/>
              </a:rPr>
              <a:t>      </a:t>
            </a:r>
            <a:r>
              <a:rPr lang="zh-CN" altLang="en-US" sz="66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黑体" panose="02010609060101010101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515</Words>
  <Application>Microsoft Macintosh PowerPoint</Application>
  <PresentationFormat>宽屏</PresentationFormat>
  <Paragraphs>61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方正舒体</vt:lpstr>
      <vt:lpstr>华文楷体</vt:lpstr>
      <vt:lpstr>Source Sans Pro Regular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1</Manager>
  <Company>1</Company>
  <LinksUpToDate>false</LinksUpToDate>
  <SharedDoc>false</SharedDoc>
  <HyperlinkBase>1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</dc:creator>
  <dc:description>1</dc:description>
  <cp:lastModifiedBy>1557474046@qq.com</cp:lastModifiedBy>
  <cp:revision>552</cp:revision>
  <dcterms:created xsi:type="dcterms:W3CDTF">2017-08-03T09:01:00Z</dcterms:created>
  <dcterms:modified xsi:type="dcterms:W3CDTF">2022-04-16T07:48:56Z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