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F7F12A-681B-49F8-BA26-7EBC5A9AF601}">
  <a:tblStyle styleId="{3DF7F12A-681B-49F8-BA26-7EBC5A9AF6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50a591bec_3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50a591bec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50a591bec_3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50a591bec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50a591bec_3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50a591bec_3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50a591bec_3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50a591bec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50a591bec_3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50a591bec_3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50a591bec_3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50a591bec_3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50a591bec_3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50a591bec_3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0a591bec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50a591bec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50a591bec_3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50a591bec_3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50a591bec_3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50a591bec_3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50a591bec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50a591be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50a591bec_3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50a591bec_3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50a591bec_3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50a591bec_3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50a591bec_3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50a591bec_3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50a591bec_3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50a591bec_3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50a591bec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50a591bec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50a591bec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50a591bec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50a591bec_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50a591bec_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0a591bec_3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0a591bec_3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50a591bec_3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50a591bec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50a591bec_3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50a591bec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563500" y="2108175"/>
            <a:ext cx="4017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5 : Adult Dataset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Relationship</a:t>
            </a:r>
            <a:endParaRPr sz="36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38" name="Google Shape;138;p22"/>
          <p:cNvSpPr txBox="1"/>
          <p:nvPr/>
        </p:nvSpPr>
        <p:spPr>
          <a:xfrm>
            <a:off x="3775750" y="357800"/>
            <a:ext cx="4747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Husband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Not-in-family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Own-child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Unmarried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Wife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Other-relative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Race</a:t>
            </a:r>
            <a:endParaRPr sz="3600"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46" name="Google Shape;146;p23"/>
          <p:cNvSpPr txBox="1"/>
          <p:nvPr/>
        </p:nvSpPr>
        <p:spPr>
          <a:xfrm>
            <a:off x="2567600" y="460100"/>
            <a:ext cx="6768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White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Black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Asian-Pac-Islander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(Asian Pacific Islander)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Amer-Indian-Eskimo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(American Indian and Alaska Native)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Other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26078" y="26155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Sex</a:t>
            </a:r>
            <a:endParaRPr sz="3600"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26075" y="1263750"/>
            <a:ext cx="2808000" cy="1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54" name="Google Shape;154;p24"/>
          <p:cNvSpPr txBox="1"/>
          <p:nvPr/>
        </p:nvSpPr>
        <p:spPr>
          <a:xfrm>
            <a:off x="4706075" y="304325"/>
            <a:ext cx="3166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Male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Female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116575" y="2620550"/>
            <a:ext cx="3027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Income</a:t>
            </a:r>
            <a:endParaRPr sz="3600"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226075" y="3573950"/>
            <a:ext cx="28080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Interval</a:t>
            </a:r>
            <a:endParaRPr sz="3000"/>
          </a:p>
        </p:txBody>
      </p:sp>
      <p:sp>
        <p:nvSpPr>
          <p:cNvPr id="157" name="Google Shape;157;p24"/>
          <p:cNvSpPr txBox="1"/>
          <p:nvPr/>
        </p:nvSpPr>
        <p:spPr>
          <a:xfrm>
            <a:off x="3775750" y="2731725"/>
            <a:ext cx="4747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&lt;=50K	(&lt;= 50,000 usd)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13716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&gt;50K (&gt;50,000 usd)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16575" y="357800"/>
            <a:ext cx="3027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Native-Country</a:t>
            </a:r>
            <a:endParaRPr sz="36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600" y="152400"/>
            <a:ext cx="40545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Histograms</a:t>
            </a:r>
            <a:endParaRPr sz="36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213" y="696600"/>
            <a:ext cx="6404673" cy="43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Work-Class</a:t>
            </a:r>
            <a:endParaRPr sz="36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871400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Education</a:t>
            </a:r>
            <a:endParaRPr sz="36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150"/>
            <a:ext cx="8839200" cy="2824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Marital-Status</a:t>
            </a:r>
            <a:endParaRPr sz="3600"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750075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Occupation</a:t>
            </a:r>
            <a:endParaRPr sz="3600"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3950"/>
            <a:ext cx="8839199" cy="1833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Relationship</a:t>
            </a:r>
            <a:endParaRPr sz="3600"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750075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Data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986475"/>
            <a:ext cx="780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 : 1994 U.S. Census Database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Data : 32,561 people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Collecting agency : US Census Bureau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contain 15 features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field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: Income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-- 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divide into two classes : &lt;=50K and &gt;50K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</a:t>
            </a: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attributes : 14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-- describe a person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Race</a:t>
            </a:r>
            <a:endParaRPr sz="3600"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771450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Sex</a:t>
            </a:r>
            <a:endParaRPr sz="3600"/>
          </a:p>
        </p:txBody>
      </p:sp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771450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</a:t>
            </a:r>
            <a:r>
              <a:rPr lang="en" sz="3600"/>
              <a:t>ative-Country</a:t>
            </a:r>
            <a:endParaRPr sz="36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7488"/>
            <a:ext cx="8839204" cy="239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Income</a:t>
            </a:r>
            <a:endParaRPr sz="3600"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235" name="Google Shape;2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782150"/>
            <a:ext cx="8218744" cy="4217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Data Features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1366025" y="9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{3DF7F12A-681B-49F8-BA26-7EBC5A9AF601}</a:tableStyleId>
              </a:tblPr>
              <a:tblGrid>
                <a:gridCol w="1490850"/>
                <a:gridCol w="1572500"/>
                <a:gridCol w="1605550"/>
                <a:gridCol w="174305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Categorical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Numerical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Nominal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Ordinal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Interval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Ratio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work-class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marital-status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fnlwgt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education-num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relationship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capital-gain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race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capital-loss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hours-per-week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native-country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Example</a:t>
            </a:r>
            <a:endParaRPr sz="3600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7800"/>
            <a:ext cx="8839201" cy="296595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Statistics of Ratio Data</a:t>
            </a:r>
            <a:endParaRPr sz="36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97475" y="11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{3DF7F12A-681B-49F8-BA26-7EBC5A9AF601}</a:tableStyleId>
              </a:tblPr>
              <a:tblGrid>
                <a:gridCol w="863225"/>
                <a:gridCol w="977825"/>
                <a:gridCol w="1414125"/>
                <a:gridCol w="1528175"/>
                <a:gridCol w="1239050"/>
                <a:gridCol w="1268775"/>
                <a:gridCol w="1657850"/>
              </a:tblGrid>
              <a:tr h="13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fnlwgt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education-num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capital-gain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capital-loss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hours-per-week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count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32,561.00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38.58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189,778.37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1,077.65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40.44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13.64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105,549.98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7,385.29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402.96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12.35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min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12,285.00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1,484,705.00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99,999.00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4,356.00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25%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117,827.00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50%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37.00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178,356.00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75%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237,051.00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Work-Class</a:t>
            </a:r>
            <a:endParaRPr sz="36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06" name="Google Shape;106;p18"/>
          <p:cNvSpPr txBox="1"/>
          <p:nvPr/>
        </p:nvSpPr>
        <p:spPr>
          <a:xfrm>
            <a:off x="3769600" y="357800"/>
            <a:ext cx="5150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Private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Self-emp-not-inc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(Self employed not incorporated)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Local-gov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State-gov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Self-emp-inc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(Self employed incorporated)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Federal-gov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Without-pay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Never-worked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Education</a:t>
            </a:r>
            <a:endParaRPr sz="36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Ordinal</a:t>
            </a:r>
            <a:endParaRPr sz="30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4" name="Google Shape;114;p19"/>
          <p:cNvSpPr txBox="1"/>
          <p:nvPr/>
        </p:nvSpPr>
        <p:spPr>
          <a:xfrm>
            <a:off x="3317100" y="178200"/>
            <a:ext cx="5755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Preschool (Nursery School)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1st-4th , 5th-6th , 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7th-8th , 9th	, 10th , 11th , 12th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HS-grad (High School Graduates)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Some-college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Assoc-voc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(Associate's Degree in Vocational Education)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Assoc-acdm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(Associate’s Degree in Academic)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Bachelors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Masters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Prof-school	(Professional school)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Doctorate	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Marital-Status</a:t>
            </a:r>
            <a:endParaRPr sz="36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22" name="Google Shape;122;p20"/>
          <p:cNvSpPr txBox="1"/>
          <p:nvPr/>
        </p:nvSpPr>
        <p:spPr>
          <a:xfrm>
            <a:off x="3456100" y="199575"/>
            <a:ext cx="52398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Married-civ-spouse 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(Married, civilian spouse)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Never-married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Divorced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Separated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Widowed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Married-spouse-absent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Married-AF-spouse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(Married, armed forces spouse)	</a:t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Occupation</a:t>
            </a:r>
            <a:endParaRPr sz="36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/>
              <a:t>Type of Data : Nominal</a:t>
            </a:r>
            <a:endParaRPr sz="30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30" name="Google Shape;130;p21"/>
          <p:cNvSpPr txBox="1"/>
          <p:nvPr/>
        </p:nvSpPr>
        <p:spPr>
          <a:xfrm>
            <a:off x="3509575" y="170550"/>
            <a:ext cx="56343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Prof-specialty (Professional specialty)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Craft-repair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Exec-managerial (Executive-Managerial)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Adm-clerical (Administrative-Clerical)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Sales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Other-service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Machine-op-inspct 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(Machine Operator Inspector)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Transport-moving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Handlers-cleaners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Farming-fishing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Tech-support (Technical support)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Protective-serv (Protective service)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Priv-house-serv	(Private household service)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Armed-Forces	</a:t>
            </a:r>
            <a:endParaRPr sz="2000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