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547E6B-B0C0-4FFB-BF60-8A45CDAC967F}">
  <a:tblStyle styleId="{09547E6B-B0C0-4FFB-BF60-8A45CDAC967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5597694fe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5597694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47e4c4b2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47e4c4b2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b100ff93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b100ff93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b100ff93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b100ff93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b100ff93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b100ff93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b100ff93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b100ff93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47e4c4b2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47e4c4b2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b100ff93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b100ff93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b100ff93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b100ff93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47e4c4b2f_0_1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47e4c4b2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b100ff93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b100ff93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b9f122b4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b9f122b4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5597694fe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5597694fe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47e4c4b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47e4c4b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47e4c4b2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47e4c4b2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47e4c4b2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47e4c4b2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47e4c4b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47e4c4b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b100ff93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b100ff93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99500" y="335775"/>
            <a:ext cx="8145000" cy="7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COS3302 Applied Data Science</a:t>
            </a:r>
            <a:endParaRPr sz="4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2563500" y="2108175"/>
            <a:ext cx="40170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Week 6 : Adult Dataset 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53500" y="3789825"/>
            <a:ext cx="4318500" cy="11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Jutharat Pooamorn</a:t>
            </a:r>
            <a:endParaRPr b="1" i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6405003317</a:t>
            </a:r>
            <a:endParaRPr b="1" i="1"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Grouping Native-Country </a:t>
            </a:r>
            <a:r>
              <a:rPr lang="en" sz="3300"/>
              <a:t>(Skip missing value)</a:t>
            </a:r>
            <a:endParaRPr sz="3300"/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75" y="1445175"/>
            <a:ext cx="8218740" cy="2793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Correlation Matrix</a:t>
            </a:r>
            <a:endParaRPr sz="3600"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200" y="795800"/>
            <a:ext cx="4525806" cy="42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214850" y="795800"/>
            <a:ext cx="3733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correlation coefficients range from -1 to 1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correlation coefficient values below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0.3 are considered to be weak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0.3–0.7 are moderate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&gt; 0.7 are strong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Cross Tabulation</a:t>
            </a:r>
            <a:endParaRPr sz="3600"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2288" y="1659537"/>
            <a:ext cx="3538515" cy="327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707400" y="769850"/>
            <a:ext cx="772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 analyze the relationship between two or more categorical variables by displaying their frequency distribution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Cross Tabulation</a:t>
            </a:r>
            <a:endParaRPr sz="3600"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725" y="1149000"/>
            <a:ext cx="63436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Box Plot</a:t>
            </a:r>
            <a:endParaRPr sz="3600"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68" name="Google Shape;168;p26"/>
          <p:cNvSpPr txBox="1"/>
          <p:nvPr/>
        </p:nvSpPr>
        <p:spPr>
          <a:xfrm>
            <a:off x="45700" y="4750525"/>
            <a:ext cx="363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Ref - https://datavizcatalogue.com/methods/box_plot.html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3969225" y="909025"/>
            <a:ext cx="4554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Spread of Data: The length of the box and whiskers shows how spread out the data is. A long box indicates high variability.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Symmetry: If the median is centered in the box and the whiskers are of equal length, the data is roughly symmetrical.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Outliers: Points plotted outside the whiskers are potential outliers.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Comparison Across Groups: Box plots allow for easy comparison of distributions between different categories or groups.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936950"/>
            <a:ext cx="33337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Box Plot</a:t>
            </a:r>
            <a:endParaRPr sz="3600"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63" y="782150"/>
            <a:ext cx="8005278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Box Plot</a:t>
            </a:r>
            <a:endParaRPr sz="3600"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188" y="771450"/>
            <a:ext cx="8077615" cy="42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Pair</a:t>
            </a:r>
            <a:r>
              <a:rPr lang="en" sz="3600"/>
              <a:t> Plot</a:t>
            </a:r>
            <a:endParaRPr sz="3600"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738" y="750075"/>
            <a:ext cx="5306529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2415450" y="1245750"/>
            <a:ext cx="4313100" cy="26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240800" y="119025"/>
            <a:ext cx="453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Objectives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40800" y="986475"/>
            <a:ext cx="8048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the Adult Dataset as a case study to enhance data analytics, including techniques for data visualization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Apply analytic tools such as Cross Tabulation, Box Plots, Pair Plots, Correlation Matrix, and Grouping to explore the dataset 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240800" y="119025"/>
            <a:ext cx="453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Storytelling with Data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40800" y="986475"/>
            <a:ext cx="7802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 : 1994 U.S. Census Database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Number of Data : 32,561 people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Collecting agency : US Census Bureau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contain 15 features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➢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Target field : Income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-- divide into two classes : &lt;=50K and &gt;50K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Char char="➢"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Other attributes : 14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-- describe a person</a:t>
            </a:r>
            <a:endParaRPr sz="2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ctrTitle"/>
          </p:nvPr>
        </p:nvSpPr>
        <p:spPr>
          <a:xfrm>
            <a:off x="240800" y="119025"/>
            <a:ext cx="45306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Data Features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1366025" y="95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{09547E6B-B0C0-4FFB-BF60-8A45CDAC967F}</a:tableStyleId>
              </a:tblPr>
              <a:tblGrid>
                <a:gridCol w="1490850"/>
                <a:gridCol w="1572500"/>
                <a:gridCol w="1605550"/>
                <a:gridCol w="1743050"/>
              </a:tblGrid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Categorical 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Numerical</a:t>
                      </a:r>
                      <a:endParaRPr b="1" sz="15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Nominal</a:t>
                      </a:r>
                      <a:endParaRPr b="1" sz="1500"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Ordinal</a:t>
                      </a:r>
                      <a:endParaRPr b="1" sz="1500"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Interval</a:t>
                      </a:r>
                      <a:endParaRPr b="1" sz="1500"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Ratio</a:t>
                      </a:r>
                      <a:endParaRPr b="1" sz="1500"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work-class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education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income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marital-status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fnlwgt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occupation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education-num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relationship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capital-gain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race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capital-loss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sex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hours-per-week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6E0B4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native-country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Example with Missing Value (?)</a:t>
            </a:r>
            <a:endParaRPr sz="3600"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9000"/>
            <a:ext cx="8839197" cy="2248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Before </a:t>
            </a:r>
            <a:r>
              <a:rPr lang="en" sz="3600"/>
              <a:t>Data Preprocessing</a:t>
            </a:r>
            <a:endParaRPr sz="3600"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350" y="795800"/>
            <a:ext cx="3862200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14850" y="795800"/>
            <a:ext cx="325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Check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missing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value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Clean data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325" y="2767125"/>
            <a:ext cx="40290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After</a:t>
            </a:r>
            <a:r>
              <a:rPr lang="en" sz="3600"/>
              <a:t> Data Preprocessing</a:t>
            </a:r>
            <a:endParaRPr sz="3600"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sp>
        <p:nvSpPr>
          <p:cNvPr id="114" name="Google Shape;114;p19"/>
          <p:cNvSpPr txBox="1"/>
          <p:nvPr/>
        </p:nvSpPr>
        <p:spPr>
          <a:xfrm>
            <a:off x="5057700" y="782125"/>
            <a:ext cx="3734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Dropping Missing Values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Dropping Outliers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Dropping the Column ‘fnlwgt’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Combining 'capital-gain' and 'capital-loss' into One Column('netcapitalgain')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Dropping 'capital-gain' and 'capital-loss' Columns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75" y="782125"/>
            <a:ext cx="419100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Grouping Education</a:t>
            </a:r>
            <a:endParaRPr sz="3600"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25" y="2257825"/>
            <a:ext cx="8218740" cy="27837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0"/>
          <p:cNvGraphicFramePr/>
          <p:nvPr/>
        </p:nvGraphicFramePr>
        <p:xfrm>
          <a:off x="526738" y="9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{09547E6B-B0C0-4FFB-BF60-8A45CDAC967F}</a:tableStyleId>
              </a:tblPr>
              <a:tblGrid>
                <a:gridCol w="2008350"/>
                <a:gridCol w="2011450"/>
                <a:gridCol w="2435550"/>
                <a:gridCol w="1635150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Dropout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HighSchoolGrad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CommunityCollege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Master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Preschool , 1st - 12th  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HS-Grad , HS-grad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Some-college , Assoc-acdm , Assoc-voc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Prof-school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Grouping Work-Class (Skip missing value)</a:t>
            </a:r>
            <a:endParaRPr sz="3600"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000"/>
              <a:t>‹#›</a:t>
            </a:fld>
            <a:endParaRPr sz="2000"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75" y="2204375"/>
            <a:ext cx="8218740" cy="27837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p21"/>
          <p:cNvGraphicFramePr/>
          <p:nvPr/>
        </p:nvGraphicFramePr>
        <p:xfrm>
          <a:off x="399075" y="933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{09547E6B-B0C0-4FFB-BF60-8A45CDAC967F}</a:tableStyleId>
              </a:tblPr>
              <a:tblGrid>
                <a:gridCol w="981375"/>
                <a:gridCol w="2683075"/>
                <a:gridCol w="2849350"/>
                <a:gridCol w="1832025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Private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Government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Self-Employed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Unemployed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Private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Local-gov , State-gov , Federal-gov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Self-emp-not-inc , Self-emp-inc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Without-pay , Never-worked</a:t>
                      </a:r>
                      <a:endParaRPr/>
                    </a:p>
                  </a:txBody>
                  <a:tcPr marT="91425" marB="91425" marR="91425" marL="914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