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C55ECA-704E-4FDD-9BAC-BA0DB784C8C7}">
  <a:tblStyle styleId="{EBC55ECA-704E-4FDD-9BAC-BA0DB784C8C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04385D6-2AAE-4C8C-9BD8-9AD70BD55B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0f5b87db8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0f5b87db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471b3f6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471b3f6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45ac93ee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45ac93ee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45ac93ee2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45ac93ee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45ac93ee2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45ac93ee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45ac93ee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45ac93ee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45ac93ee2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45ac93ee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45ac93ee2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45ac93ee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45ac93ee2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45ac93ee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45ac93ee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45ac93ee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471b3f6e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471b3f6e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0e1ed2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40e1ed2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45ac93ee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45ac93ee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45ac93ee2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45ac93ee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45ac93ee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45ac93ee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45ac93ee2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45ac93ee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40e1ed211_0_2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40e1ed21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40e1ed21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40e1ed21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5ac93e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45ac93e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40e1ed21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40e1ed21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45ac93ee2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45ac93ee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40e1ed21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40e1ed21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471b3f6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471b3f6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471b3f6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471b3f6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99500" y="335775"/>
            <a:ext cx="81450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COS3302 Applied Data Science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850650" y="2275800"/>
            <a:ext cx="74427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8 : 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Decision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Tree and Random Forest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53500" y="3789825"/>
            <a:ext cx="43185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Jutharat Pooamorn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6405003317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Parameters in Decision Tree</a:t>
            </a:r>
            <a:endParaRPr sz="3600"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139" name="Google Shape;139;p22"/>
          <p:cNvGraphicFramePr/>
          <p:nvPr/>
        </p:nvGraphicFramePr>
        <p:xfrm>
          <a:off x="952500" y="95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{304385D6-2AAE-4C8C-9BD8-9AD70BD55B18}</a:tableStyleId>
              </a:tblPr>
              <a:tblGrid>
                <a:gridCol w="2113575"/>
                <a:gridCol w="1505925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Tuning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Definition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gini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gini impurity measures the frequency at which any element of the dataset will be mislabelled when it is randomly labeled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entropy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entropy is a measure of information that indicates the disorder of the features with the target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splitter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choose the best split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min_samples_leaf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number of samples required to split an internal node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min_samples_split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number of samples required to be at a leaf node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0" name="Google Shape;140;p22"/>
          <p:cNvSpPr txBox="1"/>
          <p:nvPr/>
        </p:nvSpPr>
        <p:spPr>
          <a:xfrm>
            <a:off x="98250" y="4784125"/>
            <a:ext cx="3144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https://quantdare.com/decision-trees-gini-vs-entropy/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Train Model #1</a:t>
            </a:r>
            <a:r>
              <a:rPr lang="en" sz="3600"/>
              <a:t> </a:t>
            </a:r>
            <a:endParaRPr sz="3600"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98250" y="96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{304385D6-2AAE-4C8C-9BD8-9AD70BD55B18}</a:tableStyleId>
              </a:tblPr>
              <a:tblGrid>
                <a:gridCol w="1281150"/>
                <a:gridCol w="814500"/>
              </a:tblGrid>
              <a:tr h="374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gini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splitter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min_samples_leaf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23"/>
          <p:cNvGraphicFramePr/>
          <p:nvPr/>
        </p:nvGraphicFramePr>
        <p:xfrm>
          <a:off x="98250" y="301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{304385D6-2AAE-4C8C-9BD8-9AD70BD55B18}</a:tableStyleId>
              </a:tblPr>
              <a:tblGrid>
                <a:gridCol w="1281150"/>
                <a:gridCol w="814500"/>
              </a:tblGrid>
              <a:tr h="374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 hMerge="1"/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r>
                        <a:rPr lang="en"/>
                        <a:t>rain (df)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(df_test)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675" y="962600"/>
            <a:ext cx="6645301" cy="36460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lt2"/>
                </a:solidFill>
              </a:rPr>
              <a:t>‹#›</a:t>
            </a:fld>
            <a:endParaRPr sz="2000">
              <a:solidFill>
                <a:schemeClr val="lt2"/>
              </a:solidFill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00" y="152400"/>
            <a:ext cx="5705597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lt2"/>
                </a:solidFill>
              </a:rPr>
              <a:t>‹#›</a:t>
            </a:fld>
            <a:endParaRPr sz="2000">
              <a:solidFill>
                <a:schemeClr val="lt2"/>
              </a:solidFill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838" y="152400"/>
            <a:ext cx="6108329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Train Model #2 </a:t>
            </a:r>
            <a:endParaRPr sz="3600"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98250" y="96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{304385D6-2AAE-4C8C-9BD8-9AD70BD55B18}</a:tableStyleId>
              </a:tblPr>
              <a:tblGrid>
                <a:gridCol w="1281150"/>
                <a:gridCol w="814500"/>
              </a:tblGrid>
              <a:tr h="374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entropy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min_samples_split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p26"/>
          <p:cNvGraphicFramePr/>
          <p:nvPr/>
        </p:nvGraphicFramePr>
        <p:xfrm>
          <a:off x="98250" y="24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{304385D6-2AAE-4C8C-9BD8-9AD70BD55B18}</a:tableStyleId>
              </a:tblPr>
              <a:tblGrid>
                <a:gridCol w="1281150"/>
                <a:gridCol w="814500"/>
              </a:tblGrid>
              <a:tr h="374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 hMerge="1"/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 (df)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(df_test)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350" y="962600"/>
            <a:ext cx="6645301" cy="36460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lt2"/>
                </a:solidFill>
              </a:rPr>
              <a:t>‹#›</a:t>
            </a:fld>
            <a:endParaRPr sz="2000">
              <a:solidFill>
                <a:schemeClr val="lt2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00" y="152400"/>
            <a:ext cx="5705597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lt2"/>
                </a:solidFill>
              </a:rPr>
              <a:t>‹#›</a:t>
            </a:fld>
            <a:endParaRPr sz="2000">
              <a:solidFill>
                <a:schemeClr val="lt2"/>
              </a:solidFill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38" y="152400"/>
            <a:ext cx="6706723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13700" y="1590000"/>
            <a:ext cx="7116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Random Forest</a:t>
            </a:r>
            <a:endParaRPr sz="8000"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lt2"/>
                </a:solidFill>
              </a:rPr>
              <a:t>‹#›</a:t>
            </a:fld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Split Ratio</a:t>
            </a:r>
            <a:endParaRPr sz="3600"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1509700"/>
            <a:ext cx="3695700" cy="212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30"/>
          <p:cNvSpPr txBox="1"/>
          <p:nvPr/>
        </p:nvSpPr>
        <p:spPr>
          <a:xfrm>
            <a:off x="98250" y="4784125"/>
            <a:ext cx="5015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https://medium.com/@rathinavel.mph/how-the-train-and-test-samples-are-split-d7e46a8e2361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3787600" y="3832500"/>
            <a:ext cx="630900" cy="3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80%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458450" y="3832500"/>
            <a:ext cx="630900" cy="3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Parameters in Random Forest</a:t>
            </a:r>
            <a:endParaRPr sz="3600"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952500" y="11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{304385D6-2AAE-4C8C-9BD8-9AD70BD55B18}</a:tableStyleId>
              </a:tblPr>
              <a:tblGrid>
                <a:gridCol w="2113575"/>
                <a:gridCol w="1505925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Parameters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Tuning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Definition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gini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gini impurity measures the frequency at which any element of the dataset will be mislabelled when it is randomly labeled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entropy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entropy is a measure of information that indicates the disorder of the features with the target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n_estimators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trees in the forest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max_depth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of the tree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98250" y="4784125"/>
            <a:ext cx="3144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https://quantdare.com/decision-trees-gini-vs-entropy/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240800" y="119025"/>
            <a:ext cx="453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Objectives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40800" y="881025"/>
            <a:ext cx="863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the Iris Dataset as a case study to enhance data analytics and data visualization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Tools : Correlation Matrix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Tuning the parameters of Decision Tree and Random Forest Algorithm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Train Model #1 </a:t>
            </a:r>
            <a:endParaRPr sz="3600"/>
          </a:p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213" name="Google Shape;213;p32"/>
          <p:cNvGraphicFramePr/>
          <p:nvPr/>
        </p:nvGraphicFramePr>
        <p:xfrm>
          <a:off x="98250" y="96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{304385D6-2AAE-4C8C-9BD8-9AD70BD55B18}</a:tableStyleId>
              </a:tblPr>
              <a:tblGrid>
                <a:gridCol w="1208225"/>
                <a:gridCol w="887425"/>
              </a:tblGrid>
              <a:tr h="374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gini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n_estimators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Google Shape;214;p32"/>
          <p:cNvGraphicFramePr/>
          <p:nvPr/>
        </p:nvGraphicFramePr>
        <p:xfrm>
          <a:off x="98250" y="24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{304385D6-2AAE-4C8C-9BD8-9AD70BD55B18}</a:tableStyleId>
              </a:tblPr>
              <a:tblGrid>
                <a:gridCol w="1056575"/>
                <a:gridCol w="1039075"/>
              </a:tblGrid>
              <a:tr h="374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 hMerge="1"/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700" y="962588"/>
            <a:ext cx="6645301" cy="36460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lt2"/>
                </a:solidFill>
              </a:rPr>
              <a:t>‹#›</a:t>
            </a:fld>
            <a:endParaRPr sz="2000">
              <a:solidFill>
                <a:schemeClr val="lt2"/>
              </a:solidFill>
            </a:endParaRPr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313" y="152400"/>
            <a:ext cx="5661368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Train Model #2 </a:t>
            </a:r>
            <a:endParaRPr sz="3600"/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228" name="Google Shape;228;p34"/>
          <p:cNvGraphicFramePr/>
          <p:nvPr/>
        </p:nvGraphicFramePr>
        <p:xfrm>
          <a:off x="98250" y="96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{304385D6-2AAE-4C8C-9BD8-9AD70BD55B18}</a:tableStyleId>
              </a:tblPr>
              <a:tblGrid>
                <a:gridCol w="1133375"/>
                <a:gridCol w="962275"/>
              </a:tblGrid>
              <a:tr h="374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Parameters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entropy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max_depth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9" name="Google Shape;229;p34"/>
          <p:cNvGraphicFramePr/>
          <p:nvPr/>
        </p:nvGraphicFramePr>
        <p:xfrm>
          <a:off x="98250" y="24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{304385D6-2AAE-4C8C-9BD8-9AD70BD55B18}</a:tableStyleId>
              </a:tblPr>
              <a:tblGrid>
                <a:gridCol w="1067275"/>
                <a:gridCol w="1028375"/>
              </a:tblGrid>
              <a:tr h="374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 hMerge="1"/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375" y="962600"/>
            <a:ext cx="6645301" cy="36460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lt2"/>
                </a:solidFill>
              </a:rPr>
              <a:t>‹#›</a:t>
            </a:fld>
            <a:endParaRPr sz="2000">
              <a:solidFill>
                <a:schemeClr val="lt2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313" y="152400"/>
            <a:ext cx="5661368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2415450" y="1245750"/>
            <a:ext cx="4313100" cy="26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Pictures of the Three Flowers Species</a:t>
            </a:r>
            <a:endParaRPr sz="36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57288"/>
            <a:ext cx="7886700" cy="2828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15"/>
          <p:cNvSpPr txBox="1"/>
          <p:nvPr/>
        </p:nvSpPr>
        <p:spPr>
          <a:xfrm>
            <a:off x="98250" y="4784125"/>
            <a:ext cx="5763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https://ai.plainenglish.io/tackling-the-iris-classification-problem-with-k-nearest-neighbors-knn-b7d67afc9451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Statistics of Ratio Data</a:t>
            </a:r>
            <a:endParaRPr sz="3600"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682300" y="111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{EBC55ECA-704E-4FDD-9BAC-BA0DB784C8C7}</a:tableStyleId>
              </a:tblPr>
              <a:tblGrid>
                <a:gridCol w="1432600"/>
                <a:gridCol w="1598850"/>
                <a:gridCol w="1567775"/>
                <a:gridCol w="1471250"/>
                <a:gridCol w="1588000"/>
              </a:tblGrid>
              <a:tr h="44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 / Features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sepal-length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sepal-width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petal-length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petal-width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count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150.00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3.05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1.20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0.43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0.76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2.00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0.10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7.90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4.40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2.50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25%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2.80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0.30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50%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5.80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3.00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1.30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75%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6.40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3.30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1.80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Features with Details of Iris Flowers</a:t>
            </a:r>
            <a:endParaRPr sz="3600"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99" name="Google Shape;99;p17"/>
          <p:cNvSpPr txBox="1"/>
          <p:nvPr/>
        </p:nvSpPr>
        <p:spPr>
          <a:xfrm>
            <a:off x="98250" y="4784125"/>
            <a:ext cx="44736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https://www.integratedots.com/determine-number-of-iris-species-with-k-means/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50" y="828024"/>
            <a:ext cx="3252250" cy="2426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01" name="Google Shape;101;p17"/>
          <p:cNvGraphicFramePr/>
          <p:nvPr/>
        </p:nvGraphicFramePr>
        <p:xfrm>
          <a:off x="3964100" y="8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{EBC55ECA-704E-4FDD-9BAC-BA0DB784C8C7}</a:tableStyleId>
              </a:tblPr>
              <a:tblGrid>
                <a:gridCol w="1229650"/>
                <a:gridCol w="1866675"/>
                <a:gridCol w="12306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Numerical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Ratio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Definition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Range (cm.)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sepal-length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ความยาวกลีบเลี้ยง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4.30 - 7.90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sepal-width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ความกว้างกลีบเลี้ยง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2.00 - 4.40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petal-length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ความยาวกลีบดอก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1.00 - 6.90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petal-width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ความกว้างกลีบดอก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0.10 - 2.50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7"/>
          <p:cNvGraphicFramePr/>
          <p:nvPr/>
        </p:nvGraphicFramePr>
        <p:xfrm>
          <a:off x="1617113" y="3463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{EBC55ECA-704E-4FDD-9BAC-BA0DB784C8C7}</a:tableStyleId>
              </a:tblPr>
              <a:tblGrid>
                <a:gridCol w="2346975"/>
                <a:gridCol w="35628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Categorical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Nominal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Consist Of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Iris-setosa, Iris-versicolor, Iris-virginica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1205100" y="1590000"/>
            <a:ext cx="67338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Decision Tree</a:t>
            </a:r>
            <a:endParaRPr sz="8000"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lt2"/>
                </a:solidFill>
              </a:rPr>
              <a:t>‹#›</a:t>
            </a:fld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Split Ratio</a:t>
            </a:r>
            <a:endParaRPr sz="3600"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150" y="1509700"/>
            <a:ext cx="3695700" cy="2124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9"/>
          <p:cNvSpPr txBox="1"/>
          <p:nvPr/>
        </p:nvSpPr>
        <p:spPr>
          <a:xfrm>
            <a:off x="98250" y="4784125"/>
            <a:ext cx="5015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https://medium.com/@rathinavel.mph/how-the-train-and-test-samples-are-split-d7e46a8e2361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787600" y="3832500"/>
            <a:ext cx="630900" cy="3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140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458450" y="3832500"/>
            <a:ext cx="630900" cy="3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Train Dataset</a:t>
            </a:r>
            <a:endParaRPr sz="3600"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900" y="838200"/>
            <a:ext cx="56292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</a:t>
            </a:r>
            <a:r>
              <a:rPr lang="en" sz="3600"/>
              <a:t> Dataset</a:t>
            </a:r>
            <a:endParaRPr sz="3600"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575" y="771525"/>
            <a:ext cx="56959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