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23DEC-A557-4E60-B32A-17605EEAB803}">
  <a:tblStyle styleId="{17123DEC-A557-4E60-B32A-17605EEAB8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a16e62e89_1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a16e62e8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e0d762d18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ee0d762d1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068c78dde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068c78dd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6f73a04f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c6f73a04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e0d762d18_0_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e0d762d1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068c78d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068c78d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ed0c6c745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ed0c6c7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068c78dd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068c78dd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e93b2ee4a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e93b2ee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ec655a092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ec655a09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7a16e62e89_1_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7a16e62e89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7a16e62e89_1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7a16e62e89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268050" y="420100"/>
            <a:ext cx="86079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COS3302 Applied Data Science</a:t>
            </a:r>
            <a:endParaRPr sz="460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1321200" y="2275800"/>
            <a:ext cx="6501600" cy="59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Week 1 : Introduction to Data Science 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	</a:t>
            </a:r>
            <a:endParaRPr sz="3000"/>
          </a:p>
        </p:txBody>
      </p:sp>
      <p:sp>
        <p:nvSpPr>
          <p:cNvPr id="69" name="Google Shape;69;p13"/>
          <p:cNvSpPr txBox="1"/>
          <p:nvPr>
            <p:ph type="ctrTitle"/>
          </p:nvPr>
        </p:nvSpPr>
        <p:spPr>
          <a:xfrm>
            <a:off x="268050" y="3789800"/>
            <a:ext cx="4318500" cy="11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Jutharat Pooamorn</a:t>
            </a:r>
            <a:endParaRPr b="1"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3200"/>
              <a:t>6405003317</a:t>
            </a:r>
            <a:endParaRPr b="1" i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Project</a:t>
            </a:r>
            <a:endParaRPr sz="3600"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50" y="814225"/>
            <a:ext cx="702030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Summary All Statistics</a:t>
            </a:r>
            <a:endParaRPr sz="3600"/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50" y="760750"/>
            <a:ext cx="702030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Conclusion</a:t>
            </a:r>
            <a:endParaRPr/>
          </a:p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sp>
        <p:nvSpPr>
          <p:cNvPr id="148" name="Google Shape;148;p24"/>
          <p:cNvSpPr txBox="1"/>
          <p:nvPr/>
        </p:nvSpPr>
        <p:spPr>
          <a:xfrm>
            <a:off x="889675" y="859750"/>
            <a:ext cx="5336100" cy="2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94150" y="945275"/>
            <a:ext cx="7955700" cy="28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ช่วงคะแนน Test ส่วนใหญ่ (max) อยู่ในช่วง 20 - 39 คะแนน จัดว่าค่อนข้างน้อย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คะแนน Assignment, Attendance, Project มีช่วงคะแนนเฉลี่ย (avg) คือ 5.3, 3.1, 6.4 ตามลำดับ ซึ่งถือว่า คะแนนอยู่ในช่วงกลาง ๆ</a:t>
            </a:r>
            <a:endParaRPr sz="24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2126100" y="1555100"/>
            <a:ext cx="4891800" cy="21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  </a:t>
            </a:r>
            <a:endParaRPr sz="7000"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7900" y="152625"/>
            <a:ext cx="46197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Storytelling with Data</a:t>
            </a:r>
            <a:endParaRPr i="1" sz="3600"/>
          </a:p>
        </p:txBody>
      </p:sp>
      <p:sp>
        <p:nvSpPr>
          <p:cNvPr id="76" name="Google Shape;76;p14"/>
          <p:cNvSpPr txBox="1"/>
          <p:nvPr/>
        </p:nvSpPr>
        <p:spPr>
          <a:xfrm>
            <a:off x="317900" y="975800"/>
            <a:ext cx="78966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ชุดข้อมูลวิชาคณิตศาสตร์ ของนักเรียน 100 คน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ข้อมูลแต่ละส่วนประกอบด้วย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Test คะแนนเต็ม 100 คะแนน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Assignment 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คะแนนเต็ม 10 คะแนน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Attendance 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คะแนนเต็ม 5 คะแนน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	Project </a:t>
            </a:r>
            <a:r>
              <a:rPr lang="en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คะแนนเต็ม 10 คะแนน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Data Example 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graphicFrame>
        <p:nvGraphicFramePr>
          <p:cNvPr id="84" name="Google Shape;84;p15"/>
          <p:cNvGraphicFramePr/>
          <p:nvPr/>
        </p:nvGraphicFramePr>
        <p:xfrm>
          <a:off x="366250" y="1312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{17123DEC-A557-4E60-B32A-17605EEAB803}</a:tableStyleId>
              </a:tblPr>
              <a:tblGrid>
                <a:gridCol w="1450175"/>
                <a:gridCol w="1505975"/>
                <a:gridCol w="1910350"/>
                <a:gridCol w="1896400"/>
                <a:gridCol w="139440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Student ID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score / 100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Assignment / 10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Attendance / 5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/>
                        <a:t>Project / 10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1821610100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1821610101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1821610102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1821610103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1821610104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id="85" name="Google Shape;85;p15"/>
          <p:cNvSpPr txBox="1"/>
          <p:nvPr/>
        </p:nvSpPr>
        <p:spPr>
          <a:xfrm>
            <a:off x="2477350" y="3832500"/>
            <a:ext cx="3935100" cy="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ตัวอย่างชุดข้อมูลคะแนนวิชาคณิตศาสตร์</a:t>
            </a:r>
            <a:endParaRPr sz="18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296500" y="238175"/>
            <a:ext cx="4619700" cy="7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600"/>
              <a:t>Statistics</a:t>
            </a:r>
            <a:endParaRPr i="1" sz="3600"/>
          </a:p>
        </p:txBody>
      </p:sp>
      <p:sp>
        <p:nvSpPr>
          <p:cNvPr id="91" name="Google Shape;91;p16"/>
          <p:cNvSpPr txBox="1"/>
          <p:nvPr/>
        </p:nvSpPr>
        <p:spPr>
          <a:xfrm>
            <a:off x="611550" y="979475"/>
            <a:ext cx="79209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Count ค่านับจำนวนข้อมูล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Sum ผลรวม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จำนวนข้อมูลทั้งหมด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Average ค่ากลางที่ได้จากค่า sum หารกับ count ของกลุ่มข้อมูล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Max ค่าสูงสุดของกลุ่มข้อมูล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Min ค่าต่ำสุด</a:t>
            </a: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ของกลุ่มข้อมูล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Variance ค่าวัดการกระจายของข้อมูล จากการนำ SD มายกกำลัง 2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Standard Deviation ค่าวัดการกระจายของข้อมูลว่าห่างจากค่า avg เท่าไหร่</a:t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Statistics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766063" y="1713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{17123DEC-A557-4E60-B32A-17605EEAB803}</a:tableStyleId>
              </a:tblPr>
              <a:tblGrid>
                <a:gridCol w="1159550"/>
                <a:gridCol w="707050"/>
                <a:gridCol w="929150"/>
                <a:gridCol w="928925"/>
                <a:gridCol w="941725"/>
                <a:gridCol w="1421125"/>
                <a:gridCol w="1524350"/>
              </a:tblGrid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Area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Sum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Max. Value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Min. Value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Average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Standard Dev.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Variance 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FFFFFF"/>
                          </a:solidFill>
                        </a:rPr>
                        <a:t>(/100)</a:t>
                      </a:r>
                      <a:endParaRPr b="1" sz="11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B9BD5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Test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4690</a:t>
                      </a:r>
                      <a:endParaRPr/>
                    </a:p>
                  </a:txBody>
                  <a:tcPr marT="91425" marB="91425" marR="91425" marL="91425">
                    <a:lnL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46.9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25.98557292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6.820707071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Assignment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533</a:t>
                      </a:r>
                      <a:endParaRPr/>
                    </a:p>
                  </a:txBody>
                  <a:tcPr marT="91425" marB="91425" marR="91425" marL="91425">
                    <a:lnL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5.33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2.319719811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5.434343434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Attendance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310</a:t>
                      </a:r>
                      <a:endParaRPr/>
                    </a:p>
                  </a:txBody>
                  <a:tcPr marT="91425" marB="91425" marR="91425" marL="91425">
                    <a:lnL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1.493318452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DEBF7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648</a:t>
                      </a:r>
                      <a:endParaRPr/>
                    </a:p>
                  </a:txBody>
                  <a:tcPr marT="91425" marB="91425" marR="91425" marL="91425">
                    <a:lnL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6.48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2.220270254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4.9296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69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Score</a:t>
            </a:r>
            <a:endParaRPr sz="36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063" y="869575"/>
            <a:ext cx="7010968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Score Proportion from Test Score</a:t>
            </a:r>
            <a:endParaRPr sz="36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13" y="835600"/>
            <a:ext cx="7035868" cy="42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Assignment</a:t>
            </a:r>
            <a:endParaRPr sz="3600"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613" y="814225"/>
            <a:ext cx="7035868" cy="421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Overall Attendance</a:t>
            </a:r>
            <a:endParaRPr sz="3600"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2500"/>
              <a:t>‹#›</a:t>
            </a:fld>
            <a:endParaRPr sz="2500"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1850" y="760750"/>
            <a:ext cx="7020304" cy="4219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