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845C0C-DDAC-4121-BAD3-0182C0C184FD}">
  <a:tblStyle styleId="{2B845C0C-DDAC-4121-BAD3-0182C0C184F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891cc20332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891cc2033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fe17ae5b7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fe17ae5b7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fe17ae5b7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fe17ae5b7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fe17ae5b7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fe17ae5b7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e17ae5b7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fe17ae5b7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fe17ae5b7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fe17ae5b7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fe84a585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fe84a585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891cc20332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891cc20332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fe84a585a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fe84a585a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fe94ea6be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fe94ea6be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fe94ea6be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fe94ea6be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891cc2033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891cc2033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fe17ae5b7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fe17ae5b7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fe17ae5b7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fe17ae5b7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fe84a585a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fe84a585a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fe17ae5b70_0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fe17ae5b7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891cc20332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891cc20332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891cc20332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891cc20332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891cc20332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891cc20332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e102b96c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e102b96c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e17ae5b7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fe17ae5b7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e17ae5b7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e17ae5b7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e17ae5b7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fe17ae5b7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499500" y="335775"/>
            <a:ext cx="8145000" cy="791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600"/>
              <a:t>COS3302 Applied Data Science</a:t>
            </a:r>
            <a:endParaRPr sz="4600"/>
          </a:p>
          <a:p>
            <a:pPr indent="0" lvl="0" marL="0" rtl="0" algn="l">
              <a:spcBef>
                <a:spcPts val="0"/>
              </a:spcBef>
              <a:spcAft>
                <a:spcPts val="0"/>
              </a:spcAft>
              <a:buNone/>
            </a:pPr>
            <a:r>
              <a:t/>
            </a:r>
            <a:endParaRPr/>
          </a:p>
        </p:txBody>
      </p:sp>
      <p:sp>
        <p:nvSpPr>
          <p:cNvPr id="68" name="Google Shape;68;p13"/>
          <p:cNvSpPr txBox="1"/>
          <p:nvPr/>
        </p:nvSpPr>
        <p:spPr>
          <a:xfrm>
            <a:off x="2714250" y="2108175"/>
            <a:ext cx="3715500" cy="5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Roboto"/>
                <a:ea typeface="Roboto"/>
                <a:cs typeface="Roboto"/>
                <a:sym typeface="Roboto"/>
              </a:rPr>
              <a:t>Week 7 : Iris Dataset </a:t>
            </a:r>
            <a:endParaRPr sz="3000">
              <a:solidFill>
                <a:srgbClr val="FFFFFF"/>
              </a:solidFill>
              <a:latin typeface="Roboto"/>
              <a:ea typeface="Roboto"/>
              <a:cs typeface="Roboto"/>
              <a:sym typeface="Roboto"/>
            </a:endParaRPr>
          </a:p>
          <a:p>
            <a:pPr indent="0" lvl="0" marL="0" rtl="0" algn="l">
              <a:spcBef>
                <a:spcPts val="0"/>
              </a:spcBef>
              <a:spcAft>
                <a:spcPts val="0"/>
              </a:spcAft>
              <a:buNone/>
            </a:pPr>
            <a:r>
              <a:t/>
            </a:r>
            <a:endParaRPr sz="3000">
              <a:solidFill>
                <a:srgbClr val="FFFFFF"/>
              </a:solidFill>
              <a:latin typeface="Roboto"/>
              <a:ea typeface="Roboto"/>
              <a:cs typeface="Roboto"/>
              <a:sym typeface="Roboto"/>
            </a:endParaRPr>
          </a:p>
          <a:p>
            <a:pPr indent="0" lvl="0" marL="0" rtl="0" algn="l">
              <a:spcBef>
                <a:spcPts val="0"/>
              </a:spcBef>
              <a:spcAft>
                <a:spcPts val="0"/>
              </a:spcAft>
              <a:buNone/>
            </a:pPr>
            <a:r>
              <a:rPr lang="en" sz="3000">
                <a:solidFill>
                  <a:srgbClr val="FFFFFF"/>
                </a:solidFill>
                <a:latin typeface="Roboto"/>
                <a:ea typeface="Roboto"/>
                <a:cs typeface="Roboto"/>
                <a:sym typeface="Roboto"/>
              </a:rPr>
              <a:t>	</a:t>
            </a:r>
            <a:endParaRPr sz="3000">
              <a:solidFill>
                <a:srgbClr val="FFFFFF"/>
              </a:solidFill>
              <a:latin typeface="Roboto"/>
              <a:ea typeface="Roboto"/>
              <a:cs typeface="Roboto"/>
              <a:sym typeface="Roboto"/>
            </a:endParaRPr>
          </a:p>
        </p:txBody>
      </p:sp>
      <p:sp>
        <p:nvSpPr>
          <p:cNvPr id="69" name="Google Shape;69;p13"/>
          <p:cNvSpPr txBox="1"/>
          <p:nvPr/>
        </p:nvSpPr>
        <p:spPr>
          <a:xfrm>
            <a:off x="253500" y="3789825"/>
            <a:ext cx="4318500" cy="11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3200">
                <a:solidFill>
                  <a:srgbClr val="FFFFFF"/>
                </a:solidFill>
                <a:latin typeface="Roboto"/>
                <a:ea typeface="Roboto"/>
                <a:cs typeface="Roboto"/>
                <a:sym typeface="Roboto"/>
              </a:rPr>
              <a:t>Jutharat Pooamorn</a:t>
            </a:r>
            <a:endParaRPr b="1" i="1" sz="3200">
              <a:solidFill>
                <a:srgbClr val="FFFFFF"/>
              </a:solidFill>
              <a:latin typeface="Roboto"/>
              <a:ea typeface="Roboto"/>
              <a:cs typeface="Roboto"/>
              <a:sym typeface="Roboto"/>
            </a:endParaRPr>
          </a:p>
          <a:p>
            <a:pPr indent="0" lvl="0" marL="0" rtl="0" algn="l">
              <a:spcBef>
                <a:spcPts val="0"/>
              </a:spcBef>
              <a:spcAft>
                <a:spcPts val="0"/>
              </a:spcAft>
              <a:buNone/>
            </a:pPr>
            <a:r>
              <a:rPr b="1" i="1" lang="en" sz="3200">
                <a:solidFill>
                  <a:srgbClr val="FFFFFF"/>
                </a:solidFill>
                <a:latin typeface="Roboto"/>
                <a:ea typeface="Roboto"/>
                <a:cs typeface="Roboto"/>
                <a:sym typeface="Roboto"/>
              </a:rPr>
              <a:t>6405003317</a:t>
            </a:r>
            <a:endParaRPr b="1" i="1" sz="3200">
              <a:solidFill>
                <a:srgbClr val="FFFFFF"/>
              </a:solidFill>
              <a:latin typeface="Roboto"/>
              <a:ea typeface="Roboto"/>
              <a:cs typeface="Roboto"/>
              <a:sym typeface="Roboto"/>
            </a:endParaRPr>
          </a:p>
          <a:p>
            <a:pPr indent="0" lvl="0" marL="0" rtl="0" algn="l">
              <a:spcBef>
                <a:spcPts val="0"/>
              </a:spcBef>
              <a:spcAft>
                <a:spcPts val="0"/>
              </a:spcAft>
              <a:buNone/>
            </a:pPr>
            <a:r>
              <a:t/>
            </a:r>
            <a:endParaRPr sz="3200">
              <a:solidFill>
                <a:srgbClr val="FFFFFF"/>
              </a:solidFill>
              <a:latin typeface="Roboto"/>
              <a:ea typeface="Roboto"/>
              <a:cs typeface="Roboto"/>
              <a:sym typeface="Roboto"/>
            </a:endParaRPr>
          </a:p>
        </p:txBody>
      </p:sp>
      <p:sp>
        <p:nvSpPr>
          <p:cNvPr id="70" name="Google Shape;70;p1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000"/>
              <a:t>‹#›</a:t>
            </a:fld>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Box Plot (sepal-width)</a:t>
            </a:r>
            <a:endParaRPr sz="3600"/>
          </a:p>
        </p:txBody>
      </p:sp>
      <p:sp>
        <p:nvSpPr>
          <p:cNvPr id="136" name="Google Shape;136;p2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000"/>
              <a:t>‹#›</a:t>
            </a:fld>
            <a:endParaRPr sz="2000"/>
          </a:p>
        </p:txBody>
      </p:sp>
      <p:pic>
        <p:nvPicPr>
          <p:cNvPr id="137" name="Google Shape;137;p22"/>
          <p:cNvPicPr preferRelativeResize="0"/>
          <p:nvPr/>
        </p:nvPicPr>
        <p:blipFill>
          <a:blip r:embed="rId3">
            <a:alphaModFix/>
          </a:blip>
          <a:stretch>
            <a:fillRect/>
          </a:stretch>
        </p:blipFill>
        <p:spPr>
          <a:xfrm>
            <a:off x="504088" y="803525"/>
            <a:ext cx="8014932" cy="421964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Box Plot (</a:t>
            </a:r>
            <a:r>
              <a:rPr lang="en" sz="3600"/>
              <a:t>petal</a:t>
            </a:r>
            <a:r>
              <a:rPr lang="en" sz="3600"/>
              <a:t>-length)</a:t>
            </a:r>
            <a:endParaRPr sz="3600"/>
          </a:p>
        </p:txBody>
      </p:sp>
      <p:sp>
        <p:nvSpPr>
          <p:cNvPr id="143" name="Google Shape;143;p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000"/>
              <a:t>‹#›</a:t>
            </a:fld>
            <a:endParaRPr sz="2000"/>
          </a:p>
        </p:txBody>
      </p:sp>
      <p:pic>
        <p:nvPicPr>
          <p:cNvPr id="144" name="Google Shape;144;p23"/>
          <p:cNvPicPr preferRelativeResize="0"/>
          <p:nvPr/>
        </p:nvPicPr>
        <p:blipFill>
          <a:blip r:embed="rId3">
            <a:alphaModFix/>
          </a:blip>
          <a:stretch>
            <a:fillRect/>
          </a:stretch>
        </p:blipFill>
        <p:spPr>
          <a:xfrm>
            <a:off x="541050" y="771450"/>
            <a:ext cx="7940978" cy="421964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Box Plot (</a:t>
            </a:r>
            <a:r>
              <a:rPr lang="en" sz="3600"/>
              <a:t>petal</a:t>
            </a:r>
            <a:r>
              <a:rPr lang="en" sz="3600"/>
              <a:t>-width)</a:t>
            </a:r>
            <a:endParaRPr sz="3600"/>
          </a:p>
        </p:txBody>
      </p:sp>
      <p:sp>
        <p:nvSpPr>
          <p:cNvPr id="150" name="Google Shape;150;p2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000"/>
              <a:t>‹#›</a:t>
            </a:fld>
            <a:endParaRPr sz="2000"/>
          </a:p>
        </p:txBody>
      </p:sp>
      <p:pic>
        <p:nvPicPr>
          <p:cNvPr id="151" name="Google Shape;151;p24"/>
          <p:cNvPicPr preferRelativeResize="0"/>
          <p:nvPr/>
        </p:nvPicPr>
        <p:blipFill>
          <a:blip r:embed="rId3">
            <a:alphaModFix/>
          </a:blip>
          <a:stretch>
            <a:fillRect/>
          </a:stretch>
        </p:blipFill>
        <p:spPr>
          <a:xfrm>
            <a:off x="549263" y="771450"/>
            <a:ext cx="8045465" cy="421964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Pair Plot</a:t>
            </a:r>
            <a:endParaRPr sz="3600"/>
          </a:p>
        </p:txBody>
      </p:sp>
      <p:sp>
        <p:nvSpPr>
          <p:cNvPr id="157" name="Google Shape;157;p2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000"/>
              <a:t>‹#›</a:t>
            </a:fld>
            <a:endParaRPr sz="2000"/>
          </a:p>
        </p:txBody>
      </p:sp>
      <p:pic>
        <p:nvPicPr>
          <p:cNvPr id="158" name="Google Shape;158;p25"/>
          <p:cNvPicPr preferRelativeResize="0"/>
          <p:nvPr/>
        </p:nvPicPr>
        <p:blipFill>
          <a:blip r:embed="rId3">
            <a:alphaModFix/>
          </a:blip>
          <a:stretch>
            <a:fillRect/>
          </a:stretch>
        </p:blipFill>
        <p:spPr>
          <a:xfrm>
            <a:off x="2026300" y="771450"/>
            <a:ext cx="5091391" cy="421965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Correlation Matrix</a:t>
            </a:r>
            <a:endParaRPr sz="3600"/>
          </a:p>
        </p:txBody>
      </p:sp>
      <p:sp>
        <p:nvSpPr>
          <p:cNvPr id="164" name="Google Shape;164;p2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000"/>
              <a:t>‹#›</a:t>
            </a:fld>
            <a:endParaRPr sz="2000"/>
          </a:p>
        </p:txBody>
      </p:sp>
      <p:pic>
        <p:nvPicPr>
          <p:cNvPr id="165" name="Google Shape;165;p26"/>
          <p:cNvPicPr preferRelativeResize="0"/>
          <p:nvPr/>
        </p:nvPicPr>
        <p:blipFill>
          <a:blip r:embed="rId3">
            <a:alphaModFix/>
          </a:blip>
          <a:stretch>
            <a:fillRect/>
          </a:stretch>
        </p:blipFill>
        <p:spPr>
          <a:xfrm>
            <a:off x="2212038" y="782125"/>
            <a:ext cx="4599018" cy="421964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K-Nearest Neighbor(KNN) Algorithm</a:t>
            </a:r>
            <a:endParaRPr sz="3600"/>
          </a:p>
        </p:txBody>
      </p:sp>
      <p:sp>
        <p:nvSpPr>
          <p:cNvPr id="171" name="Google Shape;171;p2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000"/>
              <a:t>‹#›</a:t>
            </a:fld>
            <a:endParaRPr sz="2000"/>
          </a:p>
        </p:txBody>
      </p:sp>
      <p:pic>
        <p:nvPicPr>
          <p:cNvPr id="172" name="Google Shape;172;p27"/>
          <p:cNvPicPr preferRelativeResize="0"/>
          <p:nvPr/>
        </p:nvPicPr>
        <p:blipFill>
          <a:blip r:embed="rId3">
            <a:alphaModFix/>
          </a:blip>
          <a:stretch>
            <a:fillRect/>
          </a:stretch>
        </p:blipFill>
        <p:spPr>
          <a:xfrm>
            <a:off x="2147888" y="2642775"/>
            <a:ext cx="4848225" cy="1971675"/>
          </a:xfrm>
          <a:prstGeom prst="rect">
            <a:avLst/>
          </a:prstGeom>
          <a:noFill/>
          <a:ln cap="flat" cmpd="sng" w="9525">
            <a:solidFill>
              <a:schemeClr val="dk2"/>
            </a:solidFill>
            <a:prstDash val="solid"/>
            <a:round/>
            <a:headEnd len="sm" w="sm" type="none"/>
            <a:tailEnd len="sm" w="sm" type="none"/>
          </a:ln>
        </p:spPr>
      </p:pic>
      <p:sp>
        <p:nvSpPr>
          <p:cNvPr id="173" name="Google Shape;173;p27"/>
          <p:cNvSpPr txBox="1"/>
          <p:nvPr/>
        </p:nvSpPr>
        <p:spPr>
          <a:xfrm>
            <a:off x="98250" y="4784125"/>
            <a:ext cx="37536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2"/>
                </a:solidFill>
                <a:latin typeface="Roboto"/>
                <a:ea typeface="Roboto"/>
                <a:cs typeface="Roboto"/>
                <a:sym typeface="Roboto"/>
              </a:rPr>
              <a:t>https://www.smarten.com/blog/knn-classification-analysis-enterprise/</a:t>
            </a:r>
            <a:endParaRPr sz="900">
              <a:solidFill>
                <a:schemeClr val="lt2"/>
              </a:solidFill>
              <a:latin typeface="Roboto"/>
              <a:ea typeface="Roboto"/>
              <a:cs typeface="Roboto"/>
              <a:sym typeface="Roboto"/>
            </a:endParaRPr>
          </a:p>
        </p:txBody>
      </p:sp>
      <p:sp>
        <p:nvSpPr>
          <p:cNvPr id="174" name="Google Shape;174;p27"/>
          <p:cNvSpPr txBox="1"/>
          <p:nvPr/>
        </p:nvSpPr>
        <p:spPr>
          <a:xfrm>
            <a:off x="722388" y="845963"/>
            <a:ext cx="7699200" cy="1569900"/>
          </a:xfrm>
          <a:prstGeom prst="rect">
            <a:avLst/>
          </a:prstGeom>
          <a:noFill/>
          <a:ln cap="flat" cmpd="sng" w="952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457200" lvl="0" marL="0" rtl="0" algn="l">
              <a:spcBef>
                <a:spcPts val="0"/>
              </a:spcBef>
              <a:spcAft>
                <a:spcPts val="0"/>
              </a:spcAft>
              <a:buNone/>
            </a:pPr>
            <a:r>
              <a:rPr lang="en" sz="1800">
                <a:solidFill>
                  <a:srgbClr val="333333"/>
                </a:solidFill>
                <a:latin typeface="Roboto"/>
                <a:ea typeface="Roboto"/>
                <a:cs typeface="Roboto"/>
                <a:sym typeface="Roboto"/>
              </a:rPr>
              <a:t>The KNN (K Nearest Neighbors) algorithm analyzes all available data points and classifies this data, then classifies new cases based on these established categories. It is useful for recognizing patterns and for estimating. Let’s say we want to determine the likelihood of two predictors, with target.</a:t>
            </a:r>
            <a:endParaRPr sz="1800">
              <a:solidFill>
                <a:srgbClr val="333333"/>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KNN Classification</a:t>
            </a:r>
            <a:endParaRPr sz="3600"/>
          </a:p>
        </p:txBody>
      </p:sp>
      <p:sp>
        <p:nvSpPr>
          <p:cNvPr id="180" name="Google Shape;180;p2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000"/>
              <a:t>‹#›</a:t>
            </a:fld>
            <a:endParaRPr sz="2000"/>
          </a:p>
        </p:txBody>
      </p:sp>
      <p:pic>
        <p:nvPicPr>
          <p:cNvPr id="181" name="Google Shape;181;p28"/>
          <p:cNvPicPr preferRelativeResize="0"/>
          <p:nvPr/>
        </p:nvPicPr>
        <p:blipFill>
          <a:blip r:embed="rId3">
            <a:alphaModFix/>
          </a:blip>
          <a:stretch>
            <a:fillRect/>
          </a:stretch>
        </p:blipFill>
        <p:spPr>
          <a:xfrm>
            <a:off x="1215013" y="1370725"/>
            <a:ext cx="6593076" cy="2402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Split Data into Training and Test Set </a:t>
            </a:r>
            <a:endParaRPr sz="3600"/>
          </a:p>
        </p:txBody>
      </p:sp>
      <p:sp>
        <p:nvSpPr>
          <p:cNvPr id="187" name="Google Shape;187;p2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000"/>
              <a:t>‹#›</a:t>
            </a:fld>
            <a:endParaRPr sz="2000"/>
          </a:p>
        </p:txBody>
      </p:sp>
      <p:pic>
        <p:nvPicPr>
          <p:cNvPr id="188" name="Google Shape;188;p29"/>
          <p:cNvPicPr preferRelativeResize="0"/>
          <p:nvPr/>
        </p:nvPicPr>
        <p:blipFill>
          <a:blip r:embed="rId3">
            <a:alphaModFix/>
          </a:blip>
          <a:stretch>
            <a:fillRect/>
          </a:stretch>
        </p:blipFill>
        <p:spPr>
          <a:xfrm>
            <a:off x="2724150" y="1509700"/>
            <a:ext cx="3695700" cy="2124075"/>
          </a:xfrm>
          <a:prstGeom prst="rect">
            <a:avLst/>
          </a:prstGeom>
          <a:noFill/>
          <a:ln cap="flat" cmpd="sng" w="9525">
            <a:solidFill>
              <a:schemeClr val="dk2"/>
            </a:solidFill>
            <a:prstDash val="solid"/>
            <a:round/>
            <a:headEnd len="sm" w="sm" type="none"/>
            <a:tailEnd len="sm" w="sm" type="none"/>
          </a:ln>
        </p:spPr>
      </p:pic>
      <p:sp>
        <p:nvSpPr>
          <p:cNvPr id="189" name="Google Shape;189;p29"/>
          <p:cNvSpPr txBox="1"/>
          <p:nvPr/>
        </p:nvSpPr>
        <p:spPr>
          <a:xfrm>
            <a:off x="98250" y="4784125"/>
            <a:ext cx="50154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2"/>
                </a:solidFill>
                <a:latin typeface="Roboto"/>
                <a:ea typeface="Roboto"/>
                <a:cs typeface="Roboto"/>
                <a:sym typeface="Roboto"/>
              </a:rPr>
              <a:t>https://medium.com/@rathinavel.mph/how-the-train-and-test-samples-are-split-d7e46a8e2361</a:t>
            </a:r>
            <a:endParaRPr sz="900">
              <a:solidFill>
                <a:schemeClr val="lt2"/>
              </a:solidFill>
              <a:latin typeface="Roboto"/>
              <a:ea typeface="Roboto"/>
              <a:cs typeface="Roboto"/>
              <a:sym typeface="Roboto"/>
            </a:endParaRPr>
          </a:p>
        </p:txBody>
      </p:sp>
      <p:sp>
        <p:nvSpPr>
          <p:cNvPr id="190" name="Google Shape;190;p29"/>
          <p:cNvSpPr txBox="1"/>
          <p:nvPr/>
        </p:nvSpPr>
        <p:spPr>
          <a:xfrm>
            <a:off x="3787600" y="3832500"/>
            <a:ext cx="630900" cy="305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2"/>
                </a:solidFill>
                <a:latin typeface="Roboto"/>
                <a:ea typeface="Roboto"/>
                <a:cs typeface="Roboto"/>
                <a:sym typeface="Roboto"/>
              </a:rPr>
              <a:t>80%</a:t>
            </a:r>
            <a:endParaRPr sz="1800">
              <a:solidFill>
                <a:schemeClr val="lt2"/>
              </a:solidFill>
              <a:latin typeface="Roboto"/>
              <a:ea typeface="Roboto"/>
              <a:cs typeface="Roboto"/>
              <a:sym typeface="Roboto"/>
            </a:endParaRPr>
          </a:p>
        </p:txBody>
      </p:sp>
      <p:sp>
        <p:nvSpPr>
          <p:cNvPr id="191" name="Google Shape;191;p29"/>
          <p:cNvSpPr txBox="1"/>
          <p:nvPr/>
        </p:nvSpPr>
        <p:spPr>
          <a:xfrm>
            <a:off x="5458450" y="3832500"/>
            <a:ext cx="630900" cy="305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2"/>
                </a:solidFill>
                <a:latin typeface="Roboto"/>
                <a:ea typeface="Roboto"/>
                <a:cs typeface="Roboto"/>
                <a:sym typeface="Roboto"/>
              </a:rPr>
              <a:t>20%</a:t>
            </a:r>
            <a:endParaRPr sz="1800">
              <a:solidFill>
                <a:schemeClr val="lt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Training Set Before Scaling by StandardScaler</a:t>
            </a:r>
            <a:endParaRPr sz="3200"/>
          </a:p>
        </p:txBody>
      </p:sp>
      <p:sp>
        <p:nvSpPr>
          <p:cNvPr id="197" name="Google Shape;197;p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000"/>
              <a:t>‹#›</a:t>
            </a:fld>
            <a:endParaRPr sz="2000"/>
          </a:p>
        </p:txBody>
      </p:sp>
      <p:pic>
        <p:nvPicPr>
          <p:cNvPr id="198" name="Google Shape;198;p30"/>
          <p:cNvPicPr preferRelativeResize="0"/>
          <p:nvPr/>
        </p:nvPicPr>
        <p:blipFill>
          <a:blip r:embed="rId3">
            <a:alphaModFix/>
          </a:blip>
          <a:stretch>
            <a:fillRect/>
          </a:stretch>
        </p:blipFill>
        <p:spPr>
          <a:xfrm>
            <a:off x="1738313" y="838200"/>
            <a:ext cx="5667375" cy="3467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Test Set After Scaling by StandardScaler</a:t>
            </a:r>
            <a:endParaRPr sz="3200"/>
          </a:p>
        </p:txBody>
      </p:sp>
      <p:sp>
        <p:nvSpPr>
          <p:cNvPr id="204" name="Google Shape;204;p3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000"/>
              <a:t>‹#›</a:t>
            </a:fld>
            <a:endParaRPr sz="2000"/>
          </a:p>
        </p:txBody>
      </p:sp>
      <p:pic>
        <p:nvPicPr>
          <p:cNvPr id="205" name="Google Shape;205;p31"/>
          <p:cNvPicPr preferRelativeResize="0"/>
          <p:nvPr/>
        </p:nvPicPr>
        <p:blipFill>
          <a:blip r:embed="rId3">
            <a:alphaModFix/>
          </a:blip>
          <a:stretch>
            <a:fillRect/>
          </a:stretch>
        </p:blipFill>
        <p:spPr>
          <a:xfrm>
            <a:off x="1766888" y="876300"/>
            <a:ext cx="5610225" cy="3390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ctrTitle"/>
          </p:nvPr>
        </p:nvSpPr>
        <p:spPr>
          <a:xfrm>
            <a:off x="240800" y="119025"/>
            <a:ext cx="4530600" cy="76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3600"/>
              <a:t>Objectives</a:t>
            </a:r>
            <a:endParaRPr/>
          </a:p>
        </p:txBody>
      </p:sp>
      <p:sp>
        <p:nvSpPr>
          <p:cNvPr id="76" name="Google Shape;76;p14"/>
          <p:cNvSpPr txBox="1"/>
          <p:nvPr/>
        </p:nvSpPr>
        <p:spPr>
          <a:xfrm>
            <a:off x="240800" y="881025"/>
            <a:ext cx="863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Use the Iris Dataset as a case study to enhance data analytics and data visualization</a:t>
            </a:r>
            <a:endParaRPr sz="2800">
              <a:solidFill>
                <a:schemeClr val="lt1"/>
              </a:solidFill>
              <a:latin typeface="Roboto"/>
              <a:ea typeface="Roboto"/>
              <a:cs typeface="Roboto"/>
              <a:sym typeface="Roboto"/>
            </a:endParaRPr>
          </a:p>
          <a:p>
            <a:pPr indent="0" lvl="0" marL="914400" rtl="0" algn="l">
              <a:spcBef>
                <a:spcPts val="0"/>
              </a:spcBef>
              <a:spcAft>
                <a:spcPts val="0"/>
              </a:spcAft>
              <a:buNone/>
            </a:pPr>
            <a:r>
              <a:t/>
            </a:r>
            <a:endParaRPr sz="2800">
              <a:solidFill>
                <a:schemeClr val="lt1"/>
              </a:solidFill>
              <a:latin typeface="Roboto"/>
              <a:ea typeface="Roboto"/>
              <a:cs typeface="Roboto"/>
              <a:sym typeface="Roboto"/>
            </a:endParaRPr>
          </a:p>
          <a:p>
            <a:pPr indent="-406400" lvl="0" marL="457200" rtl="0" algn="l">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Tools such as Histogram, Cross Tabulation, Box Plots, Pair Plots and Correlation Matrix</a:t>
            </a:r>
            <a:endParaRPr sz="2800">
              <a:solidFill>
                <a:schemeClr val="lt1"/>
              </a:solidFill>
              <a:latin typeface="Roboto"/>
              <a:ea typeface="Roboto"/>
              <a:cs typeface="Roboto"/>
              <a:sym typeface="Roboto"/>
            </a:endParaRPr>
          </a:p>
          <a:p>
            <a:pPr indent="0" lvl="0" marL="0" rtl="0" algn="l">
              <a:spcBef>
                <a:spcPts val="0"/>
              </a:spcBef>
              <a:spcAft>
                <a:spcPts val="0"/>
              </a:spcAft>
              <a:buNone/>
            </a:pPr>
            <a:r>
              <a:t/>
            </a:r>
            <a:endParaRPr sz="2800">
              <a:solidFill>
                <a:schemeClr val="lt1"/>
              </a:solidFill>
              <a:latin typeface="Roboto"/>
              <a:ea typeface="Roboto"/>
              <a:cs typeface="Roboto"/>
              <a:sym typeface="Roboto"/>
            </a:endParaRPr>
          </a:p>
          <a:p>
            <a:pPr indent="-406400" lvl="0" marL="457200" rtl="0" algn="l">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Experience KNN algorithm which </a:t>
            </a:r>
            <a:r>
              <a:rPr lang="en" sz="2800">
                <a:solidFill>
                  <a:schemeClr val="lt1"/>
                </a:solidFill>
                <a:latin typeface="Roboto"/>
                <a:ea typeface="Roboto"/>
                <a:cs typeface="Roboto"/>
                <a:sym typeface="Roboto"/>
              </a:rPr>
              <a:t>uses proximity</a:t>
            </a:r>
            <a:r>
              <a:rPr lang="en" sz="2800">
                <a:solidFill>
                  <a:schemeClr val="lt1"/>
                </a:solidFill>
                <a:latin typeface="Roboto"/>
                <a:ea typeface="Roboto"/>
                <a:cs typeface="Roboto"/>
                <a:sym typeface="Roboto"/>
              </a:rPr>
              <a:t> to make classifications or predictions about the grouping of an individual data point</a:t>
            </a:r>
            <a:endParaRPr sz="2800">
              <a:solidFill>
                <a:schemeClr val="lt1"/>
              </a:solidFill>
              <a:latin typeface="Roboto"/>
              <a:ea typeface="Roboto"/>
              <a:cs typeface="Roboto"/>
              <a:sym typeface="Roboto"/>
            </a:endParaRPr>
          </a:p>
        </p:txBody>
      </p:sp>
      <p:sp>
        <p:nvSpPr>
          <p:cNvPr id="77" name="Google Shape;77;p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000"/>
              <a:t>‹#›</a:t>
            </a:fld>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Confusion Matrix</a:t>
            </a:r>
            <a:endParaRPr sz="3600"/>
          </a:p>
        </p:txBody>
      </p:sp>
      <p:sp>
        <p:nvSpPr>
          <p:cNvPr id="211" name="Google Shape;211;p3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000"/>
              <a:t>‹#›</a:t>
            </a:fld>
            <a:endParaRPr sz="2000"/>
          </a:p>
        </p:txBody>
      </p:sp>
      <p:sp>
        <p:nvSpPr>
          <p:cNvPr id="212" name="Google Shape;212;p32"/>
          <p:cNvSpPr txBox="1"/>
          <p:nvPr/>
        </p:nvSpPr>
        <p:spPr>
          <a:xfrm>
            <a:off x="1709088" y="4591700"/>
            <a:ext cx="1218900" cy="39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#1 : N=30</a:t>
            </a:r>
            <a:endParaRPr sz="1800">
              <a:solidFill>
                <a:schemeClr val="lt2"/>
              </a:solidFill>
              <a:latin typeface="Roboto"/>
              <a:ea typeface="Roboto"/>
              <a:cs typeface="Roboto"/>
              <a:sym typeface="Roboto"/>
            </a:endParaRPr>
          </a:p>
        </p:txBody>
      </p:sp>
      <p:sp>
        <p:nvSpPr>
          <p:cNvPr id="213" name="Google Shape;213;p32"/>
          <p:cNvSpPr txBox="1"/>
          <p:nvPr/>
        </p:nvSpPr>
        <p:spPr>
          <a:xfrm>
            <a:off x="6209325" y="4591700"/>
            <a:ext cx="1218900" cy="39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#2 : N=30</a:t>
            </a:r>
            <a:endParaRPr sz="1800">
              <a:solidFill>
                <a:schemeClr val="lt2"/>
              </a:solidFill>
              <a:latin typeface="Roboto"/>
              <a:ea typeface="Roboto"/>
              <a:cs typeface="Roboto"/>
              <a:sym typeface="Roboto"/>
            </a:endParaRPr>
          </a:p>
        </p:txBody>
      </p:sp>
      <p:pic>
        <p:nvPicPr>
          <p:cNvPr id="214" name="Google Shape;214;p32"/>
          <p:cNvPicPr preferRelativeResize="0"/>
          <p:nvPr/>
        </p:nvPicPr>
        <p:blipFill>
          <a:blip r:embed="rId3">
            <a:alphaModFix/>
          </a:blip>
          <a:stretch>
            <a:fillRect/>
          </a:stretch>
        </p:blipFill>
        <p:spPr>
          <a:xfrm>
            <a:off x="96475" y="771450"/>
            <a:ext cx="4444160" cy="3667849"/>
          </a:xfrm>
          <a:prstGeom prst="rect">
            <a:avLst/>
          </a:prstGeom>
          <a:noFill/>
          <a:ln cap="flat" cmpd="sng" w="9525">
            <a:solidFill>
              <a:schemeClr val="dk2"/>
            </a:solidFill>
            <a:prstDash val="solid"/>
            <a:round/>
            <a:headEnd len="sm" w="sm" type="none"/>
            <a:tailEnd len="sm" w="sm" type="none"/>
          </a:ln>
        </p:spPr>
      </p:pic>
      <p:pic>
        <p:nvPicPr>
          <p:cNvPr id="215" name="Google Shape;215;p32"/>
          <p:cNvPicPr preferRelativeResize="0"/>
          <p:nvPr/>
        </p:nvPicPr>
        <p:blipFill>
          <a:blip r:embed="rId4">
            <a:alphaModFix/>
          </a:blip>
          <a:stretch>
            <a:fillRect/>
          </a:stretch>
        </p:blipFill>
        <p:spPr>
          <a:xfrm>
            <a:off x="4596700" y="771463"/>
            <a:ext cx="4444149" cy="366783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Error # 1 ( k = 5)</a:t>
            </a:r>
            <a:endParaRPr sz="3600"/>
          </a:p>
        </p:txBody>
      </p:sp>
      <p:sp>
        <p:nvSpPr>
          <p:cNvPr id="221" name="Google Shape;221;p3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000"/>
              <a:t>‹#›</a:t>
            </a:fld>
            <a:endParaRPr sz="2000"/>
          </a:p>
        </p:txBody>
      </p:sp>
      <p:pic>
        <p:nvPicPr>
          <p:cNvPr id="222" name="Google Shape;222;p33"/>
          <p:cNvPicPr preferRelativeResize="0"/>
          <p:nvPr/>
        </p:nvPicPr>
        <p:blipFill>
          <a:blip r:embed="rId3">
            <a:alphaModFix/>
          </a:blip>
          <a:stretch>
            <a:fillRect/>
          </a:stretch>
        </p:blipFill>
        <p:spPr>
          <a:xfrm>
            <a:off x="645488" y="760750"/>
            <a:ext cx="7853023" cy="42196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Error # 2 (k = 7)</a:t>
            </a:r>
            <a:endParaRPr sz="3600"/>
          </a:p>
        </p:txBody>
      </p:sp>
      <p:sp>
        <p:nvSpPr>
          <p:cNvPr id="228" name="Google Shape;228;p3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000"/>
              <a:t>‹#›</a:t>
            </a:fld>
            <a:endParaRPr sz="2000"/>
          </a:p>
        </p:txBody>
      </p:sp>
      <p:pic>
        <p:nvPicPr>
          <p:cNvPr id="229" name="Google Shape;229;p34"/>
          <p:cNvPicPr preferRelativeResize="0"/>
          <p:nvPr/>
        </p:nvPicPr>
        <p:blipFill>
          <a:blip r:embed="rId3">
            <a:alphaModFix/>
          </a:blip>
          <a:stretch>
            <a:fillRect/>
          </a:stretch>
        </p:blipFill>
        <p:spPr>
          <a:xfrm>
            <a:off x="645488" y="771450"/>
            <a:ext cx="7853023" cy="42196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2415450" y="1245750"/>
            <a:ext cx="4313100" cy="2652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235" name="Google Shape;235;p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ctrTitle"/>
          </p:nvPr>
        </p:nvSpPr>
        <p:spPr>
          <a:xfrm>
            <a:off x="240800" y="119025"/>
            <a:ext cx="4530600" cy="76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3600"/>
              <a:t>Storytelling with Data</a:t>
            </a:r>
            <a:endParaRPr/>
          </a:p>
        </p:txBody>
      </p:sp>
      <p:sp>
        <p:nvSpPr>
          <p:cNvPr id="83" name="Google Shape;83;p15"/>
          <p:cNvSpPr txBox="1"/>
          <p:nvPr/>
        </p:nvSpPr>
        <p:spPr>
          <a:xfrm>
            <a:off x="240800" y="836750"/>
            <a:ext cx="88314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Clr>
                <a:srgbClr val="FFFFFF"/>
              </a:buClr>
              <a:buSzPts val="2800"/>
              <a:buFont typeface="Roboto"/>
              <a:buChar char="●"/>
            </a:pPr>
            <a:r>
              <a:rPr lang="en" sz="2800">
                <a:solidFill>
                  <a:srgbClr val="FFFFFF"/>
                </a:solidFill>
                <a:latin typeface="Roboto"/>
                <a:ea typeface="Roboto"/>
                <a:cs typeface="Roboto"/>
                <a:sym typeface="Roboto"/>
              </a:rPr>
              <a:t>Source : 1936 Sir Ronald Aylmer Fisher’s Paper</a:t>
            </a:r>
            <a:endParaRPr sz="2800">
              <a:solidFill>
                <a:srgbClr val="FFFFFF"/>
              </a:solidFill>
              <a:latin typeface="Roboto"/>
              <a:ea typeface="Roboto"/>
              <a:cs typeface="Roboto"/>
              <a:sym typeface="Roboto"/>
            </a:endParaRPr>
          </a:p>
          <a:p>
            <a:pPr indent="-406400" lvl="0" marL="457200" rtl="0" algn="l">
              <a:spcBef>
                <a:spcPts val="0"/>
              </a:spcBef>
              <a:spcAft>
                <a:spcPts val="0"/>
              </a:spcAft>
              <a:buClr>
                <a:srgbClr val="FFFFFF"/>
              </a:buClr>
              <a:buSzPts val="2800"/>
              <a:buFont typeface="Roboto"/>
              <a:buChar char="●"/>
            </a:pPr>
            <a:r>
              <a:rPr lang="en" sz="2800">
                <a:solidFill>
                  <a:srgbClr val="FFFFFF"/>
                </a:solidFill>
                <a:latin typeface="Roboto"/>
                <a:ea typeface="Roboto"/>
                <a:cs typeface="Roboto"/>
                <a:sym typeface="Roboto"/>
              </a:rPr>
              <a:t>Number of Data : 150 samples</a:t>
            </a:r>
            <a:endParaRPr sz="2800">
              <a:solidFill>
                <a:srgbClr val="FFFFFF"/>
              </a:solidFill>
              <a:latin typeface="Roboto"/>
              <a:ea typeface="Roboto"/>
              <a:cs typeface="Roboto"/>
              <a:sym typeface="Roboto"/>
            </a:endParaRPr>
          </a:p>
          <a:p>
            <a:pPr indent="-406400" lvl="0" marL="457200" rtl="0" algn="l">
              <a:spcBef>
                <a:spcPts val="0"/>
              </a:spcBef>
              <a:spcAft>
                <a:spcPts val="0"/>
              </a:spcAft>
              <a:buClr>
                <a:srgbClr val="FFFFFF"/>
              </a:buClr>
              <a:buSzPts val="2800"/>
              <a:buFont typeface="Roboto"/>
              <a:buChar char="●"/>
            </a:pPr>
            <a:r>
              <a:rPr lang="en" sz="2800">
                <a:solidFill>
                  <a:srgbClr val="FFFFFF"/>
                </a:solidFill>
                <a:latin typeface="Roboto"/>
                <a:ea typeface="Roboto"/>
                <a:cs typeface="Roboto"/>
                <a:sym typeface="Roboto"/>
              </a:rPr>
              <a:t>Data Collector : </a:t>
            </a:r>
            <a:r>
              <a:rPr lang="en" sz="2800">
                <a:solidFill>
                  <a:srgbClr val="FFFFFF"/>
                </a:solidFill>
                <a:latin typeface="Roboto"/>
                <a:ea typeface="Roboto"/>
                <a:cs typeface="Roboto"/>
                <a:sym typeface="Roboto"/>
              </a:rPr>
              <a:t>Edgar Shannon Anderson</a:t>
            </a:r>
            <a:endParaRPr sz="2800">
              <a:solidFill>
                <a:srgbClr val="FFFFFF"/>
              </a:solidFill>
              <a:latin typeface="Roboto"/>
              <a:ea typeface="Roboto"/>
              <a:cs typeface="Roboto"/>
              <a:sym typeface="Roboto"/>
            </a:endParaRPr>
          </a:p>
          <a:p>
            <a:pPr indent="-406400" lvl="0" marL="457200" rtl="0" algn="l">
              <a:spcBef>
                <a:spcPts val="0"/>
              </a:spcBef>
              <a:spcAft>
                <a:spcPts val="0"/>
              </a:spcAft>
              <a:buClr>
                <a:srgbClr val="FFFFFF"/>
              </a:buClr>
              <a:buSzPts val="2800"/>
              <a:buFont typeface="Roboto"/>
              <a:buChar char="●"/>
            </a:pPr>
            <a:r>
              <a:rPr lang="en" sz="2800">
                <a:solidFill>
                  <a:srgbClr val="FFFFFF"/>
                </a:solidFill>
                <a:latin typeface="Roboto"/>
                <a:ea typeface="Roboto"/>
                <a:cs typeface="Roboto"/>
                <a:sym typeface="Roboto"/>
              </a:rPr>
              <a:t>Data contain </a:t>
            </a:r>
            <a:r>
              <a:rPr lang="en" sz="2800">
                <a:solidFill>
                  <a:srgbClr val="FFFFFF"/>
                </a:solidFill>
                <a:latin typeface="Roboto"/>
                <a:ea typeface="Roboto"/>
                <a:cs typeface="Roboto"/>
                <a:sym typeface="Roboto"/>
              </a:rPr>
              <a:t>5 </a:t>
            </a:r>
            <a:r>
              <a:rPr lang="en" sz="2800">
                <a:solidFill>
                  <a:srgbClr val="FFFFFF"/>
                </a:solidFill>
                <a:latin typeface="Roboto"/>
                <a:ea typeface="Roboto"/>
                <a:cs typeface="Roboto"/>
                <a:sym typeface="Roboto"/>
              </a:rPr>
              <a:t>features</a:t>
            </a:r>
            <a:endParaRPr sz="2800">
              <a:solidFill>
                <a:srgbClr val="FFFFFF"/>
              </a:solidFill>
              <a:latin typeface="Roboto"/>
              <a:ea typeface="Roboto"/>
              <a:cs typeface="Roboto"/>
              <a:sym typeface="Roboto"/>
            </a:endParaRPr>
          </a:p>
          <a:p>
            <a:pPr indent="-406400" lvl="0" marL="914400" rtl="0" algn="l">
              <a:spcBef>
                <a:spcPts val="0"/>
              </a:spcBef>
              <a:spcAft>
                <a:spcPts val="0"/>
              </a:spcAft>
              <a:buClr>
                <a:srgbClr val="FFFFFF"/>
              </a:buClr>
              <a:buSzPts val="2800"/>
              <a:buFont typeface="Roboto"/>
              <a:buChar char="➢"/>
            </a:pPr>
            <a:r>
              <a:rPr lang="en" sz="2800">
                <a:solidFill>
                  <a:srgbClr val="FFFFFF"/>
                </a:solidFill>
                <a:latin typeface="Roboto"/>
                <a:ea typeface="Roboto"/>
                <a:cs typeface="Roboto"/>
                <a:sym typeface="Roboto"/>
              </a:rPr>
              <a:t>Target field : class(label)</a:t>
            </a:r>
            <a:endParaRPr sz="2800">
              <a:solidFill>
                <a:srgbClr val="FFFFFF"/>
              </a:solidFill>
              <a:latin typeface="Roboto"/>
              <a:ea typeface="Roboto"/>
              <a:cs typeface="Roboto"/>
              <a:sym typeface="Roboto"/>
            </a:endParaRPr>
          </a:p>
          <a:p>
            <a:pPr indent="0" lvl="0" marL="457200" rtl="0" algn="l">
              <a:spcBef>
                <a:spcPts val="0"/>
              </a:spcBef>
              <a:spcAft>
                <a:spcPts val="0"/>
              </a:spcAft>
              <a:buNone/>
            </a:pPr>
            <a:r>
              <a:rPr lang="en" sz="2800">
                <a:solidFill>
                  <a:srgbClr val="FFFFFF"/>
                </a:solidFill>
                <a:latin typeface="Roboto"/>
                <a:ea typeface="Roboto"/>
                <a:cs typeface="Roboto"/>
                <a:sym typeface="Roboto"/>
              </a:rPr>
              <a:t>Iris-setosa(50), Iris-versicolor(50),  Iris-virginica(50)</a:t>
            </a:r>
            <a:endParaRPr sz="2800">
              <a:solidFill>
                <a:srgbClr val="FFFFFF"/>
              </a:solidFill>
              <a:latin typeface="Roboto"/>
              <a:ea typeface="Roboto"/>
              <a:cs typeface="Roboto"/>
              <a:sym typeface="Roboto"/>
            </a:endParaRPr>
          </a:p>
          <a:p>
            <a:pPr indent="-406400" lvl="0" marL="914400" rtl="0" algn="l">
              <a:spcBef>
                <a:spcPts val="0"/>
              </a:spcBef>
              <a:spcAft>
                <a:spcPts val="0"/>
              </a:spcAft>
              <a:buClr>
                <a:srgbClr val="FFFFFF"/>
              </a:buClr>
              <a:buSzPts val="2800"/>
              <a:buFont typeface="Roboto"/>
              <a:buChar char="➢"/>
            </a:pPr>
            <a:r>
              <a:rPr lang="en" sz="2800">
                <a:solidFill>
                  <a:srgbClr val="FFFFFF"/>
                </a:solidFill>
                <a:latin typeface="Roboto"/>
                <a:ea typeface="Roboto"/>
                <a:cs typeface="Roboto"/>
                <a:sym typeface="Roboto"/>
              </a:rPr>
              <a:t>Other attributes : 4</a:t>
            </a:r>
            <a:endParaRPr sz="2800">
              <a:solidFill>
                <a:srgbClr val="FFFFFF"/>
              </a:solidFill>
              <a:latin typeface="Roboto"/>
              <a:ea typeface="Roboto"/>
              <a:cs typeface="Roboto"/>
              <a:sym typeface="Roboto"/>
            </a:endParaRPr>
          </a:p>
          <a:p>
            <a:pPr indent="0" lvl="0" marL="0" rtl="0" algn="l">
              <a:spcBef>
                <a:spcPts val="0"/>
              </a:spcBef>
              <a:spcAft>
                <a:spcPts val="0"/>
              </a:spcAft>
              <a:buNone/>
            </a:pPr>
            <a:r>
              <a:rPr lang="en" sz="2800">
                <a:solidFill>
                  <a:srgbClr val="FFFFFF"/>
                </a:solidFill>
                <a:latin typeface="Roboto"/>
                <a:ea typeface="Roboto"/>
                <a:cs typeface="Roboto"/>
                <a:sym typeface="Roboto"/>
              </a:rPr>
              <a:t>	sepal-length, sepal-width, petal-length, petal-width</a:t>
            </a:r>
            <a:endParaRPr sz="2800">
              <a:solidFill>
                <a:srgbClr val="FFFFFF"/>
              </a:solidFill>
              <a:latin typeface="Roboto"/>
              <a:ea typeface="Roboto"/>
              <a:cs typeface="Roboto"/>
              <a:sym typeface="Roboto"/>
            </a:endParaRPr>
          </a:p>
          <a:p>
            <a:pPr indent="0" lvl="0" marL="457200" rtl="0" algn="l">
              <a:spcBef>
                <a:spcPts val="0"/>
              </a:spcBef>
              <a:spcAft>
                <a:spcPts val="0"/>
              </a:spcAft>
              <a:buNone/>
            </a:pPr>
            <a:r>
              <a:t/>
            </a:r>
            <a:endParaRPr sz="2800">
              <a:solidFill>
                <a:srgbClr val="FFFFFF"/>
              </a:solidFill>
              <a:latin typeface="Roboto"/>
              <a:ea typeface="Roboto"/>
              <a:cs typeface="Roboto"/>
              <a:sym typeface="Roboto"/>
            </a:endParaRPr>
          </a:p>
        </p:txBody>
      </p:sp>
      <p:sp>
        <p:nvSpPr>
          <p:cNvPr id="84" name="Google Shape;84;p1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000"/>
              <a:t>‹#›</a:t>
            </a:fld>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Pictures of the Three Flowers Species</a:t>
            </a:r>
            <a:endParaRPr sz="3600"/>
          </a:p>
        </p:txBody>
      </p:sp>
      <p:sp>
        <p:nvSpPr>
          <p:cNvPr id="90" name="Google Shape;90;p1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000"/>
              <a:t>‹#›</a:t>
            </a:fld>
            <a:endParaRPr sz="2000"/>
          </a:p>
        </p:txBody>
      </p:sp>
      <p:pic>
        <p:nvPicPr>
          <p:cNvPr id="91" name="Google Shape;91;p16"/>
          <p:cNvPicPr preferRelativeResize="0"/>
          <p:nvPr/>
        </p:nvPicPr>
        <p:blipFill>
          <a:blip r:embed="rId3">
            <a:alphaModFix/>
          </a:blip>
          <a:stretch>
            <a:fillRect/>
          </a:stretch>
        </p:blipFill>
        <p:spPr>
          <a:xfrm>
            <a:off x="628650" y="1157288"/>
            <a:ext cx="7886700" cy="2828925"/>
          </a:xfrm>
          <a:prstGeom prst="rect">
            <a:avLst/>
          </a:prstGeom>
          <a:noFill/>
          <a:ln cap="flat" cmpd="sng" w="9525">
            <a:solidFill>
              <a:schemeClr val="dk2"/>
            </a:solidFill>
            <a:prstDash val="solid"/>
            <a:round/>
            <a:headEnd len="sm" w="sm" type="none"/>
            <a:tailEnd len="sm" w="sm" type="none"/>
          </a:ln>
        </p:spPr>
      </p:pic>
      <p:sp>
        <p:nvSpPr>
          <p:cNvPr id="92" name="Google Shape;92;p16"/>
          <p:cNvSpPr txBox="1"/>
          <p:nvPr/>
        </p:nvSpPr>
        <p:spPr>
          <a:xfrm>
            <a:off x="98250" y="4784125"/>
            <a:ext cx="57639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2"/>
                </a:solidFill>
                <a:latin typeface="Roboto"/>
                <a:ea typeface="Roboto"/>
                <a:cs typeface="Roboto"/>
                <a:sym typeface="Roboto"/>
              </a:rPr>
              <a:t>https://ai.plainenglish.io/tackling-the-iris-classification-problem-with-k-nearest-neighbors-knn-b7d67afc9451</a:t>
            </a:r>
            <a:endParaRPr sz="900">
              <a:solidFill>
                <a:schemeClr val="lt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Statistics of Ratio Data</a:t>
            </a:r>
            <a:endParaRPr sz="3600"/>
          </a:p>
        </p:txBody>
      </p:sp>
      <p:sp>
        <p:nvSpPr>
          <p:cNvPr id="98" name="Google Shape;98;p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000"/>
              <a:t>‹#›</a:t>
            </a:fld>
            <a:endParaRPr sz="2000"/>
          </a:p>
        </p:txBody>
      </p:sp>
      <p:graphicFrame>
        <p:nvGraphicFramePr>
          <p:cNvPr id="99" name="Google Shape;99;p17"/>
          <p:cNvGraphicFramePr/>
          <p:nvPr/>
        </p:nvGraphicFramePr>
        <p:xfrm>
          <a:off x="682300" y="1113250"/>
          <a:ext cx="3000000" cy="3000000"/>
        </p:xfrm>
        <a:graphic>
          <a:graphicData uri="http://schemas.openxmlformats.org/drawingml/2006/table">
            <a:tbl>
              <a:tblPr>
                <a:noFill/>
                <a:tableStyleId>{2B845C0C-DDAC-4121-BAD3-0182C0C184FD}</a:tableStyleId>
              </a:tblPr>
              <a:tblGrid>
                <a:gridCol w="1432600"/>
                <a:gridCol w="1598850"/>
                <a:gridCol w="1567775"/>
                <a:gridCol w="1471250"/>
                <a:gridCol w="1588000"/>
              </a:tblGrid>
              <a:tr h="443175">
                <a:tc>
                  <a:txBody>
                    <a:bodyPr/>
                    <a:lstStyle/>
                    <a:p>
                      <a:pPr indent="0" lvl="0" marL="0" rtl="0" algn="ctr">
                        <a:spcBef>
                          <a:spcPts val="0"/>
                        </a:spcBef>
                        <a:spcAft>
                          <a:spcPts val="0"/>
                        </a:spcAft>
                        <a:buNone/>
                      </a:pPr>
                      <a:r>
                        <a:rPr b="1" lang="en"/>
                        <a:t>Stat / Features</a:t>
                      </a:r>
                      <a:endParaRPr b="1"/>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a:t>sepal-length</a:t>
                      </a:r>
                      <a:endParaRPr b="1"/>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D966"/>
                    </a:solidFill>
                  </a:tcPr>
                </a:tc>
                <a:tc>
                  <a:txBody>
                    <a:bodyPr/>
                    <a:lstStyle/>
                    <a:p>
                      <a:pPr indent="0" lvl="0" marL="0" rtl="0" algn="ctr">
                        <a:spcBef>
                          <a:spcPts val="0"/>
                        </a:spcBef>
                        <a:spcAft>
                          <a:spcPts val="0"/>
                        </a:spcAft>
                        <a:buNone/>
                      </a:pPr>
                      <a:r>
                        <a:rPr b="1" lang="en"/>
                        <a:t>sepal-width</a:t>
                      </a:r>
                      <a:endParaRPr b="1"/>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D966"/>
                    </a:solidFill>
                  </a:tcPr>
                </a:tc>
                <a:tc>
                  <a:txBody>
                    <a:bodyPr/>
                    <a:lstStyle/>
                    <a:p>
                      <a:pPr indent="0" lvl="0" marL="0" rtl="0" algn="ctr">
                        <a:spcBef>
                          <a:spcPts val="0"/>
                        </a:spcBef>
                        <a:spcAft>
                          <a:spcPts val="0"/>
                        </a:spcAft>
                        <a:buNone/>
                      </a:pPr>
                      <a:r>
                        <a:rPr b="1" lang="en"/>
                        <a:t>petal-length</a:t>
                      </a:r>
                      <a:endParaRPr b="1"/>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D966"/>
                    </a:solidFill>
                  </a:tcPr>
                </a:tc>
                <a:tc>
                  <a:txBody>
                    <a:bodyPr/>
                    <a:lstStyle/>
                    <a:p>
                      <a:pPr indent="0" lvl="0" marL="0" rtl="0" algn="ctr">
                        <a:spcBef>
                          <a:spcPts val="0"/>
                        </a:spcBef>
                        <a:spcAft>
                          <a:spcPts val="0"/>
                        </a:spcAft>
                        <a:buNone/>
                      </a:pPr>
                      <a:r>
                        <a:rPr b="1" lang="en"/>
                        <a:t>petal-width</a:t>
                      </a:r>
                      <a:endParaRPr b="1"/>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D966"/>
                    </a:solidFill>
                  </a:tcPr>
                </a:tc>
              </a:tr>
              <a:tr h="382150">
                <a:tc>
                  <a:txBody>
                    <a:bodyPr/>
                    <a:lstStyle/>
                    <a:p>
                      <a:pPr indent="0" lvl="0" marL="0" rtl="0" algn="ctr">
                        <a:spcBef>
                          <a:spcPts val="0"/>
                        </a:spcBef>
                        <a:spcAft>
                          <a:spcPts val="0"/>
                        </a:spcAft>
                        <a:buNone/>
                      </a:pPr>
                      <a:r>
                        <a:rPr b="1" lang="en"/>
                        <a:t>count</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E06666"/>
                    </a:solidFill>
                  </a:tcPr>
                </a:tc>
                <a:tc>
                  <a:txBody>
                    <a:bodyPr/>
                    <a:lstStyle/>
                    <a:p>
                      <a:pPr indent="0" lvl="0" marL="0" rtl="0" algn="ctr">
                        <a:spcBef>
                          <a:spcPts val="0"/>
                        </a:spcBef>
                        <a:spcAft>
                          <a:spcPts val="0"/>
                        </a:spcAft>
                        <a:buNone/>
                      </a:pPr>
                      <a:r>
                        <a:rPr lang="en"/>
                        <a:t>150.00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 150.00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      </a:t>
                      </a:r>
                      <a:r>
                        <a:rPr lang="en"/>
                        <a:t>150.00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150.00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2150">
                <a:tc>
                  <a:txBody>
                    <a:bodyPr/>
                    <a:lstStyle/>
                    <a:p>
                      <a:pPr indent="0" lvl="0" marL="0" rtl="0" algn="ctr">
                        <a:spcBef>
                          <a:spcPts val="0"/>
                        </a:spcBef>
                        <a:spcAft>
                          <a:spcPts val="0"/>
                        </a:spcAft>
                        <a:buNone/>
                      </a:pPr>
                      <a:r>
                        <a:rPr b="1" lang="en"/>
                        <a:t>mean</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E06666"/>
                    </a:solidFill>
                  </a:tcPr>
                </a:tc>
                <a:tc>
                  <a:txBody>
                    <a:bodyPr/>
                    <a:lstStyle/>
                    <a:p>
                      <a:pPr indent="0" lvl="0" marL="0" rtl="0" algn="ctr">
                        <a:spcBef>
                          <a:spcPts val="0"/>
                        </a:spcBef>
                        <a:spcAft>
                          <a:spcPts val="0"/>
                        </a:spcAft>
                        <a:buNone/>
                      </a:pPr>
                      <a:r>
                        <a:rPr lang="en"/>
                        <a:t>5.84</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  3.05</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3.76</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  1.20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2150">
                <a:tc>
                  <a:txBody>
                    <a:bodyPr/>
                    <a:lstStyle/>
                    <a:p>
                      <a:pPr indent="0" lvl="0" marL="0" rtl="0" algn="ctr">
                        <a:spcBef>
                          <a:spcPts val="0"/>
                        </a:spcBef>
                        <a:spcAft>
                          <a:spcPts val="0"/>
                        </a:spcAft>
                        <a:buNone/>
                      </a:pPr>
                      <a:r>
                        <a:rPr b="1" lang="en"/>
                        <a:t>std</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E06666"/>
                    </a:solidFill>
                  </a:tcPr>
                </a:tc>
                <a:tc>
                  <a:txBody>
                    <a:bodyPr/>
                    <a:lstStyle/>
                    <a:p>
                      <a:pPr indent="0" lvl="0" marL="0" rtl="0" algn="ctr">
                        <a:spcBef>
                          <a:spcPts val="0"/>
                        </a:spcBef>
                        <a:spcAft>
                          <a:spcPts val="0"/>
                        </a:spcAft>
                        <a:buNone/>
                      </a:pPr>
                      <a:r>
                        <a:rPr lang="en"/>
                        <a:t>0.82</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  0.43</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1.76</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   0.76</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2150">
                <a:tc>
                  <a:txBody>
                    <a:bodyPr/>
                    <a:lstStyle/>
                    <a:p>
                      <a:pPr indent="0" lvl="0" marL="0" rtl="0" algn="ctr">
                        <a:spcBef>
                          <a:spcPts val="0"/>
                        </a:spcBef>
                        <a:spcAft>
                          <a:spcPts val="0"/>
                        </a:spcAft>
                        <a:buNone/>
                      </a:pPr>
                      <a:r>
                        <a:rPr b="1" lang="en"/>
                        <a:t>min</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E06666"/>
                    </a:solidFill>
                  </a:tcPr>
                </a:tc>
                <a:tc>
                  <a:txBody>
                    <a:bodyPr/>
                    <a:lstStyle/>
                    <a:p>
                      <a:pPr indent="0" lvl="0" marL="0" rtl="0" algn="ctr">
                        <a:spcBef>
                          <a:spcPts val="0"/>
                        </a:spcBef>
                        <a:spcAft>
                          <a:spcPts val="0"/>
                        </a:spcAft>
                        <a:buNone/>
                      </a:pPr>
                      <a:r>
                        <a:rPr lang="en"/>
                        <a:t>4.30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  2.00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   </a:t>
                      </a:r>
                      <a:r>
                        <a:rPr lang="en"/>
                        <a:t>0.10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2150">
                <a:tc>
                  <a:txBody>
                    <a:bodyPr/>
                    <a:lstStyle/>
                    <a:p>
                      <a:pPr indent="0" lvl="0" marL="0" rtl="0" algn="ctr">
                        <a:spcBef>
                          <a:spcPts val="0"/>
                        </a:spcBef>
                        <a:spcAft>
                          <a:spcPts val="0"/>
                        </a:spcAft>
                        <a:buNone/>
                      </a:pPr>
                      <a:r>
                        <a:rPr b="1" lang="en"/>
                        <a:t>max</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E06666"/>
                    </a:solidFill>
                  </a:tcPr>
                </a:tc>
                <a:tc>
                  <a:txBody>
                    <a:bodyPr/>
                    <a:lstStyle/>
                    <a:p>
                      <a:pPr indent="0" lvl="0" marL="0" rtl="0" algn="ctr">
                        <a:spcBef>
                          <a:spcPts val="0"/>
                        </a:spcBef>
                        <a:spcAft>
                          <a:spcPts val="0"/>
                        </a:spcAft>
                        <a:buNone/>
                      </a:pPr>
                      <a:r>
                        <a:rPr lang="en"/>
                        <a:t>7.90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  4.40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6.90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   </a:t>
                      </a:r>
                      <a:r>
                        <a:rPr lang="en"/>
                        <a:t>2.50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2150">
                <a:tc>
                  <a:txBody>
                    <a:bodyPr/>
                    <a:lstStyle/>
                    <a:p>
                      <a:pPr indent="0" lvl="0" marL="0" rtl="0" algn="ctr">
                        <a:spcBef>
                          <a:spcPts val="0"/>
                        </a:spcBef>
                        <a:spcAft>
                          <a:spcPts val="0"/>
                        </a:spcAft>
                        <a:buNone/>
                      </a:pPr>
                      <a:r>
                        <a:rPr b="1" lang="en"/>
                        <a:t>25%</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E06666"/>
                    </a:solidFill>
                  </a:tcPr>
                </a:tc>
                <a:tc>
                  <a:txBody>
                    <a:bodyPr/>
                    <a:lstStyle/>
                    <a:p>
                      <a:pPr indent="0" lvl="0" marL="0" rtl="0" algn="ctr">
                        <a:spcBef>
                          <a:spcPts val="0"/>
                        </a:spcBef>
                        <a:spcAft>
                          <a:spcPts val="0"/>
                        </a:spcAft>
                        <a:buNone/>
                      </a:pPr>
                      <a:r>
                        <a:rPr lang="en"/>
                        <a:t>5.10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   2.80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1.60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  </a:t>
                      </a:r>
                      <a:r>
                        <a:rPr lang="en"/>
                        <a:t>0.30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2150">
                <a:tc>
                  <a:txBody>
                    <a:bodyPr/>
                    <a:lstStyle/>
                    <a:p>
                      <a:pPr indent="0" lvl="0" marL="0" rtl="0" algn="ctr">
                        <a:spcBef>
                          <a:spcPts val="0"/>
                        </a:spcBef>
                        <a:spcAft>
                          <a:spcPts val="0"/>
                        </a:spcAft>
                        <a:buNone/>
                      </a:pPr>
                      <a:r>
                        <a:rPr b="1" lang="en"/>
                        <a:t>50%</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E06666"/>
                    </a:solidFill>
                  </a:tcPr>
                </a:tc>
                <a:tc>
                  <a:txBody>
                    <a:bodyPr/>
                    <a:lstStyle/>
                    <a:p>
                      <a:pPr indent="0" lvl="0" marL="0" rtl="0" algn="ctr">
                        <a:spcBef>
                          <a:spcPts val="0"/>
                        </a:spcBef>
                        <a:spcAft>
                          <a:spcPts val="0"/>
                        </a:spcAft>
                        <a:buNone/>
                      </a:pPr>
                      <a:r>
                        <a:rPr lang="en"/>
                        <a:t>5.80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   3.00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4.35</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  </a:t>
                      </a:r>
                      <a:r>
                        <a:rPr lang="en"/>
                        <a:t>1.30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2150">
                <a:tc>
                  <a:txBody>
                    <a:bodyPr/>
                    <a:lstStyle/>
                    <a:p>
                      <a:pPr indent="0" lvl="0" marL="0" rtl="0" algn="ctr">
                        <a:spcBef>
                          <a:spcPts val="0"/>
                        </a:spcBef>
                        <a:spcAft>
                          <a:spcPts val="0"/>
                        </a:spcAft>
                        <a:buNone/>
                      </a:pPr>
                      <a:r>
                        <a:rPr b="1" lang="en"/>
                        <a:t>75%</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E06666"/>
                    </a:solidFill>
                  </a:tcPr>
                </a:tc>
                <a:tc>
                  <a:txBody>
                    <a:bodyPr/>
                    <a:lstStyle/>
                    <a:p>
                      <a:pPr indent="0" lvl="0" marL="0" rtl="0" algn="ctr">
                        <a:spcBef>
                          <a:spcPts val="0"/>
                        </a:spcBef>
                        <a:spcAft>
                          <a:spcPts val="0"/>
                        </a:spcAft>
                        <a:buNone/>
                      </a:pPr>
                      <a:r>
                        <a:rPr lang="en"/>
                        <a:t>6.40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   3.30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5.10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   </a:t>
                      </a:r>
                      <a:r>
                        <a:rPr lang="en"/>
                        <a:t>1.80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Data Features with Details of Iris Flowers</a:t>
            </a:r>
            <a:endParaRPr sz="3600"/>
          </a:p>
        </p:txBody>
      </p:sp>
      <p:sp>
        <p:nvSpPr>
          <p:cNvPr id="105" name="Google Shape;105;p1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000"/>
              <a:t>‹#›</a:t>
            </a:fld>
            <a:endParaRPr sz="2000"/>
          </a:p>
        </p:txBody>
      </p:sp>
      <p:sp>
        <p:nvSpPr>
          <p:cNvPr id="106" name="Google Shape;106;p18"/>
          <p:cNvSpPr txBox="1"/>
          <p:nvPr/>
        </p:nvSpPr>
        <p:spPr>
          <a:xfrm>
            <a:off x="98250" y="4784125"/>
            <a:ext cx="4473600" cy="3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2"/>
                </a:solidFill>
                <a:latin typeface="Roboto"/>
                <a:ea typeface="Roboto"/>
                <a:cs typeface="Roboto"/>
                <a:sym typeface="Roboto"/>
              </a:rPr>
              <a:t>https://www.integratedots.com/determine-number-of-iris-species-with-k-means/</a:t>
            </a:r>
            <a:endParaRPr sz="900">
              <a:solidFill>
                <a:schemeClr val="lt2"/>
              </a:solidFill>
              <a:latin typeface="Roboto"/>
              <a:ea typeface="Roboto"/>
              <a:cs typeface="Roboto"/>
              <a:sym typeface="Roboto"/>
            </a:endParaRPr>
          </a:p>
        </p:txBody>
      </p:sp>
      <p:pic>
        <p:nvPicPr>
          <p:cNvPr id="107" name="Google Shape;107;p18"/>
          <p:cNvPicPr preferRelativeResize="0"/>
          <p:nvPr/>
        </p:nvPicPr>
        <p:blipFill>
          <a:blip r:embed="rId3">
            <a:alphaModFix/>
          </a:blip>
          <a:stretch>
            <a:fillRect/>
          </a:stretch>
        </p:blipFill>
        <p:spPr>
          <a:xfrm>
            <a:off x="451150" y="828024"/>
            <a:ext cx="3252250" cy="2426175"/>
          </a:xfrm>
          <a:prstGeom prst="rect">
            <a:avLst/>
          </a:prstGeom>
          <a:noFill/>
          <a:ln cap="flat" cmpd="sng" w="9525">
            <a:solidFill>
              <a:schemeClr val="dk2"/>
            </a:solidFill>
            <a:prstDash val="solid"/>
            <a:round/>
            <a:headEnd len="sm" w="sm" type="none"/>
            <a:tailEnd len="sm" w="sm" type="none"/>
          </a:ln>
        </p:spPr>
      </p:pic>
      <p:graphicFrame>
        <p:nvGraphicFramePr>
          <p:cNvPr id="108" name="Google Shape;108;p18"/>
          <p:cNvGraphicFramePr/>
          <p:nvPr/>
        </p:nvGraphicFramePr>
        <p:xfrm>
          <a:off x="3964100" y="862000"/>
          <a:ext cx="3000000" cy="3000000"/>
        </p:xfrm>
        <a:graphic>
          <a:graphicData uri="http://schemas.openxmlformats.org/drawingml/2006/table">
            <a:tbl>
              <a:tblPr>
                <a:noFill/>
                <a:tableStyleId>{2B845C0C-DDAC-4121-BAD3-0182C0C184FD}</a:tableStyleId>
              </a:tblPr>
              <a:tblGrid>
                <a:gridCol w="1229650"/>
                <a:gridCol w="1866675"/>
                <a:gridCol w="1230675"/>
              </a:tblGrid>
              <a:tr h="180975">
                <a:tc>
                  <a:txBody>
                    <a:bodyPr/>
                    <a:lstStyle/>
                    <a:p>
                      <a:pPr indent="0" lvl="0" marL="0" rtl="0" algn="ctr">
                        <a:spcBef>
                          <a:spcPts val="0"/>
                        </a:spcBef>
                        <a:spcAft>
                          <a:spcPts val="0"/>
                        </a:spcAft>
                        <a:buNone/>
                      </a:pPr>
                      <a:r>
                        <a:rPr b="1" lang="en"/>
                        <a:t>Numerical</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B4A7D6"/>
                    </a:solidFill>
                  </a:tcPr>
                </a:tc>
                <a:tc>
                  <a:txBody>
                    <a:bodyPr/>
                    <a:lstStyle/>
                    <a:p>
                      <a:pPr indent="0" lvl="0" marL="0" rtl="0" algn="ctr">
                        <a:spcBef>
                          <a:spcPts val="0"/>
                        </a:spcBef>
                        <a:spcAft>
                          <a:spcPts val="0"/>
                        </a:spcAft>
                        <a:buNone/>
                      </a:pPr>
                      <a:r>
                        <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b="1"/>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dk2"/>
                      </a:solidFill>
                      <a:prstDash val="solid"/>
                      <a:round/>
                      <a:headEnd len="sm" w="sm" type="none"/>
                      <a:tailEnd len="sm" w="sm" type="none"/>
                    </a:lnB>
                  </a:tcPr>
                </a:tc>
              </a:tr>
              <a:tr h="180975">
                <a:tc>
                  <a:txBody>
                    <a:bodyPr/>
                    <a:lstStyle/>
                    <a:p>
                      <a:pPr indent="0" lvl="0" marL="0" rtl="0" algn="ctr">
                        <a:spcBef>
                          <a:spcPts val="0"/>
                        </a:spcBef>
                        <a:spcAft>
                          <a:spcPts val="0"/>
                        </a:spcAft>
                        <a:buNone/>
                      </a:pPr>
                      <a:r>
                        <a:rPr b="1" lang="en"/>
                        <a:t>Ratio</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B4A7D6"/>
                    </a:solidFill>
                  </a:tcPr>
                </a:tc>
                <a:tc>
                  <a:txBody>
                    <a:bodyPr/>
                    <a:lstStyle/>
                    <a:p>
                      <a:pPr indent="0" lvl="0" marL="0" rtl="0" algn="ctr">
                        <a:spcBef>
                          <a:spcPts val="0"/>
                        </a:spcBef>
                        <a:spcAft>
                          <a:spcPts val="0"/>
                        </a:spcAft>
                        <a:buNone/>
                      </a:pPr>
                      <a:r>
                        <a:rPr b="1" lang="en"/>
                        <a:t>Definition</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B4A7D6"/>
                    </a:solidFill>
                  </a:tcPr>
                </a:tc>
                <a:tc>
                  <a:txBody>
                    <a:bodyPr/>
                    <a:lstStyle/>
                    <a:p>
                      <a:pPr indent="0" lvl="0" marL="0" rtl="0" algn="ctr">
                        <a:spcBef>
                          <a:spcPts val="0"/>
                        </a:spcBef>
                        <a:spcAft>
                          <a:spcPts val="0"/>
                        </a:spcAft>
                        <a:buNone/>
                      </a:pPr>
                      <a:r>
                        <a:rPr b="1" lang="en"/>
                        <a:t>Range (cm.)</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B4A7D6"/>
                    </a:solidFill>
                  </a:tcPr>
                </a:tc>
              </a:tr>
              <a:tr h="190500">
                <a:tc>
                  <a:txBody>
                    <a:bodyPr/>
                    <a:lstStyle/>
                    <a:p>
                      <a:pPr indent="0" lvl="0" marL="0" rtl="0" algn="ctr">
                        <a:spcBef>
                          <a:spcPts val="0"/>
                        </a:spcBef>
                        <a:spcAft>
                          <a:spcPts val="0"/>
                        </a:spcAft>
                        <a:buNone/>
                      </a:pPr>
                      <a:r>
                        <a:rPr lang="en"/>
                        <a:t>sepal-length</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ความยาวกลีบเลี้ยง</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4.30 - 7.90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90500">
                <a:tc>
                  <a:txBody>
                    <a:bodyPr/>
                    <a:lstStyle/>
                    <a:p>
                      <a:pPr indent="0" lvl="0" marL="0" rtl="0" algn="ctr">
                        <a:spcBef>
                          <a:spcPts val="0"/>
                        </a:spcBef>
                        <a:spcAft>
                          <a:spcPts val="0"/>
                        </a:spcAft>
                        <a:buNone/>
                      </a:pPr>
                      <a:r>
                        <a:rPr lang="en"/>
                        <a:t>sepal-width</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ความกว้างกลีบเลี้ยง</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2.00 - 4.40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90500">
                <a:tc>
                  <a:txBody>
                    <a:bodyPr/>
                    <a:lstStyle/>
                    <a:p>
                      <a:pPr indent="0" lvl="0" marL="0" rtl="0" algn="ctr">
                        <a:spcBef>
                          <a:spcPts val="0"/>
                        </a:spcBef>
                        <a:spcAft>
                          <a:spcPts val="0"/>
                        </a:spcAft>
                        <a:buNone/>
                      </a:pPr>
                      <a:r>
                        <a:rPr lang="en"/>
                        <a:t>petal-length</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ความยาวกลีบดอก</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1.00 - 6.90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90500">
                <a:tc>
                  <a:txBody>
                    <a:bodyPr/>
                    <a:lstStyle/>
                    <a:p>
                      <a:pPr indent="0" lvl="0" marL="0" rtl="0" algn="ctr">
                        <a:spcBef>
                          <a:spcPts val="0"/>
                        </a:spcBef>
                        <a:spcAft>
                          <a:spcPts val="0"/>
                        </a:spcAft>
                        <a:buNone/>
                      </a:pPr>
                      <a:r>
                        <a:rPr lang="en"/>
                        <a:t>petal-width</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ความกว้างกลีบดอก</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0.10 - 2.50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graphicFrame>
        <p:nvGraphicFramePr>
          <p:cNvPr id="109" name="Google Shape;109;p18"/>
          <p:cNvGraphicFramePr/>
          <p:nvPr/>
        </p:nvGraphicFramePr>
        <p:xfrm>
          <a:off x="1617113" y="3463138"/>
          <a:ext cx="3000000" cy="3000000"/>
        </p:xfrm>
        <a:graphic>
          <a:graphicData uri="http://schemas.openxmlformats.org/drawingml/2006/table">
            <a:tbl>
              <a:tblPr>
                <a:noFill/>
                <a:tableStyleId>{2B845C0C-DDAC-4121-BAD3-0182C0C184FD}</a:tableStyleId>
              </a:tblPr>
              <a:tblGrid>
                <a:gridCol w="2346975"/>
                <a:gridCol w="3562800"/>
              </a:tblGrid>
              <a:tr h="180975">
                <a:tc>
                  <a:txBody>
                    <a:bodyPr/>
                    <a:lstStyle/>
                    <a:p>
                      <a:pPr indent="0" lvl="0" marL="0" rtl="0" algn="ctr">
                        <a:spcBef>
                          <a:spcPts val="0"/>
                        </a:spcBef>
                        <a:spcAft>
                          <a:spcPts val="0"/>
                        </a:spcAft>
                        <a:buNone/>
                      </a:pPr>
                      <a:r>
                        <a:rPr b="1" lang="en"/>
                        <a:t>Categorical</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1C232"/>
                    </a:solidFill>
                  </a:tcPr>
                </a:tc>
                <a:tc>
                  <a:txBody>
                    <a:bodyPr/>
                    <a:lstStyle/>
                    <a:p>
                      <a:pPr indent="0" lvl="0" marL="0" rtl="0" algn="ctr">
                        <a:spcBef>
                          <a:spcPts val="0"/>
                        </a:spcBef>
                        <a:spcAft>
                          <a:spcPts val="0"/>
                        </a:spcAft>
                        <a:buNone/>
                      </a:pPr>
                      <a:r>
                        <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4"/>
                    </a:solidFill>
                  </a:tcPr>
                </a:tc>
              </a:tr>
              <a:tr h="180975">
                <a:tc>
                  <a:txBody>
                    <a:bodyPr/>
                    <a:lstStyle/>
                    <a:p>
                      <a:pPr indent="0" lvl="0" marL="0" rtl="0" algn="ctr">
                        <a:spcBef>
                          <a:spcPts val="0"/>
                        </a:spcBef>
                        <a:spcAft>
                          <a:spcPts val="0"/>
                        </a:spcAft>
                        <a:buNone/>
                      </a:pPr>
                      <a:r>
                        <a:rPr b="1" lang="en"/>
                        <a:t>Nominal</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1C232"/>
                    </a:solidFill>
                  </a:tcPr>
                </a:tc>
                <a:tc>
                  <a:txBody>
                    <a:bodyPr/>
                    <a:lstStyle/>
                    <a:p>
                      <a:pPr indent="0" lvl="0" marL="0" rtl="0" algn="ctr">
                        <a:spcBef>
                          <a:spcPts val="0"/>
                        </a:spcBef>
                        <a:spcAft>
                          <a:spcPts val="0"/>
                        </a:spcAft>
                        <a:buNone/>
                      </a:pPr>
                      <a:r>
                        <a:rPr b="1" lang="en"/>
                        <a:t>Consist Of</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1C232"/>
                    </a:solidFill>
                  </a:tcPr>
                </a:tc>
              </a:tr>
              <a:tr h="190500">
                <a:tc>
                  <a:txBody>
                    <a:bodyPr/>
                    <a:lstStyle/>
                    <a:p>
                      <a:pPr indent="0" lvl="0" marL="0" rtl="0" algn="ctr">
                        <a:spcBef>
                          <a:spcPts val="0"/>
                        </a:spcBef>
                        <a:spcAft>
                          <a:spcPts val="0"/>
                        </a:spcAft>
                        <a:buNone/>
                      </a:pPr>
                      <a:r>
                        <a:rPr lang="en"/>
                        <a:t>class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Iris-setosa, Iris-versicolor, Iris-virginica</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Histogram</a:t>
            </a:r>
            <a:endParaRPr sz="3600"/>
          </a:p>
        </p:txBody>
      </p:sp>
      <p:sp>
        <p:nvSpPr>
          <p:cNvPr id="115" name="Google Shape;115;p1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000"/>
              <a:t>‹#›</a:t>
            </a:fld>
            <a:endParaRPr sz="2000"/>
          </a:p>
        </p:txBody>
      </p:sp>
      <p:pic>
        <p:nvPicPr>
          <p:cNvPr id="116" name="Google Shape;116;p19"/>
          <p:cNvPicPr preferRelativeResize="0"/>
          <p:nvPr/>
        </p:nvPicPr>
        <p:blipFill>
          <a:blip r:embed="rId3">
            <a:alphaModFix/>
          </a:blip>
          <a:stretch>
            <a:fillRect/>
          </a:stretch>
        </p:blipFill>
        <p:spPr>
          <a:xfrm>
            <a:off x="1464375" y="782150"/>
            <a:ext cx="6094362" cy="42196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Histogram</a:t>
            </a:r>
            <a:endParaRPr sz="3600"/>
          </a:p>
        </p:txBody>
      </p:sp>
      <p:sp>
        <p:nvSpPr>
          <p:cNvPr id="122" name="Google Shape;122;p2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000"/>
              <a:t>‹#›</a:t>
            </a:fld>
            <a:endParaRPr sz="2000"/>
          </a:p>
        </p:txBody>
      </p:sp>
      <p:pic>
        <p:nvPicPr>
          <p:cNvPr id="123" name="Google Shape;123;p20"/>
          <p:cNvPicPr preferRelativeResize="0"/>
          <p:nvPr/>
        </p:nvPicPr>
        <p:blipFill>
          <a:blip r:embed="rId3">
            <a:alphaModFix/>
          </a:blip>
          <a:stretch>
            <a:fillRect/>
          </a:stretch>
        </p:blipFill>
        <p:spPr>
          <a:xfrm>
            <a:off x="91950" y="1182138"/>
            <a:ext cx="8839199" cy="3292513"/>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Box Plot (sepal-length)</a:t>
            </a:r>
            <a:endParaRPr sz="3600"/>
          </a:p>
        </p:txBody>
      </p:sp>
      <p:sp>
        <p:nvSpPr>
          <p:cNvPr id="129" name="Google Shape;129;p2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000"/>
              <a:t>‹#›</a:t>
            </a:fld>
            <a:endParaRPr sz="2000"/>
          </a:p>
        </p:txBody>
      </p:sp>
      <p:pic>
        <p:nvPicPr>
          <p:cNvPr id="130" name="Google Shape;130;p21"/>
          <p:cNvPicPr preferRelativeResize="0"/>
          <p:nvPr/>
        </p:nvPicPr>
        <p:blipFill>
          <a:blip r:embed="rId3">
            <a:alphaModFix/>
          </a:blip>
          <a:stretch>
            <a:fillRect/>
          </a:stretch>
        </p:blipFill>
        <p:spPr>
          <a:xfrm>
            <a:off x="488813" y="795525"/>
            <a:ext cx="8045465" cy="421964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