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67232dad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d67232d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dbac776b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dbac776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dbac776b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dbac776b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dbac776bc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dbac776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dbac776bc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dbac776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dbac776bc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dbac776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dbac776bc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dbac776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bac776bc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bac776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dbac776bc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dbac776b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dbac776bc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dbac776b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dbac776bc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dbac776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d88899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d88899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dbac776bc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dbac776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15e3ef4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15e3ef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d67232dad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d67232da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d88899d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d88899d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88899db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d88899db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88899d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88899d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88899db4_0_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d88899db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88899db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88899db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d88899db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d88899db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dbac776bc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dbac776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99500" y="335775"/>
            <a:ext cx="81450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52250" y="2275800"/>
            <a:ext cx="52395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10 : K-means Clustering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3500" y="3789825"/>
            <a:ext cx="4318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Jutharat Pooamorn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6405003317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74750" y="1787400"/>
            <a:ext cx="69945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</a:t>
            </a:r>
            <a:r>
              <a:rPr lang="en" sz="4800"/>
              <a:t>nit = k-means++</a:t>
            </a:r>
            <a:endParaRPr sz="48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404800"/>
            <a:ext cx="5610225" cy="433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413" y="152400"/>
            <a:ext cx="4850277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4"/>
          <p:cNvSpPr txBox="1"/>
          <p:nvPr/>
        </p:nvSpPr>
        <p:spPr>
          <a:xfrm>
            <a:off x="0" y="1910250"/>
            <a:ext cx="221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n_clusters = 10 (k)</a:t>
            </a:r>
            <a:endParaRPr b="1" sz="1800">
              <a:solidFill>
                <a:srgbClr val="161616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inertia = </a:t>
            </a: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2</a:t>
            </a: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815.3202</a:t>
            </a:r>
            <a:endParaRPr b="1" sz="1800">
              <a:solidFill>
                <a:srgbClr val="161616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1074750" y="1787400"/>
            <a:ext cx="69945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 = random</a:t>
            </a:r>
            <a:endParaRPr sz="4800"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404813"/>
            <a:ext cx="5610225" cy="433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71" name="Google Shape;171;p27"/>
          <p:cNvSpPr txBox="1"/>
          <p:nvPr/>
        </p:nvSpPr>
        <p:spPr>
          <a:xfrm>
            <a:off x="0" y="1910250"/>
            <a:ext cx="221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n_clusters = 10 (k)</a:t>
            </a:r>
            <a:endParaRPr b="1" sz="1800">
              <a:solidFill>
                <a:srgbClr val="161616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inertia = </a:t>
            </a: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2816.5067</a:t>
            </a:r>
            <a:endParaRPr b="1" sz="1800">
              <a:solidFill>
                <a:srgbClr val="161616"/>
              </a:solidFill>
              <a:highlight>
                <a:schemeClr val="accent4"/>
              </a:highlight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63" y="152423"/>
            <a:ext cx="4850275" cy="4838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74750" y="1158900"/>
            <a:ext cx="6994500" cy="28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 = PCA-based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n_components = 2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PCA features 2 from 64 </a:t>
            </a:r>
            <a:endParaRPr sz="4800"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404813"/>
            <a:ext cx="5610225" cy="4333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375" y="152400"/>
            <a:ext cx="4850277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0"/>
          <p:cNvSpPr txBox="1"/>
          <p:nvPr/>
        </p:nvSpPr>
        <p:spPr>
          <a:xfrm>
            <a:off x="0" y="1910250"/>
            <a:ext cx="221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n_clusters = 10 (k)</a:t>
            </a:r>
            <a:endParaRPr b="1" sz="1800">
              <a:solidFill>
                <a:srgbClr val="161616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inertia = </a:t>
            </a: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2817.6156</a:t>
            </a:r>
            <a:endParaRPr b="1" sz="1800">
              <a:solidFill>
                <a:srgbClr val="161616"/>
              </a:solidFill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1074750" y="1154850"/>
            <a:ext cx="6994500" cy="28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Compare with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 = k-means++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 = random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init = PCA-based</a:t>
            </a:r>
            <a:endParaRPr sz="4800"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Objectives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0800" y="881025"/>
            <a:ext cx="863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Analyze Digit </a:t>
            </a: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 to develop data analytics and data visualization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Determine the optimal number of cluster (k) in K-means by elbow plot and visualize the clusters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Apply PCA with Digit Dataset to reduce features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404813"/>
            <a:ext cx="5610225" cy="4333875"/>
          </a:xfrm>
          <a:prstGeom prst="rect">
            <a:avLst/>
          </a:prstGeom>
          <a:noFill/>
          <a:ln cap="flat" cmpd="sng" w="9525">
            <a:solidFill>
              <a:srgbClr val="16161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225"/>
            <a:ext cx="2992175" cy="2985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850" y="1079225"/>
            <a:ext cx="2992175" cy="29850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33"/>
          <p:cNvSpPr txBox="1"/>
          <p:nvPr/>
        </p:nvSpPr>
        <p:spPr>
          <a:xfrm>
            <a:off x="3460350" y="320800"/>
            <a:ext cx="22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n_clusters = 10 (k)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384438" y="4233925"/>
            <a:ext cx="22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inertia = 2815.3202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3460363" y="4233925"/>
            <a:ext cx="22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inertia = </a:t>
            </a: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2816.5067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6622350" y="4233925"/>
            <a:ext cx="22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inertia = 2817.6156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920" y="1079228"/>
            <a:ext cx="2992175" cy="29850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2415450" y="1245750"/>
            <a:ext cx="43131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40800" y="119025"/>
            <a:ext cx="70434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Digit Dataset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40800" y="836750"/>
            <a:ext cx="8831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scikit-learn library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 Dataset contains images of handwritten digits from 0-9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 Total : 1797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Samples per class : ~180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Dimensionality : 64 (Each datapoint is a 8x8)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(X) : integers 0-16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Targets (Y) :  integer 0-9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Format : grayscale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85" name="Google Shape;85;p15"/>
          <p:cNvSpPr txBox="1"/>
          <p:nvPr/>
        </p:nvSpPr>
        <p:spPr>
          <a:xfrm>
            <a:off x="98250" y="4695625"/>
            <a:ext cx="3122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https://datasets.activeloop.ai/docs/ml/datasets/mnist/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 and Targets in The Digit Dataset</a:t>
            </a:r>
            <a:endParaRPr sz="36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92" name="Google Shape;92;p16"/>
          <p:cNvSpPr txBox="1"/>
          <p:nvPr/>
        </p:nvSpPr>
        <p:spPr>
          <a:xfrm>
            <a:off x="98250" y="4739875"/>
            <a:ext cx="825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https://medium.com/@mohammed97ashraf/how-good-is-the-digits-dataset-from-the-scikit-learn-library-to-recognizing-handwritten-digits-recog-997dc2f26c79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25" y="1314450"/>
            <a:ext cx="2333625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50" y="1390650"/>
            <a:ext cx="47053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Targets in The Digit Dataset</a:t>
            </a:r>
            <a:endParaRPr sz="3600"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88" y="782150"/>
            <a:ext cx="8077615" cy="4219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074750" y="1787400"/>
            <a:ext cx="6994500" cy="15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K-means Clustering</a:t>
            </a:r>
            <a:endParaRPr sz="48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K-means Clustering?</a:t>
            </a:r>
            <a:endParaRPr sz="36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14" name="Google Shape;114;p19"/>
          <p:cNvSpPr txBox="1"/>
          <p:nvPr/>
        </p:nvSpPr>
        <p:spPr>
          <a:xfrm>
            <a:off x="357750" y="766825"/>
            <a:ext cx="856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K-means clustering is an unsupervised learning algorithm used for data clustering, which groups unlabeled data points into groups or clusters.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24550" y="1899575"/>
            <a:ext cx="327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  <a:highlight>
                  <a:schemeClr val="accent4"/>
                </a:highlight>
              </a:rPr>
              <a:t>How does k-means clustering work?</a:t>
            </a:r>
            <a:endParaRPr b="1" sz="2000">
              <a:solidFill>
                <a:srgbClr val="161616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61616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K-means clustering is an iterative process to minimize the sum of distances between the data points and their cluster centroids.</a:t>
            </a:r>
            <a:endParaRPr sz="1800"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98250" y="4784125"/>
            <a:ext cx="4972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https://www.analyticsvidhya.com/blog/2019/08/comprehensive-guide-k-means-clustering/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98250" y="4551575"/>
            <a:ext cx="2684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https://www.ibm.com/topics/k-means-clustering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866850" y="1551625"/>
            <a:ext cx="5058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Initialization: </a:t>
            </a:r>
            <a:r>
              <a:rPr lang="en" sz="1800"/>
              <a:t>randomly select K points from the dataset as the initial cluster centroids.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Assignment: </a:t>
            </a:r>
            <a:r>
              <a:rPr lang="en" sz="1800"/>
              <a:t>for each data point, calculate its distance to each of the K centroids and assign it to the nearest centroid (cluster).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Update Centroids: </a:t>
            </a:r>
            <a:r>
              <a:rPr lang="en" sz="1800"/>
              <a:t>recalculate the centroids by taking the mean of all the points assigned to each cluster.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Repeat: </a:t>
            </a:r>
            <a:r>
              <a:rPr lang="en" sz="1800"/>
              <a:t>repeat steps 2 and 3 until the centroids stabilize (i.e., no significant changes) or after a predefined number of iterations.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Compute Distance </a:t>
            </a:r>
            <a:endParaRPr sz="3600"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42550"/>
            <a:ext cx="3987001" cy="387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0"/>
          <p:cNvSpPr txBox="1"/>
          <p:nvPr/>
        </p:nvSpPr>
        <p:spPr>
          <a:xfrm>
            <a:off x="98250" y="4555775"/>
            <a:ext cx="3176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https://weaviate.io/blog/distance-metrics-in-vector-search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00" y="1051600"/>
            <a:ext cx="4267201" cy="33933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0"/>
          <p:cNvSpPr txBox="1"/>
          <p:nvPr/>
        </p:nvSpPr>
        <p:spPr>
          <a:xfrm>
            <a:off x="98250" y="4784125"/>
            <a:ext cx="7091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https://towardsdatascience.com/clear-and-visual-explanation-of-the-k-means-algorithm-applied-to-image-compression-b7fdc547e410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67200" y="-59400"/>
            <a:ext cx="7809600" cy="52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61616"/>
                </a:solidFill>
              </a:rPr>
              <a:t>K-means Parameters</a:t>
            </a:r>
            <a:endParaRPr b="1" sz="1800">
              <a:solidFill>
                <a:srgbClr val="16161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6161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b="1" lang="en" sz="1800">
                <a:solidFill>
                  <a:srgbClr val="161616"/>
                </a:solidFill>
              </a:rPr>
              <a:t>n</a:t>
            </a:r>
            <a:r>
              <a:rPr b="1" lang="en" sz="1800">
                <a:solidFill>
                  <a:srgbClr val="161616"/>
                </a:solidFill>
              </a:rPr>
              <a:t>_clusters: </a:t>
            </a:r>
            <a:r>
              <a:rPr lang="en" sz="1800">
                <a:solidFill>
                  <a:srgbClr val="161616"/>
                </a:solidFill>
              </a:rPr>
              <a:t>number of clusters to form as well as the number of centroids to generate (10)</a:t>
            </a:r>
            <a:endParaRPr sz="1800">
              <a:solidFill>
                <a:srgbClr val="16161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b="1" lang="en" sz="1800">
                <a:solidFill>
                  <a:srgbClr val="161616"/>
                </a:solidFill>
              </a:rPr>
              <a:t>i</a:t>
            </a:r>
            <a:r>
              <a:rPr b="1" lang="en" sz="1800">
                <a:solidFill>
                  <a:srgbClr val="161616"/>
                </a:solidFill>
              </a:rPr>
              <a:t>nit: </a:t>
            </a:r>
            <a:r>
              <a:rPr lang="en" sz="1800">
                <a:solidFill>
                  <a:srgbClr val="161616"/>
                </a:solidFill>
              </a:rPr>
              <a:t>method for initialization</a:t>
            </a:r>
            <a:endParaRPr sz="1800">
              <a:solidFill>
                <a:srgbClr val="16161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○"/>
            </a:pPr>
            <a:r>
              <a:rPr lang="en" sz="1800">
                <a:solidFill>
                  <a:srgbClr val="161616"/>
                </a:solidFill>
              </a:rPr>
              <a:t>k</a:t>
            </a:r>
            <a:r>
              <a:rPr lang="en" sz="1800">
                <a:solidFill>
                  <a:srgbClr val="161616"/>
                </a:solidFill>
              </a:rPr>
              <a:t>-means++ : select initial cluster centroids using sampling and choose the best centroid </a:t>
            </a:r>
            <a:endParaRPr sz="1800">
              <a:solidFill>
                <a:srgbClr val="16161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○"/>
            </a:pPr>
            <a:r>
              <a:rPr lang="en" sz="1800">
                <a:solidFill>
                  <a:srgbClr val="161616"/>
                </a:solidFill>
              </a:rPr>
              <a:t>r</a:t>
            </a:r>
            <a:r>
              <a:rPr lang="en" sz="1800">
                <a:solidFill>
                  <a:srgbClr val="161616"/>
                </a:solidFill>
              </a:rPr>
              <a:t>andom : choose n_clusters observations (rows) at random from data for the initial centroids</a:t>
            </a:r>
            <a:endParaRPr sz="1800">
              <a:solidFill>
                <a:srgbClr val="16161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○"/>
            </a:pPr>
            <a:r>
              <a:rPr lang="en" sz="1800">
                <a:solidFill>
                  <a:srgbClr val="161616"/>
                </a:solidFill>
              </a:rPr>
              <a:t>PCA-based : set first rows of standardized data (pca) are used as the initial centroids for the clusters</a:t>
            </a:r>
            <a:endParaRPr sz="1800">
              <a:solidFill>
                <a:srgbClr val="16161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b="1" lang="en" sz="1800">
                <a:solidFill>
                  <a:srgbClr val="161616"/>
                </a:solidFill>
              </a:rPr>
              <a:t>m</a:t>
            </a:r>
            <a:r>
              <a:rPr b="1" lang="en" sz="1800">
                <a:solidFill>
                  <a:srgbClr val="161616"/>
                </a:solidFill>
              </a:rPr>
              <a:t>ax_iter: </a:t>
            </a:r>
            <a:r>
              <a:rPr lang="en" sz="1800">
                <a:solidFill>
                  <a:srgbClr val="161616"/>
                </a:solidFill>
              </a:rPr>
              <a:t>maximum number of iterations of the k-means algorithm for a single run</a:t>
            </a:r>
            <a:endParaRPr sz="1800">
              <a:solidFill>
                <a:srgbClr val="16161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b="1" lang="en" sz="1800">
                <a:solidFill>
                  <a:srgbClr val="161616"/>
                </a:solidFill>
              </a:rPr>
              <a:t>n</a:t>
            </a:r>
            <a:r>
              <a:rPr b="1" lang="en" sz="1800">
                <a:solidFill>
                  <a:srgbClr val="161616"/>
                </a:solidFill>
              </a:rPr>
              <a:t>_init: </a:t>
            </a:r>
            <a:r>
              <a:rPr lang="en" sz="1800">
                <a:solidFill>
                  <a:srgbClr val="161616"/>
                </a:solidFill>
              </a:rPr>
              <a:t>number of times the k-means algorithm is run with different centroid seeds</a:t>
            </a:r>
            <a:endParaRPr sz="1800">
              <a:solidFill>
                <a:srgbClr val="16161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</a:pPr>
            <a:r>
              <a:rPr b="1" lang="en" sz="1800">
                <a:solidFill>
                  <a:srgbClr val="161616"/>
                </a:solidFill>
              </a:rPr>
              <a:t>r</a:t>
            </a:r>
            <a:r>
              <a:rPr b="1" lang="en" sz="1800">
                <a:solidFill>
                  <a:srgbClr val="161616"/>
                </a:solidFill>
              </a:rPr>
              <a:t>andom_state: </a:t>
            </a:r>
            <a:r>
              <a:rPr lang="en" sz="1800">
                <a:solidFill>
                  <a:srgbClr val="161616"/>
                </a:solidFill>
              </a:rPr>
              <a:t>determines random number generation for centroid initialization</a:t>
            </a:r>
            <a:endParaRPr sz="1800">
              <a:solidFill>
                <a:srgbClr val="161616"/>
              </a:solidFill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