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661B1C-C752-4FE3-81E6-67CF6ECA42A4}">
  <a:tblStyle styleId="{3E661B1C-C752-4FE3-81E6-67CF6ECA4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466ac66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466ac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9466ac66b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9466ac66b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9558d8d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9558d8d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9466ac66b_0_4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9466ac66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9466ac66b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9466ac66b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9466ac66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9466ac66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9466ac66b_0_6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9466ac66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9466ac66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9466ac66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9466ac66b_0_7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9466ac66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9466ac66b_0_7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9466ac66b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9466ac66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9466ac66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466ac6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466ac6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9466ac66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9466ac66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9466ac66b_0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9466ac66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466ac66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466ac66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9466ac66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9466ac66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466ac66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466ac66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9466ac66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9466ac66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466ac66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466ac66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9466ac66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9466ac66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9558d8d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9558d8d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82550" y="2275800"/>
            <a:ext cx="6978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9 :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Principal Component Analysis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Principal Component Analysis?</a:t>
            </a:r>
            <a:endParaRPr sz="3600"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44" name="Google Shape;144;p22"/>
          <p:cNvSpPr txBox="1"/>
          <p:nvPr/>
        </p:nvSpPr>
        <p:spPr>
          <a:xfrm>
            <a:off x="98250" y="4784125"/>
            <a:ext cx="5229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https://builtin.com/data-science/step-step-explanation-principal-component-analysis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57250" y="1041088"/>
            <a:ext cx="8029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Principal Component Analysis (PCA)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an unsupervised dimensionality reduction and visualization technique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reducing the number of variables of a data set naturally comes at the expense of accuracy, but the trick in dimensionality reduction is to trade a little accuracy for simplicity to maintain significant patterns and trends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smaller data sets are easier to explore and visualize, and thus make analyzing data points much easier and faster for machine learning algorithms without extraneous variables to process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98250" y="4530150"/>
            <a:ext cx="5496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https://www.geeksforgeeks.org/python-variations-of-principal-component-analysis/?ref=oin_asr2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Logistic Regression</a:t>
            </a:r>
            <a:endParaRPr sz="3600"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53" name="Google Shape;153;p23"/>
          <p:cNvSpPr txBox="1"/>
          <p:nvPr/>
        </p:nvSpPr>
        <p:spPr>
          <a:xfrm>
            <a:off x="557250" y="1041100"/>
            <a:ext cx="451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predicts the probability of an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event taking place, it is used to solve classification problems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remove multicollinearity and improve model performance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98250" y="4739875"/>
            <a:ext cx="5100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https://www.geeksforgeeks.org/applying-pca-to-logistic-regression-to-remove-multicollinearity/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7054" l="5535" r="0" t="0"/>
          <a:stretch/>
        </p:blipFill>
        <p:spPr>
          <a:xfrm>
            <a:off x="5070750" y="1041100"/>
            <a:ext cx="3821525" cy="2582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 txBox="1"/>
          <p:nvPr/>
        </p:nvSpPr>
        <p:spPr>
          <a:xfrm>
            <a:off x="98250" y="4528725"/>
            <a:ext cx="5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https://towardsdatascience.com/logistic-regression-explained-in-7-minutes-f648bf44d53e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43350" y="1590000"/>
            <a:ext cx="84573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Principal Component Analysis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 Digit Dataset</a:t>
            </a:r>
            <a:endParaRPr sz="4800"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Split Ratio</a:t>
            </a:r>
            <a:endParaRPr sz="36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509700"/>
            <a:ext cx="3695700" cy="212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5"/>
          <p:cNvSpPr txBox="1"/>
          <p:nvPr/>
        </p:nvSpPr>
        <p:spPr>
          <a:xfrm>
            <a:off x="98250" y="4784125"/>
            <a:ext cx="5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https://medium.com/@rathinavel.mph/how-the-train-and-test-samples-are-split-d7e46a8e2361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8760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45845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</a:t>
            </a:r>
            <a:endParaRPr sz="36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525363" y="1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{3E661B1C-C752-4FE3-81E6-67CF6ECA42A4}</a:tableStyleId>
              </a:tblPr>
              <a:tblGrid>
                <a:gridCol w="867300"/>
                <a:gridCol w="1851125"/>
                <a:gridCol w="1819075"/>
                <a:gridCol w="1840400"/>
                <a:gridCol w="1594475"/>
              </a:tblGrid>
              <a:tr h="5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Dimensionality Reduction by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Parameter(s)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PCA features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(from 64 features)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Score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97.22%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r>
                        <a:rPr lang="en"/>
                        <a:t>ariance 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96.94%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_components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60.83%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_components = 20 svd_solver='arpack'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96.66%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_components = 50, whiten =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96.38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43350" y="1590000"/>
            <a:ext cx="84573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Principal Component Analysis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 Iris Dataset</a:t>
            </a:r>
            <a:endParaRPr sz="48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Pictures of the Three Flowers Species</a:t>
            </a:r>
            <a:endParaRPr sz="3600"/>
          </a:p>
        </p:txBody>
      </p:sp>
      <p:sp>
        <p:nvSpPr>
          <p:cNvPr id="191" name="Google Shape;19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57288"/>
            <a:ext cx="7886700" cy="282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8"/>
          <p:cNvSpPr txBox="1"/>
          <p:nvPr/>
        </p:nvSpPr>
        <p:spPr>
          <a:xfrm>
            <a:off x="98250" y="4784125"/>
            <a:ext cx="5763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https://ai.plainenglish.io/tackling-the-iris-classification-problem-with-k-nearest-neighbors-knn-b7d67afc9451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238" y="138950"/>
            <a:ext cx="6457524" cy="486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75" y="76200"/>
            <a:ext cx="5755440" cy="499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</a:t>
            </a:r>
            <a:endParaRPr sz="3600"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525363" y="10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{3E661B1C-C752-4FE3-81E6-67CF6ECA42A4}</a:tableStyleId>
              </a:tblPr>
              <a:tblGrid>
                <a:gridCol w="867300"/>
                <a:gridCol w="1851125"/>
                <a:gridCol w="1819075"/>
                <a:gridCol w="1840400"/>
                <a:gridCol w="1594475"/>
              </a:tblGrid>
              <a:tr h="57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#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Dimensionality Reduction by PCA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Parameter(s)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PCA features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(from 64 features)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Score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93.33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variance 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93.33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n_components =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93.33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n_components = 20 </a:t>
                      </a:r>
                      <a:r>
                        <a:rPr lang="en"/>
                        <a:t>copy=False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93.33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n_components = 64, whiten = 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</a:t>
                      </a:r>
                      <a:r>
                        <a:rPr lang="en"/>
                        <a:t>93.33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881025"/>
            <a:ext cx="863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Inquire for details of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MNIST Dataset as a case study to develop data analytics and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: Correlation Matrix, Pair Plot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Apply PCA with Digit Dataset and Iris Dataset by tuning parameters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#3 n_components = 2</a:t>
            </a:r>
            <a:endParaRPr sz="3600"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500" y="738550"/>
            <a:ext cx="4308093" cy="435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40800" y="119025"/>
            <a:ext cx="777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The MNIST Database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0800" y="836750"/>
            <a:ext cx="8831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Modified National Institute of Standards and Technology (The MNIST Dataset) contains images of handwritten single digits from 0-9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Paper : Gradient-Based Learning Applied to Document Recognition 1998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Format : grayscale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Data :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0,000 images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training set of 60,000 images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test set of 10,000 images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Size : fixed size of 28×28 pixels square  image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85" name="Google Shape;85;p15"/>
          <p:cNvSpPr txBox="1"/>
          <p:nvPr/>
        </p:nvSpPr>
        <p:spPr>
          <a:xfrm>
            <a:off x="98250" y="4784125"/>
            <a:ext cx="3122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https://datasets.activeloop.ai/docs/ml/datasets/mnist/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800" y="2460926"/>
            <a:ext cx="2803451" cy="1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of The MNIST Database</a:t>
            </a:r>
            <a:endParaRPr sz="36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93" name="Google Shape;93;p16"/>
          <p:cNvSpPr txBox="1"/>
          <p:nvPr/>
        </p:nvSpPr>
        <p:spPr>
          <a:xfrm>
            <a:off x="98250" y="4784125"/>
            <a:ext cx="375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https://www.mdpi.com/2076-3417/9/15/3169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88" y="835350"/>
            <a:ext cx="7361121" cy="3860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240800" y="119025"/>
            <a:ext cx="70434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Digit Dataset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240800" y="836750"/>
            <a:ext cx="883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Source : scikit-learn library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 Dataset contains images of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handwritten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digits from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Total : 1797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Samples per class : ~180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Dimensionalit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 :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64 (Each datapoint is a 8x8)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(X) : integers 0-16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Targets (Y) :  integer 0-9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Format : grayscale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02" name="Google Shape;102;p17"/>
          <p:cNvSpPr txBox="1"/>
          <p:nvPr/>
        </p:nvSpPr>
        <p:spPr>
          <a:xfrm>
            <a:off x="98250" y="4695625"/>
            <a:ext cx="31227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https://datasets.activeloop.ai/docs/ml/datasets/mnist/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 and Targets in</a:t>
            </a:r>
            <a:r>
              <a:rPr lang="en" sz="3600"/>
              <a:t> The Digit Dataset</a:t>
            </a:r>
            <a:endParaRPr sz="3600"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09" name="Google Shape;109;p18"/>
          <p:cNvSpPr txBox="1"/>
          <p:nvPr/>
        </p:nvSpPr>
        <p:spPr>
          <a:xfrm>
            <a:off x="98250" y="4739875"/>
            <a:ext cx="825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https://medium.com/@mohammed97ashraf/how-good-is-the-digits-dataset-from-the-scikit-learn-library-to-recognizing-handwritten-digits-recog-997dc2f26c79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025" y="1314450"/>
            <a:ext cx="2333625" cy="251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250" y="1390650"/>
            <a:ext cx="4705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of The Digit Dataset</a:t>
            </a:r>
            <a:endParaRPr sz="3600"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8" name="Google Shape;118;p19"/>
          <p:cNvSpPr txBox="1"/>
          <p:nvPr/>
        </p:nvSpPr>
        <p:spPr>
          <a:xfrm>
            <a:off x="98250" y="4784125"/>
            <a:ext cx="4929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https://scikit-learn.org/0.15/modules/generated/sklearn.datasets.load_digits.html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25" y="1238250"/>
            <a:ext cx="38100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00" y="1238250"/>
            <a:ext cx="38100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Targets in The Digit Dataset</a:t>
            </a:r>
            <a:endParaRPr sz="36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8" y="782150"/>
            <a:ext cx="807761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Standardization</a:t>
            </a:r>
            <a:endParaRPr sz="36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34" name="Google Shape;134;p21"/>
          <p:cNvSpPr txBox="1"/>
          <p:nvPr/>
        </p:nvSpPr>
        <p:spPr>
          <a:xfrm>
            <a:off x="98250" y="4784125"/>
            <a:ext cx="7143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https://towardsdatascience.com/pca-principal-component-analysis-how-to-get-superior-results-with-fewer-dimensions-7a70e8ab798c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557250" y="1041088"/>
            <a:ext cx="8029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Standardization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perform standardization prior to PCA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all the variables will be transformed to the same scale (- 1 to 1) by rescaling standard deviation of 1 and a mean of 0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prevent variables with larger ranges will dominate over those with small ranges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98250" y="4543175"/>
            <a:ext cx="5229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https://builtin.com/data-science/step-step-explanation-principal-component-analysis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600" y="779425"/>
            <a:ext cx="2300350" cy="135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