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Alfa Slab One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9DB3A7-90EE-4F78-A87A-BF39C645BE75}">
  <a:tblStyle styleId="{D09DB3A7-90EE-4F78-A87A-BF39C645BE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FE56DC1-2AA4-44F3-9001-7A54B353476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AlfaSlabOne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36411ea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36411ea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6411ea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36411ea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32ab1281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32ab1281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36411ea4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36411ea4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36411ea4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36411ea4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36411ea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36411ea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36411ea4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36411ea4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32ab1281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32ab1281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36411ea4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36411ea4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36411ea4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36411ea4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32ab128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32ab128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36411ea4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36411ea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391399c4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391399c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391399c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391399c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391399c4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391399c4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391399c4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391399c4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391399c4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391399c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3b0ecc5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3b0ecc5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3b0ecc5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3b0ecc5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36411ea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36411ea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391399c4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391399c4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32ab1281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32ab1281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391399c4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391399c4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391399c4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391399c4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391399c4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391399c4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3b0ecc5d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3b0ecc5d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3b0ecc5d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3b0ecc5d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391399c4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391399c4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391399c4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391399c4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3b0ecc5d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3b0ecc5d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36411ea4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36411ea4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32ab1281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32ab1281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36411ea4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36411ea4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32ab1281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32ab1281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32ab1281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32ab1281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32ab1281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32ab1281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36411ea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36411ea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506300" y="1423100"/>
            <a:ext cx="6131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Final Examination</a:t>
            </a:r>
            <a:endParaRPr sz="4000"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508050" y="206725"/>
            <a:ext cx="81279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</a:rPr>
              <a:t>COS3302 Applied Data Science</a:t>
            </a:r>
            <a:endParaRPr sz="4000">
              <a:solidFill>
                <a:srgbClr val="434343"/>
              </a:solidFill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1506300" y="2976275"/>
            <a:ext cx="6131400" cy="10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Churn Modelling</a:t>
            </a:r>
            <a:endParaRPr sz="4000"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0" y="4593925"/>
            <a:ext cx="52953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CC0000"/>
                </a:solidFill>
              </a:rPr>
              <a:t>6405003317 Jutharat Pooamorn</a:t>
            </a:r>
            <a:endParaRPr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Target </a:t>
            </a:r>
            <a:r>
              <a:rPr lang="en">
                <a:solidFill>
                  <a:srgbClr val="CC0000"/>
                </a:solidFill>
              </a:rPr>
              <a:t>Exited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1009650"/>
            <a:ext cx="4848225" cy="3124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Histogram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813" y="949075"/>
            <a:ext cx="6144375" cy="4107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Box Plot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00" y="1242350"/>
            <a:ext cx="4362324" cy="33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800" y="1242350"/>
            <a:ext cx="4293570" cy="33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Box Plot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00" y="1242350"/>
            <a:ext cx="4293575" cy="330040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850" y="1242350"/>
            <a:ext cx="4560980" cy="33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Box Plot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25" y="1242350"/>
            <a:ext cx="4331774" cy="33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850" y="1242350"/>
            <a:ext cx="4560973" cy="33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Pair Plot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399" y="835950"/>
            <a:ext cx="4523199" cy="4234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Correlation Matrix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75" y="835950"/>
            <a:ext cx="4494850" cy="4170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887850" y="1454250"/>
            <a:ext cx="7368300" cy="22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434343"/>
                </a:solidFill>
              </a:rPr>
              <a:t>K-Nearest Neighbor (KNN)</a:t>
            </a:r>
            <a:endParaRPr sz="5000">
              <a:solidFill>
                <a:srgbClr val="434343"/>
              </a:solidFill>
            </a:endParaRPr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Example Data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4413"/>
            <a:ext cx="8839198" cy="17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Example Data (After Data Processing)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4150"/>
            <a:ext cx="8839200" cy="177520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1"/>
          <p:cNvSpPr/>
          <p:nvPr/>
        </p:nvSpPr>
        <p:spPr>
          <a:xfrm>
            <a:off x="391900" y="1618975"/>
            <a:ext cx="8015100" cy="18927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8406996" y="1618975"/>
            <a:ext cx="614100" cy="1892700"/>
          </a:xfrm>
          <a:prstGeom prst="rect">
            <a:avLst/>
          </a:prstGeom>
          <a:noFill/>
          <a:ln cap="flat" cmpd="sng" w="127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3957900" y="3838875"/>
            <a:ext cx="614100" cy="4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3737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8407000" y="3838875"/>
            <a:ext cx="614100" cy="4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37373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49950" y="1680950"/>
            <a:ext cx="302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Supervised Learning</a:t>
            </a:r>
            <a:endParaRPr sz="2000"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03150" y="3098650"/>
            <a:ext cx="312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Uns</a:t>
            </a:r>
            <a:r>
              <a:rPr b="1" lang="en" sz="2000"/>
              <a:t>upervised Learning</a:t>
            </a:r>
            <a:endParaRPr sz="20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760175" y="1680950"/>
            <a:ext cx="302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K-Nearest Neighbor(KNN)</a:t>
            </a:r>
            <a:endParaRPr sz="20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760175" y="3098650"/>
            <a:ext cx="302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K-means clustering</a:t>
            </a:r>
            <a:endParaRPr sz="2000"/>
          </a:p>
        </p:txBody>
      </p:sp>
      <p:sp>
        <p:nvSpPr>
          <p:cNvPr id="71" name="Google Shape;71;p14"/>
          <p:cNvSpPr/>
          <p:nvPr/>
        </p:nvSpPr>
        <p:spPr>
          <a:xfrm>
            <a:off x="3723450" y="1796150"/>
            <a:ext cx="727200" cy="342300"/>
          </a:xfrm>
          <a:prstGeom prst="chevron">
            <a:avLst>
              <a:gd fmla="val 50000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878200" y="3213850"/>
            <a:ext cx="727200" cy="342300"/>
          </a:xfrm>
          <a:prstGeom prst="chevron">
            <a:avLst>
              <a:gd fmla="val 50000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</a:rPr>
              <a:t>Split Ratio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350" y="386900"/>
            <a:ext cx="3695700" cy="2124075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32"/>
          <p:cNvSpPr txBox="1"/>
          <p:nvPr/>
        </p:nvSpPr>
        <p:spPr>
          <a:xfrm>
            <a:off x="98250" y="4784125"/>
            <a:ext cx="5015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https://medium.com/@rathinavel.mph/how-the-train-and-test-samples-are-split-d7e46a8e2361</a:t>
            </a:r>
            <a:endParaRPr sz="9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4256550" y="2657488"/>
            <a:ext cx="630900" cy="305100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37373"/>
                </a:solidFill>
                <a:latin typeface="Alfa Slab One"/>
                <a:ea typeface="Alfa Slab One"/>
                <a:cs typeface="Alfa Slab One"/>
                <a:sym typeface="Alfa Slab One"/>
              </a:rPr>
              <a:t>80%</a:t>
            </a:r>
            <a:endParaRPr sz="1500">
              <a:solidFill>
                <a:srgbClr val="73737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5928950" y="2657500"/>
            <a:ext cx="630900" cy="305100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737373"/>
                </a:solidFill>
                <a:latin typeface="Alfa Slab One"/>
                <a:ea typeface="Alfa Slab One"/>
                <a:cs typeface="Alfa Slab One"/>
                <a:sym typeface="Alfa Slab One"/>
              </a:rPr>
              <a:t>20%</a:t>
            </a:r>
            <a:endParaRPr sz="1500">
              <a:solidFill>
                <a:srgbClr val="73737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32173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Determine value for K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311700" y="3875100"/>
            <a:ext cx="3304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 = Sqrt(10000) = 100 ≈ 101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625350" y="1589225"/>
            <a:ext cx="189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No PCA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217" name="Google Shape;217;p33"/>
          <p:cNvSpPr txBox="1"/>
          <p:nvPr/>
        </p:nvSpPr>
        <p:spPr>
          <a:xfrm>
            <a:off x="3561150" y="2773800"/>
            <a:ext cx="2021700" cy="64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 = 101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875" y="152400"/>
            <a:ext cx="5926247" cy="483870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4"/>
          <p:cNvSpPr txBox="1"/>
          <p:nvPr/>
        </p:nvSpPr>
        <p:spPr>
          <a:xfrm>
            <a:off x="106925" y="4292300"/>
            <a:ext cx="1338900" cy="54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 = 2000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38" y="617088"/>
            <a:ext cx="8047534" cy="435841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p35"/>
          <p:cNvSpPr txBox="1"/>
          <p:nvPr/>
        </p:nvSpPr>
        <p:spPr>
          <a:xfrm>
            <a:off x="0" y="0"/>
            <a:ext cx="2654100" cy="4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 = 82.23%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625350" y="1589225"/>
            <a:ext cx="189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PCA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238" name="Google Shape;238;p36"/>
          <p:cNvSpPr txBox="1"/>
          <p:nvPr/>
        </p:nvSpPr>
        <p:spPr>
          <a:xfrm>
            <a:off x="2222100" y="2442350"/>
            <a:ext cx="4699800" cy="132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n_components = 2 (from 14 features)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 = 99.99%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 = 101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244" name="Google Shape;244;p37"/>
          <p:cNvSpPr txBox="1"/>
          <p:nvPr/>
        </p:nvSpPr>
        <p:spPr>
          <a:xfrm>
            <a:off x="106925" y="4292300"/>
            <a:ext cx="1338900" cy="54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 = 2000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650" y="152400"/>
            <a:ext cx="5926249" cy="48386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251" name="Google Shape;251;p38"/>
          <p:cNvSpPr txBox="1"/>
          <p:nvPr/>
        </p:nvSpPr>
        <p:spPr>
          <a:xfrm>
            <a:off x="0" y="0"/>
            <a:ext cx="2654100" cy="49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 = 78.20%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25" y="606400"/>
            <a:ext cx="8047526" cy="435841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00" y="687038"/>
            <a:ext cx="4363175" cy="3562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9" name="Google Shape;2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975" y="687050"/>
            <a:ext cx="4363175" cy="356245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0" name="Google Shape;260;p39"/>
          <p:cNvSpPr txBox="1"/>
          <p:nvPr/>
        </p:nvSpPr>
        <p:spPr>
          <a:xfrm>
            <a:off x="3902550" y="4388550"/>
            <a:ext cx="1338900" cy="54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 = 2000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783488" y="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74EA7"/>
                </a:solidFill>
                <a:latin typeface="Alfa Slab One"/>
                <a:ea typeface="Alfa Slab One"/>
                <a:cs typeface="Alfa Slab One"/>
                <a:sym typeface="Alfa Slab One"/>
              </a:rPr>
              <a:t>No PCA</a:t>
            </a:r>
            <a:endParaRPr/>
          </a:p>
        </p:txBody>
      </p:sp>
      <p:sp>
        <p:nvSpPr>
          <p:cNvPr id="262" name="Google Shape;262;p39"/>
          <p:cNvSpPr txBox="1"/>
          <p:nvPr/>
        </p:nvSpPr>
        <p:spPr>
          <a:xfrm>
            <a:off x="5339563" y="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C78D8"/>
                </a:solidFill>
                <a:latin typeface="Alfa Slab One"/>
                <a:ea typeface="Alfa Slab One"/>
                <a:cs typeface="Alfa Slab One"/>
                <a:sym typeface="Alfa Slab One"/>
              </a:rPr>
              <a:t>PCA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887850" y="1454250"/>
            <a:ext cx="7368300" cy="22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rgbClr val="434343"/>
                </a:solidFill>
              </a:rPr>
              <a:t>K-means clustering</a:t>
            </a:r>
            <a:endParaRPr sz="5000">
              <a:solidFill>
                <a:srgbClr val="434343"/>
              </a:solidFill>
            </a:endParaRPr>
          </a:p>
        </p:txBody>
      </p:sp>
      <p:sp>
        <p:nvSpPr>
          <p:cNvPr id="268" name="Google Shape;26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Example Data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74" name="Google Shape;27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4413"/>
            <a:ext cx="8839198" cy="17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Example Data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864249"/>
            <a:ext cx="8679900" cy="141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Feature Engineering</a:t>
            </a:r>
            <a:endParaRPr>
              <a:solidFill>
                <a:srgbClr val="674EA7"/>
              </a:solidFill>
            </a:endParaRPr>
          </a:p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4150"/>
            <a:ext cx="8839200" cy="1775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75" y="152400"/>
            <a:ext cx="5214456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Ratio Data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95" name="Google Shape;2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75" y="1243750"/>
            <a:ext cx="75152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Histogram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301" name="Google Shape;30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302" name="Google Shape;30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50" y="1052525"/>
            <a:ext cx="7829109" cy="35224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Feature Selection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308" name="Google Shape;30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350" y="1148750"/>
            <a:ext cx="27813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315" name="Google Shape;3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404813"/>
            <a:ext cx="5610225" cy="4333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500" y="76200"/>
            <a:ext cx="4926890" cy="49911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2" name="Google Shape;322;p48"/>
          <p:cNvSpPr txBox="1"/>
          <p:nvPr/>
        </p:nvSpPr>
        <p:spPr>
          <a:xfrm>
            <a:off x="173250" y="1081950"/>
            <a:ext cx="2812200" cy="297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 = 3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Inertia = 8384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77B4"/>
              </a:buClr>
              <a:buSzPts val="2400"/>
              <a:buFont typeface="Avenir"/>
              <a:buNone/>
            </a:pPr>
            <a:r>
              <a:rPr lang="en" sz="1800">
                <a:solidFill>
                  <a:srgbClr val="1F77B4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Clusters 1 = 82 instances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7F0E"/>
              </a:buClr>
              <a:buSzPts val="2400"/>
              <a:buFont typeface="Avenir"/>
              <a:buNone/>
            </a:pPr>
            <a:r>
              <a:rPr lang="en" sz="1800">
                <a:solidFill>
                  <a:srgbClr val="FF7F0E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Clusters 2 = 62 instances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CA02C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Clusters 3 = 66 instances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</a:rPr>
              <a:t>Analysis and Insights</a:t>
            </a:r>
            <a:endParaRPr>
              <a:solidFill>
                <a:srgbClr val="A64D79"/>
              </a:solidFill>
            </a:endParaRPr>
          </a:p>
        </p:txBody>
      </p:sp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329" name="Google Shape;329;p49"/>
          <p:cNvGraphicFramePr/>
          <p:nvPr/>
        </p:nvGraphicFramePr>
        <p:xfrm>
          <a:off x="952500" y="139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{D09DB3A7-90EE-4F78-A87A-BF39C645BE75}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cluster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CreditScore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795.764950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35.114618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586.144976 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29.778827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732.544879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48.636748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p49"/>
          <p:cNvSpPr txBox="1"/>
          <p:nvPr/>
        </p:nvSpPr>
        <p:spPr>
          <a:xfrm>
            <a:off x="311700" y="3432550"/>
            <a:ext cx="426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Segmentation</a:t>
            </a:r>
            <a:endParaRPr sz="2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Proxima Nova"/>
              <a:buChar char="●"/>
            </a:pPr>
            <a:r>
              <a:rPr lang="en" sz="2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Retention Strategies</a:t>
            </a:r>
            <a:endParaRPr sz="20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504425" y="3693475"/>
            <a:ext cx="5841000" cy="12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rgbClr val="434343"/>
                </a:solidFill>
              </a:rPr>
              <a:t>Thank You</a:t>
            </a:r>
            <a:endParaRPr sz="5000">
              <a:solidFill>
                <a:srgbClr val="434343"/>
              </a:solidFill>
            </a:endParaRPr>
          </a:p>
        </p:txBody>
      </p:sp>
      <p:sp>
        <p:nvSpPr>
          <p:cNvPr id="336" name="Google Shape;33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175" y="307075"/>
            <a:ext cx="6829650" cy="30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Details of </a:t>
            </a:r>
            <a:r>
              <a:rPr lang="en">
                <a:solidFill>
                  <a:srgbClr val="3C78D8"/>
                </a:solidFill>
              </a:rPr>
              <a:t>Churn Modelling Dataset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74725"/>
            <a:ext cx="3850200" cy="3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Total Data : 10000 entries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No missing values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14 features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Drop unnecessary features 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RowNumber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CustomerId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Surname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Amend some features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HasCrCard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IsActiveMember</a:t>
            </a:r>
            <a:endParaRPr sz="2000">
              <a:solidFill>
                <a:srgbClr val="434343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" sz="2000">
                <a:solidFill>
                  <a:srgbClr val="434343"/>
                </a:solidFill>
              </a:rPr>
              <a:t>Exited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4420000" y="12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{D09DB3A7-90EE-4F78-A87A-BF39C645BE75}</a:tableStyleId>
              </a:tblPr>
              <a:tblGrid>
                <a:gridCol w="2185375"/>
                <a:gridCol w="195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Categorical Features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Numerical Features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Geography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CreditScore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Gender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HasCrCard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Tenure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IsActiveMember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Balance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Exited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NumOfProducts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EstimatedSalary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Data Preprocessing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4413"/>
            <a:ext cx="8839198" cy="175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Statistics of Ratio Data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88" y="1224700"/>
            <a:ext cx="7515225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Range</a:t>
            </a:r>
            <a:r>
              <a:rPr lang="en">
                <a:solidFill>
                  <a:srgbClr val="3C78D8"/>
                </a:solidFill>
              </a:rPr>
              <a:t> of Ratio Data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1389525" y="119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{4FE56DC1-2AA4-44F3-9001-7A54B353476E}</a:tableStyleId>
              </a:tblPr>
              <a:tblGrid>
                <a:gridCol w="1807250"/>
                <a:gridCol w="1968200"/>
                <a:gridCol w="25895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Ratio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Definition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Range 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CreditScore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คะแนนเครดิต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350 - 850 points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อายุของลูกค้า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18 - 92 years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Tenure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จำนวนปีที่ใช้บริการ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0 - 10 years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Balance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ยอดเงินคงเหลือ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0 - 250898.09 euro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NumOfProducts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จำนวนผลิตภัณฑ์ที่ใช้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1 - 4 products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EstimatedSalary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เงินเดือนเฉลี่ย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11.58 - 199992.48 euro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Histogram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450" y="1052525"/>
            <a:ext cx="7829109" cy="352246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26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Nominal</a:t>
            </a:r>
            <a:r>
              <a:rPr lang="en">
                <a:solidFill>
                  <a:srgbClr val="3C78D8"/>
                </a:solidFill>
              </a:rPr>
              <a:t> Data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1791375" y="139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{4FE56DC1-2AA4-44F3-9001-7A54B353476E}</a:tableStyleId>
              </a:tblPr>
              <a:tblGrid>
                <a:gridCol w="1807250"/>
                <a:gridCol w="37540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Nominal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Consist Of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Geography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France , Germany , Spain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Gender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Male , Female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HasCrCard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 (No) , 1 (Yes)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IsActiveMember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 (No) , 1 (Yes)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Exited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 (No) , 1 (Yes)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