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18A4D7-98D3-4EB0-9284-4E01E1AE7B32}">
  <a:tblStyle styleId="{0B18A4D7-98D3-4EB0-9284-4E01E1AE7B3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ea09b188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ea09b188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0a1661e7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0a1661e7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0a1661e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0a1661e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0a1661e7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0a1661e7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0a1661e7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0a1661e7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0a1661e7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0a1661e7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0a1661e7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0a1661e7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0a1661e7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0a1661e7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0a1661e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0a1661e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0a1661e7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0a1661e7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0a1661e7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0a1661e7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f85e4ec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f85e4ec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0a1661e7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0a1661e7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0a1661e76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0a1661e76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0a1661e76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0a1661e76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0a1661e76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0a1661e7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f85e4ecc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f85e4ecc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f85e4ecc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f85e4ecc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ff5288c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ff5288c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f85e4ecc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f85e4ecc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ff5288ce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ff5288ce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ff5288ce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ff5288ce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0a1661e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0a1661e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99500" y="335775"/>
            <a:ext cx="81450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COS3302 Applied Data Science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623800" y="1650925"/>
            <a:ext cx="3896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Midterm Examination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53500" y="3789825"/>
            <a:ext cx="43185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Jutharat Pooamorn</a:t>
            </a:r>
            <a:endParaRPr b="1" i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6405003317</a:t>
            </a:r>
            <a:endParaRPr b="1" i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71" name="Google Shape;71;p13"/>
          <p:cNvSpPr txBox="1"/>
          <p:nvPr/>
        </p:nvSpPr>
        <p:spPr>
          <a:xfrm>
            <a:off x="2623800" y="2720375"/>
            <a:ext cx="3896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Wheat Seeds Dataset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Distribution of</a:t>
            </a:r>
            <a:r>
              <a:rPr lang="en" sz="3600"/>
              <a:t> </a:t>
            </a:r>
            <a:r>
              <a:rPr lang="en" sz="3600"/>
              <a:t>Area</a:t>
            </a:r>
            <a:endParaRPr sz="3600"/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180225"/>
            <a:ext cx="5285099" cy="2783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449" y="1245875"/>
            <a:ext cx="3455850" cy="265173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Distribution of </a:t>
            </a:r>
            <a:r>
              <a:rPr lang="en" sz="3600"/>
              <a:t>Perimeter</a:t>
            </a:r>
            <a:endParaRPr sz="3600"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180237"/>
            <a:ext cx="5285104" cy="2783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854" y="1245863"/>
            <a:ext cx="3455846" cy="265173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Distribution of </a:t>
            </a:r>
            <a:r>
              <a:rPr lang="en" sz="3600"/>
              <a:t>Compactness</a:t>
            </a:r>
            <a:endParaRPr sz="3600"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198143"/>
            <a:ext cx="5285100" cy="274720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5050" y="1275800"/>
            <a:ext cx="3455850" cy="259188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Distribution of </a:t>
            </a:r>
            <a:r>
              <a:rPr lang="en" sz="3600"/>
              <a:t>Length of kernel</a:t>
            </a:r>
            <a:endParaRPr sz="3600"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192918"/>
            <a:ext cx="5285100" cy="275767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350" y="1266813"/>
            <a:ext cx="3455850" cy="260988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Distribution of </a:t>
            </a:r>
            <a:r>
              <a:rPr lang="en" sz="3600"/>
              <a:t>Width of kernel</a:t>
            </a:r>
            <a:endParaRPr sz="3600"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185798"/>
            <a:ext cx="5285100" cy="277191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7125" y="1255238"/>
            <a:ext cx="3455851" cy="263302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Distribution of </a:t>
            </a:r>
            <a:r>
              <a:rPr lang="en" sz="3600"/>
              <a:t>Asymmetry coefficient</a:t>
            </a:r>
            <a:endParaRPr sz="3600"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167559"/>
            <a:ext cx="5285101" cy="280837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451" y="1224338"/>
            <a:ext cx="3455849" cy="269481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Distribution of </a:t>
            </a:r>
            <a:r>
              <a:rPr lang="en" sz="3600"/>
              <a:t>Length of kernel groove</a:t>
            </a:r>
            <a:endParaRPr sz="3600"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198143"/>
            <a:ext cx="5285100" cy="274720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450" y="1275800"/>
            <a:ext cx="3455850" cy="259188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200" y="38100"/>
            <a:ext cx="5901595" cy="50673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242" y="0"/>
            <a:ext cx="5523519" cy="5143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Split Ratio</a:t>
            </a:r>
            <a:endParaRPr sz="3600"/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224" y="730000"/>
            <a:ext cx="4819800" cy="3518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9" name="Google Shape;209;p31"/>
          <p:cNvSpPr txBox="1"/>
          <p:nvPr/>
        </p:nvSpPr>
        <p:spPr>
          <a:xfrm>
            <a:off x="98250" y="4560125"/>
            <a:ext cx="7181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https://dhavalpatel2101992.wordpress.com/2021/05/21/kaggle-titanic-dataset-cleaning-split-data-into-train-validation-and-test-set/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3554688" y="3843000"/>
            <a:ext cx="630900" cy="305100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0%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1834188" y="3843000"/>
            <a:ext cx="630900" cy="305100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0%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4571988" y="3843000"/>
            <a:ext cx="630900" cy="305100"/>
          </a:xfrm>
          <a:prstGeom prst="rect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0%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98250" y="4784125"/>
            <a:ext cx="60204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https://medium.com/@utkarsh.kant/how-to-split-your-dataset-into-train-test-and-validation-sets-17f40e98dfd0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6366075" y="1629750"/>
            <a:ext cx="22323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6AB46"/>
              </a:buClr>
              <a:buSzPts val="2000"/>
              <a:buFont typeface="Avenir"/>
              <a:buNone/>
            </a:pPr>
            <a:r>
              <a:rPr lang="en" sz="1600">
                <a:solidFill>
                  <a:srgbClr val="080808"/>
                </a:solidFill>
                <a:latin typeface="Roboto"/>
                <a:ea typeface="Roboto"/>
                <a:cs typeface="Roboto"/>
                <a:sym typeface="Roboto"/>
              </a:rPr>
              <a:t>Dataset : 210 </a:t>
            </a:r>
            <a:endParaRPr sz="1600">
              <a:solidFill>
                <a:srgbClr val="08080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80808"/>
                </a:solidFill>
                <a:latin typeface="Roboto"/>
                <a:ea typeface="Roboto"/>
                <a:cs typeface="Roboto"/>
                <a:sym typeface="Roboto"/>
              </a:rPr>
              <a:t>Training : 147</a:t>
            </a:r>
            <a:endParaRPr sz="1600">
              <a:solidFill>
                <a:srgbClr val="08080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80808"/>
                </a:solidFill>
                <a:latin typeface="Roboto"/>
                <a:ea typeface="Roboto"/>
                <a:cs typeface="Roboto"/>
                <a:sym typeface="Roboto"/>
              </a:rPr>
              <a:t>Validation : 42</a:t>
            </a:r>
            <a:endParaRPr sz="1600">
              <a:solidFill>
                <a:srgbClr val="08080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080808"/>
                </a:solidFill>
                <a:latin typeface="Roboto"/>
                <a:ea typeface="Roboto"/>
                <a:cs typeface="Roboto"/>
                <a:sym typeface="Roboto"/>
              </a:rPr>
              <a:t>Testing : 21</a:t>
            </a:r>
            <a:endParaRPr sz="1600">
              <a:solidFill>
                <a:srgbClr val="08080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98250" y="4313550"/>
            <a:ext cx="55929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https://datascience.stackexchange.com/questions/15135/train-test-validation-set-splitting-in-sklearn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240800" y="119025"/>
            <a:ext cx="453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Objectives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240800" y="881025"/>
            <a:ext cx="863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the Wheat Seeds Dataset as a case study to enhance data analytics and data visualization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Tools such as Histogram, Box Plots, Pair Plots 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Correlation Matrix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xperience Statistical Information and Relationships of Dataset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DataFrame : Training </a:t>
            </a:r>
            <a:endParaRPr sz="3600"/>
          </a:p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8100"/>
            <a:ext cx="8839201" cy="2727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DataFrame : Validation</a:t>
            </a:r>
            <a:endParaRPr sz="3600"/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7888"/>
            <a:ext cx="8839201" cy="2667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DataFrame : Test</a:t>
            </a:r>
            <a:endParaRPr sz="3600"/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36" name="Google Shape;23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5950"/>
            <a:ext cx="8839199" cy="2711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2415450" y="1245750"/>
            <a:ext cx="4313100" cy="26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240800" y="119025"/>
            <a:ext cx="453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Storytelling with Data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240800" y="836750"/>
            <a:ext cx="8831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 : T</a:t>
            </a: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 Institute of Agrophysics of the Polish Academy of Sciences in Lublin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 of Data : 210 samples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Technique : Soft X-ray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contain 8 features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➢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Target field : classes(label)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Kama(70) , Rosa (70) , and Canadian (70)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➢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Other attributes : 7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Describe each wheat seeds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Pictures of the Three Wheat Seeds</a:t>
            </a:r>
            <a:endParaRPr sz="3600"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92" name="Google Shape;92;p16"/>
          <p:cNvSpPr txBox="1"/>
          <p:nvPr/>
        </p:nvSpPr>
        <p:spPr>
          <a:xfrm>
            <a:off x="98250" y="4784125"/>
            <a:ext cx="3646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https://link.springer.com/chapter/10.1007/978-3-031-22405-8_7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8609" l="0" r="0" t="0"/>
          <a:stretch/>
        </p:blipFill>
        <p:spPr>
          <a:xfrm>
            <a:off x="1309675" y="1495700"/>
            <a:ext cx="6524625" cy="17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1948325" y="3436850"/>
            <a:ext cx="801900" cy="46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Kama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110600" y="3436850"/>
            <a:ext cx="801900" cy="46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Rosa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272875" y="3436850"/>
            <a:ext cx="1181700" cy="46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Canadian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Features with Details of Wheat Seeds</a:t>
            </a:r>
            <a:endParaRPr sz="3600"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163525" y="181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{0B18A4D7-98D3-4EB0-9284-4E01E1AE7B32}</a:tableStyleId>
              </a:tblPr>
              <a:tblGrid>
                <a:gridCol w="2128050"/>
                <a:gridCol w="2171375"/>
                <a:gridCol w="2065525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Numerical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AFA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AFA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FAFAF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AFA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AFA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Ratio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Definition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Range 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Area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ขนาดพื้นที่ของเมล็ด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10.59 - 21.18 </a:t>
                      </a:r>
                      <a:r>
                        <a:rPr lang="en" sz="1200">
                          <a:solidFill>
                            <a:schemeClr val="dk2"/>
                          </a:solidFill>
                        </a:rPr>
                        <a:t>mm²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Perimeter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ความยาวเส้นรอบวงเมล็ด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12.41 - 17.25 mm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Compactness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ความหนาแน่นของเมล็ด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0.81 - 0.92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Kernel Length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ความยาวของเมล็ด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4.90 - 6.68 mm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Kernel Width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ความกว้างของเมล็ด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2.63 - 4.03 mm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Asymmetry Coefficient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ความสมส่วนของเมล็ด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0.77 - 8.46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Kernel Groove Length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ความยาวร่องของเมล็ด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4.52 - 6.55 mm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" name="Google Shape;104;p17"/>
          <p:cNvGraphicFramePr/>
          <p:nvPr/>
        </p:nvGraphicFramePr>
        <p:xfrm>
          <a:off x="4997975" y="798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{0B18A4D7-98D3-4EB0-9284-4E01E1AE7B32}</a:tableStyleId>
              </a:tblPr>
              <a:tblGrid>
                <a:gridCol w="1559525"/>
                <a:gridCol w="2367350"/>
              </a:tblGrid>
              <a:tr h="20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Categorical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AFAF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AFAF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AFA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Nominal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Consist Of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class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Kama, Rosa, Canadian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2424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Anatomy of Wheat</a:t>
            </a:r>
            <a:endParaRPr sz="3600"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11" name="Google Shape;111;p18"/>
          <p:cNvSpPr txBox="1"/>
          <p:nvPr/>
        </p:nvSpPr>
        <p:spPr>
          <a:xfrm>
            <a:off x="98250" y="4784125"/>
            <a:ext cx="68010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https://www.researchgate.net/figure/Axial-dimensions-in-a-wheat-kernel-a-Length-L-and-thickness-T-b-width-W_fig1_317101638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632375" y="1324650"/>
            <a:ext cx="3785400" cy="249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Numerical Features :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Area (mm²)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Perimeter (mm)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Compactness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Kernel Length (mm)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Kernel Width (mm)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Asymmetry Coefficient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Kernel Groove Length (mm)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00" y="1244775"/>
            <a:ext cx="3546950" cy="265395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Statistics of Ratio Data</a:t>
            </a:r>
            <a:endParaRPr sz="3600"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0675"/>
            <a:ext cx="8839200" cy="270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Wheat Seeds Classes</a:t>
            </a:r>
            <a:endParaRPr sz="3600"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124" y="1028100"/>
            <a:ext cx="7106876" cy="37460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Histograms</a:t>
            </a:r>
            <a:endParaRPr sz="3600"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75" y="703900"/>
            <a:ext cx="6359950" cy="443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