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68" r:id="rId2"/>
    <p:sldId id="258" r:id="rId3"/>
    <p:sldId id="271" r:id="rId4"/>
    <p:sldId id="272" r:id="rId5"/>
    <p:sldId id="266" r:id="rId6"/>
    <p:sldId id="274" r:id="rId7"/>
    <p:sldId id="273" r:id="rId8"/>
    <p:sldId id="297" r:id="rId9"/>
    <p:sldId id="275" r:id="rId10"/>
    <p:sldId id="263" r:id="rId11"/>
    <p:sldId id="287" r:id="rId12"/>
    <p:sldId id="286" r:id="rId13"/>
    <p:sldId id="285" r:id="rId14"/>
    <p:sldId id="288" r:id="rId15"/>
    <p:sldId id="289" r:id="rId16"/>
    <p:sldId id="284" r:id="rId17"/>
    <p:sldId id="292" r:id="rId18"/>
    <p:sldId id="294" r:id="rId19"/>
    <p:sldId id="295" r:id="rId20"/>
    <p:sldId id="290" r:id="rId21"/>
    <p:sldId id="299" r:id="rId22"/>
    <p:sldId id="291" r:id="rId23"/>
    <p:sldId id="29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84B"/>
    <a:srgbClr val="F8C864"/>
    <a:srgbClr val="CBBEB2"/>
    <a:srgbClr val="F1EDEB"/>
    <a:srgbClr val="B8A99C"/>
    <a:srgbClr val="BCA58F"/>
    <a:srgbClr val="CBBFB3"/>
    <a:srgbClr val="777773"/>
    <a:srgbClr val="F26667"/>
    <a:srgbClr val="FDF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-1136" y="-10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9" y="1995506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3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3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3444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119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5829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6187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4219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1970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98" y="1995504"/>
            <a:ext cx="4298019" cy="307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515350" y="223771"/>
            <a:ext cx="486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42650" y="6296021"/>
            <a:ext cx="486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7916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9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1"/>
            <a:ext cx="9144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432-1828-4D90-B520-E8117378AF3A}" type="datetimeFigureOut">
              <a:rPr lang="zh-CN" altLang="en-US" smtClean="0"/>
              <a:t>16/6/17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9F6A-03A2-4761-850C-DC39094B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  <p:sldLayoutId id="2147483673" r:id="rId13"/>
    <p:sldLayoutId id="2147483674" r:id="rId14"/>
    <p:sldLayoutId id="2147483675" r:id="rId15"/>
    <p:sldLayoutId id="2147483677" r:id="rId16"/>
    <p:sldLayoutId id="2147483684" r:id="rId17"/>
    <p:sldLayoutId id="214748368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gif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2081848" y="1877266"/>
            <a:ext cx="49616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明星热点专属</a:t>
            </a:r>
            <a:r>
              <a:rPr lang="en-US" altLang="zh-CN" sz="44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endParaRPr lang="zh-CN" altLang="en-US" sz="44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938077" y="2708263"/>
            <a:ext cx="535340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75409" y="4237120"/>
            <a:ext cx="5164088" cy="1650922"/>
            <a:chOff x="5033114" y="3913547"/>
            <a:chExt cx="7144604" cy="2201230"/>
          </a:xfrm>
        </p:grpSpPr>
        <p:grpSp>
          <p:nvGrpSpPr>
            <p:cNvPr id="3" name="组合 2"/>
            <p:cNvGrpSpPr/>
            <p:nvPr/>
          </p:nvGrpSpPr>
          <p:grpSpPr>
            <a:xfrm>
              <a:off x="5033114" y="3913547"/>
              <a:ext cx="7144604" cy="2201230"/>
              <a:chOff x="5070574" y="4715058"/>
              <a:chExt cx="7144604" cy="220123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5070574" y="4774158"/>
                <a:ext cx="6640861" cy="2142130"/>
              </a:xfrm>
              <a:prstGeom prst="roundRect">
                <a:avLst>
                  <a:gd name="adj" fmla="val 1536"/>
                </a:avLst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  <a:effectLst>
                <a:outerShdw blurRad="292100" dist="38100" sx="102000" sy="102000" algn="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TextBox 14"/>
              <p:cNvSpPr txBox="1">
                <a:spLocks noChangeArrowheads="1"/>
              </p:cNvSpPr>
              <p:nvPr/>
            </p:nvSpPr>
            <p:spPr bwMode="auto">
              <a:xfrm>
                <a:off x="5294763" y="4715058"/>
                <a:ext cx="5946117" cy="697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指导老师：郭燕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7776170" y="5480877"/>
                <a:ext cx="4439008" cy="1272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丁涵宇</a:t>
                </a:r>
                <a:r>
                  <a:rPr lang="en-US" altLang="zh-CN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瞿靖坤</a:t>
                </a:r>
                <a:r>
                  <a:rPr lang="en-US" altLang="zh-CN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endParaRPr lang="en-US" altLang="zh-CN" sz="2800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zh-CN" altLang="en-US" sz="2800" dirty="0" smtClean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李旦荣</a:t>
                </a:r>
                <a:r>
                  <a:rPr lang="en-US" altLang="zh-CN" sz="2800" dirty="0" smtClean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white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单伶俐</a:t>
                </a:r>
              </a:p>
            </p:txBody>
          </p:sp>
        </p:grpSp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6141698" y="4718311"/>
              <a:ext cx="1597012" cy="106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组员</a:t>
              </a:r>
              <a:r>
                <a: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圆角矩形 97"/>
          <p:cNvSpPr/>
          <p:nvPr/>
        </p:nvSpPr>
        <p:spPr>
          <a:xfrm>
            <a:off x="-1" y="1623467"/>
            <a:ext cx="9183189" cy="3797619"/>
          </a:xfrm>
          <a:prstGeom prst="roundRect">
            <a:avLst>
              <a:gd name="adj" fmla="val 3978"/>
            </a:avLst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481349" y="3514168"/>
            <a:ext cx="8181304" cy="21104"/>
          </a:xfrm>
          <a:prstGeom prst="line">
            <a:avLst/>
          </a:prstGeom>
          <a:ln w="38100" cap="flat">
            <a:solidFill>
              <a:schemeClr val="bg1">
                <a:alpha val="66000"/>
              </a:schemeClr>
            </a:solidFill>
            <a:headEnd type="oval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780644" y="3467333"/>
            <a:ext cx="688176" cy="1076055"/>
            <a:chOff x="8021967" y="3455940"/>
            <a:chExt cx="917568" cy="1434740"/>
          </a:xfrm>
        </p:grpSpPr>
        <p:sp>
          <p:nvSpPr>
            <p:cNvPr id="7" name="椭圆 6"/>
            <p:cNvSpPr/>
            <p:nvPr/>
          </p:nvSpPr>
          <p:spPr>
            <a:xfrm>
              <a:off x="8021967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210190" y="4151016"/>
              <a:ext cx="729345" cy="739664"/>
              <a:chOff x="1210613" y="2107574"/>
              <a:chExt cx="927279" cy="9833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40" name="肘形连接符 46"/>
            <p:cNvCxnSpPr/>
            <p:nvPr/>
          </p:nvCxnSpPr>
          <p:spPr>
            <a:xfrm rot="16200000" flipV="1">
              <a:off x="8065633" y="373652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4124775" y="3476765"/>
            <a:ext cx="703296" cy="1076055"/>
            <a:chOff x="3091944" y="3455940"/>
            <a:chExt cx="937728" cy="1434740"/>
          </a:xfrm>
        </p:grpSpPr>
        <p:sp>
          <p:nvSpPr>
            <p:cNvPr id="10" name="椭圆 9"/>
            <p:cNvSpPr/>
            <p:nvPr/>
          </p:nvSpPr>
          <p:spPr>
            <a:xfrm>
              <a:off x="3091944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300327" y="4151016"/>
              <a:ext cx="729345" cy="739664"/>
              <a:chOff x="1210613" y="2107574"/>
              <a:chExt cx="927279" cy="9833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39" name="肘形连接符 46"/>
            <p:cNvCxnSpPr/>
            <p:nvPr/>
          </p:nvCxnSpPr>
          <p:spPr>
            <a:xfrm rot="16200000" flipV="1">
              <a:off x="3135023" y="373796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136248" y="2561096"/>
            <a:ext cx="703296" cy="1035384"/>
            <a:chOff x="1125117" y="2292241"/>
            <a:chExt cx="937728" cy="1380512"/>
          </a:xfrm>
        </p:grpSpPr>
        <p:sp>
          <p:nvSpPr>
            <p:cNvPr id="9" name="椭圆 8"/>
            <p:cNvSpPr/>
            <p:nvPr/>
          </p:nvSpPr>
          <p:spPr>
            <a:xfrm>
              <a:off x="1854462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BB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25117" y="2292241"/>
              <a:ext cx="729345" cy="739664"/>
              <a:chOff x="1210613" y="2107574"/>
              <a:chExt cx="927279" cy="9833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35" name="肘形连接符 46"/>
            <p:cNvCxnSpPr>
              <a:stCxn id="13" idx="4"/>
              <a:endCxn id="9" idx="0"/>
            </p:cNvCxnSpPr>
            <p:nvPr/>
          </p:nvCxnSpPr>
          <p:spPr>
            <a:xfrm rot="16200000" flipH="1">
              <a:off x="1477440" y="2974726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5023080" y="2529596"/>
            <a:ext cx="688370" cy="1035384"/>
            <a:chOff x="6075042" y="2292241"/>
            <a:chExt cx="917826" cy="1380512"/>
          </a:xfrm>
        </p:grpSpPr>
        <p:sp>
          <p:nvSpPr>
            <p:cNvPr id="5" name="椭圆 4"/>
            <p:cNvSpPr/>
            <p:nvPr/>
          </p:nvSpPr>
          <p:spPr>
            <a:xfrm>
              <a:off x="6784485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75042" y="2292241"/>
              <a:ext cx="729345" cy="739664"/>
              <a:chOff x="1210613" y="2107574"/>
              <a:chExt cx="927279" cy="9833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37" name="肘形连接符 46"/>
            <p:cNvCxnSpPr/>
            <p:nvPr/>
          </p:nvCxnSpPr>
          <p:spPr>
            <a:xfrm rot="16200000" flipH="1">
              <a:off x="6426768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F7C6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7240310" y="2555703"/>
            <a:ext cx="689270" cy="1035384"/>
            <a:chOff x="8548805" y="2292241"/>
            <a:chExt cx="919026" cy="1380512"/>
          </a:xfrm>
        </p:grpSpPr>
        <p:sp>
          <p:nvSpPr>
            <p:cNvPr id="6" name="椭圆 5"/>
            <p:cNvSpPr/>
            <p:nvPr/>
          </p:nvSpPr>
          <p:spPr>
            <a:xfrm>
              <a:off x="9259448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75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548805" y="2292241"/>
              <a:ext cx="729345" cy="739664"/>
              <a:chOff x="1210613" y="2107574"/>
              <a:chExt cx="927279" cy="98335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7584B"/>
              </a:solidFill>
              <a:ln>
                <a:noFill/>
              </a:ln>
              <a:effectLst>
                <a:innerShdw blurRad="25400">
                  <a:schemeClr val="tx1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38" name="肘形连接符 46"/>
            <p:cNvCxnSpPr/>
            <p:nvPr/>
          </p:nvCxnSpPr>
          <p:spPr>
            <a:xfrm rot="16200000" flipH="1">
              <a:off x="8897586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E7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221269" y="1732953"/>
            <a:ext cx="227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创建套接字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监听指定端口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7417" y="286097"/>
            <a:ext cx="7919907" cy="673882"/>
            <a:chOff x="665162" y="311998"/>
            <a:chExt cx="7919907" cy="673882"/>
          </a:xfrm>
        </p:grpSpPr>
        <p:sp>
          <p:nvSpPr>
            <p:cNvPr id="73" name="五边形 7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燕尾形 73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774324" y="311998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服务器设计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燕尾形 76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燕尾形 77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909281" y="4116513"/>
            <a:ext cx="227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服务器请求与应答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59196" y="1657396"/>
            <a:ext cx="266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服务器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数据存取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485755" y="4058830"/>
            <a:ext cx="265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定时爬虫，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处理后存数据库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867771" y="1879662"/>
            <a:ext cx="22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2290143" y="2739238"/>
            <a:ext cx="247111" cy="237530"/>
          </a:xfrm>
          <a:custGeom>
            <a:avLst/>
            <a:gdLst>
              <a:gd name="connsiteX0" fmla="*/ 1490697 w 2912377"/>
              <a:gd name="connsiteY0" fmla="*/ 228841 h 2773921"/>
              <a:gd name="connsiteX1" fmla="*/ 1231617 w 2912377"/>
              <a:gd name="connsiteY1" fmla="*/ 137401 h 2773921"/>
              <a:gd name="connsiteX2" fmla="*/ 865857 w 2912377"/>
              <a:gd name="connsiteY2" fmla="*/ 45961 h 2773921"/>
              <a:gd name="connsiteX3" fmla="*/ 469617 w 2912377"/>
              <a:gd name="connsiteY3" fmla="*/ 122161 h 2773921"/>
              <a:gd name="connsiteX4" fmla="*/ 210537 w 2912377"/>
              <a:gd name="connsiteY4" fmla="*/ 396481 h 2773921"/>
              <a:gd name="connsiteX5" fmla="*/ 12417 w 2912377"/>
              <a:gd name="connsiteY5" fmla="*/ 899401 h 2773921"/>
              <a:gd name="connsiteX6" fmla="*/ 73377 w 2912377"/>
              <a:gd name="connsiteY6" fmla="*/ 1661401 h 2773921"/>
              <a:gd name="connsiteX7" fmla="*/ 500097 w 2912377"/>
              <a:gd name="connsiteY7" fmla="*/ 2469121 h 2773921"/>
              <a:gd name="connsiteX8" fmla="*/ 804897 w 2912377"/>
              <a:gd name="connsiteY8" fmla="*/ 2728201 h 2773921"/>
              <a:gd name="connsiteX9" fmla="*/ 1155417 w 2912377"/>
              <a:gd name="connsiteY9" fmla="*/ 2682481 h 2773921"/>
              <a:gd name="connsiteX10" fmla="*/ 1399257 w 2912377"/>
              <a:gd name="connsiteY10" fmla="*/ 2621521 h 2773921"/>
              <a:gd name="connsiteX11" fmla="*/ 1551657 w 2912377"/>
              <a:gd name="connsiteY11" fmla="*/ 2591041 h 2773921"/>
              <a:gd name="connsiteX12" fmla="*/ 1780257 w 2912377"/>
              <a:gd name="connsiteY12" fmla="*/ 2621521 h 2773921"/>
              <a:gd name="connsiteX13" fmla="*/ 2085057 w 2912377"/>
              <a:gd name="connsiteY13" fmla="*/ 2773921 h 2773921"/>
              <a:gd name="connsiteX14" fmla="*/ 2450817 w 2912377"/>
              <a:gd name="connsiteY14" fmla="*/ 2621521 h 2773921"/>
              <a:gd name="connsiteX15" fmla="*/ 2725137 w 2912377"/>
              <a:gd name="connsiteY15" fmla="*/ 2255761 h 2773921"/>
              <a:gd name="connsiteX16" fmla="*/ 2908017 w 2912377"/>
              <a:gd name="connsiteY16" fmla="*/ 1829041 h 2773921"/>
              <a:gd name="connsiteX17" fmla="*/ 2847057 w 2912377"/>
              <a:gd name="connsiteY17" fmla="*/ 1737601 h 2773921"/>
              <a:gd name="connsiteX18" fmla="*/ 2755617 w 2912377"/>
              <a:gd name="connsiteY18" fmla="*/ 1707121 h 2773921"/>
              <a:gd name="connsiteX19" fmla="*/ 2572737 w 2912377"/>
              <a:gd name="connsiteY19" fmla="*/ 1539481 h 2773921"/>
              <a:gd name="connsiteX20" fmla="*/ 2450817 w 2912377"/>
              <a:gd name="connsiteY20" fmla="*/ 1265161 h 2773921"/>
              <a:gd name="connsiteX21" fmla="*/ 2481297 w 2912377"/>
              <a:gd name="connsiteY21" fmla="*/ 929881 h 2773921"/>
              <a:gd name="connsiteX22" fmla="*/ 2633697 w 2912377"/>
              <a:gd name="connsiteY22" fmla="*/ 594601 h 2773921"/>
              <a:gd name="connsiteX23" fmla="*/ 2801337 w 2912377"/>
              <a:gd name="connsiteY23" fmla="*/ 457441 h 2773921"/>
              <a:gd name="connsiteX24" fmla="*/ 2786097 w 2912377"/>
              <a:gd name="connsiteY24" fmla="*/ 320281 h 2773921"/>
              <a:gd name="connsiteX25" fmla="*/ 2587977 w 2912377"/>
              <a:gd name="connsiteY25" fmla="*/ 137401 h 2773921"/>
              <a:gd name="connsiteX26" fmla="*/ 2161257 w 2912377"/>
              <a:gd name="connsiteY26" fmla="*/ 241 h 2773921"/>
              <a:gd name="connsiteX27" fmla="*/ 1734537 w 2912377"/>
              <a:gd name="connsiteY27" fmla="*/ 106921 h 2773921"/>
              <a:gd name="connsiteX28" fmla="*/ 1490697 w 2912377"/>
              <a:gd name="connsiteY28" fmla="*/ 228841 h 2773921"/>
              <a:gd name="connsiteX0" fmla="*/ 1490697 w 2912377"/>
              <a:gd name="connsiteY0" fmla="*/ 228841 h 2774114"/>
              <a:gd name="connsiteX1" fmla="*/ 1231617 w 2912377"/>
              <a:gd name="connsiteY1" fmla="*/ 137401 h 2774114"/>
              <a:gd name="connsiteX2" fmla="*/ 865857 w 2912377"/>
              <a:gd name="connsiteY2" fmla="*/ 45961 h 2774114"/>
              <a:gd name="connsiteX3" fmla="*/ 469617 w 2912377"/>
              <a:gd name="connsiteY3" fmla="*/ 122161 h 2774114"/>
              <a:gd name="connsiteX4" fmla="*/ 210537 w 2912377"/>
              <a:gd name="connsiteY4" fmla="*/ 396481 h 2774114"/>
              <a:gd name="connsiteX5" fmla="*/ 12417 w 2912377"/>
              <a:gd name="connsiteY5" fmla="*/ 899401 h 2774114"/>
              <a:gd name="connsiteX6" fmla="*/ 73377 w 2912377"/>
              <a:gd name="connsiteY6" fmla="*/ 1661401 h 2774114"/>
              <a:gd name="connsiteX7" fmla="*/ 500097 w 2912377"/>
              <a:gd name="connsiteY7" fmla="*/ 2469121 h 2774114"/>
              <a:gd name="connsiteX8" fmla="*/ 804897 w 2912377"/>
              <a:gd name="connsiteY8" fmla="*/ 2728201 h 2774114"/>
              <a:gd name="connsiteX9" fmla="*/ 1155417 w 2912377"/>
              <a:gd name="connsiteY9" fmla="*/ 2682481 h 2774114"/>
              <a:gd name="connsiteX10" fmla="*/ 1399257 w 2912377"/>
              <a:gd name="connsiteY10" fmla="*/ 2621521 h 2774114"/>
              <a:gd name="connsiteX11" fmla="*/ 1551657 w 2912377"/>
              <a:gd name="connsiteY11" fmla="*/ 2591041 h 2774114"/>
              <a:gd name="connsiteX12" fmla="*/ 1825977 w 2912377"/>
              <a:gd name="connsiteY12" fmla="*/ 2652001 h 2774114"/>
              <a:gd name="connsiteX13" fmla="*/ 2085057 w 2912377"/>
              <a:gd name="connsiteY13" fmla="*/ 2773921 h 2774114"/>
              <a:gd name="connsiteX14" fmla="*/ 2450817 w 2912377"/>
              <a:gd name="connsiteY14" fmla="*/ 2621521 h 2774114"/>
              <a:gd name="connsiteX15" fmla="*/ 2725137 w 2912377"/>
              <a:gd name="connsiteY15" fmla="*/ 2255761 h 2774114"/>
              <a:gd name="connsiteX16" fmla="*/ 2908017 w 2912377"/>
              <a:gd name="connsiteY16" fmla="*/ 1829041 h 2774114"/>
              <a:gd name="connsiteX17" fmla="*/ 2847057 w 2912377"/>
              <a:gd name="connsiteY17" fmla="*/ 1737601 h 2774114"/>
              <a:gd name="connsiteX18" fmla="*/ 2755617 w 2912377"/>
              <a:gd name="connsiteY18" fmla="*/ 1707121 h 2774114"/>
              <a:gd name="connsiteX19" fmla="*/ 2572737 w 2912377"/>
              <a:gd name="connsiteY19" fmla="*/ 1539481 h 2774114"/>
              <a:gd name="connsiteX20" fmla="*/ 2450817 w 2912377"/>
              <a:gd name="connsiteY20" fmla="*/ 1265161 h 2774114"/>
              <a:gd name="connsiteX21" fmla="*/ 2481297 w 2912377"/>
              <a:gd name="connsiteY21" fmla="*/ 929881 h 2774114"/>
              <a:gd name="connsiteX22" fmla="*/ 2633697 w 2912377"/>
              <a:gd name="connsiteY22" fmla="*/ 594601 h 2774114"/>
              <a:gd name="connsiteX23" fmla="*/ 2801337 w 2912377"/>
              <a:gd name="connsiteY23" fmla="*/ 457441 h 2774114"/>
              <a:gd name="connsiteX24" fmla="*/ 2786097 w 2912377"/>
              <a:gd name="connsiteY24" fmla="*/ 320281 h 2774114"/>
              <a:gd name="connsiteX25" fmla="*/ 2587977 w 2912377"/>
              <a:gd name="connsiteY25" fmla="*/ 137401 h 2774114"/>
              <a:gd name="connsiteX26" fmla="*/ 2161257 w 2912377"/>
              <a:gd name="connsiteY26" fmla="*/ 241 h 2774114"/>
              <a:gd name="connsiteX27" fmla="*/ 1734537 w 2912377"/>
              <a:gd name="connsiteY27" fmla="*/ 106921 h 2774114"/>
              <a:gd name="connsiteX28" fmla="*/ 1490697 w 2912377"/>
              <a:gd name="connsiteY28" fmla="*/ 228841 h 277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12377" h="2774114">
                <a:moveTo>
                  <a:pt x="1490697" y="228841"/>
                </a:moveTo>
                <a:cubicBezTo>
                  <a:pt x="1406877" y="233921"/>
                  <a:pt x="1335757" y="167881"/>
                  <a:pt x="1231617" y="137401"/>
                </a:cubicBezTo>
                <a:cubicBezTo>
                  <a:pt x="1127477" y="106921"/>
                  <a:pt x="992857" y="48501"/>
                  <a:pt x="865857" y="45961"/>
                </a:cubicBezTo>
                <a:cubicBezTo>
                  <a:pt x="738857" y="43421"/>
                  <a:pt x="578837" y="63741"/>
                  <a:pt x="469617" y="122161"/>
                </a:cubicBezTo>
                <a:cubicBezTo>
                  <a:pt x="360397" y="180581"/>
                  <a:pt x="286737" y="266941"/>
                  <a:pt x="210537" y="396481"/>
                </a:cubicBezTo>
                <a:cubicBezTo>
                  <a:pt x="134337" y="526021"/>
                  <a:pt x="35277" y="688581"/>
                  <a:pt x="12417" y="899401"/>
                </a:cubicBezTo>
                <a:cubicBezTo>
                  <a:pt x="-10443" y="1110221"/>
                  <a:pt x="-7903" y="1399781"/>
                  <a:pt x="73377" y="1661401"/>
                </a:cubicBezTo>
                <a:cubicBezTo>
                  <a:pt x="154657" y="1923021"/>
                  <a:pt x="378177" y="2291321"/>
                  <a:pt x="500097" y="2469121"/>
                </a:cubicBezTo>
                <a:cubicBezTo>
                  <a:pt x="622017" y="2646921"/>
                  <a:pt x="695677" y="2692641"/>
                  <a:pt x="804897" y="2728201"/>
                </a:cubicBezTo>
                <a:cubicBezTo>
                  <a:pt x="914117" y="2763761"/>
                  <a:pt x="1056357" y="2700261"/>
                  <a:pt x="1155417" y="2682481"/>
                </a:cubicBezTo>
                <a:cubicBezTo>
                  <a:pt x="1254477" y="2664701"/>
                  <a:pt x="1333217" y="2636761"/>
                  <a:pt x="1399257" y="2621521"/>
                </a:cubicBezTo>
                <a:cubicBezTo>
                  <a:pt x="1465297" y="2606281"/>
                  <a:pt x="1480537" y="2585961"/>
                  <a:pt x="1551657" y="2591041"/>
                </a:cubicBezTo>
                <a:cubicBezTo>
                  <a:pt x="1622777" y="2596121"/>
                  <a:pt x="1737077" y="2621521"/>
                  <a:pt x="1825977" y="2652001"/>
                </a:cubicBezTo>
                <a:cubicBezTo>
                  <a:pt x="1914877" y="2682481"/>
                  <a:pt x="1980917" y="2779001"/>
                  <a:pt x="2085057" y="2773921"/>
                </a:cubicBezTo>
                <a:cubicBezTo>
                  <a:pt x="2189197" y="2768841"/>
                  <a:pt x="2344137" y="2707881"/>
                  <a:pt x="2450817" y="2621521"/>
                </a:cubicBezTo>
                <a:cubicBezTo>
                  <a:pt x="2557497" y="2535161"/>
                  <a:pt x="2648937" y="2387841"/>
                  <a:pt x="2725137" y="2255761"/>
                </a:cubicBezTo>
                <a:cubicBezTo>
                  <a:pt x="2801337" y="2123681"/>
                  <a:pt x="2887697" y="1915401"/>
                  <a:pt x="2908017" y="1829041"/>
                </a:cubicBezTo>
                <a:cubicBezTo>
                  <a:pt x="2928337" y="1742681"/>
                  <a:pt x="2872457" y="1757921"/>
                  <a:pt x="2847057" y="1737601"/>
                </a:cubicBezTo>
                <a:cubicBezTo>
                  <a:pt x="2821657" y="1717281"/>
                  <a:pt x="2801337" y="1740141"/>
                  <a:pt x="2755617" y="1707121"/>
                </a:cubicBezTo>
                <a:cubicBezTo>
                  <a:pt x="2709897" y="1674101"/>
                  <a:pt x="2623537" y="1613141"/>
                  <a:pt x="2572737" y="1539481"/>
                </a:cubicBezTo>
                <a:cubicBezTo>
                  <a:pt x="2521937" y="1465821"/>
                  <a:pt x="2466057" y="1366761"/>
                  <a:pt x="2450817" y="1265161"/>
                </a:cubicBezTo>
                <a:cubicBezTo>
                  <a:pt x="2435577" y="1163561"/>
                  <a:pt x="2450817" y="1041641"/>
                  <a:pt x="2481297" y="929881"/>
                </a:cubicBezTo>
                <a:cubicBezTo>
                  <a:pt x="2511777" y="818121"/>
                  <a:pt x="2580357" y="673341"/>
                  <a:pt x="2633697" y="594601"/>
                </a:cubicBezTo>
                <a:cubicBezTo>
                  <a:pt x="2687037" y="515861"/>
                  <a:pt x="2775937" y="503161"/>
                  <a:pt x="2801337" y="457441"/>
                </a:cubicBezTo>
                <a:cubicBezTo>
                  <a:pt x="2826737" y="411721"/>
                  <a:pt x="2821657" y="373621"/>
                  <a:pt x="2786097" y="320281"/>
                </a:cubicBezTo>
                <a:cubicBezTo>
                  <a:pt x="2750537" y="266941"/>
                  <a:pt x="2692117" y="190741"/>
                  <a:pt x="2587977" y="137401"/>
                </a:cubicBezTo>
                <a:cubicBezTo>
                  <a:pt x="2483837" y="84061"/>
                  <a:pt x="2303497" y="5321"/>
                  <a:pt x="2161257" y="241"/>
                </a:cubicBezTo>
                <a:cubicBezTo>
                  <a:pt x="2019017" y="-4839"/>
                  <a:pt x="1841217" y="71361"/>
                  <a:pt x="1734537" y="106921"/>
                </a:cubicBezTo>
                <a:cubicBezTo>
                  <a:pt x="1627857" y="142481"/>
                  <a:pt x="1574517" y="223761"/>
                  <a:pt x="1490697" y="2288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椭圆 3"/>
          <p:cNvSpPr/>
          <p:nvPr/>
        </p:nvSpPr>
        <p:spPr>
          <a:xfrm rot="2179125">
            <a:off x="2399698" y="2657038"/>
            <a:ext cx="36773" cy="84694"/>
          </a:xfrm>
          <a:custGeom>
            <a:avLst/>
            <a:gdLst>
              <a:gd name="connsiteX0" fmla="*/ 0 w 432048"/>
              <a:gd name="connsiteY0" fmla="*/ 467495 h 934990"/>
              <a:gd name="connsiteX1" fmla="*/ 216024 w 432048"/>
              <a:gd name="connsiteY1" fmla="*/ 0 h 934990"/>
              <a:gd name="connsiteX2" fmla="*/ 432048 w 432048"/>
              <a:gd name="connsiteY2" fmla="*/ 467495 h 934990"/>
              <a:gd name="connsiteX3" fmla="*/ 216024 w 432048"/>
              <a:gd name="connsiteY3" fmla="*/ 934990 h 934990"/>
              <a:gd name="connsiteX4" fmla="*/ 0 w 432048"/>
              <a:gd name="connsiteY4" fmla="*/ 467495 h 934990"/>
              <a:gd name="connsiteX0" fmla="*/ 261 w 432309"/>
              <a:gd name="connsiteY0" fmla="*/ 494574 h 962069"/>
              <a:gd name="connsiteX1" fmla="*/ 253123 w 432309"/>
              <a:gd name="connsiteY1" fmla="*/ 0 h 962069"/>
              <a:gd name="connsiteX2" fmla="*/ 432309 w 432309"/>
              <a:gd name="connsiteY2" fmla="*/ 494574 h 962069"/>
              <a:gd name="connsiteX3" fmla="*/ 216285 w 432309"/>
              <a:gd name="connsiteY3" fmla="*/ 962069 h 962069"/>
              <a:gd name="connsiteX4" fmla="*/ 261 w 432309"/>
              <a:gd name="connsiteY4" fmla="*/ 494574 h 962069"/>
              <a:gd name="connsiteX0" fmla="*/ 1353 w 433401"/>
              <a:gd name="connsiteY0" fmla="*/ 494574 h 989147"/>
              <a:gd name="connsiteX1" fmla="*/ 254215 w 433401"/>
              <a:gd name="connsiteY1" fmla="*/ 0 h 989147"/>
              <a:gd name="connsiteX2" fmla="*/ 433401 w 433401"/>
              <a:gd name="connsiteY2" fmla="*/ 494574 h 989147"/>
              <a:gd name="connsiteX3" fmla="*/ 180539 w 433401"/>
              <a:gd name="connsiteY3" fmla="*/ 989147 h 989147"/>
              <a:gd name="connsiteX4" fmla="*/ 1353 w 433401"/>
              <a:gd name="connsiteY4" fmla="*/ 494574 h 98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01" h="989147">
                <a:moveTo>
                  <a:pt x="1353" y="494574"/>
                </a:moveTo>
                <a:cubicBezTo>
                  <a:pt x="13632" y="329716"/>
                  <a:pt x="134908" y="0"/>
                  <a:pt x="254215" y="0"/>
                </a:cubicBezTo>
                <a:cubicBezTo>
                  <a:pt x="373522" y="0"/>
                  <a:pt x="433401" y="236384"/>
                  <a:pt x="433401" y="494574"/>
                </a:cubicBezTo>
                <a:cubicBezTo>
                  <a:pt x="433401" y="752764"/>
                  <a:pt x="299846" y="989147"/>
                  <a:pt x="180539" y="989147"/>
                </a:cubicBezTo>
                <a:cubicBezTo>
                  <a:pt x="61232" y="989147"/>
                  <a:pt x="-10926" y="659432"/>
                  <a:pt x="1353" y="4945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31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417" y="286097"/>
            <a:ext cx="7919907" cy="673882"/>
            <a:chOff x="665162" y="311998"/>
            <a:chExt cx="7919907" cy="673882"/>
          </a:xfrm>
        </p:grpSpPr>
        <p:sp>
          <p:nvSpPr>
            <p:cNvPr id="3" name="五边形 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74324" y="311998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HTTPServer</a:t>
              </a:r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工作逻辑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6537" r="2771" b="4554"/>
          <a:stretch/>
        </p:blipFill>
        <p:spPr>
          <a:xfrm>
            <a:off x="0" y="1355075"/>
            <a:ext cx="9150826" cy="50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417" y="286097"/>
            <a:ext cx="7919907" cy="673882"/>
            <a:chOff x="665162" y="311998"/>
            <a:chExt cx="7919907" cy="673882"/>
          </a:xfrm>
        </p:grpSpPr>
        <p:sp>
          <p:nvSpPr>
            <p:cNvPr id="3" name="五边形 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74324" y="311998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服务器工作流程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12" y="1108810"/>
            <a:ext cx="6895569" cy="56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489105" y="1421857"/>
            <a:ext cx="5095964" cy="4802246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665162" y="1464779"/>
            <a:ext cx="2674415" cy="1413351"/>
          </a:xfrm>
          <a:prstGeom prst="roundRect">
            <a:avLst/>
          </a:prstGeom>
          <a:solidFill>
            <a:srgbClr val="F26667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新闻爬取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7282" y="4301063"/>
            <a:ext cx="37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新浪网为新闻信息源</a:t>
            </a:r>
            <a:endParaRPr lang="zh-CN" altLang="en-US" sz="2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43" name="五边形 4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46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4324" y="311998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详细</a:t>
              </a:r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25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燕尾形 26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9" y="2908388"/>
            <a:ext cx="2599822" cy="3315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64" y="2346831"/>
            <a:ext cx="4455713" cy="16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417" y="286097"/>
            <a:ext cx="7919907" cy="673882"/>
            <a:chOff x="665162" y="311998"/>
            <a:chExt cx="7919907" cy="673882"/>
          </a:xfrm>
        </p:grpSpPr>
        <p:sp>
          <p:nvSpPr>
            <p:cNvPr id="3" name="五边形 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74324" y="311998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新闻爬取流程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t="5562" r="3093" b="3675"/>
          <a:stretch/>
        </p:blipFill>
        <p:spPr>
          <a:xfrm>
            <a:off x="0" y="0"/>
            <a:ext cx="9144000" cy="72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489105" y="1421857"/>
            <a:ext cx="5095964" cy="4802246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665162" y="1464779"/>
            <a:ext cx="2674415" cy="1413351"/>
          </a:xfrm>
          <a:prstGeom prst="roundRect">
            <a:avLst/>
          </a:prstGeom>
          <a:solidFill>
            <a:srgbClr val="F26667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前端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后台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交互设计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92758" y="1610838"/>
            <a:ext cx="448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A.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前端通过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get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方法向服务器端请求相应的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URL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43" name="五边形 4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46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4324" y="311998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详细</a:t>
              </a:r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25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燕尾形 26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9" y="2908388"/>
            <a:ext cx="2599821" cy="3315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框 12"/>
          <p:cNvSpPr txBox="1"/>
          <p:nvPr/>
        </p:nvSpPr>
        <p:spPr>
          <a:xfrm>
            <a:off x="3692758" y="2781406"/>
            <a:ext cx="448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B.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服务器接收并检验后向数据库</a:t>
            </a:r>
            <a:endParaRPr lang="en-US" altLang="zh-CN" sz="2400" dirty="0" smtClean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请求数据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36053" y="3951975"/>
            <a:ext cx="448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C.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服务器将获取的数据做相应处理后返回给前端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92758" y="5003135"/>
            <a:ext cx="448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D.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前端接收并解析</a:t>
            </a:r>
            <a:r>
              <a:rPr lang="en-US" altLang="zh-CN" sz="2400" dirty="0" err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数据后用</a:t>
            </a:r>
            <a:r>
              <a:rPr lang="en-US" altLang="zh-CN" sz="2400" dirty="0" err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webview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显示新闻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4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 rot="1725212">
            <a:off x="3801313" y="3766587"/>
            <a:ext cx="1417641" cy="819764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2551570" y="4955273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1" name="直接连接符 40"/>
          <p:cNvCxnSpPr/>
          <p:nvPr/>
        </p:nvCxnSpPr>
        <p:spPr>
          <a:xfrm>
            <a:off x="2619070" y="5029453"/>
            <a:ext cx="857446" cy="32179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3422039" y="5283749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5595721" y="5283749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5690651" y="4821682"/>
            <a:ext cx="1156186" cy="529567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6838977" y="4714868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5400000">
            <a:off x="4169747" y="4021945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7" name="直接连接符 46"/>
          <p:cNvCxnSpPr>
            <a:stCxn id="48" idx="7"/>
            <a:endCxn id="46" idx="3"/>
          </p:cNvCxnSpPr>
          <p:nvPr/>
        </p:nvCxnSpPr>
        <p:spPr>
          <a:xfrm>
            <a:off x="2961598" y="3160245"/>
            <a:ext cx="1227919" cy="88147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2846368" y="3045015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3317860" y="2593083"/>
            <a:ext cx="2377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数据库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4044135" y="985766"/>
            <a:ext cx="924495" cy="9244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  <a:sp3d extrusionH="1079500" contourW="12700">
            <a:bevelT w="0" h="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平行四边形 33"/>
          <p:cNvSpPr/>
          <p:nvPr/>
        </p:nvSpPr>
        <p:spPr>
          <a:xfrm rot="1744606" flipH="1">
            <a:off x="3029241" y="4812558"/>
            <a:ext cx="1511733" cy="866845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平行四边形 35"/>
          <p:cNvSpPr/>
          <p:nvPr/>
        </p:nvSpPr>
        <p:spPr>
          <a:xfrm rot="19855394">
            <a:off x="4502885" y="4813061"/>
            <a:ext cx="1511733" cy="866845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624244" y="4209839"/>
            <a:ext cx="2377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新闻摘要表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546755" y="4245204"/>
            <a:ext cx="2377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新闻内容表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605602" y="2532526"/>
            <a:ext cx="2377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新闻评论表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平行四边形 21"/>
          <p:cNvSpPr/>
          <p:nvPr/>
        </p:nvSpPr>
        <p:spPr>
          <a:xfrm rot="1725212">
            <a:off x="3778373" y="5059764"/>
            <a:ext cx="1417641" cy="819764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 rot="5400000">
            <a:off x="6582550" y="3045404"/>
            <a:ext cx="134611" cy="1346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" name="直接连接符 23"/>
          <p:cNvCxnSpPr>
            <a:endCxn id="23" idx="5"/>
          </p:cNvCxnSpPr>
          <p:nvPr/>
        </p:nvCxnSpPr>
        <p:spPr>
          <a:xfrm flipV="1">
            <a:off x="4491805" y="3160302"/>
            <a:ext cx="2110458" cy="191626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 rot="5400000">
            <a:off x="4419693" y="5029453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5730721" y="2549197"/>
            <a:ext cx="2377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用户表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50" name="五边形 49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74324" y="311998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数据库设计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燕尾形 53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燕尾形 54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0.82384 L 1.66667E-6 -1.11111E-6 " pathEditMode="relative" rAng="0" ptsTypes="AA">
                                      <p:cBhvr>
                                        <p:cTn id="8" dur="1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-4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61" grpId="0"/>
      <p:bldP spid="63" grpId="0" animBg="1"/>
      <p:bldP spid="63" grpId="1" animBg="1"/>
      <p:bldP spid="34" grpId="0" animBg="1"/>
      <p:bldP spid="36" grpId="0" animBg="1"/>
      <p:bldP spid="19" grpId="0"/>
      <p:bldP spid="20" grpId="0"/>
      <p:bldP spid="21" grpId="0"/>
      <p:bldP spid="22" grpId="0" animBg="1"/>
      <p:bldP spid="23" grpId="0" animBg="1"/>
      <p:bldP spid="25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50" name="五边形 49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74324" y="311998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数据库设计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燕尾形 53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燕尾形 54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02975" y="1213895"/>
            <a:ext cx="8075940" cy="5644105"/>
            <a:chOff x="579496" y="1065947"/>
            <a:chExt cx="8075940" cy="5644105"/>
          </a:xfrm>
        </p:grpSpPr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579496" y="1065947"/>
              <a:ext cx="14549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comment</a:t>
              </a: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616483" y="1429123"/>
              <a:ext cx="8038953" cy="5280929"/>
              <a:chOff x="616483" y="1429123"/>
              <a:chExt cx="8038953" cy="5280929"/>
            </a:xfrm>
          </p:grpSpPr>
          <p:pic>
            <p:nvPicPr>
              <p:cNvPr id="31" name="Picture 1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9452" y="1429123"/>
                <a:ext cx="7905984" cy="2886024"/>
              </a:xfrm>
              <a:prstGeom prst="rect">
                <a:avLst/>
              </a:prstGeom>
            </p:spPr>
          </p:pic>
          <p:pic>
            <p:nvPicPr>
              <p:cNvPr id="37" name="Picture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31" y="4655677"/>
                <a:ext cx="7832486" cy="2054375"/>
              </a:xfrm>
              <a:prstGeom prst="rect">
                <a:avLst/>
              </a:prstGeom>
            </p:spPr>
          </p:pic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616483" y="4349910"/>
                <a:ext cx="1077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lvl="0" algn="ctr" eaLnBrk="1" hangingPunct="1"/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User</a:t>
                </a:r>
                <a:r>
                  <a:rPr lang="zh-CN" altLang="en-US" dirty="0">
                    <a:solidFill>
                      <a:prstClr val="white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:</a:t>
                </a:r>
              </a:p>
            </p:txBody>
          </p:sp>
        </p:grpSp>
      </p:grp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-7425687" y="1003010"/>
            <a:ext cx="1454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eaLnBrk="1" hangingPunct="1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topic:</a:t>
            </a:r>
          </a:p>
        </p:txBody>
      </p:sp>
    </p:spTree>
    <p:extLst>
      <p:ext uri="{BB962C8B-B14F-4D97-AF65-F5344CB8AC3E}">
        <p14:creationId xmlns:p14="http://schemas.microsoft.com/office/powerpoint/2010/main" val="18303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50" name="五边形 49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74324" y="311998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数据库设计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燕尾形 53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燕尾形 54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-7425687" y="1003010"/>
            <a:ext cx="1454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eaLnBrk="1" hangingPunct="1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topic: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668682" y="1418595"/>
            <a:ext cx="7983622" cy="4913002"/>
            <a:chOff x="-3993641" y="885110"/>
            <a:chExt cx="7983622" cy="4163476"/>
          </a:xfrm>
        </p:grpSpPr>
        <p:pic>
          <p:nvPicPr>
            <p:cNvPr id="18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989982" y="1377629"/>
              <a:ext cx="7979963" cy="3670957"/>
            </a:xfrm>
            <a:prstGeom prst="rect">
              <a:avLst/>
            </a:prstGeom>
          </p:spPr>
        </p:pic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-3993641" y="885110"/>
              <a:ext cx="14549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news_detail: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50" name="五边形 49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74324" y="311998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数据库设计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燕尾形 53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燕尾形 54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-7425687" y="1003010"/>
            <a:ext cx="1454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eaLnBrk="1" hangingPunct="1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topic: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8864" y="1322507"/>
            <a:ext cx="8016143" cy="4509823"/>
            <a:chOff x="538864" y="1322507"/>
            <a:chExt cx="8016143" cy="4509823"/>
          </a:xfrm>
        </p:grpSpPr>
        <p:pic>
          <p:nvPicPr>
            <p:cNvPr id="20" name="Picture 1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38864" y="1923219"/>
              <a:ext cx="8016143" cy="390911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37604" y="1322507"/>
              <a:ext cx="1042899" cy="5232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Arial"/>
                  <a:ea typeface="华文隶书"/>
                  <a:cs typeface="Arial"/>
                </a:rPr>
                <a:t>topic: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1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000214" y="3982479"/>
            <a:ext cx="1730647" cy="1573079"/>
          </a:xfrm>
          <a:prstGeom prst="rect">
            <a:avLst/>
          </a:prstGeom>
          <a:solidFill>
            <a:srgbClr val="F8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矩形 60"/>
          <p:cNvSpPr/>
          <p:nvPr/>
        </p:nvSpPr>
        <p:spPr>
          <a:xfrm>
            <a:off x="3733872" y="3998978"/>
            <a:ext cx="1730647" cy="1573079"/>
          </a:xfrm>
          <a:prstGeom prst="rect">
            <a:avLst/>
          </a:prstGeom>
          <a:solidFill>
            <a:srgbClr val="F2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矩形 58"/>
          <p:cNvSpPr/>
          <p:nvPr/>
        </p:nvSpPr>
        <p:spPr>
          <a:xfrm>
            <a:off x="7148362" y="2418998"/>
            <a:ext cx="1730647" cy="1573079"/>
          </a:xfrm>
          <a:prstGeom prst="rect">
            <a:avLst/>
          </a:prstGeom>
          <a:solidFill>
            <a:srgbClr val="F8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" name="矩形 57"/>
          <p:cNvSpPr/>
          <p:nvPr/>
        </p:nvSpPr>
        <p:spPr>
          <a:xfrm>
            <a:off x="5461756" y="2418999"/>
            <a:ext cx="1730647" cy="1573079"/>
          </a:xfrm>
          <a:prstGeom prst="rect">
            <a:avLst/>
          </a:prstGeom>
          <a:solidFill>
            <a:srgbClr val="F2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3731109" y="2418093"/>
            <a:ext cx="1730647" cy="1573079"/>
          </a:xfrm>
          <a:prstGeom prst="rect">
            <a:avLst/>
          </a:prstGeom>
          <a:solidFill>
            <a:srgbClr val="F8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矩形 55"/>
          <p:cNvSpPr/>
          <p:nvPr/>
        </p:nvSpPr>
        <p:spPr>
          <a:xfrm>
            <a:off x="2000462" y="2418093"/>
            <a:ext cx="1730647" cy="1573079"/>
          </a:xfrm>
          <a:prstGeom prst="rect">
            <a:avLst/>
          </a:prstGeom>
          <a:solidFill>
            <a:srgbClr val="F2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269815" y="2418093"/>
            <a:ext cx="1730647" cy="1573079"/>
          </a:xfrm>
          <a:prstGeom prst="rect">
            <a:avLst/>
          </a:prstGeom>
          <a:solidFill>
            <a:srgbClr val="F8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48" y="953944"/>
            <a:ext cx="1676661" cy="146414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029375" y="2757242"/>
            <a:ext cx="162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88699" y="2720961"/>
            <a:ext cx="1222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209189" y="1061606"/>
            <a:ext cx="388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明星热点专属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49695" y="1713240"/>
            <a:ext cx="190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TFBOYS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61076" y="2747469"/>
            <a:ext cx="1948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880918" y="2747468"/>
            <a:ext cx="106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443116" y="2720960"/>
            <a:ext cx="1211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307213" y="4291964"/>
            <a:ext cx="111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前端设计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080034" y="4291963"/>
            <a:ext cx="106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后台设计</a:t>
            </a:r>
          </a:p>
        </p:txBody>
      </p:sp>
    </p:spTree>
    <p:extLst>
      <p:ext uri="{BB962C8B-B14F-4D97-AF65-F5344CB8AC3E}">
        <p14:creationId xmlns:p14="http://schemas.microsoft.com/office/powerpoint/2010/main" val="1478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43" name="五边形 4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46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4324" y="311998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项目成果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25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燕尾形 26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05649" y="2380384"/>
            <a:ext cx="4440242" cy="523220"/>
            <a:chOff x="2805649" y="2337353"/>
            <a:chExt cx="4440242" cy="523220"/>
          </a:xfrm>
        </p:grpSpPr>
        <p:sp>
          <p:nvSpPr>
            <p:cNvPr id="2" name="文本框 1"/>
            <p:cNvSpPr txBox="1"/>
            <p:nvPr/>
          </p:nvSpPr>
          <p:spPr>
            <a:xfrm>
              <a:off x="3214218" y="2337353"/>
              <a:ext cx="4031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见的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APP</a:t>
              </a:r>
              <a:r>
                <a:rPr lang="zh-CN" altLang="en-US" sz="2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视频展示</a:t>
              </a:r>
              <a:endParaRPr lang="zh-CN" altLang="en-US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05649" y="2366697"/>
              <a:ext cx="408569" cy="464532"/>
              <a:chOff x="-16998446" y="916675"/>
              <a:chExt cx="2912377" cy="3674651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任意多边形 14"/>
              <p:cNvSpPr/>
              <p:nvPr/>
            </p:nvSpPr>
            <p:spPr>
              <a:xfrm>
                <a:off x="-16998446" y="1817208"/>
                <a:ext cx="2912377" cy="2774118"/>
              </a:xfrm>
              <a:custGeom>
                <a:avLst/>
                <a:gdLst>
                  <a:gd name="connsiteX0" fmla="*/ 1490697 w 2912377"/>
                  <a:gd name="connsiteY0" fmla="*/ 228841 h 2773921"/>
                  <a:gd name="connsiteX1" fmla="*/ 1231617 w 2912377"/>
                  <a:gd name="connsiteY1" fmla="*/ 137401 h 2773921"/>
                  <a:gd name="connsiteX2" fmla="*/ 865857 w 2912377"/>
                  <a:gd name="connsiteY2" fmla="*/ 45961 h 2773921"/>
                  <a:gd name="connsiteX3" fmla="*/ 469617 w 2912377"/>
                  <a:gd name="connsiteY3" fmla="*/ 122161 h 2773921"/>
                  <a:gd name="connsiteX4" fmla="*/ 210537 w 2912377"/>
                  <a:gd name="connsiteY4" fmla="*/ 396481 h 2773921"/>
                  <a:gd name="connsiteX5" fmla="*/ 12417 w 2912377"/>
                  <a:gd name="connsiteY5" fmla="*/ 899401 h 2773921"/>
                  <a:gd name="connsiteX6" fmla="*/ 73377 w 2912377"/>
                  <a:gd name="connsiteY6" fmla="*/ 1661401 h 2773921"/>
                  <a:gd name="connsiteX7" fmla="*/ 500097 w 2912377"/>
                  <a:gd name="connsiteY7" fmla="*/ 2469121 h 2773921"/>
                  <a:gd name="connsiteX8" fmla="*/ 804897 w 2912377"/>
                  <a:gd name="connsiteY8" fmla="*/ 2728201 h 2773921"/>
                  <a:gd name="connsiteX9" fmla="*/ 1155417 w 2912377"/>
                  <a:gd name="connsiteY9" fmla="*/ 2682481 h 2773921"/>
                  <a:gd name="connsiteX10" fmla="*/ 1399257 w 2912377"/>
                  <a:gd name="connsiteY10" fmla="*/ 2621521 h 2773921"/>
                  <a:gd name="connsiteX11" fmla="*/ 1551657 w 2912377"/>
                  <a:gd name="connsiteY11" fmla="*/ 2591041 h 2773921"/>
                  <a:gd name="connsiteX12" fmla="*/ 1780257 w 2912377"/>
                  <a:gd name="connsiteY12" fmla="*/ 2621521 h 2773921"/>
                  <a:gd name="connsiteX13" fmla="*/ 2085057 w 2912377"/>
                  <a:gd name="connsiteY13" fmla="*/ 2773921 h 2773921"/>
                  <a:gd name="connsiteX14" fmla="*/ 2450817 w 2912377"/>
                  <a:gd name="connsiteY14" fmla="*/ 2621521 h 2773921"/>
                  <a:gd name="connsiteX15" fmla="*/ 2725137 w 2912377"/>
                  <a:gd name="connsiteY15" fmla="*/ 2255761 h 2773921"/>
                  <a:gd name="connsiteX16" fmla="*/ 2908017 w 2912377"/>
                  <a:gd name="connsiteY16" fmla="*/ 1829041 h 2773921"/>
                  <a:gd name="connsiteX17" fmla="*/ 2847057 w 2912377"/>
                  <a:gd name="connsiteY17" fmla="*/ 1737601 h 2773921"/>
                  <a:gd name="connsiteX18" fmla="*/ 2755617 w 2912377"/>
                  <a:gd name="connsiteY18" fmla="*/ 1707121 h 2773921"/>
                  <a:gd name="connsiteX19" fmla="*/ 2572737 w 2912377"/>
                  <a:gd name="connsiteY19" fmla="*/ 1539481 h 2773921"/>
                  <a:gd name="connsiteX20" fmla="*/ 2450817 w 2912377"/>
                  <a:gd name="connsiteY20" fmla="*/ 1265161 h 2773921"/>
                  <a:gd name="connsiteX21" fmla="*/ 2481297 w 2912377"/>
                  <a:gd name="connsiteY21" fmla="*/ 929881 h 2773921"/>
                  <a:gd name="connsiteX22" fmla="*/ 2633697 w 2912377"/>
                  <a:gd name="connsiteY22" fmla="*/ 594601 h 2773921"/>
                  <a:gd name="connsiteX23" fmla="*/ 2801337 w 2912377"/>
                  <a:gd name="connsiteY23" fmla="*/ 457441 h 2773921"/>
                  <a:gd name="connsiteX24" fmla="*/ 2786097 w 2912377"/>
                  <a:gd name="connsiteY24" fmla="*/ 320281 h 2773921"/>
                  <a:gd name="connsiteX25" fmla="*/ 2587977 w 2912377"/>
                  <a:gd name="connsiteY25" fmla="*/ 137401 h 2773921"/>
                  <a:gd name="connsiteX26" fmla="*/ 2161257 w 2912377"/>
                  <a:gd name="connsiteY26" fmla="*/ 241 h 2773921"/>
                  <a:gd name="connsiteX27" fmla="*/ 1734537 w 2912377"/>
                  <a:gd name="connsiteY27" fmla="*/ 106921 h 2773921"/>
                  <a:gd name="connsiteX28" fmla="*/ 1490697 w 2912377"/>
                  <a:gd name="connsiteY28" fmla="*/ 228841 h 2773921"/>
                  <a:gd name="connsiteX0" fmla="*/ 1490697 w 2912377"/>
                  <a:gd name="connsiteY0" fmla="*/ 228841 h 2774114"/>
                  <a:gd name="connsiteX1" fmla="*/ 1231617 w 2912377"/>
                  <a:gd name="connsiteY1" fmla="*/ 137401 h 2774114"/>
                  <a:gd name="connsiteX2" fmla="*/ 865857 w 2912377"/>
                  <a:gd name="connsiteY2" fmla="*/ 45961 h 2774114"/>
                  <a:gd name="connsiteX3" fmla="*/ 469617 w 2912377"/>
                  <a:gd name="connsiteY3" fmla="*/ 122161 h 2774114"/>
                  <a:gd name="connsiteX4" fmla="*/ 210537 w 2912377"/>
                  <a:gd name="connsiteY4" fmla="*/ 396481 h 2774114"/>
                  <a:gd name="connsiteX5" fmla="*/ 12417 w 2912377"/>
                  <a:gd name="connsiteY5" fmla="*/ 899401 h 2774114"/>
                  <a:gd name="connsiteX6" fmla="*/ 73377 w 2912377"/>
                  <a:gd name="connsiteY6" fmla="*/ 1661401 h 2774114"/>
                  <a:gd name="connsiteX7" fmla="*/ 500097 w 2912377"/>
                  <a:gd name="connsiteY7" fmla="*/ 2469121 h 2774114"/>
                  <a:gd name="connsiteX8" fmla="*/ 804897 w 2912377"/>
                  <a:gd name="connsiteY8" fmla="*/ 2728201 h 2774114"/>
                  <a:gd name="connsiteX9" fmla="*/ 1155417 w 2912377"/>
                  <a:gd name="connsiteY9" fmla="*/ 2682481 h 2774114"/>
                  <a:gd name="connsiteX10" fmla="*/ 1399257 w 2912377"/>
                  <a:gd name="connsiteY10" fmla="*/ 2621521 h 2774114"/>
                  <a:gd name="connsiteX11" fmla="*/ 1551657 w 2912377"/>
                  <a:gd name="connsiteY11" fmla="*/ 2591041 h 2774114"/>
                  <a:gd name="connsiteX12" fmla="*/ 1825977 w 2912377"/>
                  <a:gd name="connsiteY12" fmla="*/ 2652001 h 2774114"/>
                  <a:gd name="connsiteX13" fmla="*/ 2085057 w 2912377"/>
                  <a:gd name="connsiteY13" fmla="*/ 2773921 h 2774114"/>
                  <a:gd name="connsiteX14" fmla="*/ 2450817 w 2912377"/>
                  <a:gd name="connsiteY14" fmla="*/ 2621521 h 2774114"/>
                  <a:gd name="connsiteX15" fmla="*/ 2725137 w 2912377"/>
                  <a:gd name="connsiteY15" fmla="*/ 2255761 h 2774114"/>
                  <a:gd name="connsiteX16" fmla="*/ 2908017 w 2912377"/>
                  <a:gd name="connsiteY16" fmla="*/ 1829041 h 2774114"/>
                  <a:gd name="connsiteX17" fmla="*/ 2847057 w 2912377"/>
                  <a:gd name="connsiteY17" fmla="*/ 1737601 h 2774114"/>
                  <a:gd name="connsiteX18" fmla="*/ 2755617 w 2912377"/>
                  <a:gd name="connsiteY18" fmla="*/ 1707121 h 2774114"/>
                  <a:gd name="connsiteX19" fmla="*/ 2572737 w 2912377"/>
                  <a:gd name="connsiteY19" fmla="*/ 1539481 h 2774114"/>
                  <a:gd name="connsiteX20" fmla="*/ 2450817 w 2912377"/>
                  <a:gd name="connsiteY20" fmla="*/ 1265161 h 2774114"/>
                  <a:gd name="connsiteX21" fmla="*/ 2481297 w 2912377"/>
                  <a:gd name="connsiteY21" fmla="*/ 929881 h 2774114"/>
                  <a:gd name="connsiteX22" fmla="*/ 2633697 w 2912377"/>
                  <a:gd name="connsiteY22" fmla="*/ 594601 h 2774114"/>
                  <a:gd name="connsiteX23" fmla="*/ 2801337 w 2912377"/>
                  <a:gd name="connsiteY23" fmla="*/ 457441 h 2774114"/>
                  <a:gd name="connsiteX24" fmla="*/ 2786097 w 2912377"/>
                  <a:gd name="connsiteY24" fmla="*/ 320281 h 2774114"/>
                  <a:gd name="connsiteX25" fmla="*/ 2587977 w 2912377"/>
                  <a:gd name="connsiteY25" fmla="*/ 137401 h 2774114"/>
                  <a:gd name="connsiteX26" fmla="*/ 2161257 w 2912377"/>
                  <a:gd name="connsiteY26" fmla="*/ 241 h 2774114"/>
                  <a:gd name="connsiteX27" fmla="*/ 1734537 w 2912377"/>
                  <a:gd name="connsiteY27" fmla="*/ 106921 h 2774114"/>
                  <a:gd name="connsiteX28" fmla="*/ 1490697 w 2912377"/>
                  <a:gd name="connsiteY28" fmla="*/ 228841 h 27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12377" h="2774114">
                    <a:moveTo>
                      <a:pt x="1490697" y="228841"/>
                    </a:moveTo>
                    <a:cubicBezTo>
                      <a:pt x="1406877" y="233921"/>
                      <a:pt x="1335757" y="167881"/>
                      <a:pt x="1231617" y="137401"/>
                    </a:cubicBezTo>
                    <a:cubicBezTo>
                      <a:pt x="1127477" y="106921"/>
                      <a:pt x="992857" y="48501"/>
                      <a:pt x="865857" y="45961"/>
                    </a:cubicBezTo>
                    <a:cubicBezTo>
                      <a:pt x="738857" y="43421"/>
                      <a:pt x="578837" y="63741"/>
                      <a:pt x="469617" y="122161"/>
                    </a:cubicBezTo>
                    <a:cubicBezTo>
                      <a:pt x="360397" y="180581"/>
                      <a:pt x="286737" y="266941"/>
                      <a:pt x="210537" y="396481"/>
                    </a:cubicBezTo>
                    <a:cubicBezTo>
                      <a:pt x="134337" y="526021"/>
                      <a:pt x="35277" y="688581"/>
                      <a:pt x="12417" y="899401"/>
                    </a:cubicBezTo>
                    <a:cubicBezTo>
                      <a:pt x="-10443" y="1110221"/>
                      <a:pt x="-7903" y="1399781"/>
                      <a:pt x="73377" y="1661401"/>
                    </a:cubicBezTo>
                    <a:cubicBezTo>
                      <a:pt x="154657" y="1923021"/>
                      <a:pt x="378177" y="2291321"/>
                      <a:pt x="500097" y="2469121"/>
                    </a:cubicBezTo>
                    <a:cubicBezTo>
                      <a:pt x="622017" y="2646921"/>
                      <a:pt x="695677" y="2692641"/>
                      <a:pt x="804897" y="2728201"/>
                    </a:cubicBezTo>
                    <a:cubicBezTo>
                      <a:pt x="914117" y="2763761"/>
                      <a:pt x="1056357" y="2700261"/>
                      <a:pt x="1155417" y="2682481"/>
                    </a:cubicBezTo>
                    <a:cubicBezTo>
                      <a:pt x="1254477" y="2664701"/>
                      <a:pt x="1333217" y="2636761"/>
                      <a:pt x="1399257" y="2621521"/>
                    </a:cubicBezTo>
                    <a:cubicBezTo>
                      <a:pt x="1465297" y="2606281"/>
                      <a:pt x="1480537" y="2585961"/>
                      <a:pt x="1551657" y="2591041"/>
                    </a:cubicBezTo>
                    <a:cubicBezTo>
                      <a:pt x="1622777" y="2596121"/>
                      <a:pt x="1737077" y="2621521"/>
                      <a:pt x="1825977" y="2652001"/>
                    </a:cubicBezTo>
                    <a:cubicBezTo>
                      <a:pt x="1914877" y="2682481"/>
                      <a:pt x="1980917" y="2779001"/>
                      <a:pt x="2085057" y="2773921"/>
                    </a:cubicBezTo>
                    <a:cubicBezTo>
                      <a:pt x="2189197" y="2768841"/>
                      <a:pt x="2344137" y="2707881"/>
                      <a:pt x="2450817" y="2621521"/>
                    </a:cubicBezTo>
                    <a:cubicBezTo>
                      <a:pt x="2557497" y="2535161"/>
                      <a:pt x="2648937" y="2387841"/>
                      <a:pt x="2725137" y="2255761"/>
                    </a:cubicBezTo>
                    <a:cubicBezTo>
                      <a:pt x="2801337" y="2123681"/>
                      <a:pt x="2887697" y="1915401"/>
                      <a:pt x="2908017" y="1829041"/>
                    </a:cubicBezTo>
                    <a:cubicBezTo>
                      <a:pt x="2928337" y="1742681"/>
                      <a:pt x="2872457" y="1757921"/>
                      <a:pt x="2847057" y="1737601"/>
                    </a:cubicBezTo>
                    <a:cubicBezTo>
                      <a:pt x="2821657" y="1717281"/>
                      <a:pt x="2801337" y="1740141"/>
                      <a:pt x="2755617" y="1707121"/>
                    </a:cubicBezTo>
                    <a:cubicBezTo>
                      <a:pt x="2709897" y="1674101"/>
                      <a:pt x="2623537" y="1613141"/>
                      <a:pt x="2572737" y="1539481"/>
                    </a:cubicBezTo>
                    <a:cubicBezTo>
                      <a:pt x="2521937" y="1465821"/>
                      <a:pt x="2466057" y="1366761"/>
                      <a:pt x="2450817" y="1265161"/>
                    </a:cubicBezTo>
                    <a:cubicBezTo>
                      <a:pt x="2435577" y="1163561"/>
                      <a:pt x="2450817" y="1041641"/>
                      <a:pt x="2481297" y="929881"/>
                    </a:cubicBezTo>
                    <a:cubicBezTo>
                      <a:pt x="2511777" y="818121"/>
                      <a:pt x="2580357" y="673341"/>
                      <a:pt x="2633697" y="594601"/>
                    </a:cubicBezTo>
                    <a:cubicBezTo>
                      <a:pt x="2687037" y="515861"/>
                      <a:pt x="2775937" y="503161"/>
                      <a:pt x="2801337" y="457441"/>
                    </a:cubicBezTo>
                    <a:cubicBezTo>
                      <a:pt x="2826737" y="411721"/>
                      <a:pt x="2821657" y="373621"/>
                      <a:pt x="2786097" y="320281"/>
                    </a:cubicBezTo>
                    <a:cubicBezTo>
                      <a:pt x="2750537" y="266941"/>
                      <a:pt x="2692117" y="190741"/>
                      <a:pt x="2587977" y="137401"/>
                    </a:cubicBezTo>
                    <a:cubicBezTo>
                      <a:pt x="2483837" y="84061"/>
                      <a:pt x="2303497" y="5321"/>
                      <a:pt x="2161257" y="241"/>
                    </a:cubicBezTo>
                    <a:cubicBezTo>
                      <a:pt x="2019017" y="-4839"/>
                      <a:pt x="1841217" y="71361"/>
                      <a:pt x="1734537" y="106921"/>
                    </a:cubicBezTo>
                    <a:cubicBezTo>
                      <a:pt x="1627857" y="142481"/>
                      <a:pt x="1574517" y="223761"/>
                      <a:pt x="1490697" y="2288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3"/>
              <p:cNvSpPr/>
              <p:nvPr/>
            </p:nvSpPr>
            <p:spPr>
              <a:xfrm rot="2179125">
                <a:off x="-15626730" y="916675"/>
                <a:ext cx="433399" cy="989151"/>
              </a:xfrm>
              <a:custGeom>
                <a:avLst/>
                <a:gdLst>
                  <a:gd name="connsiteX0" fmla="*/ 0 w 432048"/>
                  <a:gd name="connsiteY0" fmla="*/ 467495 h 934990"/>
                  <a:gd name="connsiteX1" fmla="*/ 216024 w 432048"/>
                  <a:gd name="connsiteY1" fmla="*/ 0 h 934990"/>
                  <a:gd name="connsiteX2" fmla="*/ 432048 w 432048"/>
                  <a:gd name="connsiteY2" fmla="*/ 467495 h 934990"/>
                  <a:gd name="connsiteX3" fmla="*/ 216024 w 432048"/>
                  <a:gd name="connsiteY3" fmla="*/ 934990 h 934990"/>
                  <a:gd name="connsiteX4" fmla="*/ 0 w 432048"/>
                  <a:gd name="connsiteY4" fmla="*/ 467495 h 934990"/>
                  <a:gd name="connsiteX0" fmla="*/ 261 w 432309"/>
                  <a:gd name="connsiteY0" fmla="*/ 494574 h 962069"/>
                  <a:gd name="connsiteX1" fmla="*/ 253123 w 432309"/>
                  <a:gd name="connsiteY1" fmla="*/ 0 h 962069"/>
                  <a:gd name="connsiteX2" fmla="*/ 432309 w 432309"/>
                  <a:gd name="connsiteY2" fmla="*/ 494574 h 962069"/>
                  <a:gd name="connsiteX3" fmla="*/ 216285 w 432309"/>
                  <a:gd name="connsiteY3" fmla="*/ 962069 h 962069"/>
                  <a:gd name="connsiteX4" fmla="*/ 261 w 432309"/>
                  <a:gd name="connsiteY4" fmla="*/ 494574 h 962069"/>
                  <a:gd name="connsiteX0" fmla="*/ 1353 w 433401"/>
                  <a:gd name="connsiteY0" fmla="*/ 494574 h 989147"/>
                  <a:gd name="connsiteX1" fmla="*/ 254215 w 433401"/>
                  <a:gd name="connsiteY1" fmla="*/ 0 h 989147"/>
                  <a:gd name="connsiteX2" fmla="*/ 433401 w 433401"/>
                  <a:gd name="connsiteY2" fmla="*/ 494574 h 989147"/>
                  <a:gd name="connsiteX3" fmla="*/ 180539 w 433401"/>
                  <a:gd name="connsiteY3" fmla="*/ 989147 h 989147"/>
                  <a:gd name="connsiteX4" fmla="*/ 1353 w 433401"/>
                  <a:gd name="connsiteY4" fmla="*/ 494574 h 9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401" h="989147">
                    <a:moveTo>
                      <a:pt x="1353" y="494574"/>
                    </a:moveTo>
                    <a:cubicBezTo>
                      <a:pt x="13632" y="329716"/>
                      <a:pt x="134908" y="0"/>
                      <a:pt x="254215" y="0"/>
                    </a:cubicBezTo>
                    <a:cubicBezTo>
                      <a:pt x="373522" y="0"/>
                      <a:pt x="433401" y="236384"/>
                      <a:pt x="433401" y="494574"/>
                    </a:cubicBezTo>
                    <a:cubicBezTo>
                      <a:pt x="433401" y="752764"/>
                      <a:pt x="299846" y="989147"/>
                      <a:pt x="180539" y="989147"/>
                    </a:cubicBezTo>
                    <a:cubicBezTo>
                      <a:pt x="61232" y="989147"/>
                      <a:pt x="-10926" y="659432"/>
                      <a:pt x="1353" y="4945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3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601816" y="3715492"/>
            <a:ext cx="5913793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475168" y="1545055"/>
            <a:ext cx="0" cy="4303986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107874" y="2389751"/>
            <a:ext cx="2729896" cy="2657134"/>
            <a:chOff x="4282233" y="2187566"/>
            <a:chExt cx="2632587" cy="2606608"/>
          </a:xfrm>
        </p:grpSpPr>
        <p:sp>
          <p:nvSpPr>
            <p:cNvPr id="2" name="饼形 1"/>
            <p:cNvSpPr/>
            <p:nvPr/>
          </p:nvSpPr>
          <p:spPr>
            <a:xfrm>
              <a:off x="4298959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8" name="饼形 27"/>
            <p:cNvSpPr/>
            <p:nvPr/>
          </p:nvSpPr>
          <p:spPr>
            <a:xfrm flipH="1">
              <a:off x="4622194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9" name="饼形 28"/>
            <p:cNvSpPr/>
            <p:nvPr/>
          </p:nvSpPr>
          <p:spPr>
            <a:xfrm flipH="1" flipV="1">
              <a:off x="4622194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flipV="1">
              <a:off x="4282233" y="2468552"/>
              <a:ext cx="2342809" cy="2325622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3308763" y="2974376"/>
            <a:ext cx="9858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3317479" y="4026501"/>
            <a:ext cx="10192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722066" y="4026501"/>
            <a:ext cx="10592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350890" y="1679930"/>
            <a:ext cx="32651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注册</a:t>
            </a: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登录</a:t>
            </a:r>
            <a:r>
              <a:rPr lang="zh-CN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查看新闻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发帖</a:t>
            </a: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回帖</a:t>
            </a:r>
            <a:r>
              <a:rPr lang="zh-CN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线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下互动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350890" y="4197468"/>
            <a:ext cx="33586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团队协作</a:t>
            </a:r>
            <a:r>
              <a:rPr lang="zh-CN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任务分配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协调进度  友爱互助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2762" y="320417"/>
            <a:ext cx="7745410" cy="669533"/>
            <a:chOff x="479305" y="243877"/>
            <a:chExt cx="7745410" cy="669533"/>
          </a:xfrm>
        </p:grpSpPr>
        <p:grpSp>
          <p:nvGrpSpPr>
            <p:cNvPr id="19" name="组合 18"/>
            <p:cNvGrpSpPr/>
            <p:nvPr/>
          </p:nvGrpSpPr>
          <p:grpSpPr>
            <a:xfrm>
              <a:off x="479305" y="336468"/>
              <a:ext cx="7745410" cy="576942"/>
              <a:chOff x="479305" y="336468"/>
              <a:chExt cx="7745410" cy="576942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479305" y="336468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6637948" y="336469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6979789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7321113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7662954" y="359671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项目总结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4683264" y="2978642"/>
            <a:ext cx="9858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5781313" y="4142041"/>
            <a:ext cx="32530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界面美观性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爬虫准确性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5745376" y="1665630"/>
            <a:ext cx="34261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Tornado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SSO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登录机制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正则表达式 </a:t>
            </a:r>
            <a:r>
              <a:rPr lang="en-US" altLang="zh-CN" sz="24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MySQLdb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iScroll.js 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jQuery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1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6" grpId="0"/>
      <p:bldP spid="38" grpId="0"/>
      <p:bldP spid="35" grpId="0"/>
      <p:bldP spid="37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601816" y="3715492"/>
            <a:ext cx="5913793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475168" y="1545055"/>
            <a:ext cx="0" cy="4303986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1840432" y="1651395"/>
            <a:ext cx="19296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丁涵宇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1832450" y="2169434"/>
            <a:ext cx="204341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后台服务器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1660485" y="4753120"/>
            <a:ext cx="24005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页面模板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文档撰写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2762" y="320417"/>
            <a:ext cx="7745410" cy="669533"/>
            <a:chOff x="479305" y="243877"/>
            <a:chExt cx="7745410" cy="669533"/>
          </a:xfrm>
        </p:grpSpPr>
        <p:grpSp>
          <p:nvGrpSpPr>
            <p:cNvPr id="19" name="组合 18"/>
            <p:cNvGrpSpPr/>
            <p:nvPr/>
          </p:nvGrpSpPr>
          <p:grpSpPr>
            <a:xfrm>
              <a:off x="479305" y="336468"/>
              <a:ext cx="7745410" cy="576942"/>
              <a:chOff x="479305" y="336468"/>
              <a:chExt cx="7745410" cy="576942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479305" y="336468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6637948" y="336469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6979789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7321113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7662954" y="359671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人员分工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5639664" y="4658004"/>
            <a:ext cx="223112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新闻爬虫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界面设计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5679235" y="2168363"/>
            <a:ext cx="175501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数据解析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5723188" y="1658268"/>
            <a:ext cx="19296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瞿靖坤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1807638" y="4105780"/>
            <a:ext cx="19296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单伶俐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5663936" y="4099423"/>
            <a:ext cx="19296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李旦荣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  <p:bldP spid="37" grpId="0"/>
      <p:bldP spid="40" grpId="0"/>
      <p:bldP spid="32" grpId="0"/>
      <p:bldP spid="39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762" y="2171416"/>
            <a:ext cx="81460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950" b="1" dirty="0">
                <a:solidFill>
                  <a:srgbClr val="F8C86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感谢郭燕老师的辛勤指导！</a:t>
            </a:r>
            <a:endParaRPr lang="en-US" altLang="zh-CN" sz="4950" b="1" dirty="0">
              <a:solidFill>
                <a:srgbClr val="F8C864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950" b="1" dirty="0" smtClean="0">
                <a:solidFill>
                  <a:srgbClr val="F8C86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祝</a:t>
            </a:r>
            <a:r>
              <a:rPr lang="zh-CN" altLang="en-US" sz="4950" b="1" dirty="0">
                <a:solidFill>
                  <a:srgbClr val="F8C86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工作顺利</a:t>
            </a:r>
            <a:r>
              <a:rPr lang="zh-CN" altLang="en-US" sz="4950" b="1" dirty="0" smtClean="0">
                <a:solidFill>
                  <a:srgbClr val="F8C86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sz="4950" b="1" dirty="0">
              <a:solidFill>
                <a:srgbClr val="F8C864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512762" y="445110"/>
            <a:ext cx="7745410" cy="854080"/>
            <a:chOff x="479305" y="336468"/>
            <a:chExt cx="7745410" cy="634197"/>
          </a:xfrm>
        </p:grpSpPr>
        <p:grpSp>
          <p:nvGrpSpPr>
            <p:cNvPr id="6" name="组合 18"/>
            <p:cNvGrpSpPr/>
            <p:nvPr/>
          </p:nvGrpSpPr>
          <p:grpSpPr>
            <a:xfrm>
              <a:off x="479305" y="336468"/>
              <a:ext cx="7745410" cy="576942"/>
              <a:chOff x="479305" y="336468"/>
              <a:chExt cx="7745410" cy="576942"/>
            </a:xfrm>
          </p:grpSpPr>
          <p:sp>
            <p:nvSpPr>
              <p:cNvPr id="8" name="五边形 7"/>
              <p:cNvSpPr/>
              <p:nvPr/>
            </p:nvSpPr>
            <p:spPr>
              <a:xfrm>
                <a:off x="479305" y="336468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6637948" y="336469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燕尾形 9"/>
              <p:cNvSpPr/>
              <p:nvPr/>
            </p:nvSpPr>
            <p:spPr>
              <a:xfrm>
                <a:off x="6979789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7321113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7662954" y="359671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26181" y="336468"/>
              <a:ext cx="1460656" cy="634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950" b="1" dirty="0">
                  <a:solidFill>
                    <a:srgbClr val="F8C864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致谢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6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41133" y="2782754"/>
            <a:ext cx="1892519" cy="189289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825810" y="2277388"/>
            <a:ext cx="2900063" cy="2900054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41" y="3073582"/>
            <a:ext cx="1142801" cy="1142801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824166" y="2282915"/>
            <a:ext cx="2889000" cy="2889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969641" y="2282915"/>
            <a:ext cx="2899800" cy="28998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2" name="直接连接符 41"/>
          <p:cNvCxnSpPr/>
          <p:nvPr/>
        </p:nvCxnSpPr>
        <p:spPr>
          <a:xfrm>
            <a:off x="2990393" y="2369301"/>
            <a:ext cx="331540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892253" y="3176389"/>
            <a:ext cx="323795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564812" y="3953298"/>
            <a:ext cx="377525" cy="377525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0" name="直接连接符 69"/>
          <p:cNvCxnSpPr/>
          <p:nvPr/>
        </p:nvCxnSpPr>
        <p:spPr>
          <a:xfrm>
            <a:off x="3892253" y="4133518"/>
            <a:ext cx="34578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3561093" y="4511043"/>
            <a:ext cx="513142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千禧一代手机使用率高</a:t>
            </a:r>
            <a:endParaRPr lang="en-US" altLang="zh-CN" sz="2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2685764" y="4893614"/>
            <a:ext cx="377525" cy="377525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4" name="直接连接符 73"/>
          <p:cNvCxnSpPr/>
          <p:nvPr/>
        </p:nvCxnSpPr>
        <p:spPr>
          <a:xfrm>
            <a:off x="3013205" y="5073834"/>
            <a:ext cx="480016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29725" y="353840"/>
            <a:ext cx="7745410" cy="669533"/>
            <a:chOff x="479305" y="243877"/>
            <a:chExt cx="7745410" cy="669533"/>
          </a:xfrm>
        </p:grpSpPr>
        <p:grpSp>
          <p:nvGrpSpPr>
            <p:cNvPr id="3" name="组合 2"/>
            <p:cNvGrpSpPr/>
            <p:nvPr/>
          </p:nvGrpSpPr>
          <p:grpSpPr>
            <a:xfrm>
              <a:off x="479305" y="336468"/>
              <a:ext cx="7745410" cy="576942"/>
              <a:chOff x="479305" y="336468"/>
              <a:chExt cx="7745410" cy="576942"/>
            </a:xfrm>
          </p:grpSpPr>
          <p:sp>
            <p:nvSpPr>
              <p:cNvPr id="32" name="五边形 31"/>
              <p:cNvSpPr/>
              <p:nvPr/>
            </p:nvSpPr>
            <p:spPr>
              <a:xfrm>
                <a:off x="479305" y="336468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6637948" y="336469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燕尾形 33"/>
              <p:cNvSpPr/>
              <p:nvPr/>
            </p:nvSpPr>
            <p:spPr>
              <a:xfrm>
                <a:off x="6979789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7321113" y="348070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燕尾形 35"/>
              <p:cNvSpPr/>
              <p:nvPr/>
            </p:nvSpPr>
            <p:spPr>
              <a:xfrm>
                <a:off x="7662954" y="359671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项目背景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4121920" y="3492207"/>
            <a:ext cx="513142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信息获取渠道移动化</a:t>
            </a:r>
            <a:endParaRPr lang="en-US" altLang="zh-CN" sz="2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3229000" y="1753747"/>
            <a:ext cx="5131426" cy="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粉丝数量国内居首</a:t>
            </a:r>
            <a:endParaRPr lang="en-US" altLang="zh-CN" sz="2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4002762" y="2577699"/>
            <a:ext cx="5131426" cy="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智能</a:t>
            </a:r>
            <a:r>
              <a:rPr lang="zh-CN" altLang="en-US" sz="2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手机用户群体大</a:t>
            </a:r>
            <a:endParaRPr lang="en-US" altLang="zh-CN" sz="2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3753574" y="6431457"/>
            <a:ext cx="53615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数据参考：</a:t>
            </a:r>
            <a:r>
              <a:rPr lang="en-US" altLang="zh-CN" sz="1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Mary Meeker 《2015</a:t>
            </a:r>
            <a:r>
              <a:rPr lang="zh-CN" altLang="en-US" sz="1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年全球互联网趋势报告</a:t>
            </a:r>
            <a:r>
              <a:rPr lang="en-US" altLang="zh-CN" sz="1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1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2662952" y="2189081"/>
            <a:ext cx="377525" cy="377525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任意多边形 78"/>
          <p:cNvSpPr/>
          <p:nvPr/>
        </p:nvSpPr>
        <p:spPr>
          <a:xfrm>
            <a:off x="3564812" y="2996169"/>
            <a:ext cx="377525" cy="377525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979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23" grpId="0" animBg="1"/>
      <p:bldP spid="24" grpId="0" animBg="1"/>
      <p:bldP spid="80" grpId="0" animBg="1"/>
      <p:bldP spid="71" grpId="0"/>
      <p:bldP spid="81" grpId="0" animBg="1"/>
      <p:bldP spid="38" grpId="0"/>
      <p:bldP spid="37" grpId="0"/>
      <p:bldP spid="41" grpId="0"/>
      <p:bldP spid="43" grpId="0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8662"/>
          <a:stretch/>
        </p:blipFill>
        <p:spPr>
          <a:xfrm>
            <a:off x="665162" y="204000"/>
            <a:ext cx="2895600" cy="2296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" y="3938589"/>
            <a:ext cx="7805738" cy="1438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" y="2500314"/>
            <a:ext cx="7805738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84A114"/>
              </a:clrFrom>
              <a:clrTo>
                <a:srgbClr val="84A114">
                  <a:alpha val="0"/>
                </a:srgbClr>
              </a:clrTo>
            </a:clrChange>
          </a:blip>
          <a:srcRect t="3333"/>
          <a:stretch/>
        </p:blipFill>
        <p:spPr>
          <a:xfrm>
            <a:off x="665162" y="5384800"/>
            <a:ext cx="7805739" cy="147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212" y="204000"/>
            <a:ext cx="4821238" cy="229631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5162" y="203999"/>
            <a:ext cx="7745410" cy="669533"/>
            <a:chOff x="479305" y="243877"/>
            <a:chExt cx="7745410" cy="669533"/>
          </a:xfrm>
        </p:grpSpPr>
        <p:grpSp>
          <p:nvGrpSpPr>
            <p:cNvPr id="8" name="组合 7"/>
            <p:cNvGrpSpPr/>
            <p:nvPr/>
          </p:nvGrpSpPr>
          <p:grpSpPr>
            <a:xfrm>
              <a:off x="479305" y="336468"/>
              <a:ext cx="7745410" cy="576942"/>
              <a:chOff x="200855" y="306351"/>
              <a:chExt cx="7745410" cy="576942"/>
            </a:xfrm>
          </p:grpSpPr>
          <p:sp>
            <p:nvSpPr>
              <p:cNvPr id="10" name="五边形 9"/>
              <p:cNvSpPr/>
              <p:nvPr/>
            </p:nvSpPr>
            <p:spPr>
              <a:xfrm>
                <a:off x="200855" y="306351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6359498" y="306352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6701339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燕尾形 12"/>
              <p:cNvSpPr/>
              <p:nvPr/>
            </p:nvSpPr>
            <p:spPr>
              <a:xfrm>
                <a:off x="7042663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7384504" y="329554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需求设计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98171" y="1646855"/>
            <a:ext cx="6728279" cy="4783046"/>
            <a:chOff x="1698171" y="1646855"/>
            <a:chExt cx="6728279" cy="4783046"/>
          </a:xfrm>
        </p:grpSpPr>
        <p:sp>
          <p:nvSpPr>
            <p:cNvPr id="15" name="矩形 14"/>
            <p:cNvSpPr/>
            <p:nvPr/>
          </p:nvSpPr>
          <p:spPr>
            <a:xfrm>
              <a:off x="1698171" y="2006930"/>
              <a:ext cx="783772" cy="470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42678" y="1646855"/>
              <a:ext cx="783772" cy="470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26800" y="3075233"/>
              <a:ext cx="783772" cy="470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626800" y="4513508"/>
              <a:ext cx="783772" cy="470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26800" y="5959719"/>
              <a:ext cx="783772" cy="470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0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4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00"/>
                            </p:stCondLst>
                            <p:childTnLst>
                              <p:par>
                                <p:cTn id="4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567884" y="263226"/>
            <a:ext cx="7745410" cy="669533"/>
            <a:chOff x="479305" y="243877"/>
            <a:chExt cx="7745410" cy="669533"/>
          </a:xfrm>
        </p:grpSpPr>
        <p:grpSp>
          <p:nvGrpSpPr>
            <p:cNvPr id="75" name="组合 74"/>
            <p:cNvGrpSpPr/>
            <p:nvPr/>
          </p:nvGrpSpPr>
          <p:grpSpPr>
            <a:xfrm>
              <a:off x="479305" y="336468"/>
              <a:ext cx="7745410" cy="576942"/>
              <a:chOff x="200855" y="306351"/>
              <a:chExt cx="7745410" cy="576942"/>
            </a:xfrm>
          </p:grpSpPr>
          <p:sp>
            <p:nvSpPr>
              <p:cNvPr id="77" name="五边形 76"/>
              <p:cNvSpPr/>
              <p:nvPr/>
            </p:nvSpPr>
            <p:spPr>
              <a:xfrm>
                <a:off x="200855" y="306351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燕尾形 77"/>
              <p:cNvSpPr/>
              <p:nvPr/>
            </p:nvSpPr>
            <p:spPr>
              <a:xfrm>
                <a:off x="6359498" y="306352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燕尾形 78"/>
              <p:cNvSpPr/>
              <p:nvPr/>
            </p:nvSpPr>
            <p:spPr>
              <a:xfrm>
                <a:off x="6701339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燕尾形 79"/>
              <p:cNvSpPr/>
              <p:nvPr/>
            </p:nvSpPr>
            <p:spPr>
              <a:xfrm>
                <a:off x="7042663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燕尾形 80"/>
              <p:cNvSpPr/>
              <p:nvPr/>
            </p:nvSpPr>
            <p:spPr>
              <a:xfrm>
                <a:off x="7384504" y="329554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详细</a:t>
              </a:r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92" name="TextBox 16"/>
          <p:cNvSpPr txBox="1">
            <a:spLocks noChangeArrowheads="1"/>
          </p:cNvSpPr>
          <p:nvPr/>
        </p:nvSpPr>
        <p:spPr bwMode="auto">
          <a:xfrm>
            <a:off x="2374492" y="1610235"/>
            <a:ext cx="4023772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en-US" altLang="zh-CN" sz="2800" dirty="0" err="1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iOS</a:t>
            </a:r>
            <a:r>
              <a: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应用</a:t>
            </a:r>
            <a:r>
              <a:rPr lang="zh-CN" altLang="en-US" sz="280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</a:t>
            </a:r>
            <a:r>
              <a:rPr lang="en-US" altLang="zh-CN" sz="280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</a:t>
            </a:r>
            <a:r>
              <a:rPr lang="zh-CN" altLang="en-US" sz="280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文本处理</a:t>
            </a:r>
            <a:endParaRPr lang="zh-CN" altLang="en-US" sz="2800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3" name="椭圆 192"/>
          <p:cNvSpPr>
            <a:spLocks noChangeAspect="1"/>
          </p:cNvSpPr>
          <p:nvPr/>
        </p:nvSpPr>
        <p:spPr>
          <a:xfrm>
            <a:off x="4399557" y="2254496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4" name="椭圆 193"/>
          <p:cNvSpPr>
            <a:spLocks noChangeAspect="1"/>
          </p:cNvSpPr>
          <p:nvPr/>
        </p:nvSpPr>
        <p:spPr>
          <a:xfrm>
            <a:off x="1530443" y="2951261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95" name="组合 194"/>
          <p:cNvGrpSpPr/>
          <p:nvPr/>
        </p:nvGrpSpPr>
        <p:grpSpPr>
          <a:xfrm>
            <a:off x="1597943" y="2668801"/>
            <a:ext cx="5854676" cy="335618"/>
            <a:chOff x="2600098" y="2692392"/>
            <a:chExt cx="7510190" cy="447491"/>
          </a:xfrm>
        </p:grpSpPr>
        <p:cxnSp>
          <p:nvCxnSpPr>
            <p:cNvPr id="196" name="直接连接符 195"/>
            <p:cNvCxnSpPr/>
            <p:nvPr/>
          </p:nvCxnSpPr>
          <p:spPr>
            <a:xfrm flipV="1">
              <a:off x="2744109" y="2692392"/>
              <a:ext cx="7188000" cy="17472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2600098" y="2718959"/>
              <a:ext cx="144011" cy="392545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endCxn id="204" idx="0"/>
            </p:cNvCxnSpPr>
            <p:nvPr/>
          </p:nvCxnSpPr>
          <p:spPr>
            <a:xfrm>
              <a:off x="9932109" y="2698107"/>
              <a:ext cx="178179" cy="441776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直接连接符 198"/>
          <p:cNvCxnSpPr/>
          <p:nvPr/>
        </p:nvCxnSpPr>
        <p:spPr>
          <a:xfrm>
            <a:off x="3572376" y="2659285"/>
            <a:ext cx="0" cy="33729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5500774" y="2659285"/>
            <a:ext cx="0" cy="33729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4466232" y="2331520"/>
            <a:ext cx="0" cy="33729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>
            <a:spLocks noChangeAspect="1"/>
          </p:cNvSpPr>
          <p:nvPr/>
        </p:nvSpPr>
        <p:spPr>
          <a:xfrm>
            <a:off x="3504876" y="2951697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3" name="椭圆 202"/>
          <p:cNvSpPr>
            <a:spLocks noChangeAspect="1"/>
          </p:cNvSpPr>
          <p:nvPr/>
        </p:nvSpPr>
        <p:spPr>
          <a:xfrm>
            <a:off x="5433274" y="2996575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" name="椭圆 203"/>
          <p:cNvSpPr>
            <a:spLocks noChangeAspect="1"/>
          </p:cNvSpPr>
          <p:nvPr/>
        </p:nvSpPr>
        <p:spPr>
          <a:xfrm>
            <a:off x="7385119" y="3004421"/>
            <a:ext cx="135000" cy="13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05" name="组合 204"/>
          <p:cNvGrpSpPr/>
          <p:nvPr/>
        </p:nvGrpSpPr>
        <p:grpSpPr>
          <a:xfrm>
            <a:off x="1002855" y="3206386"/>
            <a:ext cx="1046179" cy="1045988"/>
            <a:chOff x="1413564" y="3271621"/>
            <a:chExt cx="1394905" cy="1394650"/>
          </a:xfrm>
        </p:grpSpPr>
        <p:sp>
          <p:nvSpPr>
            <p:cNvPr id="206" name="弧形 205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7" name="弧形 206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84863" y="3396892"/>
            <a:ext cx="664516" cy="682898"/>
            <a:chOff x="1656241" y="3525629"/>
            <a:chExt cx="886021" cy="910530"/>
          </a:xfrm>
        </p:grpSpPr>
        <p:sp>
          <p:nvSpPr>
            <p:cNvPr id="209" name="弧形 20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0" name="弧形 209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332684" y="3545019"/>
            <a:ext cx="377525" cy="377525"/>
            <a:chOff x="1853336" y="3723132"/>
            <a:chExt cx="503366" cy="503366"/>
          </a:xfrm>
        </p:grpSpPr>
        <p:sp>
          <p:nvSpPr>
            <p:cNvPr id="212" name="椭圆 211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3" name="TextBox 16"/>
            <p:cNvSpPr txBox="1">
              <a:spLocks noChangeArrowheads="1"/>
            </p:cNvSpPr>
            <p:nvPr/>
          </p:nvSpPr>
          <p:spPr bwMode="auto">
            <a:xfrm>
              <a:off x="1948539" y="3774760"/>
              <a:ext cx="40816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3047213" y="3206386"/>
            <a:ext cx="1046179" cy="1045988"/>
            <a:chOff x="4122461" y="3271567"/>
            <a:chExt cx="1394905" cy="1394650"/>
          </a:xfrm>
        </p:grpSpPr>
        <p:sp>
          <p:nvSpPr>
            <p:cNvPr id="215" name="弧形 214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6" name="弧形 215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3261369" y="3375460"/>
            <a:ext cx="589504" cy="736478"/>
            <a:chOff x="4408002" y="3496999"/>
            <a:chExt cx="786005" cy="981970"/>
          </a:xfrm>
        </p:grpSpPr>
        <p:sp>
          <p:nvSpPr>
            <p:cNvPr id="218" name="弧形 217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9" name="弧形 218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3377046" y="3545019"/>
            <a:ext cx="462740" cy="377525"/>
            <a:chOff x="4562233" y="3723078"/>
            <a:chExt cx="616986" cy="503366"/>
          </a:xfrm>
        </p:grpSpPr>
        <p:sp>
          <p:nvSpPr>
            <p:cNvPr id="221" name="椭圆 220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2" name="TextBox 16"/>
            <p:cNvSpPr txBox="1">
              <a:spLocks noChangeArrowheads="1"/>
            </p:cNvSpPr>
            <p:nvPr/>
          </p:nvSpPr>
          <p:spPr bwMode="auto">
            <a:xfrm>
              <a:off x="4657436" y="3774706"/>
              <a:ext cx="52178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5009204" y="3197417"/>
            <a:ext cx="1046179" cy="1045988"/>
            <a:chOff x="6559151" y="3271567"/>
            <a:chExt cx="1394905" cy="1394650"/>
          </a:xfrm>
        </p:grpSpPr>
        <p:sp>
          <p:nvSpPr>
            <p:cNvPr id="224" name="弧形 223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5" name="弧形 224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5223359" y="3366491"/>
            <a:ext cx="610606" cy="747029"/>
            <a:chOff x="6844692" y="3496999"/>
            <a:chExt cx="814141" cy="996038"/>
          </a:xfrm>
        </p:grpSpPr>
        <p:sp>
          <p:nvSpPr>
            <p:cNvPr id="227" name="弧形 226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8" name="弧形 227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5339038" y="3536050"/>
            <a:ext cx="462740" cy="377525"/>
            <a:chOff x="6998923" y="3723078"/>
            <a:chExt cx="616986" cy="503366"/>
          </a:xfrm>
        </p:grpSpPr>
        <p:sp>
          <p:nvSpPr>
            <p:cNvPr id="230" name="椭圆 229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1" name="TextBox 16"/>
            <p:cNvSpPr txBox="1">
              <a:spLocks noChangeArrowheads="1"/>
            </p:cNvSpPr>
            <p:nvPr/>
          </p:nvSpPr>
          <p:spPr bwMode="auto">
            <a:xfrm>
              <a:off x="7094126" y="3774706"/>
              <a:ext cx="52178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983880" y="3179695"/>
            <a:ext cx="1046179" cy="1045988"/>
            <a:chOff x="9095644" y="3286172"/>
            <a:chExt cx="1394905" cy="1394650"/>
          </a:xfrm>
        </p:grpSpPr>
        <p:sp>
          <p:nvSpPr>
            <p:cNvPr id="233" name="弧形 232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4" name="弧形 233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7313717" y="3518328"/>
            <a:ext cx="462740" cy="377525"/>
            <a:chOff x="9535416" y="3737683"/>
            <a:chExt cx="616986" cy="503366"/>
          </a:xfrm>
        </p:grpSpPr>
        <p:sp>
          <p:nvSpPr>
            <p:cNvPr id="236" name="椭圆 235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7" name="TextBox 16"/>
            <p:cNvSpPr txBox="1">
              <a:spLocks noChangeArrowheads="1"/>
            </p:cNvSpPr>
            <p:nvPr/>
          </p:nvSpPr>
          <p:spPr bwMode="auto">
            <a:xfrm>
              <a:off x="9630619" y="3789311"/>
              <a:ext cx="52178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8" name="TextBox 16"/>
          <p:cNvSpPr txBox="1">
            <a:spLocks noChangeArrowheads="1"/>
          </p:cNvSpPr>
          <p:nvPr/>
        </p:nvSpPr>
        <p:spPr bwMode="auto">
          <a:xfrm>
            <a:off x="585418" y="4480806"/>
            <a:ext cx="1677627" cy="492443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6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前端设计</a:t>
            </a:r>
          </a:p>
        </p:txBody>
      </p:sp>
      <p:sp>
        <p:nvSpPr>
          <p:cNvPr id="239" name="TextBox 16"/>
          <p:cNvSpPr txBox="1">
            <a:spLocks noChangeArrowheads="1"/>
          </p:cNvSpPr>
          <p:nvPr/>
        </p:nvSpPr>
        <p:spPr bwMode="auto">
          <a:xfrm>
            <a:off x="2630534" y="4469691"/>
            <a:ext cx="1841040" cy="492443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6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服务器</a:t>
            </a:r>
            <a:r>
              <a:rPr lang="zh-CN" altLang="en-US" sz="260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</a:t>
            </a:r>
            <a:endParaRPr lang="zh-CN" altLang="en-US" sz="2600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0" name="TextBox 16"/>
          <p:cNvSpPr txBox="1">
            <a:spLocks noChangeArrowheads="1"/>
          </p:cNvSpPr>
          <p:nvPr/>
        </p:nvSpPr>
        <p:spPr bwMode="auto">
          <a:xfrm>
            <a:off x="4697667" y="4476683"/>
            <a:ext cx="1520104" cy="492443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6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新闻爬取</a:t>
            </a:r>
          </a:p>
        </p:txBody>
      </p:sp>
      <p:sp>
        <p:nvSpPr>
          <p:cNvPr id="241" name="TextBox 16"/>
          <p:cNvSpPr txBox="1">
            <a:spLocks noChangeArrowheads="1"/>
          </p:cNvSpPr>
          <p:nvPr/>
        </p:nvSpPr>
        <p:spPr bwMode="auto">
          <a:xfrm>
            <a:off x="6392875" y="4476683"/>
            <a:ext cx="2119488" cy="492443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6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前后端交互</a:t>
            </a:r>
          </a:p>
        </p:txBody>
      </p:sp>
      <p:grpSp>
        <p:nvGrpSpPr>
          <p:cNvPr id="242" name="组合 241"/>
          <p:cNvGrpSpPr/>
          <p:nvPr/>
        </p:nvGrpSpPr>
        <p:grpSpPr>
          <a:xfrm>
            <a:off x="7166792" y="3359485"/>
            <a:ext cx="661548" cy="704330"/>
            <a:chOff x="9339526" y="3525892"/>
            <a:chExt cx="882064" cy="939106"/>
          </a:xfrm>
        </p:grpSpPr>
        <p:sp>
          <p:nvSpPr>
            <p:cNvPr id="243" name="弧形 242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4" name="弧形 243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588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 animBg="1"/>
      <p:bldP spid="194" grpId="0" animBg="1"/>
      <p:bldP spid="202" grpId="0" animBg="1"/>
      <p:bldP spid="203" grpId="0" animBg="1"/>
      <p:bldP spid="204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665162" y="2944472"/>
            <a:ext cx="2636095" cy="3348353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803713" y="852594"/>
                </a:moveTo>
                <a:cubicBezTo>
                  <a:pt x="1670550" y="988808"/>
                  <a:pt x="1546177" y="1099394"/>
                  <a:pt x="1430593" y="1184352"/>
                </a:cubicBezTo>
                <a:cubicBezTo>
                  <a:pt x="1315009" y="1269309"/>
                  <a:pt x="1172510" y="1343143"/>
                  <a:pt x="1003095" y="1405854"/>
                </a:cubicBezTo>
                <a:lnTo>
                  <a:pt x="1003095" y="1561810"/>
                </a:lnTo>
                <a:cubicBezTo>
                  <a:pt x="1193504" y="1510576"/>
                  <a:pt x="1358387" y="1439475"/>
                  <a:pt x="1497743" y="1348505"/>
                </a:cubicBezTo>
                <a:cubicBezTo>
                  <a:pt x="1602261" y="1280279"/>
                  <a:pt x="1693227" y="1206717"/>
                  <a:pt x="1770642" y="1127821"/>
                </a:cubicBezTo>
                <a:lnTo>
                  <a:pt x="1788002" y="1109392"/>
                </a:lnTo>
                <a:lnTo>
                  <a:pt x="1788002" y="3852110"/>
                </a:lnTo>
                <a:lnTo>
                  <a:pt x="1961173" y="3852110"/>
                </a:lnTo>
                <a:lnTo>
                  <a:pt x="1961173" y="852594"/>
                </a:ln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圆角矩形 6"/>
          <p:cNvSpPr/>
          <p:nvPr/>
        </p:nvSpPr>
        <p:spPr>
          <a:xfrm>
            <a:off x="3353097" y="1434277"/>
            <a:ext cx="5095964" cy="4802246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文本框 30"/>
          <p:cNvSpPr txBox="1"/>
          <p:nvPr/>
        </p:nvSpPr>
        <p:spPr>
          <a:xfrm>
            <a:off x="3740350" y="3070173"/>
            <a:ext cx="148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5162" y="1464779"/>
            <a:ext cx="2674415" cy="1413351"/>
          </a:xfrm>
          <a:prstGeom prst="roundRect">
            <a:avLst/>
          </a:prstGeom>
          <a:solidFill>
            <a:srgbClr val="F26667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前端设计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18" y="1943306"/>
            <a:ext cx="1047196" cy="10471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98" y="1943306"/>
            <a:ext cx="1047196" cy="10471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98" y="4489377"/>
            <a:ext cx="1011143" cy="1011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07" y="3328236"/>
            <a:ext cx="1127125" cy="11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055" y="4455361"/>
            <a:ext cx="1045159" cy="104515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708471" y="5607519"/>
            <a:ext cx="148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发帖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2951" y="3070172"/>
            <a:ext cx="148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36189" y="5625528"/>
            <a:ext cx="148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25848" y="4432514"/>
            <a:ext cx="148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1742" y="409410"/>
            <a:ext cx="7745410" cy="669533"/>
            <a:chOff x="479305" y="243877"/>
            <a:chExt cx="7745410" cy="669533"/>
          </a:xfrm>
        </p:grpSpPr>
        <p:grpSp>
          <p:nvGrpSpPr>
            <p:cNvPr id="56" name="组合 55"/>
            <p:cNvGrpSpPr/>
            <p:nvPr/>
          </p:nvGrpSpPr>
          <p:grpSpPr>
            <a:xfrm>
              <a:off x="479305" y="336468"/>
              <a:ext cx="7745410" cy="576942"/>
              <a:chOff x="200855" y="306351"/>
              <a:chExt cx="7745410" cy="576942"/>
            </a:xfrm>
          </p:grpSpPr>
          <p:sp>
            <p:nvSpPr>
              <p:cNvPr id="58" name="五边形 57"/>
              <p:cNvSpPr/>
              <p:nvPr/>
            </p:nvSpPr>
            <p:spPr>
              <a:xfrm>
                <a:off x="200855" y="306351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燕尾形 58"/>
              <p:cNvSpPr/>
              <p:nvPr/>
            </p:nvSpPr>
            <p:spPr>
              <a:xfrm>
                <a:off x="6359498" y="306352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燕尾形 59"/>
              <p:cNvSpPr/>
              <p:nvPr/>
            </p:nvSpPr>
            <p:spPr>
              <a:xfrm>
                <a:off x="6701339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燕尾形 60"/>
              <p:cNvSpPr/>
              <p:nvPr/>
            </p:nvSpPr>
            <p:spPr>
              <a:xfrm>
                <a:off x="7042663" y="317953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燕尾形 61"/>
              <p:cNvSpPr/>
              <p:nvPr/>
            </p:nvSpPr>
            <p:spPr>
              <a:xfrm>
                <a:off x="7384504" y="329554"/>
                <a:ext cx="561761" cy="553739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详细设计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0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72106" y="2032323"/>
            <a:ext cx="5919266" cy="4000395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5236" y="2032323"/>
            <a:ext cx="3903176" cy="4000396"/>
            <a:chOff x="528666" y="1918018"/>
            <a:chExt cx="3669401" cy="4020451"/>
          </a:xfr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grpSpPr>
        <p:sp>
          <p:nvSpPr>
            <p:cNvPr id="17" name="矩形 16"/>
            <p:cNvSpPr/>
            <p:nvPr/>
          </p:nvSpPr>
          <p:spPr>
            <a:xfrm flipH="1" flipV="1">
              <a:off x="528666" y="1918019"/>
              <a:ext cx="2142975" cy="4020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等腰三角形 17"/>
            <p:cNvSpPr/>
            <p:nvPr/>
          </p:nvSpPr>
          <p:spPr>
            <a:xfrm flipH="1" flipV="1">
              <a:off x="2671641" y="1918018"/>
              <a:ext cx="1526426" cy="402045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013308" y="3095990"/>
            <a:ext cx="3441993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38234" y="4009438"/>
            <a:ext cx="381706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574144" y="2335352"/>
            <a:ext cx="5316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4153168" y="3247691"/>
            <a:ext cx="5316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3830921" y="4156898"/>
            <a:ext cx="5316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5150030" y="2343409"/>
            <a:ext cx="3597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浏览最新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TFBOYS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新闻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1742" y="409410"/>
            <a:ext cx="7745410" cy="692615"/>
            <a:chOff x="479305" y="243877"/>
            <a:chExt cx="7745410" cy="692615"/>
          </a:xfrm>
        </p:grpSpPr>
        <p:grpSp>
          <p:nvGrpSpPr>
            <p:cNvPr id="28" name="组合 27"/>
            <p:cNvGrpSpPr/>
            <p:nvPr/>
          </p:nvGrpSpPr>
          <p:grpSpPr>
            <a:xfrm>
              <a:off x="479305" y="336468"/>
              <a:ext cx="7745410" cy="600024"/>
              <a:chOff x="200855" y="306351"/>
              <a:chExt cx="7745410" cy="600024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200855" y="306351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6320309" y="306352"/>
                <a:ext cx="561761" cy="576941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6701339" y="317953"/>
                <a:ext cx="561761" cy="588422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042663" y="317953"/>
                <a:ext cx="561761" cy="588422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384504" y="329554"/>
                <a:ext cx="561761" cy="576821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前端设计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4626927" y="4188596"/>
            <a:ext cx="41202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报名参与粉丝团线下互动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4804513" y="3232665"/>
            <a:ext cx="3986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发表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评论帖子线上互动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3452244" y="4993684"/>
            <a:ext cx="5316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436433" y="4796838"/>
            <a:ext cx="4018868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153168" y="5663097"/>
            <a:ext cx="4522053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4341824" y="4993684"/>
            <a:ext cx="3963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设置个人信息展示个性自我</a:t>
            </a:r>
            <a:endParaRPr lang="en-US" altLang="zh-CN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44" grpId="0"/>
      <p:bldP spid="45" grpId="0"/>
      <p:bldP spid="4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1742" y="409410"/>
            <a:ext cx="7745410" cy="692615"/>
            <a:chOff x="479305" y="243877"/>
            <a:chExt cx="7745410" cy="692615"/>
          </a:xfrm>
        </p:grpSpPr>
        <p:grpSp>
          <p:nvGrpSpPr>
            <p:cNvPr id="3" name="组合 2"/>
            <p:cNvGrpSpPr/>
            <p:nvPr/>
          </p:nvGrpSpPr>
          <p:grpSpPr>
            <a:xfrm>
              <a:off x="479305" y="336468"/>
              <a:ext cx="7745410" cy="600024"/>
              <a:chOff x="200855" y="306351"/>
              <a:chExt cx="7745410" cy="600024"/>
            </a:xfrm>
          </p:grpSpPr>
          <p:sp>
            <p:nvSpPr>
              <p:cNvPr id="5" name="五边形 4"/>
              <p:cNvSpPr/>
              <p:nvPr/>
            </p:nvSpPr>
            <p:spPr>
              <a:xfrm>
                <a:off x="200855" y="306351"/>
                <a:ext cx="6329563" cy="576942"/>
              </a:xfrm>
              <a:prstGeom prst="homePlate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燕尾形 5"/>
              <p:cNvSpPr/>
              <p:nvPr/>
            </p:nvSpPr>
            <p:spPr>
              <a:xfrm>
                <a:off x="6320309" y="306352"/>
                <a:ext cx="561761" cy="576941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rgbClr val="FDFE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燕尾形 6"/>
              <p:cNvSpPr/>
              <p:nvPr/>
            </p:nvSpPr>
            <p:spPr>
              <a:xfrm>
                <a:off x="6701339" y="317953"/>
                <a:ext cx="561761" cy="588422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燕尾形 7"/>
              <p:cNvSpPr/>
              <p:nvPr/>
            </p:nvSpPr>
            <p:spPr>
              <a:xfrm>
                <a:off x="7042663" y="317953"/>
                <a:ext cx="561761" cy="588422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7384504" y="329554"/>
                <a:ext cx="561761" cy="576821"/>
              </a:xfrm>
              <a:prstGeom prst="chevron">
                <a:avLst/>
              </a:prstGeom>
              <a:solidFill>
                <a:srgbClr val="FDFEFC">
                  <a:alpha val="33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588467" y="243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前端设计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6" r="18914" b="5883"/>
          <a:stretch/>
        </p:blipFill>
        <p:spPr>
          <a:xfrm>
            <a:off x="1641574" y="1340427"/>
            <a:ext cx="5822413" cy="53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353097" y="1434277"/>
            <a:ext cx="5095964" cy="4802246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文本框 30"/>
          <p:cNvSpPr txBox="1"/>
          <p:nvPr/>
        </p:nvSpPr>
        <p:spPr>
          <a:xfrm>
            <a:off x="3829943" y="4022249"/>
            <a:ext cx="321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开发语言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 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5162" y="1464779"/>
            <a:ext cx="2674415" cy="1413351"/>
          </a:xfrm>
          <a:prstGeom prst="roundRect">
            <a:avLst/>
          </a:prstGeom>
          <a:solidFill>
            <a:srgbClr val="F26667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服务器设计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48555" y="2619349"/>
            <a:ext cx="293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轻量级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框架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82124" y="2971380"/>
            <a:ext cx="2636095" cy="3265143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782224" y="1139730"/>
                </a:moveTo>
                <a:cubicBezTo>
                  <a:pt x="1555984" y="1139730"/>
                  <a:pt x="1386067" y="1203823"/>
                  <a:pt x="1272472" y="1332008"/>
                </a:cubicBezTo>
                <a:cubicBezTo>
                  <a:pt x="1158877" y="1460194"/>
                  <a:pt x="1101083" y="1648849"/>
                  <a:pt x="1099089" y="1897972"/>
                </a:cubicBezTo>
                <a:lnTo>
                  <a:pt x="1219441" y="1897972"/>
                </a:lnTo>
                <a:cubicBezTo>
                  <a:pt x="1219441" y="1786593"/>
                  <a:pt x="1229854" y="1693524"/>
                  <a:pt x="1250680" y="1618765"/>
                </a:cubicBezTo>
                <a:cubicBezTo>
                  <a:pt x="1271506" y="1544005"/>
                  <a:pt x="1304305" y="1480039"/>
                  <a:pt x="1349075" y="1426866"/>
                </a:cubicBezTo>
                <a:cubicBezTo>
                  <a:pt x="1393845" y="1373693"/>
                  <a:pt x="1451861" y="1332103"/>
                  <a:pt x="1523122" y="1302099"/>
                </a:cubicBezTo>
                <a:cubicBezTo>
                  <a:pt x="1594384" y="1272093"/>
                  <a:pt x="1680751" y="1257091"/>
                  <a:pt x="1782224" y="1257091"/>
                </a:cubicBezTo>
                <a:cubicBezTo>
                  <a:pt x="1857837" y="1257091"/>
                  <a:pt x="1928980" y="1267093"/>
                  <a:pt x="1995653" y="1287096"/>
                </a:cubicBezTo>
                <a:cubicBezTo>
                  <a:pt x="2062325" y="1307099"/>
                  <a:pt x="2118830" y="1336107"/>
                  <a:pt x="2165166" y="1374120"/>
                </a:cubicBezTo>
                <a:cubicBezTo>
                  <a:pt x="2211503" y="1412133"/>
                  <a:pt x="2248091" y="1459395"/>
                  <a:pt x="2274931" y="1515907"/>
                </a:cubicBezTo>
                <a:cubicBezTo>
                  <a:pt x="2301771" y="1572420"/>
                  <a:pt x="2315191" y="1637977"/>
                  <a:pt x="2315191" y="1712577"/>
                </a:cubicBezTo>
                <a:cubicBezTo>
                  <a:pt x="2315191" y="1787811"/>
                  <a:pt x="2298527" y="1858290"/>
                  <a:pt x="2265199" y="1924013"/>
                </a:cubicBezTo>
                <a:cubicBezTo>
                  <a:pt x="2231870" y="1989735"/>
                  <a:pt x="2187077" y="2052190"/>
                  <a:pt x="2130817" y="2111377"/>
                </a:cubicBezTo>
                <a:cubicBezTo>
                  <a:pt x="2074558" y="2170564"/>
                  <a:pt x="2009634" y="2228002"/>
                  <a:pt x="1936046" y="2283692"/>
                </a:cubicBezTo>
                <a:cubicBezTo>
                  <a:pt x="1862458" y="2339382"/>
                  <a:pt x="1784170" y="2397152"/>
                  <a:pt x="1701182" y="2457004"/>
                </a:cubicBezTo>
                <a:cubicBezTo>
                  <a:pt x="1633892" y="2502296"/>
                  <a:pt x="1561823" y="2552399"/>
                  <a:pt x="1484975" y="2607313"/>
                </a:cubicBezTo>
                <a:cubicBezTo>
                  <a:pt x="1408127" y="2662227"/>
                  <a:pt x="1337720" y="2721137"/>
                  <a:pt x="1273754" y="2784043"/>
                </a:cubicBezTo>
                <a:cubicBezTo>
                  <a:pt x="1209787" y="2846949"/>
                  <a:pt x="1158220" y="2914540"/>
                  <a:pt x="1119053" y="2986814"/>
                </a:cubicBezTo>
                <a:cubicBezTo>
                  <a:pt x="1079885" y="3059089"/>
                  <a:pt x="1061519" y="3150203"/>
                  <a:pt x="1063956" y="3260158"/>
                </a:cubicBezTo>
                <a:lnTo>
                  <a:pt x="2489239" y="3260158"/>
                </a:lnTo>
                <a:lnTo>
                  <a:pt x="2489239" y="3142797"/>
                </a:lnTo>
                <a:lnTo>
                  <a:pt x="1183691" y="3142797"/>
                </a:lnTo>
                <a:cubicBezTo>
                  <a:pt x="1190718" y="3082122"/>
                  <a:pt x="1225012" y="3016273"/>
                  <a:pt x="1286572" y="2945249"/>
                </a:cubicBezTo>
                <a:cubicBezTo>
                  <a:pt x="1348133" y="2874224"/>
                  <a:pt x="1425298" y="2803675"/>
                  <a:pt x="1518066" y="2733600"/>
                </a:cubicBezTo>
                <a:cubicBezTo>
                  <a:pt x="1610835" y="2663525"/>
                  <a:pt x="1710091" y="2593078"/>
                  <a:pt x="1815837" y="2522260"/>
                </a:cubicBezTo>
                <a:cubicBezTo>
                  <a:pt x="1921582" y="2451441"/>
                  <a:pt x="2020119" y="2375883"/>
                  <a:pt x="2111447" y="2295585"/>
                </a:cubicBezTo>
                <a:cubicBezTo>
                  <a:pt x="2202775" y="2215287"/>
                  <a:pt x="2279631" y="2127298"/>
                  <a:pt x="2342015" y="2031617"/>
                </a:cubicBezTo>
                <a:cubicBezTo>
                  <a:pt x="2404399" y="1935937"/>
                  <a:pt x="2435591" y="1829590"/>
                  <a:pt x="2435591" y="1712577"/>
                </a:cubicBezTo>
                <a:cubicBezTo>
                  <a:pt x="2435591" y="1618037"/>
                  <a:pt x="2418270" y="1535088"/>
                  <a:pt x="2383628" y="1463731"/>
                </a:cubicBezTo>
                <a:cubicBezTo>
                  <a:pt x="2348986" y="1392374"/>
                  <a:pt x="2302238" y="1332515"/>
                  <a:pt x="2243383" y="1284152"/>
                </a:cubicBezTo>
                <a:cubicBezTo>
                  <a:pt x="2184529" y="1235790"/>
                  <a:pt x="2115032" y="1199629"/>
                  <a:pt x="2034892" y="1175669"/>
                </a:cubicBezTo>
                <a:cubicBezTo>
                  <a:pt x="1954752" y="1151710"/>
                  <a:pt x="1870529" y="1139730"/>
                  <a:pt x="1782224" y="1139730"/>
                </a:cubicBez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65162" y="311998"/>
            <a:ext cx="7919907" cy="673882"/>
            <a:chOff x="665162" y="311998"/>
            <a:chExt cx="7919907" cy="673882"/>
          </a:xfrm>
        </p:grpSpPr>
        <p:sp>
          <p:nvSpPr>
            <p:cNvPr id="43" name="五边形 42"/>
            <p:cNvSpPr/>
            <p:nvPr/>
          </p:nvSpPr>
          <p:spPr>
            <a:xfrm>
              <a:off x="665162" y="404589"/>
              <a:ext cx="6329563" cy="576942"/>
            </a:xfrm>
            <a:prstGeom prst="homePlate">
              <a:avLst/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46"/>
            <p:cNvSpPr/>
            <p:nvPr/>
          </p:nvSpPr>
          <p:spPr>
            <a:xfrm>
              <a:off x="6810337" y="404589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4324" y="311998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详细</a:t>
              </a:r>
              <a:r>
                <a:rPr lang="zh-CN" altLang="en-US" sz="3600" dirty="0" smtClean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设计</a:t>
              </a:r>
              <a:endParaRPr lang="zh-CN" altLang="en-US" sz="36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7192545" y="408938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25"/>
            <p:cNvSpPr/>
            <p:nvPr/>
          </p:nvSpPr>
          <p:spPr>
            <a:xfrm>
              <a:off x="7595257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燕尾形 26"/>
            <p:cNvSpPr/>
            <p:nvPr/>
          </p:nvSpPr>
          <p:spPr>
            <a:xfrm>
              <a:off x="7997969" y="408824"/>
              <a:ext cx="587100" cy="576942"/>
            </a:xfrm>
            <a:prstGeom prst="chevron">
              <a:avLst>
                <a:gd name="adj" fmla="val 47885"/>
              </a:avLst>
            </a:prstGeom>
            <a:solidFill>
              <a:srgbClr val="FDFEFC">
                <a:alpha val="33000"/>
              </a:srgbClr>
            </a:solidFill>
            <a:ln>
              <a:solidFill>
                <a:srgbClr val="FDFE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05" y="1666853"/>
            <a:ext cx="3843840" cy="931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05" y="4739368"/>
            <a:ext cx="1200310" cy="1241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805" y="3131906"/>
            <a:ext cx="3830319" cy="9319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84" y="4732377"/>
            <a:ext cx="2432261" cy="12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2872</TotalTime>
  <Words>261</Words>
  <Application>Microsoft Macintosh PowerPoint</Application>
  <PresentationFormat>全屏显示(4:3)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使用的字体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华文隶书</vt:lpstr>
      <vt:lpstr>Calibri Light</vt:lpstr>
      <vt:lpstr>隶书</vt:lpstr>
      <vt:lpstr>微软雅黑</vt:lpstr>
      <vt:lpstr>华文新魏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程泽源</dc:creator>
  <cp:lastModifiedBy>lidr</cp:lastModifiedBy>
  <cp:revision>335</cp:revision>
  <dcterms:created xsi:type="dcterms:W3CDTF">2014-02-21T04:13:50Z</dcterms:created>
  <dcterms:modified xsi:type="dcterms:W3CDTF">2016-06-17T15:23:40Z</dcterms:modified>
</cp:coreProperties>
</file>