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552" y="2740026"/>
            <a:ext cx="11104033" cy="7921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0585" y="3589338"/>
            <a:ext cx="9215967" cy="696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055" name="ksoSlideStyle" descr="#wm#_8_01_100_1110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ctr">
              <a:spcBef>
                <a:spcPct val="20000"/>
              </a:spcBef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marL="3175" indent="-3175" algn="l">
              <a:buFontTx/>
              <a:buChar char="•"/>
            </a:pPr>
            <a:endParaRPr lang="zh-CN" altLang="zh-CN" sz="1600"/>
          </a:p>
        </p:txBody>
      </p:sp>
      <p:grpSp>
        <p:nvGrpSpPr>
          <p:cNvPr id="2056" name="Group 2" descr="#wm#_8_01_*Z"/>
          <p:cNvGrpSpPr/>
          <p:nvPr/>
        </p:nvGrpSpPr>
        <p:grpSpPr bwMode="auto">
          <a:xfrm>
            <a:off x="-93133" y="2185988"/>
            <a:ext cx="12045951" cy="4672012"/>
            <a:chOff x="0" y="0"/>
            <a:chExt cx="14271" cy="7356"/>
          </a:xfrm>
        </p:grpSpPr>
        <p:sp>
          <p:nvSpPr>
            <p:cNvPr id="2057" name="弧形 17" descr="#wm#_8_01_*Z"/>
            <p:cNvSpPr/>
            <p:nvPr/>
          </p:nvSpPr>
          <p:spPr bwMode="auto">
            <a:xfrm flipH="1" flipV="1">
              <a:off x="15" y="0"/>
              <a:ext cx="14256" cy="7357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弧形 17" descr="#wm#_8_01_*Z"/>
            <p:cNvSpPr/>
            <p:nvPr/>
          </p:nvSpPr>
          <p:spPr bwMode="auto">
            <a:xfrm flipH="1" flipV="1">
              <a:off x="0" y="1092"/>
              <a:ext cx="9621" cy="5133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弧形 17" descr="#wm#_8_01_*Z"/>
            <p:cNvSpPr/>
            <p:nvPr/>
          </p:nvSpPr>
          <p:spPr bwMode="auto">
            <a:xfrm flipH="1" flipV="1">
              <a:off x="0" y="2080"/>
              <a:ext cx="7127" cy="3300"/>
            </a:xfrm>
            <a:custGeom>
              <a:avLst/>
              <a:gdLst>
                <a:gd name="T0" fmla="*/ 1689652 w 3379304"/>
                <a:gd name="T1" fmla="*/ 0 h 2988455"/>
                <a:gd name="T2" fmla="*/ 3372955 w 3379304"/>
                <a:gd name="T3" fmla="*/ 1364813 h 2988455"/>
                <a:gd name="T4" fmla="*/ 1689652 w 3379304"/>
                <a:gd name="T5" fmla="*/ 1494228 h 2988455"/>
                <a:gd name="T6" fmla="*/ 1689652 w 3379304"/>
                <a:gd name="T7" fmla="*/ 0 h 2988455"/>
                <a:gd name="T8" fmla="*/ 1689652 w 3379304"/>
                <a:gd name="T9" fmla="*/ 0 h 2988455"/>
                <a:gd name="T10" fmla="*/ 3372955 w 3379304"/>
                <a:gd name="T11" fmla="*/ 1364813 h 2988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9304" h="2988455" stroke="0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  <a:lnTo>
                    <a:pt x="1689652" y="1494228"/>
                  </a:lnTo>
                  <a:lnTo>
                    <a:pt x="1689652" y="0"/>
                  </a:lnTo>
                  <a:close/>
                </a:path>
                <a:path w="3379304" h="2988455" fill="none">
                  <a:moveTo>
                    <a:pt x="1689652" y="0"/>
                  </a:moveTo>
                  <a:cubicBezTo>
                    <a:pt x="2566100" y="0"/>
                    <a:pt x="3297046" y="592647"/>
                    <a:pt x="3372955" y="1364813"/>
                  </a:cubicBezTo>
                </a:path>
              </a:pathLst>
            </a:custGeom>
            <a:noFill/>
            <a:ln w="6350" cap="flat" cmpd="sng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60" name="Line 7" descr="#wm#_8_01_*Z"/>
          <p:cNvSpPr>
            <a:spLocks noChangeShapeType="1"/>
          </p:cNvSpPr>
          <p:nvPr/>
        </p:nvSpPr>
        <p:spPr bwMode="auto">
          <a:xfrm>
            <a:off x="2074333" y="3556000"/>
            <a:ext cx="7630584" cy="0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Group 13"/>
          <p:cNvGrpSpPr/>
          <p:nvPr/>
        </p:nvGrpSpPr>
        <p:grpSpPr bwMode="auto">
          <a:xfrm>
            <a:off x="9827752" y="167641"/>
            <a:ext cx="2198687" cy="2220913"/>
            <a:chOff x="0" y="0"/>
            <a:chExt cx="4369" cy="4415"/>
          </a:xfrm>
        </p:grpSpPr>
        <p:sp>
          <p:nvSpPr>
            <p:cNvPr id="20" name="Oval 12" descr="#wm#_8_01_*Z"/>
            <p:cNvSpPr>
              <a:spLocks noChangeArrowheads="1"/>
            </p:cNvSpPr>
            <p:nvPr/>
          </p:nvSpPr>
          <p:spPr bwMode="auto">
            <a:xfrm>
              <a:off x="927" y="923"/>
              <a:ext cx="2608" cy="2607"/>
            </a:xfrm>
            <a:prstGeom prst="ellipse">
              <a:avLst/>
            </a:prstGeom>
            <a:solidFill>
              <a:schemeClr val="bg1">
                <a:alpha val="78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1" name="Oval 10" descr="#wm#_8_01_*Z"/>
            <p:cNvSpPr>
              <a:spLocks noChangeArrowheads="1"/>
            </p:cNvSpPr>
            <p:nvPr/>
          </p:nvSpPr>
          <p:spPr bwMode="auto">
            <a:xfrm>
              <a:off x="0" y="1805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2" name="Oval 11" descr="#wm#_8_01_*Z"/>
            <p:cNvSpPr>
              <a:spLocks noChangeArrowheads="1"/>
            </p:cNvSpPr>
            <p:nvPr/>
          </p:nvSpPr>
          <p:spPr bwMode="auto">
            <a:xfrm>
              <a:off x="1759" y="1805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3" name="Oval 14" descr="#wm#_8_01_*Z"/>
            <p:cNvSpPr>
              <a:spLocks noChangeArrowheads="1"/>
            </p:cNvSpPr>
            <p:nvPr/>
          </p:nvSpPr>
          <p:spPr bwMode="auto">
            <a:xfrm>
              <a:off x="0" y="20"/>
              <a:ext cx="2610" cy="2610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  <p:sp>
          <p:nvSpPr>
            <p:cNvPr id="24" name="Oval 15" descr="#wm#_8_01_*Z"/>
            <p:cNvSpPr>
              <a:spLocks noChangeArrowheads="1"/>
            </p:cNvSpPr>
            <p:nvPr/>
          </p:nvSpPr>
          <p:spPr bwMode="auto">
            <a:xfrm>
              <a:off x="1759" y="0"/>
              <a:ext cx="2610" cy="2608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spcBef>
                  <a:spcPct val="20000"/>
                </a:spcBef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spcBef>
                  <a:spcPct val="20000"/>
                </a:spcBef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3175" indent="-3175" algn="l">
                <a:buFontTx/>
                <a:buChar char="•"/>
              </a:pPr>
              <a:endParaRPr lang="zh-CN" altLang="zh-CN" sz="16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6000" y="637200"/>
            <a:ext cx="9806400" cy="1069200"/>
          </a:xfrm>
        </p:spPr>
        <p:txBody>
          <a:bodyPr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8800"/>
            <a:ext cx="10972800" cy="388800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>
            <p:custDataLst>
              <p:tags r:id="rId1"/>
            </p:custDataLst>
          </p:nvPr>
        </p:nvGrpSpPr>
        <p:grpSpPr bwMode="auto">
          <a:xfrm>
            <a:off x="4760384" y="1237615"/>
            <a:ext cx="2671233" cy="2671200"/>
            <a:chOff x="0" y="0"/>
            <a:chExt cx="3156" cy="3156"/>
          </a:xfrm>
        </p:grpSpPr>
        <p:sp>
          <p:nvSpPr>
            <p:cNvPr id="7" name="Oval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5" y="360"/>
              <a:ext cx="2618" cy="2618"/>
            </a:xfrm>
            <a:prstGeom prst="ellipse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空心弧 9"/>
            <p:cNvSpPr/>
            <p:nvPr>
              <p:custDataLst>
                <p:tags r:id="rId3"/>
              </p:custDataLst>
            </p:nvPr>
          </p:nvSpPr>
          <p:spPr bwMode="auto">
            <a:xfrm rot="10800000">
              <a:off x="0" y="0"/>
              <a:ext cx="3156" cy="3156"/>
            </a:xfrm>
            <a:custGeom>
              <a:avLst/>
              <a:gdLst>
                <a:gd name="T0" fmla="*/ 0 w 1623849"/>
                <a:gd name="T1" fmla="*/ 811925 h 1623849"/>
                <a:gd name="T2" fmla="*/ 426170 w 1623849"/>
                <a:gd name="T3" fmla="*/ 97492 h 1623849"/>
                <a:gd name="T4" fmla="*/ 1257296 w 1623849"/>
                <a:gd name="T5" fmla="*/ 133053 h 1623849"/>
                <a:gd name="T6" fmla="*/ 1620883 w 1623849"/>
                <a:gd name="T7" fmla="*/ 881278 h 1623849"/>
                <a:gd name="T8" fmla="*/ 1616351 w 1623849"/>
                <a:gd name="T9" fmla="*/ 880889 h 1623849"/>
                <a:gd name="T10" fmla="*/ 1254800 w 1623849"/>
                <a:gd name="T11" fmla="*/ 136855 h 1623849"/>
                <a:gd name="T12" fmla="*/ 428328 w 1623849"/>
                <a:gd name="T13" fmla="*/ 101493 h 1623849"/>
                <a:gd name="T14" fmla="*/ 4545 w 1623849"/>
                <a:gd name="T15" fmla="*/ 811925 h 1623849"/>
                <a:gd name="T16" fmla="*/ 0 w 1623849"/>
                <a:gd name="T17" fmla="*/ 811925 h 162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3849" h="1623849">
                  <a:moveTo>
                    <a:pt x="0" y="811925"/>
                  </a:moveTo>
                  <a:cubicBezTo>
                    <a:pt x="0" y="513567"/>
                    <a:pt x="163637" y="239245"/>
                    <a:pt x="426170" y="97492"/>
                  </a:cubicBezTo>
                  <a:cubicBezTo>
                    <a:pt x="688703" y="-44262"/>
                    <a:pt x="1007831" y="-30607"/>
                    <a:pt x="1257296" y="133053"/>
                  </a:cubicBezTo>
                  <a:cubicBezTo>
                    <a:pt x="1506761" y="296713"/>
                    <a:pt x="1646368" y="584010"/>
                    <a:pt x="1620883" y="881278"/>
                  </a:cubicBezTo>
                  <a:lnTo>
                    <a:pt x="1616351" y="880889"/>
                  </a:lnTo>
                  <a:cubicBezTo>
                    <a:pt x="1641693" y="585286"/>
                    <a:pt x="1502868" y="299598"/>
                    <a:pt x="1254800" y="136855"/>
                  </a:cubicBezTo>
                  <a:cubicBezTo>
                    <a:pt x="1006732" y="-25889"/>
                    <a:pt x="689391" y="-39467"/>
                    <a:pt x="428328" y="101493"/>
                  </a:cubicBezTo>
                  <a:cubicBezTo>
                    <a:pt x="167265" y="242453"/>
                    <a:pt x="4545" y="515238"/>
                    <a:pt x="4545" y="811925"/>
                  </a:cubicBezTo>
                  <a:lnTo>
                    <a:pt x="0" y="811925"/>
                  </a:lnTo>
                  <a:close/>
                </a:path>
              </a:pathLst>
            </a:custGeom>
            <a:solidFill>
              <a:srgbClr val="262626"/>
            </a:solidFill>
            <a:ln w="1905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endParaRPr lang="zh-CN" altLang="en-US" sz="1800"/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1760" y="3999599"/>
            <a:ext cx="5148480" cy="69093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单击此处编辑副标题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87200" y="1542314"/>
            <a:ext cx="2217600" cy="22176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80008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800" y="396240"/>
            <a:ext cx="4320000" cy="1219201"/>
          </a:xfrm>
        </p:spPr>
        <p:txBody>
          <a:bodyPr anchor="ctr" anchorCtr="0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07598" y="1615441"/>
            <a:ext cx="3868415" cy="4845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4011" y="1615440"/>
            <a:ext cx="5849309" cy="4845785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3466" y="274639"/>
            <a:ext cx="2048933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686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55B2F452-84CA-43E3-9A56-7178D99E72E0}" type="datetime1">
              <a:rPr lang="zh-CN" altLang="en-US" smtClean="0"/>
              <a:t>16/4/3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39BCBBD-D6FE-4956-A56B-ED4A947E9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明星热点专属</a:t>
            </a:r>
            <a:r>
              <a:rPr lang="en-US" altLang="zh-CN"/>
              <a:t>APP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0795" y="3589655"/>
            <a:ext cx="9215755" cy="621665"/>
          </a:xfrm>
        </p:spPr>
        <p:txBody>
          <a:bodyPr>
            <a:noAutofit/>
          </a:bodyPr>
          <a:lstStyle/>
          <a:p>
            <a:r>
              <a:rPr lang="zh-CN" altLang="en-US" sz="3200"/>
              <a:t>中期报告</a:t>
            </a:r>
          </a:p>
          <a:p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252855" y="4636135"/>
            <a:ext cx="930529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                                                                               </a:t>
            </a:r>
            <a:r>
              <a:rPr lang="zh-CN" altLang="en-US" sz="2400" b="1">
                <a:solidFill>
                  <a:schemeClr val="accent3"/>
                </a:solidFill>
              </a:rPr>
              <a:t>指导老师：郭燕</a:t>
            </a:r>
          </a:p>
          <a:p>
            <a:pPr algn="l"/>
            <a:r>
              <a:rPr lang="zh-CN" altLang="en-US" sz="2400" b="1">
                <a:solidFill>
                  <a:schemeClr val="accent3"/>
                </a:solidFill>
              </a:rPr>
              <a:t>                                                                                      组长：丁涵宇</a:t>
            </a:r>
          </a:p>
          <a:p>
            <a:pPr algn="l"/>
            <a:r>
              <a:rPr lang="zh-CN" altLang="en-US" sz="2400" b="1">
                <a:solidFill>
                  <a:schemeClr val="accent3"/>
                </a:solidFill>
              </a:rPr>
              <a:t>                                                                                      成员：瞿靖坤</a:t>
            </a:r>
          </a:p>
          <a:p>
            <a:pPr algn="l"/>
            <a:r>
              <a:rPr lang="zh-CN" altLang="en-US" sz="2400" b="1">
                <a:solidFill>
                  <a:schemeClr val="accent3"/>
                </a:solidFill>
              </a:rPr>
              <a:t>                                                                                                 李旦荣 </a:t>
            </a:r>
          </a:p>
          <a:p>
            <a:pPr algn="l"/>
            <a:r>
              <a:rPr lang="zh-CN" altLang="en-US" sz="2400" b="1">
                <a:solidFill>
                  <a:schemeClr val="accent3"/>
                </a:solidFill>
              </a:rPr>
              <a:t>                                                                                                 单伶俐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47260" y="2971800"/>
            <a:ext cx="2697480" cy="10972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74015"/>
            <a:ext cx="10972800" cy="5793105"/>
          </a:xfrm>
        </p:spPr>
        <p:txBody>
          <a:bodyPr/>
          <a:lstStyle/>
          <a:p>
            <a:r>
              <a:rPr lang="zh-CN" altLang="en-US" sz="3600"/>
              <a:t>课题主要模块：</a:t>
            </a:r>
          </a:p>
          <a:p>
            <a:endParaRPr lang="zh-CN" altLang="en-US" sz="3600"/>
          </a:p>
          <a:p>
            <a:r>
              <a:rPr lang="zh-CN" altLang="en-US" sz="2800"/>
              <a:t>1）APP的UI界面设计与实现</a:t>
            </a:r>
          </a:p>
          <a:p>
            <a:endParaRPr lang="zh-CN" altLang="en-US" sz="2800"/>
          </a:p>
          <a:p>
            <a:r>
              <a:rPr lang="zh-CN" altLang="en-US" sz="2800"/>
              <a:t>2）后台服务器的设计与搭建</a:t>
            </a:r>
          </a:p>
          <a:p>
            <a:endParaRPr lang="zh-CN" altLang="en-US" sz="2800"/>
          </a:p>
          <a:p>
            <a:r>
              <a:rPr lang="zh-CN" altLang="en-US" sz="2800"/>
              <a:t>3）与TFboys组合相关新闻信息、资料的获取</a:t>
            </a:r>
          </a:p>
          <a:p>
            <a:endParaRPr lang="zh-CN" altLang="en-US" sz="2800"/>
          </a:p>
          <a:p>
            <a:r>
              <a:rPr lang="zh-CN" altLang="en-US" sz="2800"/>
              <a:t>4）APP前端与后台服务器数据交互设计与实现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390" y="636905"/>
            <a:ext cx="11002010" cy="1069340"/>
          </a:xfrm>
        </p:spPr>
        <p:txBody>
          <a:bodyPr/>
          <a:lstStyle/>
          <a:p>
            <a:r>
              <a:rPr lang="zh-CN" altLang="en-US"/>
              <a:t>项目进展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/>
              <a:t>A </a:t>
            </a:r>
            <a:r>
              <a:rPr lang="zh-CN" altLang="en-US" sz="3600"/>
              <a:t>前端设计</a:t>
            </a:r>
          </a:p>
          <a:p>
            <a:pPr marL="0" indent="0">
              <a:buNone/>
            </a:pPr>
            <a:endParaRPr lang="zh-CN" altLang="en-US" sz="3200"/>
          </a:p>
          <a:p>
            <a:pPr marL="457200" indent="-457200">
              <a:buFont typeface="+mj-lt"/>
              <a:buAutoNum type="alphaLcParenR"/>
            </a:pPr>
            <a:r>
              <a:rPr lang="zh-CN" altLang="en-US" sz="2800"/>
              <a:t>主界面设计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2800"/>
          </a:p>
          <a:p>
            <a:pPr marL="457200" indent="-457200">
              <a:buFont typeface="+mj-lt"/>
              <a:buAutoNum type="alphaLcParenR"/>
            </a:pPr>
            <a:r>
              <a:rPr lang="zh-CN" altLang="en-US" sz="2800"/>
              <a:t>用户界面设计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2800"/>
          </a:p>
          <a:p>
            <a:pPr marL="457200" indent="-457200">
              <a:buFont typeface="+mj-lt"/>
              <a:buAutoNum type="alphaLcParenR"/>
            </a:pPr>
            <a:r>
              <a:rPr lang="zh-CN" altLang="en-US" sz="2800"/>
              <a:t>关注界面设计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0403144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188595"/>
            <a:ext cx="3684905" cy="6404610"/>
          </a:xfrm>
          <a:prstGeom prst="rect">
            <a:avLst/>
          </a:prstGeom>
        </p:spPr>
      </p:pic>
      <p:pic>
        <p:nvPicPr>
          <p:cNvPr id="5" name="图片 4" descr="QQ图片201604031425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15" y="163830"/>
            <a:ext cx="3937000" cy="6351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04031418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128270"/>
            <a:ext cx="3726180" cy="6679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04031419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16510"/>
            <a:ext cx="3620770" cy="6711315"/>
          </a:xfrm>
          <a:prstGeom prst="rect">
            <a:avLst/>
          </a:prstGeom>
        </p:spPr>
      </p:pic>
      <p:pic>
        <p:nvPicPr>
          <p:cNvPr id="5" name="图片 4" descr="QQ图片201604031419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40" y="17780"/>
            <a:ext cx="3638550" cy="6768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58140"/>
            <a:ext cx="10972800" cy="5808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/>
              <a:t>B </a:t>
            </a:r>
            <a:r>
              <a:rPr lang="zh-CN" altLang="en-US" sz="3600"/>
              <a:t>后台服务器设计</a:t>
            </a:r>
          </a:p>
          <a:p>
            <a:pPr marL="0" indent="0">
              <a:buNone/>
            </a:pPr>
            <a:endParaRPr lang="zh-CN" altLang="en-US" sz="3600"/>
          </a:p>
          <a:p>
            <a:pPr marL="457200" indent="-457200">
              <a:buFont typeface="+mj-lt"/>
              <a:buAutoNum type="alphaLcParenR"/>
            </a:pPr>
            <a:r>
              <a:rPr lang="en-US" altLang="zh-CN" sz="2800"/>
              <a:t>Tornado</a:t>
            </a:r>
            <a:r>
              <a:rPr lang="zh-CN" altLang="en-US" sz="2800"/>
              <a:t>服务器搭建、启动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2800"/>
          </a:p>
          <a:p>
            <a:pPr marL="457200" indent="-457200">
              <a:buFont typeface="+mj-lt"/>
              <a:buAutoNum type="alphaLcParenR"/>
            </a:pPr>
            <a:r>
              <a:rPr lang="zh-CN" altLang="en-US" sz="2800"/>
              <a:t>创建套接字监听端口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2800"/>
          </a:p>
          <a:p>
            <a:pPr marL="457200" indent="-457200">
              <a:buFont typeface="+mj-lt"/>
              <a:buAutoNum type="alphaLcParenR"/>
            </a:pPr>
            <a:r>
              <a:rPr lang="en-US" altLang="zh-CN" sz="2800"/>
              <a:t>Get</a:t>
            </a:r>
            <a:r>
              <a:rPr lang="zh-CN" altLang="en-US" sz="2800"/>
              <a:t>方法返回数据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32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44195"/>
            <a:ext cx="10972800" cy="5622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/>
              <a:t>C </a:t>
            </a:r>
            <a:r>
              <a:rPr lang="zh-CN" altLang="en-US" sz="3600"/>
              <a:t>新闻数据获取</a:t>
            </a:r>
          </a:p>
          <a:p>
            <a:pPr marL="0" indent="0">
              <a:buNone/>
            </a:pPr>
            <a:endParaRPr lang="zh-CN" altLang="en-US" sz="3600"/>
          </a:p>
          <a:p>
            <a:pPr marL="457200" indent="-457200">
              <a:buFont typeface="+mj-lt"/>
              <a:buAutoNum type="alphaLcParenR"/>
            </a:pPr>
            <a:r>
              <a:rPr lang="zh-CN" altLang="en-US" sz="2800"/>
              <a:t>由微博作为信息源获取数据并分析：</a:t>
            </a:r>
          </a:p>
          <a:p>
            <a:pPr marL="457200" indent="-457200">
              <a:buFont typeface="+mj-lt"/>
              <a:buAutoNum type="alphaLcParenR"/>
            </a:pPr>
            <a:endParaRPr lang="zh-CN" altLang="en-US" sz="2800"/>
          </a:p>
          <a:p>
            <a:pPr>
              <a:buFont typeface="Wingdings" charset="0"/>
              <a:buChar char="l"/>
            </a:pPr>
            <a:r>
              <a:rPr lang="zh-CN" altLang="en-US"/>
              <a:t>微博</a:t>
            </a:r>
            <a:r>
              <a:rPr lang="en-US" altLang="zh-CN"/>
              <a:t>ID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微博具体内容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用户信息</a:t>
            </a:r>
          </a:p>
          <a:p>
            <a:pPr>
              <a:buFont typeface="Wingdings" charset="0"/>
              <a:buChar char="l"/>
            </a:pPr>
            <a:endParaRPr lang="zh-CN" altLang="en-US"/>
          </a:p>
          <a:p>
            <a:pPr marL="0" indent="0">
              <a:buFont typeface="Wingdings" charset="0"/>
              <a:buNone/>
            </a:pPr>
            <a:r>
              <a:rPr lang="en-US" altLang="zh-CN" sz="2800"/>
              <a:t>b)完成自动登录微博获取数据</a:t>
            </a:r>
          </a:p>
          <a:p>
            <a:pPr marL="0" indent="0">
              <a:buFont typeface="Wingdings" charset="0"/>
              <a:buNone/>
            </a:pPr>
            <a:endParaRPr lang="en-US" altLang="zh-CN" sz="2800"/>
          </a:p>
          <a:p>
            <a:pPr>
              <a:buFont typeface="Wingdings" charset="0"/>
              <a:buChar char="l"/>
            </a:pPr>
            <a:r>
              <a:rPr lang="zh-CN" altLang="en-US"/>
              <a:t>ajax访问服务器获取数据，加密用户密码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访问新浪网页，获取有用数据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对⽤户名进⾏base64编码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对有用数据和用户名进行加密转码</a:t>
            </a:r>
          </a:p>
          <a:p>
            <a:pPr>
              <a:buFont typeface="Wingdings" charset="0"/>
              <a:buChar char="l"/>
            </a:pPr>
            <a:r>
              <a:rPr lang="zh-CN" altLang="en-US"/>
              <a:t>手动抓包，自动登录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636905"/>
            <a:ext cx="10937240" cy="1069340"/>
          </a:xfrm>
        </p:spPr>
        <p:txBody>
          <a:bodyPr/>
          <a:lstStyle/>
          <a:p>
            <a:r>
              <a:rPr lang="zh-CN" altLang="en-US"/>
              <a:t>项目展望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  <a:r>
              <a:rPr lang="zh-CN" altLang="en-US" dirty="0"/>
              <a:t>的基本框架基本上已经实现了，能够定时自动抓取新闻，并存入数据库，并通过接口返回相应的</a:t>
            </a:r>
            <a:r>
              <a:rPr lang="en-US" dirty="0" err="1"/>
              <a:t>json</a:t>
            </a:r>
            <a:r>
              <a:rPr lang="zh-CN" altLang="en-US" dirty="0"/>
              <a:t>数据，在</a:t>
            </a:r>
            <a:r>
              <a:rPr lang="en-US" dirty="0"/>
              <a:t>APP</a:t>
            </a:r>
            <a:r>
              <a:rPr lang="zh-CN" altLang="en-US" dirty="0"/>
              <a:t>上能够正常显示，今后的工作是丰富</a:t>
            </a:r>
            <a:r>
              <a:rPr lang="en-US" dirty="0"/>
              <a:t>APP</a:t>
            </a:r>
            <a:r>
              <a:rPr lang="zh-CN" altLang="en-US" dirty="0"/>
              <a:t>功能，完成</a:t>
            </a:r>
            <a:r>
              <a:rPr lang="en-US" dirty="0"/>
              <a:t>APP</a:t>
            </a:r>
            <a:r>
              <a:rPr lang="zh-CN" altLang="en-US" dirty="0"/>
              <a:t>的评论，关注等操作，希望能够做出一个优秀的作品。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9*i*1"/>
  <p:tag name="KSO_WM_UNIT_TEMPLATE_CATEGORY" val="custom"/>
  <p:tag name="KSO_WM_UNIT_TEMPLATE_INDEX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MPLATE_CATEGORY" val="custom"/>
  <p:tag name="KSO_WM_UNIT_TEMPLATE_INDEX" val="8"/>
  <p:tag name="KSO_WM_UNIT_TYPE" val="a"/>
  <p:tag name="KSO_WM_UNIT_INDEX" val="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ID" val="269*a*1"/>
  <p:tag name="KSO_WM_UNIT_PRESET_TEXT" val="THANK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9*i*5"/>
  <p:tag name="KSO_WM_UNIT_TEMPLATE_CATEGORY" val="custom"/>
  <p:tag name="KSO_WM_UNIT_TEMPLATE_INDEX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8"/>
</p:tagLst>
</file>

<file path=ppt/theme/theme1.xml><?xml version="1.0" encoding="utf-8"?>
<a:theme xmlns:a="http://schemas.openxmlformats.org/drawingml/2006/main" name="默认设计模板">
  <a:themeElements>
    <a:clrScheme name="PPT8">
      <a:dk1>
        <a:srgbClr val="7A0F99"/>
      </a:dk1>
      <a:lt1>
        <a:srgbClr val="FFFFFF"/>
      </a:lt1>
      <a:dk2>
        <a:srgbClr val="000000"/>
      </a:dk2>
      <a:lt2>
        <a:srgbClr val="A8A8A8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Wingdings</vt:lpstr>
      <vt:lpstr>黑体</vt:lpstr>
      <vt:lpstr>Arial</vt:lpstr>
      <vt:lpstr>默认设计模板</vt:lpstr>
      <vt:lpstr>明星热点专属APP</vt:lpstr>
      <vt:lpstr>PowerPoint Presentation</vt:lpstr>
      <vt:lpstr>项目进展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项目展望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sll</dc:creator>
  <cp:lastModifiedBy>Microsoft Office User</cp:lastModifiedBy>
  <cp:revision>3</cp:revision>
  <dcterms:created xsi:type="dcterms:W3CDTF">2016-04-03T09:19:52Z</dcterms:created>
  <dcterms:modified xsi:type="dcterms:W3CDTF">2016-04-03T10:24:32Z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