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handoutMasterIdLst>
    <p:handoutMasterId r:id="rId96"/>
  </p:handoutMasterIdLst>
  <p:sldIdLst>
    <p:sldId id="413" r:id="rId2"/>
    <p:sldId id="428" r:id="rId3"/>
    <p:sldId id="442" r:id="rId4"/>
    <p:sldId id="456" r:id="rId5"/>
    <p:sldId id="488" r:id="rId6"/>
    <p:sldId id="490" r:id="rId7"/>
    <p:sldId id="491" r:id="rId8"/>
    <p:sldId id="489" r:id="rId9"/>
    <p:sldId id="501" r:id="rId10"/>
    <p:sldId id="541" r:id="rId11"/>
    <p:sldId id="542" r:id="rId12"/>
    <p:sldId id="543" r:id="rId13"/>
    <p:sldId id="544" r:id="rId14"/>
    <p:sldId id="545" r:id="rId15"/>
    <p:sldId id="546" r:id="rId16"/>
    <p:sldId id="547" r:id="rId17"/>
    <p:sldId id="548" r:id="rId18"/>
    <p:sldId id="549" r:id="rId19"/>
    <p:sldId id="502" r:id="rId20"/>
    <p:sldId id="500" r:id="rId21"/>
    <p:sldId id="499" r:id="rId22"/>
    <p:sldId id="498" r:id="rId23"/>
    <p:sldId id="497" r:id="rId24"/>
    <p:sldId id="496" r:id="rId25"/>
    <p:sldId id="495" r:id="rId26"/>
    <p:sldId id="494" r:id="rId27"/>
    <p:sldId id="492" r:id="rId28"/>
    <p:sldId id="505" r:id="rId29"/>
    <p:sldId id="506" r:id="rId30"/>
    <p:sldId id="507" r:id="rId31"/>
    <p:sldId id="493" r:id="rId32"/>
    <p:sldId id="503" r:id="rId33"/>
    <p:sldId id="508" r:id="rId34"/>
    <p:sldId id="509" r:id="rId35"/>
    <p:sldId id="512" r:id="rId36"/>
    <p:sldId id="513" r:id="rId37"/>
    <p:sldId id="514" r:id="rId38"/>
    <p:sldId id="515" r:id="rId39"/>
    <p:sldId id="517" r:id="rId40"/>
    <p:sldId id="518" r:id="rId41"/>
    <p:sldId id="550" r:id="rId42"/>
    <p:sldId id="551" r:id="rId43"/>
    <p:sldId id="552" r:id="rId44"/>
    <p:sldId id="553" r:id="rId45"/>
    <p:sldId id="554" r:id="rId46"/>
    <p:sldId id="520" r:id="rId47"/>
    <p:sldId id="519" r:id="rId48"/>
    <p:sldId id="522" r:id="rId49"/>
    <p:sldId id="523" r:id="rId50"/>
    <p:sldId id="524" r:id="rId51"/>
    <p:sldId id="525" r:id="rId52"/>
    <p:sldId id="526" r:id="rId53"/>
    <p:sldId id="528" r:id="rId54"/>
    <p:sldId id="529" r:id="rId55"/>
    <p:sldId id="530" r:id="rId56"/>
    <p:sldId id="531" r:id="rId57"/>
    <p:sldId id="532" r:id="rId58"/>
    <p:sldId id="533" r:id="rId59"/>
    <p:sldId id="534" r:id="rId60"/>
    <p:sldId id="555" r:id="rId61"/>
    <p:sldId id="556" r:id="rId62"/>
    <p:sldId id="557" r:id="rId63"/>
    <p:sldId id="535" r:id="rId64"/>
    <p:sldId id="558" r:id="rId65"/>
    <p:sldId id="536" r:id="rId66"/>
    <p:sldId id="458" r:id="rId67"/>
    <p:sldId id="582" r:id="rId68"/>
    <p:sldId id="560" r:id="rId69"/>
    <p:sldId id="561" r:id="rId70"/>
    <p:sldId id="562" r:id="rId71"/>
    <p:sldId id="563" r:id="rId72"/>
    <p:sldId id="564" r:id="rId73"/>
    <p:sldId id="565" r:id="rId74"/>
    <p:sldId id="566" r:id="rId75"/>
    <p:sldId id="567" r:id="rId76"/>
    <p:sldId id="568" r:id="rId77"/>
    <p:sldId id="569" r:id="rId78"/>
    <p:sldId id="570" r:id="rId79"/>
    <p:sldId id="571" r:id="rId80"/>
    <p:sldId id="572" r:id="rId81"/>
    <p:sldId id="573" r:id="rId82"/>
    <p:sldId id="574" r:id="rId83"/>
    <p:sldId id="575" r:id="rId84"/>
    <p:sldId id="576" r:id="rId85"/>
    <p:sldId id="577" r:id="rId86"/>
    <p:sldId id="578" r:id="rId87"/>
    <p:sldId id="579" r:id="rId88"/>
    <p:sldId id="537" r:id="rId89"/>
    <p:sldId id="538" r:id="rId90"/>
    <p:sldId id="539" r:id="rId91"/>
    <p:sldId id="580" r:id="rId92"/>
    <p:sldId id="581" r:id="rId93"/>
    <p:sldId id="454" r:id="rId94"/>
  </p:sldIdLst>
  <p:sldSz cx="9144000" cy="6858000" type="screen4x3"/>
  <p:notesSz cx="6858000" cy="9144000"/>
  <p:defaultTextStyle>
    <a:defPPr>
      <a:defRPr lang="en-US"/>
    </a:defPPr>
    <a:lvl1pPr algn="r" rtl="0" fontAlgn="base">
      <a:spcBef>
        <a:spcPct val="0"/>
      </a:spcBef>
      <a:spcAft>
        <a:spcPct val="0"/>
      </a:spcAft>
      <a:defRPr i="1" u="sng" kern="1200">
        <a:solidFill>
          <a:schemeClr val="tx1"/>
        </a:solidFill>
        <a:latin typeface="Arial" pitchFamily="34" charset="0"/>
        <a:ea typeface="+mn-ea"/>
        <a:cs typeface="+mn-cs"/>
      </a:defRPr>
    </a:lvl1pPr>
    <a:lvl2pPr marL="457200" algn="r" rtl="0" fontAlgn="base">
      <a:spcBef>
        <a:spcPct val="0"/>
      </a:spcBef>
      <a:spcAft>
        <a:spcPct val="0"/>
      </a:spcAft>
      <a:defRPr i="1" u="sng" kern="1200">
        <a:solidFill>
          <a:schemeClr val="tx1"/>
        </a:solidFill>
        <a:latin typeface="Arial" pitchFamily="34" charset="0"/>
        <a:ea typeface="+mn-ea"/>
        <a:cs typeface="+mn-cs"/>
      </a:defRPr>
    </a:lvl2pPr>
    <a:lvl3pPr marL="914400" algn="r" rtl="0" fontAlgn="base">
      <a:spcBef>
        <a:spcPct val="0"/>
      </a:spcBef>
      <a:spcAft>
        <a:spcPct val="0"/>
      </a:spcAft>
      <a:defRPr i="1" u="sng" kern="1200">
        <a:solidFill>
          <a:schemeClr val="tx1"/>
        </a:solidFill>
        <a:latin typeface="Arial" pitchFamily="34" charset="0"/>
        <a:ea typeface="+mn-ea"/>
        <a:cs typeface="+mn-cs"/>
      </a:defRPr>
    </a:lvl3pPr>
    <a:lvl4pPr marL="1371600" algn="r" rtl="0" fontAlgn="base">
      <a:spcBef>
        <a:spcPct val="0"/>
      </a:spcBef>
      <a:spcAft>
        <a:spcPct val="0"/>
      </a:spcAft>
      <a:defRPr i="1" u="sng" kern="1200">
        <a:solidFill>
          <a:schemeClr val="tx1"/>
        </a:solidFill>
        <a:latin typeface="Arial" pitchFamily="34" charset="0"/>
        <a:ea typeface="+mn-ea"/>
        <a:cs typeface="+mn-cs"/>
      </a:defRPr>
    </a:lvl4pPr>
    <a:lvl5pPr marL="1828800" algn="r" rtl="0" fontAlgn="base">
      <a:spcBef>
        <a:spcPct val="0"/>
      </a:spcBef>
      <a:spcAft>
        <a:spcPct val="0"/>
      </a:spcAft>
      <a:defRPr i="1" u="sng" kern="1200">
        <a:solidFill>
          <a:schemeClr val="tx1"/>
        </a:solidFill>
        <a:latin typeface="Arial" pitchFamily="34" charset="0"/>
        <a:ea typeface="+mn-ea"/>
        <a:cs typeface="+mn-cs"/>
      </a:defRPr>
    </a:lvl5pPr>
    <a:lvl6pPr marL="2286000" algn="l" defTabSz="914400" rtl="0" eaLnBrk="1" latinLnBrk="0" hangingPunct="1">
      <a:defRPr i="1" u="sng" kern="1200">
        <a:solidFill>
          <a:schemeClr val="tx1"/>
        </a:solidFill>
        <a:latin typeface="Arial" pitchFamily="34" charset="0"/>
        <a:ea typeface="+mn-ea"/>
        <a:cs typeface="+mn-cs"/>
      </a:defRPr>
    </a:lvl6pPr>
    <a:lvl7pPr marL="2743200" algn="l" defTabSz="914400" rtl="0" eaLnBrk="1" latinLnBrk="0" hangingPunct="1">
      <a:defRPr i="1" u="sng" kern="1200">
        <a:solidFill>
          <a:schemeClr val="tx1"/>
        </a:solidFill>
        <a:latin typeface="Arial" pitchFamily="34" charset="0"/>
        <a:ea typeface="+mn-ea"/>
        <a:cs typeface="+mn-cs"/>
      </a:defRPr>
    </a:lvl7pPr>
    <a:lvl8pPr marL="3200400" algn="l" defTabSz="914400" rtl="0" eaLnBrk="1" latinLnBrk="0" hangingPunct="1">
      <a:defRPr i="1" u="sng" kern="1200">
        <a:solidFill>
          <a:schemeClr val="tx1"/>
        </a:solidFill>
        <a:latin typeface="Arial" pitchFamily="34" charset="0"/>
        <a:ea typeface="+mn-ea"/>
        <a:cs typeface="+mn-cs"/>
      </a:defRPr>
    </a:lvl8pPr>
    <a:lvl9pPr marL="3657600" algn="l" defTabSz="914400" rtl="0" eaLnBrk="1" latinLnBrk="0" hangingPunct="1">
      <a:defRPr i="1" u="sng"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6F4DCD"/>
    <a:srgbClr val="111111"/>
    <a:srgbClr val="FF00FF"/>
    <a:srgbClr val="66CCFF"/>
    <a:srgbClr val="CCECFF"/>
    <a:srgbClr val="00CCFF"/>
    <a:srgbClr val="FF0066"/>
    <a:srgbClr val="CC3300"/>
    <a:srgbClr val="0099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603" autoAdjust="0"/>
    <p:restoredTop sz="77681" autoAdjust="0"/>
  </p:normalViewPr>
  <p:slideViewPr>
    <p:cSldViewPr snapToObjects="1">
      <p:cViewPr>
        <p:scale>
          <a:sx n="64" d="100"/>
          <a:sy n="64" d="100"/>
        </p:scale>
        <p:origin x="-1416"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5" d="100"/>
          <a:sy n="55" d="100"/>
        </p:scale>
        <p:origin x="-284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u="none"/>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u="none"/>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u="none"/>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u="none"/>
            </a:lvl1pPr>
          </a:lstStyle>
          <a:p>
            <a:pPr>
              <a:defRPr/>
            </a:pPr>
            <a:fld id="{680DF505-8937-4B47-B8A8-2D87AEA32F8C}" type="slidenum">
              <a:rPr lang="en-US"/>
              <a:pPr>
                <a:defRPr/>
              </a:pPr>
              <a:t>‹#›</a:t>
            </a:fld>
            <a:endParaRPr lang="en-US" dirty="0"/>
          </a:p>
        </p:txBody>
      </p:sp>
    </p:spTree>
    <p:extLst>
      <p:ext uri="{BB962C8B-B14F-4D97-AF65-F5344CB8AC3E}">
        <p14:creationId xmlns="" xmlns:p14="http://schemas.microsoft.com/office/powerpoint/2010/main" val="1434890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u="none"/>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u="none"/>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u="none"/>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u="none"/>
            </a:lvl1pPr>
          </a:lstStyle>
          <a:p>
            <a:pPr>
              <a:defRPr/>
            </a:pPr>
            <a:fld id="{3F04EE0B-8B01-459E-BD50-C9A918A6DA19}" type="slidenum">
              <a:rPr lang="en-US"/>
              <a:pPr>
                <a:defRPr/>
              </a:pPr>
              <a:t>‹#›</a:t>
            </a:fld>
            <a:endParaRPr lang="en-US" dirty="0"/>
          </a:p>
        </p:txBody>
      </p:sp>
    </p:spTree>
    <p:extLst>
      <p:ext uri="{BB962C8B-B14F-4D97-AF65-F5344CB8AC3E}">
        <p14:creationId xmlns="" xmlns:p14="http://schemas.microsoft.com/office/powerpoint/2010/main" val="1698611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fld id="{47AC348C-2AE0-4A54-8771-39CF2FF25317}" type="slidenum">
              <a:rPr lang="en-US" sz="1200" i="0" u="none"/>
              <a:pPr/>
              <a:t>1</a:t>
            </a:fld>
            <a:endParaRPr lang="en-US" sz="1200" i="0" u="none"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F04EE0B-8B01-459E-BD50-C9A918A6DA19}" type="slidenum">
              <a:rPr lang="en-US" smtClean="0"/>
              <a:pPr>
                <a:defRPr/>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2E66092-B0EE-4DCE-ADAE-DE17BA6FE0BF}" type="datetime3">
              <a:rPr lang="en-US" smtClean="0"/>
              <a:pPr>
                <a:defRPr/>
              </a:pPr>
              <a:t>29 December 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DB2BC4-44B1-4D60-B6EC-A9A0855A6BA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8DA8774-8856-4580-80A4-5CF4FECC09B2}" type="datetime3">
              <a:rPr lang="en-US" smtClean="0"/>
              <a:pPr>
                <a:defRPr/>
              </a:pPr>
              <a:t>29 December 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0EFCBC2-78E6-476E-87D6-D32F50D41A7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02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02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B776214-DBE0-48D4-B7A0-607CBA365756}" type="datetime3">
              <a:rPr lang="en-US" smtClean="0"/>
              <a:pPr>
                <a:defRPr/>
              </a:pPr>
              <a:t>29 December 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F79951-8E46-4FAE-9F34-5FD770924D2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9F3B62F-19CE-4188-94DD-9ECDDF83CE89}" type="datetime3">
              <a:rPr lang="en-US" smtClean="0"/>
              <a:pPr>
                <a:defRPr/>
              </a:pPr>
              <a:t>29 December 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A6D47C-DB25-4422-830B-D0CF3B6CE85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9BB4541-9F8A-449B-8F6F-525457F59F91}" type="datetime3">
              <a:rPr lang="en-US" smtClean="0"/>
              <a:pPr>
                <a:defRPr/>
              </a:pPr>
              <a:t>29 December 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17AEC5-46F2-4B10-9E4B-D062C6C0DB4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1AA61B1-965C-4FDE-A864-B887B962446B}" type="datetime3">
              <a:rPr lang="en-US" smtClean="0"/>
              <a:pPr>
                <a:defRPr/>
              </a:pPr>
              <a:t>29 December 2017</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B60655-26D6-4D6D-B026-28C99494BCF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9B612C14-44ED-4CBF-8D83-E26ADF50CB4E}" type="datetime3">
              <a:rPr lang="en-US" smtClean="0"/>
              <a:pPr>
                <a:defRPr/>
              </a:pPr>
              <a:t>29 December 2017</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C60BF24-D4FA-44FF-90E3-3CA7D484420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656065D5-6332-4058-A271-24E33776514F}" type="datetime3">
              <a:rPr lang="en-US" smtClean="0"/>
              <a:pPr>
                <a:defRPr/>
              </a:pPr>
              <a:t>29 December 2017</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97C92E-919F-4B90-97DD-99DD7E5E68E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4338889-F0C9-4D59-954E-18C902A0E59C}" type="datetime3">
              <a:rPr lang="en-US" smtClean="0"/>
              <a:pPr>
                <a:defRPr/>
              </a:pPr>
              <a:t>29 December 2017</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7F3E927-BD7D-4A7F-A2B9-823A940AE69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5CAFB5B-3346-49C1-96AE-7F549FA02ED9}" type="datetime3">
              <a:rPr lang="en-US" smtClean="0"/>
              <a:pPr>
                <a:defRPr/>
              </a:pPr>
              <a:t>29 December 2017</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D4BCBD-CB0B-4446-B99C-576855F722D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43D311E-4BDB-466F-8FD1-073A12149E26}" type="datetime3">
              <a:rPr lang="en-US" smtClean="0"/>
              <a:pPr>
                <a:defRPr/>
              </a:pPr>
              <a:t>29 December 2017</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D624C2-472B-4911-9AC2-3A5A657518B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3"/>
          <a:srcRect l="3816" t="1057" r="4581" b="1799"/>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Introduction to Java</a:t>
            </a:r>
          </a:p>
        </p:txBody>
      </p:sp>
      <p:sp>
        <p:nvSpPr>
          <p:cNvPr id="1028" name="Rectangle 3"/>
          <p:cNvSpPr>
            <a:spLocks noGrp="1" noChangeArrowheads="1"/>
          </p:cNvSpPr>
          <p:nvPr>
            <p:ph type="body" idx="1"/>
          </p:nvPr>
        </p:nvSpPr>
        <p:spPr bwMode="auto">
          <a:xfrm>
            <a:off x="457200" y="1600200"/>
            <a:ext cx="8229600" cy="3700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u="none"/>
            </a:lvl1pPr>
          </a:lstStyle>
          <a:p>
            <a:pPr>
              <a:defRPr/>
            </a:pPr>
            <a:fld id="{1DFB2335-5B64-4520-98B7-CC1281AB727A}" type="datetime3">
              <a:rPr lang="en-US" smtClean="0"/>
              <a:pPr>
                <a:defRPr/>
              </a:pPr>
              <a:t>29 December 2017</a:t>
            </a:fld>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u="none"/>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u="none"/>
            </a:lvl1pPr>
          </a:lstStyle>
          <a:p>
            <a:pPr>
              <a:defRPr/>
            </a:pPr>
            <a:fld id="{554E694F-1422-483C-91B4-05599EE4DB6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BoldMT" charset="0"/>
        </a:defRPr>
      </a:lvl2pPr>
      <a:lvl3pPr algn="l" rtl="0" eaLnBrk="0" fontAlgn="base" hangingPunct="0">
        <a:spcBef>
          <a:spcPct val="0"/>
        </a:spcBef>
        <a:spcAft>
          <a:spcPct val="0"/>
        </a:spcAft>
        <a:defRPr sz="4400">
          <a:solidFill>
            <a:schemeClr val="tx2"/>
          </a:solidFill>
          <a:latin typeface="Arial-BoldMT" charset="0"/>
        </a:defRPr>
      </a:lvl3pPr>
      <a:lvl4pPr algn="l" rtl="0" eaLnBrk="0" fontAlgn="base" hangingPunct="0">
        <a:spcBef>
          <a:spcPct val="0"/>
        </a:spcBef>
        <a:spcAft>
          <a:spcPct val="0"/>
        </a:spcAft>
        <a:defRPr sz="4400">
          <a:solidFill>
            <a:schemeClr val="tx2"/>
          </a:solidFill>
          <a:latin typeface="Arial-BoldMT" charset="0"/>
        </a:defRPr>
      </a:lvl4pPr>
      <a:lvl5pPr algn="l" rtl="0" eaLnBrk="0" fontAlgn="base" hangingPunct="0">
        <a:spcBef>
          <a:spcPct val="0"/>
        </a:spcBef>
        <a:spcAft>
          <a:spcPct val="0"/>
        </a:spcAft>
        <a:defRPr sz="4400">
          <a:solidFill>
            <a:schemeClr val="tx2"/>
          </a:solidFill>
          <a:latin typeface="Arial-BoldMT" charset="0"/>
        </a:defRPr>
      </a:lvl5pPr>
      <a:lvl6pPr marL="457200" algn="l" rtl="0" fontAlgn="base">
        <a:spcBef>
          <a:spcPct val="0"/>
        </a:spcBef>
        <a:spcAft>
          <a:spcPct val="0"/>
        </a:spcAft>
        <a:defRPr sz="4400">
          <a:solidFill>
            <a:schemeClr val="tx2"/>
          </a:solidFill>
          <a:latin typeface="Arial-BoldMT" charset="0"/>
        </a:defRPr>
      </a:lvl6pPr>
      <a:lvl7pPr marL="914400" algn="l" rtl="0" fontAlgn="base">
        <a:spcBef>
          <a:spcPct val="0"/>
        </a:spcBef>
        <a:spcAft>
          <a:spcPct val="0"/>
        </a:spcAft>
        <a:defRPr sz="4400">
          <a:solidFill>
            <a:schemeClr val="tx2"/>
          </a:solidFill>
          <a:latin typeface="Arial-BoldMT" charset="0"/>
        </a:defRPr>
      </a:lvl7pPr>
      <a:lvl8pPr marL="1371600" algn="l" rtl="0" fontAlgn="base">
        <a:spcBef>
          <a:spcPct val="0"/>
        </a:spcBef>
        <a:spcAft>
          <a:spcPct val="0"/>
        </a:spcAft>
        <a:defRPr sz="4400">
          <a:solidFill>
            <a:schemeClr val="tx2"/>
          </a:solidFill>
          <a:latin typeface="Arial-BoldMT" charset="0"/>
        </a:defRPr>
      </a:lvl8pPr>
      <a:lvl9pPr marL="1828800" algn="l" rtl="0" fontAlgn="base">
        <a:spcBef>
          <a:spcPct val="0"/>
        </a:spcBef>
        <a:spcAft>
          <a:spcPct val="0"/>
        </a:spcAft>
        <a:defRPr sz="4400">
          <a:solidFill>
            <a:schemeClr val="tx2"/>
          </a:solidFill>
          <a:latin typeface="Arial-BoldMT"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tutorialspoint.com/spring/declarative_management.htm" TargetMode="External"/><Relationship Id="rId2" Type="http://schemas.openxmlformats.org/officeDocument/2006/relationships/hyperlink" Target="https://www.tutorialspoint.com/spring/programmatic_management.ht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txBox="1">
            <a:spLocks noGrp="1" noChangeArrowheads="1"/>
          </p:cNvSpPr>
          <p:nvPr/>
        </p:nvSpPr>
        <p:spPr bwMode="auto">
          <a:xfrm>
            <a:off x="457200" y="6245225"/>
            <a:ext cx="2133600" cy="476250"/>
          </a:xfrm>
          <a:prstGeom prst="rect">
            <a:avLst/>
          </a:prstGeom>
          <a:noFill/>
          <a:ln>
            <a:miter lim="800000"/>
            <a:headEnd/>
            <a:tailEnd/>
          </a:ln>
        </p:spPr>
        <p:txBody>
          <a:bodyPr/>
          <a:lstStyle/>
          <a:p>
            <a:pPr algn="l">
              <a:defRPr/>
            </a:pPr>
            <a:fld id="{E106EC84-AACE-4D5E-B8E0-968D0E87C655}" type="datetime3">
              <a:rPr lang="en-US" sz="1400" i="0" u="none">
                <a:latin typeface="+mn-lt"/>
              </a:rPr>
              <a:pPr algn="l">
                <a:defRPr/>
              </a:pPr>
              <a:t>29 December 2017</a:t>
            </a:fld>
            <a:endParaRPr lang="en-US" sz="1400" i="0" u="none" dirty="0">
              <a:latin typeface="+mn-lt"/>
            </a:endParaRPr>
          </a:p>
        </p:txBody>
      </p:sp>
      <p:sp>
        <p:nvSpPr>
          <p:cNvPr id="6" name="Footer Placeholder 5"/>
          <p:cNvSpPr txBox="1">
            <a:spLocks noGrp="1" noChangeArrowheads="1"/>
          </p:cNvSpPr>
          <p:nvPr/>
        </p:nvSpPr>
        <p:spPr bwMode="auto">
          <a:xfrm>
            <a:off x="3124200" y="6245225"/>
            <a:ext cx="2895600" cy="476250"/>
          </a:xfrm>
          <a:prstGeom prst="rect">
            <a:avLst/>
          </a:prstGeom>
          <a:noFill/>
          <a:ln>
            <a:miter lim="800000"/>
            <a:headEnd/>
            <a:tailEnd/>
          </a:ln>
        </p:spPr>
        <p:txBody>
          <a:bodyPr/>
          <a:lstStyle/>
          <a:p>
            <a:pPr algn="ctr">
              <a:defRPr/>
            </a:pPr>
            <a:r>
              <a:rPr lang="en-US" sz="1400" i="0" u="none" dirty="0">
                <a:latin typeface="+mn-lt"/>
              </a:rPr>
              <a:t>www.snipe.co.in</a:t>
            </a:r>
          </a:p>
        </p:txBody>
      </p:sp>
      <p:sp>
        <p:nvSpPr>
          <p:cNvPr id="7" name="Slide Number Placeholder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defRPr/>
            </a:pPr>
            <a:fld id="{5918EAB2-F5A9-46B2-8147-9693F9BF912B}" type="slidenum">
              <a:rPr lang="en-US" sz="1400" i="0" u="none">
                <a:latin typeface="+mn-lt"/>
              </a:rPr>
              <a:pPr>
                <a:defRPr/>
              </a:pPr>
              <a:t>1</a:t>
            </a:fld>
            <a:endParaRPr lang="en-US" sz="1400" i="0" u="none" dirty="0">
              <a:latin typeface="+mn-lt"/>
            </a:endParaRPr>
          </a:p>
        </p:txBody>
      </p:sp>
      <p:pic>
        <p:nvPicPr>
          <p:cNvPr id="2053" name="Picture 3" descr="Ppt_Bg1.png"/>
          <p:cNvPicPr>
            <a:picLocks noChangeAspect="1"/>
          </p:cNvPicPr>
          <p:nvPr/>
        </p:nvPicPr>
        <p:blipFill>
          <a:blip r:embed="rId3"/>
          <a:srcRect/>
          <a:stretch>
            <a:fillRect/>
          </a:stretch>
        </p:blipFill>
        <p:spPr bwMode="auto">
          <a:xfrm>
            <a:off x="-30163" y="179908"/>
            <a:ext cx="9250363" cy="6921500"/>
          </a:xfrm>
          <a:prstGeom prst="rect">
            <a:avLst/>
          </a:prstGeom>
          <a:noFill/>
          <a:ln w="9525">
            <a:noFill/>
            <a:miter lim="800000"/>
            <a:headEnd/>
            <a:tailEnd/>
          </a:ln>
        </p:spPr>
      </p:pic>
      <p:sp>
        <p:nvSpPr>
          <p:cNvPr id="2054" name="Text Box 63"/>
          <p:cNvSpPr txBox="1">
            <a:spLocks noChangeArrowheads="1"/>
          </p:cNvSpPr>
          <p:nvPr/>
        </p:nvSpPr>
        <p:spPr bwMode="auto">
          <a:xfrm>
            <a:off x="3571868" y="5783263"/>
            <a:ext cx="5356225" cy="400110"/>
          </a:xfrm>
          <a:prstGeom prst="rect">
            <a:avLst/>
          </a:prstGeom>
          <a:noFill/>
          <a:ln w="9525">
            <a:noFill/>
            <a:miter lim="800000"/>
            <a:headEnd/>
            <a:tailEnd/>
          </a:ln>
        </p:spPr>
        <p:txBody>
          <a:bodyPr wrap="square">
            <a:spAutoFit/>
          </a:bodyPr>
          <a:lstStyle/>
          <a:p>
            <a:r>
              <a:rPr lang="en-US" sz="2000" b="1" i="0" u="none" dirty="0" smtClean="0">
                <a:solidFill>
                  <a:schemeClr val="bg2"/>
                </a:solidFill>
              </a:rPr>
              <a:t> Snipe Team</a:t>
            </a:r>
            <a:endParaRPr lang="en-US" sz="2000" b="1" i="0" u="none" dirty="0">
              <a:solidFill>
                <a:schemeClr val="bg2"/>
              </a:solidFill>
            </a:endParaRPr>
          </a:p>
        </p:txBody>
      </p:sp>
      <p:sp>
        <p:nvSpPr>
          <p:cNvPr id="8" name="Slide Number Placeholder 7"/>
          <p:cNvSpPr>
            <a:spLocks noGrp="1"/>
          </p:cNvSpPr>
          <p:nvPr>
            <p:ph type="sldNum" sz="quarter" idx="12"/>
          </p:nvPr>
        </p:nvSpPr>
        <p:spPr/>
        <p:txBody>
          <a:bodyPr/>
          <a:lstStyle/>
          <a:p>
            <a:pPr>
              <a:defRPr/>
            </a:pPr>
            <a:fld id="{67F3E927-BD7D-4A7F-A2B9-823A940AE694}" type="slidenum">
              <a:rPr lang="en-US" smtClean="0"/>
              <a:pPr>
                <a:defRPr/>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3583"/>
            <a:ext cx="8229600" cy="5857892"/>
          </a:xfrm>
        </p:spPr>
        <p:txBody>
          <a:bodyPr/>
          <a:lstStyle/>
          <a:p>
            <a:pPr>
              <a:buFont typeface="Wingdings" pitchFamily="2" charset="2"/>
              <a:buChar char="Ø"/>
            </a:pPr>
            <a:r>
              <a:rPr lang="en-US" sz="2400" dirty="0" smtClean="0">
                <a:solidFill>
                  <a:schemeClr val="bg1"/>
                </a:solidFill>
                <a:latin typeface="Comic Sans MS" pitchFamily="66" charset="0"/>
              </a:rPr>
              <a:t>The objects that form the backbone of your application and that are managed by the Spring </a:t>
            </a:r>
            <a:r>
              <a:rPr lang="en-US" sz="2400" dirty="0" err="1" smtClean="0">
                <a:solidFill>
                  <a:schemeClr val="bg1"/>
                </a:solidFill>
                <a:latin typeface="Comic Sans MS" pitchFamily="66" charset="0"/>
              </a:rPr>
              <a:t>IoC</a:t>
            </a:r>
            <a:r>
              <a:rPr lang="en-US" sz="2400" dirty="0" smtClean="0">
                <a:solidFill>
                  <a:schemeClr val="bg1"/>
                </a:solidFill>
                <a:latin typeface="Comic Sans MS" pitchFamily="66" charset="0"/>
              </a:rPr>
              <a:t> container are called </a:t>
            </a:r>
            <a:r>
              <a:rPr lang="en-US" sz="2400" b="1" dirty="0" smtClean="0">
                <a:solidFill>
                  <a:schemeClr val="bg1"/>
                </a:solidFill>
                <a:latin typeface="Comic Sans MS" pitchFamily="66" charset="0"/>
              </a:rPr>
              <a:t>beans</a:t>
            </a:r>
            <a:r>
              <a:rPr lang="en-US" sz="2400" dirty="0" smtClean="0">
                <a:solidFill>
                  <a:schemeClr val="bg1"/>
                </a:solidFill>
                <a:latin typeface="Comic Sans MS" pitchFamily="66" charset="0"/>
              </a:rPr>
              <a:t>. A bean is an object that is instantiated, assembled, and otherwise managed by a Spring </a:t>
            </a:r>
            <a:r>
              <a:rPr lang="en-US" sz="2400" dirty="0" err="1" smtClean="0">
                <a:solidFill>
                  <a:schemeClr val="bg1"/>
                </a:solidFill>
                <a:latin typeface="Comic Sans MS" pitchFamily="66" charset="0"/>
              </a:rPr>
              <a:t>IoC</a:t>
            </a:r>
            <a:r>
              <a:rPr lang="en-US" sz="2400" dirty="0" smtClean="0">
                <a:solidFill>
                  <a:schemeClr val="bg1"/>
                </a:solidFill>
                <a:latin typeface="Comic Sans MS" pitchFamily="66" charset="0"/>
              </a:rPr>
              <a:t> container. These beans are created with the configuration metadata that you supply to the container.</a:t>
            </a:r>
          </a:p>
          <a:p>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Bean definition contains the information called </a:t>
            </a:r>
            <a:r>
              <a:rPr lang="en-US" sz="2400" b="1" dirty="0" smtClean="0">
                <a:solidFill>
                  <a:schemeClr val="bg1"/>
                </a:solidFill>
                <a:latin typeface="Comic Sans MS" pitchFamily="66" charset="0"/>
              </a:rPr>
              <a:t>configuration metadata</a:t>
            </a:r>
            <a:r>
              <a:rPr lang="en-US" sz="2400" dirty="0" smtClean="0">
                <a:solidFill>
                  <a:schemeClr val="bg1"/>
                </a:solidFill>
                <a:latin typeface="Comic Sans MS" pitchFamily="66" charset="0"/>
              </a:rPr>
              <a:t>, which is needed for the container to know the following −</a:t>
            </a:r>
          </a:p>
          <a:p>
            <a:pPr marL="457200" indent="-457200">
              <a:buFont typeface="+mj-lt"/>
              <a:buAutoNum type="arabicPeriod"/>
            </a:pPr>
            <a:r>
              <a:rPr lang="en-US" sz="2400" dirty="0" smtClean="0">
                <a:solidFill>
                  <a:schemeClr val="bg1"/>
                </a:solidFill>
                <a:latin typeface="Comic Sans MS" pitchFamily="66" charset="0"/>
              </a:rPr>
              <a:t>How to create a bean</a:t>
            </a:r>
          </a:p>
          <a:p>
            <a:pPr marL="457200" indent="-457200">
              <a:buFont typeface="+mj-lt"/>
              <a:buAutoNum type="arabicPeriod"/>
            </a:pPr>
            <a:r>
              <a:rPr lang="en-US" sz="2400" dirty="0" smtClean="0">
                <a:solidFill>
                  <a:schemeClr val="bg1"/>
                </a:solidFill>
                <a:latin typeface="Comic Sans MS" pitchFamily="66" charset="0"/>
              </a:rPr>
              <a:t>Bean's lifecycle details</a:t>
            </a:r>
          </a:p>
          <a:p>
            <a:pPr marL="457200" indent="-457200">
              <a:buFont typeface="+mj-lt"/>
              <a:buAutoNum type="arabicPeriod"/>
            </a:pPr>
            <a:r>
              <a:rPr lang="en-US" sz="2400" dirty="0" smtClean="0">
                <a:solidFill>
                  <a:schemeClr val="bg1"/>
                </a:solidFill>
                <a:latin typeface="Comic Sans MS" pitchFamily="66" charset="0"/>
              </a:rPr>
              <a:t>Bean's dependencies</a:t>
            </a:r>
          </a:p>
          <a:p>
            <a:endParaRPr lang="en-US" sz="2400" dirty="0">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10</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357686" y="0"/>
            <a:ext cx="4786314" cy="523220"/>
          </a:xfrm>
          <a:prstGeom prst="rect">
            <a:avLst/>
          </a:prstGeom>
          <a:noFill/>
        </p:spPr>
        <p:txBody>
          <a:bodyPr wrap="square" rtlCol="0">
            <a:spAutoFit/>
          </a:bodyPr>
          <a:lstStyle/>
          <a:p>
            <a:r>
              <a:rPr lang="en-US" sz="2800" i="0" u="none" dirty="0" smtClean="0">
                <a:latin typeface="Comic Sans MS" pitchFamily="66" charset="0"/>
              </a:rPr>
              <a:t>Spring - Bean</a:t>
            </a:r>
            <a:endParaRPr lang="en-US" sz="2800" i="0" u="none" dirty="0">
              <a:latin typeface="Comic Sans MS"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6007119"/>
          </a:xfrm>
        </p:spPr>
        <p:txBody>
          <a:bodyPr/>
          <a:lstStyle/>
          <a:p>
            <a:pPr>
              <a:buFont typeface="Wingdings" pitchFamily="2" charset="2"/>
              <a:buChar char="Ø"/>
            </a:pPr>
            <a:r>
              <a:rPr lang="en-US" sz="2400" dirty="0" smtClean="0">
                <a:solidFill>
                  <a:schemeClr val="bg1"/>
                </a:solidFill>
                <a:latin typeface="Comic Sans MS" pitchFamily="66" charset="0"/>
              </a:rPr>
              <a:t>The life cycle of a Spring bean is easy to understand. When a bean is instantiated, it may be required to perform some initialization to get it into a usable state. Similarly, when the bean is no longer required and is removed from the container, some cleanup may be required.</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only two important bean life cycle callback methods, which are required at the time of bean initialization and its destruction.</a:t>
            </a:r>
          </a:p>
          <a:p>
            <a:pPr>
              <a:buFont typeface="Wingdings" pitchFamily="2" charset="2"/>
              <a:buChar char="Ø"/>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To define setup and teardown for a bean, we simply declare the &lt;bean&gt; with </a:t>
            </a:r>
            <a:r>
              <a:rPr lang="en-US" sz="2400" b="1" dirty="0" err="1" smtClean="0">
                <a:solidFill>
                  <a:schemeClr val="bg1"/>
                </a:solidFill>
                <a:latin typeface="Comic Sans MS" pitchFamily="66" charset="0"/>
              </a:rPr>
              <a:t>initmethod</a:t>
            </a:r>
            <a:r>
              <a:rPr lang="en-US" sz="2400" dirty="0" smtClean="0">
                <a:solidFill>
                  <a:schemeClr val="bg1"/>
                </a:solidFill>
                <a:latin typeface="Comic Sans MS" pitchFamily="66" charset="0"/>
              </a:rPr>
              <a:t> and/or </a:t>
            </a:r>
            <a:r>
              <a:rPr lang="en-US" sz="2400" b="1" dirty="0" smtClean="0">
                <a:solidFill>
                  <a:schemeClr val="bg1"/>
                </a:solidFill>
                <a:latin typeface="Comic Sans MS" pitchFamily="66" charset="0"/>
              </a:rPr>
              <a:t>destroy-method</a:t>
            </a:r>
            <a:r>
              <a:rPr lang="en-US" sz="2400" dirty="0" smtClean="0">
                <a:solidFill>
                  <a:schemeClr val="bg1"/>
                </a:solidFill>
                <a:latin typeface="Comic Sans MS" pitchFamily="66" charset="0"/>
              </a:rPr>
              <a:t> parameters.</a:t>
            </a: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11</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4643438" y="0"/>
            <a:ext cx="4500562" cy="954107"/>
          </a:xfrm>
          <a:prstGeom prst="rect">
            <a:avLst/>
          </a:prstGeom>
          <a:noFill/>
        </p:spPr>
        <p:txBody>
          <a:bodyPr wrap="square" rtlCol="0">
            <a:spAutoFit/>
          </a:bodyPr>
          <a:lstStyle/>
          <a:p>
            <a:r>
              <a:rPr lang="en-US" sz="2800" i="0" u="none" dirty="0" smtClean="0">
                <a:latin typeface="Comic Sans MS" pitchFamily="66" charset="0"/>
              </a:rPr>
              <a:t>Spring - Bean Life Cycle</a:t>
            </a:r>
          </a:p>
          <a:p>
            <a:endParaRPr lang="en-US" sz="2800" u="none" dirty="0">
              <a:latin typeface="Comic Sans MS"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501122" cy="6286520"/>
          </a:xfrm>
        </p:spPr>
        <p:txBody>
          <a:bodyPr/>
          <a:lstStyle/>
          <a:p>
            <a:pPr>
              <a:buFont typeface="Wingdings" pitchFamily="2" charset="2"/>
              <a:buChar char="Ø"/>
            </a:pPr>
            <a:r>
              <a:rPr lang="en-US" sz="2000" dirty="0" smtClean="0">
                <a:solidFill>
                  <a:schemeClr val="bg1"/>
                </a:solidFill>
                <a:latin typeface="Comic Sans MS" pitchFamily="66" charset="0"/>
              </a:rPr>
              <a:t>The org.springframework.beans.factory.InitializingBean interface specifies a single method −</a:t>
            </a:r>
          </a:p>
          <a:p>
            <a:pPr>
              <a:buNone/>
            </a:pPr>
            <a:r>
              <a:rPr lang="en-US" sz="2000" dirty="0" smtClean="0">
                <a:solidFill>
                  <a:schemeClr val="bg1"/>
                </a:solidFill>
                <a:latin typeface="Comic Sans MS" pitchFamily="66" charset="0"/>
              </a:rPr>
              <a:t>		</a:t>
            </a:r>
            <a:r>
              <a:rPr lang="en-US" sz="2000" dirty="0" smtClean="0">
                <a:solidFill>
                  <a:srgbClr val="66FFFF"/>
                </a:solidFill>
                <a:latin typeface="Comic Sans MS" pitchFamily="66" charset="0"/>
              </a:rPr>
              <a:t>void afterPropertiesSet() throws Exception; </a:t>
            </a:r>
          </a:p>
          <a:p>
            <a:pPr>
              <a:buFont typeface="Wingdings" pitchFamily="2" charset="2"/>
              <a:buChar char="Ø"/>
            </a:pPr>
            <a:r>
              <a:rPr lang="en-US" sz="2000" dirty="0" smtClean="0">
                <a:solidFill>
                  <a:schemeClr val="bg1"/>
                </a:solidFill>
                <a:latin typeface="Comic Sans MS" pitchFamily="66" charset="0"/>
              </a:rPr>
              <a:t>Thus, you can simply implement the above interface and initialization work can be done inside afterPropertiesSet() method as follows −</a:t>
            </a:r>
          </a:p>
          <a:p>
            <a:pPr lvl="1">
              <a:buNone/>
            </a:pPr>
            <a:r>
              <a:rPr lang="en-US" sz="1600" dirty="0" smtClean="0">
                <a:solidFill>
                  <a:srgbClr val="92D050"/>
                </a:solidFill>
                <a:latin typeface="Comic Sans MS" pitchFamily="66" charset="0"/>
              </a:rPr>
              <a:t>public class ExampleBean implements InitializingBean {</a:t>
            </a:r>
          </a:p>
          <a:p>
            <a:pPr lvl="1">
              <a:buNone/>
            </a:pPr>
            <a:r>
              <a:rPr lang="en-US" sz="1600" dirty="0" smtClean="0">
                <a:solidFill>
                  <a:srgbClr val="92D050"/>
                </a:solidFill>
                <a:latin typeface="Comic Sans MS" pitchFamily="66" charset="0"/>
              </a:rPr>
              <a:t> public void afterPropertiesSet() { </a:t>
            </a:r>
          </a:p>
          <a:p>
            <a:pPr lvl="1">
              <a:buNone/>
            </a:pPr>
            <a:r>
              <a:rPr lang="en-US" sz="1600" dirty="0" smtClean="0">
                <a:solidFill>
                  <a:srgbClr val="92D050"/>
                </a:solidFill>
                <a:latin typeface="Comic Sans MS" pitchFamily="66" charset="0"/>
              </a:rPr>
              <a:t>// do some initialization work </a:t>
            </a:r>
          </a:p>
          <a:p>
            <a:pPr lvl="1">
              <a:buNone/>
            </a:pPr>
            <a:r>
              <a:rPr lang="en-US" sz="1600" dirty="0" smtClean="0">
                <a:solidFill>
                  <a:srgbClr val="92D050"/>
                </a:solidFill>
                <a:latin typeface="Comic Sans MS" pitchFamily="66" charset="0"/>
              </a:rPr>
              <a:t>}</a:t>
            </a:r>
          </a:p>
          <a:p>
            <a:pPr lvl="1">
              <a:buNone/>
            </a:pPr>
            <a:r>
              <a:rPr lang="en-US" sz="1600" dirty="0" smtClean="0">
                <a:solidFill>
                  <a:srgbClr val="92D050"/>
                </a:solidFill>
                <a:latin typeface="Comic Sans MS" pitchFamily="66" charset="0"/>
              </a:rPr>
              <a:t> }</a:t>
            </a:r>
          </a:p>
          <a:p>
            <a:pPr>
              <a:buFont typeface="Wingdings" pitchFamily="2" charset="2"/>
              <a:buChar char="Ø"/>
            </a:pPr>
            <a:r>
              <a:rPr lang="en-US" sz="2000" dirty="0" smtClean="0">
                <a:solidFill>
                  <a:schemeClr val="bg1"/>
                </a:solidFill>
                <a:latin typeface="Comic Sans MS" pitchFamily="66" charset="0"/>
              </a:rPr>
              <a:t>In the case of XML-based configuration metadata, you can use the </a:t>
            </a:r>
            <a:r>
              <a:rPr lang="en-US" sz="2000" b="1" dirty="0" smtClean="0">
                <a:solidFill>
                  <a:schemeClr val="bg1"/>
                </a:solidFill>
                <a:latin typeface="Comic Sans MS" pitchFamily="66" charset="0"/>
              </a:rPr>
              <a:t>init-method</a:t>
            </a:r>
            <a:r>
              <a:rPr lang="en-US" sz="2000" dirty="0" smtClean="0">
                <a:solidFill>
                  <a:schemeClr val="bg1"/>
                </a:solidFill>
                <a:latin typeface="Comic Sans MS" pitchFamily="66" charset="0"/>
              </a:rPr>
              <a:t> attribute to specify the name of the method that has a void no-argument signature. For example −</a:t>
            </a:r>
          </a:p>
          <a:p>
            <a:pPr lvl="1">
              <a:buNone/>
            </a:pPr>
            <a:r>
              <a:rPr lang="en-US" sz="1600" dirty="0" smtClean="0">
                <a:solidFill>
                  <a:srgbClr val="66FFFF"/>
                </a:solidFill>
                <a:latin typeface="Comic Sans MS" pitchFamily="66" charset="0"/>
              </a:rPr>
              <a:t>	&lt;bean id = "exampleBean" class = "examples.ExampleBean" init-method = "init"/&gt; </a:t>
            </a:r>
          </a:p>
          <a:p>
            <a:pPr>
              <a:buFont typeface="Wingdings" pitchFamily="2" charset="2"/>
              <a:buChar char="Ø"/>
            </a:pPr>
            <a:r>
              <a:rPr lang="en-US" sz="2000" dirty="0" smtClean="0">
                <a:solidFill>
                  <a:schemeClr val="bg1"/>
                </a:solidFill>
                <a:latin typeface="Comic Sans MS" pitchFamily="66" charset="0"/>
              </a:rPr>
              <a:t>Following is the class definition −</a:t>
            </a:r>
          </a:p>
          <a:p>
            <a:pPr lvl="1">
              <a:buNone/>
            </a:pPr>
            <a:r>
              <a:rPr lang="en-US" sz="1600" dirty="0" smtClean="0">
                <a:solidFill>
                  <a:srgbClr val="92D050"/>
                </a:solidFill>
                <a:latin typeface="Comic Sans MS" pitchFamily="66" charset="0"/>
              </a:rPr>
              <a:t>public class ExampleBean {</a:t>
            </a:r>
          </a:p>
          <a:p>
            <a:pPr lvl="1">
              <a:buNone/>
            </a:pPr>
            <a:r>
              <a:rPr lang="en-US" sz="1600" dirty="0" smtClean="0">
                <a:solidFill>
                  <a:srgbClr val="92D050"/>
                </a:solidFill>
                <a:latin typeface="Comic Sans MS" pitchFamily="66" charset="0"/>
              </a:rPr>
              <a:t> public void init() { </a:t>
            </a:r>
          </a:p>
          <a:p>
            <a:pPr lvl="1">
              <a:buNone/>
            </a:pPr>
            <a:r>
              <a:rPr lang="en-US" sz="1600" dirty="0" smtClean="0">
                <a:solidFill>
                  <a:srgbClr val="92D050"/>
                </a:solidFill>
                <a:latin typeface="Comic Sans MS" pitchFamily="66" charset="0"/>
              </a:rPr>
              <a:t>// do some initialization work </a:t>
            </a:r>
          </a:p>
          <a:p>
            <a:pPr lvl="1">
              <a:buNone/>
            </a:pPr>
            <a:r>
              <a:rPr lang="en-US" sz="1600" dirty="0" smtClean="0">
                <a:solidFill>
                  <a:srgbClr val="92D050"/>
                </a:solidFill>
                <a:latin typeface="Comic Sans MS" pitchFamily="66" charset="0"/>
              </a:rPr>
              <a:t>}</a:t>
            </a:r>
          </a:p>
          <a:p>
            <a:pPr lvl="1">
              <a:buNone/>
            </a:pPr>
            <a:r>
              <a:rPr lang="en-US" sz="1600" dirty="0" smtClean="0">
                <a:solidFill>
                  <a:srgbClr val="92D050"/>
                </a:solidFill>
                <a:latin typeface="Comic Sans MS" pitchFamily="66" charset="0"/>
              </a:rPr>
              <a:t> </a:t>
            </a:r>
            <a:endParaRPr lang="en-US" sz="1600" dirty="0">
              <a:solidFill>
                <a:srgbClr val="92D050"/>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12</a:t>
            </a:fld>
            <a:endParaRPr lang="en-US" dirty="0"/>
          </a:p>
        </p:txBody>
      </p:sp>
      <p:pic>
        <p:nvPicPr>
          <p:cNvPr id="8" name="Picture 7"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1357290" y="-357214"/>
            <a:ext cx="7786710" cy="1815882"/>
          </a:xfrm>
          <a:prstGeom prst="rect">
            <a:avLst/>
          </a:prstGeom>
          <a:noFill/>
        </p:spPr>
        <p:txBody>
          <a:bodyPr wrap="square" rtlCol="0">
            <a:spAutoFit/>
          </a:bodyPr>
          <a:lstStyle/>
          <a:p>
            <a:endParaRPr lang="en-US" sz="2800" i="0" u="none" dirty="0" smtClean="0">
              <a:latin typeface="Comic Sans MS" pitchFamily="66" charset="0"/>
            </a:endParaRPr>
          </a:p>
          <a:p>
            <a:r>
              <a:rPr lang="en-US" sz="2800" i="0" u="none" dirty="0" smtClean="0">
                <a:latin typeface="Comic Sans MS" pitchFamily="66" charset="0"/>
              </a:rPr>
              <a:t>Spring Bean Initialization callbacks</a:t>
            </a:r>
          </a:p>
          <a:p>
            <a:endParaRPr lang="en-US" sz="2800" i="0" u="none" dirty="0" smtClean="0">
              <a:latin typeface="Comic Sans MS" pitchFamily="66" charset="0"/>
            </a:endParaRPr>
          </a:p>
          <a:p>
            <a:endParaRPr lang="en-US" sz="2800" i="0" u="none" dirty="0">
              <a:latin typeface="Comic Sans MS"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5129"/>
            <a:ext cx="8229600" cy="6292871"/>
          </a:xfrm>
        </p:spPr>
        <p:txBody>
          <a:bodyPr/>
          <a:lstStyle/>
          <a:p>
            <a:pPr>
              <a:buFont typeface="Wingdings" pitchFamily="2" charset="2"/>
              <a:buChar char="Ø"/>
            </a:pPr>
            <a:r>
              <a:rPr lang="en-US" sz="1800" dirty="0" smtClean="0">
                <a:solidFill>
                  <a:schemeClr val="bg1"/>
                </a:solidFill>
                <a:latin typeface="Comic Sans MS" pitchFamily="66" charset="0"/>
              </a:rPr>
              <a:t>The </a:t>
            </a:r>
            <a:r>
              <a:rPr lang="en-US" sz="1800" i="1" dirty="0" err="1" smtClean="0">
                <a:solidFill>
                  <a:schemeClr val="bg1"/>
                </a:solidFill>
                <a:latin typeface="Comic Sans MS" pitchFamily="66" charset="0"/>
              </a:rPr>
              <a:t>org.springframework.beans.factory.DisposableBean</a:t>
            </a:r>
            <a:r>
              <a:rPr lang="en-US" sz="1800" dirty="0" smtClean="0">
                <a:solidFill>
                  <a:schemeClr val="bg1"/>
                </a:solidFill>
                <a:latin typeface="Comic Sans MS" pitchFamily="66" charset="0"/>
              </a:rPr>
              <a:t> interface specifies a single method −</a:t>
            </a:r>
          </a:p>
          <a:p>
            <a:pPr>
              <a:buNone/>
            </a:pPr>
            <a:r>
              <a:rPr lang="en-US" sz="1800" dirty="0" smtClean="0">
                <a:solidFill>
                  <a:srgbClr val="66FFFF"/>
                </a:solidFill>
                <a:latin typeface="Comic Sans MS" pitchFamily="66" charset="0"/>
              </a:rPr>
              <a:t>	void destroy() throws Exception; </a:t>
            </a:r>
          </a:p>
          <a:p>
            <a:pPr>
              <a:buFont typeface="Wingdings" pitchFamily="2" charset="2"/>
              <a:buChar char="Ø"/>
            </a:pPr>
            <a:r>
              <a:rPr lang="en-US" sz="1800" dirty="0" smtClean="0">
                <a:solidFill>
                  <a:schemeClr val="bg1"/>
                </a:solidFill>
                <a:latin typeface="Comic Sans MS" pitchFamily="66" charset="0"/>
              </a:rPr>
              <a:t>Thus, you can simply implement the above interface and finalization work can be done inside destroy() method as follows −</a:t>
            </a:r>
          </a:p>
          <a:p>
            <a:pPr>
              <a:buFont typeface="Wingdings" pitchFamily="2" charset="2"/>
              <a:buChar char="Ø"/>
            </a:pPr>
            <a:r>
              <a:rPr lang="en-US" sz="1800" dirty="0" smtClean="0">
                <a:solidFill>
                  <a:schemeClr val="bg1"/>
                </a:solidFill>
                <a:latin typeface="Comic Sans MS" pitchFamily="66" charset="0"/>
              </a:rPr>
              <a:t>public class ExampleBean implements </a:t>
            </a:r>
            <a:r>
              <a:rPr lang="en-US" sz="1800" dirty="0" err="1" smtClean="0">
                <a:solidFill>
                  <a:schemeClr val="bg1"/>
                </a:solidFill>
                <a:latin typeface="Comic Sans MS" pitchFamily="66" charset="0"/>
              </a:rPr>
              <a:t>DisposableBean</a:t>
            </a:r>
            <a:r>
              <a:rPr lang="en-US" sz="1800" dirty="0" smtClean="0">
                <a:solidFill>
                  <a:schemeClr val="bg1"/>
                </a:solidFill>
                <a:latin typeface="Comic Sans MS" pitchFamily="66" charset="0"/>
              </a:rPr>
              <a:t> {</a:t>
            </a:r>
          </a:p>
          <a:p>
            <a:pPr lvl="2">
              <a:buNone/>
            </a:pPr>
            <a:r>
              <a:rPr lang="en-US" sz="1400" dirty="0" smtClean="0">
                <a:latin typeface="Comic Sans MS" pitchFamily="66" charset="0"/>
              </a:rPr>
              <a:t> </a:t>
            </a:r>
            <a:r>
              <a:rPr lang="en-US" sz="1400" dirty="0" smtClean="0">
                <a:solidFill>
                  <a:srgbClr val="92D050"/>
                </a:solidFill>
                <a:latin typeface="Comic Sans MS" pitchFamily="66" charset="0"/>
              </a:rPr>
              <a:t>public void destroy() {</a:t>
            </a:r>
          </a:p>
          <a:p>
            <a:pPr lvl="2">
              <a:buNone/>
            </a:pPr>
            <a:r>
              <a:rPr lang="en-US" sz="1400" dirty="0" smtClean="0">
                <a:solidFill>
                  <a:srgbClr val="92D050"/>
                </a:solidFill>
                <a:latin typeface="Comic Sans MS" pitchFamily="66" charset="0"/>
              </a:rPr>
              <a:t> // do some destruction work</a:t>
            </a:r>
          </a:p>
          <a:p>
            <a:pPr lvl="2">
              <a:buNone/>
            </a:pPr>
            <a:r>
              <a:rPr lang="en-US" sz="1400" dirty="0" smtClean="0">
                <a:solidFill>
                  <a:srgbClr val="92D050"/>
                </a:solidFill>
                <a:latin typeface="Comic Sans MS" pitchFamily="66" charset="0"/>
              </a:rPr>
              <a:t> }</a:t>
            </a:r>
          </a:p>
          <a:p>
            <a:pPr lvl="2">
              <a:buNone/>
            </a:pPr>
            <a:r>
              <a:rPr lang="en-US" sz="1400" dirty="0" smtClean="0">
                <a:solidFill>
                  <a:srgbClr val="92D050"/>
                </a:solidFill>
                <a:latin typeface="Comic Sans MS" pitchFamily="66" charset="0"/>
              </a:rPr>
              <a:t> }</a:t>
            </a:r>
          </a:p>
          <a:p>
            <a:pPr lvl="2">
              <a:buNone/>
            </a:pPr>
            <a:endParaRPr lang="en-US" sz="1400" dirty="0" smtClean="0">
              <a:solidFill>
                <a:srgbClr val="92D050"/>
              </a:solidFill>
              <a:latin typeface="Comic Sans MS" pitchFamily="66" charset="0"/>
            </a:endParaRPr>
          </a:p>
          <a:p>
            <a:pPr>
              <a:buFont typeface="Wingdings" pitchFamily="2" charset="2"/>
              <a:buChar char="Ø"/>
            </a:pPr>
            <a:r>
              <a:rPr lang="en-US" sz="1800" dirty="0" smtClean="0">
                <a:solidFill>
                  <a:schemeClr val="bg1"/>
                </a:solidFill>
                <a:latin typeface="Comic Sans MS" pitchFamily="66" charset="0"/>
              </a:rPr>
              <a:t>In the case of XML-based configuration metadata, you can use the </a:t>
            </a:r>
            <a:r>
              <a:rPr lang="en-US" sz="1800" b="1" dirty="0" smtClean="0">
                <a:solidFill>
                  <a:schemeClr val="bg1"/>
                </a:solidFill>
                <a:latin typeface="Comic Sans MS" pitchFamily="66" charset="0"/>
              </a:rPr>
              <a:t>destroy-method</a:t>
            </a:r>
            <a:r>
              <a:rPr lang="en-US" sz="1800" dirty="0" smtClean="0">
                <a:solidFill>
                  <a:schemeClr val="bg1"/>
                </a:solidFill>
                <a:latin typeface="Comic Sans MS" pitchFamily="66" charset="0"/>
              </a:rPr>
              <a:t> attribute to specify the name of the method that has a void no-argument signature. For example −</a:t>
            </a:r>
          </a:p>
          <a:p>
            <a:pPr>
              <a:buNone/>
            </a:pPr>
            <a:r>
              <a:rPr lang="en-US" sz="1800" dirty="0" smtClean="0">
                <a:solidFill>
                  <a:srgbClr val="66FFFF"/>
                </a:solidFill>
                <a:latin typeface="Comic Sans MS" pitchFamily="66" charset="0"/>
              </a:rPr>
              <a:t>	&lt;bean id = "exampleBean" class = "examples.ExampleBean" destroy-method = "destroy"/&gt; </a:t>
            </a:r>
          </a:p>
          <a:p>
            <a:pPr>
              <a:buFont typeface="Wingdings" pitchFamily="2" charset="2"/>
              <a:buChar char="Ø"/>
            </a:pPr>
            <a:r>
              <a:rPr lang="en-US" sz="1800" dirty="0" smtClean="0">
                <a:solidFill>
                  <a:schemeClr val="bg1"/>
                </a:solidFill>
                <a:latin typeface="Comic Sans MS" pitchFamily="66" charset="0"/>
              </a:rPr>
              <a:t>Following is the class definition −</a:t>
            </a:r>
          </a:p>
          <a:p>
            <a:pPr lvl="2">
              <a:buNone/>
            </a:pPr>
            <a:r>
              <a:rPr lang="en-US" sz="1400" dirty="0" smtClean="0">
                <a:solidFill>
                  <a:srgbClr val="92D050"/>
                </a:solidFill>
                <a:latin typeface="Comic Sans MS" pitchFamily="66" charset="0"/>
              </a:rPr>
              <a:t>public class ExampleBean {</a:t>
            </a:r>
          </a:p>
          <a:p>
            <a:pPr lvl="2">
              <a:buNone/>
            </a:pPr>
            <a:r>
              <a:rPr lang="en-US" sz="1400" dirty="0" smtClean="0">
                <a:solidFill>
                  <a:srgbClr val="92D050"/>
                </a:solidFill>
                <a:latin typeface="Comic Sans MS" pitchFamily="66" charset="0"/>
              </a:rPr>
              <a:t> public void destroy() {</a:t>
            </a:r>
          </a:p>
          <a:p>
            <a:pPr lvl="2">
              <a:buNone/>
            </a:pPr>
            <a:r>
              <a:rPr lang="en-US" sz="1400" dirty="0" smtClean="0">
                <a:solidFill>
                  <a:srgbClr val="92D050"/>
                </a:solidFill>
                <a:latin typeface="Comic Sans MS" pitchFamily="66" charset="0"/>
              </a:rPr>
              <a:t> // do some destruction work</a:t>
            </a:r>
          </a:p>
          <a:p>
            <a:pPr lvl="2">
              <a:buNone/>
            </a:pPr>
            <a:r>
              <a:rPr lang="en-US" sz="1400" dirty="0" smtClean="0">
                <a:solidFill>
                  <a:srgbClr val="92D050"/>
                </a:solidFill>
                <a:latin typeface="Comic Sans MS" pitchFamily="66" charset="0"/>
              </a:rPr>
              <a:t> } }</a:t>
            </a:r>
            <a:endParaRPr lang="en-US" sz="1400" dirty="0">
              <a:solidFill>
                <a:srgbClr val="92D050"/>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13</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286116" y="0"/>
            <a:ext cx="5857884" cy="954107"/>
          </a:xfrm>
          <a:prstGeom prst="rect">
            <a:avLst/>
          </a:prstGeom>
          <a:noFill/>
        </p:spPr>
        <p:txBody>
          <a:bodyPr wrap="square" rtlCol="0">
            <a:spAutoFit/>
          </a:bodyPr>
          <a:lstStyle/>
          <a:p>
            <a:r>
              <a:rPr lang="en-US" sz="2800" i="0" u="none" dirty="0" smtClean="0">
                <a:latin typeface="Comic Sans MS" pitchFamily="66" charset="0"/>
              </a:rPr>
              <a:t>Spring Bean Destruction callbacks</a:t>
            </a:r>
          </a:p>
          <a:p>
            <a:endParaRPr lang="en-US" sz="2800" u="none" dirty="0">
              <a:latin typeface="Comic Sans MS"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4586307"/>
          </a:xfrm>
        </p:spPr>
        <p:txBody>
          <a:bodyPr/>
          <a:lstStyle/>
          <a:p>
            <a:pPr>
              <a:buFont typeface="Wingdings" pitchFamily="2" charset="2"/>
              <a:buChar char="Ø"/>
            </a:pPr>
            <a:r>
              <a:rPr lang="en-US" sz="2400" dirty="0" smtClean="0">
                <a:solidFill>
                  <a:schemeClr val="bg1"/>
                </a:solidFill>
                <a:latin typeface="Comic Sans MS" pitchFamily="66" charset="0"/>
              </a:rPr>
              <a:t>By using the </a:t>
            </a:r>
            <a:r>
              <a:rPr lang="en-US" sz="2400" b="1" dirty="0" smtClean="0">
                <a:solidFill>
                  <a:schemeClr val="bg1"/>
                </a:solidFill>
                <a:latin typeface="Comic Sans MS" pitchFamily="66" charset="0"/>
              </a:rPr>
              <a:t>parent</a:t>
            </a:r>
            <a:r>
              <a:rPr lang="en-US" sz="2400" dirty="0" smtClean="0">
                <a:solidFill>
                  <a:schemeClr val="bg1"/>
                </a:solidFill>
                <a:latin typeface="Comic Sans MS" pitchFamily="66" charset="0"/>
              </a:rPr>
              <a:t> attribute of </a:t>
            </a:r>
            <a:r>
              <a:rPr lang="en-US" sz="2400" b="1" dirty="0" smtClean="0">
                <a:solidFill>
                  <a:schemeClr val="bg1"/>
                </a:solidFill>
                <a:latin typeface="Comic Sans MS" pitchFamily="66" charset="0"/>
              </a:rPr>
              <a:t>bean</a:t>
            </a:r>
            <a:r>
              <a:rPr lang="en-US" sz="2400" dirty="0" smtClean="0">
                <a:solidFill>
                  <a:schemeClr val="bg1"/>
                </a:solidFill>
                <a:latin typeface="Comic Sans MS" pitchFamily="66" charset="0"/>
              </a:rPr>
              <a:t>, we can specify the inheritance relation between the beans. In such case, parent bean values will be inherited to the current bean.</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A child bean definition inherits configuration data from a parent definition. The child definition can override some values, or add others, as needed.</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When you use XML-based configuration metadata, you indicate a child bean definition by using the </a:t>
            </a:r>
            <a:r>
              <a:rPr lang="en-US" sz="2400" b="1" dirty="0" smtClean="0">
                <a:solidFill>
                  <a:schemeClr val="bg1"/>
                </a:solidFill>
                <a:latin typeface="Comic Sans MS" pitchFamily="66" charset="0"/>
              </a:rPr>
              <a:t>parent</a:t>
            </a:r>
            <a:r>
              <a:rPr lang="en-US" sz="2400" dirty="0" smtClean="0">
                <a:solidFill>
                  <a:schemeClr val="bg1"/>
                </a:solidFill>
                <a:latin typeface="Comic Sans MS" pitchFamily="66" charset="0"/>
              </a:rPr>
              <a:t> attribute, specifying the parent bean as the value of this attribute.</a:t>
            </a: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14</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643306" y="0"/>
            <a:ext cx="5500694" cy="954107"/>
          </a:xfrm>
          <a:prstGeom prst="rect">
            <a:avLst/>
          </a:prstGeom>
          <a:noFill/>
        </p:spPr>
        <p:txBody>
          <a:bodyPr wrap="square" rtlCol="0">
            <a:spAutoFit/>
          </a:bodyPr>
          <a:lstStyle/>
          <a:p>
            <a:r>
              <a:rPr lang="en-US" sz="2800" i="0" u="none" dirty="0" smtClean="0">
                <a:latin typeface="Comic Sans MS" pitchFamily="66" charset="0"/>
              </a:rPr>
              <a:t>Inheriting Bean in Spring</a:t>
            </a:r>
          </a:p>
          <a:p>
            <a:endParaRPr lang="en-US" sz="2800" u="none" dirty="0">
              <a:latin typeface="Comic Sans MS"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530869"/>
          </a:xfrm>
        </p:spPr>
        <p:txBody>
          <a:bodyPr/>
          <a:lstStyle/>
          <a:p>
            <a:pPr>
              <a:buNone/>
            </a:pPr>
            <a:r>
              <a:rPr lang="en-US" sz="1800" b="1" u="sng" dirty="0" smtClean="0">
                <a:solidFill>
                  <a:schemeClr val="bg1"/>
                </a:solidFill>
                <a:latin typeface="Comic Sans MS" pitchFamily="66" charset="0"/>
              </a:rPr>
              <a:t>File: HelloWorld</a:t>
            </a:r>
          </a:p>
          <a:p>
            <a:pPr>
              <a:buNone/>
            </a:pPr>
            <a:endParaRPr lang="en-US" sz="1800" b="1" u="sng" dirty="0" smtClean="0">
              <a:solidFill>
                <a:schemeClr val="bg1"/>
              </a:solidFill>
              <a:latin typeface="Comic Sans MS" pitchFamily="66" charset="0"/>
            </a:endParaRPr>
          </a:p>
          <a:p>
            <a:pPr>
              <a:buNone/>
            </a:pPr>
            <a:r>
              <a:rPr lang="en-US" sz="1700" dirty="0" smtClean="0">
                <a:solidFill>
                  <a:schemeClr val="bg1"/>
                </a:solidFill>
                <a:latin typeface="Comic Sans MS" pitchFamily="66" charset="0"/>
              </a:rPr>
              <a:t>public class HelloWorld { </a:t>
            </a:r>
          </a:p>
          <a:p>
            <a:pPr>
              <a:buNone/>
            </a:pPr>
            <a:r>
              <a:rPr lang="en-US" sz="1700" dirty="0" smtClean="0">
                <a:solidFill>
                  <a:schemeClr val="bg1"/>
                </a:solidFill>
                <a:latin typeface="Comic Sans MS" pitchFamily="66" charset="0"/>
              </a:rPr>
              <a:t>private String message1; </a:t>
            </a:r>
          </a:p>
          <a:p>
            <a:pPr>
              <a:buNone/>
            </a:pPr>
            <a:r>
              <a:rPr lang="en-US" sz="1700" dirty="0" smtClean="0">
                <a:solidFill>
                  <a:schemeClr val="bg1"/>
                </a:solidFill>
                <a:latin typeface="Comic Sans MS" pitchFamily="66" charset="0"/>
              </a:rPr>
              <a:t>private String message2; </a:t>
            </a:r>
          </a:p>
          <a:p>
            <a:pPr>
              <a:buNone/>
            </a:pPr>
            <a:r>
              <a:rPr lang="en-US" sz="1700" dirty="0" smtClean="0">
                <a:solidFill>
                  <a:schemeClr val="bg1"/>
                </a:solidFill>
                <a:latin typeface="Comic Sans MS" pitchFamily="66" charset="0"/>
              </a:rPr>
              <a:t>public void setMessage1(String message) {</a:t>
            </a:r>
          </a:p>
          <a:p>
            <a:pPr>
              <a:buNone/>
            </a:pPr>
            <a:r>
              <a:rPr lang="en-US" sz="1700" dirty="0" smtClean="0">
                <a:solidFill>
                  <a:schemeClr val="bg1"/>
                </a:solidFill>
                <a:latin typeface="Comic Sans MS" pitchFamily="66" charset="0"/>
              </a:rPr>
              <a:t> this.message1 = message; </a:t>
            </a:r>
          </a:p>
          <a:p>
            <a:pPr>
              <a:buNone/>
            </a:pPr>
            <a:r>
              <a:rPr lang="en-US" sz="1700" dirty="0" smtClean="0">
                <a:solidFill>
                  <a:schemeClr val="bg1"/>
                </a:solidFill>
                <a:latin typeface="Comic Sans MS" pitchFamily="66" charset="0"/>
              </a:rPr>
              <a:t>} </a:t>
            </a:r>
          </a:p>
          <a:p>
            <a:pPr>
              <a:buNone/>
            </a:pPr>
            <a:r>
              <a:rPr lang="en-US" sz="1700" dirty="0" smtClean="0">
                <a:solidFill>
                  <a:schemeClr val="bg1"/>
                </a:solidFill>
                <a:latin typeface="Comic Sans MS" pitchFamily="66" charset="0"/>
              </a:rPr>
              <a:t> public void setMessage2(String message) </a:t>
            </a:r>
          </a:p>
          <a:p>
            <a:pPr>
              <a:buNone/>
            </a:pPr>
            <a:r>
              <a:rPr lang="en-US" sz="1700" dirty="0" smtClean="0">
                <a:solidFill>
                  <a:schemeClr val="bg1"/>
                </a:solidFill>
                <a:latin typeface="Comic Sans MS" pitchFamily="66" charset="0"/>
              </a:rPr>
              <a:t>{</a:t>
            </a:r>
          </a:p>
          <a:p>
            <a:pPr>
              <a:buNone/>
            </a:pPr>
            <a:r>
              <a:rPr lang="en-US" sz="1700" dirty="0" smtClean="0">
                <a:solidFill>
                  <a:schemeClr val="bg1"/>
                </a:solidFill>
                <a:latin typeface="Comic Sans MS" pitchFamily="66" charset="0"/>
              </a:rPr>
              <a:t> this.message2 = message; </a:t>
            </a:r>
          </a:p>
          <a:p>
            <a:pPr>
              <a:buNone/>
            </a:pPr>
            <a:r>
              <a:rPr lang="en-US" sz="1700" dirty="0" smtClean="0">
                <a:solidFill>
                  <a:schemeClr val="bg1"/>
                </a:solidFill>
                <a:latin typeface="Comic Sans MS" pitchFamily="66" charset="0"/>
              </a:rPr>
              <a:t>}</a:t>
            </a:r>
          </a:p>
          <a:p>
            <a:pPr>
              <a:buNone/>
            </a:pPr>
            <a:r>
              <a:rPr lang="en-US" sz="1700" dirty="0" smtClean="0">
                <a:solidFill>
                  <a:schemeClr val="bg1"/>
                </a:solidFill>
                <a:latin typeface="Comic Sans MS" pitchFamily="66" charset="0"/>
              </a:rPr>
              <a:t> public void getMessage1(){ </a:t>
            </a:r>
          </a:p>
          <a:p>
            <a:pPr>
              <a:buNone/>
            </a:pPr>
            <a:r>
              <a:rPr lang="en-US" sz="1700" dirty="0" smtClean="0">
                <a:solidFill>
                  <a:schemeClr val="bg1"/>
                </a:solidFill>
                <a:latin typeface="Comic Sans MS" pitchFamily="66" charset="0"/>
              </a:rPr>
              <a:t>System.out.println("World Message1 : " + message1); </a:t>
            </a:r>
          </a:p>
          <a:p>
            <a:pPr>
              <a:buNone/>
            </a:pPr>
            <a:r>
              <a:rPr lang="en-US" sz="1700" dirty="0" smtClean="0">
                <a:solidFill>
                  <a:schemeClr val="bg1"/>
                </a:solidFill>
                <a:latin typeface="Comic Sans MS" pitchFamily="66" charset="0"/>
              </a:rPr>
              <a:t>} </a:t>
            </a:r>
          </a:p>
          <a:p>
            <a:pPr>
              <a:buNone/>
            </a:pPr>
            <a:r>
              <a:rPr lang="en-US" sz="1700" dirty="0" smtClean="0">
                <a:solidFill>
                  <a:schemeClr val="bg1"/>
                </a:solidFill>
                <a:latin typeface="Comic Sans MS" pitchFamily="66" charset="0"/>
              </a:rPr>
              <a:t>public void getMessage2(){ </a:t>
            </a:r>
          </a:p>
          <a:p>
            <a:pPr>
              <a:buNone/>
            </a:pPr>
            <a:r>
              <a:rPr lang="en-US" sz="1700" dirty="0" smtClean="0">
                <a:solidFill>
                  <a:schemeClr val="bg1"/>
                </a:solidFill>
                <a:latin typeface="Comic Sans MS" pitchFamily="66" charset="0"/>
              </a:rPr>
              <a:t>System.out.println("World Message2 : " + message2); </a:t>
            </a:r>
          </a:p>
          <a:p>
            <a:pPr>
              <a:buNone/>
            </a:pPr>
            <a:r>
              <a:rPr lang="en-US" sz="1700" dirty="0" smtClean="0">
                <a:solidFill>
                  <a:schemeClr val="bg1"/>
                </a:solidFill>
                <a:latin typeface="Comic Sans MS" pitchFamily="66" charset="0"/>
              </a:rPr>
              <a:t>}</a:t>
            </a:r>
          </a:p>
          <a:p>
            <a:pPr>
              <a:buNone/>
            </a:pPr>
            <a:r>
              <a:rPr lang="en-US" sz="1700" dirty="0" smtClean="0">
                <a:solidFill>
                  <a:schemeClr val="bg1"/>
                </a:solidFill>
                <a:latin typeface="Comic Sans MS" pitchFamily="66" charset="0"/>
              </a:rPr>
              <a:t> }</a:t>
            </a:r>
            <a:endParaRPr lang="en-US" sz="17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15</a:t>
            </a:fld>
            <a:endParaRPr lang="en-US" dirty="0"/>
          </a:p>
        </p:txBody>
      </p:sp>
      <p:sp>
        <p:nvSpPr>
          <p:cNvPr id="7" name="TextBox 6"/>
          <p:cNvSpPr txBox="1"/>
          <p:nvPr/>
        </p:nvSpPr>
        <p:spPr>
          <a:xfrm>
            <a:off x="3214678" y="714356"/>
            <a:ext cx="8143900" cy="954107"/>
          </a:xfrm>
          <a:prstGeom prst="rect">
            <a:avLst/>
          </a:prstGeom>
          <a:noFill/>
        </p:spPr>
        <p:txBody>
          <a:bodyPr wrap="square" rtlCol="0">
            <a:spAutoFit/>
          </a:bodyPr>
          <a:lstStyle/>
          <a:p>
            <a:r>
              <a:rPr lang="en-US" sz="2800" u="none" dirty="0" smtClean="0">
                <a:latin typeface="Comic Sans MS" pitchFamily="66" charset="0"/>
              </a:rPr>
              <a:t/>
            </a:r>
            <a:br>
              <a:rPr lang="en-US" sz="2800" u="none" dirty="0" smtClean="0">
                <a:latin typeface="Comic Sans MS" pitchFamily="66" charset="0"/>
              </a:rPr>
            </a:br>
            <a:endParaRPr lang="en-US" sz="2800" u="none" dirty="0">
              <a:latin typeface="Comic Sans MS" pitchFamily="66" charset="0"/>
            </a:endParaRPr>
          </a:p>
        </p:txBody>
      </p:sp>
      <p:pic>
        <p:nvPicPr>
          <p:cNvPr id="8" name="Picture 7"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457200" y="0"/>
            <a:ext cx="8686800" cy="954107"/>
          </a:xfrm>
          <a:prstGeom prst="rect">
            <a:avLst/>
          </a:prstGeom>
          <a:noFill/>
        </p:spPr>
        <p:txBody>
          <a:bodyPr wrap="square" rtlCol="0">
            <a:spAutoFit/>
          </a:bodyPr>
          <a:lstStyle/>
          <a:p>
            <a:r>
              <a:rPr lang="en-US" sz="2800" i="0" u="none" dirty="0" smtClean="0">
                <a:latin typeface="Comic Sans MS" pitchFamily="66" charset="0"/>
              </a:rPr>
              <a:t>Spring - Bean Inheritance With Example</a:t>
            </a:r>
          </a:p>
          <a:p>
            <a:endParaRPr lang="en-US" sz="2800" u="none" dirty="0">
              <a:latin typeface="Comic Sans MS"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6715172"/>
          </a:xfrm>
        </p:spPr>
        <p:txBody>
          <a:bodyPr/>
          <a:lstStyle/>
          <a:p>
            <a:pPr>
              <a:buNone/>
            </a:pPr>
            <a:r>
              <a:rPr lang="en-US" sz="1600" b="1" u="sng" dirty="0" smtClean="0">
                <a:solidFill>
                  <a:schemeClr val="bg1"/>
                </a:solidFill>
                <a:latin typeface="Comic Sans MS" pitchFamily="66" charset="0"/>
              </a:rPr>
              <a:t>File: HelloIndia</a:t>
            </a:r>
            <a:endParaRPr lang="en-US" sz="1600" dirty="0" smtClean="0">
              <a:solidFill>
                <a:schemeClr val="bg1"/>
              </a:solidFill>
              <a:latin typeface="Comic Sans MS" pitchFamily="66" charset="0"/>
            </a:endParaRPr>
          </a:p>
          <a:p>
            <a:pPr>
              <a:buNone/>
            </a:pPr>
            <a:r>
              <a:rPr lang="en-US" sz="1600" dirty="0" smtClean="0">
                <a:solidFill>
                  <a:schemeClr val="bg1"/>
                </a:solidFill>
                <a:latin typeface="Comic Sans MS" pitchFamily="66" charset="0"/>
              </a:rPr>
              <a:t>public class HelloIndia { </a:t>
            </a:r>
          </a:p>
          <a:p>
            <a:pPr>
              <a:buNone/>
            </a:pPr>
            <a:r>
              <a:rPr lang="en-US" sz="1600" dirty="0" smtClean="0">
                <a:solidFill>
                  <a:schemeClr val="bg1"/>
                </a:solidFill>
                <a:latin typeface="Comic Sans MS" pitchFamily="66" charset="0"/>
              </a:rPr>
              <a:t>private String message1;</a:t>
            </a:r>
          </a:p>
          <a:p>
            <a:pPr>
              <a:buNone/>
            </a:pPr>
            <a:r>
              <a:rPr lang="en-US" sz="1600" dirty="0" smtClean="0">
                <a:solidFill>
                  <a:schemeClr val="bg1"/>
                </a:solidFill>
                <a:latin typeface="Comic Sans MS" pitchFamily="66" charset="0"/>
              </a:rPr>
              <a:t> private String message2;</a:t>
            </a:r>
          </a:p>
          <a:p>
            <a:pPr>
              <a:buNone/>
            </a:pPr>
            <a:r>
              <a:rPr lang="en-US" sz="1600" dirty="0" smtClean="0">
                <a:solidFill>
                  <a:schemeClr val="bg1"/>
                </a:solidFill>
                <a:latin typeface="Comic Sans MS" pitchFamily="66" charset="0"/>
              </a:rPr>
              <a:t> private String message3;</a:t>
            </a:r>
          </a:p>
          <a:p>
            <a:pPr>
              <a:buNone/>
            </a:pPr>
            <a:r>
              <a:rPr lang="en-US" sz="1600" dirty="0" smtClean="0">
                <a:solidFill>
                  <a:schemeClr val="bg1"/>
                </a:solidFill>
                <a:latin typeface="Comic Sans MS" pitchFamily="66" charset="0"/>
              </a:rPr>
              <a:t> public void setMessage1(String message){ this.message1 = message;</a:t>
            </a:r>
          </a:p>
          <a:p>
            <a:pPr>
              <a:buNone/>
            </a:pPr>
            <a:r>
              <a:rPr lang="en-US" sz="1600" dirty="0" smtClean="0">
                <a:solidFill>
                  <a:schemeClr val="bg1"/>
                </a:solidFill>
                <a:latin typeface="Comic Sans MS" pitchFamily="66" charset="0"/>
              </a:rPr>
              <a:t> }</a:t>
            </a:r>
          </a:p>
          <a:p>
            <a:pPr>
              <a:buNone/>
            </a:pPr>
            <a:r>
              <a:rPr lang="en-US" sz="1600" dirty="0" smtClean="0">
                <a:solidFill>
                  <a:schemeClr val="bg1"/>
                </a:solidFill>
                <a:latin typeface="Comic Sans MS" pitchFamily="66" charset="0"/>
              </a:rPr>
              <a:t> public void setMessage2(String message){ this.message2 = message; </a:t>
            </a:r>
          </a:p>
          <a:p>
            <a:pPr>
              <a:buNone/>
            </a:pPr>
            <a:r>
              <a:rPr lang="en-US" sz="1600" dirty="0" smtClean="0">
                <a:solidFill>
                  <a:schemeClr val="bg1"/>
                </a:solidFill>
                <a:latin typeface="Comic Sans MS" pitchFamily="66" charset="0"/>
              </a:rPr>
              <a:t>}</a:t>
            </a:r>
          </a:p>
          <a:p>
            <a:pPr>
              <a:buNone/>
            </a:pPr>
            <a:r>
              <a:rPr lang="en-US" sz="1600" dirty="0" smtClean="0">
                <a:solidFill>
                  <a:schemeClr val="bg1"/>
                </a:solidFill>
                <a:latin typeface="Comic Sans MS" pitchFamily="66" charset="0"/>
              </a:rPr>
              <a:t> public void setMessage3(String message){ this.message3 = message;</a:t>
            </a:r>
          </a:p>
          <a:p>
            <a:pPr>
              <a:buNone/>
            </a:pPr>
            <a:r>
              <a:rPr lang="en-US" sz="1600" dirty="0" smtClean="0">
                <a:solidFill>
                  <a:schemeClr val="bg1"/>
                </a:solidFill>
                <a:latin typeface="Comic Sans MS" pitchFamily="66" charset="0"/>
              </a:rPr>
              <a:t> }</a:t>
            </a:r>
          </a:p>
          <a:p>
            <a:pPr>
              <a:buNone/>
            </a:pPr>
            <a:r>
              <a:rPr lang="en-US" sz="1600" dirty="0" smtClean="0">
                <a:solidFill>
                  <a:schemeClr val="bg1"/>
                </a:solidFill>
                <a:latin typeface="Comic Sans MS" pitchFamily="66" charset="0"/>
              </a:rPr>
              <a:t> public void getMessage1() {</a:t>
            </a:r>
          </a:p>
          <a:p>
            <a:pPr>
              <a:buNone/>
            </a:pPr>
            <a:r>
              <a:rPr lang="en-US" sz="1600" dirty="0" smtClean="0">
                <a:solidFill>
                  <a:schemeClr val="bg1"/>
                </a:solidFill>
                <a:latin typeface="Comic Sans MS" pitchFamily="66" charset="0"/>
              </a:rPr>
              <a:t> System.out.println("India Message1 : " + message1);</a:t>
            </a:r>
          </a:p>
          <a:p>
            <a:pPr>
              <a:buNone/>
            </a:pPr>
            <a:r>
              <a:rPr lang="en-US" sz="1600" dirty="0" smtClean="0">
                <a:solidFill>
                  <a:schemeClr val="bg1"/>
                </a:solidFill>
                <a:latin typeface="Comic Sans MS" pitchFamily="66" charset="0"/>
              </a:rPr>
              <a:t> } </a:t>
            </a:r>
          </a:p>
          <a:p>
            <a:pPr>
              <a:buNone/>
            </a:pPr>
            <a:r>
              <a:rPr lang="en-US" sz="1600" dirty="0" smtClean="0">
                <a:solidFill>
                  <a:schemeClr val="bg1"/>
                </a:solidFill>
                <a:latin typeface="Comic Sans MS" pitchFamily="66" charset="0"/>
              </a:rPr>
              <a:t>public void getMessage2(){</a:t>
            </a:r>
          </a:p>
          <a:p>
            <a:pPr>
              <a:buNone/>
            </a:pPr>
            <a:r>
              <a:rPr lang="en-US" sz="1600" dirty="0" smtClean="0">
                <a:solidFill>
                  <a:schemeClr val="bg1"/>
                </a:solidFill>
                <a:latin typeface="Comic Sans MS" pitchFamily="66" charset="0"/>
              </a:rPr>
              <a:t> System.out.println("India Message2 : " + message2);</a:t>
            </a:r>
          </a:p>
          <a:p>
            <a:pPr>
              <a:buNone/>
            </a:pPr>
            <a:r>
              <a:rPr lang="en-US" sz="1600" dirty="0" smtClean="0">
                <a:solidFill>
                  <a:schemeClr val="bg1"/>
                </a:solidFill>
                <a:latin typeface="Comic Sans MS" pitchFamily="66" charset="0"/>
              </a:rPr>
              <a:t> } </a:t>
            </a:r>
          </a:p>
          <a:p>
            <a:pPr>
              <a:buNone/>
            </a:pPr>
            <a:r>
              <a:rPr lang="en-US" sz="1600" dirty="0" smtClean="0">
                <a:solidFill>
                  <a:schemeClr val="bg1"/>
                </a:solidFill>
                <a:latin typeface="Comic Sans MS" pitchFamily="66" charset="0"/>
              </a:rPr>
              <a:t>public void getMessage3(){</a:t>
            </a:r>
          </a:p>
          <a:p>
            <a:pPr>
              <a:buNone/>
            </a:pPr>
            <a:r>
              <a:rPr lang="en-US" sz="1600" dirty="0" smtClean="0">
                <a:solidFill>
                  <a:schemeClr val="bg1"/>
                </a:solidFill>
                <a:latin typeface="Comic Sans MS" pitchFamily="66" charset="0"/>
              </a:rPr>
              <a:t> System.out.println("India Message3 : " + message3);</a:t>
            </a:r>
          </a:p>
          <a:p>
            <a:pPr>
              <a:buNone/>
            </a:pPr>
            <a:r>
              <a:rPr lang="en-US" sz="1600" dirty="0" smtClean="0">
                <a:solidFill>
                  <a:schemeClr val="bg1"/>
                </a:solidFill>
                <a:latin typeface="Comic Sans MS" pitchFamily="66" charset="0"/>
              </a:rPr>
              <a:t> }</a:t>
            </a:r>
          </a:p>
          <a:p>
            <a:pPr>
              <a:buNone/>
            </a:pPr>
            <a:r>
              <a:rPr lang="en-US" sz="1600" dirty="0" smtClean="0">
                <a:solidFill>
                  <a:schemeClr val="bg1"/>
                </a:solidFill>
                <a:latin typeface="Comic Sans MS" pitchFamily="66" charset="0"/>
              </a:rPr>
              <a:t> }</a:t>
            </a:r>
            <a:endParaRPr lang="en-US" sz="16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16</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1857356" y="0"/>
            <a:ext cx="7286644" cy="954107"/>
          </a:xfrm>
          <a:prstGeom prst="rect">
            <a:avLst/>
          </a:prstGeom>
          <a:noFill/>
        </p:spPr>
        <p:txBody>
          <a:bodyPr wrap="square" rtlCol="0">
            <a:spAutoFit/>
          </a:bodyPr>
          <a:lstStyle/>
          <a:p>
            <a:r>
              <a:rPr lang="en-US" sz="2800" i="0" u="none" dirty="0" smtClean="0">
                <a:latin typeface="Comic Sans MS" pitchFamily="66" charset="0"/>
              </a:rPr>
              <a:t>Spring - Bean Inheritance With Example</a:t>
            </a:r>
          </a:p>
          <a:p>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429684" cy="5459431"/>
          </a:xfrm>
        </p:spPr>
        <p:txBody>
          <a:bodyPr/>
          <a:lstStyle/>
          <a:p>
            <a:pPr>
              <a:buNone/>
            </a:pPr>
            <a:r>
              <a:rPr lang="en-US" sz="2000" b="1" u="sng" dirty="0" smtClean="0">
                <a:solidFill>
                  <a:schemeClr val="bg1"/>
                </a:solidFill>
                <a:latin typeface="Comic Sans MS" pitchFamily="66" charset="0"/>
              </a:rPr>
              <a:t>File:Beans.xml</a:t>
            </a:r>
          </a:p>
          <a:p>
            <a:pPr>
              <a:buNone/>
            </a:pPr>
            <a:r>
              <a:rPr lang="en-US" sz="2000" dirty="0" smtClean="0">
                <a:solidFill>
                  <a:schemeClr val="bg1"/>
                </a:solidFill>
                <a:latin typeface="Comic Sans MS" pitchFamily="66" charset="0"/>
              </a:rPr>
              <a:t>&lt;?xml version = "1.0" encoding = "UTF-8"?&gt; </a:t>
            </a:r>
          </a:p>
          <a:p>
            <a:pPr>
              <a:buNone/>
            </a:pPr>
            <a:r>
              <a:rPr lang="en-US" sz="2000" dirty="0" smtClean="0">
                <a:solidFill>
                  <a:schemeClr val="bg1"/>
                </a:solidFill>
                <a:latin typeface="Comic Sans MS" pitchFamily="66" charset="0"/>
              </a:rPr>
              <a:t>&lt;beans xmlns = "http://www.springframework.org/schema/beans" xmlns:xsi = "http://www.w3.org/2001/XMLSchema-instance" xsi:schemaLocation = "http://www.springframework.org/schema/beans http://www.springframework.org/schema/beans/spring-beans-3.0.xsd"&gt;</a:t>
            </a:r>
          </a:p>
          <a:p>
            <a:pPr>
              <a:buNone/>
            </a:pPr>
            <a:endParaRPr lang="en-US" sz="2000" dirty="0" smtClean="0">
              <a:solidFill>
                <a:schemeClr val="bg1"/>
              </a:solidFill>
              <a:latin typeface="Comic Sans MS" pitchFamily="66" charset="0"/>
            </a:endParaRPr>
          </a:p>
          <a:p>
            <a:pPr>
              <a:buNone/>
            </a:pPr>
            <a:r>
              <a:rPr lang="en-US" sz="2000" dirty="0" smtClean="0">
                <a:solidFill>
                  <a:schemeClr val="bg1"/>
                </a:solidFill>
                <a:latin typeface="Comic Sans MS" pitchFamily="66" charset="0"/>
              </a:rPr>
              <a:t> &lt;bean id = "helloWorld" class = "com.tutorialspoint.HelloWorld"&gt; </a:t>
            </a:r>
          </a:p>
          <a:p>
            <a:pPr>
              <a:buNone/>
            </a:pPr>
            <a:r>
              <a:rPr lang="en-US" sz="2000" dirty="0" smtClean="0">
                <a:solidFill>
                  <a:schemeClr val="bg1"/>
                </a:solidFill>
                <a:latin typeface="Comic Sans MS" pitchFamily="66" charset="0"/>
              </a:rPr>
              <a:t>&lt;property name = "message1" value = "Hello World!"/&gt; &lt;property name = "message2" value = "Hello Second World!"/&gt; </a:t>
            </a:r>
          </a:p>
          <a:p>
            <a:pPr>
              <a:buNone/>
            </a:pPr>
            <a:r>
              <a:rPr lang="en-US" sz="2000" dirty="0" smtClean="0">
                <a:solidFill>
                  <a:schemeClr val="bg1"/>
                </a:solidFill>
                <a:latin typeface="Comic Sans MS" pitchFamily="66" charset="0"/>
              </a:rPr>
              <a:t>&lt;/bean&gt; &lt;bean id =" helloIndia" class = "com.tutorialspoint.HelloIndia" parent = "helloWorld"&gt;</a:t>
            </a:r>
          </a:p>
          <a:p>
            <a:pPr>
              <a:buNone/>
            </a:pPr>
            <a:r>
              <a:rPr lang="en-US" sz="2000" dirty="0" smtClean="0">
                <a:solidFill>
                  <a:schemeClr val="bg1"/>
                </a:solidFill>
                <a:latin typeface="Comic Sans MS" pitchFamily="66" charset="0"/>
              </a:rPr>
              <a:t> &lt;property name = "message1" value = "Hello India!"/&gt;</a:t>
            </a:r>
          </a:p>
          <a:p>
            <a:pPr>
              <a:buNone/>
            </a:pPr>
            <a:r>
              <a:rPr lang="en-US" sz="2000" dirty="0" smtClean="0">
                <a:solidFill>
                  <a:schemeClr val="bg1"/>
                </a:solidFill>
                <a:latin typeface="Comic Sans MS" pitchFamily="66" charset="0"/>
              </a:rPr>
              <a:t> &lt;property name = "message3" value = "Namaste India!"/&gt;</a:t>
            </a:r>
          </a:p>
          <a:p>
            <a:pPr>
              <a:buNone/>
            </a:pPr>
            <a:r>
              <a:rPr lang="en-US" sz="2000" dirty="0" smtClean="0">
                <a:solidFill>
                  <a:schemeClr val="bg1"/>
                </a:solidFill>
                <a:latin typeface="Comic Sans MS" pitchFamily="66" charset="0"/>
              </a:rPr>
              <a:t> &lt;/bean&gt; </a:t>
            </a:r>
          </a:p>
          <a:p>
            <a:pPr>
              <a:buNone/>
            </a:pPr>
            <a:r>
              <a:rPr lang="en-US" sz="2000" dirty="0" smtClean="0">
                <a:solidFill>
                  <a:schemeClr val="bg1"/>
                </a:solidFill>
                <a:latin typeface="Comic Sans MS" pitchFamily="66" charset="0"/>
              </a:rPr>
              <a:t>&lt;/beans&gt;</a:t>
            </a: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17</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1857356" y="0"/>
            <a:ext cx="7286644" cy="1384995"/>
          </a:xfrm>
          <a:prstGeom prst="rect">
            <a:avLst/>
          </a:prstGeom>
          <a:noFill/>
        </p:spPr>
        <p:txBody>
          <a:bodyPr wrap="square" rtlCol="0">
            <a:spAutoFit/>
          </a:bodyPr>
          <a:lstStyle/>
          <a:p>
            <a:r>
              <a:rPr lang="en-US" sz="2800" i="0" u="none" dirty="0" smtClean="0">
                <a:latin typeface="Comic Sans MS" pitchFamily="66" charset="0"/>
              </a:rPr>
              <a:t>Spring - Bean Inheritance With Example</a:t>
            </a:r>
          </a:p>
          <a:p>
            <a:endParaRPr lang="en-US" sz="2800" dirty="0" smtClean="0"/>
          </a:p>
          <a:p>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572164"/>
          </a:xfrm>
        </p:spPr>
        <p:txBody>
          <a:bodyPr/>
          <a:lstStyle/>
          <a:p>
            <a:pPr>
              <a:buNone/>
            </a:pPr>
            <a:r>
              <a:rPr lang="en-US" sz="1600" b="1" u="sng" dirty="0" smtClean="0">
                <a:solidFill>
                  <a:schemeClr val="bg1"/>
                </a:solidFill>
                <a:latin typeface="Comic Sans MS" pitchFamily="66" charset="0"/>
              </a:rPr>
              <a:t>File: MainApp</a:t>
            </a:r>
          </a:p>
          <a:p>
            <a:pPr>
              <a:buNone/>
            </a:pPr>
            <a:r>
              <a:rPr lang="en-US" sz="1600" dirty="0" smtClean="0">
                <a:solidFill>
                  <a:schemeClr val="bg1"/>
                </a:solidFill>
                <a:latin typeface="Comic Sans MS" pitchFamily="66" charset="0"/>
              </a:rPr>
              <a:t>public class MainApp {</a:t>
            </a:r>
          </a:p>
          <a:p>
            <a:pPr>
              <a:buNone/>
            </a:pPr>
            <a:r>
              <a:rPr lang="en-US" sz="1600" dirty="0" smtClean="0">
                <a:solidFill>
                  <a:schemeClr val="bg1"/>
                </a:solidFill>
                <a:latin typeface="Comic Sans MS" pitchFamily="66" charset="0"/>
              </a:rPr>
              <a:t> public static void main(String[] args) { </a:t>
            </a:r>
          </a:p>
          <a:p>
            <a:pPr>
              <a:buNone/>
            </a:pPr>
            <a:r>
              <a:rPr lang="en-US" sz="1600" dirty="0" smtClean="0">
                <a:solidFill>
                  <a:schemeClr val="bg1"/>
                </a:solidFill>
                <a:latin typeface="Comic Sans MS" pitchFamily="66" charset="0"/>
              </a:rPr>
              <a:t>ApplicationContext context = new ClassPathXmlApplicationContext("Beans.xml"); HelloWorld objA = (HelloWorld) context.getBean("helloWorld"); objA.getMessage1();</a:t>
            </a:r>
          </a:p>
          <a:p>
            <a:pPr>
              <a:buNone/>
            </a:pPr>
            <a:r>
              <a:rPr lang="en-US" sz="1600" dirty="0" smtClean="0">
                <a:solidFill>
                  <a:schemeClr val="bg1"/>
                </a:solidFill>
                <a:latin typeface="Comic Sans MS" pitchFamily="66" charset="0"/>
              </a:rPr>
              <a:t> objA.getMessage2(); </a:t>
            </a:r>
          </a:p>
          <a:p>
            <a:pPr>
              <a:buNone/>
            </a:pPr>
            <a:r>
              <a:rPr lang="en-US" sz="1600" dirty="0" smtClean="0">
                <a:solidFill>
                  <a:schemeClr val="bg1"/>
                </a:solidFill>
                <a:latin typeface="Comic Sans MS" pitchFamily="66" charset="0"/>
              </a:rPr>
              <a:t>HelloIndia objB = (HelloIndia) context.getBean("helloIndia"); objB.getMessage1(); </a:t>
            </a:r>
          </a:p>
          <a:p>
            <a:pPr>
              <a:buNone/>
            </a:pPr>
            <a:r>
              <a:rPr lang="en-US" sz="1600" dirty="0" smtClean="0">
                <a:solidFill>
                  <a:schemeClr val="bg1"/>
                </a:solidFill>
                <a:latin typeface="Comic Sans MS" pitchFamily="66" charset="0"/>
              </a:rPr>
              <a:t>objB.getMessage2();</a:t>
            </a:r>
          </a:p>
          <a:p>
            <a:pPr>
              <a:buNone/>
            </a:pPr>
            <a:r>
              <a:rPr lang="en-US" sz="1600" dirty="0" smtClean="0">
                <a:solidFill>
                  <a:schemeClr val="bg1"/>
                </a:solidFill>
                <a:latin typeface="Comic Sans MS" pitchFamily="66" charset="0"/>
              </a:rPr>
              <a:t> objB.getMessage3();</a:t>
            </a:r>
          </a:p>
          <a:p>
            <a:pPr>
              <a:buNone/>
            </a:pPr>
            <a:r>
              <a:rPr lang="en-US" sz="1600" dirty="0" smtClean="0">
                <a:solidFill>
                  <a:schemeClr val="bg1"/>
                </a:solidFill>
                <a:latin typeface="Comic Sans MS" pitchFamily="66" charset="0"/>
              </a:rPr>
              <a:t> }</a:t>
            </a:r>
          </a:p>
          <a:p>
            <a:pPr>
              <a:buNone/>
            </a:pPr>
            <a:r>
              <a:rPr lang="en-US" sz="1600" dirty="0" smtClean="0">
                <a:solidFill>
                  <a:schemeClr val="bg1"/>
                </a:solidFill>
                <a:latin typeface="Comic Sans MS" pitchFamily="66" charset="0"/>
              </a:rPr>
              <a:t> }</a:t>
            </a:r>
          </a:p>
          <a:p>
            <a:pPr>
              <a:buNone/>
            </a:pPr>
            <a:endParaRPr lang="en-US" sz="1600" dirty="0" smtClean="0">
              <a:solidFill>
                <a:schemeClr val="bg1"/>
              </a:solidFill>
              <a:latin typeface="Comic Sans MS" pitchFamily="66" charset="0"/>
            </a:endParaRPr>
          </a:p>
          <a:p>
            <a:pPr>
              <a:buNone/>
            </a:pPr>
            <a:r>
              <a:rPr lang="en-US" sz="1600" b="1" u="sng" dirty="0" smtClean="0">
                <a:solidFill>
                  <a:schemeClr val="bg1"/>
                </a:solidFill>
                <a:latin typeface="Comic Sans MS" pitchFamily="66" charset="0"/>
              </a:rPr>
              <a:t>Output</a:t>
            </a:r>
          </a:p>
          <a:p>
            <a:pPr>
              <a:buNone/>
            </a:pPr>
            <a:endParaRPr lang="en-US" sz="1600" b="1" u="sng" dirty="0" smtClean="0">
              <a:solidFill>
                <a:schemeClr val="bg1"/>
              </a:solidFill>
              <a:latin typeface="Comic Sans MS" pitchFamily="66" charset="0"/>
            </a:endParaRPr>
          </a:p>
          <a:p>
            <a:pPr>
              <a:buNone/>
            </a:pPr>
            <a:r>
              <a:rPr lang="en-US" sz="1600" dirty="0" smtClean="0">
                <a:solidFill>
                  <a:schemeClr val="bg1"/>
                </a:solidFill>
                <a:latin typeface="Comic Sans MS" pitchFamily="66" charset="0"/>
              </a:rPr>
              <a:t>World Message1 : Hello World! World</a:t>
            </a:r>
          </a:p>
          <a:p>
            <a:pPr>
              <a:buNone/>
            </a:pPr>
            <a:r>
              <a:rPr lang="en-US" sz="1600" dirty="0" smtClean="0">
                <a:solidFill>
                  <a:schemeClr val="bg1"/>
                </a:solidFill>
                <a:latin typeface="Comic Sans MS" pitchFamily="66" charset="0"/>
              </a:rPr>
              <a:t> Message2 : Hello Second World! India </a:t>
            </a:r>
          </a:p>
          <a:p>
            <a:pPr>
              <a:buNone/>
            </a:pPr>
            <a:r>
              <a:rPr lang="en-US" sz="1600" dirty="0" smtClean="0">
                <a:solidFill>
                  <a:schemeClr val="bg1"/>
                </a:solidFill>
                <a:latin typeface="Comic Sans MS" pitchFamily="66" charset="0"/>
              </a:rPr>
              <a:t>Message1 : Hello India! India</a:t>
            </a:r>
          </a:p>
          <a:p>
            <a:pPr>
              <a:buNone/>
            </a:pPr>
            <a:r>
              <a:rPr lang="en-US" sz="1600" dirty="0" smtClean="0">
                <a:solidFill>
                  <a:schemeClr val="bg1"/>
                </a:solidFill>
                <a:latin typeface="Comic Sans MS" pitchFamily="66" charset="0"/>
              </a:rPr>
              <a:t> Message2 : Hello Second World! India </a:t>
            </a:r>
          </a:p>
          <a:p>
            <a:pPr>
              <a:buNone/>
            </a:pPr>
            <a:r>
              <a:rPr lang="en-US" sz="1600" dirty="0" smtClean="0">
                <a:solidFill>
                  <a:schemeClr val="bg1"/>
                </a:solidFill>
                <a:latin typeface="Comic Sans MS" pitchFamily="66" charset="0"/>
              </a:rPr>
              <a:t>Message3 : Namaste India!</a:t>
            </a:r>
            <a:endParaRPr lang="en-US" sz="1600" b="1" u="sng"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18</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1285852" y="0"/>
            <a:ext cx="7858148" cy="1815882"/>
          </a:xfrm>
          <a:prstGeom prst="rect">
            <a:avLst/>
          </a:prstGeom>
          <a:noFill/>
        </p:spPr>
        <p:txBody>
          <a:bodyPr wrap="square" rtlCol="0">
            <a:spAutoFit/>
          </a:bodyPr>
          <a:lstStyle/>
          <a:p>
            <a:r>
              <a:rPr lang="en-US" sz="2800" i="0" u="none" dirty="0" smtClean="0">
                <a:latin typeface="Comic Sans MS" pitchFamily="66" charset="0"/>
              </a:rPr>
              <a:t>Spring - Bean Inheritance With Example</a:t>
            </a:r>
          </a:p>
          <a:p>
            <a:endParaRPr lang="en-US" sz="2800" dirty="0" smtClean="0"/>
          </a:p>
          <a:p>
            <a:endParaRPr lang="en-US" sz="2800" dirty="0" smtClean="0"/>
          </a:p>
          <a:p>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85794"/>
            <a:ext cx="8686800" cy="5257800"/>
          </a:xfrm>
        </p:spPr>
        <p:txBody>
          <a:bodyPr/>
          <a:lstStyle/>
          <a:p>
            <a:pPr>
              <a:buNone/>
            </a:pPr>
            <a:r>
              <a:rPr lang="en-US" sz="2400" dirty="0" smtClean="0">
                <a:solidFill>
                  <a:schemeClr val="bg1"/>
                </a:solidFill>
                <a:latin typeface="Comic Sans MS" pitchFamily="66" charset="0"/>
              </a:rPr>
              <a:t>When our class object need to get any private values or it need to access any other class object or it may need any collection type to access then some external person will provide the required things to our class object.</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In spring framework here one external person who will provide all the required thing to our spring bean class is the spring </a:t>
            </a:r>
            <a:r>
              <a:rPr lang="en-US" sz="2400" dirty="0" err="1" smtClean="0">
                <a:solidFill>
                  <a:schemeClr val="bg1"/>
                </a:solidFill>
                <a:latin typeface="Comic Sans MS" pitchFamily="66" charset="0"/>
              </a:rPr>
              <a:t>IoC</a:t>
            </a:r>
            <a:r>
              <a:rPr lang="en-US" sz="2400" dirty="0" smtClean="0">
                <a:solidFill>
                  <a:schemeClr val="bg1"/>
                </a:solidFill>
                <a:latin typeface="Comic Sans MS" pitchFamily="66" charset="0"/>
              </a:rPr>
              <a:t> container.</a:t>
            </a:r>
          </a:p>
          <a:p>
            <a:pPr>
              <a:buNone/>
            </a:pPr>
            <a:r>
              <a:rPr lang="en-US" sz="2400" dirty="0" smtClean="0">
                <a:solidFill>
                  <a:schemeClr val="bg1"/>
                </a:solidFill>
                <a:latin typeface="Comic Sans MS" pitchFamily="66" charset="0"/>
              </a:rPr>
              <a:t> </a:t>
            </a:r>
          </a:p>
          <a:p>
            <a:pPr>
              <a:buNone/>
            </a:pPr>
            <a:r>
              <a:rPr lang="en-US" sz="2400" dirty="0" smtClean="0">
                <a:solidFill>
                  <a:schemeClr val="bg1"/>
                </a:solidFill>
                <a:latin typeface="Comic Sans MS" pitchFamily="66" charset="0"/>
              </a:rPr>
              <a:t>Types of Dependency injections:</a:t>
            </a:r>
          </a:p>
          <a:p>
            <a:pPr marL="457200" lvl="0" indent="-457200">
              <a:buFont typeface="+mj-lt"/>
              <a:buAutoNum type="arabicPeriod"/>
            </a:pPr>
            <a:r>
              <a:rPr lang="en-US" sz="2400" dirty="0" smtClean="0">
                <a:solidFill>
                  <a:schemeClr val="bg1"/>
                </a:solidFill>
                <a:latin typeface="Comic Sans MS" pitchFamily="66" charset="0"/>
              </a:rPr>
              <a:t>Setter injection</a:t>
            </a:r>
          </a:p>
          <a:p>
            <a:pPr marL="457200" lvl="0" indent="-457200">
              <a:buFont typeface="+mj-lt"/>
              <a:buAutoNum type="arabicPeriod"/>
            </a:pPr>
            <a:r>
              <a:rPr lang="en-US" sz="2400" dirty="0" smtClean="0">
                <a:solidFill>
                  <a:schemeClr val="bg1"/>
                </a:solidFill>
                <a:latin typeface="Comic Sans MS" pitchFamily="66" charset="0"/>
              </a:rPr>
              <a:t>Constructer injection.</a:t>
            </a:r>
          </a:p>
          <a:p>
            <a:pPr>
              <a:buNone/>
            </a:pPr>
            <a:endParaRPr lang="en-US" sz="2400" dirty="0" smtClean="0">
              <a:solidFill>
                <a:schemeClr val="bg1"/>
              </a:solidFill>
              <a:latin typeface="Comic Sans MS" pitchFamily="66" charset="0"/>
            </a:endParaRPr>
          </a:p>
          <a:p>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19</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5" name="Rectangle 1"/>
          <p:cNvSpPr>
            <a:spLocks noChangeArrowheads="1"/>
          </p:cNvSpPr>
          <p:nvPr/>
        </p:nvSpPr>
        <p:spPr bwMode="auto">
          <a:xfrm>
            <a:off x="3000364" y="0"/>
            <a:ext cx="614363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ea typeface="Calibri" pitchFamily="34" charset="0"/>
                <a:cs typeface="Times New Roman" pitchFamily="18" charset="0"/>
              </a:rPr>
              <a:t>      Dependency Injection In Spring</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F3E927-BD7D-4A7F-A2B9-823A940AE694}" type="slidenum">
              <a:rPr lang="en-US" smtClean="0"/>
              <a:pPr/>
              <a:t>2</a:t>
            </a:fld>
            <a:endParaRPr lang="en-US" dirty="0"/>
          </a:p>
        </p:txBody>
      </p:sp>
      <p:pic>
        <p:nvPicPr>
          <p:cNvPr id="1026" name="Picture 2" descr="C:\Users\Praveen Kumar V\Desktop\DQmaySGoCPhm7KCSFpEwwebHz2cahEAoU535VrCar1mnKrA_1680x8400.png"/>
          <p:cNvPicPr>
            <a:picLocks noChangeAspect="1" noChangeArrowheads="1"/>
          </p:cNvPicPr>
          <p:nvPr/>
        </p:nvPicPr>
        <p:blipFill>
          <a:blip r:embed="rId3"/>
          <a:srcRect/>
          <a:stretch>
            <a:fillRect/>
          </a:stretch>
        </p:blipFill>
        <p:spPr bwMode="auto">
          <a:xfrm>
            <a:off x="1571604" y="1500174"/>
            <a:ext cx="5929354" cy="3857652"/>
          </a:xfrm>
          <a:prstGeom prst="rect">
            <a:avLst/>
          </a:prstGeom>
          <a:noFill/>
        </p:spPr>
      </p:pic>
      <p:pic>
        <p:nvPicPr>
          <p:cNvPr id="8" name="Picture 7" descr="Ppt_Bg2.png"/>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24"/>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20</a:t>
            </a:fld>
            <a:endParaRPr lang="en-US" dirty="0"/>
          </a:p>
        </p:txBody>
      </p:sp>
      <p:pic>
        <p:nvPicPr>
          <p:cNvPr id="1026" name="Picture 2" descr="C:\Users\KAMALAKSHA\Desktop\Capture.PNG"/>
          <p:cNvPicPr>
            <a:picLocks noGrp="1" noChangeAspect="1" noChangeArrowheads="1"/>
          </p:cNvPicPr>
          <p:nvPr>
            <p:ph idx="1"/>
          </p:nvPr>
        </p:nvPicPr>
        <p:blipFill>
          <a:blip r:embed="rId2"/>
          <a:srcRect/>
          <a:stretch>
            <a:fillRect/>
          </a:stretch>
        </p:blipFill>
        <p:spPr bwMode="auto">
          <a:xfrm>
            <a:off x="1000100" y="2926958"/>
            <a:ext cx="7215238" cy="2571768"/>
          </a:xfrm>
          <a:prstGeom prst="rect">
            <a:avLst/>
          </a:prstGeom>
          <a:noFill/>
        </p:spPr>
      </p:pic>
      <p:sp>
        <p:nvSpPr>
          <p:cNvPr id="6" name="TextBox 5"/>
          <p:cNvSpPr txBox="1"/>
          <p:nvPr/>
        </p:nvSpPr>
        <p:spPr>
          <a:xfrm>
            <a:off x="1000100" y="1357298"/>
            <a:ext cx="7429552" cy="1569660"/>
          </a:xfrm>
          <a:prstGeom prst="rect">
            <a:avLst/>
          </a:prstGeom>
          <a:noFill/>
        </p:spPr>
        <p:txBody>
          <a:bodyPr wrap="square" rtlCol="0">
            <a:spAutoFit/>
          </a:bodyPr>
          <a:lstStyle/>
          <a:p>
            <a:pPr algn="l"/>
            <a:r>
              <a:rPr lang="en-IN" sz="2400" i="0" u="none" dirty="0" smtClean="0">
                <a:solidFill>
                  <a:schemeClr val="bg1"/>
                </a:solidFill>
                <a:latin typeface="Comic Sans MS" pitchFamily="66" charset="0"/>
              </a:rPr>
              <a:t>Setter Injection in Spring is a type of dependency injection in which the framework injects the dependent objects into the client using a setter method.</a:t>
            </a:r>
            <a:endParaRPr lang="en-IN" sz="2400" u="none" dirty="0">
              <a:solidFill>
                <a:schemeClr val="bg1"/>
              </a:solidFill>
              <a:latin typeface="Comic Sans MS" pitchFamily="66" charset="0"/>
            </a:endParaRPr>
          </a:p>
        </p:txBody>
      </p:sp>
      <p:pic>
        <p:nvPicPr>
          <p:cNvPr id="8" name="Picture 7" descr="Ppt_Bg2.pn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4357686" y="0"/>
            <a:ext cx="4786314" cy="523220"/>
          </a:xfrm>
          <a:prstGeom prst="rect">
            <a:avLst/>
          </a:prstGeom>
          <a:noFill/>
        </p:spPr>
        <p:txBody>
          <a:bodyPr wrap="square" rtlCol="0">
            <a:spAutoFit/>
          </a:bodyPr>
          <a:lstStyle/>
          <a:p>
            <a:r>
              <a:rPr lang="en-IN" sz="2800" i="0" u="none" dirty="0" smtClean="0">
                <a:latin typeface="Comic Sans MS" pitchFamily="66" charset="0"/>
              </a:rPr>
              <a:t>Spring Setter Injection</a:t>
            </a:r>
            <a:endParaRPr lang="en-IN" sz="2800" i="0" u="none" dirty="0">
              <a:latin typeface="Comic Sans MS"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21</a:t>
            </a:fld>
            <a:endParaRPr lang="en-US" dirty="0"/>
          </a:p>
        </p:txBody>
      </p:sp>
      <p:pic>
        <p:nvPicPr>
          <p:cNvPr id="2050" name="Picture 2" descr="C:\Users\KAMALAKSHA\Desktop\Capture1.PNG"/>
          <p:cNvPicPr>
            <a:picLocks noGrp="1" noChangeAspect="1" noChangeArrowheads="1"/>
          </p:cNvPicPr>
          <p:nvPr>
            <p:ph idx="1"/>
          </p:nvPr>
        </p:nvPicPr>
        <p:blipFill>
          <a:blip r:embed="rId2"/>
          <a:srcRect/>
          <a:stretch>
            <a:fillRect/>
          </a:stretch>
        </p:blipFill>
        <p:spPr bwMode="auto">
          <a:xfrm>
            <a:off x="1000100" y="3286124"/>
            <a:ext cx="7286676" cy="1071646"/>
          </a:xfrm>
          <a:prstGeom prst="rect">
            <a:avLst/>
          </a:prstGeom>
          <a:noFill/>
        </p:spPr>
      </p:pic>
      <p:sp>
        <p:nvSpPr>
          <p:cNvPr id="6" name="TextBox 5"/>
          <p:cNvSpPr txBox="1"/>
          <p:nvPr/>
        </p:nvSpPr>
        <p:spPr>
          <a:xfrm>
            <a:off x="857224" y="894220"/>
            <a:ext cx="7829576" cy="2677656"/>
          </a:xfrm>
          <a:prstGeom prst="rect">
            <a:avLst/>
          </a:prstGeom>
          <a:noFill/>
        </p:spPr>
        <p:txBody>
          <a:bodyPr wrap="square" rtlCol="0">
            <a:spAutoFit/>
          </a:bodyPr>
          <a:lstStyle/>
          <a:p>
            <a:pPr algn="l"/>
            <a:r>
              <a:rPr lang="en-IN" sz="2400" i="0" u="none" dirty="0" smtClean="0">
                <a:solidFill>
                  <a:schemeClr val="bg1"/>
                </a:solidFill>
                <a:latin typeface="Comic Sans MS" pitchFamily="66" charset="0"/>
              </a:rPr>
              <a:t>In typical software development, classes collaborate with each other to achieve a desired functionality. e.g. In an ATM (Automated Teller Machine) system, the ATM class and Printer class can collaborate with each other to print the balance information for a bank account.</a:t>
            </a:r>
            <a:r>
              <a:rPr lang="en-IN" sz="2400" u="none" dirty="0" smtClean="0">
                <a:solidFill>
                  <a:schemeClr val="bg1"/>
                </a:solidFill>
                <a:latin typeface="Comic Sans MS" pitchFamily="66" charset="0"/>
              </a:rPr>
              <a:t/>
            </a:r>
            <a:br>
              <a:rPr lang="en-IN" sz="2400" u="none" dirty="0" smtClean="0">
                <a:solidFill>
                  <a:schemeClr val="bg1"/>
                </a:solidFill>
                <a:latin typeface="Comic Sans MS" pitchFamily="66" charset="0"/>
              </a:rPr>
            </a:br>
            <a:endParaRPr lang="en-IN" sz="2400" u="none" dirty="0">
              <a:solidFill>
                <a:schemeClr val="bg1"/>
              </a:solidFill>
              <a:latin typeface="Comic Sans MS" pitchFamily="66" charset="0"/>
            </a:endParaRPr>
          </a:p>
        </p:txBody>
      </p:sp>
      <p:sp>
        <p:nvSpPr>
          <p:cNvPr id="7" name="TextBox 6"/>
          <p:cNvSpPr txBox="1"/>
          <p:nvPr/>
        </p:nvSpPr>
        <p:spPr>
          <a:xfrm>
            <a:off x="1000100" y="4357770"/>
            <a:ext cx="7500990" cy="2246769"/>
          </a:xfrm>
          <a:prstGeom prst="rect">
            <a:avLst/>
          </a:prstGeom>
          <a:noFill/>
        </p:spPr>
        <p:txBody>
          <a:bodyPr wrap="square" rtlCol="0">
            <a:spAutoFit/>
          </a:bodyPr>
          <a:lstStyle/>
          <a:p>
            <a:pPr algn="l"/>
            <a:r>
              <a:rPr lang="en-IN" sz="2000" i="0" u="none" dirty="0" smtClean="0">
                <a:solidFill>
                  <a:schemeClr val="bg1"/>
                </a:solidFill>
                <a:latin typeface="Comic Sans MS" pitchFamily="66" charset="0"/>
              </a:rPr>
              <a:t>&lt;bean id="</a:t>
            </a:r>
            <a:r>
              <a:rPr lang="en-IN" sz="2000" i="0" u="none" dirty="0" err="1" smtClean="0">
                <a:solidFill>
                  <a:schemeClr val="bg1"/>
                </a:solidFill>
                <a:latin typeface="Comic Sans MS" pitchFamily="66" charset="0"/>
              </a:rPr>
              <a:t>atm</a:t>
            </a:r>
            <a:r>
              <a:rPr lang="en-IN" sz="2000" i="0" u="none" dirty="0" smtClean="0">
                <a:solidFill>
                  <a:schemeClr val="bg1"/>
                </a:solidFill>
                <a:latin typeface="Comic Sans MS" pitchFamily="66" charset="0"/>
              </a:rPr>
              <a:t>" class="</a:t>
            </a:r>
            <a:r>
              <a:rPr lang="en-IN" sz="2000" i="0" u="none" dirty="0" err="1" smtClean="0">
                <a:solidFill>
                  <a:schemeClr val="bg1"/>
                </a:solidFill>
                <a:latin typeface="Comic Sans MS" pitchFamily="66" charset="0"/>
              </a:rPr>
              <a:t>com.studytrails.tutorials.springsetterinjection.ATM</a:t>
            </a:r>
            <a:r>
              <a:rPr lang="en-IN" sz="2000" i="0" u="none" dirty="0" smtClean="0">
                <a:solidFill>
                  <a:schemeClr val="bg1"/>
                </a:solidFill>
                <a:latin typeface="Comic Sans MS" pitchFamily="66" charset="0"/>
              </a:rPr>
              <a:t>"&gt; &lt;property name="printer" ref="printer" /&gt; &lt;/bean&gt; </a:t>
            </a:r>
          </a:p>
          <a:p>
            <a:pPr algn="l"/>
            <a:r>
              <a:rPr lang="en-IN" sz="2000" i="0" u="none" dirty="0" smtClean="0">
                <a:solidFill>
                  <a:schemeClr val="bg1"/>
                </a:solidFill>
                <a:latin typeface="Comic Sans MS" pitchFamily="66" charset="0"/>
              </a:rPr>
              <a:t>&lt;bean id="printer" class="</a:t>
            </a:r>
            <a:r>
              <a:rPr lang="en-IN" sz="2000" i="0" u="none" dirty="0" err="1" smtClean="0">
                <a:solidFill>
                  <a:schemeClr val="bg1"/>
                </a:solidFill>
                <a:latin typeface="Comic Sans MS" pitchFamily="66" charset="0"/>
              </a:rPr>
              <a:t>com.studytrails.tutorials.springsetterinjection.Printer</a:t>
            </a:r>
            <a:r>
              <a:rPr lang="en-IN" sz="2000" i="0" u="none" dirty="0" smtClean="0">
                <a:solidFill>
                  <a:schemeClr val="bg1"/>
                </a:solidFill>
                <a:latin typeface="Comic Sans MS" pitchFamily="66" charset="0"/>
              </a:rPr>
              <a:t>"&gt; &lt;/bean&gt;</a:t>
            </a:r>
            <a:br>
              <a:rPr lang="en-IN" sz="2000" i="0" u="none" dirty="0" smtClean="0">
                <a:solidFill>
                  <a:schemeClr val="bg1"/>
                </a:solidFill>
                <a:latin typeface="Comic Sans MS" pitchFamily="66" charset="0"/>
              </a:rPr>
            </a:br>
            <a:endParaRPr lang="en-IN" sz="2000" i="0" u="none" dirty="0">
              <a:solidFill>
                <a:schemeClr val="bg1"/>
              </a:solidFill>
              <a:latin typeface="Comic Sans MS" pitchFamily="66" charset="0"/>
            </a:endParaRPr>
          </a:p>
        </p:txBody>
      </p:sp>
      <p:pic>
        <p:nvPicPr>
          <p:cNvPr id="11" name="Picture 10" descr="Ppt_Bg2.pn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1928794" y="0"/>
            <a:ext cx="7215206" cy="523220"/>
          </a:xfrm>
          <a:prstGeom prst="rect">
            <a:avLst/>
          </a:prstGeom>
          <a:noFill/>
        </p:spPr>
        <p:txBody>
          <a:bodyPr wrap="square" rtlCol="0">
            <a:spAutoFit/>
          </a:bodyPr>
          <a:lstStyle/>
          <a:p>
            <a:r>
              <a:rPr lang="en-IN" sz="2800" i="0" u="none" dirty="0" smtClean="0">
                <a:latin typeface="Comic Sans MS" pitchFamily="66" charset="0"/>
              </a:rPr>
              <a:t>Example of Setter Injection in Spring</a:t>
            </a:r>
            <a:endParaRPr lang="en-IN" sz="2800" i="0" u="none" dirty="0">
              <a:latin typeface="Comic Sans MS" pitchFamily="66"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387993"/>
          </a:xfrm>
        </p:spPr>
        <p:txBody>
          <a:bodyPr/>
          <a:lstStyle/>
          <a:p>
            <a:pPr lvl="0"/>
            <a:r>
              <a:rPr lang="en-US" sz="2400" dirty="0" smtClean="0">
                <a:solidFill>
                  <a:schemeClr val="bg1"/>
                </a:solidFill>
                <a:latin typeface="Comic Sans MS" pitchFamily="66" charset="0"/>
              </a:rPr>
              <a:t>Setter injection with dependent objects.</a:t>
            </a:r>
          </a:p>
          <a:p>
            <a:pPr lvl="0"/>
            <a:r>
              <a:rPr lang="en-US" sz="2400" dirty="0" smtClean="0">
                <a:solidFill>
                  <a:schemeClr val="bg1"/>
                </a:solidFill>
                <a:latin typeface="Comic Sans MS" pitchFamily="66" charset="0"/>
              </a:rPr>
              <a:t>Setter injection with collection</a:t>
            </a:r>
          </a:p>
          <a:p>
            <a:pPr lvl="0">
              <a:buNone/>
            </a:pPr>
            <a:endParaRPr lang="en-US" sz="2400" dirty="0" smtClean="0">
              <a:solidFill>
                <a:schemeClr val="bg1"/>
              </a:solidFill>
              <a:latin typeface="Comic Sans MS" pitchFamily="66" charset="0"/>
            </a:endParaRPr>
          </a:p>
          <a:p>
            <a:pPr lvl="0">
              <a:buNone/>
            </a:pPr>
            <a:r>
              <a:rPr lang="en-US" sz="2400" dirty="0" smtClean="0">
                <a:solidFill>
                  <a:schemeClr val="bg1"/>
                </a:solidFill>
                <a:latin typeface="Comic Sans MS" pitchFamily="66" charset="0"/>
              </a:rPr>
              <a:t> In collection we have </a:t>
            </a:r>
          </a:p>
          <a:p>
            <a:pPr marL="857250" lvl="1" indent="-457200">
              <a:buFont typeface="+mj-lt"/>
              <a:buAutoNum type="arabicPeriod"/>
            </a:pPr>
            <a:r>
              <a:rPr lang="en-US" sz="2400" dirty="0" smtClean="0">
                <a:solidFill>
                  <a:schemeClr val="bg1"/>
                </a:solidFill>
                <a:latin typeface="Comic Sans MS" pitchFamily="66" charset="0"/>
              </a:rPr>
              <a:t>Set</a:t>
            </a:r>
          </a:p>
          <a:p>
            <a:pPr marL="857250" lvl="1" indent="-457200">
              <a:buFont typeface="+mj-lt"/>
              <a:buAutoNum type="arabicPeriod"/>
            </a:pPr>
            <a:r>
              <a:rPr lang="en-US" sz="2400" dirty="0" smtClean="0">
                <a:solidFill>
                  <a:schemeClr val="bg1"/>
                </a:solidFill>
                <a:latin typeface="Comic Sans MS" pitchFamily="66" charset="0"/>
              </a:rPr>
              <a:t>List</a:t>
            </a:r>
          </a:p>
          <a:p>
            <a:pPr marL="857250" lvl="1" indent="-457200">
              <a:buFont typeface="+mj-lt"/>
              <a:buAutoNum type="arabicPeriod"/>
            </a:pPr>
            <a:r>
              <a:rPr lang="en-US" sz="2400" dirty="0" smtClean="0">
                <a:solidFill>
                  <a:schemeClr val="bg1"/>
                </a:solidFill>
                <a:latin typeface="Comic Sans MS" pitchFamily="66" charset="0"/>
              </a:rPr>
              <a:t>Map</a:t>
            </a:r>
          </a:p>
          <a:p>
            <a:pPr marL="857250" lvl="1" indent="-457200">
              <a:buNone/>
            </a:pPr>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Object dependency :While constructing  spring beans  if one spring bean dependent on another spring bean class for performing some logic, this process of dependency is called object dependency.</a:t>
            </a:r>
          </a:p>
          <a:p>
            <a:endParaRPr lang="en-IN"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22</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786050" y="1"/>
            <a:ext cx="6357950" cy="954107"/>
          </a:xfrm>
          <a:prstGeom prst="rect">
            <a:avLst/>
          </a:prstGeom>
          <a:noFill/>
        </p:spPr>
        <p:txBody>
          <a:bodyPr wrap="square" rtlCol="0">
            <a:spAutoFit/>
          </a:bodyPr>
          <a:lstStyle/>
          <a:p>
            <a:r>
              <a:rPr lang="en-US" sz="2800" i="0" u="none" dirty="0" smtClean="0">
                <a:latin typeface="Comic Sans MS" pitchFamily="66" charset="0"/>
              </a:rPr>
              <a:t>Different types of Setter Injection</a:t>
            </a:r>
          </a:p>
          <a:p>
            <a:endParaRPr lang="en-US" sz="2800" i="0" u="none" dirty="0">
              <a:latin typeface="Comic Sans MS"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0209"/>
            <a:ext cx="8229600" cy="6191266"/>
          </a:xfrm>
        </p:spPr>
        <p:txBody>
          <a:bodyPr/>
          <a:lstStyle/>
          <a:p>
            <a:r>
              <a:rPr lang="en-US" sz="1800" dirty="0" smtClean="0">
                <a:solidFill>
                  <a:schemeClr val="bg1"/>
                </a:solidFill>
                <a:latin typeface="Comic Sans MS" pitchFamily="66" charset="0"/>
              </a:rPr>
              <a:t>while creating spring bean(POJO class) the bean class can use any of following 3 type of collection as dependency.</a:t>
            </a:r>
          </a:p>
          <a:p>
            <a:pPr lvl="1">
              <a:buNone/>
            </a:pPr>
            <a:r>
              <a:rPr lang="en-US" sz="1800" dirty="0" smtClean="0">
                <a:solidFill>
                  <a:schemeClr val="bg1"/>
                </a:solidFill>
                <a:latin typeface="Comic Sans MS" pitchFamily="66" charset="0"/>
              </a:rPr>
              <a:t>1 Set</a:t>
            </a:r>
          </a:p>
          <a:p>
            <a:pPr lvl="1">
              <a:buNone/>
            </a:pPr>
            <a:r>
              <a:rPr lang="en-US" sz="1800" dirty="0" smtClean="0">
                <a:solidFill>
                  <a:schemeClr val="bg1"/>
                </a:solidFill>
                <a:latin typeface="Comic Sans MS" pitchFamily="66" charset="0"/>
              </a:rPr>
              <a:t>2 List</a:t>
            </a:r>
          </a:p>
          <a:p>
            <a:pPr lvl="1">
              <a:buNone/>
            </a:pPr>
            <a:r>
              <a:rPr lang="en-US" sz="1800" dirty="0" smtClean="0">
                <a:solidFill>
                  <a:schemeClr val="bg1"/>
                </a:solidFill>
                <a:latin typeface="Comic Sans MS" pitchFamily="66" charset="0"/>
              </a:rPr>
              <a:t>3 Map</a:t>
            </a:r>
          </a:p>
          <a:p>
            <a:pPr lvl="1">
              <a:buNone/>
            </a:pPr>
            <a:endParaRPr lang="en-US" sz="1800" dirty="0" smtClean="0">
              <a:solidFill>
                <a:schemeClr val="bg1"/>
              </a:solidFill>
              <a:latin typeface="Comic Sans MS" pitchFamily="66" charset="0"/>
            </a:endParaRPr>
          </a:p>
          <a:p>
            <a:pPr lvl="2">
              <a:buNone/>
            </a:pPr>
            <a:r>
              <a:rPr lang="en-US" sz="1800" u="sng" dirty="0" smtClean="0">
                <a:solidFill>
                  <a:schemeClr val="bg1"/>
                </a:solidFill>
                <a:latin typeface="Comic Sans MS" pitchFamily="66" charset="0"/>
              </a:rPr>
              <a:t>File Name: Question.java</a:t>
            </a:r>
          </a:p>
          <a:p>
            <a:pPr lvl="2">
              <a:buNone/>
            </a:pPr>
            <a:r>
              <a:rPr lang="en-US" sz="1800" dirty="0" smtClean="0">
                <a:latin typeface="Comic Sans MS" pitchFamily="66" charset="0"/>
              </a:rPr>
              <a:t> </a:t>
            </a:r>
          </a:p>
          <a:p>
            <a:pPr lvl="2">
              <a:buNone/>
            </a:pPr>
            <a:r>
              <a:rPr lang="en-US" sz="1800" dirty="0" smtClean="0">
                <a:solidFill>
                  <a:schemeClr val="bg1"/>
                </a:solidFill>
                <a:latin typeface="Comic Sans MS" pitchFamily="66" charset="0"/>
              </a:rPr>
              <a:t>Public class Question {</a:t>
            </a:r>
          </a:p>
          <a:p>
            <a:pPr lvl="2">
              <a:buNone/>
            </a:pPr>
            <a:r>
              <a:rPr lang="en-US" sz="1800" dirty="0" smtClean="0">
                <a:solidFill>
                  <a:schemeClr val="bg1"/>
                </a:solidFill>
                <a:latin typeface="Comic Sans MS" pitchFamily="66" charset="0"/>
              </a:rPr>
              <a:t>Private int id;</a:t>
            </a:r>
          </a:p>
          <a:p>
            <a:pPr lvl="2">
              <a:buNone/>
            </a:pPr>
            <a:r>
              <a:rPr lang="en-US" sz="1800" dirty="0" smtClean="0">
                <a:solidFill>
                  <a:schemeClr val="bg1"/>
                </a:solidFill>
                <a:latin typeface="Comic Sans MS" pitchFamily="66" charset="0"/>
              </a:rPr>
              <a:t>Private String name;</a:t>
            </a:r>
          </a:p>
          <a:p>
            <a:pPr lvl="2">
              <a:buNone/>
            </a:pPr>
            <a:r>
              <a:rPr lang="en-US" sz="1800" dirty="0" smtClean="0">
                <a:solidFill>
                  <a:schemeClr val="bg1"/>
                </a:solidFill>
                <a:latin typeface="Comic Sans MS" pitchFamily="66" charset="0"/>
              </a:rPr>
              <a:t>Private List&lt;String&gt;answers;</a:t>
            </a:r>
          </a:p>
          <a:p>
            <a:pPr lvl="2">
              <a:buNone/>
            </a:pPr>
            <a:r>
              <a:rPr lang="en-US" sz="1800" dirty="0" smtClean="0">
                <a:solidFill>
                  <a:schemeClr val="bg1"/>
                </a:solidFill>
                <a:latin typeface="Comic Sans MS" pitchFamily="66" charset="0"/>
              </a:rPr>
              <a:t>// Setter And Getter method</a:t>
            </a:r>
          </a:p>
          <a:p>
            <a:pPr lvl="2">
              <a:buNone/>
            </a:pPr>
            <a:r>
              <a:rPr lang="en-US" sz="1800" dirty="0" smtClean="0">
                <a:solidFill>
                  <a:schemeClr val="bg1"/>
                </a:solidFill>
                <a:latin typeface="Comic Sans MS" pitchFamily="66" charset="0"/>
              </a:rPr>
              <a:t> </a:t>
            </a:r>
          </a:p>
          <a:p>
            <a:pPr lvl="2">
              <a:buNone/>
            </a:pPr>
            <a:r>
              <a:rPr lang="en-US" sz="1800" dirty="0" smtClean="0">
                <a:solidFill>
                  <a:schemeClr val="bg1"/>
                </a:solidFill>
                <a:latin typeface="Comic Sans MS" pitchFamily="66" charset="0"/>
              </a:rPr>
              <a:t>Public void </a:t>
            </a:r>
            <a:r>
              <a:rPr lang="en-US" sz="1800" dirty="0" err="1" smtClean="0">
                <a:solidFill>
                  <a:schemeClr val="bg1"/>
                </a:solidFill>
                <a:latin typeface="Comic Sans MS" pitchFamily="66" charset="0"/>
              </a:rPr>
              <a:t>dosplayInfo</a:t>
            </a:r>
            <a:r>
              <a:rPr lang="en-US" sz="1800" dirty="0" smtClean="0">
                <a:solidFill>
                  <a:schemeClr val="bg1"/>
                </a:solidFill>
                <a:latin typeface="Comic Sans MS" pitchFamily="66" charset="0"/>
              </a:rPr>
              <a:t>() {</a:t>
            </a:r>
          </a:p>
          <a:p>
            <a:pPr lvl="2">
              <a:buNone/>
            </a:pPr>
            <a:r>
              <a:rPr lang="en-US" sz="1800" dirty="0" err="1" smtClean="0">
                <a:solidFill>
                  <a:schemeClr val="bg1"/>
                </a:solidFill>
                <a:latin typeface="Comic Sans MS" pitchFamily="66" charset="0"/>
              </a:rPr>
              <a:t>System.out.println</a:t>
            </a:r>
            <a:r>
              <a:rPr lang="en-US" sz="1800" dirty="0" smtClean="0">
                <a:solidFill>
                  <a:schemeClr val="bg1"/>
                </a:solidFill>
                <a:latin typeface="Comic Sans MS" pitchFamily="66" charset="0"/>
              </a:rPr>
              <a:t>(id+ “ ” +name);</a:t>
            </a:r>
          </a:p>
          <a:p>
            <a:pPr lvl="2">
              <a:buNone/>
            </a:pPr>
            <a:r>
              <a:rPr lang="en-US" sz="1800" dirty="0" smtClean="0">
                <a:solidFill>
                  <a:schemeClr val="bg1"/>
                </a:solidFill>
                <a:latin typeface="Comic Sans MS" pitchFamily="66" charset="0"/>
              </a:rPr>
              <a:t>System.out.println(“answers are”);</a:t>
            </a:r>
          </a:p>
          <a:p>
            <a:pPr lvl="2">
              <a:buNone/>
            </a:pPr>
            <a:r>
              <a:rPr lang="en-US" sz="1800" dirty="0" smtClean="0">
                <a:solidFill>
                  <a:schemeClr val="bg1"/>
                </a:solidFill>
                <a:latin typeface="Comic Sans MS" pitchFamily="66" charset="0"/>
              </a:rPr>
              <a:t>     }</a:t>
            </a:r>
          </a:p>
          <a:p>
            <a:pPr lvl="2">
              <a:buNone/>
            </a:pPr>
            <a:r>
              <a:rPr lang="en-US" sz="1800" dirty="0" smtClean="0">
                <a:solidFill>
                  <a:schemeClr val="bg1"/>
                </a:solidFill>
                <a:latin typeface="Comic Sans MS" pitchFamily="66" charset="0"/>
              </a:rPr>
              <a:t>}</a:t>
            </a:r>
          </a:p>
          <a:p>
            <a:pPr lvl="1">
              <a:buNone/>
            </a:pPr>
            <a:endParaRPr lang="en-US" sz="1800" dirty="0" smtClean="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23</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000232" y="0"/>
            <a:ext cx="7143768" cy="523220"/>
          </a:xfrm>
          <a:prstGeom prst="rect">
            <a:avLst/>
          </a:prstGeom>
          <a:noFill/>
        </p:spPr>
        <p:txBody>
          <a:bodyPr wrap="square" rtlCol="0">
            <a:spAutoFit/>
          </a:bodyPr>
          <a:lstStyle/>
          <a:p>
            <a:r>
              <a:rPr lang="en-US" sz="2800" i="0" u="none" dirty="0" smtClean="0">
                <a:latin typeface="Comic Sans MS" pitchFamily="66" charset="0"/>
              </a:rPr>
              <a:t>Example of Setter Injection</a:t>
            </a:r>
            <a:endParaRPr lang="en-US" sz="2800" i="0" u="none" dirty="0">
              <a:latin typeface="Comic Sans MS"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None/>
            </a:pPr>
            <a:r>
              <a:rPr lang="en-US" sz="1800" u="sng" dirty="0" smtClean="0">
                <a:solidFill>
                  <a:schemeClr val="bg1"/>
                </a:solidFill>
                <a:latin typeface="Comic Sans MS" pitchFamily="66" charset="0"/>
              </a:rPr>
              <a:t>ApplicationContext.xml</a:t>
            </a:r>
          </a:p>
          <a:p>
            <a:pPr lvl="1">
              <a:buNone/>
            </a:pPr>
            <a:r>
              <a:rPr lang="en-US" sz="1800" u="sng" dirty="0" smtClean="0">
                <a:solidFill>
                  <a:schemeClr val="bg1"/>
                </a:solidFill>
                <a:latin typeface="Comic Sans MS" pitchFamily="66" charset="0"/>
              </a:rPr>
              <a:t> </a:t>
            </a:r>
          </a:p>
          <a:p>
            <a:pPr lvl="1">
              <a:buNone/>
            </a:pPr>
            <a:r>
              <a:rPr lang="en-US" sz="1800" dirty="0" smtClean="0">
                <a:solidFill>
                  <a:schemeClr val="bg1"/>
                </a:solidFill>
                <a:latin typeface="Comic Sans MS" pitchFamily="66" charset="0"/>
              </a:rPr>
              <a:t>&lt;bean id=”q” class=”</a:t>
            </a:r>
            <a:r>
              <a:rPr lang="en-US" sz="1800" dirty="0" err="1" smtClean="0">
                <a:solidFill>
                  <a:schemeClr val="bg1"/>
                </a:solidFill>
                <a:latin typeface="Comic Sans MS" pitchFamily="66" charset="0"/>
              </a:rPr>
              <a:t>com.javatpoint.Question</a:t>
            </a:r>
            <a:r>
              <a:rPr lang="en-US" sz="1800" dirty="0" smtClean="0">
                <a:solidFill>
                  <a:schemeClr val="bg1"/>
                </a:solidFill>
                <a:latin typeface="Comic Sans MS" pitchFamily="66" charset="0"/>
              </a:rPr>
              <a:t>”&gt;</a:t>
            </a:r>
          </a:p>
          <a:p>
            <a:pPr lvl="1">
              <a:buNone/>
            </a:pPr>
            <a:r>
              <a:rPr lang="en-US" sz="1800" dirty="0" smtClean="0">
                <a:solidFill>
                  <a:schemeClr val="bg1"/>
                </a:solidFill>
                <a:latin typeface="Comic Sans MS" pitchFamily="66" charset="0"/>
              </a:rPr>
              <a:t>&lt;property name=”id” value=”1”&gt; &lt;/property&gt;</a:t>
            </a:r>
          </a:p>
          <a:p>
            <a:pPr lvl="1">
              <a:buNone/>
            </a:pPr>
            <a:r>
              <a:rPr lang="en-US" sz="1800" dirty="0" smtClean="0">
                <a:solidFill>
                  <a:schemeClr val="bg1"/>
                </a:solidFill>
                <a:latin typeface="Comic Sans MS" pitchFamily="66" charset="0"/>
              </a:rPr>
              <a:t>&lt;property name=”name” value=”What is java”&gt; &lt;/property&gt;</a:t>
            </a:r>
          </a:p>
          <a:p>
            <a:pPr lvl="1">
              <a:buNone/>
            </a:pPr>
            <a:r>
              <a:rPr lang="en-US" sz="1800" dirty="0" smtClean="0">
                <a:solidFill>
                  <a:schemeClr val="bg1"/>
                </a:solidFill>
                <a:latin typeface="Comic Sans MS" pitchFamily="66" charset="0"/>
              </a:rPr>
              <a:t>&lt;list&gt;</a:t>
            </a:r>
          </a:p>
          <a:p>
            <a:pPr lvl="1">
              <a:buNone/>
            </a:pPr>
            <a:r>
              <a:rPr lang="en-US" sz="1800" dirty="0" smtClean="0">
                <a:solidFill>
                  <a:schemeClr val="bg1"/>
                </a:solidFill>
                <a:latin typeface="Comic Sans MS" pitchFamily="66" charset="0"/>
              </a:rPr>
              <a:t>&lt;value&gt;java is a programming Language&lt;/value&gt;</a:t>
            </a:r>
          </a:p>
          <a:p>
            <a:pPr lvl="1">
              <a:buNone/>
            </a:pPr>
            <a:r>
              <a:rPr lang="en-US" sz="1800" dirty="0" smtClean="0">
                <a:solidFill>
                  <a:schemeClr val="bg1"/>
                </a:solidFill>
                <a:latin typeface="Comic Sans MS" pitchFamily="66" charset="0"/>
              </a:rPr>
              <a:t>&lt;value&gt;Java is a </a:t>
            </a:r>
            <a:r>
              <a:rPr lang="en-US" sz="1800" dirty="0" err="1" smtClean="0">
                <a:solidFill>
                  <a:schemeClr val="bg1"/>
                </a:solidFill>
                <a:latin typeface="Comic Sans MS" pitchFamily="66" charset="0"/>
              </a:rPr>
              <a:t>plotform</a:t>
            </a:r>
            <a:r>
              <a:rPr lang="en-US" sz="1800" dirty="0" smtClean="0">
                <a:solidFill>
                  <a:schemeClr val="bg1"/>
                </a:solidFill>
                <a:latin typeface="Comic Sans MS" pitchFamily="66" charset="0"/>
              </a:rPr>
              <a:t>&lt;/value&gt;</a:t>
            </a:r>
          </a:p>
          <a:p>
            <a:pPr lvl="1">
              <a:buNone/>
            </a:pPr>
            <a:r>
              <a:rPr lang="en-US" sz="1800" dirty="0" smtClean="0">
                <a:solidFill>
                  <a:schemeClr val="bg1"/>
                </a:solidFill>
                <a:latin typeface="Comic Sans MS" pitchFamily="66" charset="0"/>
              </a:rPr>
              <a:t>&lt;value&gt;open source&lt;/value&gt;</a:t>
            </a:r>
          </a:p>
          <a:p>
            <a:pPr lvl="1">
              <a:buNone/>
            </a:pPr>
            <a:r>
              <a:rPr lang="en-US" sz="1800" dirty="0" smtClean="0">
                <a:solidFill>
                  <a:schemeClr val="bg1"/>
                </a:solidFill>
                <a:latin typeface="Comic Sans MS" pitchFamily="66" charset="0"/>
              </a:rPr>
              <a:t>&lt;/list&gt;</a:t>
            </a:r>
          </a:p>
          <a:p>
            <a:pPr lvl="1">
              <a:buNone/>
            </a:pPr>
            <a:r>
              <a:rPr lang="en-US" sz="1800" dirty="0" smtClean="0">
                <a:solidFill>
                  <a:schemeClr val="bg1"/>
                </a:solidFill>
                <a:latin typeface="Comic Sans MS" pitchFamily="66" charset="0"/>
              </a:rPr>
              <a:t>&lt;/property&gt;</a:t>
            </a:r>
          </a:p>
          <a:p>
            <a:pPr lvl="1">
              <a:buNone/>
            </a:pPr>
            <a:r>
              <a:rPr lang="en-US" sz="1800" dirty="0" smtClean="0">
                <a:solidFill>
                  <a:schemeClr val="bg1"/>
                </a:solidFill>
                <a:latin typeface="Comic Sans MS" pitchFamily="66" charset="0"/>
              </a:rPr>
              <a:t>&lt;/bean&gt;</a:t>
            </a:r>
          </a:p>
          <a:p>
            <a:pPr lvl="1">
              <a:buNone/>
            </a:pPr>
            <a:r>
              <a:rPr lang="en-US" sz="1800" dirty="0" smtClean="0">
                <a:solidFill>
                  <a:schemeClr val="bg1"/>
                </a:solidFill>
                <a:latin typeface="Comic Sans MS" pitchFamily="66" charset="0"/>
              </a:rPr>
              <a:t>&lt;/beans&gt;</a:t>
            </a:r>
            <a:endParaRPr lang="en-IN" sz="18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24</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1071538" y="0"/>
            <a:ext cx="8072462" cy="523220"/>
          </a:xfrm>
          <a:prstGeom prst="rect">
            <a:avLst/>
          </a:prstGeom>
          <a:noFill/>
        </p:spPr>
        <p:txBody>
          <a:bodyPr wrap="square" rtlCol="0">
            <a:spAutoFit/>
          </a:bodyPr>
          <a:lstStyle/>
          <a:p>
            <a:r>
              <a:rPr lang="en-US" sz="2800" i="0" u="none" dirty="0" smtClean="0">
                <a:latin typeface="Comic Sans MS" pitchFamily="66" charset="0"/>
              </a:rPr>
              <a:t>Example of Setter Injection With Xml File</a:t>
            </a:r>
            <a:endParaRPr lang="en-US" sz="2800" i="0" u="none" dirty="0">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792805"/>
          </a:xfrm>
        </p:spPr>
        <p:txBody>
          <a:bodyPr/>
          <a:lstStyle/>
          <a:p>
            <a:pPr lvl="1">
              <a:buNone/>
            </a:pPr>
            <a:r>
              <a:rPr lang="en-US" sz="1800" u="sng" dirty="0" smtClean="0">
                <a:solidFill>
                  <a:schemeClr val="bg1"/>
                </a:solidFill>
                <a:latin typeface="Comic Sans MS" pitchFamily="66" charset="0"/>
              </a:rPr>
              <a:t>Test.java</a:t>
            </a:r>
          </a:p>
          <a:p>
            <a:pPr lvl="1">
              <a:buNone/>
            </a:pPr>
            <a:r>
              <a:rPr lang="en-US" sz="1800" dirty="0" smtClean="0">
                <a:solidFill>
                  <a:schemeClr val="bg1"/>
                </a:solidFill>
                <a:latin typeface="Comic Sans MS" pitchFamily="66" charset="0"/>
              </a:rPr>
              <a:t> </a:t>
            </a:r>
          </a:p>
          <a:p>
            <a:pPr lvl="1">
              <a:buNone/>
            </a:pPr>
            <a:r>
              <a:rPr lang="en-US" sz="1800" dirty="0" smtClean="0">
                <a:solidFill>
                  <a:schemeClr val="bg1"/>
                </a:solidFill>
                <a:latin typeface="Comic Sans MS" pitchFamily="66" charset="0"/>
              </a:rPr>
              <a:t>Public class Test {</a:t>
            </a:r>
          </a:p>
          <a:p>
            <a:pPr lvl="1">
              <a:buNone/>
            </a:pPr>
            <a:r>
              <a:rPr lang="en-US" sz="1800" dirty="0" smtClean="0">
                <a:solidFill>
                  <a:schemeClr val="bg1"/>
                </a:solidFill>
                <a:latin typeface="Comic Sans MS" pitchFamily="66" charset="0"/>
              </a:rPr>
              <a:t>Public static void main(String[] args) {</a:t>
            </a:r>
          </a:p>
          <a:p>
            <a:pPr lvl="1">
              <a:buNone/>
            </a:pPr>
            <a:r>
              <a:rPr lang="en-US" sz="1800" dirty="0" smtClean="0">
                <a:solidFill>
                  <a:schemeClr val="bg1"/>
                </a:solidFill>
                <a:latin typeface="Comic Sans MS" pitchFamily="66" charset="0"/>
              </a:rPr>
              <a:t>Resource r=new ClassPathResource(“ApplicationContext.xml”);</a:t>
            </a:r>
          </a:p>
          <a:p>
            <a:pPr lvl="1">
              <a:buNone/>
            </a:pPr>
            <a:r>
              <a:rPr lang="en-US" sz="1800" dirty="0" smtClean="0">
                <a:solidFill>
                  <a:schemeClr val="bg1"/>
                </a:solidFill>
                <a:latin typeface="Comic Sans MS" pitchFamily="66" charset="0"/>
              </a:rPr>
              <a:t>BeanFactory factory=new </a:t>
            </a:r>
            <a:r>
              <a:rPr lang="en-US" sz="1800" dirty="0" err="1" smtClean="0">
                <a:solidFill>
                  <a:schemeClr val="bg1"/>
                </a:solidFill>
                <a:latin typeface="Comic Sans MS" pitchFamily="66" charset="0"/>
              </a:rPr>
              <a:t>XmlBaenFactory</a:t>
            </a:r>
            <a:r>
              <a:rPr lang="en-US" sz="1800" dirty="0" smtClean="0">
                <a:solidFill>
                  <a:schemeClr val="bg1"/>
                </a:solidFill>
                <a:latin typeface="Comic Sans MS" pitchFamily="66" charset="0"/>
              </a:rPr>
              <a:t>(r);</a:t>
            </a:r>
          </a:p>
          <a:p>
            <a:pPr lvl="1">
              <a:buNone/>
            </a:pPr>
            <a:r>
              <a:rPr lang="en-US" sz="1800" dirty="0" smtClean="0">
                <a:solidFill>
                  <a:schemeClr val="bg1"/>
                </a:solidFill>
                <a:latin typeface="Comic Sans MS" pitchFamily="66" charset="0"/>
              </a:rPr>
              <a:t> </a:t>
            </a:r>
          </a:p>
          <a:p>
            <a:pPr lvl="1">
              <a:buNone/>
            </a:pPr>
            <a:r>
              <a:rPr lang="en-US" sz="1800" dirty="0" smtClean="0">
                <a:solidFill>
                  <a:schemeClr val="bg1"/>
                </a:solidFill>
                <a:latin typeface="Comic Sans MS" pitchFamily="66" charset="0"/>
              </a:rPr>
              <a:t>Question q=(Question)</a:t>
            </a:r>
            <a:r>
              <a:rPr lang="en-US" sz="1800" dirty="0" err="1" smtClean="0">
                <a:solidFill>
                  <a:schemeClr val="bg1"/>
                </a:solidFill>
                <a:latin typeface="Comic Sans MS" pitchFamily="66" charset="0"/>
              </a:rPr>
              <a:t>factory.getBean</a:t>
            </a:r>
            <a:r>
              <a:rPr lang="en-US" sz="1800" dirty="0" smtClean="0">
                <a:solidFill>
                  <a:schemeClr val="bg1"/>
                </a:solidFill>
                <a:latin typeface="Comic Sans MS" pitchFamily="66" charset="0"/>
              </a:rPr>
              <a:t>(“q”);</a:t>
            </a:r>
          </a:p>
          <a:p>
            <a:pPr lvl="1">
              <a:buNone/>
            </a:pPr>
            <a:r>
              <a:rPr lang="en-US" sz="1800" dirty="0" err="1" smtClean="0">
                <a:solidFill>
                  <a:schemeClr val="bg1"/>
                </a:solidFill>
                <a:latin typeface="Comic Sans MS" pitchFamily="66" charset="0"/>
              </a:rPr>
              <a:t>q.displayInfo</a:t>
            </a:r>
            <a:r>
              <a:rPr lang="en-US" sz="1800" dirty="0" smtClean="0">
                <a:solidFill>
                  <a:schemeClr val="bg1"/>
                </a:solidFill>
                <a:latin typeface="Comic Sans MS" pitchFamily="66" charset="0"/>
              </a:rPr>
              <a:t>();</a:t>
            </a:r>
          </a:p>
          <a:p>
            <a:pPr lvl="1">
              <a:buNone/>
            </a:pPr>
            <a:r>
              <a:rPr lang="en-US" sz="1800" dirty="0" smtClean="0">
                <a:solidFill>
                  <a:schemeClr val="bg1"/>
                </a:solidFill>
                <a:latin typeface="Comic Sans MS" pitchFamily="66" charset="0"/>
              </a:rPr>
              <a:t>	}</a:t>
            </a:r>
          </a:p>
          <a:p>
            <a:pPr lvl="1">
              <a:buNone/>
            </a:pPr>
            <a:r>
              <a:rPr lang="en-US" sz="1800" dirty="0" smtClean="0">
                <a:solidFill>
                  <a:schemeClr val="bg1"/>
                </a:solidFill>
                <a:latin typeface="Comic Sans MS" pitchFamily="66" charset="0"/>
              </a:rPr>
              <a:t>}</a:t>
            </a:r>
          </a:p>
          <a:p>
            <a:pPr lvl="1">
              <a:buNone/>
            </a:pPr>
            <a:r>
              <a:rPr lang="en-US" sz="1800" dirty="0" smtClean="0">
                <a:solidFill>
                  <a:schemeClr val="bg1"/>
                </a:solidFill>
                <a:latin typeface="Comic Sans MS" pitchFamily="66" charset="0"/>
              </a:rPr>
              <a:t> </a:t>
            </a:r>
          </a:p>
          <a:p>
            <a:pPr lvl="1">
              <a:buNone/>
            </a:pPr>
            <a:endParaRPr lang="en-IN" sz="18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25</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4"/>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57200" y="0"/>
            <a:ext cx="8686800" cy="523220"/>
          </a:xfrm>
          <a:prstGeom prst="rect">
            <a:avLst/>
          </a:prstGeom>
          <a:noFill/>
        </p:spPr>
        <p:txBody>
          <a:bodyPr wrap="square" rtlCol="0">
            <a:spAutoFit/>
          </a:bodyPr>
          <a:lstStyle/>
          <a:p>
            <a:r>
              <a:rPr lang="en-US" sz="2800" i="0" u="none" dirty="0" smtClean="0">
                <a:latin typeface="Comic Sans MS" pitchFamily="66" charset="0"/>
              </a:rPr>
              <a:t>Example of Setter Injection With Test Class </a:t>
            </a:r>
            <a:endParaRPr lang="en-US" sz="2800" i="0" u="none" dirty="0">
              <a:latin typeface="Comic Sans MS"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solidFill>
                  <a:schemeClr val="bg1"/>
                </a:solidFill>
                <a:latin typeface="Comic Sans MS" pitchFamily="66" charset="0"/>
              </a:rPr>
              <a:t>In spring </a:t>
            </a:r>
            <a:r>
              <a:rPr lang="en-US" sz="2400" dirty="0" err="1" smtClean="0">
                <a:solidFill>
                  <a:schemeClr val="bg1"/>
                </a:solidFill>
                <a:latin typeface="Comic Sans MS" pitchFamily="66" charset="0"/>
              </a:rPr>
              <a:t>config</a:t>
            </a:r>
            <a:r>
              <a:rPr lang="en-US" sz="2400" dirty="0" smtClean="0">
                <a:solidFill>
                  <a:schemeClr val="bg1"/>
                </a:solidFill>
                <a:latin typeface="Comic Sans MS" pitchFamily="66" charset="0"/>
              </a:rPr>
              <a:t> xml we need to inform to the spring </a:t>
            </a:r>
            <a:r>
              <a:rPr lang="en-US" sz="2400" dirty="0" err="1" smtClean="0">
                <a:solidFill>
                  <a:schemeClr val="bg1"/>
                </a:solidFill>
                <a:latin typeface="Comic Sans MS" pitchFamily="66" charset="0"/>
              </a:rPr>
              <a:t>IoC</a:t>
            </a:r>
            <a:r>
              <a:rPr lang="en-US" sz="2400" dirty="0" smtClean="0">
                <a:solidFill>
                  <a:schemeClr val="bg1"/>
                </a:solidFill>
                <a:latin typeface="Comic Sans MS" pitchFamily="66" charset="0"/>
              </a:rPr>
              <a:t> about constructor injection by using &lt;constructer-</a:t>
            </a:r>
            <a:r>
              <a:rPr lang="en-US" sz="2400" dirty="0" err="1" smtClean="0">
                <a:solidFill>
                  <a:schemeClr val="bg1"/>
                </a:solidFill>
                <a:latin typeface="Comic Sans MS" pitchFamily="66" charset="0"/>
              </a:rPr>
              <a:t>arg</a:t>
            </a:r>
            <a:r>
              <a:rPr lang="en-US" sz="2400" dirty="0" smtClean="0">
                <a:solidFill>
                  <a:schemeClr val="bg1"/>
                </a:solidFill>
                <a:latin typeface="Comic Sans MS" pitchFamily="66" charset="0"/>
              </a:rPr>
              <a:t>/&gt;.</a:t>
            </a:r>
          </a:p>
          <a:p>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In spring bean class if both constructer and setter injection applied for same property then constructor injection will be overridden by setter injection, because constructor injection will happen at the object creation time and setter after objection right so setter will overrides. </a:t>
            </a:r>
          </a:p>
          <a:p>
            <a:pPr>
              <a:buNone/>
            </a:pPr>
            <a:r>
              <a:rPr lang="en-US" sz="2400" dirty="0" smtClean="0">
                <a:solidFill>
                  <a:schemeClr val="bg1"/>
                </a:solidFill>
                <a:latin typeface="Comic Sans MS" pitchFamily="66" charset="0"/>
              </a:rPr>
              <a:t> </a:t>
            </a:r>
          </a:p>
          <a:p>
            <a:endParaRPr lang="en-IN"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26</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143240" y="0"/>
            <a:ext cx="6000760" cy="523220"/>
          </a:xfrm>
          <a:prstGeom prst="rect">
            <a:avLst/>
          </a:prstGeom>
          <a:noFill/>
        </p:spPr>
        <p:txBody>
          <a:bodyPr wrap="square" rtlCol="0">
            <a:spAutoFit/>
          </a:bodyPr>
          <a:lstStyle/>
          <a:p>
            <a:r>
              <a:rPr lang="en-US" sz="2800" i="0" u="none" dirty="0" smtClean="0">
                <a:latin typeface="Comic Sans MS" pitchFamily="66" charset="0"/>
              </a:rPr>
              <a:t>Constructor Injection In Spring</a:t>
            </a:r>
            <a:endParaRPr lang="en-US" sz="2800" i="0" u="none" dirty="0">
              <a:latin typeface="Comic Sans MS" pitchFamily="66"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21275"/>
          </a:xfrm>
        </p:spPr>
        <p:txBody>
          <a:bodyPr/>
          <a:lstStyle/>
          <a:p>
            <a:pPr>
              <a:buFont typeface="Wingdings" pitchFamily="2" charset="2"/>
              <a:buChar char="Ø"/>
            </a:pPr>
            <a:r>
              <a:rPr lang="en-IN" sz="2400" dirty="0" smtClean="0">
                <a:solidFill>
                  <a:schemeClr val="bg1"/>
                </a:solidFill>
                <a:latin typeface="Comic Sans MS" pitchFamily="66" charset="0"/>
              </a:rPr>
              <a:t>We can inject the dependency by constructor. The </a:t>
            </a:r>
            <a:r>
              <a:rPr lang="en-IN" sz="2400" b="1" dirty="0" smtClean="0">
                <a:solidFill>
                  <a:schemeClr val="bg1"/>
                </a:solidFill>
                <a:latin typeface="Comic Sans MS" pitchFamily="66" charset="0"/>
              </a:rPr>
              <a:t>&lt;constructor-</a:t>
            </a:r>
            <a:r>
              <a:rPr lang="en-IN" sz="2400" b="1" dirty="0" err="1" smtClean="0">
                <a:solidFill>
                  <a:schemeClr val="bg1"/>
                </a:solidFill>
                <a:latin typeface="Comic Sans MS" pitchFamily="66" charset="0"/>
              </a:rPr>
              <a:t>arg</a:t>
            </a:r>
            <a:r>
              <a:rPr lang="en-IN" sz="2400" b="1" dirty="0" smtClean="0">
                <a:solidFill>
                  <a:schemeClr val="bg1"/>
                </a:solidFill>
                <a:latin typeface="Comic Sans MS" pitchFamily="66" charset="0"/>
              </a:rPr>
              <a:t>&gt; </a:t>
            </a:r>
            <a:r>
              <a:rPr lang="en-IN" sz="2400" dirty="0" smtClean="0">
                <a:solidFill>
                  <a:schemeClr val="bg1"/>
                </a:solidFill>
                <a:latin typeface="Comic Sans MS" pitchFamily="66" charset="0"/>
              </a:rPr>
              <a:t>subelement of </a:t>
            </a:r>
            <a:r>
              <a:rPr lang="en-IN" sz="2400" b="1" dirty="0" smtClean="0">
                <a:solidFill>
                  <a:schemeClr val="bg1"/>
                </a:solidFill>
                <a:latin typeface="Comic Sans MS" pitchFamily="66" charset="0"/>
              </a:rPr>
              <a:t>&lt;bean&gt;</a:t>
            </a:r>
            <a:r>
              <a:rPr lang="en-IN" sz="2400" dirty="0" smtClean="0">
                <a:solidFill>
                  <a:schemeClr val="bg1"/>
                </a:solidFill>
                <a:latin typeface="Comic Sans MS" pitchFamily="66" charset="0"/>
              </a:rPr>
              <a:t> is used for constructor injection. Here we are going to inject</a:t>
            </a:r>
          </a:p>
          <a:p>
            <a:pPr marL="514350" indent="-514350">
              <a:buFont typeface="+mj-lt"/>
              <a:buAutoNum type="arabicPeriod"/>
            </a:pPr>
            <a:r>
              <a:rPr lang="en-IN" sz="2400" dirty="0" smtClean="0">
                <a:solidFill>
                  <a:schemeClr val="bg1"/>
                </a:solidFill>
                <a:latin typeface="Comic Sans MS" pitchFamily="66" charset="0"/>
              </a:rPr>
              <a:t>primitive and String-based values</a:t>
            </a:r>
          </a:p>
          <a:p>
            <a:pPr marL="514350" indent="-514350">
              <a:buFont typeface="+mj-lt"/>
              <a:buAutoNum type="arabicPeriod"/>
            </a:pPr>
            <a:r>
              <a:rPr lang="en-IN" sz="2400" dirty="0" smtClean="0">
                <a:solidFill>
                  <a:schemeClr val="bg1"/>
                </a:solidFill>
                <a:latin typeface="Comic Sans MS" pitchFamily="66" charset="0"/>
              </a:rPr>
              <a:t>Dependent object (contained object)</a:t>
            </a:r>
          </a:p>
          <a:p>
            <a:pPr marL="514350" indent="-514350">
              <a:buFont typeface="+mj-lt"/>
              <a:buAutoNum type="arabicPeriod"/>
            </a:pPr>
            <a:r>
              <a:rPr lang="en-IN" sz="2400" dirty="0" smtClean="0">
                <a:solidFill>
                  <a:schemeClr val="bg1"/>
                </a:solidFill>
                <a:latin typeface="Comic Sans MS" pitchFamily="66" charset="0"/>
              </a:rPr>
              <a:t>Collection values.</a:t>
            </a:r>
          </a:p>
          <a:p>
            <a:pPr marL="514350" indent="-514350">
              <a:buNone/>
            </a:pPr>
            <a:r>
              <a:rPr lang="en-IN" sz="2400" dirty="0" smtClean="0">
                <a:solidFill>
                  <a:schemeClr val="bg1"/>
                </a:solidFill>
                <a:latin typeface="Comic Sans MS" pitchFamily="66" charset="0"/>
              </a:rPr>
              <a:t>    </a:t>
            </a:r>
          </a:p>
          <a:p>
            <a:pPr marL="514350" indent="-514350">
              <a:buNone/>
            </a:pPr>
            <a:r>
              <a:rPr lang="en-IN" sz="2400" dirty="0" smtClean="0">
                <a:solidFill>
                  <a:schemeClr val="bg1"/>
                </a:solidFill>
                <a:latin typeface="Comic Sans MS" pitchFamily="66" charset="0"/>
              </a:rPr>
              <a:t>In collection we can inject values by collection values</a:t>
            </a:r>
          </a:p>
          <a:p>
            <a:pPr marL="514350" indent="-514350">
              <a:buNone/>
            </a:pPr>
            <a:r>
              <a:rPr lang="en-IN" sz="2400" dirty="0" smtClean="0">
                <a:solidFill>
                  <a:schemeClr val="bg1"/>
                </a:solidFill>
                <a:latin typeface="Comic Sans MS" pitchFamily="66" charset="0"/>
              </a:rPr>
              <a:t>1. List</a:t>
            </a:r>
          </a:p>
          <a:p>
            <a:pPr marL="514350" indent="-514350">
              <a:buNone/>
            </a:pPr>
            <a:r>
              <a:rPr lang="en-IN" sz="2400" dirty="0" smtClean="0">
                <a:solidFill>
                  <a:schemeClr val="bg1"/>
                </a:solidFill>
                <a:latin typeface="Comic Sans MS" pitchFamily="66" charset="0"/>
              </a:rPr>
              <a:t>2. Set</a:t>
            </a:r>
          </a:p>
          <a:p>
            <a:pPr marL="514350" indent="-514350">
              <a:buNone/>
            </a:pPr>
            <a:r>
              <a:rPr lang="en-IN" sz="2400" dirty="0" smtClean="0">
                <a:solidFill>
                  <a:schemeClr val="bg1"/>
                </a:solidFill>
                <a:latin typeface="Comic Sans MS" pitchFamily="66" charset="0"/>
              </a:rPr>
              <a:t>3. Map </a:t>
            </a:r>
          </a:p>
          <a:p>
            <a:pPr>
              <a:buNone/>
            </a:pPr>
            <a:endParaRPr lang="en-IN" sz="2400" dirty="0">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27</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3071802" y="0"/>
            <a:ext cx="6072198" cy="523220"/>
          </a:xfrm>
          <a:prstGeom prst="rect">
            <a:avLst/>
          </a:prstGeom>
          <a:noFill/>
        </p:spPr>
        <p:txBody>
          <a:bodyPr wrap="square" rtlCol="0">
            <a:spAutoFit/>
          </a:bodyPr>
          <a:lstStyle/>
          <a:p>
            <a:r>
              <a:rPr lang="en-US" sz="2800" i="0" u="none" dirty="0" smtClean="0">
                <a:latin typeface="Comic Sans MS" pitchFamily="66" charset="0"/>
              </a:rPr>
              <a:t>Constructor Injection In Spring</a:t>
            </a:r>
            <a:endParaRPr lang="en-US" sz="2800" i="0" u="none" dirty="0">
              <a:latin typeface="Comic Sans MS"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229600" cy="8472534"/>
          </a:xfrm>
        </p:spPr>
        <p:txBody>
          <a:bodyPr/>
          <a:lstStyle/>
          <a:p>
            <a:pPr lvl="1">
              <a:buNone/>
            </a:pPr>
            <a:endParaRPr lang="en-US" sz="2000" b="1" u="sng" dirty="0" smtClean="0">
              <a:solidFill>
                <a:schemeClr val="bg1"/>
              </a:solidFill>
              <a:latin typeface="Comic Sans MS" pitchFamily="66" charset="0"/>
            </a:endParaRPr>
          </a:p>
          <a:p>
            <a:pPr lvl="1">
              <a:buNone/>
            </a:pPr>
            <a:r>
              <a:rPr lang="en-US" sz="2000" b="1" u="sng" dirty="0" smtClean="0">
                <a:solidFill>
                  <a:schemeClr val="bg1"/>
                </a:solidFill>
                <a:latin typeface="Comic Sans MS" pitchFamily="66" charset="0"/>
              </a:rPr>
              <a:t>File name: Employee.java</a:t>
            </a:r>
          </a:p>
          <a:p>
            <a:pPr lvl="1">
              <a:buNone/>
            </a:pPr>
            <a:r>
              <a:rPr lang="en-US" sz="2000" b="1" dirty="0" smtClean="0">
                <a:solidFill>
                  <a:schemeClr val="bg1"/>
                </a:solidFill>
                <a:latin typeface="Comic Sans MS" pitchFamily="66" charset="0"/>
              </a:rPr>
              <a:t>public</a:t>
            </a: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class</a:t>
            </a:r>
            <a:r>
              <a:rPr lang="en-US" sz="2000" dirty="0" smtClean="0">
                <a:solidFill>
                  <a:schemeClr val="bg1"/>
                </a:solidFill>
                <a:latin typeface="Comic Sans MS" pitchFamily="66" charset="0"/>
              </a:rPr>
              <a:t> Employee {  </a:t>
            </a:r>
          </a:p>
          <a:p>
            <a:pPr lvl="1">
              <a:buNone/>
            </a:pPr>
            <a:r>
              <a:rPr lang="en-US" sz="2000" b="1" dirty="0" smtClean="0">
                <a:solidFill>
                  <a:schemeClr val="bg1"/>
                </a:solidFill>
                <a:latin typeface="Comic Sans MS" pitchFamily="66" charset="0"/>
              </a:rPr>
              <a:t>private</a:t>
            </a: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int</a:t>
            </a:r>
            <a:r>
              <a:rPr lang="en-US" sz="2000" dirty="0" smtClean="0">
                <a:solidFill>
                  <a:schemeClr val="bg1"/>
                </a:solidFill>
                <a:latin typeface="Comic Sans MS" pitchFamily="66" charset="0"/>
              </a:rPr>
              <a:t> id;  </a:t>
            </a:r>
          </a:p>
          <a:p>
            <a:pPr lvl="1">
              <a:buNone/>
            </a:pPr>
            <a:r>
              <a:rPr lang="en-US" sz="2000" b="1" dirty="0" smtClean="0">
                <a:solidFill>
                  <a:schemeClr val="bg1"/>
                </a:solidFill>
                <a:latin typeface="Comic Sans MS" pitchFamily="66" charset="0"/>
              </a:rPr>
              <a:t>private</a:t>
            </a:r>
            <a:r>
              <a:rPr lang="en-US" sz="2000" dirty="0" smtClean="0">
                <a:solidFill>
                  <a:schemeClr val="bg1"/>
                </a:solidFill>
                <a:latin typeface="Comic Sans MS" pitchFamily="66" charset="0"/>
              </a:rPr>
              <a:t> String name;  </a:t>
            </a:r>
          </a:p>
          <a:p>
            <a:pPr lvl="1">
              <a:buNone/>
            </a:pPr>
            <a:r>
              <a:rPr lang="en-US" sz="2000" dirty="0" smtClean="0">
                <a:solidFill>
                  <a:schemeClr val="bg1"/>
                </a:solidFill>
                <a:latin typeface="Comic Sans MS" pitchFamily="66" charset="0"/>
              </a:rPr>
              <a:t>  </a:t>
            </a:r>
          </a:p>
          <a:p>
            <a:pPr lvl="1">
              <a:buNone/>
            </a:pPr>
            <a:r>
              <a:rPr lang="en-US" sz="2000" b="1" dirty="0" smtClean="0">
                <a:solidFill>
                  <a:schemeClr val="bg1"/>
                </a:solidFill>
                <a:latin typeface="Comic Sans MS" pitchFamily="66" charset="0"/>
              </a:rPr>
              <a:t>public</a:t>
            </a:r>
            <a:r>
              <a:rPr lang="en-US" sz="2000" dirty="0" smtClean="0">
                <a:solidFill>
                  <a:schemeClr val="bg1"/>
                </a:solidFill>
                <a:latin typeface="Comic Sans MS" pitchFamily="66" charset="0"/>
              </a:rPr>
              <a:t> Employee() {System.out.println("def cons");}  </a:t>
            </a:r>
          </a:p>
          <a:p>
            <a:pPr lvl="1">
              <a:buNone/>
            </a:pPr>
            <a:r>
              <a:rPr lang="en-US" sz="2000" b="1" dirty="0" smtClean="0">
                <a:solidFill>
                  <a:schemeClr val="bg1"/>
                </a:solidFill>
                <a:latin typeface="Comic Sans MS" pitchFamily="66" charset="0"/>
              </a:rPr>
              <a:t>public</a:t>
            </a:r>
            <a:r>
              <a:rPr lang="en-US" sz="2000" dirty="0" smtClean="0">
                <a:solidFill>
                  <a:schemeClr val="bg1"/>
                </a:solidFill>
                <a:latin typeface="Comic Sans MS" pitchFamily="66" charset="0"/>
              </a:rPr>
              <a:t> Employee(</a:t>
            </a:r>
            <a:r>
              <a:rPr lang="en-US" sz="2000" b="1" dirty="0" err="1" smtClean="0">
                <a:solidFill>
                  <a:schemeClr val="bg1"/>
                </a:solidFill>
                <a:latin typeface="Comic Sans MS" pitchFamily="66" charset="0"/>
              </a:rPr>
              <a:t>int</a:t>
            </a:r>
            <a:r>
              <a:rPr lang="en-US" sz="2000" dirty="0" smtClean="0">
                <a:solidFill>
                  <a:schemeClr val="bg1"/>
                </a:solidFill>
                <a:latin typeface="Comic Sans MS" pitchFamily="66" charset="0"/>
              </a:rPr>
              <a:t> id) {</a:t>
            </a:r>
            <a:r>
              <a:rPr lang="en-US" sz="2000" b="1" dirty="0" smtClean="0">
                <a:solidFill>
                  <a:schemeClr val="bg1"/>
                </a:solidFill>
                <a:latin typeface="Comic Sans MS" pitchFamily="66" charset="0"/>
              </a:rPr>
              <a:t>this</a:t>
            </a:r>
            <a:r>
              <a:rPr lang="en-US" sz="2000" dirty="0" smtClean="0">
                <a:solidFill>
                  <a:schemeClr val="bg1"/>
                </a:solidFill>
                <a:latin typeface="Comic Sans MS" pitchFamily="66" charset="0"/>
              </a:rPr>
              <a:t>.id = id;}  </a:t>
            </a:r>
          </a:p>
          <a:p>
            <a:pPr lvl="1">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public</a:t>
            </a:r>
            <a:r>
              <a:rPr lang="en-US" sz="2000" dirty="0" smtClean="0">
                <a:solidFill>
                  <a:schemeClr val="bg1"/>
                </a:solidFill>
                <a:latin typeface="Comic Sans MS" pitchFamily="66" charset="0"/>
              </a:rPr>
              <a:t> Employee(String name) {  </a:t>
            </a:r>
            <a:r>
              <a:rPr lang="en-US" sz="2000" b="1" dirty="0" smtClean="0">
                <a:solidFill>
                  <a:schemeClr val="bg1"/>
                </a:solidFill>
                <a:latin typeface="Comic Sans MS" pitchFamily="66" charset="0"/>
              </a:rPr>
              <a:t>this</a:t>
            </a:r>
            <a:r>
              <a:rPr lang="en-US" sz="2000" dirty="0" smtClean="0">
                <a:solidFill>
                  <a:schemeClr val="bg1"/>
                </a:solidFill>
                <a:latin typeface="Comic Sans MS" pitchFamily="66" charset="0"/>
              </a:rPr>
              <a:t>.name = name;}  </a:t>
            </a:r>
          </a:p>
          <a:p>
            <a:pPr lvl="1">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public</a:t>
            </a:r>
            <a:r>
              <a:rPr lang="en-US" sz="2000" dirty="0" smtClean="0">
                <a:solidFill>
                  <a:schemeClr val="bg1"/>
                </a:solidFill>
                <a:latin typeface="Comic Sans MS" pitchFamily="66" charset="0"/>
              </a:rPr>
              <a:t> Employee(</a:t>
            </a:r>
            <a:r>
              <a:rPr lang="en-US" sz="2000" b="1" dirty="0" err="1" smtClean="0">
                <a:solidFill>
                  <a:schemeClr val="bg1"/>
                </a:solidFill>
                <a:latin typeface="Comic Sans MS" pitchFamily="66" charset="0"/>
              </a:rPr>
              <a:t>int</a:t>
            </a:r>
            <a:r>
              <a:rPr lang="en-US" sz="2000" dirty="0" smtClean="0">
                <a:solidFill>
                  <a:schemeClr val="bg1"/>
                </a:solidFill>
                <a:latin typeface="Comic Sans MS" pitchFamily="66" charset="0"/>
              </a:rPr>
              <a:t> id, String name) {  </a:t>
            </a:r>
          </a:p>
          <a:p>
            <a:pPr lvl="1">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this</a:t>
            </a:r>
            <a:r>
              <a:rPr lang="en-US" sz="2000" dirty="0" smtClean="0">
                <a:solidFill>
                  <a:schemeClr val="bg1"/>
                </a:solidFill>
                <a:latin typeface="Comic Sans MS" pitchFamily="66" charset="0"/>
              </a:rPr>
              <a:t>.id = id;  </a:t>
            </a:r>
          </a:p>
          <a:p>
            <a:pPr lvl="1">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this</a:t>
            </a:r>
            <a:r>
              <a:rPr lang="en-US" sz="2000" dirty="0" smtClean="0">
                <a:solidFill>
                  <a:schemeClr val="bg1"/>
                </a:solidFill>
                <a:latin typeface="Comic Sans MS" pitchFamily="66" charset="0"/>
              </a:rPr>
              <a:t>.name = name;  </a:t>
            </a:r>
          </a:p>
          <a:p>
            <a:pPr lvl="1">
              <a:buNone/>
            </a:pPr>
            <a:r>
              <a:rPr lang="en-US" sz="2000" dirty="0" smtClean="0">
                <a:solidFill>
                  <a:schemeClr val="bg1"/>
                </a:solidFill>
                <a:latin typeface="Comic Sans MS" pitchFamily="66" charset="0"/>
              </a:rPr>
              <a:t>}  </a:t>
            </a:r>
          </a:p>
          <a:p>
            <a:pPr lvl="1">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void</a:t>
            </a:r>
            <a:r>
              <a:rPr lang="en-US" sz="2000" dirty="0" smtClean="0">
                <a:solidFill>
                  <a:schemeClr val="bg1"/>
                </a:solidFill>
                <a:latin typeface="Comic Sans MS" pitchFamily="66" charset="0"/>
              </a:rPr>
              <a:t> show(){  </a:t>
            </a:r>
          </a:p>
          <a:p>
            <a:pPr lvl="1">
              <a:buNone/>
            </a:pPr>
            <a:r>
              <a:rPr lang="en-US" sz="2000" dirty="0" smtClean="0">
                <a:solidFill>
                  <a:schemeClr val="bg1"/>
                </a:solidFill>
                <a:latin typeface="Comic Sans MS" pitchFamily="66" charset="0"/>
              </a:rPr>
              <a:t>    System.out.println(id+" "+name);  </a:t>
            </a:r>
          </a:p>
          <a:p>
            <a:pPr lvl="1">
              <a:buNone/>
            </a:pPr>
            <a:r>
              <a:rPr lang="en-US" sz="2000" dirty="0" smtClean="0">
                <a:solidFill>
                  <a:schemeClr val="bg1"/>
                </a:solidFill>
                <a:latin typeface="Comic Sans MS" pitchFamily="66" charset="0"/>
              </a:rPr>
              <a:t>}    </a:t>
            </a:r>
          </a:p>
          <a:p>
            <a:pPr lvl="1">
              <a:buNone/>
            </a:pPr>
            <a:r>
              <a:rPr lang="en-US" sz="2000" dirty="0" smtClean="0">
                <a:solidFill>
                  <a:schemeClr val="bg1"/>
                </a:solidFill>
                <a:latin typeface="Comic Sans MS" pitchFamily="66" charset="0"/>
              </a:rPr>
              <a:t>}  </a:t>
            </a:r>
          </a:p>
          <a:p>
            <a:pPr>
              <a:buNone/>
            </a:pP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28</a:t>
            </a:fld>
            <a:endParaRPr lang="en-US" dirty="0"/>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1857356" y="0"/>
            <a:ext cx="7286644" cy="523220"/>
          </a:xfrm>
          <a:prstGeom prst="rect">
            <a:avLst/>
          </a:prstGeom>
          <a:noFill/>
        </p:spPr>
        <p:txBody>
          <a:bodyPr wrap="square" rtlCol="0">
            <a:spAutoFit/>
          </a:bodyPr>
          <a:lstStyle/>
          <a:p>
            <a:r>
              <a:rPr lang="en-US" sz="2800" i="0" u="none" dirty="0" smtClean="0">
                <a:latin typeface="Comic Sans MS" pitchFamily="66" charset="0"/>
              </a:rPr>
              <a:t>Example of Constructor Injection</a:t>
            </a:r>
            <a:endParaRPr lang="en-US" sz="2800" i="0" u="none" dirty="0">
              <a:latin typeface="Comic Sans MS" pitchFamily="66"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864243"/>
          </a:xfrm>
        </p:spPr>
        <p:txBody>
          <a:bodyPr/>
          <a:lstStyle/>
          <a:p>
            <a:pPr>
              <a:buNone/>
            </a:pPr>
            <a:r>
              <a:rPr lang="en-US" sz="2000" b="1" u="sng" dirty="0" smtClean="0">
                <a:solidFill>
                  <a:schemeClr val="bg1"/>
                </a:solidFill>
                <a:latin typeface="Comic Sans MS" pitchFamily="66" charset="0"/>
              </a:rPr>
              <a:t>applicationContext.xml</a:t>
            </a:r>
            <a:endParaRPr lang="en-US" sz="2000" u="sng" dirty="0" smtClean="0">
              <a:solidFill>
                <a:schemeClr val="bg1"/>
              </a:solidFill>
              <a:latin typeface="Comic Sans MS" pitchFamily="66" charset="0"/>
            </a:endParaRPr>
          </a:p>
          <a:p>
            <a:pPr>
              <a:buNone/>
            </a:pPr>
            <a:endParaRPr lang="en-US" sz="2000" dirty="0" smtClean="0">
              <a:solidFill>
                <a:schemeClr val="bg1"/>
              </a:solidFill>
              <a:latin typeface="Comic Sans MS" pitchFamily="66" charset="0"/>
            </a:endParaRPr>
          </a:p>
          <a:p>
            <a:pPr>
              <a:buNone/>
            </a:pPr>
            <a:r>
              <a:rPr lang="en-US" sz="2000" dirty="0" smtClean="0">
                <a:solidFill>
                  <a:schemeClr val="bg1"/>
                </a:solidFill>
                <a:latin typeface="Comic Sans MS" pitchFamily="66" charset="0"/>
              </a:rPr>
              <a:t>&lt;?xml version="1.0" encoding="UTF-8"?&gt;  </a:t>
            </a:r>
          </a:p>
          <a:p>
            <a:pPr>
              <a:buNone/>
            </a:pPr>
            <a:r>
              <a:rPr lang="en-US" sz="2000" dirty="0" smtClean="0">
                <a:solidFill>
                  <a:schemeClr val="bg1"/>
                </a:solidFill>
                <a:latin typeface="Comic Sans MS" pitchFamily="66" charset="0"/>
              </a:rPr>
              <a:t>&lt;beans  </a:t>
            </a:r>
          </a:p>
          <a:p>
            <a:pPr>
              <a:buNone/>
            </a:pPr>
            <a:r>
              <a:rPr lang="en-US" sz="2000" dirty="0" smtClean="0">
                <a:solidFill>
                  <a:schemeClr val="bg1"/>
                </a:solidFill>
                <a:latin typeface="Comic Sans MS" pitchFamily="66" charset="0"/>
              </a:rPr>
              <a:t>    xmlns="http://www.springframework.org/schema/beans"  </a:t>
            </a:r>
          </a:p>
          <a:p>
            <a:pPr>
              <a:buNone/>
            </a:pPr>
            <a:r>
              <a:rPr lang="en-US" sz="2000" dirty="0" smtClean="0">
                <a:solidFill>
                  <a:schemeClr val="bg1"/>
                </a:solidFill>
                <a:latin typeface="Comic Sans MS" pitchFamily="66" charset="0"/>
              </a:rPr>
              <a:t>    xmlns:xsi="http://www.w3.org/2001/XMLSchema-instance"  </a:t>
            </a:r>
          </a:p>
          <a:p>
            <a:pPr>
              <a:buNone/>
            </a:pPr>
            <a:r>
              <a:rPr lang="en-US" sz="2000" dirty="0" smtClean="0">
                <a:solidFill>
                  <a:schemeClr val="bg1"/>
                </a:solidFill>
                <a:latin typeface="Comic Sans MS" pitchFamily="66" charset="0"/>
              </a:rPr>
              <a:t>    xmlns:p="http://www.springframework.org/schema/p"  </a:t>
            </a:r>
          </a:p>
          <a:p>
            <a:pPr>
              <a:buNone/>
            </a:pPr>
            <a:r>
              <a:rPr lang="en-US" sz="2000" dirty="0" smtClean="0">
                <a:solidFill>
                  <a:schemeClr val="bg1"/>
                </a:solidFill>
                <a:latin typeface="Comic Sans MS" pitchFamily="66" charset="0"/>
              </a:rPr>
              <a:t>    xsi:schemaLocation="http://www.springframework.org/schema/beans  </a:t>
            </a:r>
          </a:p>
          <a:p>
            <a:pPr>
              <a:buNone/>
            </a:pPr>
            <a:r>
              <a:rPr lang="en-US" sz="2000" dirty="0" smtClean="0">
                <a:solidFill>
                  <a:schemeClr val="bg1"/>
                </a:solidFill>
                <a:latin typeface="Comic Sans MS" pitchFamily="66" charset="0"/>
              </a:rPr>
              <a:t>                http://www.springframework.org/schema/beans/spring-beans-3.0.xsd"&gt;  </a:t>
            </a:r>
          </a:p>
          <a:p>
            <a:pPr>
              <a:buNone/>
            </a:pP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&lt;bean id="e" </a:t>
            </a:r>
            <a:r>
              <a:rPr lang="en-US" sz="2000" b="1" dirty="0" smtClean="0">
                <a:solidFill>
                  <a:schemeClr val="bg1"/>
                </a:solidFill>
                <a:latin typeface="Comic Sans MS" pitchFamily="66" charset="0"/>
              </a:rPr>
              <a:t>class</a:t>
            </a:r>
            <a:r>
              <a:rPr lang="en-US" sz="2000" dirty="0" smtClean="0">
                <a:solidFill>
                  <a:schemeClr val="bg1"/>
                </a:solidFill>
                <a:latin typeface="Comic Sans MS" pitchFamily="66" charset="0"/>
              </a:rPr>
              <a:t>="com.javatpoint.Employee"&gt;  </a:t>
            </a:r>
          </a:p>
          <a:p>
            <a:pPr>
              <a:buNone/>
            </a:pPr>
            <a:r>
              <a:rPr lang="en-US" sz="2000" dirty="0" smtClean="0">
                <a:solidFill>
                  <a:schemeClr val="bg1"/>
                </a:solidFill>
                <a:latin typeface="Comic Sans MS" pitchFamily="66" charset="0"/>
              </a:rPr>
              <a:t>&lt;constructor-</a:t>
            </a:r>
            <a:r>
              <a:rPr lang="en-US" sz="2000" dirty="0" err="1" smtClean="0">
                <a:solidFill>
                  <a:schemeClr val="bg1"/>
                </a:solidFill>
                <a:latin typeface="Comic Sans MS" pitchFamily="66" charset="0"/>
              </a:rPr>
              <a:t>arg</a:t>
            </a:r>
            <a:r>
              <a:rPr lang="en-US" sz="2000" dirty="0" smtClean="0">
                <a:solidFill>
                  <a:schemeClr val="bg1"/>
                </a:solidFill>
                <a:latin typeface="Comic Sans MS" pitchFamily="66" charset="0"/>
              </a:rPr>
              <a:t> value="10" type="int"&gt;&lt;/constructor-</a:t>
            </a:r>
            <a:r>
              <a:rPr lang="en-US" sz="2000" dirty="0" err="1" smtClean="0">
                <a:solidFill>
                  <a:schemeClr val="bg1"/>
                </a:solidFill>
                <a:latin typeface="Comic Sans MS" pitchFamily="66" charset="0"/>
              </a:rPr>
              <a:t>arg</a:t>
            </a:r>
            <a:r>
              <a:rPr lang="en-US" sz="2000" dirty="0" smtClean="0">
                <a:solidFill>
                  <a:schemeClr val="bg1"/>
                </a:solidFill>
                <a:latin typeface="Comic Sans MS" pitchFamily="66" charset="0"/>
              </a:rPr>
              <a:t>&gt;  </a:t>
            </a:r>
          </a:p>
          <a:p>
            <a:pPr>
              <a:buNone/>
            </a:pPr>
            <a:r>
              <a:rPr lang="en-US" sz="2000" dirty="0" smtClean="0">
                <a:solidFill>
                  <a:schemeClr val="bg1"/>
                </a:solidFill>
                <a:latin typeface="Comic Sans MS" pitchFamily="66" charset="0"/>
              </a:rPr>
              <a:t>&lt;/bean&gt;  </a:t>
            </a:r>
          </a:p>
          <a:p>
            <a:pPr>
              <a:buNone/>
            </a:pPr>
            <a:r>
              <a:rPr lang="en-US" sz="2000" dirty="0" smtClean="0">
                <a:solidFill>
                  <a:schemeClr val="bg1"/>
                </a:solidFill>
                <a:latin typeface="Comic Sans MS" pitchFamily="66" charset="0"/>
              </a:rPr>
              <a:t>  &lt;/bean</a:t>
            </a:r>
            <a:r>
              <a:rPr lang="en-US" sz="1800" dirty="0" smtClean="0">
                <a:solidFill>
                  <a:schemeClr val="bg1"/>
                </a:solidFill>
                <a:latin typeface="Comic Sans MS" pitchFamily="66" charset="0"/>
              </a:rPr>
              <a:t>s&gt; </a:t>
            </a:r>
          </a:p>
          <a:p>
            <a:pPr>
              <a:buNone/>
            </a:pPr>
            <a:endParaRPr lang="en-US" sz="18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29</a:t>
            </a:fld>
            <a:endParaRPr lang="en-US" dirty="0"/>
          </a:p>
        </p:txBody>
      </p:sp>
      <p:pic>
        <p:nvPicPr>
          <p:cNvPr id="8" name="Picture 7"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2000232" y="0"/>
            <a:ext cx="7143768" cy="523220"/>
          </a:xfrm>
          <a:prstGeom prst="rect">
            <a:avLst/>
          </a:prstGeom>
          <a:noFill/>
        </p:spPr>
        <p:txBody>
          <a:bodyPr wrap="square" rtlCol="0">
            <a:spAutoFit/>
          </a:bodyPr>
          <a:lstStyle/>
          <a:p>
            <a:r>
              <a:rPr lang="en-US" sz="2800" u="none" dirty="0" smtClean="0">
                <a:latin typeface="Comic Sans MS" pitchFamily="66" charset="0"/>
              </a:rPr>
              <a:t>Example of Constructor Injection</a:t>
            </a:r>
            <a:endParaRPr lang="en-US" sz="2800" u="none" dirty="0">
              <a:latin typeface="Comic Sans MS"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85800" y="642918"/>
            <a:ext cx="7315224" cy="5292739"/>
          </a:xfrm>
        </p:spPr>
        <p:txBody>
          <a:bodyPr/>
          <a:lstStyle/>
          <a:p>
            <a:pPr marL="288000" algn="just">
              <a:lnSpc>
                <a:spcPct val="120000"/>
              </a:lnSpc>
              <a:spcBef>
                <a:spcPts val="600"/>
              </a:spcBef>
              <a:buFont typeface="Wingdings" pitchFamily="2" charset="2"/>
              <a:buChar char="ü"/>
            </a:pPr>
            <a:r>
              <a:rPr lang="en-IN" sz="2400" dirty="0" smtClean="0">
                <a:solidFill>
                  <a:schemeClr val="bg1"/>
                </a:solidFill>
                <a:latin typeface="Comic Sans MS" pitchFamily="66" charset="0"/>
              </a:rPr>
              <a:t>Modules of spring</a:t>
            </a:r>
          </a:p>
          <a:p>
            <a:pPr marL="288000" algn="just">
              <a:lnSpc>
                <a:spcPct val="120000"/>
              </a:lnSpc>
              <a:spcBef>
                <a:spcPts val="600"/>
              </a:spcBef>
              <a:buFont typeface="Wingdings" pitchFamily="2" charset="2"/>
              <a:buChar char="ü"/>
            </a:pPr>
            <a:r>
              <a:rPr lang="en-IN" sz="2400" dirty="0" smtClean="0">
                <a:solidFill>
                  <a:schemeClr val="bg1"/>
                </a:solidFill>
                <a:latin typeface="Comic Sans MS" pitchFamily="66" charset="0"/>
              </a:rPr>
              <a:t>Different types of framework</a:t>
            </a:r>
          </a:p>
          <a:p>
            <a:pPr marL="288000" algn="just">
              <a:lnSpc>
                <a:spcPct val="120000"/>
              </a:lnSpc>
              <a:spcBef>
                <a:spcPts val="600"/>
              </a:spcBef>
              <a:buFont typeface="Wingdings" pitchFamily="2" charset="2"/>
              <a:buChar char="ü"/>
            </a:pPr>
            <a:r>
              <a:rPr lang="en-IN" sz="2400" dirty="0" err="1" smtClean="0">
                <a:solidFill>
                  <a:schemeClr val="bg1"/>
                </a:solidFill>
                <a:latin typeface="Comic Sans MS" pitchFamily="66" charset="0"/>
              </a:rPr>
              <a:t>IoC</a:t>
            </a:r>
            <a:r>
              <a:rPr lang="en-IN" sz="2400" dirty="0" smtClean="0">
                <a:solidFill>
                  <a:schemeClr val="bg1"/>
                </a:solidFill>
                <a:latin typeface="Comic Sans MS" pitchFamily="66" charset="0"/>
              </a:rPr>
              <a:t> (inversion of Control)</a:t>
            </a:r>
          </a:p>
          <a:p>
            <a:pPr marL="288000" algn="just">
              <a:lnSpc>
                <a:spcPct val="120000"/>
              </a:lnSpc>
              <a:spcBef>
                <a:spcPts val="600"/>
              </a:spcBef>
              <a:buFont typeface="Wingdings" pitchFamily="2" charset="2"/>
              <a:buChar char="ü"/>
            </a:pPr>
            <a:r>
              <a:rPr lang="en-IN" sz="2400" dirty="0" smtClean="0">
                <a:solidFill>
                  <a:schemeClr val="bg1"/>
                </a:solidFill>
                <a:latin typeface="Comic Sans MS" pitchFamily="66" charset="0"/>
              </a:rPr>
              <a:t>Dependency injection in spring</a:t>
            </a:r>
          </a:p>
          <a:p>
            <a:pPr marL="288000" algn="just">
              <a:lnSpc>
                <a:spcPct val="120000"/>
              </a:lnSpc>
              <a:spcBef>
                <a:spcPts val="600"/>
              </a:spcBef>
              <a:buFont typeface="Wingdings" pitchFamily="2" charset="2"/>
              <a:buChar char="ü"/>
            </a:pPr>
            <a:r>
              <a:rPr lang="en-IN" sz="2400" dirty="0" smtClean="0">
                <a:solidFill>
                  <a:schemeClr val="bg1"/>
                </a:solidFill>
                <a:latin typeface="Comic Sans MS" pitchFamily="66" charset="0"/>
              </a:rPr>
              <a:t>AOP</a:t>
            </a:r>
          </a:p>
          <a:p>
            <a:pPr marL="288000" algn="just">
              <a:lnSpc>
                <a:spcPct val="120000"/>
              </a:lnSpc>
              <a:spcBef>
                <a:spcPts val="600"/>
              </a:spcBef>
              <a:buFont typeface="Wingdings" pitchFamily="2" charset="2"/>
              <a:buChar char="ü"/>
            </a:pPr>
            <a:r>
              <a:rPr lang="en-IN" sz="2400" dirty="0" smtClean="0">
                <a:solidFill>
                  <a:schemeClr val="bg1"/>
                </a:solidFill>
                <a:latin typeface="Comic Sans MS" pitchFamily="66" charset="0"/>
              </a:rPr>
              <a:t>Spring JDBC template</a:t>
            </a:r>
          </a:p>
          <a:p>
            <a:pPr marL="288000" algn="just">
              <a:lnSpc>
                <a:spcPct val="120000"/>
              </a:lnSpc>
              <a:spcBef>
                <a:spcPts val="600"/>
              </a:spcBef>
              <a:buFont typeface="Wingdings" pitchFamily="2" charset="2"/>
              <a:buChar char="ü"/>
            </a:pPr>
            <a:r>
              <a:rPr lang="en-IN" sz="2400" dirty="0" smtClean="0">
                <a:solidFill>
                  <a:schemeClr val="bg1"/>
                </a:solidFill>
                <a:latin typeface="Comic Sans MS" pitchFamily="66" charset="0"/>
              </a:rPr>
              <a:t>Spring ORM framework</a:t>
            </a:r>
          </a:p>
          <a:p>
            <a:pPr marL="288000" algn="just">
              <a:lnSpc>
                <a:spcPct val="120000"/>
              </a:lnSpc>
              <a:spcBef>
                <a:spcPts val="600"/>
              </a:spcBef>
              <a:buFont typeface="Wingdings" pitchFamily="2" charset="2"/>
              <a:buChar char="ü"/>
            </a:pPr>
            <a:r>
              <a:rPr lang="en-IN" sz="2400" dirty="0" smtClean="0">
                <a:solidFill>
                  <a:schemeClr val="bg1"/>
                </a:solidFill>
                <a:latin typeface="Comic Sans MS" pitchFamily="66" charset="0"/>
              </a:rPr>
              <a:t>Spring &amp; Hibernate integration</a:t>
            </a:r>
          </a:p>
          <a:p>
            <a:pPr marL="288000" algn="just">
              <a:lnSpc>
                <a:spcPct val="120000"/>
              </a:lnSpc>
              <a:spcBef>
                <a:spcPts val="600"/>
              </a:spcBef>
              <a:buFont typeface="Wingdings" pitchFamily="2" charset="2"/>
              <a:buChar char="ü"/>
            </a:pPr>
            <a:r>
              <a:rPr lang="en-IN" sz="2400" dirty="0" smtClean="0">
                <a:solidFill>
                  <a:schemeClr val="bg1"/>
                </a:solidFill>
                <a:latin typeface="Comic Sans MS" pitchFamily="66" charset="0"/>
              </a:rPr>
              <a:t>Spring Bean </a:t>
            </a:r>
            <a:r>
              <a:rPr lang="en-IN" sz="2400" dirty="0" err="1" smtClean="0">
                <a:solidFill>
                  <a:schemeClr val="bg1"/>
                </a:solidFill>
                <a:latin typeface="Comic Sans MS" pitchFamily="66" charset="0"/>
              </a:rPr>
              <a:t>autowiring</a:t>
            </a:r>
            <a:endParaRPr lang="en-IN" sz="2400" dirty="0" smtClean="0">
              <a:solidFill>
                <a:schemeClr val="bg1"/>
              </a:solidFill>
              <a:latin typeface="Comic Sans MS" pitchFamily="66" charset="0"/>
            </a:endParaRPr>
          </a:p>
          <a:p>
            <a:pPr marL="288000" algn="just">
              <a:lnSpc>
                <a:spcPct val="120000"/>
              </a:lnSpc>
              <a:spcBef>
                <a:spcPts val="600"/>
              </a:spcBef>
              <a:buFont typeface="Wingdings" pitchFamily="2" charset="2"/>
              <a:buChar char="ü"/>
            </a:pPr>
            <a:r>
              <a:rPr lang="en-IN" sz="2400" dirty="0" smtClean="0">
                <a:solidFill>
                  <a:schemeClr val="bg1"/>
                </a:solidFill>
                <a:latin typeface="Comic Sans MS" pitchFamily="66" charset="0"/>
              </a:rPr>
              <a:t>Spring MVC</a:t>
            </a:r>
          </a:p>
          <a:p>
            <a:pPr marL="288000" algn="just">
              <a:lnSpc>
                <a:spcPct val="120000"/>
              </a:lnSpc>
              <a:spcBef>
                <a:spcPts val="600"/>
              </a:spcBef>
              <a:buFont typeface="Wingdings" pitchFamily="2" charset="2"/>
              <a:buChar char="ü"/>
            </a:pPr>
            <a:r>
              <a:rPr lang="en-IN" sz="2400" dirty="0" smtClean="0">
                <a:solidFill>
                  <a:schemeClr val="bg1"/>
                </a:solidFill>
                <a:latin typeface="Comic Sans MS" pitchFamily="66" charset="0"/>
              </a:rPr>
              <a:t>Spring MVC validation</a:t>
            </a:r>
            <a:endParaRPr lang="en-IN" sz="2400" dirty="0">
              <a:solidFill>
                <a:schemeClr val="bg1"/>
              </a:solidFill>
              <a:latin typeface="Comic Sans MS" pitchFamily="66" charset="0"/>
            </a:endParaRPr>
          </a:p>
        </p:txBody>
      </p:sp>
      <p:sp>
        <p:nvSpPr>
          <p:cNvPr id="2" name="Slide Number Placeholder 1"/>
          <p:cNvSpPr>
            <a:spLocks noGrp="1"/>
          </p:cNvSpPr>
          <p:nvPr>
            <p:ph type="sldNum" sz="quarter" idx="12"/>
          </p:nvPr>
        </p:nvSpPr>
        <p:spPr/>
        <p:txBody>
          <a:bodyPr/>
          <a:lstStyle/>
          <a:p>
            <a:pPr>
              <a:defRPr/>
            </a:pPr>
            <a:fld id="{67F3E927-BD7D-4A7F-A2B9-823A940AE694}" type="slidenum">
              <a:rPr lang="en-US" smtClean="0"/>
              <a:pPr>
                <a:defRPr/>
              </a:pPr>
              <a:t>3</a:t>
            </a:fld>
            <a:endParaRPr lang="en-US" dirty="0"/>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4"/>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4786314" y="0"/>
            <a:ext cx="4357686" cy="523220"/>
          </a:xfrm>
          <a:prstGeom prst="rect">
            <a:avLst/>
          </a:prstGeom>
          <a:noFill/>
        </p:spPr>
        <p:txBody>
          <a:bodyPr wrap="square" rtlCol="0">
            <a:spAutoFit/>
          </a:bodyPr>
          <a:lstStyle/>
          <a:p>
            <a:r>
              <a:rPr lang="en-US" sz="2800" i="0" u="none" dirty="0" smtClean="0">
                <a:latin typeface="Comic Sans MS" pitchFamily="66" charset="0"/>
              </a:rPr>
              <a:t>Contents</a:t>
            </a:r>
            <a:endParaRPr lang="en-US" sz="2800" i="0" u="none" dirty="0">
              <a:latin typeface="Comic Sans MS" pitchFamily="66"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6149995"/>
          </a:xfrm>
        </p:spPr>
        <p:txBody>
          <a:bodyPr/>
          <a:lstStyle/>
          <a:p>
            <a:pPr>
              <a:buNone/>
            </a:pPr>
            <a:r>
              <a:rPr lang="en-US" sz="2000" b="1" u="sng" dirty="0" smtClean="0">
                <a:solidFill>
                  <a:schemeClr val="bg1"/>
                </a:solidFill>
                <a:latin typeface="Comic Sans MS" pitchFamily="66" charset="0"/>
              </a:rPr>
              <a:t>File </a:t>
            </a:r>
            <a:r>
              <a:rPr lang="en-US" sz="2000" b="1" u="sng" dirty="0" err="1" smtClean="0">
                <a:solidFill>
                  <a:schemeClr val="bg1"/>
                </a:solidFill>
                <a:latin typeface="Comic Sans MS" pitchFamily="66" charset="0"/>
              </a:rPr>
              <a:t>name:Test.java</a:t>
            </a:r>
            <a:endParaRPr lang="en-US" sz="2000" b="1" u="sng" dirty="0" smtClean="0">
              <a:solidFill>
                <a:schemeClr val="bg1"/>
              </a:solidFill>
              <a:latin typeface="Comic Sans MS" pitchFamily="66" charset="0"/>
            </a:endParaRPr>
          </a:p>
          <a:p>
            <a:pPr>
              <a:buNone/>
            </a:pPr>
            <a:endParaRPr lang="en-US" sz="2000" b="1" u="sng" dirty="0" smtClean="0">
              <a:solidFill>
                <a:schemeClr val="bg1"/>
              </a:solidFill>
              <a:latin typeface="Comic Sans MS" pitchFamily="66" charset="0"/>
            </a:endParaRPr>
          </a:p>
          <a:p>
            <a:pPr>
              <a:buNone/>
            </a:pPr>
            <a:r>
              <a:rPr lang="en-US" sz="2000" b="1" dirty="0" smtClean="0">
                <a:solidFill>
                  <a:schemeClr val="bg1"/>
                </a:solidFill>
                <a:latin typeface="Comic Sans MS" pitchFamily="66" charset="0"/>
              </a:rPr>
              <a:t>import</a:t>
            </a:r>
            <a:r>
              <a:rPr lang="en-US" sz="2000" dirty="0" smtClean="0">
                <a:solidFill>
                  <a:schemeClr val="bg1"/>
                </a:solidFill>
                <a:latin typeface="Comic Sans MS" pitchFamily="66" charset="0"/>
              </a:rPr>
              <a:t> org.springframework.beans.factory.BeanFactory;  </a:t>
            </a:r>
          </a:p>
          <a:p>
            <a:pPr>
              <a:buNone/>
            </a:pPr>
            <a:r>
              <a:rPr lang="en-US" sz="2000" b="1" dirty="0" smtClean="0">
                <a:solidFill>
                  <a:schemeClr val="bg1"/>
                </a:solidFill>
                <a:latin typeface="Comic Sans MS" pitchFamily="66" charset="0"/>
              </a:rPr>
              <a:t>import</a:t>
            </a:r>
            <a:r>
              <a:rPr lang="en-US" sz="2000" dirty="0" smtClean="0">
                <a:solidFill>
                  <a:schemeClr val="bg1"/>
                </a:solidFill>
                <a:latin typeface="Comic Sans MS" pitchFamily="66" charset="0"/>
              </a:rPr>
              <a:t> org.springframework.beans.factory.xml.XmlBeanFactory;  </a:t>
            </a:r>
          </a:p>
          <a:p>
            <a:pPr>
              <a:buNone/>
            </a:pPr>
            <a:r>
              <a:rPr lang="en-US" sz="2000" b="1" dirty="0" smtClean="0">
                <a:solidFill>
                  <a:schemeClr val="bg1"/>
                </a:solidFill>
                <a:latin typeface="Comic Sans MS" pitchFamily="66" charset="0"/>
              </a:rPr>
              <a:t>import</a:t>
            </a:r>
            <a:r>
              <a:rPr lang="en-US" sz="2000" dirty="0" smtClean="0">
                <a:solidFill>
                  <a:schemeClr val="bg1"/>
                </a:solidFill>
                <a:latin typeface="Comic Sans MS" pitchFamily="66" charset="0"/>
              </a:rPr>
              <a:t> org.springframework.core.io.*;  </a:t>
            </a:r>
          </a:p>
          <a:p>
            <a:pPr>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public</a:t>
            </a: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class</a:t>
            </a:r>
            <a:r>
              <a:rPr lang="en-US" sz="2000" dirty="0" smtClean="0">
                <a:solidFill>
                  <a:schemeClr val="bg1"/>
                </a:solidFill>
                <a:latin typeface="Comic Sans MS" pitchFamily="66" charset="0"/>
              </a:rPr>
              <a:t> Test {  </a:t>
            </a:r>
          </a:p>
          <a:p>
            <a:pPr>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public</a:t>
            </a: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static</a:t>
            </a: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void</a:t>
            </a:r>
            <a:r>
              <a:rPr lang="en-US" sz="2000" dirty="0" smtClean="0">
                <a:solidFill>
                  <a:schemeClr val="bg1"/>
                </a:solidFill>
                <a:latin typeface="Comic Sans MS" pitchFamily="66" charset="0"/>
              </a:rPr>
              <a:t> main(String[] args) {  </a:t>
            </a:r>
          </a:p>
          <a:p>
            <a:pPr>
              <a:buNone/>
            </a:pP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        Resource r=</a:t>
            </a:r>
            <a:r>
              <a:rPr lang="en-US" sz="2000" b="1" dirty="0" smtClean="0">
                <a:solidFill>
                  <a:schemeClr val="bg1"/>
                </a:solidFill>
                <a:latin typeface="Comic Sans MS" pitchFamily="66" charset="0"/>
              </a:rPr>
              <a:t>new</a:t>
            </a:r>
            <a:r>
              <a:rPr lang="en-US" sz="2000" dirty="0" smtClean="0">
                <a:solidFill>
                  <a:schemeClr val="bg1"/>
                </a:solidFill>
                <a:latin typeface="Comic Sans MS" pitchFamily="66" charset="0"/>
              </a:rPr>
              <a:t> ClassPathResource("applicationContext.xml");    BeanFactory factory=</a:t>
            </a:r>
            <a:r>
              <a:rPr lang="en-US" sz="2000" b="1" dirty="0" smtClean="0">
                <a:solidFill>
                  <a:schemeClr val="bg1"/>
                </a:solidFill>
                <a:latin typeface="Comic Sans MS" pitchFamily="66" charset="0"/>
              </a:rPr>
              <a:t>new</a:t>
            </a:r>
            <a:r>
              <a:rPr lang="en-US" sz="2000" dirty="0" smtClean="0">
                <a:solidFill>
                  <a:schemeClr val="bg1"/>
                </a:solidFill>
                <a:latin typeface="Comic Sans MS" pitchFamily="66" charset="0"/>
              </a:rPr>
              <a:t> XmlBeanFactory(r);  </a:t>
            </a:r>
          </a:p>
          <a:p>
            <a:pPr>
              <a:buNone/>
            </a:pP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        Employee s=(Employee)</a:t>
            </a:r>
            <a:r>
              <a:rPr lang="en-US" sz="2000" dirty="0" err="1" smtClean="0">
                <a:solidFill>
                  <a:schemeClr val="bg1"/>
                </a:solidFill>
                <a:latin typeface="Comic Sans MS" pitchFamily="66" charset="0"/>
              </a:rPr>
              <a:t>factory.getBean</a:t>
            </a:r>
            <a:r>
              <a:rPr lang="en-US" sz="2000" dirty="0" smtClean="0">
                <a:solidFill>
                  <a:schemeClr val="bg1"/>
                </a:solidFill>
                <a:latin typeface="Comic Sans MS" pitchFamily="66" charset="0"/>
              </a:rPr>
              <a:t>("e");  </a:t>
            </a:r>
          </a:p>
          <a:p>
            <a:pPr>
              <a:buNone/>
            </a:pPr>
            <a:r>
              <a:rPr lang="en-US" sz="2000" dirty="0" smtClean="0">
                <a:solidFill>
                  <a:schemeClr val="bg1"/>
                </a:solidFill>
                <a:latin typeface="Comic Sans MS" pitchFamily="66" charset="0"/>
              </a:rPr>
              <a:t>        s.show();  </a:t>
            </a:r>
          </a:p>
          <a:p>
            <a:pPr>
              <a:buNone/>
            </a:pPr>
            <a:r>
              <a:rPr lang="en-US" sz="2000" dirty="0" smtClean="0">
                <a:solidFill>
                  <a:schemeClr val="bg1"/>
                </a:solidFill>
                <a:latin typeface="Comic Sans MS" pitchFamily="66" charset="0"/>
              </a:rPr>
              <a:t>          }  </a:t>
            </a:r>
          </a:p>
          <a:p>
            <a:pPr>
              <a:buNone/>
            </a:pPr>
            <a:r>
              <a:rPr lang="en-US" sz="2000" dirty="0" smtClean="0">
                <a:solidFill>
                  <a:schemeClr val="bg1"/>
                </a:solidFill>
                <a:latin typeface="Comic Sans MS" pitchFamily="66" charset="0"/>
              </a:rPr>
              <a:t>}  </a:t>
            </a:r>
          </a:p>
          <a:p>
            <a:pPr>
              <a:buNone/>
            </a:pPr>
            <a:r>
              <a:rPr lang="en-US" sz="2800" b="1" dirty="0" smtClean="0">
                <a:solidFill>
                  <a:schemeClr val="bg1"/>
                </a:solidFill>
                <a:latin typeface="Comic Sans MS" pitchFamily="66" charset="0"/>
              </a:rPr>
              <a:t>Output:</a:t>
            </a:r>
            <a:r>
              <a:rPr lang="en-US" sz="2800" dirty="0" smtClean="0">
                <a:solidFill>
                  <a:schemeClr val="bg1"/>
                </a:solidFill>
                <a:latin typeface="Comic Sans MS" pitchFamily="66" charset="0"/>
              </a:rPr>
              <a:t>10 null</a:t>
            </a:r>
            <a:endParaRPr lang="en-US" sz="28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30</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57222" y="0"/>
            <a:ext cx="9501222" cy="523220"/>
          </a:xfrm>
          <a:prstGeom prst="rect">
            <a:avLst/>
          </a:prstGeom>
          <a:noFill/>
        </p:spPr>
        <p:txBody>
          <a:bodyPr wrap="square" rtlCol="0">
            <a:spAutoFit/>
          </a:bodyPr>
          <a:lstStyle/>
          <a:p>
            <a:r>
              <a:rPr lang="en-US" sz="2800" i="0" u="none" dirty="0" smtClean="0">
                <a:latin typeface="Comic Sans MS" pitchFamily="66" charset="0"/>
              </a:rPr>
              <a:t>Example of Constructor Injection With Main Class</a:t>
            </a:r>
            <a:endParaRPr lang="en-US" sz="2800" i="0" u="none" dirty="0">
              <a:latin typeface="Comic Sans MS" pitchFamily="66"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71480"/>
            <a:ext cx="8572560" cy="5929354"/>
          </a:xfrm>
        </p:spPr>
        <p:txBody>
          <a:bodyPr/>
          <a:lstStyle/>
          <a:p>
            <a:pPr lvl="1">
              <a:buNone/>
            </a:pPr>
            <a:r>
              <a:rPr lang="en-IN" sz="2300" u="sng" dirty="0" smtClean="0">
                <a:solidFill>
                  <a:schemeClr val="bg1"/>
                </a:solidFill>
                <a:latin typeface="Comic Sans MS" pitchFamily="66" charset="0"/>
              </a:rPr>
              <a:t>Setter Injection</a:t>
            </a:r>
          </a:p>
          <a:p>
            <a:pPr>
              <a:buNone/>
            </a:pPr>
            <a:endParaRPr lang="en-IN" sz="2300" dirty="0" smtClean="0">
              <a:solidFill>
                <a:schemeClr val="bg1"/>
              </a:solidFill>
              <a:latin typeface="Comic Sans MS" pitchFamily="66" charset="0"/>
            </a:endParaRPr>
          </a:p>
          <a:p>
            <a:pPr>
              <a:buFont typeface="Wingdings" pitchFamily="2" charset="2"/>
              <a:buChar char="ü"/>
            </a:pPr>
            <a:r>
              <a:rPr lang="en-IN" sz="2300" dirty="0" smtClean="0">
                <a:solidFill>
                  <a:schemeClr val="bg1"/>
                </a:solidFill>
                <a:latin typeface="Comic Sans MS" pitchFamily="66" charset="0"/>
              </a:rPr>
              <a:t> In setter injection partial injection of dependencies can possible.</a:t>
            </a:r>
          </a:p>
          <a:p>
            <a:pPr>
              <a:buFont typeface="Wingdings" pitchFamily="2" charset="2"/>
              <a:buChar char="ü"/>
            </a:pPr>
            <a:r>
              <a:rPr lang="en-IN" sz="2300" dirty="0" smtClean="0">
                <a:solidFill>
                  <a:schemeClr val="bg1"/>
                </a:solidFill>
                <a:latin typeface="Comic Sans MS" pitchFamily="66" charset="0"/>
              </a:rPr>
              <a:t>Setter injection will overrides the constructor injection value provided if we write setter &amp; constructor for the same property.</a:t>
            </a:r>
          </a:p>
          <a:p>
            <a:pPr>
              <a:buFont typeface="Wingdings" pitchFamily="2" charset="2"/>
              <a:buChar char="ü"/>
            </a:pPr>
            <a:r>
              <a:rPr lang="en-IN" sz="2300" dirty="0" smtClean="0">
                <a:solidFill>
                  <a:schemeClr val="bg1"/>
                </a:solidFill>
                <a:latin typeface="Comic Sans MS" pitchFamily="66" charset="0"/>
              </a:rPr>
              <a:t>Setter injection makes bean class object as mutable</a:t>
            </a:r>
          </a:p>
          <a:p>
            <a:pPr>
              <a:buNone/>
            </a:pPr>
            <a:r>
              <a:rPr lang="en-IN" sz="2300" dirty="0" smtClean="0">
                <a:solidFill>
                  <a:schemeClr val="bg1"/>
                </a:solidFill>
                <a:latin typeface="Comic Sans MS" pitchFamily="66" charset="0"/>
              </a:rPr>
              <a:t> </a:t>
            </a:r>
          </a:p>
          <a:p>
            <a:pPr lvl="1">
              <a:buNone/>
            </a:pPr>
            <a:r>
              <a:rPr lang="en-IN" sz="2300" u="sng" dirty="0" smtClean="0">
                <a:solidFill>
                  <a:schemeClr val="bg1"/>
                </a:solidFill>
                <a:latin typeface="Comic Sans MS" pitchFamily="66" charset="0"/>
              </a:rPr>
              <a:t>Constructer Injection</a:t>
            </a:r>
          </a:p>
          <a:p>
            <a:pPr lvl="1">
              <a:buNone/>
            </a:pPr>
            <a:endParaRPr lang="en-IN" sz="2300" u="sng" dirty="0" smtClean="0">
              <a:solidFill>
                <a:schemeClr val="bg1"/>
              </a:solidFill>
              <a:latin typeface="Comic Sans MS" pitchFamily="66" charset="0"/>
            </a:endParaRPr>
          </a:p>
          <a:p>
            <a:pPr>
              <a:buFont typeface="Wingdings" pitchFamily="2" charset="2"/>
              <a:buChar char="ü"/>
            </a:pPr>
            <a:r>
              <a:rPr lang="en-IN" sz="2300" dirty="0" smtClean="0">
                <a:solidFill>
                  <a:schemeClr val="bg1"/>
                </a:solidFill>
                <a:latin typeface="Comic Sans MS" pitchFamily="66" charset="0"/>
              </a:rPr>
              <a:t>In constructer injection partial injection of dependencies can not possible.</a:t>
            </a:r>
          </a:p>
          <a:p>
            <a:pPr>
              <a:buFont typeface="Wingdings" pitchFamily="2" charset="2"/>
              <a:buChar char="ü"/>
            </a:pPr>
            <a:r>
              <a:rPr lang="en-IN" sz="2300" dirty="0" smtClean="0">
                <a:solidFill>
                  <a:schemeClr val="bg1"/>
                </a:solidFill>
                <a:latin typeface="Comic Sans MS" pitchFamily="66" charset="0"/>
              </a:rPr>
              <a:t>In constructer injection can not overrides the setter injection values</a:t>
            </a:r>
            <a:endParaRPr lang="en-IN" sz="23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31</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571536" y="0"/>
            <a:ext cx="9715536" cy="523220"/>
          </a:xfrm>
          <a:prstGeom prst="rect">
            <a:avLst/>
          </a:prstGeom>
          <a:noFill/>
        </p:spPr>
        <p:txBody>
          <a:bodyPr wrap="square" rtlCol="0">
            <a:spAutoFit/>
          </a:bodyPr>
          <a:lstStyle/>
          <a:p>
            <a:r>
              <a:rPr lang="en-US" sz="2800" i="0" u="none" dirty="0" smtClean="0">
                <a:latin typeface="Comic Sans MS" pitchFamily="66" charset="0"/>
              </a:rPr>
              <a:t>Diff B/w Setter &amp; Constructer Injection in Spring</a:t>
            </a:r>
            <a:endParaRPr lang="en-US" sz="2800" i="0" u="none" dirty="0">
              <a:latin typeface="Comic Sans MS"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23950"/>
            <a:ext cx="8229600" cy="5121275"/>
          </a:xfrm>
        </p:spPr>
        <p:txBody>
          <a:bodyPr/>
          <a:lstStyle/>
          <a:p>
            <a:pPr>
              <a:buFont typeface="Wingdings" pitchFamily="2" charset="2"/>
              <a:buChar char="Ø"/>
            </a:pPr>
            <a:r>
              <a:rPr lang="en-US" sz="2400" dirty="0" smtClean="0">
                <a:solidFill>
                  <a:schemeClr val="bg1"/>
                </a:solidFill>
                <a:latin typeface="Comic Sans MS" pitchFamily="66" charset="0"/>
              </a:rPr>
              <a:t>Why use AOP?</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	It provide the pluggable way to </a:t>
            </a:r>
            <a:r>
              <a:rPr lang="en-US" sz="2400" dirty="0" err="1" smtClean="0">
                <a:solidFill>
                  <a:schemeClr val="bg1"/>
                </a:solidFill>
                <a:latin typeface="Comic Sans MS" pitchFamily="66" charset="0"/>
              </a:rPr>
              <a:t>dynomically</a:t>
            </a:r>
            <a:r>
              <a:rPr lang="en-US" sz="2400" dirty="0" smtClean="0">
                <a:solidFill>
                  <a:schemeClr val="bg1"/>
                </a:solidFill>
                <a:latin typeface="Comic Sans MS" pitchFamily="66" charset="0"/>
              </a:rPr>
              <a:t> add the additional concern before, around or after the actual logic.</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Where use AOP?</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 	To provide declarative enterprise service such as declarative  transaction  management, and It allows users to implement customer aspects.</a:t>
            </a:r>
          </a:p>
          <a:p>
            <a:pPr>
              <a:buNone/>
            </a:pPr>
            <a:r>
              <a:rPr lang="en-US" sz="2400" dirty="0" smtClean="0">
                <a:solidFill>
                  <a:schemeClr val="bg1"/>
                </a:solidFill>
                <a:latin typeface="Comic Sans MS" pitchFamily="66" charset="0"/>
              </a:rPr>
              <a:t> </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32</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1214414" y="0"/>
            <a:ext cx="7929586" cy="523220"/>
          </a:xfrm>
          <a:prstGeom prst="rect">
            <a:avLst/>
          </a:prstGeom>
          <a:noFill/>
        </p:spPr>
        <p:txBody>
          <a:bodyPr wrap="square" rtlCol="0">
            <a:spAutoFit/>
          </a:bodyPr>
          <a:lstStyle/>
          <a:p>
            <a:r>
              <a:rPr lang="en-US" sz="2800" b="1" i="0" u="none" dirty="0" smtClean="0">
                <a:latin typeface="Comic Sans MS" pitchFamily="66" charset="0"/>
              </a:rPr>
              <a:t>Aspect oriented programming</a:t>
            </a:r>
            <a:r>
              <a:rPr lang="en-US" sz="2800" i="0" u="none" dirty="0" smtClean="0">
                <a:latin typeface="Comic Sans MS" pitchFamily="66" charset="0"/>
              </a:rPr>
              <a:t> (</a:t>
            </a:r>
            <a:r>
              <a:rPr lang="en-US" sz="2800" b="1" i="0" u="none" dirty="0" smtClean="0">
                <a:latin typeface="Comic Sans MS" pitchFamily="66" charset="0"/>
              </a:rPr>
              <a:t>AOP</a:t>
            </a:r>
            <a:r>
              <a:rPr lang="en-US" sz="2800" i="0" u="none" dirty="0" smtClean="0">
                <a:latin typeface="Comic Sans MS" pitchFamily="66" charset="0"/>
              </a:rPr>
              <a:t>)</a:t>
            </a:r>
            <a:endParaRPr lang="en-US" sz="2800" u="none" dirty="0">
              <a:latin typeface="Comic Sans MS"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686800" cy="6286520"/>
          </a:xfrm>
        </p:spPr>
        <p:txBody>
          <a:bodyPr/>
          <a:lstStyle/>
          <a:p>
            <a:pPr>
              <a:buNone/>
            </a:pPr>
            <a:r>
              <a:rPr lang="en-US" sz="2400" dirty="0" smtClean="0">
                <a:solidFill>
                  <a:schemeClr val="bg1"/>
                </a:solidFill>
                <a:latin typeface="Comic Sans MS" pitchFamily="66" charset="0"/>
              </a:rPr>
              <a:t>	Spring AOP Aspects Annotation.</a:t>
            </a:r>
          </a:p>
          <a:p>
            <a:pPr>
              <a:buNone/>
            </a:pPr>
            <a:r>
              <a:rPr lang="en-US" sz="2400" dirty="0" smtClean="0">
                <a:solidFill>
                  <a:schemeClr val="bg1"/>
                </a:solidFill>
                <a:latin typeface="Comic Sans MS" pitchFamily="66" charset="0"/>
              </a:rPr>
              <a:t>	In spring framework recommends you to use spring aspectJ AOP implementation over the spring 1.2 old style </a:t>
            </a:r>
            <a:r>
              <a:rPr lang="en-US" sz="2400" dirty="0" err="1" smtClean="0">
                <a:solidFill>
                  <a:schemeClr val="bg1"/>
                </a:solidFill>
                <a:latin typeface="Comic Sans MS" pitchFamily="66" charset="0"/>
              </a:rPr>
              <a:t>dtd</a:t>
            </a:r>
            <a:r>
              <a:rPr lang="en-US" sz="2400" dirty="0" smtClean="0">
                <a:solidFill>
                  <a:schemeClr val="bg1"/>
                </a:solidFill>
                <a:latin typeface="Comic Sans MS" pitchFamily="66" charset="0"/>
              </a:rPr>
              <a:t> based AOP.</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There are two way to use AOP AspectJ implementation.</a:t>
            </a:r>
          </a:p>
          <a:p>
            <a:pPr marL="457200" lvl="0" indent="-457200">
              <a:buFont typeface="+mj-lt"/>
              <a:buAutoNum type="arabicPeriod"/>
            </a:pPr>
            <a:r>
              <a:rPr lang="en-US" sz="2400" dirty="0" smtClean="0">
                <a:solidFill>
                  <a:schemeClr val="bg1"/>
                </a:solidFill>
                <a:latin typeface="Comic Sans MS" pitchFamily="66" charset="0"/>
              </a:rPr>
              <a:t>By annotation</a:t>
            </a:r>
          </a:p>
          <a:p>
            <a:pPr marL="457200" lvl="0" indent="-457200">
              <a:buFont typeface="+mj-lt"/>
              <a:buAutoNum type="arabicPeriod"/>
            </a:pPr>
            <a:r>
              <a:rPr lang="en-US" sz="2400" dirty="0" smtClean="0">
                <a:solidFill>
                  <a:schemeClr val="bg1"/>
                </a:solidFill>
                <a:latin typeface="Comic Sans MS" pitchFamily="66" charset="0"/>
              </a:rPr>
              <a:t>By XML configuration(schema based)</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    Spring aspectJ AOP implementation provide many annotations</a:t>
            </a:r>
          </a:p>
          <a:p>
            <a:pPr lvl="0">
              <a:buFont typeface="Wingdings" pitchFamily="2" charset="2"/>
              <a:buChar char="Ø"/>
            </a:pPr>
            <a:r>
              <a:rPr lang="en-US" sz="2400" dirty="0" smtClean="0">
                <a:solidFill>
                  <a:schemeClr val="bg1"/>
                </a:solidFill>
                <a:latin typeface="Comic Sans MS" pitchFamily="66" charset="0"/>
              </a:rPr>
              <a:t>@Aspect : declares the class as aspect</a:t>
            </a:r>
          </a:p>
          <a:p>
            <a:pPr lvl="0">
              <a:buFont typeface="Wingdings" pitchFamily="2" charset="2"/>
              <a:buChar char="Ø"/>
            </a:pPr>
            <a:r>
              <a:rPr lang="en-US" sz="2400" dirty="0" smtClean="0">
                <a:solidFill>
                  <a:schemeClr val="bg1"/>
                </a:solidFill>
                <a:latin typeface="Comic Sans MS" pitchFamily="66" charset="0"/>
              </a:rPr>
              <a:t>@Pointcut :declares the pointcut expression.</a:t>
            </a:r>
          </a:p>
          <a:p>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33</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429124" y="0"/>
            <a:ext cx="4714876" cy="523220"/>
          </a:xfrm>
          <a:prstGeom prst="rect">
            <a:avLst/>
          </a:prstGeom>
          <a:noFill/>
        </p:spPr>
        <p:txBody>
          <a:bodyPr wrap="square" rtlCol="0">
            <a:spAutoFit/>
          </a:bodyPr>
          <a:lstStyle/>
          <a:p>
            <a:r>
              <a:rPr lang="en-US" sz="2800" i="0" u="none" dirty="0" smtClean="0">
                <a:latin typeface="Comic Sans MS" pitchFamily="66" charset="0"/>
              </a:rPr>
              <a:t>AOP  Annotation</a:t>
            </a:r>
            <a:endParaRPr lang="en-US" sz="2800" i="0" u="none" dirty="0">
              <a:latin typeface="Comic Sans MS" pitchFamily="6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6143644"/>
          </a:xfrm>
        </p:spPr>
        <p:txBody>
          <a:bodyPr/>
          <a:lstStyle/>
          <a:p>
            <a:pPr marL="457200" indent="-457200">
              <a:buNone/>
            </a:pPr>
            <a:endParaRPr lang="en-US" sz="2400" dirty="0" smtClean="0">
              <a:solidFill>
                <a:schemeClr val="bg1"/>
              </a:solidFill>
              <a:latin typeface="Comic Sans MS" pitchFamily="66" charset="0"/>
            </a:endParaRPr>
          </a:p>
          <a:p>
            <a:pPr marL="457200" indent="-457200">
              <a:buFont typeface="+mj-lt"/>
              <a:buAutoNum type="arabicPeriod"/>
            </a:pPr>
            <a:r>
              <a:rPr lang="en-US" sz="2400" dirty="0" smtClean="0">
                <a:solidFill>
                  <a:schemeClr val="bg1"/>
                </a:solidFill>
                <a:latin typeface="Comic Sans MS" pitchFamily="66" charset="0"/>
              </a:rPr>
              <a:t>@Before :declare the before advice. It is applied before calling actual method.</a:t>
            </a:r>
          </a:p>
          <a:p>
            <a:pPr marL="457200" indent="-457200">
              <a:buFont typeface="+mj-lt"/>
              <a:buAutoNum type="arabicPeriod"/>
            </a:pPr>
            <a:r>
              <a:rPr lang="en-US" sz="2400" dirty="0" smtClean="0">
                <a:solidFill>
                  <a:schemeClr val="bg1"/>
                </a:solidFill>
                <a:latin typeface="Comic Sans MS" pitchFamily="66" charset="0"/>
              </a:rPr>
              <a:t>@After : It is applied after calling the actual method.</a:t>
            </a:r>
          </a:p>
          <a:p>
            <a:pPr marL="457200" lvl="0" indent="-457200">
              <a:buFont typeface="+mj-lt"/>
              <a:buAutoNum type="arabicPeriod"/>
            </a:pPr>
            <a:r>
              <a:rPr lang="en-US" sz="2400" dirty="0" smtClean="0">
                <a:solidFill>
                  <a:schemeClr val="bg1"/>
                </a:solidFill>
                <a:latin typeface="Comic Sans MS" pitchFamily="66" charset="0"/>
              </a:rPr>
              <a:t>@After Returning : Declare after the returning advice. It is used after calling the actual method.</a:t>
            </a:r>
          </a:p>
          <a:p>
            <a:pPr marL="457200" lvl="0" indent="-457200">
              <a:buFont typeface="+mj-lt"/>
              <a:buAutoNum type="arabicPeriod"/>
            </a:pPr>
            <a:r>
              <a:rPr lang="en-US" sz="2400" dirty="0" smtClean="0">
                <a:solidFill>
                  <a:schemeClr val="bg1"/>
                </a:solidFill>
                <a:latin typeface="Comic Sans MS" pitchFamily="66" charset="0"/>
              </a:rPr>
              <a:t>@Around: Declare the around advice it is applied before and after calling actual method.</a:t>
            </a:r>
          </a:p>
          <a:p>
            <a:pPr marL="457200" lvl="0" indent="-457200">
              <a:buFont typeface="+mj-lt"/>
              <a:buAutoNum type="arabicPeriod"/>
            </a:pPr>
            <a:r>
              <a:rPr lang="en-US" sz="2400" dirty="0" smtClean="0">
                <a:solidFill>
                  <a:schemeClr val="bg1"/>
                </a:solidFill>
                <a:latin typeface="Comic Sans MS" pitchFamily="66" charset="0"/>
              </a:rPr>
              <a:t>@After Throwing:Decleares the throws advice. It is applied if actual method throws exception. </a:t>
            </a:r>
          </a:p>
          <a:p>
            <a:pPr>
              <a:buNone/>
            </a:pPr>
            <a:endParaRPr lang="en-US" sz="2400" dirty="0" smtClean="0">
              <a:solidFill>
                <a:schemeClr val="bg1"/>
              </a:solidFill>
              <a:latin typeface="Comic Sans MS" pitchFamily="66" charset="0"/>
            </a:endParaRPr>
          </a:p>
          <a:p>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34</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4"/>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1571604" y="0"/>
            <a:ext cx="7572396" cy="523220"/>
          </a:xfrm>
          <a:prstGeom prst="rect">
            <a:avLst/>
          </a:prstGeom>
          <a:noFill/>
        </p:spPr>
        <p:txBody>
          <a:bodyPr wrap="square" rtlCol="0">
            <a:spAutoFit/>
          </a:bodyPr>
          <a:lstStyle/>
          <a:p>
            <a:r>
              <a:rPr lang="en-US" sz="2800" i="0" u="none" dirty="0" smtClean="0">
                <a:latin typeface="Comic Sans MS" pitchFamily="66" charset="0"/>
              </a:rPr>
              <a:t>Different types AOP Annotation</a:t>
            </a:r>
            <a:endParaRPr lang="en-US" sz="2800" i="0" u="none" dirty="0">
              <a:latin typeface="Comic Sans MS" pitchFamily="66"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85794"/>
            <a:ext cx="8229600" cy="5649929"/>
          </a:xfrm>
        </p:spPr>
        <p:txBody>
          <a:bodyPr/>
          <a:lstStyle/>
          <a:p>
            <a:pPr>
              <a:buNone/>
            </a:pPr>
            <a:r>
              <a:rPr lang="en-US" sz="2800" u="sng" dirty="0" smtClean="0">
                <a:solidFill>
                  <a:schemeClr val="bg1"/>
                </a:solidFill>
                <a:latin typeface="Comic Sans MS" pitchFamily="66" charset="0"/>
              </a:rPr>
              <a:t>Operation.java </a:t>
            </a:r>
          </a:p>
          <a:p>
            <a:pPr>
              <a:buNone/>
            </a:pPr>
            <a:r>
              <a:rPr lang="en-US" sz="2400" dirty="0" smtClean="0">
                <a:solidFill>
                  <a:schemeClr val="bg1"/>
                </a:solidFill>
                <a:latin typeface="Comic Sans MS" pitchFamily="66" charset="0"/>
              </a:rPr>
              <a:t>Public class Operation{</a:t>
            </a:r>
          </a:p>
          <a:p>
            <a:pPr>
              <a:buNone/>
            </a:pPr>
            <a:r>
              <a:rPr lang="en-US" sz="2400" dirty="0" smtClean="0">
                <a:solidFill>
                  <a:schemeClr val="bg1"/>
                </a:solidFill>
                <a:latin typeface="Comic Sans MS" pitchFamily="66" charset="0"/>
              </a:rPr>
              <a:t>Public void msg() {</a:t>
            </a:r>
          </a:p>
          <a:p>
            <a:pPr>
              <a:buNone/>
            </a:pPr>
            <a:r>
              <a:rPr lang="en-US" sz="2400" dirty="0" smtClean="0">
                <a:solidFill>
                  <a:schemeClr val="bg1"/>
                </a:solidFill>
                <a:latin typeface="Comic Sans MS" pitchFamily="66" charset="0"/>
              </a:rPr>
              <a:t>System.out.println(“Msg method invoked”);</a:t>
            </a:r>
          </a:p>
          <a:p>
            <a:pPr>
              <a:buNone/>
            </a:pP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Public void m() {</a:t>
            </a:r>
          </a:p>
          <a:p>
            <a:pPr>
              <a:buNone/>
            </a:pPr>
            <a:r>
              <a:rPr lang="en-US" sz="2400" dirty="0" smtClean="0">
                <a:solidFill>
                  <a:schemeClr val="bg1"/>
                </a:solidFill>
                <a:latin typeface="Comic Sans MS" pitchFamily="66" charset="0"/>
              </a:rPr>
              <a:t>System.out.println(“m method invoked”);</a:t>
            </a:r>
          </a:p>
          <a:p>
            <a:pPr>
              <a:buNone/>
            </a:pPr>
            <a:r>
              <a:rPr lang="en-US" sz="2400" dirty="0" smtClean="0">
                <a:solidFill>
                  <a:schemeClr val="bg1"/>
                </a:solidFill>
                <a:latin typeface="Comic Sans MS" pitchFamily="66" charset="0"/>
              </a:rPr>
              <a:t>return 2; }</a:t>
            </a:r>
          </a:p>
          <a:p>
            <a:pPr>
              <a:buNone/>
            </a:pPr>
            <a:r>
              <a:rPr lang="en-US" sz="2400" dirty="0" smtClean="0">
                <a:solidFill>
                  <a:schemeClr val="bg1"/>
                </a:solidFill>
                <a:latin typeface="Comic Sans MS" pitchFamily="66" charset="0"/>
              </a:rPr>
              <a:t> </a:t>
            </a:r>
          </a:p>
          <a:p>
            <a:pPr>
              <a:buNone/>
            </a:pPr>
            <a:r>
              <a:rPr lang="en-US" sz="2400" dirty="0" smtClean="0">
                <a:solidFill>
                  <a:schemeClr val="bg1"/>
                </a:solidFill>
                <a:latin typeface="Comic Sans MS" pitchFamily="66" charset="0"/>
              </a:rPr>
              <a:t>Public void k() {</a:t>
            </a:r>
          </a:p>
          <a:p>
            <a:pPr>
              <a:buNone/>
            </a:pPr>
            <a:r>
              <a:rPr lang="en-US" sz="2400" dirty="0" smtClean="0">
                <a:solidFill>
                  <a:schemeClr val="bg1"/>
                </a:solidFill>
                <a:latin typeface="Comic Sans MS" pitchFamily="66" charset="0"/>
              </a:rPr>
              <a:t>System.out.println(“k method invoked”);</a:t>
            </a:r>
          </a:p>
          <a:p>
            <a:pPr>
              <a:buNone/>
            </a:pPr>
            <a:r>
              <a:rPr lang="en-US" sz="2400" dirty="0" smtClean="0">
                <a:solidFill>
                  <a:schemeClr val="bg1"/>
                </a:solidFill>
                <a:latin typeface="Comic Sans MS" pitchFamily="66" charset="0"/>
              </a:rPr>
              <a:t>return 3; }</a:t>
            </a:r>
          </a:p>
          <a:p>
            <a:pPr>
              <a:buNone/>
            </a:pPr>
            <a:r>
              <a:rPr lang="en-US" sz="2400" dirty="0" smtClean="0">
                <a:solidFill>
                  <a:schemeClr val="bg1"/>
                </a:solidFill>
                <a:latin typeface="Comic Sans MS" pitchFamily="66" charset="0"/>
              </a:rPr>
              <a:t>}</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35</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4143372" y="0"/>
            <a:ext cx="5000628" cy="523220"/>
          </a:xfrm>
          <a:prstGeom prst="rect">
            <a:avLst/>
          </a:prstGeom>
          <a:noFill/>
        </p:spPr>
        <p:txBody>
          <a:bodyPr wrap="square" rtlCol="0">
            <a:spAutoFit/>
          </a:bodyPr>
          <a:lstStyle/>
          <a:p>
            <a:r>
              <a:rPr lang="en-US" sz="2800" i="0" u="none" dirty="0" smtClean="0">
                <a:latin typeface="Comic Sans MS" pitchFamily="66" charset="0"/>
              </a:rPr>
              <a:t>AOP  with Example</a:t>
            </a:r>
            <a:endParaRPr lang="en-US" sz="2800" i="0" u="none" dirty="0">
              <a:latin typeface="Comic Sans MS"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864243"/>
          </a:xfrm>
        </p:spPr>
        <p:txBody>
          <a:bodyPr/>
          <a:lstStyle/>
          <a:p>
            <a:pPr>
              <a:buNone/>
            </a:pPr>
            <a:r>
              <a:rPr lang="en-US" sz="2800" b="1" u="sng" dirty="0" smtClean="0">
                <a:solidFill>
                  <a:schemeClr val="bg1"/>
                </a:solidFill>
                <a:latin typeface="Comic Sans MS" pitchFamily="66" charset="0"/>
              </a:rPr>
              <a:t>TrackOperation.java</a:t>
            </a:r>
            <a:endParaRPr lang="en-US" sz="2800" u="sng"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 @Aspect</a:t>
            </a:r>
          </a:p>
          <a:p>
            <a:pPr>
              <a:buNone/>
            </a:pPr>
            <a:r>
              <a:rPr lang="en-US" sz="2400" dirty="0" smtClean="0">
                <a:solidFill>
                  <a:schemeClr val="bg1"/>
                </a:solidFill>
                <a:latin typeface="Comic Sans MS" pitchFamily="66" charset="0"/>
              </a:rPr>
              <a:t>Public class TrackOperation {</a:t>
            </a:r>
          </a:p>
          <a:p>
            <a:pPr>
              <a:buNone/>
            </a:pPr>
            <a:r>
              <a:rPr lang="en-US" sz="2400" dirty="0" smtClean="0">
                <a:solidFill>
                  <a:schemeClr val="bg1"/>
                </a:solidFill>
                <a:latin typeface="Comic Sans MS" pitchFamily="66" charset="0"/>
              </a:rPr>
              <a:t>@pointcut(“execution (* operation .*(…))”)</a:t>
            </a:r>
          </a:p>
          <a:p>
            <a:pPr>
              <a:buNone/>
            </a:pPr>
            <a:r>
              <a:rPr lang="en-US" sz="2400" dirty="0" smtClean="0">
                <a:solidFill>
                  <a:schemeClr val="bg1"/>
                </a:solidFill>
                <a:latin typeface="Comic Sans MS" pitchFamily="66" charset="0"/>
              </a:rPr>
              <a:t>Public void k() { }</a:t>
            </a:r>
          </a:p>
          <a:p>
            <a:pPr>
              <a:buNone/>
            </a:pPr>
            <a:r>
              <a:rPr lang="en-US" sz="2400" dirty="0" smtClean="0">
                <a:solidFill>
                  <a:schemeClr val="bg1"/>
                </a:solidFill>
                <a:latin typeface="Comic Sans MS" pitchFamily="66" charset="0"/>
              </a:rPr>
              <a:t>@Before (“k()”) </a:t>
            </a:r>
          </a:p>
          <a:p>
            <a:pPr>
              <a:buNone/>
            </a:pPr>
            <a:r>
              <a:rPr lang="en-US" sz="2400" dirty="0" smtClean="0">
                <a:solidFill>
                  <a:schemeClr val="bg1"/>
                </a:solidFill>
                <a:latin typeface="Comic Sans MS" pitchFamily="66" charset="0"/>
              </a:rPr>
              <a:t>Public void myadvice(</a:t>
            </a:r>
            <a:r>
              <a:rPr lang="en-US" sz="2400" dirty="0" err="1" smtClean="0">
                <a:solidFill>
                  <a:schemeClr val="bg1"/>
                </a:solidFill>
                <a:latin typeface="Comic Sans MS" pitchFamily="66" charset="0"/>
              </a:rPr>
              <a:t>joinpoint</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jp</a:t>
            </a: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 </a:t>
            </a:r>
          </a:p>
          <a:p>
            <a:pPr>
              <a:buNone/>
            </a:pPr>
            <a:r>
              <a:rPr lang="en-US" sz="2400" dirty="0" smtClean="0">
                <a:solidFill>
                  <a:schemeClr val="bg1"/>
                </a:solidFill>
                <a:latin typeface="Comic Sans MS" pitchFamily="66" charset="0"/>
              </a:rPr>
              <a:t>System.out.println(“additional concern”);</a:t>
            </a:r>
          </a:p>
          <a:p>
            <a:pPr>
              <a:buNone/>
            </a:pPr>
            <a:r>
              <a:rPr lang="en-US" sz="2400" dirty="0" smtClean="0">
                <a:solidFill>
                  <a:schemeClr val="bg1"/>
                </a:solidFill>
                <a:latin typeface="Comic Sans MS" pitchFamily="66" charset="0"/>
              </a:rPr>
              <a:t>// System.out.println(“method signature;” +jp.getSignatur());</a:t>
            </a:r>
          </a:p>
          <a:p>
            <a:pPr>
              <a:buNone/>
            </a:pP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36</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4"/>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3929058" y="24"/>
            <a:ext cx="5214942" cy="523220"/>
          </a:xfrm>
          <a:prstGeom prst="rect">
            <a:avLst/>
          </a:prstGeom>
          <a:noFill/>
        </p:spPr>
        <p:txBody>
          <a:bodyPr wrap="square" rtlCol="0">
            <a:spAutoFit/>
          </a:bodyPr>
          <a:lstStyle/>
          <a:p>
            <a:r>
              <a:rPr lang="en-US" sz="2800" i="0" u="none" dirty="0" smtClean="0">
                <a:latin typeface="Comic Sans MS" pitchFamily="66" charset="0"/>
              </a:rPr>
              <a:t>AOP  with Example</a:t>
            </a:r>
            <a:endParaRPr lang="en-US" sz="2800" i="0" u="none" dirty="0">
              <a:latin typeface="Comic Sans MS" pitchFamily="66"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800" u="sng" dirty="0" smtClean="0">
                <a:solidFill>
                  <a:schemeClr val="bg1"/>
                </a:solidFill>
                <a:latin typeface="Comic Sans MS" pitchFamily="66" charset="0"/>
              </a:rPr>
              <a:t>ApplicationContext.xml</a:t>
            </a:r>
          </a:p>
          <a:p>
            <a:pPr>
              <a:buNone/>
            </a:pPr>
            <a:r>
              <a:rPr lang="en-US" sz="2400" dirty="0" smtClean="0">
                <a:latin typeface="Comic Sans MS" pitchFamily="66" charset="0"/>
              </a:rPr>
              <a:t> </a:t>
            </a:r>
          </a:p>
          <a:p>
            <a:pPr>
              <a:buNone/>
            </a:pPr>
            <a:r>
              <a:rPr lang="en-US" sz="2400" dirty="0" smtClean="0">
                <a:solidFill>
                  <a:schemeClr val="bg1"/>
                </a:solidFill>
                <a:latin typeface="Comic Sans MS" pitchFamily="66" charset="0"/>
              </a:rPr>
              <a:t>&lt;?xml version=”1.0” encoding=”UTF-8?”&gt;</a:t>
            </a:r>
          </a:p>
          <a:p>
            <a:pPr>
              <a:buNone/>
            </a:pPr>
            <a:r>
              <a:rPr lang="en-US" sz="2400" dirty="0" smtClean="0">
                <a:solidFill>
                  <a:schemeClr val="bg1"/>
                </a:solidFill>
                <a:latin typeface="Comic Sans MS" pitchFamily="66" charset="0"/>
              </a:rPr>
              <a:t>&lt;bean id =”opBean” class=”com.javatpoint.Opertion”&gt; &lt;/bean&gt;</a:t>
            </a:r>
          </a:p>
          <a:p>
            <a:pPr>
              <a:buNone/>
            </a:pPr>
            <a:r>
              <a:rPr lang="en-US" sz="2400" dirty="0" smtClean="0">
                <a:solidFill>
                  <a:schemeClr val="bg1"/>
                </a:solidFill>
                <a:latin typeface="Comic Sans MS" pitchFamily="66" charset="0"/>
              </a:rPr>
              <a:t>&lt;bean class = “orgspringframework.ao[.aspectj.annotation.AnnotationAwareASpectAutoProxyCreattor”&gt; &lt;/bean&gt;</a:t>
            </a:r>
          </a:p>
          <a:p>
            <a:pPr>
              <a:buNone/>
            </a:pPr>
            <a:r>
              <a:rPr lang="en-US" sz="2400" dirty="0" smtClean="0">
                <a:solidFill>
                  <a:schemeClr val="bg1"/>
                </a:solidFill>
                <a:latin typeface="Comic Sans MS" pitchFamily="66" charset="0"/>
              </a:rPr>
              <a:t>&lt;/beans&gt;</a:t>
            </a:r>
          </a:p>
          <a:p>
            <a:pPr>
              <a:buNone/>
            </a:pPr>
            <a:endParaRPr lang="en-US" sz="2400" dirty="0" smtClean="0"/>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37</a:t>
            </a:fld>
            <a:endParaRPr lang="en-US" dirty="0"/>
          </a:p>
        </p:txBody>
      </p:sp>
      <p:sp>
        <p:nvSpPr>
          <p:cNvPr id="6" name="TextBox 5"/>
          <p:cNvSpPr txBox="1"/>
          <p:nvPr/>
        </p:nvSpPr>
        <p:spPr>
          <a:xfrm>
            <a:off x="4143372" y="0"/>
            <a:ext cx="5000628" cy="523220"/>
          </a:xfrm>
          <a:prstGeom prst="rect">
            <a:avLst/>
          </a:prstGeom>
          <a:noFill/>
        </p:spPr>
        <p:txBody>
          <a:bodyPr wrap="square" rtlCol="0">
            <a:spAutoFit/>
          </a:bodyPr>
          <a:lstStyle/>
          <a:p>
            <a:r>
              <a:rPr lang="en-US" sz="2800" i="0" u="none" dirty="0" smtClean="0">
                <a:latin typeface="Comic Sans MS" pitchFamily="66" charset="0"/>
              </a:rPr>
              <a:t>AOP with XML File</a:t>
            </a:r>
            <a:endParaRPr lang="en-US" sz="2800" i="0" u="none" dirty="0">
              <a:latin typeface="Comic Sans MS" pitchFamily="66" charset="0"/>
            </a:endParaRPr>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4786314" y="0"/>
            <a:ext cx="4357686" cy="523220"/>
          </a:xfrm>
          <a:prstGeom prst="rect">
            <a:avLst/>
          </a:prstGeom>
          <a:noFill/>
        </p:spPr>
        <p:txBody>
          <a:bodyPr wrap="square" rtlCol="0">
            <a:spAutoFit/>
          </a:bodyPr>
          <a:lstStyle/>
          <a:p>
            <a:r>
              <a:rPr lang="en-US" sz="2800" i="0" u="none" dirty="0" smtClean="0">
                <a:latin typeface="Comic Sans MS" pitchFamily="66" charset="0"/>
              </a:rPr>
              <a:t>AOP with XML File</a:t>
            </a:r>
            <a:endParaRPr lang="en-US" sz="2800" i="0" u="none" dirty="0">
              <a:latin typeface="Comic Sans MS" pitchFamily="66"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9205"/>
            <a:ext cx="8229600" cy="6472270"/>
          </a:xfrm>
        </p:spPr>
        <p:txBody>
          <a:bodyPr/>
          <a:lstStyle/>
          <a:p>
            <a:pPr>
              <a:buNone/>
            </a:pPr>
            <a:endParaRPr lang="en-US" sz="2400" dirty="0" smtClean="0">
              <a:solidFill>
                <a:schemeClr val="bg1"/>
              </a:solidFill>
              <a:latin typeface="Comic Sans MS" pitchFamily="66" charset="0"/>
            </a:endParaRPr>
          </a:p>
          <a:p>
            <a:pPr>
              <a:buNone/>
            </a:pPr>
            <a:r>
              <a:rPr lang="en-US" sz="2800" u="sng" dirty="0" smtClean="0">
                <a:solidFill>
                  <a:schemeClr val="bg1"/>
                </a:solidFill>
                <a:latin typeface="Comic Sans MS" pitchFamily="66" charset="0"/>
              </a:rPr>
              <a:t>Test.java</a:t>
            </a:r>
          </a:p>
          <a:p>
            <a:pPr>
              <a:buNone/>
            </a:pPr>
            <a:r>
              <a:rPr lang="en-US" sz="2400" dirty="0" smtClean="0">
                <a:solidFill>
                  <a:schemeClr val="bg1"/>
                </a:solidFill>
                <a:latin typeface="Comic Sans MS" pitchFamily="66" charset="0"/>
              </a:rPr>
              <a:t> Public class Test {</a:t>
            </a:r>
          </a:p>
          <a:p>
            <a:pPr>
              <a:buNone/>
            </a:pPr>
            <a:r>
              <a:rPr lang="en-US" sz="2400" dirty="0" smtClean="0">
                <a:solidFill>
                  <a:schemeClr val="bg1"/>
                </a:solidFill>
                <a:latin typeface="Comic Sans MS" pitchFamily="66" charset="0"/>
              </a:rPr>
              <a:t>ApplicationContext context=new ClassPathXmlApplicationContext(“applicationContext.xml”);</a:t>
            </a:r>
          </a:p>
          <a:p>
            <a:pPr>
              <a:buNone/>
            </a:pPr>
            <a:r>
              <a:rPr lang="en-US" sz="2400" dirty="0" smtClean="0">
                <a:solidFill>
                  <a:schemeClr val="bg1"/>
                </a:solidFill>
                <a:latin typeface="Comic Sans MS" pitchFamily="66" charset="0"/>
              </a:rPr>
              <a:t>Operatin c=(operation) context.getBean(“opBean”);</a:t>
            </a:r>
          </a:p>
          <a:p>
            <a:pPr>
              <a:buNone/>
            </a:pPr>
            <a:r>
              <a:rPr lang="en-US" sz="2400" dirty="0" smtClean="0">
                <a:solidFill>
                  <a:schemeClr val="bg1"/>
                </a:solidFill>
                <a:latin typeface="Comic Sans MS" pitchFamily="66" charset="0"/>
              </a:rPr>
              <a:t>System.out.println(“calling msg…”);</a:t>
            </a:r>
          </a:p>
          <a:p>
            <a:pPr>
              <a:buNone/>
            </a:pPr>
            <a:r>
              <a:rPr lang="en-US" sz="2400" dirty="0" smtClean="0">
                <a:solidFill>
                  <a:schemeClr val="bg1"/>
                </a:solidFill>
                <a:latin typeface="Comic Sans MS" pitchFamily="66" charset="0"/>
              </a:rPr>
              <a:t>e.msg();</a:t>
            </a:r>
          </a:p>
          <a:p>
            <a:pPr>
              <a:buNone/>
            </a:pPr>
            <a:r>
              <a:rPr lang="en-US" sz="2400" dirty="0" smtClean="0">
                <a:solidFill>
                  <a:schemeClr val="bg1"/>
                </a:solidFill>
                <a:latin typeface="Comic Sans MS" pitchFamily="66" charset="0"/>
              </a:rPr>
              <a:t>System.out.println(“calling m…..”)</a:t>
            </a:r>
          </a:p>
          <a:p>
            <a:pPr>
              <a:buNone/>
            </a:pPr>
            <a:r>
              <a:rPr lang="en-US" sz="2400" dirty="0" smtClean="0">
                <a:solidFill>
                  <a:schemeClr val="bg1"/>
                </a:solidFill>
                <a:latin typeface="Comic Sans MS" pitchFamily="66" charset="0"/>
              </a:rPr>
              <a:t>e.m();</a:t>
            </a:r>
          </a:p>
          <a:p>
            <a:pPr>
              <a:buNone/>
            </a:pPr>
            <a:r>
              <a:rPr lang="en-US" sz="2400" dirty="0" smtClean="0">
                <a:solidFill>
                  <a:schemeClr val="bg1"/>
                </a:solidFill>
                <a:latin typeface="Comic Sans MS" pitchFamily="66" charset="0"/>
              </a:rPr>
              <a:t>System.out.println(“calling k….”)</a:t>
            </a:r>
          </a:p>
          <a:p>
            <a:pPr>
              <a:buNone/>
            </a:pPr>
            <a:r>
              <a:rPr lang="en-US" sz="2400" dirty="0" err="1" smtClean="0">
                <a:solidFill>
                  <a:schemeClr val="bg1"/>
                </a:solidFill>
                <a:latin typeface="Comic Sans MS" pitchFamily="66" charset="0"/>
              </a:rPr>
              <a:t>e.k</a:t>
            </a: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38</a:t>
            </a:fld>
            <a:endParaRPr lang="en-US" dirty="0"/>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4500562" y="0"/>
            <a:ext cx="4643438" cy="523220"/>
          </a:xfrm>
          <a:prstGeom prst="rect">
            <a:avLst/>
          </a:prstGeom>
          <a:noFill/>
        </p:spPr>
        <p:txBody>
          <a:bodyPr wrap="square" rtlCol="0">
            <a:spAutoFit/>
          </a:bodyPr>
          <a:lstStyle/>
          <a:p>
            <a:r>
              <a:rPr lang="en-US" sz="2800" i="0" u="none" dirty="0" smtClean="0">
                <a:latin typeface="Comic Sans MS" pitchFamily="66" charset="0"/>
              </a:rPr>
              <a:t>AOP  with Main Class</a:t>
            </a:r>
            <a:endParaRPr lang="en-US" sz="2800" i="0" u="none" dirty="0">
              <a:latin typeface="Comic Sans MS" pitchFamily="66"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643578"/>
          </a:xfrm>
        </p:spPr>
        <p:txBody>
          <a:bodyPr/>
          <a:lstStyle/>
          <a:p>
            <a:pPr>
              <a:buNone/>
            </a:pPr>
            <a:r>
              <a:rPr lang="en-US" sz="2400" b="1" u="sng" dirty="0" smtClean="0">
                <a:solidFill>
                  <a:schemeClr val="bg1"/>
                </a:solidFill>
                <a:latin typeface="Comic Sans MS" pitchFamily="66" charset="0"/>
              </a:rPr>
              <a:t>Output:</a:t>
            </a:r>
          </a:p>
          <a:p>
            <a:pPr>
              <a:buNone/>
            </a:pPr>
            <a:endParaRPr lang="en-US" sz="2400" b="1" u="sng"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Calling msg……</a:t>
            </a:r>
          </a:p>
          <a:p>
            <a:pPr>
              <a:buNone/>
            </a:pPr>
            <a:r>
              <a:rPr lang="en-US" sz="2400" dirty="0" smtClean="0">
                <a:solidFill>
                  <a:schemeClr val="bg1"/>
                </a:solidFill>
                <a:latin typeface="Comic Sans MS" pitchFamily="66" charset="0"/>
              </a:rPr>
              <a:t>Additional concern</a:t>
            </a:r>
          </a:p>
          <a:p>
            <a:pPr>
              <a:buNone/>
            </a:pPr>
            <a:r>
              <a:rPr lang="en-US" sz="2400" dirty="0" smtClean="0">
                <a:solidFill>
                  <a:schemeClr val="bg1"/>
                </a:solidFill>
                <a:latin typeface="Comic Sans MS" pitchFamily="66" charset="0"/>
              </a:rPr>
              <a:t>Msg() method invoked</a:t>
            </a:r>
          </a:p>
          <a:p>
            <a:pPr>
              <a:buNone/>
            </a:pPr>
            <a:r>
              <a:rPr lang="en-US" sz="2400" dirty="0" smtClean="0">
                <a:solidFill>
                  <a:schemeClr val="bg1"/>
                </a:solidFill>
                <a:latin typeface="Comic Sans MS" pitchFamily="66" charset="0"/>
              </a:rPr>
              <a:t>Calling m…</a:t>
            </a:r>
          </a:p>
          <a:p>
            <a:pPr>
              <a:buNone/>
            </a:pPr>
            <a:r>
              <a:rPr lang="en-US" sz="2400" dirty="0" smtClean="0">
                <a:solidFill>
                  <a:schemeClr val="bg1"/>
                </a:solidFill>
                <a:latin typeface="Comic Sans MS" pitchFamily="66" charset="0"/>
              </a:rPr>
              <a:t>Additional concern</a:t>
            </a:r>
          </a:p>
          <a:p>
            <a:pPr>
              <a:buNone/>
            </a:pPr>
            <a:r>
              <a:rPr lang="en-US" sz="2400" dirty="0" smtClean="0">
                <a:solidFill>
                  <a:schemeClr val="bg1"/>
                </a:solidFill>
                <a:latin typeface="Comic Sans MS" pitchFamily="66" charset="0"/>
              </a:rPr>
              <a:t>Calling k…..</a:t>
            </a:r>
          </a:p>
          <a:p>
            <a:pPr>
              <a:buNone/>
            </a:pPr>
            <a:r>
              <a:rPr lang="en-US" sz="2400" dirty="0" smtClean="0">
                <a:solidFill>
                  <a:schemeClr val="bg1"/>
                </a:solidFill>
                <a:latin typeface="Comic Sans MS" pitchFamily="66" charset="0"/>
              </a:rPr>
              <a:t>Additional concern</a:t>
            </a:r>
          </a:p>
          <a:p>
            <a:pPr>
              <a:buNone/>
            </a:pPr>
            <a:r>
              <a:rPr lang="en-US" sz="2400" dirty="0" smtClean="0">
                <a:solidFill>
                  <a:schemeClr val="bg1"/>
                </a:solidFill>
                <a:latin typeface="Comic Sans MS" pitchFamily="66" charset="0"/>
              </a:rPr>
              <a:t>K() method invoked. </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In the above output Additional concern is printed before msg(), m() and k() method is invoked. </a:t>
            </a:r>
          </a:p>
          <a:p>
            <a:pPr>
              <a:buNone/>
            </a:pPr>
            <a:endParaRPr lang="en-US" sz="2400" dirty="0" smtClean="0">
              <a:solidFill>
                <a:schemeClr val="bg1"/>
              </a:solidFill>
              <a:latin typeface="Comic Sans MS" pitchFamily="66" charset="0"/>
            </a:endParaRPr>
          </a:p>
          <a:p>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39</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143372" y="0"/>
            <a:ext cx="5000628" cy="523220"/>
          </a:xfrm>
          <a:prstGeom prst="rect">
            <a:avLst/>
          </a:prstGeom>
          <a:noFill/>
        </p:spPr>
        <p:txBody>
          <a:bodyPr wrap="square" rtlCol="0">
            <a:spAutoFit/>
          </a:bodyPr>
          <a:lstStyle/>
          <a:p>
            <a:r>
              <a:rPr lang="en-US" sz="2800" i="0" u="none" dirty="0" smtClean="0">
                <a:latin typeface="Comic Sans MS" pitchFamily="66" charset="0"/>
              </a:rPr>
              <a:t>AOP  with Output</a:t>
            </a:r>
            <a:endParaRPr lang="en-US" sz="2800" i="0" u="none" dirty="0">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57"/>
            <a:ext cx="8229600" cy="1143000"/>
          </a:xfrm>
        </p:spPr>
        <p:txBody>
          <a:bodyPr/>
          <a:lstStyle/>
          <a:p>
            <a:pPr algn="ct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IN" dirty="0">
              <a:solidFill>
                <a:schemeClr val="accent6">
                  <a:lumMod val="75000"/>
                </a:schemeClr>
              </a:solidFill>
            </a:endParaRPr>
          </a:p>
        </p:txBody>
      </p:sp>
      <p:sp>
        <p:nvSpPr>
          <p:cNvPr id="3" name="Content Placeholder 2"/>
          <p:cNvSpPr>
            <a:spLocks noGrp="1"/>
          </p:cNvSpPr>
          <p:nvPr>
            <p:ph idx="1"/>
          </p:nvPr>
        </p:nvSpPr>
        <p:spPr>
          <a:xfrm>
            <a:off x="457200" y="1844657"/>
            <a:ext cx="8229600" cy="4400568"/>
          </a:xfrm>
        </p:spPr>
        <p:txBody>
          <a:bodyPr/>
          <a:lstStyle/>
          <a:p>
            <a:r>
              <a:rPr lang="en-US" sz="2400" dirty="0" smtClean="0">
                <a:solidFill>
                  <a:schemeClr val="bg1"/>
                </a:solidFill>
                <a:latin typeface="Comic Sans MS" pitchFamily="66" charset="0"/>
              </a:rPr>
              <a:t>Spring is a lightweight framework .</a:t>
            </a:r>
          </a:p>
          <a:p>
            <a:r>
              <a:rPr lang="en-US" sz="2400" dirty="0" smtClean="0">
                <a:solidFill>
                  <a:schemeClr val="bg1"/>
                </a:solidFill>
                <a:latin typeface="Comic Sans MS" pitchFamily="66" charset="0"/>
              </a:rPr>
              <a:t>It is also said as framework of framework because it provide support to various framework.</a:t>
            </a:r>
          </a:p>
          <a:p>
            <a:r>
              <a:rPr lang="en-US" sz="2400" dirty="0" smtClean="0">
                <a:solidFill>
                  <a:schemeClr val="bg1"/>
                </a:solidFill>
                <a:latin typeface="Comic Sans MS" pitchFamily="66" charset="0"/>
              </a:rPr>
              <a:t>Example Struts, Hibernate, EJB, etc….</a:t>
            </a:r>
          </a:p>
          <a:p>
            <a:pPr>
              <a:buNone/>
            </a:pPr>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What is Framework ?</a:t>
            </a:r>
          </a:p>
          <a:p>
            <a:r>
              <a:rPr lang="en-US" sz="2400" dirty="0" smtClean="0">
                <a:solidFill>
                  <a:schemeClr val="bg1"/>
                </a:solidFill>
                <a:latin typeface="Comic Sans MS" pitchFamily="66" charset="0"/>
              </a:rPr>
              <a:t>It is defined as structure where we find solution for various technical problems.</a:t>
            </a:r>
          </a:p>
          <a:p>
            <a:r>
              <a:rPr lang="en-US" sz="2400" dirty="0" smtClean="0">
                <a:solidFill>
                  <a:schemeClr val="bg1"/>
                </a:solidFill>
                <a:latin typeface="Comic Sans MS" pitchFamily="66" charset="0"/>
              </a:rPr>
              <a:t>It was developed by Rod Johnson in 2003</a:t>
            </a:r>
          </a:p>
          <a:p>
            <a:pPr>
              <a:buNone/>
            </a:pPr>
            <a:endParaRPr lang="en-US" sz="2400" dirty="0" smtClean="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4500562" y="0"/>
            <a:ext cx="4643438" cy="523220"/>
          </a:xfrm>
          <a:prstGeom prst="rect">
            <a:avLst/>
          </a:prstGeom>
          <a:noFill/>
        </p:spPr>
        <p:txBody>
          <a:bodyPr wrap="square" rtlCol="0">
            <a:spAutoFit/>
          </a:bodyPr>
          <a:lstStyle/>
          <a:p>
            <a:r>
              <a:rPr lang="en-IN" sz="2800" u="none" dirty="0" smtClean="0">
                <a:latin typeface="Comic Sans MS" pitchFamily="66" charset="0"/>
              </a:rPr>
              <a:t>What is Spring ?  </a:t>
            </a:r>
            <a:endParaRPr lang="en-IN" sz="2800" u="none" dirty="0">
              <a:latin typeface="Comic Sans MS" pitchFamily="66"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472518" cy="5935681"/>
          </a:xfrm>
        </p:spPr>
        <p:txBody>
          <a:bodyPr/>
          <a:lstStyle/>
          <a:p>
            <a:pPr>
              <a:buFont typeface="Wingdings" pitchFamily="2" charset="2"/>
              <a:buChar char="§"/>
            </a:pPr>
            <a:r>
              <a:rPr lang="en-US" sz="2000" dirty="0" smtClean="0">
                <a:solidFill>
                  <a:schemeClr val="bg1"/>
                </a:solidFill>
                <a:latin typeface="Comic Sans MS" pitchFamily="66" charset="0"/>
              </a:rPr>
              <a:t>Spring JDBC </a:t>
            </a:r>
            <a:r>
              <a:rPr lang="en-US" sz="2000" dirty="0" err="1" smtClean="0">
                <a:solidFill>
                  <a:schemeClr val="bg1"/>
                </a:solidFill>
                <a:latin typeface="Comic Sans MS" pitchFamily="66" charset="0"/>
              </a:rPr>
              <a:t>templete</a:t>
            </a:r>
            <a:r>
              <a:rPr lang="en-US" sz="2000" dirty="0" smtClean="0">
                <a:solidFill>
                  <a:schemeClr val="bg1"/>
                </a:solidFill>
                <a:latin typeface="Comic Sans MS" pitchFamily="66" charset="0"/>
              </a:rPr>
              <a:t> is a powerful mechanism to connect to the database and execute SQL queries.</a:t>
            </a:r>
          </a:p>
          <a:p>
            <a:pPr>
              <a:buFont typeface="Wingdings" pitchFamily="2" charset="2"/>
              <a:buChar char="§"/>
            </a:pPr>
            <a:r>
              <a:rPr lang="en-US" sz="2000" dirty="0" smtClean="0">
                <a:solidFill>
                  <a:schemeClr val="bg1"/>
                </a:solidFill>
                <a:latin typeface="Comic Sans MS" pitchFamily="66" charset="0"/>
              </a:rPr>
              <a:t>It internally uses JDBC API but eliminate a lot of problem of JDBC API</a:t>
            </a:r>
          </a:p>
          <a:p>
            <a:pPr>
              <a:buFont typeface="Wingdings" pitchFamily="2" charset="2"/>
              <a:buChar char="§"/>
            </a:pPr>
            <a:r>
              <a:rPr lang="en-US" sz="2000" dirty="0" smtClean="0">
                <a:solidFill>
                  <a:schemeClr val="bg1"/>
                </a:solidFill>
                <a:latin typeface="Comic Sans MS" pitchFamily="66" charset="0"/>
              </a:rPr>
              <a:t>In spring we need to configure the following properties to obtain connection with database.</a:t>
            </a:r>
          </a:p>
          <a:p>
            <a:pPr>
              <a:buNone/>
            </a:pPr>
            <a:endParaRPr lang="en-US" sz="2000" dirty="0" smtClean="0">
              <a:solidFill>
                <a:schemeClr val="bg1"/>
              </a:solidFill>
              <a:latin typeface="Comic Sans MS" pitchFamily="66" charset="0"/>
            </a:endParaRPr>
          </a:p>
          <a:p>
            <a:pPr>
              <a:buNone/>
            </a:pPr>
            <a:r>
              <a:rPr lang="en-US" sz="2000" dirty="0" smtClean="0">
                <a:solidFill>
                  <a:schemeClr val="bg1"/>
                </a:solidFill>
                <a:latin typeface="Comic Sans MS" pitchFamily="66" charset="0"/>
              </a:rPr>
              <a:t>&lt;bean id =”id1” class=”</a:t>
            </a:r>
            <a:r>
              <a:rPr lang="en-US" sz="2000" dirty="0" err="1" smtClean="0">
                <a:solidFill>
                  <a:schemeClr val="bg1"/>
                </a:solidFill>
                <a:latin typeface="Comic Sans MS" pitchFamily="66" charset="0"/>
              </a:rPr>
              <a:t>org.springframework.datasource.DriverManagerDataSource</a:t>
            </a:r>
            <a:r>
              <a:rPr lang="en-US" sz="2000" dirty="0" smtClean="0">
                <a:solidFill>
                  <a:schemeClr val="bg1"/>
                </a:solidFill>
                <a:latin typeface="Comic Sans MS" pitchFamily="66" charset="0"/>
              </a:rPr>
              <a:t>”&gt;</a:t>
            </a:r>
          </a:p>
          <a:p>
            <a:pPr>
              <a:buNone/>
            </a:pPr>
            <a:r>
              <a:rPr lang="en-US" sz="2000" dirty="0" smtClean="0">
                <a:solidFill>
                  <a:schemeClr val="bg1"/>
                </a:solidFill>
                <a:latin typeface="Comic Sans MS" pitchFamily="66" charset="0"/>
              </a:rPr>
              <a:t>&lt;property name=”</a:t>
            </a:r>
            <a:r>
              <a:rPr lang="en-US" sz="2000" dirty="0" err="1" smtClean="0">
                <a:solidFill>
                  <a:schemeClr val="bg1"/>
                </a:solidFill>
                <a:latin typeface="Comic Sans MS" pitchFamily="66" charset="0"/>
              </a:rPr>
              <a:t>driverClassName</a:t>
            </a:r>
            <a:r>
              <a:rPr lang="en-US" sz="2000" dirty="0" smtClean="0">
                <a:solidFill>
                  <a:schemeClr val="bg1"/>
                </a:solidFill>
                <a:latin typeface="Comic Sans MS" pitchFamily="66" charset="0"/>
              </a:rPr>
              <a:t>” value=” ”/&gt;</a:t>
            </a:r>
          </a:p>
          <a:p>
            <a:pPr>
              <a:buNone/>
            </a:pPr>
            <a:r>
              <a:rPr lang="en-US" sz="2000" dirty="0" smtClean="0">
                <a:solidFill>
                  <a:schemeClr val="bg1"/>
                </a:solidFill>
                <a:latin typeface="Comic Sans MS" pitchFamily="66" charset="0"/>
              </a:rPr>
              <a:t>&lt;property name=”</a:t>
            </a:r>
            <a:r>
              <a:rPr lang="en-US" sz="2000" dirty="0" err="1" smtClean="0">
                <a:solidFill>
                  <a:schemeClr val="bg1"/>
                </a:solidFill>
                <a:latin typeface="Comic Sans MS" pitchFamily="66" charset="0"/>
              </a:rPr>
              <a:t>url</a:t>
            </a:r>
            <a:r>
              <a:rPr lang="en-US" sz="2000" dirty="0" smtClean="0">
                <a:solidFill>
                  <a:schemeClr val="bg1"/>
                </a:solidFill>
                <a:latin typeface="Comic Sans MS" pitchFamily="66" charset="0"/>
              </a:rPr>
              <a:t>” value=”  ” /&gt;</a:t>
            </a:r>
          </a:p>
          <a:p>
            <a:pPr>
              <a:buNone/>
            </a:pPr>
            <a:r>
              <a:rPr lang="en-US" sz="2000" dirty="0" smtClean="0">
                <a:solidFill>
                  <a:schemeClr val="bg1"/>
                </a:solidFill>
                <a:latin typeface="Comic Sans MS" pitchFamily="66" charset="0"/>
              </a:rPr>
              <a:t>&lt;property name=”username” value=”    ” /&gt;</a:t>
            </a:r>
          </a:p>
          <a:p>
            <a:pPr>
              <a:buNone/>
            </a:pPr>
            <a:r>
              <a:rPr lang="en-US" sz="2000" dirty="0" smtClean="0">
                <a:solidFill>
                  <a:schemeClr val="bg1"/>
                </a:solidFill>
                <a:latin typeface="Comic Sans MS" pitchFamily="66" charset="0"/>
              </a:rPr>
              <a:t>&lt;property name=”password” value=”     ” /&gt;</a:t>
            </a:r>
          </a:p>
          <a:p>
            <a:pPr>
              <a:buNone/>
            </a:pPr>
            <a:r>
              <a:rPr lang="en-US" sz="2000" dirty="0" smtClean="0">
                <a:solidFill>
                  <a:schemeClr val="bg1"/>
                </a:solidFill>
                <a:latin typeface="Comic Sans MS" pitchFamily="66" charset="0"/>
              </a:rPr>
              <a:t>&lt;/bean&gt;</a:t>
            </a:r>
          </a:p>
          <a:p>
            <a:pPr>
              <a:buNone/>
            </a:pP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40</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4429124" y="0"/>
            <a:ext cx="4714876" cy="954107"/>
          </a:xfrm>
          <a:prstGeom prst="rect">
            <a:avLst/>
          </a:prstGeom>
          <a:noFill/>
        </p:spPr>
        <p:txBody>
          <a:bodyPr wrap="square" rtlCol="0">
            <a:spAutoFit/>
          </a:bodyPr>
          <a:lstStyle/>
          <a:p>
            <a:r>
              <a:rPr lang="en-US" sz="2800" i="0" u="none" dirty="0" smtClean="0">
                <a:latin typeface="Comic Sans MS" pitchFamily="66" charset="0"/>
              </a:rPr>
              <a:t>Spring JDBC Template</a:t>
            </a:r>
          </a:p>
          <a:p>
            <a:endParaRPr lang="en-US" sz="2800" i="0" u="none" dirty="0">
              <a:latin typeface="Comic Sans MS" pitchFamily="66"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530869"/>
          </a:xfrm>
        </p:spPr>
        <p:txBody>
          <a:bodyPr/>
          <a:lstStyle/>
          <a:p>
            <a:pPr>
              <a:buFont typeface="Wingdings" pitchFamily="2" charset="2"/>
              <a:buChar char="Ø"/>
            </a:pPr>
            <a:r>
              <a:rPr lang="en-US" sz="2000" dirty="0" smtClean="0">
                <a:solidFill>
                  <a:schemeClr val="bg1"/>
                </a:solidFill>
                <a:latin typeface="Comic Sans MS" pitchFamily="66" charset="0"/>
              </a:rPr>
              <a:t>The JDBC Template class executes SQL queries, updates statements, stores procedure calls, performs iteration over ResultSets, and extracts returned parameter values. It also catches JDBC exceptions and translates them to the generic, more informative, exception hierarchy defined in the org.springframework.dao package.</a:t>
            </a:r>
          </a:p>
          <a:p>
            <a:pPr>
              <a:buFont typeface="Wingdings" pitchFamily="2" charset="2"/>
              <a:buChar char="Ø"/>
            </a:pPr>
            <a:endParaRPr lang="en-US" sz="2000" dirty="0" smtClean="0">
              <a:solidFill>
                <a:schemeClr val="bg1"/>
              </a:solidFill>
              <a:latin typeface="Comic Sans MS" pitchFamily="66" charset="0"/>
            </a:endParaRPr>
          </a:p>
          <a:p>
            <a:pPr>
              <a:buFont typeface="Wingdings" pitchFamily="2" charset="2"/>
              <a:buChar char="Ø"/>
            </a:pPr>
            <a:r>
              <a:rPr lang="en-US" sz="2000" dirty="0" smtClean="0">
                <a:solidFill>
                  <a:schemeClr val="bg1"/>
                </a:solidFill>
                <a:latin typeface="Comic Sans MS" pitchFamily="66" charset="0"/>
              </a:rPr>
              <a:t>Instances of the </a:t>
            </a:r>
            <a:r>
              <a:rPr lang="en-US" sz="2000" i="1" dirty="0" smtClean="0">
                <a:solidFill>
                  <a:schemeClr val="bg1"/>
                </a:solidFill>
                <a:latin typeface="Comic Sans MS" pitchFamily="66" charset="0"/>
              </a:rPr>
              <a:t>JdbcTemplate</a:t>
            </a:r>
            <a:r>
              <a:rPr lang="en-US" sz="2000" dirty="0" smtClean="0">
                <a:solidFill>
                  <a:schemeClr val="bg1"/>
                </a:solidFill>
                <a:latin typeface="Comic Sans MS" pitchFamily="66" charset="0"/>
              </a:rPr>
              <a:t> class are </a:t>
            </a:r>
            <a:r>
              <a:rPr lang="en-US" sz="2000" i="1" dirty="0" smtClean="0">
                <a:solidFill>
                  <a:schemeClr val="bg1"/>
                </a:solidFill>
                <a:latin typeface="Comic Sans MS" pitchFamily="66" charset="0"/>
              </a:rPr>
              <a:t>threadsafe</a:t>
            </a:r>
            <a:r>
              <a:rPr lang="en-US" sz="2000" dirty="0" smtClean="0">
                <a:solidFill>
                  <a:schemeClr val="bg1"/>
                </a:solidFill>
                <a:latin typeface="Comic Sans MS" pitchFamily="66" charset="0"/>
              </a:rPr>
              <a:t> once configured. So you can configure a single instance of a </a:t>
            </a:r>
            <a:r>
              <a:rPr lang="en-US" sz="2000" i="1" dirty="0" smtClean="0">
                <a:solidFill>
                  <a:schemeClr val="bg1"/>
                </a:solidFill>
                <a:latin typeface="Comic Sans MS" pitchFamily="66" charset="0"/>
              </a:rPr>
              <a:t>JdbcTemplate</a:t>
            </a:r>
            <a:r>
              <a:rPr lang="en-US" sz="2000" dirty="0" smtClean="0">
                <a:solidFill>
                  <a:schemeClr val="bg1"/>
                </a:solidFill>
                <a:latin typeface="Comic Sans MS" pitchFamily="66" charset="0"/>
              </a:rPr>
              <a:t> and then safely inject this shared reference into multiple DAOs.</a:t>
            </a:r>
          </a:p>
          <a:p>
            <a:pPr>
              <a:buFont typeface="Wingdings" pitchFamily="2" charset="2"/>
              <a:buChar char="Ø"/>
            </a:pPr>
            <a:endParaRPr lang="en-US" sz="2000" dirty="0" smtClean="0">
              <a:solidFill>
                <a:schemeClr val="bg1"/>
              </a:solidFill>
              <a:latin typeface="Comic Sans MS" pitchFamily="66" charset="0"/>
            </a:endParaRPr>
          </a:p>
          <a:p>
            <a:pPr>
              <a:buFont typeface="Wingdings" pitchFamily="2" charset="2"/>
              <a:buChar char="Ø"/>
            </a:pPr>
            <a:r>
              <a:rPr lang="en-US" sz="2000" dirty="0" smtClean="0">
                <a:solidFill>
                  <a:schemeClr val="bg1"/>
                </a:solidFill>
                <a:latin typeface="Comic Sans MS" pitchFamily="66" charset="0"/>
              </a:rPr>
              <a:t>A common practice when using the JDBC Template class is to configure a </a:t>
            </a:r>
            <a:r>
              <a:rPr lang="en-US" sz="2000" i="1" dirty="0" smtClean="0">
                <a:solidFill>
                  <a:schemeClr val="bg1"/>
                </a:solidFill>
                <a:latin typeface="Comic Sans MS" pitchFamily="66" charset="0"/>
              </a:rPr>
              <a:t>DataSource</a:t>
            </a:r>
            <a:r>
              <a:rPr lang="en-US" sz="2000" dirty="0" smtClean="0">
                <a:solidFill>
                  <a:schemeClr val="bg1"/>
                </a:solidFill>
                <a:latin typeface="Comic Sans MS" pitchFamily="66" charset="0"/>
              </a:rPr>
              <a:t> in your Spring configuration file, and then dependency-inject that shared DataSource bean into your DAO classes, and the JdbcTemplate is created in the setter for the DataSource.</a:t>
            </a: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41</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286116" y="0"/>
            <a:ext cx="5857884" cy="954107"/>
          </a:xfrm>
          <a:prstGeom prst="rect">
            <a:avLst/>
          </a:prstGeom>
          <a:noFill/>
        </p:spPr>
        <p:txBody>
          <a:bodyPr wrap="square" rtlCol="0">
            <a:spAutoFit/>
          </a:bodyPr>
          <a:lstStyle/>
          <a:p>
            <a:r>
              <a:rPr lang="en-US" sz="2800" u="none" dirty="0" smtClean="0">
                <a:latin typeface="Comic Sans MS" pitchFamily="66" charset="0"/>
              </a:rPr>
              <a:t>Spring </a:t>
            </a:r>
            <a:r>
              <a:rPr lang="en-US" sz="2800" i="0" u="none" dirty="0" smtClean="0">
                <a:latin typeface="Comic Sans MS" pitchFamily="66" charset="0"/>
              </a:rPr>
              <a:t>JdbcTemplate Class</a:t>
            </a:r>
          </a:p>
          <a:p>
            <a:endParaRPr lang="en-US" sz="2800" u="none" dirty="0">
              <a:latin typeface="Comic Sans MS" pitchFamily="66"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245117"/>
          </a:xfrm>
        </p:spPr>
        <p:txBody>
          <a:bodyPr/>
          <a:lstStyle/>
          <a:p>
            <a:r>
              <a:rPr lang="en-US" sz="2400" dirty="0" smtClean="0">
                <a:solidFill>
                  <a:schemeClr val="bg1"/>
                </a:solidFill>
                <a:latin typeface="Comic Sans MS" pitchFamily="66" charset="0"/>
              </a:rPr>
              <a:t>DAO stands for Data Access Object, which is commonly used for database interaction. DAOs exist to provide a means to read and write data to the database and they should expose this functionality through an interface by which the rest of the application will access them.</a:t>
            </a:r>
          </a:p>
          <a:p>
            <a:pPr>
              <a:buNone/>
            </a:pPr>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The DAO support in Spring makes it easy to work with data access technologies like JDBC, Hibernate, JPA, or JDO in a consistent way.</a:t>
            </a:r>
          </a:p>
          <a:p>
            <a:pPr>
              <a:buNone/>
            </a:pPr>
            <a:endParaRPr lang="en-US" sz="2400" dirty="0" smtClean="0">
              <a:solidFill>
                <a:schemeClr val="bg1"/>
              </a:solidFill>
              <a:latin typeface="Comic Sans MS" pitchFamily="66" charset="0"/>
            </a:endParaRPr>
          </a:p>
          <a:p>
            <a:r>
              <a:rPr lang="en-US" sz="2400" dirty="0" smtClean="0">
                <a:solidFill>
                  <a:schemeClr val="bg1"/>
                </a:solidFill>
                <a:latin typeface="Comic Sans MS" pitchFamily="66" charset="0"/>
              </a:rPr>
              <a:t>we can perform CRUD (Create, Read, Update and Delete) operation on database tables using SQL and JDBC Template object</a:t>
            </a:r>
          </a:p>
          <a:p>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42</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2214546" y="0"/>
            <a:ext cx="6929454" cy="954107"/>
          </a:xfrm>
          <a:prstGeom prst="rect">
            <a:avLst/>
          </a:prstGeom>
          <a:noFill/>
        </p:spPr>
        <p:txBody>
          <a:bodyPr wrap="square" rtlCol="0">
            <a:spAutoFit/>
          </a:bodyPr>
          <a:lstStyle/>
          <a:p>
            <a:r>
              <a:rPr lang="en-US" sz="2800" i="0" u="none" dirty="0" smtClean="0">
                <a:latin typeface="Comic Sans MS" pitchFamily="66" charset="0"/>
              </a:rPr>
              <a:t> Spring Data Access Object (DAO)</a:t>
            </a:r>
          </a:p>
          <a:p>
            <a:endParaRPr lang="en-US" sz="2800" u="none" dirty="0">
              <a:latin typeface="Comic Sans MS" pitchFamily="66"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5206"/>
            <a:ext cx="8229600" cy="6762794"/>
          </a:xfrm>
        </p:spPr>
        <p:txBody>
          <a:bodyPr/>
          <a:lstStyle/>
          <a:p>
            <a:pPr>
              <a:buFont typeface="Wingdings" pitchFamily="2" charset="2"/>
              <a:buChar char="Ø"/>
            </a:pPr>
            <a:endParaRPr lang="en-US" sz="2000" dirty="0" smtClean="0">
              <a:solidFill>
                <a:schemeClr val="bg1"/>
              </a:solidFill>
              <a:latin typeface="Comic Sans MS" pitchFamily="66" charset="0"/>
            </a:endParaRPr>
          </a:p>
          <a:p>
            <a:pPr>
              <a:buFont typeface="Wingdings" pitchFamily="2" charset="2"/>
              <a:buChar char="Ø"/>
            </a:pPr>
            <a:r>
              <a:rPr lang="en-US" sz="2000" dirty="0" smtClean="0">
                <a:solidFill>
                  <a:schemeClr val="bg1"/>
                </a:solidFill>
                <a:latin typeface="Comic Sans MS" pitchFamily="66" charset="0"/>
              </a:rPr>
              <a:t>A database transaction is a sequence of actions that are treated as a single unit of work. These actions should either complete entirely or take no effect at all. Transaction management is an important part of RDBMS-oriented enterprise application to ensure data integrity and consistency. The concept of transactions can be described with the following four key properties described as </a:t>
            </a:r>
            <a:r>
              <a:rPr lang="en-US" sz="2000" b="1" dirty="0" smtClean="0">
                <a:solidFill>
                  <a:schemeClr val="bg1"/>
                </a:solidFill>
                <a:latin typeface="Comic Sans MS" pitchFamily="66" charset="0"/>
              </a:rPr>
              <a:t>ACID</a:t>
            </a:r>
            <a:r>
              <a:rPr lang="en-US" sz="2000" dirty="0" smtClean="0">
                <a:solidFill>
                  <a:schemeClr val="bg1"/>
                </a:solidFill>
                <a:latin typeface="Comic Sans MS" pitchFamily="66" charset="0"/>
              </a:rPr>
              <a:t> −</a:t>
            </a:r>
          </a:p>
          <a:p>
            <a:pPr>
              <a:buFont typeface="Wingdings" pitchFamily="2" charset="2"/>
              <a:buChar char="Ø"/>
            </a:pPr>
            <a:r>
              <a:rPr lang="en-US" sz="2000" b="1" dirty="0" smtClean="0">
                <a:solidFill>
                  <a:schemeClr val="bg1"/>
                </a:solidFill>
                <a:latin typeface="Comic Sans MS" pitchFamily="66" charset="0"/>
              </a:rPr>
              <a:t>Atomicity</a:t>
            </a:r>
            <a:r>
              <a:rPr lang="en-US" sz="2000" dirty="0" smtClean="0">
                <a:solidFill>
                  <a:schemeClr val="bg1"/>
                </a:solidFill>
                <a:latin typeface="Comic Sans MS" pitchFamily="66" charset="0"/>
              </a:rPr>
              <a:t> − A transaction should be treated as a single unit of operation, which means either the entire sequence of operations is successful or unsuccessful.</a:t>
            </a:r>
          </a:p>
          <a:p>
            <a:pPr>
              <a:buFont typeface="Wingdings" pitchFamily="2" charset="2"/>
              <a:buChar char="Ø"/>
            </a:pPr>
            <a:r>
              <a:rPr lang="en-US" sz="2000" b="1" dirty="0" smtClean="0">
                <a:solidFill>
                  <a:schemeClr val="bg1"/>
                </a:solidFill>
                <a:latin typeface="Comic Sans MS" pitchFamily="66" charset="0"/>
              </a:rPr>
              <a:t>Consistency</a:t>
            </a:r>
            <a:r>
              <a:rPr lang="en-US" sz="2000" dirty="0" smtClean="0">
                <a:solidFill>
                  <a:schemeClr val="bg1"/>
                </a:solidFill>
                <a:latin typeface="Comic Sans MS" pitchFamily="66" charset="0"/>
              </a:rPr>
              <a:t> − This represents the consistency of the referential integrity of the database, unique primary keys in tables, etc.</a:t>
            </a:r>
          </a:p>
          <a:p>
            <a:pPr>
              <a:buFont typeface="Wingdings" pitchFamily="2" charset="2"/>
              <a:buChar char="Ø"/>
            </a:pPr>
            <a:r>
              <a:rPr lang="en-US" sz="2000" b="1" dirty="0" smtClean="0">
                <a:solidFill>
                  <a:schemeClr val="bg1"/>
                </a:solidFill>
                <a:latin typeface="Comic Sans MS" pitchFamily="66" charset="0"/>
              </a:rPr>
              <a:t>Isolation</a:t>
            </a:r>
            <a:r>
              <a:rPr lang="en-US" sz="2000" dirty="0" smtClean="0">
                <a:solidFill>
                  <a:schemeClr val="bg1"/>
                </a:solidFill>
                <a:latin typeface="Comic Sans MS" pitchFamily="66" charset="0"/>
              </a:rPr>
              <a:t> − There may be many transaction processing with the same data set at the same time. Each transaction should be isolated from others to prevent data corruption.</a:t>
            </a:r>
          </a:p>
          <a:p>
            <a:pPr>
              <a:buFont typeface="Wingdings" pitchFamily="2" charset="2"/>
              <a:buChar char="Ø"/>
            </a:pPr>
            <a:r>
              <a:rPr lang="en-US" sz="2000" b="1" dirty="0" smtClean="0">
                <a:solidFill>
                  <a:schemeClr val="bg1"/>
                </a:solidFill>
                <a:latin typeface="Comic Sans MS" pitchFamily="66" charset="0"/>
              </a:rPr>
              <a:t>Durability</a:t>
            </a:r>
            <a:r>
              <a:rPr lang="en-US" sz="2000" dirty="0" smtClean="0">
                <a:solidFill>
                  <a:schemeClr val="bg1"/>
                </a:solidFill>
                <a:latin typeface="Comic Sans MS" pitchFamily="66" charset="0"/>
              </a:rPr>
              <a:t> − Once a transaction has completed, the results of this transaction have to be made permanent and cannot be erased from the database due to system failure.</a:t>
            </a:r>
          </a:p>
          <a:p>
            <a:pPr>
              <a:buFont typeface="Wingdings" pitchFamily="2" charset="2"/>
              <a:buChar char="Ø"/>
            </a:pP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43</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143108" y="0"/>
            <a:ext cx="7000892" cy="954107"/>
          </a:xfrm>
          <a:prstGeom prst="rect">
            <a:avLst/>
          </a:prstGeom>
          <a:noFill/>
        </p:spPr>
        <p:txBody>
          <a:bodyPr wrap="square" rtlCol="0">
            <a:spAutoFit/>
          </a:bodyPr>
          <a:lstStyle/>
          <a:p>
            <a:r>
              <a:rPr lang="en-US" sz="2800" i="0" u="none" dirty="0" smtClean="0">
                <a:latin typeface="Comic Sans MS" pitchFamily="66" charset="0"/>
              </a:rPr>
              <a:t>Spring - Transaction Management</a:t>
            </a:r>
          </a:p>
          <a:p>
            <a:endParaRPr lang="en-US" sz="2800" u="none" dirty="0">
              <a:latin typeface="Comic Sans MS" pitchFamily="66"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530869"/>
          </a:xfrm>
        </p:spPr>
        <p:txBody>
          <a:bodyPr/>
          <a:lstStyle/>
          <a:p>
            <a:pPr>
              <a:buFont typeface="Wingdings" pitchFamily="2" charset="2"/>
              <a:buChar char="Ø"/>
            </a:pPr>
            <a:r>
              <a:rPr lang="en-US" sz="2400" dirty="0" smtClean="0">
                <a:solidFill>
                  <a:schemeClr val="bg1"/>
                </a:solidFill>
                <a:latin typeface="Comic Sans MS" pitchFamily="66" charset="0"/>
              </a:rPr>
              <a:t>Local transactions are specific to a single transactional resource like a JDBC connection, whereas global transactions can span multiple transactional resources like transaction in a distributed system.</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Local transactions are easier to be implemented.</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Global transaction management is required in a distributed computing environment where all the resources are distributed across multiple systems. In such a case, transaction management needs to be done both at local and global levels. A distributed or a global transaction is executed across multiple</a:t>
            </a:r>
          </a:p>
          <a:p>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44</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000232" y="0"/>
            <a:ext cx="7143768" cy="523220"/>
          </a:xfrm>
          <a:prstGeom prst="rect">
            <a:avLst/>
          </a:prstGeom>
          <a:noFill/>
        </p:spPr>
        <p:txBody>
          <a:bodyPr wrap="square" rtlCol="0">
            <a:spAutoFit/>
          </a:bodyPr>
          <a:lstStyle/>
          <a:p>
            <a:r>
              <a:rPr lang="en-US" sz="2800" i="0" u="none" dirty="0" smtClean="0">
                <a:latin typeface="Comic Sans MS" pitchFamily="66" charset="0"/>
              </a:rPr>
              <a:t>Local vs. Global Transactions</a:t>
            </a:r>
            <a:endParaRPr lang="en-US" sz="2800" i="0" u="none" dirty="0">
              <a:latin typeface="Comic Sans MS" pitchFamily="66"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221433"/>
          </a:xfrm>
        </p:spPr>
        <p:txBody>
          <a:bodyPr/>
          <a:lstStyle/>
          <a:p>
            <a:pPr>
              <a:buNone/>
            </a:pPr>
            <a:r>
              <a:rPr lang="en-US" sz="2200" dirty="0" smtClean="0">
                <a:solidFill>
                  <a:schemeClr val="bg1"/>
                </a:solidFill>
                <a:latin typeface="Comic Sans MS" pitchFamily="66" charset="0"/>
              </a:rPr>
              <a:t>	Spring supports two types of transaction management −</a:t>
            </a:r>
          </a:p>
          <a:p>
            <a:pPr>
              <a:buFont typeface="Wingdings" pitchFamily="2" charset="2"/>
              <a:buChar char="Ø"/>
            </a:pPr>
            <a:endParaRPr lang="en-US" sz="2200" dirty="0" smtClean="0">
              <a:solidFill>
                <a:schemeClr val="bg1"/>
              </a:solidFill>
              <a:latin typeface="Comic Sans MS" pitchFamily="66" charset="0"/>
            </a:endParaRPr>
          </a:p>
          <a:p>
            <a:pPr>
              <a:buFont typeface="Wingdings" pitchFamily="2" charset="2"/>
              <a:buChar char="Ø"/>
            </a:pPr>
            <a:r>
              <a:rPr lang="en-US" sz="2200" dirty="0" smtClean="0">
                <a:solidFill>
                  <a:schemeClr val="bg1"/>
                </a:solidFill>
                <a:latin typeface="Comic Sans MS" pitchFamily="66" charset="0"/>
                <a:hlinkClick r:id="rId2"/>
              </a:rPr>
              <a:t>Programmatic transaction management</a:t>
            </a:r>
            <a:r>
              <a:rPr lang="en-US" sz="2200" dirty="0" smtClean="0">
                <a:solidFill>
                  <a:schemeClr val="bg1"/>
                </a:solidFill>
                <a:latin typeface="Comic Sans MS" pitchFamily="66" charset="0"/>
              </a:rPr>
              <a:t> − This means that you have to manage the transaction with the help of programming. That gives you extreme flexibility, but it is difficult to maintain.</a:t>
            </a:r>
          </a:p>
          <a:p>
            <a:pPr>
              <a:buFont typeface="Wingdings" pitchFamily="2" charset="2"/>
              <a:buChar char="Ø"/>
            </a:pPr>
            <a:r>
              <a:rPr lang="en-US" sz="2200" dirty="0" smtClean="0">
                <a:solidFill>
                  <a:schemeClr val="bg1"/>
                </a:solidFill>
                <a:latin typeface="Comic Sans MS" pitchFamily="66" charset="0"/>
                <a:hlinkClick r:id="rId3"/>
              </a:rPr>
              <a:t>Declarative transaction management</a:t>
            </a:r>
            <a:r>
              <a:rPr lang="en-US" sz="2200" dirty="0" smtClean="0">
                <a:solidFill>
                  <a:schemeClr val="bg1"/>
                </a:solidFill>
                <a:latin typeface="Comic Sans MS" pitchFamily="66" charset="0"/>
              </a:rPr>
              <a:t> − This means you separate transaction management from the business code. You only use annotations or XML-based configuration to manage the transactions.</a:t>
            </a:r>
          </a:p>
          <a:p>
            <a:pPr>
              <a:buFont typeface="Wingdings" pitchFamily="2" charset="2"/>
              <a:buChar char="Ø"/>
            </a:pPr>
            <a:endParaRPr lang="en-US" sz="2200" dirty="0" smtClean="0">
              <a:solidFill>
                <a:schemeClr val="bg1"/>
              </a:solidFill>
              <a:latin typeface="Comic Sans MS" pitchFamily="66" charset="0"/>
            </a:endParaRPr>
          </a:p>
          <a:p>
            <a:pPr>
              <a:buFont typeface="Wingdings" pitchFamily="2" charset="2"/>
              <a:buChar char="Ø"/>
            </a:pPr>
            <a:r>
              <a:rPr lang="en-US" sz="2200" dirty="0" smtClean="0">
                <a:solidFill>
                  <a:schemeClr val="bg1"/>
                </a:solidFill>
                <a:latin typeface="Comic Sans MS" pitchFamily="66" charset="0"/>
              </a:rPr>
              <a:t>Declarative transaction management is preferable over programmatic transaction management though it is less flexible than programmatic transaction management, which allows you to control transactions through your code. But as a kind of crosscutting concern, declarative transaction management can be modularized with the AOP approach. </a:t>
            </a:r>
            <a:endParaRPr lang="en-US" sz="22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45</a:t>
            </a:fld>
            <a:endParaRPr lang="en-US" dirty="0"/>
          </a:p>
        </p:txBody>
      </p:sp>
      <p:pic>
        <p:nvPicPr>
          <p:cNvPr id="5" name="Picture 4" descr="Ppt_Bg2.png"/>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85784" y="0"/>
            <a:ext cx="9429784" cy="954107"/>
          </a:xfrm>
          <a:prstGeom prst="rect">
            <a:avLst/>
          </a:prstGeom>
          <a:noFill/>
        </p:spPr>
        <p:txBody>
          <a:bodyPr wrap="square" rtlCol="0">
            <a:spAutoFit/>
          </a:bodyPr>
          <a:lstStyle/>
          <a:p>
            <a:r>
              <a:rPr lang="en-US" sz="2800" i="0" u="none" dirty="0" smtClean="0">
                <a:latin typeface="Comic Sans MS" pitchFamily="66" charset="0"/>
              </a:rPr>
              <a:t>Programmatic vs. Declarative Transaction  in Spring</a:t>
            </a:r>
          </a:p>
          <a:p>
            <a:endParaRPr lang="en-US" sz="2800" u="none" dirty="0">
              <a:latin typeface="Comic Sans MS" pitchFamily="66"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030803"/>
          </a:xfrm>
        </p:spPr>
        <p:txBody>
          <a:bodyPr/>
          <a:lstStyle/>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 Public int update(String query)</a:t>
            </a:r>
          </a:p>
          <a:p>
            <a:pPr>
              <a:buFont typeface="Wingdings" pitchFamily="2" charset="2"/>
              <a:buChar char="Ø"/>
            </a:pPr>
            <a:r>
              <a:rPr lang="en-US" sz="2400" dirty="0" smtClean="0">
                <a:solidFill>
                  <a:schemeClr val="bg1"/>
                </a:solidFill>
                <a:latin typeface="Comic Sans MS" pitchFamily="66" charset="0"/>
              </a:rPr>
              <a:t> public int update(string query, object..args)</a:t>
            </a:r>
          </a:p>
          <a:p>
            <a:pPr>
              <a:buFont typeface="Wingdings" pitchFamily="2" charset="2"/>
              <a:buChar char="Ø"/>
            </a:pPr>
            <a:r>
              <a:rPr lang="en-US" sz="2400" dirty="0" smtClean="0">
                <a:solidFill>
                  <a:schemeClr val="bg1"/>
                </a:solidFill>
                <a:latin typeface="Comic Sans MS" pitchFamily="66" charset="0"/>
              </a:rPr>
              <a:t> public void execute(String query)</a:t>
            </a:r>
          </a:p>
          <a:p>
            <a:pPr lvl="0">
              <a:buFont typeface="Wingdings" pitchFamily="2" charset="2"/>
              <a:buChar char="Ø"/>
            </a:pPr>
            <a:r>
              <a:rPr lang="en-US" sz="2400" dirty="0" smtClean="0">
                <a:solidFill>
                  <a:schemeClr val="bg1"/>
                </a:solidFill>
                <a:latin typeface="Comic Sans MS" pitchFamily="66" charset="0"/>
              </a:rPr>
              <a:t> public T execute(String sql,   </a:t>
            </a:r>
          </a:p>
          <a:p>
            <a:pPr lvl="0">
              <a:buNone/>
            </a:pPr>
            <a:r>
              <a:rPr lang="en-US" sz="2400" dirty="0" smtClean="0">
                <a:solidFill>
                  <a:schemeClr val="bg1"/>
                </a:solidFill>
                <a:latin typeface="Comic Sans MS" pitchFamily="66" charset="0"/>
              </a:rPr>
              <a:t>     prepared </a:t>
            </a:r>
            <a:r>
              <a:rPr lang="en-US" sz="2400" dirty="0" err="1" smtClean="0">
                <a:solidFill>
                  <a:schemeClr val="bg1"/>
                </a:solidFill>
                <a:latin typeface="Comic Sans MS" pitchFamily="66" charset="0"/>
              </a:rPr>
              <a:t>StatementCallback</a:t>
            </a:r>
            <a:r>
              <a:rPr lang="en-US" sz="2400" dirty="0" smtClean="0">
                <a:solidFill>
                  <a:schemeClr val="bg1"/>
                </a:solidFill>
                <a:latin typeface="Comic Sans MS" pitchFamily="66" charset="0"/>
              </a:rPr>
              <a:t> action)</a:t>
            </a:r>
          </a:p>
          <a:p>
            <a:pPr lvl="0">
              <a:buFont typeface="Wingdings" pitchFamily="2" charset="2"/>
              <a:buChar char="Ø"/>
            </a:pPr>
            <a:r>
              <a:rPr lang="en-US" sz="2400" dirty="0" smtClean="0">
                <a:solidFill>
                  <a:schemeClr val="bg1"/>
                </a:solidFill>
                <a:latin typeface="Comic Sans MS" pitchFamily="66" charset="0"/>
              </a:rPr>
              <a:t> public T query(String sql, ResultSetExtracter res)</a:t>
            </a:r>
          </a:p>
          <a:p>
            <a:pPr lvl="0">
              <a:buFont typeface="Wingdings" pitchFamily="2" charset="2"/>
              <a:buChar char="Ø"/>
            </a:pPr>
            <a:r>
              <a:rPr lang="en-US" sz="2400" dirty="0" smtClean="0">
                <a:solidFill>
                  <a:schemeClr val="bg1"/>
                </a:solidFill>
                <a:latin typeface="Comic Sans MS" pitchFamily="66" charset="0"/>
              </a:rPr>
              <a:t> public List query(String sql, RowMapper res)</a:t>
            </a:r>
          </a:p>
          <a:p>
            <a:pPr>
              <a:buFont typeface="Wingdings" pitchFamily="2" charset="2"/>
              <a:buChar char="Ø"/>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46</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4714876" y="0"/>
            <a:ext cx="4429124" cy="523220"/>
          </a:xfrm>
          <a:prstGeom prst="rect">
            <a:avLst/>
          </a:prstGeom>
          <a:noFill/>
        </p:spPr>
        <p:txBody>
          <a:bodyPr wrap="square" rtlCol="0">
            <a:spAutoFit/>
          </a:bodyPr>
          <a:lstStyle/>
          <a:p>
            <a:r>
              <a:rPr lang="en-US" sz="2800" i="0" u="none" dirty="0" smtClean="0">
                <a:latin typeface="Comic Sans MS" pitchFamily="66" charset="0"/>
              </a:rPr>
              <a:t>Method in Spring JDBC</a:t>
            </a:r>
            <a:endParaRPr 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857232"/>
            <a:ext cx="8229600" cy="6786610"/>
          </a:xfrm>
        </p:spPr>
        <p:txBody>
          <a:bodyPr/>
          <a:lstStyle/>
          <a:p>
            <a:pPr>
              <a:buNone/>
            </a:pPr>
            <a:r>
              <a:rPr lang="en-US" sz="2200" dirty="0" smtClean="0">
                <a:solidFill>
                  <a:schemeClr val="bg1"/>
                </a:solidFill>
                <a:latin typeface="Comic Sans MS" pitchFamily="66" charset="0"/>
              </a:rPr>
              <a:t>create table employee(  </a:t>
            </a:r>
          </a:p>
          <a:p>
            <a:pPr>
              <a:buNone/>
            </a:pPr>
            <a:r>
              <a:rPr lang="en-US" sz="2200" dirty="0" smtClean="0">
                <a:solidFill>
                  <a:schemeClr val="bg1"/>
                </a:solidFill>
                <a:latin typeface="Comic Sans MS" pitchFamily="66" charset="0"/>
              </a:rPr>
              <a:t>id number(10),  </a:t>
            </a:r>
          </a:p>
          <a:p>
            <a:pPr>
              <a:buNone/>
            </a:pPr>
            <a:r>
              <a:rPr lang="en-US" sz="2200" dirty="0" smtClean="0">
                <a:solidFill>
                  <a:schemeClr val="bg1"/>
                </a:solidFill>
                <a:latin typeface="Comic Sans MS" pitchFamily="66" charset="0"/>
              </a:rPr>
              <a:t>name varchar2(100),  </a:t>
            </a:r>
          </a:p>
          <a:p>
            <a:pPr>
              <a:buNone/>
            </a:pPr>
            <a:r>
              <a:rPr lang="en-US" sz="2200" dirty="0" smtClean="0">
                <a:solidFill>
                  <a:schemeClr val="bg1"/>
                </a:solidFill>
                <a:latin typeface="Comic Sans MS" pitchFamily="66" charset="0"/>
              </a:rPr>
              <a:t>salary number(10)  </a:t>
            </a:r>
          </a:p>
          <a:p>
            <a:pPr>
              <a:buNone/>
            </a:pPr>
            <a:r>
              <a:rPr lang="en-US" sz="2200" dirty="0" smtClean="0">
                <a:solidFill>
                  <a:schemeClr val="bg1"/>
                </a:solidFill>
                <a:latin typeface="Comic Sans MS" pitchFamily="66" charset="0"/>
              </a:rPr>
              <a:t>);  </a:t>
            </a:r>
          </a:p>
          <a:p>
            <a:pPr>
              <a:buNone/>
            </a:pPr>
            <a:endParaRPr lang="en-US" sz="2200" dirty="0" smtClean="0">
              <a:solidFill>
                <a:schemeClr val="bg1"/>
              </a:solidFill>
              <a:latin typeface="Comic Sans MS" pitchFamily="66" charset="0"/>
            </a:endParaRPr>
          </a:p>
          <a:p>
            <a:pPr>
              <a:buNone/>
            </a:pPr>
            <a:r>
              <a:rPr lang="en-US" sz="2200" u="sng" dirty="0" smtClean="0">
                <a:solidFill>
                  <a:schemeClr val="bg1"/>
                </a:solidFill>
                <a:latin typeface="Comic Sans MS" pitchFamily="66" charset="0"/>
              </a:rPr>
              <a:t>Employee.java</a:t>
            </a:r>
          </a:p>
          <a:p>
            <a:pPr>
              <a:buNone/>
            </a:pPr>
            <a:r>
              <a:rPr lang="en-US" sz="2200" dirty="0" smtClean="0">
                <a:solidFill>
                  <a:schemeClr val="bg1"/>
                </a:solidFill>
                <a:latin typeface="Comic Sans MS" pitchFamily="66" charset="0"/>
              </a:rPr>
              <a:t>public class Employee {  </a:t>
            </a:r>
          </a:p>
          <a:p>
            <a:pPr>
              <a:buNone/>
            </a:pPr>
            <a:r>
              <a:rPr lang="en-US" sz="2200" dirty="0" smtClean="0">
                <a:solidFill>
                  <a:schemeClr val="bg1"/>
                </a:solidFill>
                <a:latin typeface="Comic Sans MS" pitchFamily="66" charset="0"/>
              </a:rPr>
              <a:t>private int id;  </a:t>
            </a:r>
          </a:p>
          <a:p>
            <a:pPr>
              <a:buNone/>
            </a:pPr>
            <a:r>
              <a:rPr lang="en-US" sz="2200" dirty="0" smtClean="0">
                <a:solidFill>
                  <a:schemeClr val="bg1"/>
                </a:solidFill>
                <a:latin typeface="Comic Sans MS" pitchFamily="66" charset="0"/>
              </a:rPr>
              <a:t>private String name;  </a:t>
            </a:r>
          </a:p>
          <a:p>
            <a:pPr>
              <a:buNone/>
            </a:pPr>
            <a:r>
              <a:rPr lang="en-US" sz="2200" dirty="0" smtClean="0">
                <a:solidFill>
                  <a:schemeClr val="bg1"/>
                </a:solidFill>
                <a:latin typeface="Comic Sans MS" pitchFamily="66" charset="0"/>
              </a:rPr>
              <a:t>private float salary;</a:t>
            </a:r>
          </a:p>
          <a:p>
            <a:pPr>
              <a:buNone/>
            </a:pPr>
            <a:r>
              <a:rPr lang="en-US" sz="2200" dirty="0" smtClean="0">
                <a:solidFill>
                  <a:schemeClr val="bg1"/>
                </a:solidFill>
                <a:latin typeface="Comic Sans MS" pitchFamily="66" charset="0"/>
              </a:rPr>
              <a:t>  </a:t>
            </a:r>
          </a:p>
          <a:p>
            <a:pPr>
              <a:buNone/>
            </a:pPr>
            <a:r>
              <a:rPr lang="en-US" sz="2200" dirty="0" smtClean="0">
                <a:solidFill>
                  <a:schemeClr val="bg1"/>
                </a:solidFill>
                <a:latin typeface="Comic Sans MS" pitchFamily="66" charset="0"/>
              </a:rPr>
              <a:t>//getters and setters  </a:t>
            </a:r>
          </a:p>
          <a:p>
            <a:pPr>
              <a:buNone/>
            </a:pPr>
            <a:r>
              <a:rPr lang="en-US" sz="2000" dirty="0" smtClean="0">
                <a:solidFill>
                  <a:schemeClr val="bg1"/>
                </a:solidFill>
                <a:latin typeface="Comic Sans MS" pitchFamily="66" charset="0"/>
              </a:rPr>
              <a:t>}  </a:t>
            </a:r>
          </a:p>
          <a:p>
            <a:pPr>
              <a:buNone/>
            </a:pP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47</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4714876" y="0"/>
            <a:ext cx="4429124" cy="523220"/>
          </a:xfrm>
          <a:prstGeom prst="rect">
            <a:avLst/>
          </a:prstGeom>
          <a:noFill/>
        </p:spPr>
        <p:txBody>
          <a:bodyPr wrap="square" rtlCol="0">
            <a:spAutoFit/>
          </a:bodyPr>
          <a:lstStyle/>
          <a:p>
            <a:r>
              <a:rPr lang="en-US" sz="2800" i="0" u="none" dirty="0" smtClean="0">
                <a:latin typeface="Comic Sans MS" pitchFamily="66" charset="0"/>
              </a:rPr>
              <a:t>Example of Spring </a:t>
            </a:r>
            <a:r>
              <a:rPr lang="en-US" sz="2800" i="0" u="none" dirty="0" err="1" smtClean="0">
                <a:latin typeface="Comic Sans MS" pitchFamily="66" charset="0"/>
              </a:rPr>
              <a:t>Jdbc</a:t>
            </a:r>
            <a:endParaRPr lang="en-US" sz="2800" i="0" u="none" dirty="0">
              <a:latin typeface="Comic Sans MS" pitchFamily="66"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572296"/>
          </a:xfrm>
        </p:spPr>
        <p:txBody>
          <a:bodyPr/>
          <a:lstStyle/>
          <a:p>
            <a:pPr>
              <a:buNone/>
            </a:pPr>
            <a:r>
              <a:rPr lang="en-US" sz="1800" b="1" dirty="0" smtClean="0">
                <a:solidFill>
                  <a:schemeClr val="bg1"/>
                </a:solidFill>
              </a:rPr>
              <a:t>public</a:t>
            </a:r>
            <a:r>
              <a:rPr lang="en-US" sz="1800" dirty="0" smtClean="0">
                <a:solidFill>
                  <a:schemeClr val="bg1"/>
                </a:solidFill>
              </a:rPr>
              <a:t> </a:t>
            </a:r>
            <a:r>
              <a:rPr lang="en-US" sz="1800" b="1" dirty="0" smtClean="0">
                <a:solidFill>
                  <a:schemeClr val="bg1"/>
                </a:solidFill>
              </a:rPr>
              <a:t>class</a:t>
            </a:r>
            <a:r>
              <a:rPr lang="en-US" sz="1800" dirty="0" smtClean="0">
                <a:solidFill>
                  <a:schemeClr val="bg1"/>
                </a:solidFill>
              </a:rPr>
              <a:t> </a:t>
            </a:r>
            <a:r>
              <a:rPr lang="en-US" sz="1800" dirty="0" err="1" smtClean="0">
                <a:solidFill>
                  <a:schemeClr val="bg1"/>
                </a:solidFill>
              </a:rPr>
              <a:t>EmployeeDao</a:t>
            </a:r>
            <a:r>
              <a:rPr lang="en-US" sz="1800" dirty="0" smtClean="0">
                <a:solidFill>
                  <a:schemeClr val="bg1"/>
                </a:solidFill>
              </a:rPr>
              <a:t> {  </a:t>
            </a:r>
          </a:p>
          <a:p>
            <a:pPr>
              <a:buNone/>
            </a:pPr>
            <a:r>
              <a:rPr lang="en-US" sz="1800" b="1" dirty="0" smtClean="0">
                <a:solidFill>
                  <a:schemeClr val="bg1"/>
                </a:solidFill>
              </a:rPr>
              <a:t>private</a:t>
            </a:r>
            <a:r>
              <a:rPr lang="en-US" sz="1800" dirty="0" smtClean="0">
                <a:solidFill>
                  <a:schemeClr val="bg1"/>
                </a:solidFill>
              </a:rPr>
              <a:t> JdbcTemplate </a:t>
            </a:r>
            <a:r>
              <a:rPr lang="en-US" sz="1800" dirty="0" err="1" smtClean="0">
                <a:solidFill>
                  <a:schemeClr val="bg1"/>
                </a:solidFill>
              </a:rPr>
              <a:t>jdbcTemplate</a:t>
            </a:r>
            <a:r>
              <a:rPr lang="en-US" sz="1800" dirty="0" smtClean="0">
                <a:solidFill>
                  <a:schemeClr val="bg1"/>
                </a:solidFill>
              </a:rPr>
              <a:t>;  </a:t>
            </a:r>
          </a:p>
          <a:p>
            <a:pPr>
              <a:buNone/>
            </a:pPr>
            <a:r>
              <a:rPr lang="en-US" sz="1800" dirty="0" smtClean="0">
                <a:solidFill>
                  <a:schemeClr val="bg1"/>
                </a:solidFill>
              </a:rPr>
              <a:t>  </a:t>
            </a:r>
            <a:r>
              <a:rPr lang="en-US" sz="1800" b="1" dirty="0" smtClean="0">
                <a:solidFill>
                  <a:schemeClr val="bg1"/>
                </a:solidFill>
              </a:rPr>
              <a:t>public</a:t>
            </a:r>
            <a:r>
              <a:rPr lang="en-US" sz="1800" dirty="0" smtClean="0">
                <a:solidFill>
                  <a:schemeClr val="bg1"/>
                </a:solidFill>
              </a:rPr>
              <a:t> </a:t>
            </a:r>
            <a:r>
              <a:rPr lang="en-US" sz="1800" b="1" dirty="0" smtClean="0">
                <a:solidFill>
                  <a:schemeClr val="bg1"/>
                </a:solidFill>
              </a:rPr>
              <a:t>void</a:t>
            </a:r>
            <a:r>
              <a:rPr lang="en-US" sz="1800" dirty="0" smtClean="0">
                <a:solidFill>
                  <a:schemeClr val="bg1"/>
                </a:solidFill>
              </a:rPr>
              <a:t> </a:t>
            </a:r>
            <a:r>
              <a:rPr lang="en-US" sz="1800" dirty="0" err="1" smtClean="0">
                <a:solidFill>
                  <a:schemeClr val="bg1"/>
                </a:solidFill>
              </a:rPr>
              <a:t>setJdbcTemplate</a:t>
            </a:r>
            <a:r>
              <a:rPr lang="en-US" sz="1800" dirty="0" smtClean="0">
                <a:solidFill>
                  <a:schemeClr val="bg1"/>
                </a:solidFill>
              </a:rPr>
              <a:t>(JdbcTemplate </a:t>
            </a:r>
            <a:r>
              <a:rPr lang="en-US" sz="1800" dirty="0" err="1" smtClean="0">
                <a:solidFill>
                  <a:schemeClr val="bg1"/>
                </a:solidFill>
              </a:rPr>
              <a:t>jdbcTemplate</a:t>
            </a:r>
            <a:r>
              <a:rPr lang="en-US" sz="1800" dirty="0" smtClean="0">
                <a:solidFill>
                  <a:schemeClr val="bg1"/>
                </a:solidFill>
              </a:rPr>
              <a:t>) {  </a:t>
            </a:r>
          </a:p>
          <a:p>
            <a:pPr>
              <a:buNone/>
            </a:pPr>
            <a:r>
              <a:rPr lang="en-US" sz="1800" dirty="0" smtClean="0">
                <a:solidFill>
                  <a:schemeClr val="bg1"/>
                </a:solidFill>
              </a:rPr>
              <a:t>    </a:t>
            </a:r>
            <a:r>
              <a:rPr lang="en-US" sz="1800" b="1" dirty="0" err="1" smtClean="0">
                <a:solidFill>
                  <a:schemeClr val="bg1"/>
                </a:solidFill>
              </a:rPr>
              <a:t>this</a:t>
            </a:r>
            <a:r>
              <a:rPr lang="en-US" sz="1800" dirty="0" err="1" smtClean="0">
                <a:solidFill>
                  <a:schemeClr val="bg1"/>
                </a:solidFill>
              </a:rPr>
              <a:t>.jdbcTemplate</a:t>
            </a:r>
            <a:r>
              <a:rPr lang="en-US" sz="1800" dirty="0" smtClean="0">
                <a:solidFill>
                  <a:schemeClr val="bg1"/>
                </a:solidFill>
              </a:rPr>
              <a:t> = </a:t>
            </a:r>
            <a:r>
              <a:rPr lang="en-US" sz="1800" dirty="0" err="1" smtClean="0">
                <a:solidFill>
                  <a:schemeClr val="bg1"/>
                </a:solidFill>
              </a:rPr>
              <a:t>jdbcTemplate</a:t>
            </a:r>
            <a:r>
              <a:rPr lang="en-US" sz="1800" dirty="0" smtClean="0">
                <a:solidFill>
                  <a:schemeClr val="bg1"/>
                </a:solidFill>
              </a:rPr>
              <a:t>;  </a:t>
            </a:r>
          </a:p>
          <a:p>
            <a:pPr>
              <a:buNone/>
            </a:pPr>
            <a:r>
              <a:rPr lang="en-US" sz="1800" dirty="0" smtClean="0">
                <a:solidFill>
                  <a:schemeClr val="bg1"/>
                </a:solidFill>
              </a:rPr>
              <a:t>}  </a:t>
            </a:r>
          </a:p>
          <a:p>
            <a:pPr>
              <a:buNone/>
            </a:pPr>
            <a:r>
              <a:rPr lang="en-US" sz="1800" dirty="0" smtClean="0">
                <a:solidFill>
                  <a:schemeClr val="bg1"/>
                </a:solidFill>
              </a:rPr>
              <a:t>  </a:t>
            </a:r>
            <a:r>
              <a:rPr lang="en-US" sz="1800" b="1" dirty="0" smtClean="0">
                <a:solidFill>
                  <a:schemeClr val="bg1"/>
                </a:solidFill>
              </a:rPr>
              <a:t>public</a:t>
            </a:r>
            <a:r>
              <a:rPr lang="en-US" sz="1800" dirty="0" smtClean="0">
                <a:solidFill>
                  <a:schemeClr val="bg1"/>
                </a:solidFill>
              </a:rPr>
              <a:t> </a:t>
            </a:r>
            <a:r>
              <a:rPr lang="en-US" sz="1800" b="1" dirty="0" smtClean="0">
                <a:solidFill>
                  <a:schemeClr val="bg1"/>
                </a:solidFill>
              </a:rPr>
              <a:t>int</a:t>
            </a:r>
            <a:r>
              <a:rPr lang="en-US" sz="1800" dirty="0" smtClean="0">
                <a:solidFill>
                  <a:schemeClr val="bg1"/>
                </a:solidFill>
              </a:rPr>
              <a:t> </a:t>
            </a:r>
            <a:r>
              <a:rPr lang="en-US" sz="1800" dirty="0" err="1" smtClean="0">
                <a:solidFill>
                  <a:schemeClr val="bg1"/>
                </a:solidFill>
              </a:rPr>
              <a:t>saveEmployee</a:t>
            </a:r>
            <a:r>
              <a:rPr lang="en-US" sz="1800" dirty="0" smtClean="0">
                <a:solidFill>
                  <a:schemeClr val="bg1"/>
                </a:solidFill>
              </a:rPr>
              <a:t>(Employee e){  </a:t>
            </a:r>
          </a:p>
          <a:p>
            <a:pPr>
              <a:buNone/>
            </a:pPr>
            <a:r>
              <a:rPr lang="en-US" sz="1800" dirty="0" smtClean="0">
                <a:solidFill>
                  <a:schemeClr val="bg1"/>
                </a:solidFill>
              </a:rPr>
              <a:t>    String query="insert into employee values(  </a:t>
            </a:r>
          </a:p>
          <a:p>
            <a:pPr>
              <a:buNone/>
            </a:pPr>
            <a:r>
              <a:rPr lang="en-US" sz="1800" dirty="0" smtClean="0">
                <a:solidFill>
                  <a:schemeClr val="bg1"/>
                </a:solidFill>
              </a:rPr>
              <a:t>    '"+</a:t>
            </a:r>
            <a:r>
              <a:rPr lang="en-US" sz="1800" dirty="0" err="1" smtClean="0">
                <a:solidFill>
                  <a:schemeClr val="bg1"/>
                </a:solidFill>
              </a:rPr>
              <a:t>e.getId</a:t>
            </a:r>
            <a:r>
              <a:rPr lang="en-US" sz="1800" dirty="0" smtClean="0">
                <a:solidFill>
                  <a:schemeClr val="bg1"/>
                </a:solidFill>
              </a:rPr>
              <a:t>()+"','"+</a:t>
            </a:r>
            <a:r>
              <a:rPr lang="en-US" sz="1800" dirty="0" err="1" smtClean="0">
                <a:solidFill>
                  <a:schemeClr val="bg1"/>
                </a:solidFill>
              </a:rPr>
              <a:t>e.getName</a:t>
            </a:r>
            <a:r>
              <a:rPr lang="en-US" sz="1800" dirty="0" smtClean="0">
                <a:solidFill>
                  <a:schemeClr val="bg1"/>
                </a:solidFill>
              </a:rPr>
              <a:t>()+"','"+</a:t>
            </a:r>
            <a:r>
              <a:rPr lang="en-US" sz="1800" dirty="0" err="1" smtClean="0">
                <a:solidFill>
                  <a:schemeClr val="bg1"/>
                </a:solidFill>
              </a:rPr>
              <a:t>e.getSalary</a:t>
            </a:r>
            <a:r>
              <a:rPr lang="en-US" sz="1800" dirty="0" smtClean="0">
                <a:solidFill>
                  <a:schemeClr val="bg1"/>
                </a:solidFill>
              </a:rPr>
              <a:t>()+"')";  </a:t>
            </a:r>
          </a:p>
          <a:p>
            <a:pPr>
              <a:buNone/>
            </a:pPr>
            <a:r>
              <a:rPr lang="en-US" sz="1800" dirty="0" smtClean="0">
                <a:solidFill>
                  <a:schemeClr val="bg1"/>
                </a:solidFill>
              </a:rPr>
              <a:t>    </a:t>
            </a:r>
            <a:r>
              <a:rPr lang="en-US" sz="1800" b="1" dirty="0" smtClean="0">
                <a:solidFill>
                  <a:schemeClr val="bg1"/>
                </a:solidFill>
              </a:rPr>
              <a:t>return</a:t>
            </a:r>
            <a:r>
              <a:rPr lang="en-US" sz="1800" dirty="0" smtClean="0">
                <a:solidFill>
                  <a:schemeClr val="bg1"/>
                </a:solidFill>
              </a:rPr>
              <a:t> </a:t>
            </a:r>
            <a:r>
              <a:rPr lang="en-US" sz="1800" dirty="0" err="1" smtClean="0">
                <a:solidFill>
                  <a:schemeClr val="bg1"/>
                </a:solidFill>
              </a:rPr>
              <a:t>jdbcTemplate.update</a:t>
            </a:r>
            <a:r>
              <a:rPr lang="en-US" sz="1800" dirty="0" smtClean="0">
                <a:solidFill>
                  <a:schemeClr val="bg1"/>
                </a:solidFill>
              </a:rPr>
              <a:t>(query);  </a:t>
            </a:r>
          </a:p>
          <a:p>
            <a:pPr>
              <a:buNone/>
            </a:pPr>
            <a:r>
              <a:rPr lang="en-US" sz="1800" dirty="0" smtClean="0">
                <a:solidFill>
                  <a:schemeClr val="bg1"/>
                </a:solidFill>
              </a:rPr>
              <a:t>}  </a:t>
            </a:r>
          </a:p>
          <a:p>
            <a:pPr>
              <a:buNone/>
            </a:pPr>
            <a:r>
              <a:rPr lang="en-US" sz="1800" b="1" dirty="0" smtClean="0">
                <a:solidFill>
                  <a:schemeClr val="bg1"/>
                </a:solidFill>
              </a:rPr>
              <a:t>public</a:t>
            </a:r>
            <a:r>
              <a:rPr lang="en-US" sz="1800" dirty="0" smtClean="0">
                <a:solidFill>
                  <a:schemeClr val="bg1"/>
                </a:solidFill>
              </a:rPr>
              <a:t> </a:t>
            </a:r>
            <a:r>
              <a:rPr lang="en-US" sz="1800" b="1" dirty="0" smtClean="0">
                <a:solidFill>
                  <a:schemeClr val="bg1"/>
                </a:solidFill>
              </a:rPr>
              <a:t>int</a:t>
            </a:r>
            <a:r>
              <a:rPr lang="en-US" sz="1800" dirty="0" smtClean="0">
                <a:solidFill>
                  <a:schemeClr val="bg1"/>
                </a:solidFill>
              </a:rPr>
              <a:t> </a:t>
            </a:r>
            <a:r>
              <a:rPr lang="en-US" sz="1800" dirty="0" err="1" smtClean="0">
                <a:solidFill>
                  <a:schemeClr val="bg1"/>
                </a:solidFill>
              </a:rPr>
              <a:t>updateEmployee</a:t>
            </a:r>
            <a:r>
              <a:rPr lang="en-US" sz="1800" dirty="0" smtClean="0">
                <a:solidFill>
                  <a:schemeClr val="bg1"/>
                </a:solidFill>
              </a:rPr>
              <a:t>(Employee e){  </a:t>
            </a:r>
          </a:p>
          <a:p>
            <a:pPr>
              <a:buNone/>
            </a:pPr>
            <a:r>
              <a:rPr lang="en-US" sz="1800" dirty="0" smtClean="0">
                <a:solidFill>
                  <a:schemeClr val="bg1"/>
                </a:solidFill>
              </a:rPr>
              <a:t>    String query="update employee set   </a:t>
            </a:r>
          </a:p>
          <a:p>
            <a:pPr>
              <a:buNone/>
            </a:pPr>
            <a:r>
              <a:rPr lang="en-US" sz="1800" dirty="0" smtClean="0">
                <a:solidFill>
                  <a:schemeClr val="bg1"/>
                </a:solidFill>
              </a:rPr>
              <a:t>    name='"+</a:t>
            </a:r>
            <a:r>
              <a:rPr lang="en-US" sz="1800" dirty="0" err="1" smtClean="0">
                <a:solidFill>
                  <a:schemeClr val="bg1"/>
                </a:solidFill>
              </a:rPr>
              <a:t>e.getName</a:t>
            </a:r>
            <a:r>
              <a:rPr lang="en-US" sz="1800" dirty="0" smtClean="0">
                <a:solidFill>
                  <a:schemeClr val="bg1"/>
                </a:solidFill>
              </a:rPr>
              <a:t>()+"',salary='"+</a:t>
            </a:r>
            <a:r>
              <a:rPr lang="en-US" sz="1800" dirty="0" err="1" smtClean="0">
                <a:solidFill>
                  <a:schemeClr val="bg1"/>
                </a:solidFill>
              </a:rPr>
              <a:t>e.getSalary</a:t>
            </a:r>
            <a:r>
              <a:rPr lang="en-US" sz="1800" dirty="0" smtClean="0">
                <a:solidFill>
                  <a:schemeClr val="bg1"/>
                </a:solidFill>
              </a:rPr>
              <a:t>()+"' where id='"+</a:t>
            </a:r>
            <a:r>
              <a:rPr lang="en-US" sz="1800" dirty="0" err="1" smtClean="0">
                <a:solidFill>
                  <a:schemeClr val="bg1"/>
                </a:solidFill>
              </a:rPr>
              <a:t>e.getId</a:t>
            </a:r>
            <a:r>
              <a:rPr lang="en-US" sz="1800" dirty="0" smtClean="0">
                <a:solidFill>
                  <a:schemeClr val="bg1"/>
                </a:solidFill>
              </a:rPr>
              <a:t>()+"' ";   </a:t>
            </a:r>
            <a:r>
              <a:rPr lang="en-US" sz="1800" b="1" dirty="0" smtClean="0">
                <a:solidFill>
                  <a:schemeClr val="bg1"/>
                </a:solidFill>
              </a:rPr>
              <a:t>return</a:t>
            </a:r>
            <a:r>
              <a:rPr lang="en-US" sz="1800" dirty="0" smtClean="0">
                <a:solidFill>
                  <a:schemeClr val="bg1"/>
                </a:solidFill>
              </a:rPr>
              <a:t> </a:t>
            </a:r>
            <a:r>
              <a:rPr lang="en-US" sz="1800" dirty="0" err="1" smtClean="0">
                <a:solidFill>
                  <a:schemeClr val="bg1"/>
                </a:solidFill>
              </a:rPr>
              <a:t>jdbcTemplate.update</a:t>
            </a:r>
            <a:r>
              <a:rPr lang="en-US" sz="1800" dirty="0" smtClean="0">
                <a:solidFill>
                  <a:schemeClr val="bg1"/>
                </a:solidFill>
              </a:rPr>
              <a:t>(query);  </a:t>
            </a:r>
          </a:p>
          <a:p>
            <a:pPr>
              <a:buNone/>
            </a:pPr>
            <a:r>
              <a:rPr lang="en-US" sz="1800" dirty="0" smtClean="0">
                <a:solidFill>
                  <a:schemeClr val="bg1"/>
                </a:solidFill>
              </a:rPr>
              <a:t>}  </a:t>
            </a:r>
          </a:p>
          <a:p>
            <a:pPr>
              <a:buNone/>
            </a:pPr>
            <a:r>
              <a:rPr lang="en-US" sz="1800" b="1" dirty="0" smtClean="0">
                <a:solidFill>
                  <a:schemeClr val="bg1"/>
                </a:solidFill>
              </a:rPr>
              <a:t>public</a:t>
            </a:r>
            <a:r>
              <a:rPr lang="en-US" sz="1800" dirty="0" smtClean="0">
                <a:solidFill>
                  <a:schemeClr val="bg1"/>
                </a:solidFill>
              </a:rPr>
              <a:t> </a:t>
            </a:r>
            <a:r>
              <a:rPr lang="en-US" sz="1800" b="1" dirty="0" smtClean="0">
                <a:solidFill>
                  <a:schemeClr val="bg1"/>
                </a:solidFill>
              </a:rPr>
              <a:t>int</a:t>
            </a:r>
            <a:r>
              <a:rPr lang="en-US" sz="1800" dirty="0" smtClean="0">
                <a:solidFill>
                  <a:schemeClr val="bg1"/>
                </a:solidFill>
              </a:rPr>
              <a:t> </a:t>
            </a:r>
            <a:r>
              <a:rPr lang="en-US" sz="1800" dirty="0" err="1" smtClean="0">
                <a:solidFill>
                  <a:schemeClr val="bg1"/>
                </a:solidFill>
              </a:rPr>
              <a:t>deleteEmployee</a:t>
            </a:r>
            <a:r>
              <a:rPr lang="en-US" sz="1800" dirty="0" smtClean="0">
                <a:solidFill>
                  <a:schemeClr val="bg1"/>
                </a:solidFill>
              </a:rPr>
              <a:t>(Employee e){  </a:t>
            </a:r>
          </a:p>
          <a:p>
            <a:pPr>
              <a:buNone/>
            </a:pPr>
            <a:r>
              <a:rPr lang="en-US" sz="1800" dirty="0" smtClean="0">
                <a:solidFill>
                  <a:schemeClr val="bg1"/>
                </a:solidFill>
              </a:rPr>
              <a:t>    String query="delete from employee where id='"+</a:t>
            </a:r>
            <a:r>
              <a:rPr lang="en-US" sz="1800" dirty="0" err="1" smtClean="0">
                <a:solidFill>
                  <a:schemeClr val="bg1"/>
                </a:solidFill>
              </a:rPr>
              <a:t>e.getId</a:t>
            </a:r>
            <a:r>
              <a:rPr lang="en-US" sz="1800" dirty="0" smtClean="0">
                <a:solidFill>
                  <a:schemeClr val="bg1"/>
                </a:solidFill>
              </a:rPr>
              <a:t>()+"' ";  </a:t>
            </a:r>
          </a:p>
          <a:p>
            <a:pPr>
              <a:buNone/>
            </a:pPr>
            <a:r>
              <a:rPr lang="en-US" sz="1800" dirty="0" smtClean="0">
                <a:solidFill>
                  <a:schemeClr val="bg1"/>
                </a:solidFill>
              </a:rPr>
              <a:t>    </a:t>
            </a:r>
            <a:r>
              <a:rPr lang="en-US" sz="1800" b="1" dirty="0" smtClean="0">
                <a:solidFill>
                  <a:schemeClr val="bg1"/>
                </a:solidFill>
              </a:rPr>
              <a:t>return</a:t>
            </a:r>
            <a:r>
              <a:rPr lang="en-US" sz="1800" dirty="0" smtClean="0">
                <a:solidFill>
                  <a:schemeClr val="bg1"/>
                </a:solidFill>
              </a:rPr>
              <a:t> </a:t>
            </a:r>
            <a:r>
              <a:rPr lang="en-US" sz="1800" dirty="0" err="1" smtClean="0">
                <a:solidFill>
                  <a:schemeClr val="bg1"/>
                </a:solidFill>
              </a:rPr>
              <a:t>jdbcTemplate.update</a:t>
            </a:r>
            <a:r>
              <a:rPr lang="en-US" sz="1800" dirty="0" smtClean="0">
                <a:solidFill>
                  <a:schemeClr val="bg1"/>
                </a:solidFill>
              </a:rPr>
              <a:t>(query);  </a:t>
            </a:r>
          </a:p>
          <a:p>
            <a:pPr>
              <a:buNone/>
            </a:pPr>
            <a:r>
              <a:rPr lang="en-US" sz="1800" dirty="0" smtClean="0">
                <a:solidFill>
                  <a:schemeClr val="bg1"/>
                </a:solidFill>
              </a:rPr>
              <a:t>}  </a:t>
            </a:r>
          </a:p>
          <a:p>
            <a:pPr>
              <a:buNone/>
            </a:pPr>
            <a:r>
              <a:rPr lang="en-US" sz="1800" dirty="0" smtClean="0">
                <a:solidFill>
                  <a:schemeClr val="bg1"/>
                </a:solidFill>
              </a:rPr>
              <a:t>  }  </a:t>
            </a:r>
          </a:p>
          <a:p>
            <a:pPr>
              <a:buNone/>
            </a:pPr>
            <a:endParaRPr lang="en-US" sz="18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48</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714876" y="0"/>
            <a:ext cx="4429124" cy="523220"/>
          </a:xfrm>
          <a:prstGeom prst="rect">
            <a:avLst/>
          </a:prstGeom>
          <a:noFill/>
        </p:spPr>
        <p:txBody>
          <a:bodyPr wrap="square" rtlCol="0">
            <a:spAutoFit/>
          </a:bodyPr>
          <a:lstStyle/>
          <a:p>
            <a:r>
              <a:rPr lang="en-US" sz="2800" i="0" u="none" dirty="0" smtClean="0">
                <a:latin typeface="Comic Sans MS" pitchFamily="66" charset="0"/>
              </a:rPr>
              <a:t>EmployeeDao.java</a:t>
            </a:r>
            <a:endParaRPr lang="en-US" sz="2800" u="none" dirty="0">
              <a:latin typeface="Comic Sans MS" pitchFamily="66"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858280" cy="6149995"/>
          </a:xfrm>
        </p:spPr>
        <p:txBody>
          <a:bodyPr/>
          <a:lstStyle/>
          <a:p>
            <a:pPr>
              <a:buNone/>
            </a:pPr>
            <a:r>
              <a:rPr lang="en-US" sz="2000" dirty="0" smtClean="0">
                <a:solidFill>
                  <a:schemeClr val="bg1"/>
                </a:solidFill>
                <a:latin typeface="Comic Sans MS" pitchFamily="66" charset="0"/>
              </a:rPr>
              <a:t>&lt;?xml version="1.0" encoding="UTF-8"?&gt;  </a:t>
            </a:r>
          </a:p>
          <a:p>
            <a:pPr>
              <a:buNone/>
            </a:pPr>
            <a:r>
              <a:rPr lang="en-US" sz="2000" dirty="0" smtClean="0">
                <a:solidFill>
                  <a:schemeClr val="bg1"/>
                </a:solidFill>
                <a:latin typeface="Comic Sans MS" pitchFamily="66" charset="0"/>
              </a:rPr>
              <a:t>&lt;beans  </a:t>
            </a:r>
          </a:p>
          <a:p>
            <a:pPr>
              <a:buNone/>
            </a:pPr>
            <a:r>
              <a:rPr lang="en-US" sz="2000" dirty="0" smtClean="0">
                <a:solidFill>
                  <a:schemeClr val="bg1"/>
                </a:solidFill>
                <a:latin typeface="Comic Sans MS" pitchFamily="66" charset="0"/>
              </a:rPr>
              <a:t>    &lt;bean id="</a:t>
            </a:r>
            <a:r>
              <a:rPr lang="en-US" sz="2000" dirty="0" err="1" smtClean="0">
                <a:solidFill>
                  <a:schemeClr val="bg1"/>
                </a:solidFill>
                <a:latin typeface="Comic Sans MS" pitchFamily="66" charset="0"/>
              </a:rPr>
              <a:t>ds</a:t>
            </a: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class</a:t>
            </a:r>
            <a:r>
              <a:rPr lang="en-US" sz="2000" dirty="0" smtClean="0">
                <a:solidFill>
                  <a:schemeClr val="bg1"/>
                </a:solidFill>
                <a:latin typeface="Comic Sans MS" pitchFamily="66" charset="0"/>
              </a:rPr>
              <a:t>="</a:t>
            </a:r>
            <a:r>
              <a:rPr lang="en-US" sz="2000" dirty="0" err="1" smtClean="0">
                <a:solidFill>
                  <a:schemeClr val="bg1"/>
                </a:solidFill>
                <a:latin typeface="Comic Sans MS" pitchFamily="66" charset="0"/>
              </a:rPr>
              <a:t>org.springframework.jdbc.datasource.DriverManagerDataSource</a:t>
            </a:r>
            <a:r>
              <a:rPr lang="en-US" sz="2000" dirty="0" smtClean="0">
                <a:solidFill>
                  <a:schemeClr val="bg1"/>
                </a:solidFill>
                <a:latin typeface="Comic Sans MS" pitchFamily="66" charset="0"/>
              </a:rPr>
              <a:t>"&gt;  </a:t>
            </a:r>
          </a:p>
          <a:p>
            <a:pPr>
              <a:buNone/>
            </a:pPr>
            <a:r>
              <a:rPr lang="en-US" sz="2000" dirty="0" smtClean="0">
                <a:solidFill>
                  <a:schemeClr val="bg1"/>
                </a:solidFill>
                <a:latin typeface="Comic Sans MS" pitchFamily="66" charset="0"/>
              </a:rPr>
              <a:t>&lt;property name="</a:t>
            </a:r>
            <a:r>
              <a:rPr lang="en-US" sz="2000" dirty="0" err="1" smtClean="0">
                <a:solidFill>
                  <a:schemeClr val="bg1"/>
                </a:solidFill>
                <a:latin typeface="Comic Sans MS" pitchFamily="66" charset="0"/>
              </a:rPr>
              <a:t>driverClassName</a:t>
            </a:r>
            <a:r>
              <a:rPr lang="en-US" sz="2000" dirty="0" smtClean="0">
                <a:solidFill>
                  <a:schemeClr val="bg1"/>
                </a:solidFill>
                <a:latin typeface="Comic Sans MS" pitchFamily="66" charset="0"/>
              </a:rPr>
              <a:t>" value="</a:t>
            </a:r>
            <a:r>
              <a:rPr lang="en-US" sz="2000" dirty="0" err="1" smtClean="0">
                <a:solidFill>
                  <a:schemeClr val="bg1"/>
                </a:solidFill>
                <a:latin typeface="Comic Sans MS" pitchFamily="66" charset="0"/>
              </a:rPr>
              <a:t>oracle.jdbc.driver.OracleDriver</a:t>
            </a:r>
            <a:r>
              <a:rPr lang="en-US" sz="2000" dirty="0" smtClean="0">
                <a:solidFill>
                  <a:schemeClr val="bg1"/>
                </a:solidFill>
                <a:latin typeface="Comic Sans MS" pitchFamily="66" charset="0"/>
              </a:rPr>
              <a:t>" /&gt;  </a:t>
            </a:r>
          </a:p>
          <a:p>
            <a:pPr>
              <a:buNone/>
            </a:pPr>
            <a:r>
              <a:rPr lang="en-US" sz="2000" dirty="0" smtClean="0">
                <a:solidFill>
                  <a:schemeClr val="bg1"/>
                </a:solidFill>
                <a:latin typeface="Comic Sans MS" pitchFamily="66" charset="0"/>
              </a:rPr>
              <a:t>&lt;property name="</a:t>
            </a:r>
            <a:r>
              <a:rPr lang="en-US" sz="2000" dirty="0" err="1" smtClean="0">
                <a:solidFill>
                  <a:schemeClr val="bg1"/>
                </a:solidFill>
                <a:latin typeface="Comic Sans MS" pitchFamily="66" charset="0"/>
              </a:rPr>
              <a:t>url</a:t>
            </a:r>
            <a:r>
              <a:rPr lang="en-US" sz="2000" dirty="0" smtClean="0">
                <a:solidFill>
                  <a:schemeClr val="bg1"/>
                </a:solidFill>
                <a:latin typeface="Comic Sans MS" pitchFamily="66" charset="0"/>
              </a:rPr>
              <a:t>" value="</a:t>
            </a:r>
            <a:r>
              <a:rPr lang="en-US" sz="2000" dirty="0" err="1" smtClean="0">
                <a:solidFill>
                  <a:schemeClr val="bg1"/>
                </a:solidFill>
                <a:latin typeface="Comic Sans MS" pitchFamily="66" charset="0"/>
              </a:rPr>
              <a:t>jdbc:oracle:thin</a:t>
            </a:r>
            <a:r>
              <a:rPr lang="en-US" sz="2000" dirty="0" smtClean="0">
                <a:solidFill>
                  <a:schemeClr val="bg1"/>
                </a:solidFill>
                <a:latin typeface="Comic Sans MS" pitchFamily="66" charset="0"/>
              </a:rPr>
              <a:t>:@localhost:1521:xe" /&gt;  </a:t>
            </a:r>
          </a:p>
          <a:p>
            <a:pPr>
              <a:buNone/>
            </a:pPr>
            <a:r>
              <a:rPr lang="en-US" sz="2000" dirty="0" smtClean="0">
                <a:solidFill>
                  <a:schemeClr val="bg1"/>
                </a:solidFill>
                <a:latin typeface="Comic Sans MS" pitchFamily="66" charset="0"/>
              </a:rPr>
              <a:t>&lt;property name="username" value="system" /&gt;  </a:t>
            </a:r>
          </a:p>
          <a:p>
            <a:pPr>
              <a:buNone/>
            </a:pPr>
            <a:r>
              <a:rPr lang="en-US" sz="2000" dirty="0" smtClean="0">
                <a:solidFill>
                  <a:schemeClr val="bg1"/>
                </a:solidFill>
                <a:latin typeface="Comic Sans MS" pitchFamily="66" charset="0"/>
              </a:rPr>
              <a:t>&lt;property name="password" value="oracle" /&gt;  </a:t>
            </a:r>
          </a:p>
          <a:p>
            <a:pPr>
              <a:buNone/>
            </a:pPr>
            <a:r>
              <a:rPr lang="en-US" sz="2000" dirty="0" smtClean="0">
                <a:solidFill>
                  <a:schemeClr val="bg1"/>
                </a:solidFill>
                <a:latin typeface="Comic Sans MS" pitchFamily="66" charset="0"/>
              </a:rPr>
              <a:t>&lt;/bean&gt;  </a:t>
            </a:r>
          </a:p>
          <a:p>
            <a:pPr>
              <a:buNone/>
            </a:pPr>
            <a:r>
              <a:rPr lang="en-US" sz="2000" dirty="0" smtClean="0">
                <a:solidFill>
                  <a:schemeClr val="bg1"/>
                </a:solidFill>
                <a:latin typeface="Comic Sans MS" pitchFamily="66" charset="0"/>
              </a:rPr>
              <a:t>  &lt;bean id="</a:t>
            </a:r>
            <a:r>
              <a:rPr lang="en-US" sz="2000" dirty="0" err="1" smtClean="0">
                <a:solidFill>
                  <a:schemeClr val="bg1"/>
                </a:solidFill>
                <a:latin typeface="Comic Sans MS" pitchFamily="66" charset="0"/>
              </a:rPr>
              <a:t>jdbcTemplate</a:t>
            </a: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class</a:t>
            </a:r>
            <a:r>
              <a:rPr lang="en-US" sz="2000" dirty="0" smtClean="0">
                <a:solidFill>
                  <a:schemeClr val="bg1"/>
                </a:solidFill>
                <a:latin typeface="Comic Sans MS" pitchFamily="66" charset="0"/>
              </a:rPr>
              <a:t>="org.springframework.jdbc.core.JdbcTemplate"&gt;  </a:t>
            </a:r>
          </a:p>
          <a:p>
            <a:pPr>
              <a:buNone/>
            </a:pPr>
            <a:r>
              <a:rPr lang="en-US" sz="2000" dirty="0" smtClean="0">
                <a:solidFill>
                  <a:schemeClr val="bg1"/>
                </a:solidFill>
                <a:latin typeface="Comic Sans MS" pitchFamily="66" charset="0"/>
              </a:rPr>
              <a:t>&lt;property name="</a:t>
            </a:r>
            <a:r>
              <a:rPr lang="en-US" sz="2000" dirty="0" err="1" smtClean="0">
                <a:solidFill>
                  <a:schemeClr val="bg1"/>
                </a:solidFill>
                <a:latin typeface="Comic Sans MS" pitchFamily="66" charset="0"/>
              </a:rPr>
              <a:t>dataSource</a:t>
            </a:r>
            <a:r>
              <a:rPr lang="en-US" sz="2000" dirty="0" smtClean="0">
                <a:solidFill>
                  <a:schemeClr val="bg1"/>
                </a:solidFill>
                <a:latin typeface="Comic Sans MS" pitchFamily="66" charset="0"/>
              </a:rPr>
              <a:t>" ref="</a:t>
            </a:r>
            <a:r>
              <a:rPr lang="en-US" sz="2000" dirty="0" err="1" smtClean="0">
                <a:solidFill>
                  <a:schemeClr val="bg1"/>
                </a:solidFill>
                <a:latin typeface="Comic Sans MS" pitchFamily="66" charset="0"/>
              </a:rPr>
              <a:t>ds</a:t>
            </a:r>
            <a:r>
              <a:rPr lang="en-US" sz="2000" dirty="0" smtClean="0">
                <a:solidFill>
                  <a:schemeClr val="bg1"/>
                </a:solidFill>
                <a:latin typeface="Comic Sans MS" pitchFamily="66" charset="0"/>
              </a:rPr>
              <a:t>"&gt;&lt;/property&gt;  </a:t>
            </a:r>
          </a:p>
          <a:p>
            <a:pPr>
              <a:buNone/>
            </a:pPr>
            <a:r>
              <a:rPr lang="en-US" sz="2000" dirty="0" smtClean="0">
                <a:solidFill>
                  <a:schemeClr val="bg1"/>
                </a:solidFill>
                <a:latin typeface="Comic Sans MS" pitchFamily="66" charset="0"/>
              </a:rPr>
              <a:t>&lt;/bean&gt;  </a:t>
            </a:r>
          </a:p>
          <a:p>
            <a:pPr>
              <a:buNone/>
            </a:pPr>
            <a:r>
              <a:rPr lang="en-US" sz="2000" dirty="0" smtClean="0">
                <a:solidFill>
                  <a:schemeClr val="bg1"/>
                </a:solidFill>
                <a:latin typeface="Comic Sans MS" pitchFamily="66" charset="0"/>
              </a:rPr>
              <a:t>  &lt;bean id="</a:t>
            </a:r>
            <a:r>
              <a:rPr lang="en-US" sz="2000" dirty="0" err="1" smtClean="0">
                <a:solidFill>
                  <a:schemeClr val="bg1"/>
                </a:solidFill>
                <a:latin typeface="Comic Sans MS" pitchFamily="66" charset="0"/>
              </a:rPr>
              <a:t>edao</a:t>
            </a: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class</a:t>
            </a:r>
            <a:r>
              <a:rPr lang="en-US" sz="2000" dirty="0" smtClean="0">
                <a:solidFill>
                  <a:schemeClr val="bg1"/>
                </a:solidFill>
                <a:latin typeface="Comic Sans MS" pitchFamily="66" charset="0"/>
              </a:rPr>
              <a:t>="</a:t>
            </a:r>
            <a:r>
              <a:rPr lang="en-US" sz="2000" dirty="0" err="1" smtClean="0">
                <a:solidFill>
                  <a:schemeClr val="bg1"/>
                </a:solidFill>
                <a:latin typeface="Comic Sans MS" pitchFamily="66" charset="0"/>
              </a:rPr>
              <a:t>com.javatpoint.EmployeeDao</a:t>
            </a:r>
            <a:r>
              <a:rPr lang="en-US" sz="2000" dirty="0" smtClean="0">
                <a:solidFill>
                  <a:schemeClr val="bg1"/>
                </a:solidFill>
                <a:latin typeface="Comic Sans MS" pitchFamily="66" charset="0"/>
              </a:rPr>
              <a:t>"&gt;  </a:t>
            </a:r>
          </a:p>
          <a:p>
            <a:pPr>
              <a:buNone/>
            </a:pPr>
            <a:r>
              <a:rPr lang="en-US" sz="2000" dirty="0" smtClean="0">
                <a:solidFill>
                  <a:schemeClr val="bg1"/>
                </a:solidFill>
                <a:latin typeface="Comic Sans MS" pitchFamily="66" charset="0"/>
              </a:rPr>
              <a:t>&lt;property name="</a:t>
            </a:r>
            <a:r>
              <a:rPr lang="en-US" sz="2000" dirty="0" err="1" smtClean="0">
                <a:solidFill>
                  <a:schemeClr val="bg1"/>
                </a:solidFill>
                <a:latin typeface="Comic Sans MS" pitchFamily="66" charset="0"/>
              </a:rPr>
              <a:t>jdbcTemplate</a:t>
            </a:r>
            <a:r>
              <a:rPr lang="en-US" sz="2000" dirty="0" smtClean="0">
                <a:solidFill>
                  <a:schemeClr val="bg1"/>
                </a:solidFill>
                <a:latin typeface="Comic Sans MS" pitchFamily="66" charset="0"/>
              </a:rPr>
              <a:t>" ref="</a:t>
            </a:r>
            <a:r>
              <a:rPr lang="en-US" sz="2000" dirty="0" err="1" smtClean="0">
                <a:solidFill>
                  <a:schemeClr val="bg1"/>
                </a:solidFill>
                <a:latin typeface="Comic Sans MS" pitchFamily="66" charset="0"/>
              </a:rPr>
              <a:t>jdbcTemplate</a:t>
            </a:r>
            <a:r>
              <a:rPr lang="en-US" sz="2000" dirty="0" smtClean="0">
                <a:solidFill>
                  <a:schemeClr val="bg1"/>
                </a:solidFill>
                <a:latin typeface="Comic Sans MS" pitchFamily="66" charset="0"/>
              </a:rPr>
              <a:t>"&gt;&lt;/property&gt;  </a:t>
            </a:r>
          </a:p>
          <a:p>
            <a:pPr>
              <a:buNone/>
            </a:pPr>
            <a:r>
              <a:rPr lang="en-US" sz="2000" dirty="0" smtClean="0">
                <a:solidFill>
                  <a:schemeClr val="bg1"/>
                </a:solidFill>
                <a:latin typeface="Comic Sans MS" pitchFamily="66" charset="0"/>
              </a:rPr>
              <a:t>&lt;/bean&gt;  </a:t>
            </a:r>
          </a:p>
          <a:p>
            <a:pPr>
              <a:buNone/>
            </a:pPr>
            <a:r>
              <a:rPr lang="en-US" sz="2000" dirty="0" smtClean="0">
                <a:solidFill>
                  <a:schemeClr val="bg1"/>
                </a:solidFill>
                <a:latin typeface="Comic Sans MS" pitchFamily="66" charset="0"/>
              </a:rPr>
              <a:t>  &lt;/beans&gt;  </a:t>
            </a:r>
          </a:p>
          <a:p>
            <a:pPr>
              <a:buNone/>
            </a:pPr>
            <a:endParaRPr lang="en-US" sz="18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49</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714876" y="0"/>
            <a:ext cx="4429124" cy="523220"/>
          </a:xfrm>
          <a:prstGeom prst="rect">
            <a:avLst/>
          </a:prstGeom>
          <a:noFill/>
        </p:spPr>
        <p:txBody>
          <a:bodyPr wrap="square" rtlCol="0">
            <a:spAutoFit/>
          </a:bodyPr>
          <a:lstStyle/>
          <a:p>
            <a:r>
              <a:rPr lang="en-US" sz="2800" i="0" u="none" dirty="0" smtClean="0">
                <a:latin typeface="Comic Sans MS" pitchFamily="66" charset="0"/>
              </a:rPr>
              <a:t>ApplicationContext.xml</a:t>
            </a:r>
            <a:endParaRPr lang="en-US" sz="2800" u="none" dirty="0">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smtClean="0">
                <a:solidFill>
                  <a:schemeClr val="bg1"/>
                </a:solidFill>
                <a:latin typeface="Comic Sans MS" pitchFamily="66" charset="0"/>
              </a:rPr>
              <a:t>It consist of several modules.</a:t>
            </a:r>
          </a:p>
          <a:p>
            <a:r>
              <a:rPr lang="en-IN" sz="2400" dirty="0" smtClean="0">
                <a:solidFill>
                  <a:schemeClr val="bg1"/>
                </a:solidFill>
                <a:latin typeface="Comic Sans MS" pitchFamily="66" charset="0"/>
              </a:rPr>
              <a:t>IoC  (Inversion Of Control)</a:t>
            </a:r>
          </a:p>
          <a:p>
            <a:r>
              <a:rPr lang="en-IN" sz="2400" dirty="0" smtClean="0">
                <a:solidFill>
                  <a:schemeClr val="bg1"/>
                </a:solidFill>
                <a:latin typeface="Comic Sans MS" pitchFamily="66" charset="0"/>
              </a:rPr>
              <a:t>AOP (Aspect Oriented </a:t>
            </a:r>
          </a:p>
          <a:p>
            <a:r>
              <a:rPr lang="en-IN" sz="2400" dirty="0" smtClean="0">
                <a:solidFill>
                  <a:schemeClr val="bg1"/>
                </a:solidFill>
                <a:latin typeface="Comic Sans MS" pitchFamily="66" charset="0"/>
              </a:rPr>
              <a:t>DAO (Data Access Object)</a:t>
            </a:r>
          </a:p>
          <a:p>
            <a:r>
              <a:rPr lang="en-IN" sz="2400" dirty="0" smtClean="0">
                <a:solidFill>
                  <a:schemeClr val="bg1"/>
                </a:solidFill>
                <a:latin typeface="Comic Sans MS" pitchFamily="66" charset="0"/>
              </a:rPr>
              <a:t>ORM (Object Relation Mapping)</a:t>
            </a:r>
          </a:p>
          <a:p>
            <a:r>
              <a:rPr lang="en-IN" sz="2400" dirty="0" smtClean="0">
                <a:solidFill>
                  <a:schemeClr val="bg1"/>
                </a:solidFill>
                <a:latin typeface="Comic Sans MS" pitchFamily="66" charset="0"/>
              </a:rPr>
              <a:t>Web MVC…..Etc</a:t>
            </a: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a:t>
            </a:fld>
            <a:endParaRPr lang="en-US" dirty="0"/>
          </a:p>
        </p:txBody>
      </p:sp>
      <p:sp>
        <p:nvSpPr>
          <p:cNvPr id="7" name="TextBox 6"/>
          <p:cNvSpPr txBox="1"/>
          <p:nvPr/>
        </p:nvSpPr>
        <p:spPr>
          <a:xfrm>
            <a:off x="4122444" y="0"/>
            <a:ext cx="5021556" cy="523220"/>
          </a:xfrm>
          <a:prstGeom prst="rect">
            <a:avLst/>
          </a:prstGeom>
          <a:noFill/>
        </p:spPr>
        <p:txBody>
          <a:bodyPr wrap="square" rtlCol="0">
            <a:spAutoFit/>
          </a:bodyPr>
          <a:lstStyle/>
          <a:p>
            <a:r>
              <a:rPr lang="en-IN" sz="2800" i="0" u="none" dirty="0" smtClean="0">
                <a:latin typeface="Comic Sans MS" pitchFamily="66" charset="0"/>
              </a:rPr>
              <a:t>Modules of Spring</a:t>
            </a:r>
            <a:endParaRPr lang="en-IN" sz="2800" i="0" u="none" dirty="0">
              <a:latin typeface="Comic Sans MS" pitchFamily="66" charset="0"/>
            </a:endParaRPr>
          </a:p>
        </p:txBody>
      </p:sp>
      <p:pic>
        <p:nvPicPr>
          <p:cNvPr id="8" name="Picture 7"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4714876" y="0"/>
            <a:ext cx="4429124" cy="523220"/>
          </a:xfrm>
          <a:prstGeom prst="rect">
            <a:avLst/>
          </a:prstGeom>
          <a:noFill/>
        </p:spPr>
        <p:txBody>
          <a:bodyPr wrap="square" rtlCol="0">
            <a:spAutoFit/>
          </a:bodyPr>
          <a:lstStyle/>
          <a:p>
            <a:r>
              <a:rPr lang="en-IN" sz="2800" i="0" u="none" dirty="0" smtClean="0">
                <a:latin typeface="Comic Sans MS" pitchFamily="66" charset="0"/>
              </a:rPr>
              <a:t>Modules Of Spring</a:t>
            </a:r>
            <a:endParaRPr lang="en-IN" sz="2800" i="0" u="none" dirty="0">
              <a:latin typeface="Comic Sans MS" pitchFamily="66"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0643"/>
            <a:ext cx="8229600" cy="6400832"/>
          </a:xfrm>
        </p:spPr>
        <p:txBody>
          <a:bodyPr/>
          <a:lstStyle/>
          <a:p>
            <a:pPr>
              <a:buNone/>
            </a:pPr>
            <a:r>
              <a:rPr lang="en-US" sz="2400" dirty="0" smtClean="0">
                <a:solidFill>
                  <a:schemeClr val="bg1"/>
                </a:solidFill>
                <a:latin typeface="Comic Sans MS" pitchFamily="66" charset="0"/>
              </a:rPr>
              <a:t>  </a:t>
            </a:r>
          </a:p>
          <a:p>
            <a:pPr>
              <a:buNone/>
            </a:pPr>
            <a:r>
              <a:rPr lang="en-US" sz="2400" b="1" dirty="0" smtClean="0">
                <a:solidFill>
                  <a:schemeClr val="bg1"/>
                </a:solidFill>
                <a:latin typeface="Comic Sans MS" pitchFamily="66" charset="0"/>
              </a:rPr>
              <a:t>public</a:t>
            </a:r>
            <a:r>
              <a:rPr lang="en-US" sz="2400" dirty="0" smtClean="0">
                <a:solidFill>
                  <a:schemeClr val="bg1"/>
                </a:solidFill>
                <a:latin typeface="Comic Sans MS" pitchFamily="66" charset="0"/>
              </a:rPr>
              <a:t> </a:t>
            </a:r>
            <a:r>
              <a:rPr lang="en-US" sz="2400" b="1" dirty="0" smtClean="0">
                <a:solidFill>
                  <a:schemeClr val="bg1"/>
                </a:solidFill>
                <a:latin typeface="Comic Sans MS" pitchFamily="66" charset="0"/>
              </a:rPr>
              <a:t>class</a:t>
            </a:r>
            <a:r>
              <a:rPr lang="en-US" sz="2400" dirty="0" smtClean="0">
                <a:solidFill>
                  <a:schemeClr val="bg1"/>
                </a:solidFill>
                <a:latin typeface="Comic Sans MS" pitchFamily="66" charset="0"/>
              </a:rPr>
              <a:t> Test {  </a:t>
            </a:r>
          </a:p>
          <a:p>
            <a:pPr>
              <a:buNone/>
            </a:pPr>
            <a:r>
              <a:rPr lang="en-US" sz="2400" dirty="0" smtClean="0">
                <a:solidFill>
                  <a:schemeClr val="bg1"/>
                </a:solidFill>
                <a:latin typeface="Comic Sans MS" pitchFamily="66" charset="0"/>
              </a:rPr>
              <a:t>  </a:t>
            </a:r>
          </a:p>
          <a:p>
            <a:pPr>
              <a:buNone/>
            </a:pPr>
            <a:r>
              <a:rPr lang="en-US" sz="2400" b="1" dirty="0" smtClean="0">
                <a:solidFill>
                  <a:schemeClr val="bg1"/>
                </a:solidFill>
                <a:latin typeface="Comic Sans MS" pitchFamily="66" charset="0"/>
              </a:rPr>
              <a:t>public</a:t>
            </a:r>
            <a:r>
              <a:rPr lang="en-US" sz="2400" dirty="0" smtClean="0">
                <a:solidFill>
                  <a:schemeClr val="bg1"/>
                </a:solidFill>
                <a:latin typeface="Comic Sans MS" pitchFamily="66" charset="0"/>
              </a:rPr>
              <a:t> </a:t>
            </a:r>
            <a:r>
              <a:rPr lang="en-US" sz="2400" b="1" dirty="0" smtClean="0">
                <a:solidFill>
                  <a:schemeClr val="bg1"/>
                </a:solidFill>
                <a:latin typeface="Comic Sans MS" pitchFamily="66" charset="0"/>
              </a:rPr>
              <a:t>static</a:t>
            </a:r>
            <a:r>
              <a:rPr lang="en-US" sz="2400" dirty="0" smtClean="0">
                <a:solidFill>
                  <a:schemeClr val="bg1"/>
                </a:solidFill>
                <a:latin typeface="Comic Sans MS" pitchFamily="66" charset="0"/>
              </a:rPr>
              <a:t> </a:t>
            </a:r>
            <a:r>
              <a:rPr lang="en-US" sz="2400" b="1" dirty="0" smtClean="0">
                <a:solidFill>
                  <a:schemeClr val="bg1"/>
                </a:solidFill>
                <a:latin typeface="Comic Sans MS" pitchFamily="66" charset="0"/>
              </a:rPr>
              <a:t>void</a:t>
            </a:r>
            <a:r>
              <a:rPr lang="en-US" sz="2400" dirty="0" smtClean="0">
                <a:solidFill>
                  <a:schemeClr val="bg1"/>
                </a:solidFill>
                <a:latin typeface="Comic Sans MS" pitchFamily="66" charset="0"/>
              </a:rPr>
              <a:t> main(String[] args) {  </a:t>
            </a:r>
          </a:p>
          <a:p>
            <a:pPr>
              <a:buNone/>
            </a:pPr>
            <a:r>
              <a:rPr lang="en-US" sz="2400" dirty="0" smtClean="0">
                <a:solidFill>
                  <a:schemeClr val="bg1"/>
                </a:solidFill>
                <a:latin typeface="Comic Sans MS" pitchFamily="66" charset="0"/>
              </a:rPr>
              <a:t>    ApplicationContext </a:t>
            </a:r>
            <a:r>
              <a:rPr lang="en-US" sz="2400" dirty="0" err="1" smtClean="0">
                <a:solidFill>
                  <a:schemeClr val="bg1"/>
                </a:solidFill>
                <a:latin typeface="Comic Sans MS" pitchFamily="66" charset="0"/>
              </a:rPr>
              <a:t>ctx</a:t>
            </a:r>
            <a:r>
              <a:rPr lang="en-US" sz="2400" dirty="0" smtClean="0">
                <a:solidFill>
                  <a:schemeClr val="bg1"/>
                </a:solidFill>
                <a:latin typeface="Comic Sans MS" pitchFamily="66" charset="0"/>
              </a:rPr>
              <a:t>=</a:t>
            </a:r>
            <a:r>
              <a:rPr lang="en-US" sz="2400" b="1" dirty="0" smtClean="0">
                <a:solidFill>
                  <a:schemeClr val="bg1"/>
                </a:solidFill>
                <a:latin typeface="Comic Sans MS" pitchFamily="66" charset="0"/>
              </a:rPr>
              <a:t>new</a:t>
            </a:r>
            <a:r>
              <a:rPr lang="en-US" sz="2400" dirty="0" smtClean="0">
                <a:solidFill>
                  <a:schemeClr val="bg1"/>
                </a:solidFill>
                <a:latin typeface="Comic Sans MS" pitchFamily="66" charset="0"/>
              </a:rPr>
              <a:t> ClassPathXmlApplicationContext("applicationContext.xml");  </a:t>
            </a:r>
          </a:p>
          <a:p>
            <a:pPr>
              <a:buNone/>
            </a:pPr>
            <a:r>
              <a:rPr lang="en-US" sz="2400" dirty="0" smtClean="0">
                <a:solidFill>
                  <a:schemeClr val="bg1"/>
                </a:solidFill>
                <a:latin typeface="Comic Sans MS" pitchFamily="66" charset="0"/>
              </a:rPr>
              <a:t>      </a:t>
            </a:r>
          </a:p>
          <a:p>
            <a:pPr>
              <a:buNone/>
            </a:pP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EmployeeDao</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dao</a:t>
            </a:r>
            <a:r>
              <a:rPr lang="en-US" sz="2400" dirty="0" smtClean="0">
                <a:solidFill>
                  <a:schemeClr val="bg1"/>
                </a:solidFill>
                <a:latin typeface="Comic Sans MS" pitchFamily="66" charset="0"/>
              </a:rPr>
              <a:t>=(</a:t>
            </a:r>
            <a:r>
              <a:rPr lang="en-US" sz="2400" dirty="0" err="1" smtClean="0">
                <a:solidFill>
                  <a:schemeClr val="bg1"/>
                </a:solidFill>
                <a:latin typeface="Comic Sans MS" pitchFamily="66" charset="0"/>
              </a:rPr>
              <a:t>EmployeeDao</a:t>
            </a:r>
            <a:r>
              <a:rPr lang="en-US" sz="2400" dirty="0" smtClean="0">
                <a:solidFill>
                  <a:schemeClr val="bg1"/>
                </a:solidFill>
                <a:latin typeface="Comic Sans MS" pitchFamily="66" charset="0"/>
              </a:rPr>
              <a:t>)</a:t>
            </a:r>
            <a:r>
              <a:rPr lang="en-US" sz="2400" dirty="0" err="1" smtClean="0">
                <a:solidFill>
                  <a:schemeClr val="bg1"/>
                </a:solidFill>
                <a:latin typeface="Comic Sans MS" pitchFamily="66" charset="0"/>
              </a:rPr>
              <a:t>ctx.getBean</a:t>
            </a:r>
            <a:r>
              <a:rPr lang="en-US" sz="2400" dirty="0" smtClean="0">
                <a:solidFill>
                  <a:schemeClr val="bg1"/>
                </a:solidFill>
                <a:latin typeface="Comic Sans MS" pitchFamily="66" charset="0"/>
              </a:rPr>
              <a:t>("</a:t>
            </a:r>
            <a:r>
              <a:rPr lang="en-US" sz="2400" dirty="0" err="1" smtClean="0">
                <a:solidFill>
                  <a:schemeClr val="bg1"/>
                </a:solidFill>
                <a:latin typeface="Comic Sans MS" pitchFamily="66" charset="0"/>
              </a:rPr>
              <a:t>edao</a:t>
            </a:r>
            <a:r>
              <a:rPr lang="en-US" sz="2400" dirty="0" smtClean="0">
                <a:solidFill>
                  <a:schemeClr val="bg1"/>
                </a:solidFill>
                <a:latin typeface="Comic Sans MS" pitchFamily="66" charset="0"/>
              </a:rPr>
              <a:t>");  </a:t>
            </a:r>
          </a:p>
          <a:p>
            <a:pPr>
              <a:buNone/>
            </a:pPr>
            <a:r>
              <a:rPr lang="en-US" sz="2400" dirty="0" smtClean="0">
                <a:solidFill>
                  <a:schemeClr val="bg1"/>
                </a:solidFill>
                <a:latin typeface="Comic Sans MS" pitchFamily="66" charset="0"/>
              </a:rPr>
              <a:t>    </a:t>
            </a:r>
            <a:r>
              <a:rPr lang="en-US" sz="2400" b="1" dirty="0" smtClean="0">
                <a:solidFill>
                  <a:schemeClr val="bg1"/>
                </a:solidFill>
                <a:latin typeface="Comic Sans MS" pitchFamily="66" charset="0"/>
              </a:rPr>
              <a:t>int</a:t>
            </a:r>
            <a:r>
              <a:rPr lang="en-US" sz="2400" dirty="0" smtClean="0">
                <a:solidFill>
                  <a:schemeClr val="bg1"/>
                </a:solidFill>
                <a:latin typeface="Comic Sans MS" pitchFamily="66" charset="0"/>
              </a:rPr>
              <a:t> status=</a:t>
            </a:r>
            <a:r>
              <a:rPr lang="en-US" sz="2400" dirty="0" err="1" smtClean="0">
                <a:solidFill>
                  <a:schemeClr val="bg1"/>
                </a:solidFill>
                <a:latin typeface="Comic Sans MS" pitchFamily="66" charset="0"/>
              </a:rPr>
              <a:t>dao.saveEmployee</a:t>
            </a:r>
            <a:r>
              <a:rPr lang="en-US" sz="2400" dirty="0" smtClean="0">
                <a:solidFill>
                  <a:schemeClr val="bg1"/>
                </a:solidFill>
                <a:latin typeface="Comic Sans MS" pitchFamily="66" charset="0"/>
              </a:rPr>
              <a:t>(</a:t>
            </a:r>
            <a:r>
              <a:rPr lang="en-US" sz="2400" b="1" dirty="0" smtClean="0">
                <a:solidFill>
                  <a:schemeClr val="bg1"/>
                </a:solidFill>
                <a:latin typeface="Comic Sans MS" pitchFamily="66" charset="0"/>
              </a:rPr>
              <a:t>new</a:t>
            </a:r>
            <a:r>
              <a:rPr lang="en-US" sz="2400" dirty="0" smtClean="0">
                <a:solidFill>
                  <a:schemeClr val="bg1"/>
                </a:solidFill>
                <a:latin typeface="Comic Sans MS" pitchFamily="66" charset="0"/>
              </a:rPr>
              <a:t> Employee(102,"Amit",35000));  </a:t>
            </a:r>
          </a:p>
          <a:p>
            <a:pPr>
              <a:buNone/>
            </a:pPr>
            <a:r>
              <a:rPr lang="en-US" sz="2400" dirty="0" smtClean="0">
                <a:solidFill>
                  <a:schemeClr val="bg1"/>
                </a:solidFill>
                <a:latin typeface="Comic Sans MS" pitchFamily="66" charset="0"/>
              </a:rPr>
              <a:t>    System.out.println(status);  </a:t>
            </a:r>
          </a:p>
          <a:p>
            <a:pPr>
              <a:buNone/>
            </a:pP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          </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50</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714876" y="0"/>
            <a:ext cx="4429124" cy="523220"/>
          </a:xfrm>
          <a:prstGeom prst="rect">
            <a:avLst/>
          </a:prstGeom>
          <a:noFill/>
        </p:spPr>
        <p:txBody>
          <a:bodyPr wrap="square" rtlCol="0">
            <a:spAutoFit/>
          </a:bodyPr>
          <a:lstStyle/>
          <a:p>
            <a:r>
              <a:rPr lang="en-US" sz="2800" i="0" u="none" dirty="0" smtClean="0">
                <a:latin typeface="Comic Sans MS" pitchFamily="66" charset="0"/>
              </a:rPr>
              <a:t>Test.java</a:t>
            </a:r>
            <a:endParaRPr lang="en-US" sz="2800" i="0" u="none" dirty="0">
              <a:latin typeface="Comic Sans MS" pitchFamily="66"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i="1" dirty="0" smtClean="0">
                <a:solidFill>
                  <a:schemeClr val="bg1"/>
                </a:solidFill>
                <a:latin typeface="Comic Sans MS" pitchFamily="66" charset="0"/>
              </a:rPr>
              <a:t>Spring provides API to easily integrate spring with ORM framework such as Hibernate, JPA(Java Persistence API), JDO(Java DATA Objects).</a:t>
            </a:r>
          </a:p>
          <a:p>
            <a:pPr>
              <a:buNone/>
            </a:pPr>
            <a:endParaRPr lang="en-US" sz="2400" i="1" dirty="0" smtClean="0">
              <a:solidFill>
                <a:schemeClr val="bg1"/>
              </a:solidFill>
              <a:latin typeface="Comic Sans MS" pitchFamily="66" charset="0"/>
            </a:endParaRPr>
          </a:p>
          <a:p>
            <a:pPr>
              <a:buNone/>
            </a:pPr>
            <a:r>
              <a:rPr lang="en-US" sz="2400" i="1" dirty="0" smtClean="0">
                <a:solidFill>
                  <a:schemeClr val="bg1"/>
                </a:solidFill>
                <a:latin typeface="Comic Sans MS" pitchFamily="66" charset="0"/>
              </a:rPr>
              <a:t>Advantage of ORM Framework</a:t>
            </a:r>
          </a:p>
          <a:p>
            <a:pPr>
              <a:buNone/>
            </a:pPr>
            <a:r>
              <a:rPr lang="en-US" sz="2400" i="1" dirty="0" smtClean="0">
                <a:solidFill>
                  <a:schemeClr val="bg1"/>
                </a:solidFill>
                <a:latin typeface="Comic Sans MS" pitchFamily="66" charset="0"/>
              </a:rPr>
              <a:t>1 Less coding is required.</a:t>
            </a:r>
          </a:p>
          <a:p>
            <a:pPr>
              <a:buNone/>
            </a:pPr>
            <a:r>
              <a:rPr lang="en-US" sz="2400" i="1" dirty="0" smtClean="0">
                <a:solidFill>
                  <a:schemeClr val="bg1"/>
                </a:solidFill>
                <a:latin typeface="Comic Sans MS" pitchFamily="66" charset="0"/>
              </a:rPr>
              <a:t>2 Easy to test.</a:t>
            </a:r>
          </a:p>
          <a:p>
            <a:pPr>
              <a:buNone/>
            </a:pPr>
            <a:r>
              <a:rPr lang="en-US" sz="2400" i="1" dirty="0" smtClean="0">
                <a:solidFill>
                  <a:schemeClr val="bg1"/>
                </a:solidFill>
                <a:latin typeface="Comic Sans MS" pitchFamily="66" charset="0"/>
              </a:rPr>
              <a:t>3 Better exception handling.</a:t>
            </a:r>
          </a:p>
          <a:p>
            <a:pPr>
              <a:buNone/>
            </a:pPr>
            <a:r>
              <a:rPr lang="en-US" sz="2400" i="1" dirty="0" smtClean="0">
                <a:solidFill>
                  <a:schemeClr val="bg1"/>
                </a:solidFill>
                <a:latin typeface="Comic Sans MS" pitchFamily="66" charset="0"/>
              </a:rPr>
              <a:t>4 Integrated transaction management</a:t>
            </a:r>
          </a:p>
          <a:p>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51</a:t>
            </a:fld>
            <a:endParaRPr lang="en-US" dirty="0"/>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2928926" y="0"/>
            <a:ext cx="6215074" cy="523220"/>
          </a:xfrm>
          <a:prstGeom prst="rect">
            <a:avLst/>
          </a:prstGeom>
          <a:noFill/>
        </p:spPr>
        <p:txBody>
          <a:bodyPr wrap="square" rtlCol="0">
            <a:spAutoFit/>
          </a:bodyPr>
          <a:lstStyle/>
          <a:p>
            <a:r>
              <a:rPr lang="en-US" sz="2800" i="0" u="none" dirty="0" smtClean="0">
                <a:latin typeface="Comic Sans MS" pitchFamily="66" charset="0"/>
              </a:rPr>
              <a:t>Spring with ORM Frameworks</a:t>
            </a:r>
            <a:endParaRPr lang="en-US" sz="2800" i="0" u="none" dirty="0">
              <a:latin typeface="Comic Sans MS" pitchFamily="66"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4645025"/>
          </a:xfrm>
        </p:spPr>
        <p:txBody>
          <a:bodyPr/>
          <a:lstStyle/>
          <a:p>
            <a:pPr>
              <a:buFont typeface="Wingdings" pitchFamily="2" charset="2"/>
              <a:buChar char="Ø"/>
            </a:pPr>
            <a:r>
              <a:rPr lang="en-US" sz="2400" dirty="0" smtClean="0">
                <a:solidFill>
                  <a:schemeClr val="bg1"/>
                </a:solidFill>
                <a:latin typeface="Comic Sans MS" pitchFamily="66" charset="0"/>
              </a:rPr>
              <a:t>We can simple integrate hibernate application with spring application.</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In hibernate framework we provide all the database information on hibernate.cfg.xml file.</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But we are going to integrate the hibernate application with spring we don’t need to create the hibernate .</a:t>
            </a:r>
            <a:r>
              <a:rPr lang="en-US" sz="2400" dirty="0" err="1" smtClean="0">
                <a:solidFill>
                  <a:schemeClr val="bg1"/>
                </a:solidFill>
                <a:latin typeface="Comic Sans MS" pitchFamily="66" charset="0"/>
              </a:rPr>
              <a:t>cfg.xml</a:t>
            </a:r>
            <a:r>
              <a:rPr lang="en-US" sz="2400" dirty="0" smtClean="0">
                <a:solidFill>
                  <a:schemeClr val="bg1"/>
                </a:solidFill>
                <a:latin typeface="Comic Sans MS" pitchFamily="66" charset="0"/>
              </a:rPr>
              <a:t> file. We can provide all the information in the application.xml file.</a:t>
            </a:r>
          </a:p>
          <a:p>
            <a:pPr>
              <a:buFont typeface="Wingdings" pitchFamily="2" charset="2"/>
              <a:buChar char="Ø"/>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52</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500298" y="0"/>
            <a:ext cx="6643702" cy="954107"/>
          </a:xfrm>
          <a:prstGeom prst="rect">
            <a:avLst/>
          </a:prstGeom>
          <a:noFill/>
        </p:spPr>
        <p:txBody>
          <a:bodyPr wrap="square" rtlCol="0">
            <a:spAutoFit/>
          </a:bodyPr>
          <a:lstStyle/>
          <a:p>
            <a:r>
              <a:rPr lang="en-US" sz="2800" i="0" u="none" dirty="0" smtClean="0">
                <a:latin typeface="Comic Sans MS" pitchFamily="66" charset="0"/>
              </a:rPr>
              <a:t>Hibernate and Spring Integration</a:t>
            </a:r>
          </a:p>
          <a:p>
            <a:endParaRPr lang="en-US" sz="2800" i="0" u="none" dirty="0">
              <a:latin typeface="Comic Sans MS" pitchFamily="66"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857232"/>
            <a:ext cx="8229600" cy="3700463"/>
          </a:xfrm>
        </p:spPr>
        <p:txBody>
          <a:bodyPr/>
          <a:lstStyle/>
          <a:p>
            <a:pPr>
              <a:buFont typeface="Wingdings" pitchFamily="2" charset="2"/>
              <a:buChar char="Ø"/>
            </a:pPr>
            <a:r>
              <a:rPr lang="en-US" sz="2400" dirty="0" smtClean="0">
                <a:solidFill>
                  <a:schemeClr val="bg1"/>
                </a:solidFill>
                <a:latin typeface="Comic Sans MS" pitchFamily="66" charset="0"/>
              </a:rPr>
              <a:t>The spring framework provide hibernate template class so we need to follow so many steps like creating configuration , Build Session Factory, Session, beginning and committing transaction.</a:t>
            </a:r>
          </a:p>
          <a:p>
            <a:pPr>
              <a:buFont typeface="Wingdings" pitchFamily="2" charset="2"/>
              <a:buChar char="Ø"/>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Hibernate 3 throws Runtime exceptions unlike checked exceptions thrown in the previous releases. Spring can translate these exceptions into SpringDAO exceptions and map them into Spring DAO exception hierarchy. But you have to use one of the following to get this </a:t>
            </a:r>
            <a:br>
              <a:rPr lang="en-US" sz="2400" dirty="0" smtClean="0">
                <a:solidFill>
                  <a:schemeClr val="bg1"/>
                </a:solidFill>
                <a:latin typeface="Comic Sans MS" pitchFamily="66" charset="0"/>
              </a:rPr>
            </a:br>
            <a:r>
              <a:rPr lang="en-US" sz="2400" dirty="0" smtClean="0">
                <a:solidFill>
                  <a:schemeClr val="bg1"/>
                </a:solidFill>
                <a:latin typeface="Comic Sans MS" pitchFamily="66" charset="0"/>
              </a:rPr>
              <a:t/>
            </a:r>
            <a:br>
              <a:rPr lang="en-US" sz="2400" dirty="0" smtClean="0">
                <a:solidFill>
                  <a:schemeClr val="bg1"/>
                </a:solidFill>
                <a:latin typeface="Comic Sans MS" pitchFamily="66" charset="0"/>
              </a:rPr>
            </a:br>
            <a:r>
              <a:rPr lang="en-US" sz="2400" dirty="0" smtClean="0">
                <a:solidFill>
                  <a:schemeClr val="bg1"/>
                </a:solidFill>
                <a:latin typeface="Comic Sans MS" pitchFamily="66" charset="0"/>
              </a:rPr>
              <a:t>1. Use HibernateTemplate </a:t>
            </a:r>
            <a:br>
              <a:rPr lang="en-US" sz="2400" dirty="0" smtClean="0">
                <a:solidFill>
                  <a:schemeClr val="bg1"/>
                </a:solidFill>
                <a:latin typeface="Comic Sans MS" pitchFamily="66" charset="0"/>
              </a:rPr>
            </a:br>
            <a:r>
              <a:rPr lang="en-US" sz="2400" dirty="0" smtClean="0">
                <a:solidFill>
                  <a:schemeClr val="bg1"/>
                </a:solidFill>
                <a:latin typeface="Comic Sans MS" pitchFamily="66" charset="0"/>
              </a:rPr>
              <a:t>2. @Repository </a:t>
            </a:r>
            <a:br>
              <a:rPr lang="en-US" sz="2400" dirty="0" smtClean="0">
                <a:solidFill>
                  <a:schemeClr val="bg1"/>
                </a:solidFill>
                <a:latin typeface="Comic Sans MS" pitchFamily="66" charset="0"/>
              </a:rPr>
            </a:br>
            <a:endParaRPr lang="en-US" sz="2400" dirty="0" smtClean="0">
              <a:solidFill>
                <a:schemeClr val="bg1"/>
              </a:solidFill>
              <a:latin typeface="Comic Sans MS" pitchFamily="66" charset="0"/>
            </a:endParaRPr>
          </a:p>
          <a:p>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53</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571472" y="-500090"/>
            <a:ext cx="8572528" cy="1384995"/>
          </a:xfrm>
          <a:prstGeom prst="rect">
            <a:avLst/>
          </a:prstGeom>
          <a:noFill/>
        </p:spPr>
        <p:txBody>
          <a:bodyPr wrap="square" rtlCol="0">
            <a:spAutoFit/>
          </a:bodyPr>
          <a:lstStyle/>
          <a:p>
            <a:r>
              <a:rPr lang="en-US" sz="2800" i="0" u="none" dirty="0" smtClean="0">
                <a:latin typeface="Comic Sans MS" pitchFamily="66" charset="0"/>
              </a:rPr>
              <a:t> </a:t>
            </a:r>
          </a:p>
          <a:p>
            <a:r>
              <a:rPr lang="en-US" sz="2800" i="0" u="none" dirty="0" smtClean="0">
                <a:latin typeface="Comic Sans MS" pitchFamily="66" charset="0"/>
              </a:rPr>
              <a:t>Advantage of spring framework with hibernate</a:t>
            </a:r>
          </a:p>
          <a:p>
            <a:endParaRPr lang="en-US" sz="2800" i="0" u="none" dirty="0">
              <a:latin typeface="Comic Sans MS" pitchFamily="66"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4657745"/>
          </a:xfrm>
        </p:spPr>
        <p:txBody>
          <a:bodyPr/>
          <a:lstStyle/>
          <a:p>
            <a:pPr>
              <a:buFont typeface="Wingdings" pitchFamily="2" charset="2"/>
              <a:buChar char="Ø"/>
            </a:pPr>
            <a:r>
              <a:rPr lang="en-US" sz="2400" dirty="0" smtClean="0">
                <a:solidFill>
                  <a:schemeClr val="bg1"/>
                </a:solidFill>
                <a:latin typeface="Comic Sans MS" pitchFamily="66" charset="0"/>
              </a:rPr>
              <a:t>Spring data JPA API provides JPA Template class to integrate spring application with JPA.</a:t>
            </a:r>
          </a:p>
          <a:p>
            <a:pPr>
              <a:buFont typeface="Wingdings" pitchFamily="2" charset="2"/>
              <a:buChar char="Ø"/>
            </a:pPr>
            <a:r>
              <a:rPr lang="en-US" sz="2400" dirty="0" smtClean="0">
                <a:solidFill>
                  <a:schemeClr val="bg1"/>
                </a:solidFill>
                <a:latin typeface="Comic Sans MS" pitchFamily="66" charset="0"/>
              </a:rPr>
              <a:t>JPA is the sun specification for persisting objects in enterprise application. It is currently used as the replacement for complex entity beans.</a:t>
            </a:r>
          </a:p>
          <a:p>
            <a:pPr>
              <a:buNone/>
            </a:pPr>
            <a:endParaRPr lang="en-US" sz="2400" dirty="0" smtClean="0">
              <a:solidFill>
                <a:schemeClr val="bg1"/>
              </a:solidFill>
              <a:latin typeface="Comic Sans MS" pitchFamily="66" charset="0"/>
            </a:endParaRPr>
          </a:p>
          <a:p>
            <a:pPr>
              <a:buNone/>
            </a:pPr>
            <a:r>
              <a:rPr lang="en-US" sz="2800" b="1" dirty="0" smtClean="0">
                <a:solidFill>
                  <a:schemeClr val="bg1"/>
                </a:solidFill>
                <a:latin typeface="Comic Sans MS" pitchFamily="66" charset="0"/>
              </a:rPr>
              <a:t>	Advantage:</a:t>
            </a:r>
          </a:p>
          <a:p>
            <a:pPr>
              <a:buFont typeface="Wingdings" pitchFamily="2" charset="2"/>
              <a:buChar char="Ø"/>
            </a:pPr>
            <a:r>
              <a:rPr lang="en-US" sz="2400" dirty="0" smtClean="0">
                <a:solidFill>
                  <a:schemeClr val="bg1"/>
                </a:solidFill>
                <a:latin typeface="Comic Sans MS" pitchFamily="66" charset="0"/>
              </a:rPr>
              <a:t>No need to write before and after code for persisting update, deleting or searching object such as creating persistence instance, creating Entity </a:t>
            </a:r>
            <a:r>
              <a:rPr lang="en-US" sz="2400" dirty="0" err="1" smtClean="0">
                <a:solidFill>
                  <a:schemeClr val="bg1"/>
                </a:solidFill>
                <a:latin typeface="Comic Sans MS" pitchFamily="66" charset="0"/>
              </a:rPr>
              <a:t>ManagerFactory</a:t>
            </a:r>
            <a:r>
              <a:rPr lang="en-US" sz="2400" dirty="0" smtClean="0">
                <a:solidFill>
                  <a:schemeClr val="bg1"/>
                </a:solidFill>
                <a:latin typeface="Comic Sans MS" pitchFamily="66" charset="0"/>
              </a:rPr>
              <a:t> instance, creating entity Transaction instance, creating Entity Manager instance, committing </a:t>
            </a:r>
            <a:r>
              <a:rPr lang="en-US" sz="2400" dirty="0" err="1" smtClean="0">
                <a:solidFill>
                  <a:schemeClr val="bg1"/>
                </a:solidFill>
                <a:latin typeface="Comic Sans MS" pitchFamily="66" charset="0"/>
              </a:rPr>
              <a:t>EntityTransation</a:t>
            </a:r>
            <a:r>
              <a:rPr lang="en-US" sz="2400" dirty="0" smtClean="0">
                <a:solidFill>
                  <a:schemeClr val="bg1"/>
                </a:solidFill>
                <a:latin typeface="Comic Sans MS" pitchFamily="66" charset="0"/>
              </a:rPr>
              <a:t> instance and closing </a:t>
            </a:r>
            <a:r>
              <a:rPr lang="en-US" sz="2400" dirty="0" err="1" smtClean="0">
                <a:solidFill>
                  <a:schemeClr val="bg1"/>
                </a:solidFill>
                <a:latin typeface="Comic Sans MS" pitchFamily="66" charset="0"/>
              </a:rPr>
              <a:t>EntityManager</a:t>
            </a:r>
            <a:r>
              <a:rPr lang="en-US" sz="2400" dirty="0" smtClean="0">
                <a:solidFill>
                  <a:schemeClr val="bg1"/>
                </a:solidFill>
                <a:latin typeface="Comic Sans MS" pitchFamily="66" charset="0"/>
              </a:rPr>
              <a:t>.</a:t>
            </a:r>
          </a:p>
          <a:p>
            <a:pPr>
              <a:buNone/>
            </a:pPr>
            <a:endParaRPr lang="en-US" sz="2400" dirty="0" smtClean="0">
              <a:solidFill>
                <a:schemeClr val="bg1"/>
              </a:solidFill>
              <a:latin typeface="Comic Sans MS" pitchFamily="66" charset="0"/>
            </a:endParaRP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54</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071934" y="0"/>
            <a:ext cx="5072066" cy="954107"/>
          </a:xfrm>
          <a:prstGeom prst="rect">
            <a:avLst/>
          </a:prstGeom>
          <a:noFill/>
        </p:spPr>
        <p:txBody>
          <a:bodyPr wrap="square" rtlCol="0">
            <a:spAutoFit/>
          </a:bodyPr>
          <a:lstStyle/>
          <a:p>
            <a:r>
              <a:rPr lang="en-US" sz="2800" b="1" i="0" u="none" dirty="0" smtClean="0">
                <a:latin typeface="Comic Sans MS" pitchFamily="66" charset="0"/>
              </a:rPr>
              <a:t>Spring Data JPA</a:t>
            </a:r>
            <a:endParaRPr lang="en-US" sz="2800" i="0" u="none" dirty="0" smtClean="0">
              <a:latin typeface="Comic Sans MS" pitchFamily="66" charset="0"/>
            </a:endParaRPr>
          </a:p>
          <a:p>
            <a:endParaRPr lang="en-US" sz="2800" i="0" u="none" dirty="0">
              <a:latin typeface="Comic Sans MS" pitchFamily="66"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857232"/>
            <a:ext cx="8229600" cy="3700463"/>
          </a:xfrm>
        </p:spPr>
        <p:txBody>
          <a:bodyPr/>
          <a:lstStyle/>
          <a:p>
            <a:pPr>
              <a:buFont typeface="Wingdings" pitchFamily="2" charset="2"/>
              <a:buChar char="Ø"/>
            </a:pPr>
            <a:r>
              <a:rPr lang="en-US" sz="2400" dirty="0" smtClean="0">
                <a:solidFill>
                  <a:schemeClr val="bg1"/>
                </a:solidFill>
                <a:latin typeface="Comic Sans MS" pitchFamily="66" charset="0"/>
              </a:rPr>
              <a:t>Wiring a bean means configuring a bean along with its dependency into an XML file by default Autowiring is disable in spring framework.</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It means the programmer has to explicitly wire the bean properties into XML file.</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If Autowiring is enable then spring container will take care about injecting the dependencies programmer no need to configure into an XML file explicitly.</a:t>
            </a:r>
          </a:p>
          <a:p>
            <a:pPr>
              <a:buFont typeface="Wingdings" pitchFamily="2" charset="2"/>
              <a:buChar char="Ø"/>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Autowiring is only supported if the dependencies are in the form of object.</a:t>
            </a:r>
          </a:p>
          <a:p>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55</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786182" y="0"/>
            <a:ext cx="5357818" cy="523220"/>
          </a:xfrm>
          <a:prstGeom prst="rect">
            <a:avLst/>
          </a:prstGeom>
          <a:noFill/>
        </p:spPr>
        <p:txBody>
          <a:bodyPr wrap="square" rtlCol="0">
            <a:spAutoFit/>
          </a:bodyPr>
          <a:lstStyle/>
          <a:p>
            <a:r>
              <a:rPr lang="en-US" sz="2800" i="0" u="none" dirty="0" smtClean="0">
                <a:latin typeface="Comic Sans MS" pitchFamily="66" charset="0"/>
              </a:rPr>
              <a:t>Spring Bean Autowiring</a:t>
            </a:r>
            <a:endParaRPr lang="en-US" sz="2800" i="0" u="none" dirty="0">
              <a:latin typeface="Comic Sans MS" pitchFamily="66"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smtClean="0">
                <a:solidFill>
                  <a:schemeClr val="bg1"/>
                </a:solidFill>
                <a:latin typeface="Comic Sans MS" pitchFamily="66" charset="0"/>
              </a:rPr>
              <a:t>To enable  Autowiring we should add autowire attribute to the bean element or bean tag.</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1 byNAme</a:t>
            </a:r>
          </a:p>
          <a:p>
            <a:pPr>
              <a:buNone/>
            </a:pPr>
            <a:r>
              <a:rPr lang="en-US" sz="2400" dirty="0" smtClean="0">
                <a:solidFill>
                  <a:schemeClr val="bg1"/>
                </a:solidFill>
                <a:latin typeface="Comic Sans MS" pitchFamily="66" charset="0"/>
              </a:rPr>
              <a:t>2 </a:t>
            </a:r>
            <a:r>
              <a:rPr lang="en-US" sz="2400" dirty="0" err="1" smtClean="0">
                <a:solidFill>
                  <a:schemeClr val="bg1"/>
                </a:solidFill>
                <a:latin typeface="Comic Sans MS" pitchFamily="66" charset="0"/>
              </a:rPr>
              <a:t>byType</a:t>
            </a: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3 </a:t>
            </a:r>
            <a:r>
              <a:rPr lang="en-US" sz="2400" dirty="0" err="1" smtClean="0">
                <a:solidFill>
                  <a:schemeClr val="bg1"/>
                </a:solidFill>
                <a:latin typeface="Comic Sans MS" pitchFamily="66" charset="0"/>
              </a:rPr>
              <a:t>Construtor</a:t>
            </a: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4 </a:t>
            </a:r>
            <a:r>
              <a:rPr lang="en-US" sz="2400" dirty="0" err="1" smtClean="0">
                <a:solidFill>
                  <a:schemeClr val="bg1"/>
                </a:solidFill>
                <a:latin typeface="Comic Sans MS" pitchFamily="66" charset="0"/>
              </a:rPr>
              <a:t>autoDetect</a:t>
            </a: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5 none</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56</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357554" y="0"/>
            <a:ext cx="5786446" cy="523220"/>
          </a:xfrm>
          <a:prstGeom prst="rect">
            <a:avLst/>
          </a:prstGeom>
          <a:noFill/>
        </p:spPr>
        <p:txBody>
          <a:bodyPr wrap="square" rtlCol="0">
            <a:spAutoFit/>
          </a:bodyPr>
          <a:lstStyle/>
          <a:p>
            <a:r>
              <a:rPr lang="en-US" sz="2800" i="0" u="none" dirty="0" smtClean="0">
                <a:latin typeface="Comic Sans MS" pitchFamily="66" charset="0"/>
              </a:rPr>
              <a:t>Different types of </a:t>
            </a:r>
            <a:r>
              <a:rPr lang="en-US" sz="2800" i="0" u="none" dirty="0" err="1" smtClean="0">
                <a:latin typeface="Comic Sans MS" pitchFamily="66" charset="0"/>
              </a:rPr>
              <a:t>Autowirings</a:t>
            </a:r>
            <a:endParaRPr lang="en-US" sz="2800" i="0" u="none" dirty="0">
              <a:latin typeface="Comic Sans MS" pitchFamily="66"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571480"/>
            <a:ext cx="8286808" cy="5935680"/>
          </a:xfrm>
        </p:spPr>
        <p:txBody>
          <a:bodyPr/>
          <a:lstStyle/>
          <a:p>
            <a:pPr>
              <a:buNone/>
            </a:pPr>
            <a:r>
              <a:rPr lang="en-US" sz="2000" b="1" u="sng" dirty="0" smtClean="0">
                <a:solidFill>
                  <a:schemeClr val="bg1"/>
                </a:solidFill>
                <a:latin typeface="Comic Sans MS" pitchFamily="66" charset="0"/>
              </a:rPr>
              <a:t>File: Book.java</a:t>
            </a:r>
            <a:endParaRPr lang="en-US" sz="2000" u="sng" dirty="0" smtClean="0">
              <a:solidFill>
                <a:schemeClr val="bg1"/>
              </a:solidFill>
              <a:latin typeface="Comic Sans MS" pitchFamily="66" charset="0"/>
            </a:endParaRPr>
          </a:p>
          <a:p>
            <a:pPr>
              <a:buNone/>
            </a:pPr>
            <a:r>
              <a:rPr lang="en-US" sz="2000" dirty="0" smtClean="0">
                <a:solidFill>
                  <a:schemeClr val="bg1"/>
                </a:solidFill>
                <a:latin typeface="Comic Sans MS" pitchFamily="66" charset="0"/>
              </a:rPr>
              <a:t>Public class Book {</a:t>
            </a:r>
          </a:p>
          <a:p>
            <a:pPr>
              <a:buNone/>
            </a:pPr>
            <a:r>
              <a:rPr lang="en-US" sz="2000" dirty="0" smtClean="0">
                <a:solidFill>
                  <a:schemeClr val="bg1"/>
                </a:solidFill>
                <a:latin typeface="Comic Sans MS" pitchFamily="66" charset="0"/>
              </a:rPr>
              <a:t>Private String bookname;</a:t>
            </a:r>
          </a:p>
          <a:p>
            <a:pPr>
              <a:buNone/>
            </a:pPr>
            <a:r>
              <a:rPr lang="en-US" sz="2000" dirty="0" smtClean="0">
                <a:solidFill>
                  <a:schemeClr val="bg1"/>
                </a:solidFill>
                <a:latin typeface="Comic Sans MS" pitchFamily="66" charset="0"/>
              </a:rPr>
              <a:t>Private int bookprice;</a:t>
            </a:r>
          </a:p>
          <a:p>
            <a:pPr>
              <a:buNone/>
            </a:pPr>
            <a:r>
              <a:rPr lang="en-US" sz="2000" dirty="0" smtClean="0">
                <a:solidFill>
                  <a:schemeClr val="bg1"/>
                </a:solidFill>
                <a:latin typeface="Comic Sans MS" pitchFamily="66" charset="0"/>
              </a:rPr>
              <a:t>// Setter &amp; getter method</a:t>
            </a:r>
          </a:p>
          <a:p>
            <a:pPr>
              <a:buNone/>
            </a:pPr>
            <a:r>
              <a:rPr lang="en-US" sz="2000" dirty="0" smtClean="0">
                <a:solidFill>
                  <a:schemeClr val="bg1"/>
                </a:solidFill>
                <a:latin typeface="Comic Sans MS" pitchFamily="66" charset="0"/>
              </a:rPr>
              <a:t>}</a:t>
            </a:r>
          </a:p>
          <a:p>
            <a:pPr>
              <a:buNone/>
            </a:pPr>
            <a:r>
              <a:rPr lang="en-US" sz="2000" dirty="0" smtClean="0">
                <a:solidFill>
                  <a:schemeClr val="bg1"/>
                </a:solidFill>
                <a:latin typeface="Comic Sans MS" pitchFamily="66" charset="0"/>
              </a:rPr>
              <a:t>}</a:t>
            </a:r>
          </a:p>
          <a:p>
            <a:pPr>
              <a:buNone/>
            </a:pPr>
            <a:r>
              <a:rPr lang="en-US" sz="2000" b="1" u="sng" dirty="0" smtClean="0">
                <a:solidFill>
                  <a:schemeClr val="bg1"/>
                </a:solidFill>
                <a:latin typeface="Comic Sans MS" pitchFamily="66" charset="0"/>
              </a:rPr>
              <a:t>File name: Categeries.java</a:t>
            </a:r>
          </a:p>
          <a:p>
            <a:pPr>
              <a:buNone/>
            </a:pPr>
            <a:r>
              <a:rPr lang="en-US" sz="2000" b="1" dirty="0" smtClean="0">
                <a:solidFill>
                  <a:schemeClr val="bg1"/>
                </a:solidFill>
                <a:latin typeface="Comic Sans MS" pitchFamily="66" charset="0"/>
              </a:rPr>
              <a:t>Public class Categories {</a:t>
            </a:r>
            <a:endParaRPr lang="en-US" sz="2000" dirty="0" smtClean="0">
              <a:solidFill>
                <a:schemeClr val="bg1"/>
              </a:solidFill>
              <a:latin typeface="Comic Sans MS" pitchFamily="66" charset="0"/>
            </a:endParaRPr>
          </a:p>
          <a:p>
            <a:pPr>
              <a:buNone/>
            </a:pPr>
            <a:r>
              <a:rPr lang="en-US" sz="2000" b="1" dirty="0" smtClean="0">
                <a:solidFill>
                  <a:schemeClr val="bg1"/>
                </a:solidFill>
                <a:latin typeface="Comic Sans MS" pitchFamily="66" charset="0"/>
              </a:rPr>
              <a:t>Private String name;</a:t>
            </a:r>
            <a:endParaRPr lang="en-US" sz="2000" dirty="0" smtClean="0">
              <a:solidFill>
                <a:schemeClr val="bg1"/>
              </a:solidFill>
              <a:latin typeface="Comic Sans MS" pitchFamily="66" charset="0"/>
            </a:endParaRPr>
          </a:p>
          <a:p>
            <a:pPr>
              <a:buNone/>
            </a:pPr>
            <a:r>
              <a:rPr lang="en-US" sz="2000" b="1" dirty="0" smtClean="0">
                <a:solidFill>
                  <a:schemeClr val="bg1"/>
                </a:solidFill>
                <a:latin typeface="Comic Sans MS" pitchFamily="66" charset="0"/>
              </a:rPr>
              <a:t>Private Book </a:t>
            </a:r>
            <a:r>
              <a:rPr lang="en-US" sz="2000" b="1" dirty="0" err="1" smtClean="0">
                <a:solidFill>
                  <a:schemeClr val="bg1"/>
                </a:solidFill>
                <a:latin typeface="Comic Sans MS" pitchFamily="66" charset="0"/>
              </a:rPr>
              <a:t>bk</a:t>
            </a:r>
            <a:r>
              <a:rPr lang="en-US" sz="2000" b="1" dirty="0" smtClean="0">
                <a:solidFill>
                  <a:schemeClr val="bg1"/>
                </a:solidFill>
                <a:latin typeface="Comic Sans MS" pitchFamily="66" charset="0"/>
              </a:rPr>
              <a:t>;</a:t>
            </a:r>
            <a:endParaRPr lang="en-US" sz="2000" dirty="0" smtClean="0">
              <a:solidFill>
                <a:schemeClr val="bg1"/>
              </a:solidFill>
              <a:latin typeface="Comic Sans MS" pitchFamily="66" charset="0"/>
            </a:endParaRPr>
          </a:p>
          <a:p>
            <a:pPr>
              <a:buNone/>
            </a:pPr>
            <a:r>
              <a:rPr lang="en-US" sz="2000" b="1" dirty="0" smtClean="0">
                <a:solidFill>
                  <a:schemeClr val="bg1"/>
                </a:solidFill>
                <a:latin typeface="Comic Sans MS" pitchFamily="66" charset="0"/>
              </a:rPr>
              <a:t>// setter &amp; getter method</a:t>
            </a:r>
            <a:endParaRPr lang="en-US" sz="2000" dirty="0" smtClean="0">
              <a:solidFill>
                <a:schemeClr val="bg1"/>
              </a:solidFill>
              <a:latin typeface="Comic Sans MS" pitchFamily="66" charset="0"/>
            </a:endParaRPr>
          </a:p>
          <a:p>
            <a:pPr>
              <a:buNone/>
            </a:pPr>
            <a:r>
              <a:rPr lang="en-US" sz="2000" b="1" dirty="0" smtClean="0">
                <a:solidFill>
                  <a:schemeClr val="bg1"/>
                </a:solidFill>
                <a:latin typeface="Comic Sans MS" pitchFamily="66" charset="0"/>
              </a:rPr>
              <a:t>Public void show()</a:t>
            </a:r>
            <a:endParaRPr lang="en-US" sz="2000" dirty="0" smtClean="0">
              <a:solidFill>
                <a:schemeClr val="bg1"/>
              </a:solidFill>
              <a:latin typeface="Comic Sans MS" pitchFamily="66" charset="0"/>
            </a:endParaRPr>
          </a:p>
          <a:p>
            <a:pPr>
              <a:buNone/>
            </a:pPr>
            <a:r>
              <a:rPr lang="en-US" sz="2000" b="1" dirty="0" smtClean="0">
                <a:solidFill>
                  <a:schemeClr val="bg1"/>
                </a:solidFill>
                <a:latin typeface="Comic Sans MS" pitchFamily="66" charset="0"/>
              </a:rPr>
              <a:t>{</a:t>
            </a:r>
            <a:endParaRPr lang="en-US" sz="2000" dirty="0" smtClean="0">
              <a:solidFill>
                <a:schemeClr val="bg1"/>
              </a:solidFill>
              <a:latin typeface="Comic Sans MS" pitchFamily="66" charset="0"/>
            </a:endParaRPr>
          </a:p>
          <a:p>
            <a:pPr>
              <a:buNone/>
            </a:pPr>
            <a:r>
              <a:rPr lang="en-US" sz="2000" b="1" dirty="0" smtClean="0">
                <a:solidFill>
                  <a:schemeClr val="bg1"/>
                </a:solidFill>
                <a:latin typeface="Comic Sans MS" pitchFamily="66" charset="0"/>
              </a:rPr>
              <a:t>System.out.println(“Categories name:” + name);</a:t>
            </a:r>
            <a:endParaRPr lang="en-US" sz="2000" dirty="0" smtClean="0">
              <a:solidFill>
                <a:schemeClr val="bg1"/>
              </a:solidFill>
              <a:latin typeface="Comic Sans MS" pitchFamily="66" charset="0"/>
            </a:endParaRPr>
          </a:p>
          <a:p>
            <a:pPr>
              <a:buNone/>
            </a:pPr>
            <a:r>
              <a:rPr lang="en-US" sz="2000" b="1" dirty="0" smtClean="0">
                <a:solidFill>
                  <a:schemeClr val="bg1"/>
                </a:solidFill>
                <a:latin typeface="Comic Sans MS" pitchFamily="66" charset="0"/>
              </a:rPr>
              <a:t>System.out.println(“Book name” +getBookname() +” and BookPrice:” + bk.getBookPrice()); } }</a:t>
            </a:r>
            <a:endParaRPr lang="en-US" sz="2000" dirty="0" smtClean="0">
              <a:solidFill>
                <a:schemeClr val="bg1"/>
              </a:solidFill>
              <a:latin typeface="Comic Sans MS" pitchFamily="66" charset="0"/>
            </a:endParaRPr>
          </a:p>
          <a:p>
            <a:pPr>
              <a:buNone/>
            </a:pPr>
            <a:endParaRPr lang="en-US" sz="2000" dirty="0" smtClean="0">
              <a:solidFill>
                <a:schemeClr val="bg1"/>
              </a:solidFill>
              <a:latin typeface="Comic Sans MS" pitchFamily="66" charset="0"/>
            </a:endParaRPr>
          </a:p>
          <a:p>
            <a:pPr>
              <a:buNone/>
            </a:pPr>
            <a:endParaRPr lang="en-US" sz="2000" dirty="0" smtClean="0">
              <a:solidFill>
                <a:schemeClr val="bg1"/>
              </a:solidFill>
              <a:latin typeface="Comic Sans MS" pitchFamily="66" charset="0"/>
            </a:endParaRPr>
          </a:p>
          <a:p>
            <a:pPr>
              <a:buNone/>
            </a:pPr>
            <a:r>
              <a:rPr lang="en-US" sz="2000" dirty="0" smtClean="0">
                <a:solidFill>
                  <a:schemeClr val="bg1"/>
                </a:solidFill>
                <a:latin typeface="Comic Sans MS" pitchFamily="66" charset="0"/>
              </a:rPr>
              <a:t> </a:t>
            </a: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57</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3643306" y="0"/>
            <a:ext cx="5500694" cy="523220"/>
          </a:xfrm>
          <a:prstGeom prst="rect">
            <a:avLst/>
          </a:prstGeom>
          <a:noFill/>
        </p:spPr>
        <p:txBody>
          <a:bodyPr wrap="square" rtlCol="0">
            <a:spAutoFit/>
          </a:bodyPr>
          <a:lstStyle/>
          <a:p>
            <a:r>
              <a:rPr lang="en-US" sz="2800" i="0" u="none" dirty="0" smtClean="0">
                <a:latin typeface="Comic Sans MS" pitchFamily="66" charset="0"/>
              </a:rPr>
              <a:t>Example of Autowiring byname</a:t>
            </a:r>
            <a:endParaRPr lang="en-US" sz="2800" i="0" u="none" dirty="0">
              <a:latin typeface="Comic Sans MS" pitchFamily="66"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459431"/>
          </a:xfrm>
        </p:spPr>
        <p:txBody>
          <a:bodyPr/>
          <a:lstStyle/>
          <a:p>
            <a:pPr>
              <a:buNone/>
            </a:pPr>
            <a:r>
              <a:rPr lang="en-US" sz="2400" b="1" u="sng" dirty="0" smtClean="0">
                <a:solidFill>
                  <a:schemeClr val="bg1"/>
                </a:solidFill>
                <a:latin typeface="Comic Sans MS" pitchFamily="66" charset="0"/>
              </a:rPr>
              <a:t>File: ClientLogic .java</a:t>
            </a:r>
          </a:p>
          <a:p>
            <a:pPr>
              <a:buNone/>
            </a:pPr>
            <a:endParaRPr lang="en-US" sz="2400" dirty="0" smtClean="0">
              <a:solidFill>
                <a:schemeClr val="bg1"/>
              </a:solidFill>
              <a:latin typeface="Comic Sans MS" pitchFamily="66" charset="0"/>
            </a:endParaRPr>
          </a:p>
          <a:p>
            <a:pPr>
              <a:buNone/>
            </a:pPr>
            <a:r>
              <a:rPr lang="en-US" sz="2400" b="1" dirty="0" smtClean="0">
                <a:solidFill>
                  <a:schemeClr val="bg1"/>
                </a:solidFill>
                <a:latin typeface="Comic Sans MS" pitchFamily="66" charset="0"/>
              </a:rPr>
              <a:t>Public class ClientLogic {</a:t>
            </a:r>
            <a:endParaRPr lang="en-US" sz="2400" dirty="0" smtClean="0">
              <a:solidFill>
                <a:schemeClr val="bg1"/>
              </a:solidFill>
              <a:latin typeface="Comic Sans MS" pitchFamily="66" charset="0"/>
            </a:endParaRPr>
          </a:p>
          <a:p>
            <a:pPr>
              <a:buNone/>
            </a:pPr>
            <a:r>
              <a:rPr lang="en-US" sz="2400" b="1" dirty="0" smtClean="0">
                <a:solidFill>
                  <a:schemeClr val="bg1"/>
                </a:solidFill>
                <a:latin typeface="Comic Sans MS" pitchFamily="66" charset="0"/>
              </a:rPr>
              <a:t>Public static void main(String[] args)</a:t>
            </a:r>
            <a:endParaRPr lang="en-US" sz="2400" dirty="0" smtClean="0">
              <a:solidFill>
                <a:schemeClr val="bg1"/>
              </a:solidFill>
              <a:latin typeface="Comic Sans MS" pitchFamily="66" charset="0"/>
            </a:endParaRPr>
          </a:p>
          <a:p>
            <a:pPr>
              <a:buNone/>
            </a:pPr>
            <a:r>
              <a:rPr lang="en-US" sz="2400" b="1" dirty="0" smtClean="0">
                <a:solidFill>
                  <a:schemeClr val="bg1"/>
                </a:solidFill>
                <a:latin typeface="Comic Sans MS" pitchFamily="66" charset="0"/>
              </a:rPr>
              <a:t>{</a:t>
            </a:r>
            <a:endParaRPr lang="en-US" sz="2400" dirty="0" smtClean="0">
              <a:solidFill>
                <a:schemeClr val="bg1"/>
              </a:solidFill>
              <a:latin typeface="Comic Sans MS" pitchFamily="66" charset="0"/>
            </a:endParaRPr>
          </a:p>
          <a:p>
            <a:pPr>
              <a:buNone/>
            </a:pPr>
            <a:r>
              <a:rPr lang="en-US" sz="2400" b="1" dirty="0" smtClean="0">
                <a:solidFill>
                  <a:schemeClr val="bg1"/>
                </a:solidFill>
                <a:latin typeface="Comic Sans MS" pitchFamily="66" charset="0"/>
              </a:rPr>
              <a:t>Resource res=new ClassPathResource(“spconfig.xml”);</a:t>
            </a:r>
            <a:endParaRPr lang="en-US" sz="2400" dirty="0" smtClean="0">
              <a:solidFill>
                <a:schemeClr val="bg1"/>
              </a:solidFill>
              <a:latin typeface="Comic Sans MS" pitchFamily="66" charset="0"/>
            </a:endParaRPr>
          </a:p>
          <a:p>
            <a:pPr>
              <a:buNone/>
            </a:pPr>
            <a:r>
              <a:rPr lang="en-US" sz="2400" b="1" dirty="0" smtClean="0">
                <a:solidFill>
                  <a:schemeClr val="bg1"/>
                </a:solidFill>
                <a:latin typeface="Comic Sans MS" pitchFamily="66" charset="0"/>
              </a:rPr>
              <a:t>BeanFactory factory= new XmlBeanFactory(res);</a:t>
            </a:r>
            <a:endParaRPr lang="en-US" sz="2400" dirty="0" smtClean="0">
              <a:solidFill>
                <a:schemeClr val="bg1"/>
              </a:solidFill>
              <a:latin typeface="Comic Sans MS" pitchFamily="66" charset="0"/>
            </a:endParaRPr>
          </a:p>
          <a:p>
            <a:pPr>
              <a:buNone/>
            </a:pPr>
            <a:r>
              <a:rPr lang="en-US" sz="2400" b="1" dirty="0" smtClean="0">
                <a:solidFill>
                  <a:schemeClr val="bg1"/>
                </a:solidFill>
                <a:latin typeface="Comic Sans MS" pitchFamily="66" charset="0"/>
              </a:rPr>
              <a:t>Object o=</a:t>
            </a:r>
            <a:r>
              <a:rPr lang="en-US" sz="2400" b="1" dirty="0" err="1" smtClean="0">
                <a:solidFill>
                  <a:schemeClr val="bg1"/>
                </a:solidFill>
                <a:latin typeface="Comic Sans MS" pitchFamily="66" charset="0"/>
              </a:rPr>
              <a:t>factory.getBean</a:t>
            </a:r>
            <a:r>
              <a:rPr lang="en-US" sz="2400" b="1" dirty="0" smtClean="0">
                <a:solidFill>
                  <a:schemeClr val="bg1"/>
                </a:solidFill>
                <a:latin typeface="Comic Sans MS" pitchFamily="66" charset="0"/>
              </a:rPr>
              <a:t>(“id1”);</a:t>
            </a:r>
            <a:endParaRPr lang="en-US" sz="2400" dirty="0" smtClean="0">
              <a:solidFill>
                <a:schemeClr val="bg1"/>
              </a:solidFill>
              <a:latin typeface="Comic Sans MS" pitchFamily="66" charset="0"/>
            </a:endParaRPr>
          </a:p>
          <a:p>
            <a:pPr>
              <a:buNone/>
            </a:pPr>
            <a:r>
              <a:rPr lang="en-US" sz="2400" b="1" dirty="0" smtClean="0">
                <a:solidFill>
                  <a:schemeClr val="bg1"/>
                </a:solidFill>
                <a:latin typeface="Comic Sans MS" pitchFamily="66" charset="0"/>
              </a:rPr>
              <a:t>Categories </a:t>
            </a:r>
            <a:r>
              <a:rPr lang="en-US" sz="2400" b="1" dirty="0" err="1" smtClean="0">
                <a:solidFill>
                  <a:schemeClr val="bg1"/>
                </a:solidFill>
                <a:latin typeface="Comic Sans MS" pitchFamily="66" charset="0"/>
              </a:rPr>
              <a:t>wb</a:t>
            </a:r>
            <a:r>
              <a:rPr lang="en-US" sz="2400" b="1" dirty="0" smtClean="0">
                <a:solidFill>
                  <a:schemeClr val="bg1"/>
                </a:solidFill>
                <a:latin typeface="Comic Sans MS" pitchFamily="66" charset="0"/>
              </a:rPr>
              <a:t>=(categories) o;</a:t>
            </a:r>
            <a:endParaRPr lang="en-US" sz="2400" dirty="0" smtClean="0">
              <a:solidFill>
                <a:schemeClr val="bg1"/>
              </a:solidFill>
              <a:latin typeface="Comic Sans MS" pitchFamily="66" charset="0"/>
            </a:endParaRPr>
          </a:p>
          <a:p>
            <a:pPr>
              <a:buNone/>
            </a:pPr>
            <a:r>
              <a:rPr lang="en-US" sz="2400" b="1" dirty="0" err="1" smtClean="0">
                <a:solidFill>
                  <a:schemeClr val="bg1"/>
                </a:solidFill>
                <a:latin typeface="Comic Sans MS" pitchFamily="66" charset="0"/>
              </a:rPr>
              <a:t>wb.show</a:t>
            </a:r>
            <a:r>
              <a:rPr lang="en-US" sz="2400" b="1" dirty="0" smtClean="0">
                <a:solidFill>
                  <a:schemeClr val="bg1"/>
                </a:solidFill>
                <a:latin typeface="Comic Sans MS" pitchFamily="66" charset="0"/>
              </a:rPr>
              <a:t>();</a:t>
            </a:r>
            <a:endParaRPr lang="en-US" sz="2400" dirty="0" smtClean="0">
              <a:solidFill>
                <a:schemeClr val="bg1"/>
              </a:solidFill>
              <a:latin typeface="Comic Sans MS" pitchFamily="66" charset="0"/>
            </a:endParaRPr>
          </a:p>
          <a:p>
            <a:pPr>
              <a:buNone/>
            </a:pPr>
            <a:r>
              <a:rPr lang="en-US" sz="2400" b="1" dirty="0" smtClean="0">
                <a:solidFill>
                  <a:schemeClr val="bg1"/>
                </a:solidFill>
                <a:latin typeface="Comic Sans MS" pitchFamily="66" charset="0"/>
              </a:rPr>
              <a:t>}</a:t>
            </a:r>
            <a:endParaRPr lang="en-US" sz="2400" dirty="0" smtClean="0">
              <a:solidFill>
                <a:schemeClr val="bg1"/>
              </a:solidFill>
              <a:latin typeface="Comic Sans MS" pitchFamily="66" charset="0"/>
            </a:endParaRPr>
          </a:p>
          <a:p>
            <a:pPr>
              <a:buNone/>
            </a:pPr>
            <a:r>
              <a:rPr lang="en-US" sz="2400" b="1" dirty="0" smtClean="0">
                <a:solidFill>
                  <a:schemeClr val="bg1"/>
                </a:solidFill>
                <a:latin typeface="Comic Sans MS" pitchFamily="66" charset="0"/>
              </a:rPr>
              <a:t>}</a:t>
            </a:r>
            <a:endParaRPr lang="en-US" sz="2400" dirty="0" smtClean="0">
              <a:solidFill>
                <a:schemeClr val="bg1"/>
              </a:solidFill>
              <a:latin typeface="Comic Sans MS" pitchFamily="66" charset="0"/>
            </a:endParaRP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58</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357422" y="0"/>
            <a:ext cx="6786578" cy="523220"/>
          </a:xfrm>
          <a:prstGeom prst="rect">
            <a:avLst/>
          </a:prstGeom>
          <a:noFill/>
        </p:spPr>
        <p:txBody>
          <a:bodyPr wrap="square" rtlCol="0">
            <a:spAutoFit/>
          </a:bodyPr>
          <a:lstStyle/>
          <a:p>
            <a:r>
              <a:rPr lang="en-US" sz="2800" i="0" u="none" dirty="0" smtClean="0">
                <a:latin typeface="Comic Sans MS" pitchFamily="66" charset="0"/>
              </a:rPr>
              <a:t>Example of Autowiring byname</a:t>
            </a:r>
            <a:endParaRPr lang="en-US" sz="2800" i="0" u="none" dirty="0">
              <a:latin typeface="Comic Sans MS" pitchFamily="66"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3700463"/>
          </a:xfrm>
        </p:spPr>
        <p:txBody>
          <a:bodyPr/>
          <a:lstStyle/>
          <a:p>
            <a:pPr>
              <a:buNone/>
            </a:pPr>
            <a:r>
              <a:rPr lang="en-US" sz="2400" dirty="0" smtClean="0">
                <a:solidFill>
                  <a:schemeClr val="bg1"/>
                </a:solidFill>
                <a:latin typeface="Comic Sans MS" pitchFamily="66" charset="0"/>
              </a:rPr>
              <a:t>SPConfig.xml</a:t>
            </a:r>
          </a:p>
          <a:p>
            <a:pPr>
              <a:buNone/>
            </a:pPr>
            <a:r>
              <a:rPr lang="en-US" sz="2400" dirty="0" smtClean="0">
                <a:solidFill>
                  <a:schemeClr val="bg1"/>
                </a:solidFill>
                <a:latin typeface="Comic Sans MS" pitchFamily="66" charset="0"/>
              </a:rPr>
              <a:t>&lt;beans&gt;</a:t>
            </a:r>
          </a:p>
          <a:p>
            <a:pPr>
              <a:buNone/>
            </a:pPr>
            <a:r>
              <a:rPr lang="en-US" sz="2400" dirty="0" smtClean="0">
                <a:solidFill>
                  <a:schemeClr val="bg1"/>
                </a:solidFill>
                <a:latin typeface="Comic Sans MS" pitchFamily="66" charset="0"/>
              </a:rPr>
              <a:t>	&lt;bean id=”id1” class=”java4s.categories” autowire=”</a:t>
            </a:r>
            <a:r>
              <a:rPr lang="en-US" sz="2400" dirty="0" err="1" smtClean="0">
                <a:solidFill>
                  <a:schemeClr val="bg1"/>
                </a:solidFill>
                <a:latin typeface="Comic Sans MS" pitchFamily="66" charset="0"/>
              </a:rPr>
              <a:t>byName</a:t>
            </a:r>
            <a:r>
              <a:rPr lang="en-US" sz="2400" dirty="0" smtClean="0">
                <a:solidFill>
                  <a:schemeClr val="bg1"/>
                </a:solidFill>
                <a:latin typeface="Comic Sans MS" pitchFamily="66" charset="0"/>
              </a:rPr>
              <a:t>”&gt;</a:t>
            </a:r>
          </a:p>
          <a:p>
            <a:pPr>
              <a:buNone/>
            </a:pPr>
            <a:r>
              <a:rPr lang="en-US" sz="2400" dirty="0" smtClean="0">
                <a:solidFill>
                  <a:schemeClr val="bg1"/>
                </a:solidFill>
                <a:latin typeface="Comic Sans MS" pitchFamily="66" charset="0"/>
              </a:rPr>
              <a:t>	&lt;property name=”name” value=”General Books”/&gt;</a:t>
            </a:r>
          </a:p>
          <a:p>
            <a:pPr>
              <a:buNone/>
            </a:pPr>
            <a:r>
              <a:rPr lang="en-US" sz="2400" dirty="0" smtClean="0">
                <a:solidFill>
                  <a:schemeClr val="bg1"/>
                </a:solidFill>
                <a:latin typeface="Comic Sans MS" pitchFamily="66" charset="0"/>
              </a:rPr>
              <a:t>&lt;/bean&gt;</a:t>
            </a:r>
          </a:p>
          <a:p>
            <a:pPr>
              <a:buNone/>
            </a:pPr>
            <a:r>
              <a:rPr lang="en-US" sz="2400" dirty="0" smtClean="0">
                <a:solidFill>
                  <a:schemeClr val="bg1"/>
                </a:solidFill>
                <a:latin typeface="Comic Sans MS" pitchFamily="66" charset="0"/>
              </a:rPr>
              <a:t>&lt;bean id=”</a:t>
            </a:r>
            <a:r>
              <a:rPr lang="en-US" sz="2400" dirty="0" err="1" smtClean="0">
                <a:solidFill>
                  <a:schemeClr val="bg1"/>
                </a:solidFill>
                <a:latin typeface="Comic Sans MS" pitchFamily="66" charset="0"/>
              </a:rPr>
              <a:t>bk</a:t>
            </a:r>
            <a:r>
              <a:rPr lang="en-US" sz="2400" dirty="0" smtClean="0">
                <a:solidFill>
                  <a:schemeClr val="bg1"/>
                </a:solidFill>
                <a:latin typeface="Comic Sans MS" pitchFamily="66" charset="0"/>
              </a:rPr>
              <a:t>” class=”java4s.Book”&gt;</a:t>
            </a:r>
          </a:p>
          <a:p>
            <a:pPr>
              <a:buNone/>
            </a:pPr>
            <a:r>
              <a:rPr lang="en-US" sz="2400" dirty="0" smtClean="0">
                <a:solidFill>
                  <a:schemeClr val="bg1"/>
                </a:solidFill>
                <a:latin typeface="Comic Sans MS" pitchFamily="66" charset="0"/>
              </a:rPr>
              <a:t>	&lt;property name=”bookname” value=”The kids”/&gt;</a:t>
            </a:r>
          </a:p>
          <a:p>
            <a:pPr>
              <a:buNone/>
            </a:pPr>
            <a:r>
              <a:rPr lang="en-US" sz="2400" dirty="0" smtClean="0">
                <a:solidFill>
                  <a:schemeClr val="bg1"/>
                </a:solidFill>
                <a:latin typeface="Comic Sans MS" pitchFamily="66" charset="0"/>
              </a:rPr>
              <a:t>	&lt;property name=”bookprice” value=”500”/&gt;</a:t>
            </a:r>
          </a:p>
          <a:p>
            <a:pPr>
              <a:buNone/>
            </a:pPr>
            <a:r>
              <a:rPr lang="en-US" sz="2400" dirty="0" smtClean="0">
                <a:solidFill>
                  <a:schemeClr val="bg1"/>
                </a:solidFill>
                <a:latin typeface="Comic Sans MS" pitchFamily="66" charset="0"/>
              </a:rPr>
              <a:t>&lt;/bean&gt;</a:t>
            </a:r>
          </a:p>
          <a:p>
            <a:pPr>
              <a:buNone/>
            </a:pPr>
            <a:r>
              <a:rPr lang="en-US" sz="2400" dirty="0" smtClean="0">
                <a:solidFill>
                  <a:schemeClr val="bg1"/>
                </a:solidFill>
                <a:latin typeface="Comic Sans MS" pitchFamily="66" charset="0"/>
              </a:rPr>
              <a:t>&lt;/beans&gt;</a:t>
            </a:r>
          </a:p>
          <a:p>
            <a:pPr>
              <a:buNone/>
            </a:pPr>
            <a:r>
              <a:rPr lang="en-US" sz="2400" dirty="0" smtClean="0">
                <a:solidFill>
                  <a:schemeClr val="bg1"/>
                </a:solidFill>
                <a:latin typeface="Comic Sans MS" pitchFamily="66" charset="0"/>
              </a:rPr>
              <a:t>	</a:t>
            </a:r>
          </a:p>
          <a:p>
            <a:pPr>
              <a:buNone/>
            </a:pPr>
            <a:r>
              <a:rPr lang="en-US" sz="2400" dirty="0" smtClean="0">
                <a:solidFill>
                  <a:schemeClr val="bg1"/>
                </a:solidFill>
                <a:latin typeface="Comic Sans MS" pitchFamily="66" charset="0"/>
              </a:rPr>
              <a:t>Output:  name: General Book</a:t>
            </a:r>
          </a:p>
          <a:p>
            <a:pPr>
              <a:buNone/>
            </a:pPr>
            <a:r>
              <a:rPr lang="en-US" sz="2400" dirty="0" smtClean="0">
                <a:solidFill>
                  <a:schemeClr val="bg1"/>
                </a:solidFill>
                <a:latin typeface="Comic Sans MS" pitchFamily="66" charset="0"/>
              </a:rPr>
              <a:t>	   Book name: the kids and book price :500.</a:t>
            </a:r>
          </a:p>
          <a:p>
            <a:pPr>
              <a:buNone/>
            </a:pPr>
            <a:r>
              <a:rPr lang="en-US" sz="2400" dirty="0" smtClean="0">
                <a:solidFill>
                  <a:schemeClr val="bg1"/>
                </a:solidFill>
                <a:latin typeface="Comic Sans MS" pitchFamily="66" charset="0"/>
              </a:rPr>
              <a:t> </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59</a:t>
            </a:fld>
            <a:endParaRPr lang="en-US" dirty="0"/>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1357290" y="0"/>
            <a:ext cx="7786710" cy="1384995"/>
          </a:xfrm>
          <a:prstGeom prst="rect">
            <a:avLst/>
          </a:prstGeom>
          <a:noFill/>
        </p:spPr>
        <p:txBody>
          <a:bodyPr wrap="square" rtlCol="0">
            <a:spAutoFit/>
          </a:bodyPr>
          <a:lstStyle/>
          <a:p>
            <a:r>
              <a:rPr lang="en-US" sz="2800" i="0" u="none" dirty="0" smtClean="0">
                <a:latin typeface="Comic Sans MS" pitchFamily="66" charset="0"/>
              </a:rPr>
              <a:t>Example of Autowiring byname</a:t>
            </a:r>
          </a:p>
          <a:p>
            <a:endParaRPr lang="en-US" sz="2800" i="0" u="none" dirty="0" smtClean="0">
              <a:latin typeface="Comic Sans MS" pitchFamily="66" charset="0"/>
            </a:endParaRPr>
          </a:p>
          <a:p>
            <a:endParaRPr lang="en-US" sz="2800" i="0" u="none" dirty="0">
              <a:latin typeface="Comic Sans M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3700463"/>
          </a:xfrm>
        </p:spPr>
        <p:txBody>
          <a:bodyPr/>
          <a:lstStyle/>
          <a:p>
            <a:pPr>
              <a:buNone/>
            </a:pPr>
            <a:endParaRPr lang="en-IN" sz="2400" dirty="0" smtClean="0">
              <a:solidFill>
                <a:schemeClr val="bg1"/>
              </a:solidFill>
              <a:latin typeface="Comic Sans MS" pitchFamily="66" charset="0"/>
            </a:endParaRPr>
          </a:p>
          <a:p>
            <a:pPr>
              <a:buFont typeface="Wingdings" pitchFamily="2" charset="2"/>
              <a:buChar char="Ø"/>
            </a:pPr>
            <a:r>
              <a:rPr lang="en-IN" sz="2400" dirty="0" smtClean="0">
                <a:solidFill>
                  <a:schemeClr val="bg1"/>
                </a:solidFill>
                <a:latin typeface="Comic Sans MS" pitchFamily="66" charset="0"/>
              </a:rPr>
              <a:t>Spring framework</a:t>
            </a:r>
          </a:p>
          <a:p>
            <a:pPr>
              <a:buFont typeface="Wingdings" pitchFamily="2" charset="2"/>
              <a:buChar char="Ø"/>
            </a:pPr>
            <a:r>
              <a:rPr lang="en-IN" sz="2400" dirty="0" smtClean="0">
                <a:solidFill>
                  <a:schemeClr val="bg1"/>
                </a:solidFill>
                <a:latin typeface="Comic Sans MS" pitchFamily="66" charset="0"/>
              </a:rPr>
              <a:t>Spring ORM</a:t>
            </a:r>
          </a:p>
          <a:p>
            <a:pPr>
              <a:buFont typeface="Wingdings" pitchFamily="2" charset="2"/>
              <a:buChar char="Ø"/>
            </a:pPr>
            <a:r>
              <a:rPr lang="en-IN" sz="2400" dirty="0" smtClean="0">
                <a:solidFill>
                  <a:schemeClr val="bg1"/>
                </a:solidFill>
                <a:latin typeface="Comic Sans MS" pitchFamily="66" charset="0"/>
              </a:rPr>
              <a:t>Spring MVC</a:t>
            </a:r>
          </a:p>
          <a:p>
            <a:pPr>
              <a:buFont typeface="Wingdings" pitchFamily="2" charset="2"/>
              <a:buChar char="Ø"/>
            </a:pPr>
            <a:r>
              <a:rPr lang="en-IN" sz="2400" dirty="0" smtClean="0">
                <a:solidFill>
                  <a:schemeClr val="bg1"/>
                </a:solidFill>
                <a:latin typeface="Comic Sans MS" pitchFamily="66" charset="0"/>
              </a:rPr>
              <a:t>Hibernate</a:t>
            </a:r>
          </a:p>
          <a:p>
            <a:pPr>
              <a:buFont typeface="Wingdings" pitchFamily="2" charset="2"/>
              <a:buChar char="Ø"/>
            </a:pPr>
            <a:r>
              <a:rPr lang="en-IN" sz="2400" dirty="0" err="1" smtClean="0">
                <a:solidFill>
                  <a:schemeClr val="bg1"/>
                </a:solidFill>
                <a:latin typeface="Comic Sans MS" pitchFamily="66" charset="0"/>
              </a:rPr>
              <a:t>Vaadin</a:t>
            </a:r>
            <a:r>
              <a:rPr lang="en-IN" sz="2400" dirty="0" smtClean="0">
                <a:solidFill>
                  <a:schemeClr val="bg1"/>
                </a:solidFill>
                <a:latin typeface="Comic Sans MS" pitchFamily="66" charset="0"/>
              </a:rPr>
              <a:t> framework</a:t>
            </a:r>
          </a:p>
          <a:p>
            <a:pPr>
              <a:buFont typeface="Wingdings" pitchFamily="2" charset="2"/>
              <a:buChar char="Ø"/>
            </a:pPr>
            <a:r>
              <a:rPr lang="en-IN" sz="2400" dirty="0" err="1" smtClean="0">
                <a:solidFill>
                  <a:schemeClr val="bg1"/>
                </a:solidFill>
                <a:latin typeface="Comic Sans MS" pitchFamily="66" charset="0"/>
              </a:rPr>
              <a:t>Hadoop</a:t>
            </a:r>
            <a:r>
              <a:rPr lang="en-IN" sz="2400" dirty="0" smtClean="0">
                <a:solidFill>
                  <a:schemeClr val="bg1"/>
                </a:solidFill>
                <a:latin typeface="Comic Sans MS" pitchFamily="66" charset="0"/>
              </a:rPr>
              <a:t> framework</a:t>
            </a:r>
          </a:p>
          <a:p>
            <a:pPr>
              <a:buFont typeface="Wingdings" pitchFamily="2" charset="2"/>
              <a:buChar char="Ø"/>
            </a:pPr>
            <a:r>
              <a:rPr lang="en-IN" sz="2400" dirty="0" smtClean="0">
                <a:solidFill>
                  <a:schemeClr val="bg1"/>
                </a:solidFill>
                <a:latin typeface="Comic Sans MS" pitchFamily="66" charset="0"/>
              </a:rPr>
              <a:t>Google web framework</a:t>
            </a:r>
          </a:p>
          <a:p>
            <a:pPr>
              <a:buFont typeface="Wingdings" pitchFamily="2" charset="2"/>
              <a:buChar char="Ø"/>
            </a:pPr>
            <a:endParaRPr lang="en-IN"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a:t>
            </a:fld>
            <a:endParaRPr lang="en-US" dirty="0"/>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9"/>
          <p:cNvSpPr txBox="1"/>
          <p:nvPr/>
        </p:nvSpPr>
        <p:spPr>
          <a:xfrm>
            <a:off x="3714744" y="0"/>
            <a:ext cx="5429256" cy="523220"/>
          </a:xfrm>
          <a:prstGeom prst="rect">
            <a:avLst/>
          </a:prstGeom>
          <a:noFill/>
        </p:spPr>
        <p:txBody>
          <a:bodyPr wrap="square" rtlCol="0">
            <a:spAutoFit/>
          </a:bodyPr>
          <a:lstStyle/>
          <a:p>
            <a:r>
              <a:rPr lang="en-US" sz="2800" i="0" u="none" dirty="0" smtClean="0">
                <a:latin typeface="Comic Sans MS" pitchFamily="66" charset="0"/>
              </a:rPr>
              <a:t>Different Types Of Framework</a:t>
            </a:r>
            <a:endParaRPr lang="en-US" sz="2800" i="0" u="none" dirty="0">
              <a:latin typeface="Comic Sans MS" pitchFamily="66"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686800" cy="6149995"/>
          </a:xfrm>
        </p:spPr>
        <p:txBody>
          <a:bodyPr/>
          <a:lstStyle/>
          <a:p>
            <a:pPr>
              <a:buFont typeface="Wingdings" pitchFamily="2" charset="2"/>
              <a:buChar char="Ø"/>
            </a:pPr>
            <a:r>
              <a:rPr lang="en-US" sz="2200" dirty="0" smtClean="0">
                <a:solidFill>
                  <a:schemeClr val="bg1"/>
                </a:solidFill>
                <a:latin typeface="Comic Sans MS" pitchFamily="66" charset="0"/>
              </a:rPr>
              <a:t>Autowiring works best when it is used consistently across a project. If autowiring is not used in general, it might be confusing for developers to use it to wire only one or two bean definitions. Though, autowiring can significantly reduce the need to specify properties or constructor arguments but you should consider the limitations and disadvantages of autowiring before using them.</a:t>
            </a:r>
          </a:p>
          <a:p>
            <a:pPr fontAlgn="t">
              <a:buNone/>
            </a:pPr>
            <a:r>
              <a:rPr lang="en-US" sz="2100" dirty="0" smtClean="0">
                <a:solidFill>
                  <a:schemeClr val="bg1"/>
                </a:solidFill>
                <a:latin typeface="Comic Sans MS" pitchFamily="66" charset="0"/>
              </a:rPr>
              <a:t>	</a:t>
            </a:r>
            <a:r>
              <a:rPr lang="en-US" sz="2100" b="1" u="sng" dirty="0" smtClean="0">
                <a:solidFill>
                  <a:srgbClr val="FF0000"/>
                </a:solidFill>
                <a:latin typeface="Comic Sans MS" pitchFamily="66" charset="0"/>
              </a:rPr>
              <a:t>Limitations &amp; Description</a:t>
            </a:r>
          </a:p>
          <a:p>
            <a:pPr fontAlgn="t">
              <a:buNone/>
            </a:pPr>
            <a:r>
              <a:rPr lang="en-US" sz="2100" dirty="0" smtClean="0">
                <a:solidFill>
                  <a:schemeClr val="bg1"/>
                </a:solidFill>
                <a:latin typeface="Comic Sans MS" pitchFamily="66" charset="0"/>
              </a:rPr>
              <a:t>1	</a:t>
            </a:r>
            <a:r>
              <a:rPr lang="en-US" sz="2100" b="1" dirty="0" smtClean="0">
                <a:solidFill>
                  <a:schemeClr val="bg1"/>
                </a:solidFill>
                <a:latin typeface="Comic Sans MS" pitchFamily="66" charset="0"/>
              </a:rPr>
              <a:t>Overriding possibility</a:t>
            </a:r>
            <a:endParaRPr lang="en-US" sz="2100" dirty="0" smtClean="0">
              <a:solidFill>
                <a:schemeClr val="bg1"/>
              </a:solidFill>
              <a:latin typeface="Comic Sans MS" pitchFamily="66" charset="0"/>
            </a:endParaRPr>
          </a:p>
          <a:p>
            <a:pPr fontAlgn="t">
              <a:buNone/>
            </a:pPr>
            <a:r>
              <a:rPr lang="en-US" sz="2100" dirty="0" smtClean="0">
                <a:solidFill>
                  <a:schemeClr val="bg1"/>
                </a:solidFill>
                <a:latin typeface="Comic Sans MS" pitchFamily="66" charset="0"/>
              </a:rPr>
              <a:t>	You can still specify dependencies using &lt;constructor-</a:t>
            </a:r>
            <a:r>
              <a:rPr lang="en-US" sz="2100" dirty="0" err="1" smtClean="0">
                <a:solidFill>
                  <a:schemeClr val="bg1"/>
                </a:solidFill>
                <a:latin typeface="Comic Sans MS" pitchFamily="66" charset="0"/>
              </a:rPr>
              <a:t>arg</a:t>
            </a:r>
            <a:r>
              <a:rPr lang="en-US" sz="2100" dirty="0" smtClean="0">
                <a:solidFill>
                  <a:schemeClr val="bg1"/>
                </a:solidFill>
                <a:latin typeface="Comic Sans MS" pitchFamily="66" charset="0"/>
              </a:rPr>
              <a:t>&gt; and &lt;property&gt; settings which will always override autowiring.</a:t>
            </a:r>
          </a:p>
          <a:p>
            <a:pPr fontAlgn="t">
              <a:buNone/>
            </a:pPr>
            <a:r>
              <a:rPr lang="en-US" sz="2100" dirty="0" smtClean="0">
                <a:solidFill>
                  <a:schemeClr val="bg1"/>
                </a:solidFill>
                <a:latin typeface="Comic Sans MS" pitchFamily="66" charset="0"/>
              </a:rPr>
              <a:t>2	</a:t>
            </a:r>
            <a:r>
              <a:rPr lang="en-US" sz="2100" b="1" dirty="0" smtClean="0">
                <a:solidFill>
                  <a:schemeClr val="bg1"/>
                </a:solidFill>
                <a:latin typeface="Comic Sans MS" pitchFamily="66" charset="0"/>
              </a:rPr>
              <a:t>Primitive data types</a:t>
            </a:r>
            <a:endParaRPr lang="en-US" sz="2100" dirty="0" smtClean="0">
              <a:solidFill>
                <a:schemeClr val="bg1"/>
              </a:solidFill>
              <a:latin typeface="Comic Sans MS" pitchFamily="66" charset="0"/>
            </a:endParaRPr>
          </a:p>
          <a:p>
            <a:pPr fontAlgn="t">
              <a:buNone/>
            </a:pPr>
            <a:r>
              <a:rPr lang="en-US" sz="2100" dirty="0" smtClean="0">
                <a:solidFill>
                  <a:schemeClr val="bg1"/>
                </a:solidFill>
                <a:latin typeface="Comic Sans MS" pitchFamily="66" charset="0"/>
              </a:rPr>
              <a:t>	You cannot autowire so-called simple properties such as primitives, Strings, and Classes.</a:t>
            </a:r>
          </a:p>
          <a:p>
            <a:pPr fontAlgn="t">
              <a:buNone/>
            </a:pPr>
            <a:r>
              <a:rPr lang="en-US" sz="2100" dirty="0" smtClean="0">
                <a:solidFill>
                  <a:schemeClr val="bg1"/>
                </a:solidFill>
                <a:latin typeface="Comic Sans MS" pitchFamily="66" charset="0"/>
              </a:rPr>
              <a:t>3	</a:t>
            </a:r>
            <a:r>
              <a:rPr lang="en-US" sz="2100" b="1" dirty="0" smtClean="0">
                <a:solidFill>
                  <a:schemeClr val="bg1"/>
                </a:solidFill>
                <a:latin typeface="Comic Sans MS" pitchFamily="66" charset="0"/>
              </a:rPr>
              <a:t>Confusing nature</a:t>
            </a:r>
            <a:endParaRPr lang="en-US" sz="2100" dirty="0" smtClean="0">
              <a:solidFill>
                <a:schemeClr val="bg1"/>
              </a:solidFill>
              <a:latin typeface="Comic Sans MS" pitchFamily="66" charset="0"/>
            </a:endParaRPr>
          </a:p>
          <a:p>
            <a:pPr fontAlgn="t">
              <a:buNone/>
            </a:pPr>
            <a:r>
              <a:rPr lang="en-US" sz="2100" dirty="0" smtClean="0">
                <a:solidFill>
                  <a:schemeClr val="bg1"/>
                </a:solidFill>
                <a:latin typeface="Comic Sans MS" pitchFamily="66" charset="0"/>
              </a:rPr>
              <a:t>	Autowiring is less exact than explicit wiring, so if possible prefer using explict wiring</a:t>
            </a:r>
            <a:r>
              <a:rPr lang="en-US" sz="2200" dirty="0" smtClean="0">
                <a:solidFill>
                  <a:schemeClr val="bg1"/>
                </a:solidFill>
                <a:latin typeface="Comic Sans MS" pitchFamily="66" charset="0"/>
              </a:rPr>
              <a:t>.</a:t>
            </a:r>
          </a:p>
          <a:p>
            <a:endParaRPr lang="en-US" sz="22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60</a:t>
            </a:fld>
            <a:endParaRPr lang="en-US" dirty="0"/>
          </a:p>
        </p:txBody>
      </p:sp>
      <p:pic>
        <p:nvPicPr>
          <p:cNvPr id="9" name="Picture 8"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9"/>
          <p:cNvSpPr txBox="1"/>
          <p:nvPr/>
        </p:nvSpPr>
        <p:spPr>
          <a:xfrm>
            <a:off x="2143108" y="0"/>
            <a:ext cx="7000892" cy="523220"/>
          </a:xfrm>
          <a:prstGeom prst="rect">
            <a:avLst/>
          </a:prstGeom>
          <a:noFill/>
        </p:spPr>
        <p:txBody>
          <a:bodyPr wrap="square" rtlCol="0">
            <a:spAutoFit/>
          </a:bodyPr>
          <a:lstStyle/>
          <a:p>
            <a:r>
              <a:rPr lang="en-US" sz="2800" i="0" u="none" dirty="0" smtClean="0">
                <a:latin typeface="Comic Sans MS" pitchFamily="66" charset="0"/>
              </a:rPr>
              <a:t>Limitations with autowiring In Spring</a:t>
            </a:r>
            <a:endParaRPr lang="en-US" sz="2800" i="0" u="none" dirty="0">
              <a:latin typeface="Comic Sans MS" pitchFamily="66"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715404" cy="5929354"/>
          </a:xfrm>
        </p:spPr>
        <p:txBody>
          <a:bodyPr/>
          <a:lstStyle/>
          <a:p>
            <a:pPr>
              <a:buFont typeface="Wingdings" pitchFamily="2" charset="2"/>
              <a:buChar char="Ø"/>
            </a:pPr>
            <a:r>
              <a:rPr lang="en-US" sz="1800" dirty="0" smtClean="0">
                <a:solidFill>
                  <a:schemeClr val="bg1"/>
                </a:solidFill>
                <a:latin typeface="Comic Sans MS" pitchFamily="66" charset="0"/>
              </a:rPr>
              <a:t>Starting from Spring 2.5 it became possible to configure the dependency injection using </a:t>
            </a:r>
            <a:r>
              <a:rPr lang="en-US" sz="1800" b="1" dirty="0" smtClean="0">
                <a:solidFill>
                  <a:schemeClr val="bg1"/>
                </a:solidFill>
                <a:latin typeface="Comic Sans MS" pitchFamily="66" charset="0"/>
              </a:rPr>
              <a:t>annotations</a:t>
            </a:r>
            <a:r>
              <a:rPr lang="en-US" sz="1800" dirty="0" smtClean="0">
                <a:solidFill>
                  <a:schemeClr val="bg1"/>
                </a:solidFill>
                <a:latin typeface="Comic Sans MS" pitchFamily="66" charset="0"/>
              </a:rPr>
              <a:t>. So instead of using XML to describe a bean wiring, you can move the bean configuration into the component class itself by using annotations on the relevant class, method, or field declaration.</a:t>
            </a:r>
          </a:p>
          <a:p>
            <a:pPr>
              <a:buFont typeface="Wingdings" pitchFamily="2" charset="2"/>
              <a:buChar char="Ø"/>
            </a:pPr>
            <a:r>
              <a:rPr lang="en-US" sz="1800" dirty="0" smtClean="0">
                <a:solidFill>
                  <a:schemeClr val="bg1"/>
                </a:solidFill>
                <a:latin typeface="Comic Sans MS" pitchFamily="66" charset="0"/>
              </a:rPr>
              <a:t>Annotation injection is performed before XML injection. Thus, the latter configuration will override the former for properties wired through both approaches.</a:t>
            </a:r>
          </a:p>
          <a:p>
            <a:pPr>
              <a:buNone/>
            </a:pPr>
            <a:endParaRPr lang="en-US" sz="1800" dirty="0" smtClean="0">
              <a:solidFill>
                <a:schemeClr val="bg1"/>
              </a:solidFill>
              <a:latin typeface="Comic Sans MS" pitchFamily="66" charset="0"/>
            </a:endParaRPr>
          </a:p>
          <a:p>
            <a:pPr>
              <a:buNone/>
            </a:pPr>
            <a:r>
              <a:rPr lang="en-US" sz="1800" dirty="0" smtClean="0">
                <a:solidFill>
                  <a:schemeClr val="bg1"/>
                </a:solidFill>
                <a:latin typeface="Comic Sans MS" pitchFamily="66" charset="0"/>
              </a:rPr>
              <a:t>&lt;?xml version = "1.0" encoding = "UTF-8"?&gt;</a:t>
            </a:r>
          </a:p>
          <a:p>
            <a:pPr>
              <a:buNone/>
            </a:pPr>
            <a:r>
              <a:rPr lang="en-US" sz="1800" dirty="0" smtClean="0">
                <a:solidFill>
                  <a:schemeClr val="bg1"/>
                </a:solidFill>
                <a:latin typeface="Comic Sans MS" pitchFamily="66" charset="0"/>
              </a:rPr>
              <a:t> &lt;beans xmlns = "http://www.springframework.org/schema/beans" xmlns:xsi = "http://www.w3.org/2001/XMLSchema-instance" xmlns:context = "http://www.springframework.org/schema/context" xsi:schemaLocation = "http://www.springframework.org/schema/beans http://www.springframework.org/schema/beans/spring-beans-3.0.xsd http://www.springframework.org/schema/context http://www.springframework.org/schema/context/spring-context-3.0.xsd"&gt; </a:t>
            </a:r>
          </a:p>
          <a:p>
            <a:pPr>
              <a:buNone/>
            </a:pPr>
            <a:r>
              <a:rPr lang="en-US" sz="1800" dirty="0" smtClean="0">
                <a:solidFill>
                  <a:schemeClr val="bg1"/>
                </a:solidFill>
                <a:latin typeface="Comic Sans MS" pitchFamily="66" charset="0"/>
              </a:rPr>
              <a:t>&lt;context:annotation-config/&gt; </a:t>
            </a:r>
          </a:p>
          <a:p>
            <a:pPr>
              <a:buNone/>
            </a:pPr>
            <a:r>
              <a:rPr lang="en-US" sz="1800" dirty="0" smtClean="0">
                <a:solidFill>
                  <a:schemeClr val="bg1"/>
                </a:solidFill>
                <a:latin typeface="Comic Sans MS" pitchFamily="66" charset="0"/>
              </a:rPr>
              <a:t>&lt;!-- bean definitions go here --&gt;</a:t>
            </a:r>
          </a:p>
          <a:p>
            <a:pPr>
              <a:buNone/>
            </a:pPr>
            <a:r>
              <a:rPr lang="en-US" sz="1800" dirty="0" smtClean="0">
                <a:solidFill>
                  <a:schemeClr val="bg1"/>
                </a:solidFill>
                <a:latin typeface="Comic Sans MS" pitchFamily="66" charset="0"/>
              </a:rPr>
              <a:t> &lt;/beans&gt;</a:t>
            </a:r>
            <a:endParaRPr lang="en-US" sz="18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61</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1428728" y="0"/>
            <a:ext cx="7715272" cy="954107"/>
          </a:xfrm>
          <a:prstGeom prst="rect">
            <a:avLst/>
          </a:prstGeom>
          <a:noFill/>
        </p:spPr>
        <p:txBody>
          <a:bodyPr wrap="square" rtlCol="0">
            <a:spAutoFit/>
          </a:bodyPr>
          <a:lstStyle/>
          <a:p>
            <a:r>
              <a:rPr lang="en-US" sz="2800" i="0" u="none" dirty="0" smtClean="0">
                <a:latin typeface="Comic Sans MS" pitchFamily="66" charset="0"/>
              </a:rPr>
              <a:t>Spring - Annotation Based Configuration</a:t>
            </a:r>
          </a:p>
          <a:p>
            <a:endParaRPr lang="en-US" sz="2800" u="none" dirty="0">
              <a:latin typeface="Comic Sans MS" pitchFamily="66"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401080" cy="3914777"/>
          </a:xfrm>
        </p:spPr>
        <p:txBody>
          <a:bodyPr/>
          <a:lstStyle/>
          <a:p>
            <a:pPr>
              <a:buFont typeface="Wingdings" pitchFamily="2" charset="2"/>
              <a:buChar char="Ø"/>
            </a:pPr>
            <a:r>
              <a:rPr lang="en-US" sz="2400" dirty="0" smtClean="0">
                <a:solidFill>
                  <a:schemeClr val="bg1"/>
                </a:solidFill>
                <a:latin typeface="Comic Sans MS" pitchFamily="66" charset="0"/>
              </a:rPr>
              <a:t>The Spring Web MVC framework provides Model-View-Controller (MVC) architecture and ready components that can be used to develop flexible and loosely coupled web applications. The MVC pattern results in separating the different aspects of the application (input logic, business logic, and UI logic), while providing a loose coupling between these elements.</a:t>
            </a:r>
          </a:p>
          <a:p>
            <a:pPr>
              <a:buFont typeface="Wingdings" pitchFamily="2" charset="2"/>
              <a:buChar char="Ø"/>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The </a:t>
            </a:r>
            <a:r>
              <a:rPr lang="en-US" sz="2400" b="1" dirty="0" smtClean="0">
                <a:solidFill>
                  <a:schemeClr val="bg1"/>
                </a:solidFill>
                <a:latin typeface="Comic Sans MS" pitchFamily="66" charset="0"/>
              </a:rPr>
              <a:t>Model</a:t>
            </a:r>
            <a:r>
              <a:rPr lang="en-US" sz="2400" dirty="0" smtClean="0">
                <a:solidFill>
                  <a:schemeClr val="bg1"/>
                </a:solidFill>
                <a:latin typeface="Comic Sans MS" pitchFamily="66" charset="0"/>
              </a:rPr>
              <a:t> encapsulates the application data and in general they will consist of POJO.</a:t>
            </a:r>
          </a:p>
          <a:p>
            <a:pPr>
              <a:buFont typeface="Wingdings" pitchFamily="2" charset="2"/>
              <a:buChar char="Ø"/>
            </a:pPr>
            <a:r>
              <a:rPr lang="en-US" sz="2400" dirty="0" smtClean="0">
                <a:solidFill>
                  <a:schemeClr val="bg1"/>
                </a:solidFill>
                <a:latin typeface="Comic Sans MS" pitchFamily="66" charset="0"/>
              </a:rPr>
              <a:t>The </a:t>
            </a:r>
            <a:r>
              <a:rPr lang="en-US" sz="2400" b="1" dirty="0" smtClean="0">
                <a:solidFill>
                  <a:schemeClr val="bg1"/>
                </a:solidFill>
                <a:latin typeface="Comic Sans MS" pitchFamily="66" charset="0"/>
              </a:rPr>
              <a:t>View</a:t>
            </a:r>
            <a:r>
              <a:rPr lang="en-US" sz="2400" dirty="0" smtClean="0">
                <a:solidFill>
                  <a:schemeClr val="bg1"/>
                </a:solidFill>
                <a:latin typeface="Comic Sans MS" pitchFamily="66" charset="0"/>
              </a:rPr>
              <a:t> is responsible for rendering the model data and in general it generates HTML output that the client's browser can interpret.</a:t>
            </a:r>
          </a:p>
          <a:p>
            <a:pPr>
              <a:buFont typeface="Wingdings" pitchFamily="2" charset="2"/>
              <a:buChar char="Ø"/>
            </a:pPr>
            <a:r>
              <a:rPr lang="en-US" sz="2400" dirty="0" smtClean="0">
                <a:solidFill>
                  <a:schemeClr val="bg1"/>
                </a:solidFill>
                <a:latin typeface="Comic Sans MS" pitchFamily="66" charset="0"/>
              </a:rPr>
              <a:t>The </a:t>
            </a:r>
            <a:r>
              <a:rPr lang="en-US" sz="2400" b="1" dirty="0" smtClean="0">
                <a:solidFill>
                  <a:schemeClr val="bg1"/>
                </a:solidFill>
                <a:latin typeface="Comic Sans MS" pitchFamily="66" charset="0"/>
              </a:rPr>
              <a:t>Controller</a:t>
            </a:r>
            <a:r>
              <a:rPr lang="en-US" sz="2400" dirty="0" smtClean="0">
                <a:solidFill>
                  <a:schemeClr val="bg1"/>
                </a:solidFill>
                <a:latin typeface="Comic Sans MS" pitchFamily="66" charset="0"/>
              </a:rPr>
              <a:t> is responsible for processing user requests and building an appropriate model and passes it to the view for rendering.</a:t>
            </a:r>
          </a:p>
          <a:p>
            <a:endParaRPr lang="en-US" sz="2400" dirty="0">
              <a:solidFill>
                <a:schemeClr val="bg1"/>
              </a:solidFill>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62</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1928794" y="0"/>
            <a:ext cx="7215206" cy="1384995"/>
          </a:xfrm>
          <a:prstGeom prst="rect">
            <a:avLst/>
          </a:prstGeom>
          <a:noFill/>
        </p:spPr>
        <p:txBody>
          <a:bodyPr wrap="square" rtlCol="0">
            <a:spAutoFit/>
          </a:bodyPr>
          <a:lstStyle/>
          <a:p>
            <a:r>
              <a:rPr lang="en-US" sz="2800" i="0" u="none" dirty="0" smtClean="0">
                <a:latin typeface="Comic Sans MS" pitchFamily="66" charset="0"/>
              </a:rPr>
              <a:t>Spring - MVC Framework</a:t>
            </a:r>
          </a:p>
          <a:p>
            <a:r>
              <a:rPr lang="en-US" sz="2800" u="none" dirty="0" smtClean="0">
                <a:latin typeface="Comic Sans MS" pitchFamily="66" charset="0"/>
              </a:rPr>
              <a:t/>
            </a:r>
            <a:br>
              <a:rPr lang="en-US" sz="2800" u="none" dirty="0" smtClean="0">
                <a:latin typeface="Comic Sans MS" pitchFamily="66" charset="0"/>
              </a:rPr>
            </a:br>
            <a:endParaRPr lang="en-US" sz="2800" u="none" dirty="0">
              <a:latin typeface="Comic Sans MS" pitchFamily="66"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673745"/>
          </a:xfrm>
        </p:spPr>
        <p:txBody>
          <a:bodyPr/>
          <a:lstStyle/>
          <a:p>
            <a:pPr>
              <a:buFont typeface="Wingdings" pitchFamily="2" charset="2"/>
              <a:buChar char="Ø"/>
            </a:pPr>
            <a:r>
              <a:rPr lang="en-US" sz="2400" dirty="0" smtClean="0">
                <a:solidFill>
                  <a:schemeClr val="bg1"/>
                </a:solidFill>
                <a:latin typeface="Comic Sans MS" pitchFamily="66" charset="0"/>
              </a:rPr>
              <a:t>Spring MVC provides an elegant solution to use MVC in spring framework by help of DispatcherServlet.</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In spring web MVC DispatchServlet class work as the front controller. It is responsible to manage the flow of the spring MVC application.</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The @Controller annotation is used to make the class as the controller in spring 3.</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@RequestMapping annotation is used to map the request </a:t>
            </a:r>
            <a:r>
              <a:rPr lang="en-US" sz="2400" dirty="0" err="1" smtClean="0">
                <a:solidFill>
                  <a:schemeClr val="bg1"/>
                </a:solidFill>
                <a:latin typeface="Comic Sans MS" pitchFamily="66" charset="0"/>
              </a:rPr>
              <a:t>url</a:t>
            </a:r>
            <a:r>
              <a:rPr lang="en-US" sz="2400" dirty="0" smtClean="0">
                <a:solidFill>
                  <a:schemeClr val="bg1"/>
                </a:solidFill>
                <a:latin typeface="Comic Sans MS" pitchFamily="66" charset="0"/>
              </a:rPr>
              <a:t>. It is applied on the method.</a:t>
            </a:r>
          </a:p>
          <a:p>
            <a:pPr>
              <a:buFont typeface="Wingdings" pitchFamily="2" charset="2"/>
              <a:buChar char="Ø"/>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63</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286248" y="0"/>
            <a:ext cx="4857752" cy="954107"/>
          </a:xfrm>
          <a:prstGeom prst="rect">
            <a:avLst/>
          </a:prstGeom>
          <a:noFill/>
        </p:spPr>
        <p:txBody>
          <a:bodyPr wrap="square" rtlCol="0">
            <a:spAutoFit/>
          </a:bodyPr>
          <a:lstStyle/>
          <a:p>
            <a:r>
              <a:rPr lang="en-US" sz="2800" i="0" u="none" dirty="0" smtClean="0">
                <a:latin typeface="Comic Sans MS" pitchFamily="66" charset="0"/>
              </a:rPr>
              <a:t>Spring MVC </a:t>
            </a:r>
          </a:p>
          <a:p>
            <a:endParaRPr lang="en-US" sz="2800" i="0" u="none" dirty="0">
              <a:latin typeface="Comic Sans MS" pitchFamily="66"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64</a:t>
            </a:fld>
            <a:endParaRPr lang="en-US" dirty="0"/>
          </a:p>
        </p:txBody>
      </p:sp>
      <p:pic>
        <p:nvPicPr>
          <p:cNvPr id="1026" name="Picture 2" descr="C:\Users\Praveen Kumar V\Desktop\Capture.PNG"/>
          <p:cNvPicPr>
            <a:picLocks noGrp="1" noChangeAspect="1" noChangeArrowheads="1"/>
          </p:cNvPicPr>
          <p:nvPr>
            <p:ph idx="1"/>
          </p:nvPr>
        </p:nvPicPr>
        <p:blipFill>
          <a:blip r:embed="rId2"/>
          <a:srcRect/>
          <a:stretch>
            <a:fillRect/>
          </a:stretch>
        </p:blipFill>
        <p:spPr bwMode="auto">
          <a:xfrm>
            <a:off x="1817134" y="357166"/>
            <a:ext cx="4884577" cy="3112789"/>
          </a:xfrm>
          <a:prstGeom prst="rect">
            <a:avLst/>
          </a:prstGeom>
          <a:noFill/>
        </p:spPr>
      </p:pic>
      <p:sp>
        <p:nvSpPr>
          <p:cNvPr id="6" name="Rectangle 5"/>
          <p:cNvSpPr/>
          <p:nvPr/>
        </p:nvSpPr>
        <p:spPr>
          <a:xfrm>
            <a:off x="428596" y="3469955"/>
            <a:ext cx="8258204" cy="3785652"/>
          </a:xfrm>
          <a:prstGeom prst="rect">
            <a:avLst/>
          </a:prstGeom>
        </p:spPr>
        <p:txBody>
          <a:bodyPr wrap="square">
            <a:spAutoFit/>
          </a:bodyPr>
          <a:lstStyle/>
          <a:p>
            <a:pPr algn="l"/>
            <a:r>
              <a:rPr lang="en-US" sz="2400" i="0" u="none" dirty="0" smtClean="0">
                <a:solidFill>
                  <a:schemeClr val="bg1"/>
                </a:solidFill>
                <a:latin typeface="Comic Sans MS" pitchFamily="66" charset="0"/>
              </a:rPr>
              <a:t>As displayed in the figure, all the incoming request is intercepted by the DispatcherServlet that works as the front controller. The DispatcherServlet gets entry of handler mapping from the xml file and forwards the request to the controller. The controller returns an object of ModelAndView. The DispatcherServlet checks the entry of view resolver in the xml file and invokes the specified view component.</a:t>
            </a:r>
          </a:p>
          <a:p>
            <a:pPr algn="l"/>
            <a:r>
              <a:rPr lang="en-US" sz="2400" u="none" dirty="0" smtClean="0">
                <a:solidFill>
                  <a:schemeClr val="bg1"/>
                </a:solidFill>
                <a:latin typeface="Comic Sans MS" pitchFamily="66" charset="0"/>
              </a:rPr>
              <a:t/>
            </a:r>
            <a:br>
              <a:rPr lang="en-US" sz="2400" u="none" dirty="0" smtClean="0">
                <a:solidFill>
                  <a:schemeClr val="bg1"/>
                </a:solidFill>
                <a:latin typeface="Comic Sans MS" pitchFamily="66" charset="0"/>
              </a:rPr>
            </a:br>
            <a:endParaRPr lang="en-US" sz="2400" u="none" dirty="0">
              <a:solidFill>
                <a:schemeClr val="bg1"/>
              </a:solidFill>
              <a:latin typeface="Comic Sans MS" pitchFamily="66" charset="0"/>
            </a:endParaRPr>
          </a:p>
        </p:txBody>
      </p:sp>
      <p:pic>
        <p:nvPicPr>
          <p:cNvPr id="7" name="Picture 6" descr="Ppt_Bg2.pn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3143240" y="0"/>
            <a:ext cx="6000760" cy="954107"/>
          </a:xfrm>
          <a:prstGeom prst="rect">
            <a:avLst/>
          </a:prstGeom>
          <a:noFill/>
        </p:spPr>
        <p:txBody>
          <a:bodyPr wrap="square" rtlCol="0">
            <a:spAutoFit/>
          </a:bodyPr>
          <a:lstStyle/>
          <a:p>
            <a:r>
              <a:rPr lang="en-US" sz="2800" i="0" u="none" dirty="0" smtClean="0">
                <a:latin typeface="Comic Sans MS" pitchFamily="66" charset="0"/>
              </a:rPr>
              <a:t>Flow of Spring Web MVC</a:t>
            </a:r>
          </a:p>
          <a:p>
            <a:endParaRPr lang="en-US" sz="2800" u="none" dirty="0">
              <a:latin typeface="Comic Sans MS" pitchFamily="66"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3700463"/>
          </a:xfrm>
        </p:spPr>
        <p:txBody>
          <a:bodyPr/>
          <a:lstStyle/>
          <a:p>
            <a:pPr>
              <a:buNone/>
            </a:pPr>
            <a:r>
              <a:rPr lang="en-US" sz="2400" dirty="0" smtClean="0">
                <a:solidFill>
                  <a:schemeClr val="bg1"/>
                </a:solidFill>
                <a:latin typeface="Comic Sans MS" pitchFamily="66" charset="0"/>
              </a:rPr>
              <a:t>In spring there is no 100% best way to perform the validation. </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Spring provide 3 types of validations</a:t>
            </a:r>
          </a:p>
          <a:p>
            <a:pPr>
              <a:buNone/>
            </a:pPr>
            <a:r>
              <a:rPr lang="en-US" sz="2400" dirty="0" smtClean="0">
                <a:solidFill>
                  <a:schemeClr val="bg1"/>
                </a:solidFill>
                <a:latin typeface="Comic Sans MS" pitchFamily="66" charset="0"/>
              </a:rPr>
              <a:t>1 Annotation validations</a:t>
            </a:r>
          </a:p>
          <a:p>
            <a:pPr>
              <a:buNone/>
            </a:pPr>
            <a:r>
              <a:rPr lang="en-US" sz="2400" dirty="0" smtClean="0">
                <a:solidFill>
                  <a:schemeClr val="bg1"/>
                </a:solidFill>
                <a:latin typeface="Comic Sans MS" pitchFamily="66" charset="0"/>
              </a:rPr>
              <a:t>2 Manual Validations</a:t>
            </a:r>
          </a:p>
          <a:p>
            <a:pPr>
              <a:buNone/>
            </a:pPr>
            <a:r>
              <a:rPr lang="en-US" sz="2400" dirty="0" smtClean="0">
                <a:solidFill>
                  <a:schemeClr val="bg1"/>
                </a:solidFill>
                <a:latin typeface="Comic Sans MS" pitchFamily="66" charset="0"/>
              </a:rPr>
              <a:t>3 mix of manual and Annotation.</a:t>
            </a:r>
          </a:p>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Spring annotation validation are known as JSR-303 validation.</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65</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143372" y="0"/>
            <a:ext cx="5000628" cy="954107"/>
          </a:xfrm>
          <a:prstGeom prst="rect">
            <a:avLst/>
          </a:prstGeom>
          <a:noFill/>
        </p:spPr>
        <p:txBody>
          <a:bodyPr wrap="square" rtlCol="0">
            <a:spAutoFit/>
          </a:bodyPr>
          <a:lstStyle/>
          <a:p>
            <a:r>
              <a:rPr lang="en-US" sz="2800" b="1" i="0" u="none" dirty="0" smtClean="0">
                <a:latin typeface="Comic Sans MS" pitchFamily="66" charset="0"/>
              </a:rPr>
              <a:t>Spring MVC validations</a:t>
            </a:r>
            <a:endParaRPr lang="en-US" sz="2800" i="0" u="none" dirty="0" smtClean="0">
              <a:latin typeface="Comic Sans MS" pitchFamily="66" charset="0"/>
            </a:endParaRPr>
          </a:p>
          <a:p>
            <a:endParaRPr lang="en-US" sz="2800" i="0" u="none" dirty="0">
              <a:latin typeface="Comic Sans MS" pitchFamily="66"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p:spPr>
        <p:txBody>
          <a:bodyPr/>
          <a:lstStyle/>
          <a:p>
            <a:pPr algn="ctr"/>
            <a:r>
              <a:rPr lang="en-IN" sz="4000" dirty="0" smtClean="0">
                <a:solidFill>
                  <a:schemeClr val="accent6">
                    <a:lumMod val="75000"/>
                  </a:schemeClr>
                </a:solidFill>
                <a:latin typeface="+mn-lt"/>
              </a:rPr>
              <a:t/>
            </a:r>
            <a:br>
              <a:rPr lang="en-IN" sz="4000" dirty="0" smtClean="0">
                <a:solidFill>
                  <a:schemeClr val="accent6">
                    <a:lumMod val="75000"/>
                  </a:schemeClr>
                </a:solidFill>
                <a:latin typeface="+mn-lt"/>
              </a:rPr>
            </a:br>
            <a:endParaRPr lang="en-IN" sz="4000" dirty="0">
              <a:solidFill>
                <a:schemeClr val="accent6">
                  <a:lumMod val="75000"/>
                </a:schemeClr>
              </a:solidFill>
              <a:latin typeface="+mn-lt"/>
            </a:endParaRPr>
          </a:p>
        </p:txBody>
      </p:sp>
      <p:sp>
        <p:nvSpPr>
          <p:cNvPr id="3" name="Content Placeholder 2"/>
          <p:cNvSpPr>
            <a:spLocks noGrp="1"/>
          </p:cNvSpPr>
          <p:nvPr>
            <p:ph idx="1"/>
          </p:nvPr>
        </p:nvSpPr>
        <p:spPr>
          <a:xfrm>
            <a:off x="457200" y="1714488"/>
            <a:ext cx="8401080" cy="4083068"/>
          </a:xfrm>
        </p:spPr>
        <p:txBody>
          <a:bodyPr/>
          <a:lstStyle/>
          <a:p>
            <a:pPr>
              <a:buNone/>
            </a:pPr>
            <a:r>
              <a:rPr lang="en-IN" sz="2400" dirty="0" smtClean="0">
                <a:solidFill>
                  <a:schemeClr val="bg1"/>
                </a:solidFill>
                <a:latin typeface="Comic Sans MS" pitchFamily="66" charset="0"/>
              </a:rPr>
              <a:t>1) Predefined Templates</a:t>
            </a:r>
          </a:p>
          <a:p>
            <a:pPr>
              <a:buNone/>
            </a:pPr>
            <a:r>
              <a:rPr lang="en-IN" sz="2400" dirty="0" smtClean="0">
                <a:solidFill>
                  <a:schemeClr val="bg1"/>
                </a:solidFill>
                <a:latin typeface="Comic Sans MS" pitchFamily="66" charset="0"/>
              </a:rPr>
              <a:t>2) Loose Coupling</a:t>
            </a:r>
          </a:p>
          <a:p>
            <a:pPr>
              <a:buNone/>
            </a:pPr>
            <a:r>
              <a:rPr lang="en-IN" sz="2400" dirty="0" smtClean="0">
                <a:solidFill>
                  <a:schemeClr val="bg1"/>
                </a:solidFill>
                <a:latin typeface="Comic Sans MS" pitchFamily="66" charset="0"/>
              </a:rPr>
              <a:t>3) Easy to test</a:t>
            </a:r>
          </a:p>
          <a:p>
            <a:pPr>
              <a:buNone/>
            </a:pPr>
            <a:r>
              <a:rPr lang="en-IN" sz="2400" dirty="0" smtClean="0">
                <a:solidFill>
                  <a:schemeClr val="bg1"/>
                </a:solidFill>
                <a:latin typeface="Comic Sans MS" pitchFamily="66" charset="0"/>
              </a:rPr>
              <a:t>4) Lightweight</a:t>
            </a:r>
          </a:p>
          <a:p>
            <a:pPr>
              <a:buNone/>
            </a:pPr>
            <a:r>
              <a:rPr lang="en-IN" sz="2400" dirty="0" smtClean="0">
                <a:solidFill>
                  <a:schemeClr val="bg1"/>
                </a:solidFill>
                <a:latin typeface="Comic Sans MS" pitchFamily="66" charset="0"/>
              </a:rPr>
              <a:t>5) Fast Development</a:t>
            </a:r>
          </a:p>
          <a:p>
            <a:pPr>
              <a:buNone/>
            </a:pPr>
            <a:r>
              <a:rPr lang="en-IN" sz="2400" dirty="0" smtClean="0">
                <a:solidFill>
                  <a:schemeClr val="bg1"/>
                </a:solidFill>
                <a:latin typeface="Comic Sans MS" pitchFamily="66" charset="0"/>
              </a:rPr>
              <a:t>6) Powerful abstraction</a:t>
            </a:r>
          </a:p>
          <a:p>
            <a:pPr>
              <a:buNone/>
            </a:pPr>
            <a:r>
              <a:rPr lang="en-IN" sz="2400" dirty="0" smtClean="0">
                <a:solidFill>
                  <a:schemeClr val="bg1"/>
                </a:solidFill>
                <a:latin typeface="Comic Sans MS" pitchFamily="66" charset="0"/>
              </a:rPr>
              <a:t>7) Declarative support</a:t>
            </a:r>
          </a:p>
          <a:p>
            <a:endParaRPr lang="en-IN" sz="2400" dirty="0" smtClean="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66</a:t>
            </a:fld>
            <a:endParaRPr lang="en-US" dirty="0"/>
          </a:p>
        </p:txBody>
      </p:sp>
      <p:pic>
        <p:nvPicPr>
          <p:cNvPr id="9" name="Picture 8"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9"/>
          <p:cNvSpPr txBox="1"/>
          <p:nvPr/>
        </p:nvSpPr>
        <p:spPr>
          <a:xfrm>
            <a:off x="3714744" y="0"/>
            <a:ext cx="5429256" cy="523220"/>
          </a:xfrm>
          <a:prstGeom prst="rect">
            <a:avLst/>
          </a:prstGeom>
          <a:noFill/>
        </p:spPr>
        <p:txBody>
          <a:bodyPr wrap="square" rtlCol="0">
            <a:spAutoFit/>
          </a:bodyPr>
          <a:lstStyle/>
          <a:p>
            <a:r>
              <a:rPr lang="en-US" sz="2800" i="0" u="none" dirty="0" smtClean="0">
                <a:latin typeface="Comic Sans MS" pitchFamily="66" charset="0"/>
              </a:rPr>
              <a:t>Advantage of Spring</a:t>
            </a:r>
            <a:endParaRPr lang="en-US" sz="2800" i="0" u="none" dirty="0">
              <a:latin typeface="Comic Sans MS" pitchFamily="66"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562666">
            <a:off x="1670746" y="2397169"/>
            <a:ext cx="6357982" cy="2114551"/>
          </a:xfrm>
        </p:spPr>
        <p:txBody>
          <a:bodyPr/>
          <a:lstStyle/>
          <a:p>
            <a:pPr>
              <a:buNone/>
            </a:pPr>
            <a:r>
              <a:rPr lang="en-US" sz="8800" dirty="0" smtClean="0">
                <a:solidFill>
                  <a:srgbClr val="66FFFF"/>
                </a:solidFill>
                <a:latin typeface="Bell MT" pitchFamily="18" charset="0"/>
              </a:rPr>
              <a:t>Spring Boot</a:t>
            </a:r>
            <a:endParaRPr lang="en-US" sz="8800" dirty="0">
              <a:solidFill>
                <a:srgbClr val="66FFFF"/>
              </a:solidFill>
              <a:latin typeface="Bell MT" pitchFamily="18"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5296"/>
            <a:ext cx="8229600" cy="5649929"/>
          </a:xfrm>
        </p:spPr>
        <p:txBody>
          <a:bodyPr/>
          <a:lstStyle/>
          <a:p>
            <a:pPr>
              <a:buFont typeface="Wingdings" pitchFamily="2" charset="2"/>
              <a:buChar char="Ø"/>
            </a:pPr>
            <a:r>
              <a:rPr lang="en-US" sz="2400" dirty="0" smtClean="0">
                <a:solidFill>
                  <a:schemeClr val="bg1"/>
                </a:solidFill>
                <a:latin typeface="Comic Sans MS" pitchFamily="66" charset="0"/>
              </a:rPr>
              <a:t>Spring Boot is a Spring module which provides RAD (Rapid Application Development) feature to Spring framework.</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It is used to create stand alone spring based application that you can just run because it needs very little spring configuration.</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Spring Boot does not generate code and there is absolutely no requirement for XML configuration.</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It uses convention over configuration software design paradigm that means it decrease the effort of developer.</a:t>
            </a:r>
          </a:p>
          <a:p>
            <a:pPr>
              <a:buNone/>
            </a:pPr>
            <a:r>
              <a:rPr lang="en-US" sz="2400" dirty="0" smtClean="0">
                <a:solidFill>
                  <a:schemeClr val="bg1"/>
                </a:solidFill>
                <a:latin typeface="Comic Sans MS" pitchFamily="66" charset="0"/>
              </a:rPr>
              <a:t/>
            </a:r>
            <a:br>
              <a:rPr lang="en-US" sz="2400" dirty="0" smtClean="0">
                <a:solidFill>
                  <a:schemeClr val="bg1"/>
                </a:solidFill>
                <a:latin typeface="Comic Sans MS" pitchFamily="66" charset="0"/>
              </a:rPr>
            </a:b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68</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357554" y="0"/>
            <a:ext cx="5786446" cy="523220"/>
          </a:xfrm>
          <a:prstGeom prst="rect">
            <a:avLst/>
          </a:prstGeom>
          <a:noFill/>
        </p:spPr>
        <p:txBody>
          <a:bodyPr wrap="square" rtlCol="0">
            <a:spAutoFit/>
          </a:bodyPr>
          <a:lstStyle/>
          <a:p>
            <a:r>
              <a:rPr lang="en-US" sz="2800" i="0" u="none" dirty="0" smtClean="0">
                <a:latin typeface="Comic Sans MS" pitchFamily="66" charset="0"/>
              </a:rPr>
              <a:t>Spring Boot</a:t>
            </a:r>
            <a:endParaRPr lang="en-US" sz="2800" i="0" u="none" dirty="0">
              <a:latin typeface="Comic Sans MS" pitchFamily="66"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530869"/>
          </a:xfrm>
        </p:spPr>
        <p:txBody>
          <a:bodyPr/>
          <a:lstStyle/>
          <a:p>
            <a:pPr>
              <a:buFont typeface="Wingdings" pitchFamily="2" charset="2"/>
              <a:buChar char="Ø"/>
            </a:pPr>
            <a:r>
              <a:rPr lang="en-US" sz="2400" dirty="0" smtClean="0">
                <a:solidFill>
                  <a:schemeClr val="bg1"/>
                </a:solidFill>
                <a:latin typeface="Comic Sans MS" pitchFamily="66" charset="0"/>
              </a:rPr>
              <a:t>Create stand-alone Spring applications that can be started using java -jar.</a:t>
            </a:r>
          </a:p>
          <a:p>
            <a:pPr>
              <a:buFont typeface="Wingdings" pitchFamily="2" charset="2"/>
              <a:buChar char="Ø"/>
            </a:pPr>
            <a:r>
              <a:rPr lang="en-US" sz="2400" dirty="0" smtClean="0">
                <a:solidFill>
                  <a:schemeClr val="bg1"/>
                </a:solidFill>
                <a:latin typeface="Comic Sans MS" pitchFamily="66" charset="0"/>
              </a:rPr>
              <a:t>Embed Tomcat, Jetty or Undertow directly. You don't need to deploy WAR files.</a:t>
            </a:r>
          </a:p>
          <a:p>
            <a:pPr>
              <a:buFont typeface="Wingdings" pitchFamily="2" charset="2"/>
              <a:buChar char="Ø"/>
            </a:pPr>
            <a:r>
              <a:rPr lang="en-US" sz="2400" dirty="0" smtClean="0">
                <a:solidFill>
                  <a:schemeClr val="bg1"/>
                </a:solidFill>
                <a:latin typeface="Comic Sans MS" pitchFamily="66" charset="0"/>
              </a:rPr>
              <a:t>It provides opinionated 'starter' POMs to simplify your Maven configuration.</a:t>
            </a:r>
          </a:p>
          <a:p>
            <a:pPr>
              <a:buFont typeface="Wingdings" pitchFamily="2" charset="2"/>
              <a:buChar char="Ø"/>
            </a:pPr>
            <a:r>
              <a:rPr lang="en-US" sz="2400" dirty="0" smtClean="0">
                <a:solidFill>
                  <a:schemeClr val="bg1"/>
                </a:solidFill>
                <a:latin typeface="Comic Sans MS" pitchFamily="66" charset="0"/>
              </a:rPr>
              <a:t>It automatically configure Spring whenever possible.</a:t>
            </a:r>
          </a:p>
          <a:p>
            <a:pPr>
              <a:buFont typeface="Wingdings" pitchFamily="2" charset="2"/>
              <a:buChar char="Ø"/>
            </a:pPr>
            <a:r>
              <a:rPr lang="en-US" sz="2400" dirty="0" smtClean="0">
                <a:solidFill>
                  <a:schemeClr val="bg1"/>
                </a:solidFill>
                <a:latin typeface="Comic Sans MS" pitchFamily="66" charset="0"/>
              </a:rPr>
              <a:t>It provides production-ready features such as metrics, health checks and externalized configuration.</a:t>
            </a:r>
          </a:p>
          <a:p>
            <a:pPr>
              <a:buFont typeface="Wingdings" pitchFamily="2" charset="2"/>
              <a:buChar char="Ø"/>
            </a:pPr>
            <a:r>
              <a:rPr lang="en-US" sz="2400" dirty="0" smtClean="0">
                <a:solidFill>
                  <a:schemeClr val="bg1"/>
                </a:solidFill>
                <a:latin typeface="Comic Sans MS" pitchFamily="66" charset="0"/>
              </a:rPr>
              <a:t>Absolutely no code generation and no requirement for XML configuration.</a:t>
            </a:r>
          </a:p>
          <a:p>
            <a:pPr>
              <a:buFont typeface="Wingdings" pitchFamily="2" charset="2"/>
              <a:buChar char="Ø"/>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69</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000364" y="0"/>
            <a:ext cx="6143636" cy="954107"/>
          </a:xfrm>
          <a:prstGeom prst="rect">
            <a:avLst/>
          </a:prstGeom>
          <a:noFill/>
        </p:spPr>
        <p:txBody>
          <a:bodyPr wrap="square" rtlCol="0">
            <a:spAutoFit/>
          </a:bodyPr>
          <a:lstStyle/>
          <a:p>
            <a:r>
              <a:rPr lang="en-US" sz="2800" i="0" u="none" dirty="0" smtClean="0">
                <a:latin typeface="Comic Sans MS" pitchFamily="66" charset="0"/>
              </a:rPr>
              <a:t>Advantages of Spring Boot</a:t>
            </a:r>
          </a:p>
          <a:p>
            <a:endParaRPr lang="en-US" sz="2800" u="none" dirty="0">
              <a:latin typeface="Comic Sans MS"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4645025"/>
          </a:xfrm>
        </p:spPr>
        <p:txBody>
          <a:bodyPr/>
          <a:lstStyle/>
          <a:p>
            <a:pPr>
              <a:buFont typeface="Wingdings" pitchFamily="2" charset="2"/>
              <a:buChar char="Ø"/>
            </a:pPr>
            <a:r>
              <a:rPr lang="en-IN" sz="2400" dirty="0" smtClean="0">
                <a:solidFill>
                  <a:schemeClr val="bg1"/>
                </a:solidFill>
                <a:latin typeface="Comic Sans MS" pitchFamily="66" charset="0"/>
              </a:rPr>
              <a:t>These are the design pattern that is use to remove Dependency from the code.</a:t>
            </a:r>
          </a:p>
          <a:p>
            <a:pPr>
              <a:buFont typeface="Wingdings" pitchFamily="2" charset="2"/>
              <a:buChar char="Ø"/>
            </a:pPr>
            <a:r>
              <a:rPr lang="en-IN" sz="2400" dirty="0" smtClean="0">
                <a:solidFill>
                  <a:schemeClr val="bg1"/>
                </a:solidFill>
                <a:latin typeface="Comic Sans MS" pitchFamily="66" charset="0"/>
              </a:rPr>
              <a:t>IoC is achieved through dependency injection.</a:t>
            </a:r>
          </a:p>
          <a:p>
            <a:pPr>
              <a:buNone/>
            </a:pPr>
            <a:endParaRPr lang="en-IN" sz="2400" dirty="0" smtClean="0">
              <a:solidFill>
                <a:schemeClr val="bg1"/>
              </a:solidFill>
              <a:latin typeface="Comic Sans MS" pitchFamily="66" charset="0"/>
            </a:endParaRPr>
          </a:p>
          <a:p>
            <a:pPr>
              <a:buNone/>
            </a:pPr>
            <a:r>
              <a:rPr lang="en-IN" sz="2400" dirty="0" smtClean="0">
                <a:solidFill>
                  <a:schemeClr val="bg1"/>
                </a:solidFill>
                <a:latin typeface="Comic Sans MS" pitchFamily="66" charset="0"/>
              </a:rPr>
              <a:t>What is Dependency Injection?</a:t>
            </a:r>
          </a:p>
          <a:p>
            <a:pPr>
              <a:buNone/>
            </a:pPr>
            <a:r>
              <a:rPr lang="en-IN" sz="2400" dirty="0" smtClean="0">
                <a:solidFill>
                  <a:schemeClr val="bg1"/>
                </a:solidFill>
                <a:latin typeface="Comic Sans MS" pitchFamily="66" charset="0"/>
              </a:rPr>
              <a:t>    It is a design pattern use to define object dependency between each other.</a:t>
            </a:r>
          </a:p>
          <a:p>
            <a:pPr>
              <a:buNone/>
            </a:pPr>
            <a:r>
              <a:rPr lang="en-IN" sz="2400" dirty="0" smtClean="0">
                <a:solidFill>
                  <a:schemeClr val="bg1"/>
                </a:solidFill>
                <a:latin typeface="Comic Sans MS" pitchFamily="66" charset="0"/>
              </a:rPr>
              <a:t>It exists in two type</a:t>
            </a:r>
          </a:p>
          <a:p>
            <a:pPr marL="457200" indent="-457200">
              <a:buAutoNum type="arabicPeriod"/>
            </a:pPr>
            <a:r>
              <a:rPr lang="en-IN" sz="2400" dirty="0" smtClean="0">
                <a:solidFill>
                  <a:schemeClr val="bg1"/>
                </a:solidFill>
                <a:latin typeface="Comic Sans MS" pitchFamily="66" charset="0"/>
              </a:rPr>
              <a:t>Setter injection.</a:t>
            </a:r>
          </a:p>
          <a:p>
            <a:pPr marL="457200" indent="-457200">
              <a:buAutoNum type="arabicPeriod"/>
            </a:pPr>
            <a:r>
              <a:rPr lang="en-IN" sz="2400" dirty="0" smtClean="0">
                <a:solidFill>
                  <a:schemeClr val="bg1"/>
                </a:solidFill>
                <a:latin typeface="Comic Sans MS" pitchFamily="66" charset="0"/>
              </a:rPr>
              <a:t>Constructor injection</a:t>
            </a:r>
          </a:p>
          <a:p>
            <a:pPr>
              <a:buNone/>
            </a:pPr>
            <a:endParaRPr lang="en-IN"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a:t>
            </a:fld>
            <a:endParaRPr lang="en-US" dirty="0"/>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3571868" y="0"/>
            <a:ext cx="5572132" cy="523220"/>
          </a:xfrm>
          <a:prstGeom prst="rect">
            <a:avLst/>
          </a:prstGeom>
          <a:noFill/>
        </p:spPr>
        <p:txBody>
          <a:bodyPr wrap="square" rtlCol="0">
            <a:spAutoFit/>
          </a:bodyPr>
          <a:lstStyle/>
          <a:p>
            <a:r>
              <a:rPr lang="en-US" sz="2800" i="0" u="none" dirty="0" err="1" smtClean="0">
                <a:latin typeface="Comic Sans MS" pitchFamily="66" charset="0"/>
              </a:rPr>
              <a:t>IoC</a:t>
            </a:r>
            <a:r>
              <a:rPr lang="en-US" sz="2800" i="0" u="none" dirty="0" smtClean="0">
                <a:latin typeface="Comic Sans MS" pitchFamily="66" charset="0"/>
              </a:rPr>
              <a:t>(Inversion of Control)</a:t>
            </a:r>
            <a:endParaRPr lang="en-US" sz="2800" i="0" u="none" dirty="0">
              <a:latin typeface="Comic Sans MS" pitchFamily="66"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602307"/>
          </a:xfrm>
        </p:spPr>
        <p:txBody>
          <a:bodyPr/>
          <a:lstStyle/>
          <a:p>
            <a:pPr marL="514350" indent="-514350">
              <a:buFont typeface="+mj-lt"/>
              <a:buAutoNum type="arabicPeriod"/>
            </a:pPr>
            <a:r>
              <a:rPr lang="en-US" sz="2800" b="1" dirty="0" smtClean="0">
                <a:solidFill>
                  <a:schemeClr val="bg1"/>
                </a:solidFill>
                <a:latin typeface="Comic Sans MS" pitchFamily="66" charset="0"/>
              </a:rPr>
              <a:t>Web Development</a:t>
            </a:r>
          </a:p>
          <a:p>
            <a:pPr marL="457200" indent="-457200">
              <a:buNone/>
            </a:pPr>
            <a:r>
              <a:rPr lang="en-US" sz="2400" dirty="0" smtClean="0">
                <a:solidFill>
                  <a:schemeClr val="bg1"/>
                </a:solidFill>
                <a:latin typeface="Comic Sans MS" pitchFamily="66" charset="0"/>
              </a:rPr>
              <a:t>    It is well suited Spring module for web application development. We can easily create a self-contained HTTP server using embedded Tomcat, Jetty or Undertow. We can use the spring-boot- starter-web module to start and running application quickly.</a:t>
            </a:r>
          </a:p>
          <a:p>
            <a:pPr marL="514350" indent="-514350">
              <a:buNone/>
            </a:pPr>
            <a:r>
              <a:rPr lang="en-US" sz="2800" b="1" dirty="0" smtClean="0">
                <a:solidFill>
                  <a:schemeClr val="bg1"/>
                </a:solidFill>
                <a:latin typeface="Comic Sans MS" pitchFamily="66" charset="0"/>
              </a:rPr>
              <a:t>2. SpringApplication</a:t>
            </a:r>
          </a:p>
          <a:p>
            <a:pPr>
              <a:buNone/>
            </a:pPr>
            <a:r>
              <a:rPr lang="en-US" sz="2400" dirty="0" smtClean="0">
                <a:solidFill>
                  <a:schemeClr val="bg1"/>
                </a:solidFill>
                <a:latin typeface="Comic Sans MS" pitchFamily="66" charset="0"/>
              </a:rPr>
              <a:t>    It is a class which provides the convenient way to bootstrap a spring application which can be started from main method. You can call start your application just by calling a static run() method.</a:t>
            </a:r>
          </a:p>
          <a:p>
            <a:pPr>
              <a:buNone/>
            </a:pPr>
            <a:endParaRPr lang="en-US" sz="2400" dirty="0" smtClean="0">
              <a:solidFill>
                <a:schemeClr val="bg1"/>
              </a:solidFill>
              <a:latin typeface="Comic Sans MS" pitchFamily="66" charset="0"/>
            </a:endParaRPr>
          </a:p>
          <a:p>
            <a:pPr>
              <a:buNone/>
            </a:pPr>
            <a:r>
              <a:rPr lang="en-US" sz="1800" b="1" dirty="0" smtClean="0">
                <a:solidFill>
                  <a:schemeClr val="bg1"/>
                </a:solidFill>
                <a:latin typeface="Comic Sans MS" pitchFamily="66" charset="0"/>
              </a:rPr>
              <a:t>   public</a:t>
            </a:r>
            <a:r>
              <a:rPr lang="en-US" sz="1800" dirty="0" smtClean="0">
                <a:solidFill>
                  <a:schemeClr val="bg1"/>
                </a:solidFill>
                <a:latin typeface="Comic Sans MS" pitchFamily="66" charset="0"/>
              </a:rPr>
              <a:t> </a:t>
            </a:r>
            <a:r>
              <a:rPr lang="en-US" sz="1800" b="1" dirty="0" smtClean="0">
                <a:solidFill>
                  <a:schemeClr val="bg1"/>
                </a:solidFill>
                <a:latin typeface="Comic Sans MS" pitchFamily="66" charset="0"/>
              </a:rPr>
              <a:t>static</a:t>
            </a:r>
            <a:r>
              <a:rPr lang="en-US" sz="1800" dirty="0" smtClean="0">
                <a:solidFill>
                  <a:schemeClr val="bg1"/>
                </a:solidFill>
                <a:latin typeface="Comic Sans MS" pitchFamily="66" charset="0"/>
              </a:rPr>
              <a:t> </a:t>
            </a:r>
            <a:r>
              <a:rPr lang="en-US" sz="1800" b="1" dirty="0" smtClean="0">
                <a:solidFill>
                  <a:schemeClr val="bg1"/>
                </a:solidFill>
                <a:latin typeface="Comic Sans MS" pitchFamily="66" charset="0"/>
              </a:rPr>
              <a:t>void</a:t>
            </a:r>
            <a:r>
              <a:rPr lang="en-US" sz="1800" dirty="0" smtClean="0">
                <a:solidFill>
                  <a:schemeClr val="bg1"/>
                </a:solidFill>
                <a:latin typeface="Comic Sans MS" pitchFamily="66" charset="0"/>
              </a:rPr>
              <a:t> main(String[] args){  </a:t>
            </a:r>
          </a:p>
          <a:p>
            <a:pPr>
              <a:buNone/>
            </a:pPr>
            <a:r>
              <a:rPr lang="en-US" sz="1800" dirty="0" smtClean="0">
                <a:solidFill>
                  <a:schemeClr val="bg1"/>
                </a:solidFill>
                <a:latin typeface="Comic Sans MS" pitchFamily="66" charset="0"/>
              </a:rPr>
              <a:t>    SpringApplication.run(</a:t>
            </a:r>
            <a:r>
              <a:rPr lang="en-US" sz="1800" dirty="0" err="1" smtClean="0">
                <a:solidFill>
                  <a:schemeClr val="bg1"/>
                </a:solidFill>
                <a:latin typeface="Comic Sans MS" pitchFamily="66" charset="0"/>
              </a:rPr>
              <a:t>className.</a:t>
            </a:r>
            <a:r>
              <a:rPr lang="en-US" sz="1800" b="1" dirty="0" err="1" smtClean="0">
                <a:solidFill>
                  <a:schemeClr val="bg1"/>
                </a:solidFill>
                <a:latin typeface="Comic Sans MS" pitchFamily="66" charset="0"/>
              </a:rPr>
              <a:t>class</a:t>
            </a:r>
            <a:r>
              <a:rPr lang="en-US" sz="1800" dirty="0" smtClean="0">
                <a:solidFill>
                  <a:schemeClr val="bg1"/>
                </a:solidFill>
                <a:latin typeface="Comic Sans MS" pitchFamily="66" charset="0"/>
              </a:rPr>
              <a:t>, args);  </a:t>
            </a:r>
          </a:p>
          <a:p>
            <a:pPr>
              <a:buNone/>
            </a:pPr>
            <a:r>
              <a:rPr lang="en-US" sz="1800" dirty="0" smtClean="0">
                <a:solidFill>
                  <a:schemeClr val="bg1"/>
                </a:solidFill>
                <a:latin typeface="Comic Sans MS" pitchFamily="66" charset="0"/>
              </a:rPr>
              <a:t>     }   </a:t>
            </a:r>
          </a:p>
          <a:p>
            <a:pPr>
              <a:buFont typeface="Wingdings" pitchFamily="2" charset="2"/>
              <a:buChar char="Ø"/>
            </a:pPr>
            <a:endParaRPr lang="en-US" sz="2400" dirty="0"/>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70</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500430" y="0"/>
            <a:ext cx="5643570" cy="954107"/>
          </a:xfrm>
          <a:prstGeom prst="rect">
            <a:avLst/>
          </a:prstGeom>
          <a:noFill/>
        </p:spPr>
        <p:txBody>
          <a:bodyPr wrap="square" rtlCol="0">
            <a:spAutoFit/>
          </a:bodyPr>
          <a:lstStyle/>
          <a:p>
            <a:r>
              <a:rPr lang="en-US" sz="2800" i="0" u="none" dirty="0" smtClean="0">
                <a:latin typeface="Comic Sans MS" pitchFamily="66" charset="0"/>
              </a:rPr>
              <a:t>Spring Boot Features</a:t>
            </a:r>
          </a:p>
          <a:p>
            <a:endParaRPr lang="en-US" sz="2800" u="none" dirty="0">
              <a:latin typeface="Comic Sans MS" pitchFamily="66"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935681"/>
          </a:xfrm>
        </p:spPr>
        <p:txBody>
          <a:bodyPr/>
          <a:lstStyle/>
          <a:p>
            <a:pPr>
              <a:buFont typeface="Wingdings" pitchFamily="2" charset="2"/>
              <a:buChar char="Ø"/>
            </a:pPr>
            <a:r>
              <a:rPr lang="en-US" sz="2400" b="1" u="sng" dirty="0" smtClean="0">
                <a:solidFill>
                  <a:schemeClr val="bg1"/>
                </a:solidFill>
                <a:latin typeface="Comic Sans MS" pitchFamily="66" charset="0"/>
              </a:rPr>
              <a:t>Admin Support</a:t>
            </a:r>
          </a:p>
          <a:p>
            <a:pPr>
              <a:buNone/>
            </a:pPr>
            <a:r>
              <a:rPr lang="en-US" sz="2200" dirty="0" smtClean="0">
                <a:solidFill>
                  <a:schemeClr val="bg1"/>
                </a:solidFill>
                <a:latin typeface="Comic Sans MS" pitchFamily="66" charset="0"/>
              </a:rPr>
              <a:t>	Spring Boot provides the facility to enable admin related features for the application. It is used to access and manage application remotely. We can enable it by simply using spring.application.admin.enabled property.</a:t>
            </a:r>
          </a:p>
          <a:p>
            <a:pPr>
              <a:buFont typeface="Wingdings" pitchFamily="2" charset="2"/>
              <a:buChar char="Ø"/>
            </a:pPr>
            <a:r>
              <a:rPr lang="en-US" sz="2400" b="1" u="sng" dirty="0" smtClean="0">
                <a:solidFill>
                  <a:schemeClr val="bg1"/>
                </a:solidFill>
                <a:latin typeface="Comic Sans MS" pitchFamily="66" charset="0"/>
              </a:rPr>
              <a:t>Externalized Configuration</a:t>
            </a:r>
          </a:p>
          <a:p>
            <a:pPr>
              <a:buNone/>
            </a:pPr>
            <a:r>
              <a:rPr lang="en-US" sz="2200" dirty="0" smtClean="0">
                <a:solidFill>
                  <a:schemeClr val="bg1"/>
                </a:solidFill>
                <a:latin typeface="Comic Sans MS" pitchFamily="66" charset="0"/>
              </a:rPr>
              <a:t>	Spring Boot allows us to externalize our configuration so that we can work with the same application in different environments. Application use YAML files to externalize configuration.</a:t>
            </a:r>
            <a:endParaRPr lang="en-US" sz="2200" b="1" u="sng" dirty="0" smtClean="0">
              <a:solidFill>
                <a:schemeClr val="bg1"/>
              </a:solidFill>
              <a:latin typeface="Comic Sans MS" pitchFamily="66" charset="0"/>
            </a:endParaRPr>
          </a:p>
          <a:p>
            <a:pPr>
              <a:buFont typeface="Wingdings" pitchFamily="2" charset="2"/>
              <a:buChar char="Ø"/>
            </a:pPr>
            <a:r>
              <a:rPr lang="en-US" sz="2400" b="1" u="sng" dirty="0" smtClean="0">
                <a:solidFill>
                  <a:schemeClr val="bg1"/>
                </a:solidFill>
                <a:latin typeface="Comic Sans MS" pitchFamily="66" charset="0"/>
              </a:rPr>
              <a:t>Properties Files</a:t>
            </a:r>
          </a:p>
          <a:p>
            <a:pPr>
              <a:buNone/>
            </a:pPr>
            <a:r>
              <a:rPr lang="en-US" sz="2200" dirty="0" smtClean="0">
                <a:solidFill>
                  <a:schemeClr val="bg1"/>
                </a:solidFill>
                <a:latin typeface="Comic Sans MS" pitchFamily="66" charset="0"/>
              </a:rPr>
              <a:t>	Spring Boot provides rich set of Application Properties. So, we can use that in properties file of our project. Properties file is used to set properties like: </a:t>
            </a:r>
            <a:r>
              <a:rPr lang="en-US" sz="2200" b="1" dirty="0" smtClean="0">
                <a:solidFill>
                  <a:schemeClr val="bg1"/>
                </a:solidFill>
                <a:latin typeface="Comic Sans MS" pitchFamily="66" charset="0"/>
              </a:rPr>
              <a:t>server-port = 8082</a:t>
            </a:r>
            <a:r>
              <a:rPr lang="en-US" sz="2200" dirty="0" smtClean="0">
                <a:solidFill>
                  <a:schemeClr val="bg1"/>
                </a:solidFill>
                <a:latin typeface="Comic Sans MS" pitchFamily="66" charset="0"/>
              </a:rPr>
              <a:t> and many others. It helps to organize application properties.</a:t>
            </a:r>
          </a:p>
          <a:p>
            <a:pPr>
              <a:buFont typeface="Wingdings" pitchFamily="2" charset="2"/>
              <a:buChar char="Ø"/>
            </a:pPr>
            <a:endParaRPr lang="en-US" sz="22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71</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214678" y="0"/>
            <a:ext cx="5929322" cy="954107"/>
          </a:xfrm>
          <a:prstGeom prst="rect">
            <a:avLst/>
          </a:prstGeom>
          <a:noFill/>
        </p:spPr>
        <p:txBody>
          <a:bodyPr wrap="square" rtlCol="0">
            <a:spAutoFit/>
          </a:bodyPr>
          <a:lstStyle/>
          <a:p>
            <a:r>
              <a:rPr lang="en-US" sz="2800" i="0" u="none" dirty="0" smtClean="0">
                <a:latin typeface="Comic Sans MS" pitchFamily="66" charset="0"/>
              </a:rPr>
              <a:t>Spring Boot Features</a:t>
            </a:r>
          </a:p>
          <a:p>
            <a:endParaRPr lang="en-US" sz="2800" u="none" dirty="0">
              <a:latin typeface="Comic Sans MS" pitchFamily="66"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642918"/>
            <a:ext cx="8715436" cy="5816621"/>
          </a:xfrm>
        </p:spPr>
        <p:txBody>
          <a:bodyPr/>
          <a:lstStyle/>
          <a:p>
            <a:pPr>
              <a:buFont typeface="Wingdings" pitchFamily="2" charset="2"/>
              <a:buChar char="Ø"/>
            </a:pPr>
            <a:r>
              <a:rPr lang="en-US" sz="2400" b="1" u="sng" dirty="0" smtClean="0">
                <a:solidFill>
                  <a:schemeClr val="bg1"/>
                </a:solidFill>
                <a:latin typeface="Comic Sans MS" pitchFamily="66" charset="0"/>
              </a:rPr>
              <a:t>YAML Support</a:t>
            </a:r>
          </a:p>
          <a:p>
            <a:pPr>
              <a:buNone/>
            </a:pPr>
            <a:r>
              <a:rPr lang="en-US" sz="2000" dirty="0" smtClean="0">
                <a:solidFill>
                  <a:schemeClr val="bg1"/>
                </a:solidFill>
                <a:latin typeface="Comic Sans MS" pitchFamily="66" charset="0"/>
              </a:rPr>
              <a:t>	It provides convenient way for specifying hierarchical configuration. It is a superset of JSON. The SpringApplication class automatically support YAML. </a:t>
            </a:r>
          </a:p>
          <a:p>
            <a:pPr>
              <a:buFont typeface="Wingdings" pitchFamily="2" charset="2"/>
              <a:buChar char="Ø"/>
            </a:pPr>
            <a:r>
              <a:rPr lang="en-US" sz="2400" b="1" u="sng" dirty="0" smtClean="0">
                <a:solidFill>
                  <a:schemeClr val="bg1"/>
                </a:solidFill>
                <a:latin typeface="Comic Sans MS" pitchFamily="66" charset="0"/>
              </a:rPr>
              <a:t>Type-safe Configuration</a:t>
            </a:r>
          </a:p>
          <a:p>
            <a:pPr>
              <a:buNone/>
            </a:pPr>
            <a:r>
              <a:rPr lang="en-US" sz="2000" dirty="0" smtClean="0">
                <a:solidFill>
                  <a:schemeClr val="bg1"/>
                </a:solidFill>
                <a:latin typeface="Comic Sans MS" pitchFamily="66" charset="0"/>
              </a:rPr>
              <a:t>	Strong type-safe configuration is provided to govern and validate the configuration of application. Application configuration is always a crucial task which should be type-safe. We can also use annotation provided by this library.</a:t>
            </a:r>
          </a:p>
          <a:p>
            <a:pPr>
              <a:buFont typeface="Wingdings" pitchFamily="2" charset="2"/>
              <a:buChar char="Ø"/>
            </a:pPr>
            <a:r>
              <a:rPr lang="en-US" sz="2400" b="1" u="sng" dirty="0" smtClean="0">
                <a:solidFill>
                  <a:schemeClr val="bg1"/>
                </a:solidFill>
                <a:latin typeface="Comic Sans MS" pitchFamily="66" charset="0"/>
              </a:rPr>
              <a:t>Logging</a:t>
            </a:r>
          </a:p>
          <a:p>
            <a:pPr>
              <a:buNone/>
            </a:pPr>
            <a:r>
              <a:rPr lang="en-US" sz="2000" dirty="0" smtClean="0">
                <a:solidFill>
                  <a:schemeClr val="bg1"/>
                </a:solidFill>
                <a:latin typeface="Comic Sans MS" pitchFamily="66" charset="0"/>
              </a:rPr>
              <a:t>	Spring Boot uses Common logging for all internal logging. Logging dependencies are managed by default. We should not change logging dependencies, if there is no required customization is needed.</a:t>
            </a:r>
          </a:p>
          <a:p>
            <a:pPr>
              <a:buFont typeface="Wingdings" pitchFamily="2" charset="2"/>
              <a:buChar char="Ø"/>
            </a:pPr>
            <a:r>
              <a:rPr lang="en-US" sz="2400" b="1" u="sng" dirty="0" smtClean="0">
                <a:solidFill>
                  <a:schemeClr val="bg1"/>
                </a:solidFill>
                <a:latin typeface="Comic Sans MS" pitchFamily="66" charset="0"/>
              </a:rPr>
              <a:t>Security</a:t>
            </a:r>
          </a:p>
          <a:p>
            <a:pPr>
              <a:buNone/>
            </a:pPr>
            <a:r>
              <a:rPr lang="en-US" sz="2000" dirty="0" smtClean="0">
                <a:solidFill>
                  <a:schemeClr val="bg1"/>
                </a:solidFill>
                <a:latin typeface="Comic Sans MS" pitchFamily="66" charset="0"/>
              </a:rPr>
              <a:t>	Spring Boot applications are spring bases web applications. So, it is secure by default with basic authentication on all HTTP endpoints. </a:t>
            </a:r>
            <a:br>
              <a:rPr lang="en-US" sz="2000" dirty="0" smtClean="0">
                <a:solidFill>
                  <a:schemeClr val="bg1"/>
                </a:solidFill>
                <a:latin typeface="Comic Sans MS" pitchFamily="66" charset="0"/>
              </a:rPr>
            </a:b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72</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143240" y="0"/>
            <a:ext cx="6000760" cy="954107"/>
          </a:xfrm>
          <a:prstGeom prst="rect">
            <a:avLst/>
          </a:prstGeom>
          <a:noFill/>
        </p:spPr>
        <p:txBody>
          <a:bodyPr wrap="square" rtlCol="0">
            <a:spAutoFit/>
          </a:bodyPr>
          <a:lstStyle/>
          <a:p>
            <a:r>
              <a:rPr lang="en-US" sz="2800" i="0" u="none" dirty="0" smtClean="0">
                <a:latin typeface="Comic Sans MS" pitchFamily="66" charset="0"/>
              </a:rPr>
              <a:t>Spring Boot Features</a:t>
            </a:r>
          </a:p>
          <a:p>
            <a:endParaRPr lang="en-US" sz="2800" u="none" dirty="0">
              <a:latin typeface="Comic Sans MS" pitchFamily="66"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73</a:t>
            </a:fld>
            <a:endParaRPr lang="en-US" dirty="0"/>
          </a:p>
        </p:txBody>
      </p:sp>
      <p:pic>
        <p:nvPicPr>
          <p:cNvPr id="2050" name="Picture 2" descr="C:\Users\Praveen Kumar V\Desktop\flow.PNG"/>
          <p:cNvPicPr>
            <a:picLocks noGrp="1" noChangeAspect="1" noChangeArrowheads="1"/>
          </p:cNvPicPr>
          <p:nvPr>
            <p:ph idx="1"/>
          </p:nvPr>
        </p:nvPicPr>
        <p:blipFill>
          <a:blip r:embed="rId2"/>
          <a:srcRect/>
          <a:stretch>
            <a:fillRect/>
          </a:stretch>
        </p:blipFill>
        <p:spPr bwMode="auto">
          <a:xfrm>
            <a:off x="1857356" y="1285860"/>
            <a:ext cx="5357850" cy="5173679"/>
          </a:xfrm>
          <a:prstGeom prst="rect">
            <a:avLst/>
          </a:prstGeom>
          <a:noFill/>
        </p:spPr>
      </p:pic>
      <p:sp>
        <p:nvSpPr>
          <p:cNvPr id="7" name="TextBox 6"/>
          <p:cNvSpPr txBox="1"/>
          <p:nvPr/>
        </p:nvSpPr>
        <p:spPr>
          <a:xfrm>
            <a:off x="857224" y="802312"/>
            <a:ext cx="5695976" cy="461665"/>
          </a:xfrm>
          <a:prstGeom prst="rect">
            <a:avLst/>
          </a:prstGeom>
          <a:noFill/>
        </p:spPr>
        <p:txBody>
          <a:bodyPr wrap="square" rtlCol="0">
            <a:spAutoFit/>
          </a:bodyPr>
          <a:lstStyle/>
          <a:p>
            <a:r>
              <a:rPr lang="en-US" sz="2400" i="0" u="none" dirty="0" smtClean="0">
                <a:solidFill>
                  <a:schemeClr val="bg1"/>
                </a:solidFill>
                <a:latin typeface="Comic Sans MS" pitchFamily="66" charset="0"/>
              </a:rPr>
              <a:t>Spring Boot  File Structure</a:t>
            </a:r>
            <a:endParaRPr lang="en-US" sz="2400" i="0" u="none" dirty="0">
              <a:solidFill>
                <a:schemeClr val="bg1"/>
              </a:solidFill>
              <a:latin typeface="Comic Sans MS" pitchFamily="66" charset="0"/>
            </a:endParaRPr>
          </a:p>
        </p:txBody>
      </p:sp>
      <p:pic>
        <p:nvPicPr>
          <p:cNvPr id="8" name="Picture 7" descr="Ppt_Bg2.pn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3357554" y="0"/>
            <a:ext cx="5786446" cy="523220"/>
          </a:xfrm>
          <a:prstGeom prst="rect">
            <a:avLst/>
          </a:prstGeom>
          <a:noFill/>
        </p:spPr>
        <p:txBody>
          <a:bodyPr wrap="square" rtlCol="0">
            <a:spAutoFit/>
          </a:bodyPr>
          <a:lstStyle/>
          <a:p>
            <a:r>
              <a:rPr lang="en-US" sz="2800" i="0" u="none" dirty="0" smtClean="0">
                <a:latin typeface="Comic Sans MS" pitchFamily="66" charset="0"/>
              </a:rPr>
              <a:t>Spring Boot File Structure</a:t>
            </a:r>
            <a:endParaRPr lang="en-US" sz="2800" i="0" u="none" dirty="0">
              <a:latin typeface="Comic Sans MS" pitchFamily="66"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74</a:t>
            </a:fld>
            <a:endParaRPr lang="en-US" dirty="0"/>
          </a:p>
        </p:txBody>
      </p:sp>
      <p:pic>
        <p:nvPicPr>
          <p:cNvPr id="3074" name="Picture 2" descr="C:\Users\Praveen Kumar V\Desktop\xml.PNG"/>
          <p:cNvPicPr>
            <a:picLocks noGrp="1" noChangeAspect="1" noChangeArrowheads="1"/>
          </p:cNvPicPr>
          <p:nvPr>
            <p:ph idx="1"/>
          </p:nvPr>
        </p:nvPicPr>
        <p:blipFill>
          <a:blip r:embed="rId2"/>
          <a:srcRect/>
          <a:stretch>
            <a:fillRect/>
          </a:stretch>
        </p:blipFill>
        <p:spPr bwMode="auto">
          <a:xfrm>
            <a:off x="571472" y="571480"/>
            <a:ext cx="8115328" cy="3357586"/>
          </a:xfrm>
          <a:prstGeom prst="rect">
            <a:avLst/>
          </a:prstGeom>
          <a:noFill/>
        </p:spPr>
      </p:pic>
      <p:pic>
        <p:nvPicPr>
          <p:cNvPr id="3077" name="Picture 5" descr="C:\Users\Praveen Kumar V\Desktop\xml2.PNG"/>
          <p:cNvPicPr>
            <a:picLocks noChangeAspect="1" noChangeArrowheads="1"/>
          </p:cNvPicPr>
          <p:nvPr/>
        </p:nvPicPr>
        <p:blipFill>
          <a:blip r:embed="rId3"/>
          <a:srcRect/>
          <a:stretch>
            <a:fillRect/>
          </a:stretch>
        </p:blipFill>
        <p:spPr bwMode="auto">
          <a:xfrm>
            <a:off x="571472" y="3929066"/>
            <a:ext cx="8115328" cy="2800343"/>
          </a:xfrm>
          <a:prstGeom prst="rect">
            <a:avLst/>
          </a:prstGeom>
          <a:noFill/>
        </p:spPr>
      </p:pic>
      <p:pic>
        <p:nvPicPr>
          <p:cNvPr id="9" name="Picture 8" descr="Ppt_Bg2.png"/>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9"/>
          <p:cNvSpPr txBox="1"/>
          <p:nvPr/>
        </p:nvSpPr>
        <p:spPr>
          <a:xfrm>
            <a:off x="3143240" y="0"/>
            <a:ext cx="6000760" cy="523220"/>
          </a:xfrm>
          <a:prstGeom prst="rect">
            <a:avLst/>
          </a:prstGeom>
          <a:noFill/>
        </p:spPr>
        <p:txBody>
          <a:bodyPr wrap="square" rtlCol="0">
            <a:spAutoFit/>
          </a:bodyPr>
          <a:lstStyle/>
          <a:p>
            <a:r>
              <a:rPr lang="en-US" sz="2800" i="0" u="none" dirty="0" smtClean="0">
                <a:latin typeface="Comic Sans MS" pitchFamily="66" charset="0"/>
              </a:rPr>
              <a:t>Spring Boot with XML File</a:t>
            </a:r>
            <a:endParaRPr lang="en-US" sz="2800" i="0" u="none" dirty="0">
              <a:latin typeface="Comic Sans MS" pitchFamily="66"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75</a:t>
            </a:fld>
            <a:endParaRPr lang="en-US" dirty="0"/>
          </a:p>
        </p:txBody>
      </p:sp>
      <p:pic>
        <p:nvPicPr>
          <p:cNvPr id="4099" name="Picture 3" descr="C:\Users\Praveen Kumar V\Desktop\out.PNG"/>
          <p:cNvPicPr>
            <a:picLocks noChangeAspect="1" noChangeArrowheads="1"/>
          </p:cNvPicPr>
          <p:nvPr/>
        </p:nvPicPr>
        <p:blipFill>
          <a:blip r:embed="rId2"/>
          <a:srcRect/>
          <a:stretch>
            <a:fillRect/>
          </a:stretch>
        </p:blipFill>
        <p:spPr bwMode="auto">
          <a:xfrm>
            <a:off x="1500166" y="4438890"/>
            <a:ext cx="6286544" cy="2047875"/>
          </a:xfrm>
          <a:prstGeom prst="rect">
            <a:avLst/>
          </a:prstGeom>
          <a:noFill/>
        </p:spPr>
      </p:pic>
      <p:sp>
        <p:nvSpPr>
          <p:cNvPr id="7" name="TextBox 6"/>
          <p:cNvSpPr txBox="1"/>
          <p:nvPr/>
        </p:nvSpPr>
        <p:spPr>
          <a:xfrm>
            <a:off x="1500166" y="3857628"/>
            <a:ext cx="6286544" cy="461665"/>
          </a:xfrm>
          <a:prstGeom prst="rect">
            <a:avLst/>
          </a:prstGeom>
          <a:noFill/>
        </p:spPr>
        <p:txBody>
          <a:bodyPr wrap="square" rtlCol="0">
            <a:spAutoFit/>
          </a:bodyPr>
          <a:lstStyle/>
          <a:p>
            <a:r>
              <a:rPr lang="en-US" sz="2400" u="none" dirty="0" smtClean="0">
                <a:solidFill>
                  <a:schemeClr val="bg1"/>
                </a:solidFill>
                <a:latin typeface="Comic Sans MS" pitchFamily="66" charset="0"/>
              </a:rPr>
              <a:t>Spring Boot SampleApplication.java output</a:t>
            </a:r>
            <a:endParaRPr lang="en-US" sz="2400" u="none" dirty="0">
              <a:solidFill>
                <a:schemeClr val="bg1"/>
              </a:solidFill>
              <a:latin typeface="Comic Sans MS" pitchFamily="66" charset="0"/>
            </a:endParaRPr>
          </a:p>
        </p:txBody>
      </p:sp>
      <p:sp>
        <p:nvSpPr>
          <p:cNvPr id="8" name="TextBox 7"/>
          <p:cNvSpPr txBox="1"/>
          <p:nvPr/>
        </p:nvSpPr>
        <p:spPr>
          <a:xfrm>
            <a:off x="857224" y="727485"/>
            <a:ext cx="6215106" cy="830997"/>
          </a:xfrm>
          <a:prstGeom prst="rect">
            <a:avLst/>
          </a:prstGeom>
          <a:noFill/>
        </p:spPr>
        <p:txBody>
          <a:bodyPr wrap="square" rtlCol="0">
            <a:spAutoFit/>
          </a:bodyPr>
          <a:lstStyle/>
          <a:p>
            <a:r>
              <a:rPr lang="en-US" sz="2400" i="0" u="none" dirty="0" smtClean="0">
                <a:solidFill>
                  <a:schemeClr val="bg1"/>
                </a:solidFill>
                <a:latin typeface="Comic Sans MS" pitchFamily="66" charset="0"/>
              </a:rPr>
              <a:t>Spring Boot -SampleApplication.java </a:t>
            </a:r>
          </a:p>
          <a:p>
            <a:endParaRPr lang="en-US" sz="2400" i="0" u="none" dirty="0">
              <a:solidFill>
                <a:schemeClr val="bg1"/>
              </a:solidFill>
              <a:latin typeface="Comic Sans MS" pitchFamily="66" charset="0"/>
            </a:endParaRPr>
          </a:p>
        </p:txBody>
      </p:sp>
      <p:pic>
        <p:nvPicPr>
          <p:cNvPr id="4101" name="Picture 5" descr="C:\Users\Praveen Kumar V\Desktop\pp1.PNG"/>
          <p:cNvPicPr>
            <a:picLocks noGrp="1" noChangeAspect="1" noChangeArrowheads="1"/>
          </p:cNvPicPr>
          <p:nvPr>
            <p:ph idx="1"/>
          </p:nvPr>
        </p:nvPicPr>
        <p:blipFill>
          <a:blip r:embed="rId3"/>
          <a:srcRect/>
          <a:stretch>
            <a:fillRect/>
          </a:stretch>
        </p:blipFill>
        <p:spPr bwMode="auto">
          <a:xfrm>
            <a:off x="1500166" y="1142984"/>
            <a:ext cx="6286544" cy="2714644"/>
          </a:xfrm>
          <a:prstGeom prst="rect">
            <a:avLst/>
          </a:prstGeom>
          <a:noFill/>
        </p:spPr>
      </p:pic>
      <p:pic>
        <p:nvPicPr>
          <p:cNvPr id="12" name="Picture 11" descr="Ppt_Bg2.png"/>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p:nvSpPr>
        <p:spPr>
          <a:xfrm>
            <a:off x="3143240" y="0"/>
            <a:ext cx="6000760" cy="523220"/>
          </a:xfrm>
          <a:prstGeom prst="rect">
            <a:avLst/>
          </a:prstGeom>
          <a:noFill/>
        </p:spPr>
        <p:txBody>
          <a:bodyPr wrap="square" rtlCol="0">
            <a:spAutoFit/>
          </a:bodyPr>
          <a:lstStyle/>
          <a:p>
            <a:r>
              <a:rPr lang="en-US" sz="2800" u="none" dirty="0" smtClean="0">
                <a:latin typeface="Comic Sans MS" pitchFamily="66" charset="0"/>
              </a:rPr>
              <a:t>Spring Boot Simple Example</a:t>
            </a:r>
            <a:endParaRPr lang="en-US" sz="2800" u="none" dirty="0">
              <a:latin typeface="Comic Sans MS" pitchFamily="66"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686800" cy="5673745"/>
          </a:xfrm>
        </p:spPr>
        <p:txBody>
          <a:bodyPr/>
          <a:lstStyle/>
          <a:p>
            <a:pPr>
              <a:buNone/>
            </a:pPr>
            <a:r>
              <a:rPr lang="en-US" sz="2300" dirty="0" smtClean="0">
                <a:solidFill>
                  <a:schemeClr val="bg1"/>
                </a:solidFill>
                <a:latin typeface="Comic Sans MS" pitchFamily="66" charset="0"/>
              </a:rPr>
              <a:t>	</a:t>
            </a:r>
            <a:r>
              <a:rPr lang="en-US" sz="2400" b="1" u="sng" dirty="0" smtClean="0">
                <a:solidFill>
                  <a:schemeClr val="bg1"/>
                </a:solidFill>
                <a:latin typeface="Comic Sans MS" pitchFamily="66" charset="0"/>
              </a:rPr>
              <a:t>@RestController and @RequestMapping annotations</a:t>
            </a:r>
          </a:p>
          <a:p>
            <a:pPr>
              <a:buFont typeface="Wingdings" pitchFamily="2" charset="2"/>
              <a:buChar char="Ø"/>
            </a:pPr>
            <a:r>
              <a:rPr lang="en-US" sz="2300" dirty="0" smtClean="0">
                <a:solidFill>
                  <a:schemeClr val="bg1"/>
                </a:solidFill>
                <a:latin typeface="Comic Sans MS" pitchFamily="66" charset="0"/>
              </a:rPr>
              <a:t>The @RestController is a stereotype annotation. It adds @Controller and @ResponseBody annotations to the class. </a:t>
            </a:r>
          </a:p>
          <a:p>
            <a:pPr>
              <a:buFont typeface="Wingdings" pitchFamily="2" charset="2"/>
              <a:buChar char="Ø"/>
            </a:pPr>
            <a:r>
              <a:rPr lang="en-US" sz="2300" dirty="0" smtClean="0">
                <a:solidFill>
                  <a:schemeClr val="bg1"/>
                </a:solidFill>
                <a:latin typeface="Comic Sans MS" pitchFamily="66" charset="0"/>
              </a:rPr>
              <a:t>We need to import org.springframework.web.bind.annotation package in our file, in order to implement it.</a:t>
            </a:r>
          </a:p>
          <a:p>
            <a:pPr>
              <a:buNone/>
            </a:pPr>
            <a:endParaRPr lang="en-US" sz="2300" dirty="0" smtClean="0">
              <a:solidFill>
                <a:schemeClr val="bg1"/>
              </a:solidFill>
              <a:latin typeface="Comic Sans MS" pitchFamily="66" charset="0"/>
            </a:endParaRPr>
          </a:p>
          <a:p>
            <a:pPr>
              <a:buFont typeface="Wingdings" pitchFamily="2" charset="2"/>
              <a:buChar char="Ø"/>
            </a:pPr>
            <a:r>
              <a:rPr lang="en-US" sz="2300" dirty="0" smtClean="0">
                <a:solidFill>
                  <a:schemeClr val="bg1"/>
                </a:solidFill>
                <a:latin typeface="Comic Sans MS" pitchFamily="66" charset="0"/>
              </a:rPr>
              <a:t>The </a:t>
            </a:r>
            <a:r>
              <a:rPr lang="en-US" sz="2300" b="1" dirty="0" smtClean="0">
                <a:solidFill>
                  <a:schemeClr val="bg1"/>
                </a:solidFill>
                <a:latin typeface="Comic Sans MS" pitchFamily="66" charset="0"/>
              </a:rPr>
              <a:t>@RestController</a:t>
            </a:r>
            <a:r>
              <a:rPr lang="en-US" sz="2300" dirty="0" smtClean="0">
                <a:solidFill>
                  <a:schemeClr val="bg1"/>
                </a:solidFill>
                <a:latin typeface="Comic Sans MS" pitchFamily="66" charset="0"/>
              </a:rPr>
              <a:t> annotation informs to the Spring to render the result back to the caller.</a:t>
            </a:r>
          </a:p>
          <a:p>
            <a:pPr>
              <a:buNone/>
            </a:pPr>
            <a:endParaRPr lang="en-US" sz="2300" dirty="0" smtClean="0">
              <a:solidFill>
                <a:schemeClr val="bg1"/>
              </a:solidFill>
              <a:latin typeface="Comic Sans MS" pitchFamily="66" charset="0"/>
            </a:endParaRPr>
          </a:p>
          <a:p>
            <a:pPr>
              <a:buFont typeface="Wingdings" pitchFamily="2" charset="2"/>
              <a:buChar char="Ø"/>
            </a:pPr>
            <a:r>
              <a:rPr lang="en-US" sz="2300" dirty="0" smtClean="0">
                <a:solidFill>
                  <a:schemeClr val="bg1"/>
                </a:solidFill>
                <a:latin typeface="Comic Sans MS" pitchFamily="66" charset="0"/>
              </a:rPr>
              <a:t>The </a:t>
            </a:r>
            <a:r>
              <a:rPr lang="en-US" sz="2300" b="1" dirty="0" smtClean="0">
                <a:solidFill>
                  <a:schemeClr val="bg1"/>
                </a:solidFill>
                <a:latin typeface="Comic Sans MS" pitchFamily="66" charset="0"/>
              </a:rPr>
              <a:t>@RequestMapping</a:t>
            </a:r>
            <a:r>
              <a:rPr lang="en-US" sz="2300" dirty="0" smtClean="0">
                <a:solidFill>
                  <a:schemeClr val="bg1"/>
                </a:solidFill>
                <a:latin typeface="Comic Sans MS" pitchFamily="66" charset="0"/>
              </a:rPr>
              <a:t> annotation is used to provide routing information. It tells to the Spring that any HTTP request should map to the corresponding method. We need to import org.springframework.web.annotation package in our file.</a:t>
            </a:r>
          </a:p>
          <a:p>
            <a:endParaRPr lang="en-US" sz="23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76</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928926" y="0"/>
            <a:ext cx="6215074" cy="954107"/>
          </a:xfrm>
          <a:prstGeom prst="rect">
            <a:avLst/>
          </a:prstGeom>
          <a:noFill/>
        </p:spPr>
        <p:txBody>
          <a:bodyPr wrap="square" rtlCol="0">
            <a:spAutoFit/>
          </a:bodyPr>
          <a:lstStyle/>
          <a:p>
            <a:r>
              <a:rPr lang="en-US" sz="2800" i="0" u="none" dirty="0" smtClean="0">
                <a:latin typeface="Comic Sans MS" pitchFamily="66" charset="0"/>
              </a:rPr>
              <a:t>Spring Annotations</a:t>
            </a:r>
          </a:p>
          <a:p>
            <a:endParaRPr lang="en-US" sz="2800" u="none" dirty="0">
              <a:latin typeface="Comic Sans MS" pitchFamily="66"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77</a:t>
            </a:fld>
            <a:endParaRPr lang="en-US" dirty="0"/>
          </a:p>
        </p:txBody>
      </p:sp>
      <p:pic>
        <p:nvPicPr>
          <p:cNvPr id="5122" name="Picture 2" descr="C:\Users\Praveen Kumar V\Desktop\anno.PNG"/>
          <p:cNvPicPr>
            <a:picLocks noGrp="1" noChangeAspect="1" noChangeArrowheads="1"/>
          </p:cNvPicPr>
          <p:nvPr>
            <p:ph idx="1"/>
          </p:nvPr>
        </p:nvPicPr>
        <p:blipFill>
          <a:blip r:embed="rId2"/>
          <a:srcRect/>
          <a:stretch>
            <a:fillRect/>
          </a:stretch>
        </p:blipFill>
        <p:spPr bwMode="auto">
          <a:xfrm>
            <a:off x="428596" y="3320574"/>
            <a:ext cx="8258204" cy="3269651"/>
          </a:xfrm>
          <a:prstGeom prst="rect">
            <a:avLst/>
          </a:prstGeom>
          <a:noFill/>
        </p:spPr>
      </p:pic>
      <p:sp>
        <p:nvSpPr>
          <p:cNvPr id="6" name="TextBox 5"/>
          <p:cNvSpPr txBox="1"/>
          <p:nvPr/>
        </p:nvSpPr>
        <p:spPr>
          <a:xfrm>
            <a:off x="428596" y="642918"/>
            <a:ext cx="8501122" cy="2677656"/>
          </a:xfrm>
          <a:prstGeom prst="rect">
            <a:avLst/>
          </a:prstGeom>
          <a:noFill/>
        </p:spPr>
        <p:txBody>
          <a:bodyPr wrap="square" rtlCol="0">
            <a:spAutoFit/>
          </a:bodyPr>
          <a:lstStyle/>
          <a:p>
            <a:pPr algn="l"/>
            <a:r>
              <a:rPr lang="en-US" sz="2400" i="0" u="none" dirty="0" smtClean="0">
                <a:solidFill>
                  <a:schemeClr val="bg1"/>
                </a:solidFill>
                <a:latin typeface="Comic Sans MS" pitchFamily="66" charset="0"/>
              </a:rPr>
              <a:t>@</a:t>
            </a:r>
            <a:r>
              <a:rPr lang="en-US" sz="2400" b="1" i="0" u="none" dirty="0" smtClean="0">
                <a:solidFill>
                  <a:schemeClr val="bg1"/>
                </a:solidFill>
                <a:latin typeface="Comic Sans MS" pitchFamily="66" charset="0"/>
              </a:rPr>
              <a:t>RequestMapping</a:t>
            </a:r>
            <a:r>
              <a:rPr lang="en-US" sz="2400" i="0" u="none" dirty="0" smtClean="0">
                <a:solidFill>
                  <a:schemeClr val="bg1"/>
                </a:solidFill>
                <a:latin typeface="Comic Sans MS" pitchFamily="66" charset="0"/>
              </a:rPr>
              <a:t> is one of the most widely used Spring MVC annotation. org.springframework.web.bind.annotation.</a:t>
            </a:r>
            <a:r>
              <a:rPr lang="en-US" sz="2400" b="1" i="0" u="none" dirty="0" smtClean="0">
                <a:solidFill>
                  <a:schemeClr val="bg1"/>
                </a:solidFill>
                <a:latin typeface="Comic Sans MS" pitchFamily="66" charset="0"/>
              </a:rPr>
              <a:t>RequestMapping</a:t>
            </a:r>
            <a:r>
              <a:rPr lang="en-US" sz="2400" i="0" u="none" dirty="0" smtClean="0">
                <a:solidFill>
                  <a:schemeClr val="bg1"/>
                </a:solidFill>
                <a:latin typeface="Comic Sans MS" pitchFamily="66" charset="0"/>
              </a:rPr>
              <a:t> annotation is used to map web requests onto specific handler classes and/or handler methods. @</a:t>
            </a:r>
            <a:r>
              <a:rPr lang="en-US" sz="2400" b="1" i="0" u="none" dirty="0" smtClean="0">
                <a:solidFill>
                  <a:schemeClr val="bg1"/>
                </a:solidFill>
                <a:latin typeface="Comic Sans MS" pitchFamily="66" charset="0"/>
              </a:rPr>
              <a:t>RequestMapping</a:t>
            </a:r>
            <a:r>
              <a:rPr lang="en-US" sz="2400" i="0" u="none" dirty="0" smtClean="0">
                <a:solidFill>
                  <a:schemeClr val="bg1"/>
                </a:solidFill>
                <a:latin typeface="Comic Sans MS" pitchFamily="66" charset="0"/>
              </a:rPr>
              <a:t> can be applied to the controller class as well as methods. It shown in the below Example.</a:t>
            </a:r>
            <a:endParaRPr lang="en-US" sz="2400" u="none" dirty="0">
              <a:solidFill>
                <a:schemeClr val="bg1"/>
              </a:solidFill>
              <a:latin typeface="Comic Sans MS" pitchFamily="66" charset="0"/>
            </a:endParaRPr>
          </a:p>
        </p:txBody>
      </p:sp>
      <p:pic>
        <p:nvPicPr>
          <p:cNvPr id="7" name="Picture 6" descr="Ppt_Bg2.pn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3143240" y="0"/>
            <a:ext cx="6000760" cy="954107"/>
          </a:xfrm>
          <a:prstGeom prst="rect">
            <a:avLst/>
          </a:prstGeom>
          <a:noFill/>
        </p:spPr>
        <p:txBody>
          <a:bodyPr wrap="square" rtlCol="0">
            <a:spAutoFit/>
          </a:bodyPr>
          <a:lstStyle/>
          <a:p>
            <a:r>
              <a:rPr lang="en-US" sz="2800" i="0" u="none" dirty="0" smtClean="0">
                <a:latin typeface="Comic Sans MS" pitchFamily="66" charset="0"/>
              </a:rPr>
              <a:t>Spring Annotations With Example</a:t>
            </a:r>
          </a:p>
          <a:p>
            <a:endParaRPr lang="en-US" sz="2800" u="none" dirty="0">
              <a:latin typeface="Comic Sans MS" pitchFamily="66"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387993"/>
          </a:xfrm>
        </p:spPr>
        <p:txBody>
          <a:bodyPr/>
          <a:lstStyle/>
          <a:p>
            <a:pPr>
              <a:buFont typeface="Wingdings" pitchFamily="2" charset="2"/>
              <a:buChar char="Ø"/>
            </a:pPr>
            <a:r>
              <a:rPr lang="en-US" sz="2300" dirty="0" smtClean="0">
                <a:solidFill>
                  <a:schemeClr val="bg1"/>
                </a:solidFill>
                <a:latin typeface="Comic Sans MS" pitchFamily="66" charset="0"/>
              </a:rPr>
              <a:t>Spring Boot manages dependencies and configuration automatically. You don't need to specify version for any of that dependencies.</a:t>
            </a:r>
          </a:p>
          <a:p>
            <a:pPr>
              <a:buFont typeface="Wingdings" pitchFamily="2" charset="2"/>
              <a:buChar char="Ø"/>
            </a:pPr>
            <a:r>
              <a:rPr lang="en-US" sz="2300" dirty="0" smtClean="0">
                <a:solidFill>
                  <a:schemeClr val="bg1"/>
                </a:solidFill>
                <a:latin typeface="Comic Sans MS" pitchFamily="66" charset="0"/>
              </a:rPr>
              <a:t>Spring Boot upgrades all dependencies automatically when you upgrade Spring Boot.</a:t>
            </a:r>
          </a:p>
          <a:p>
            <a:pPr>
              <a:buFont typeface="Wingdings" pitchFamily="2" charset="2"/>
              <a:buChar char="Ø"/>
            </a:pPr>
            <a:r>
              <a:rPr lang="en-US" sz="2300" dirty="0" smtClean="0">
                <a:solidFill>
                  <a:schemeClr val="bg1"/>
                </a:solidFill>
                <a:latin typeface="Comic Sans MS" pitchFamily="66" charset="0"/>
              </a:rPr>
              <a:t>We can include Maven plugin in our pom.xml file. It is used to package the project as an executable jar. We are adding it here</a:t>
            </a:r>
            <a:r>
              <a:rPr lang="en-US" sz="2000" dirty="0" smtClean="0">
                <a:solidFill>
                  <a:schemeClr val="bg1"/>
                </a:solidFill>
                <a:latin typeface="Comic Sans MS" pitchFamily="66" charset="0"/>
              </a:rPr>
              <a:t>.</a:t>
            </a:r>
          </a:p>
          <a:p>
            <a:pPr>
              <a:buNone/>
            </a:pPr>
            <a:r>
              <a:rPr lang="en-US" sz="2000" b="1" dirty="0" smtClean="0">
                <a:solidFill>
                  <a:schemeClr val="bg1"/>
                </a:solidFill>
                <a:latin typeface="Comic Sans MS" pitchFamily="66" charset="0"/>
              </a:rPr>
              <a:t>&lt;build&gt;</a:t>
            </a: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&lt;plugins&gt;</a:t>
            </a: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&lt;plugin&gt;</a:t>
            </a: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&lt;groupId&gt;</a:t>
            </a:r>
            <a:r>
              <a:rPr lang="en-US" sz="2000" dirty="0" err="1" smtClean="0">
                <a:solidFill>
                  <a:schemeClr val="bg1"/>
                </a:solidFill>
                <a:latin typeface="Comic Sans MS" pitchFamily="66" charset="0"/>
              </a:rPr>
              <a:t>org.springframework.boot</a:t>
            </a:r>
            <a:r>
              <a:rPr lang="en-US" sz="2000" b="1" dirty="0" smtClean="0">
                <a:solidFill>
                  <a:schemeClr val="bg1"/>
                </a:solidFill>
                <a:latin typeface="Comic Sans MS" pitchFamily="66" charset="0"/>
              </a:rPr>
              <a:t>&lt;/groupId&gt;</a:t>
            </a: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&lt;artifactId&gt;</a:t>
            </a:r>
            <a:r>
              <a:rPr lang="en-US" sz="2000" dirty="0" smtClean="0">
                <a:solidFill>
                  <a:schemeClr val="bg1"/>
                </a:solidFill>
                <a:latin typeface="Comic Sans MS" pitchFamily="66" charset="0"/>
              </a:rPr>
              <a:t>spring-boot-maven-plugin</a:t>
            </a:r>
            <a:r>
              <a:rPr lang="en-US" sz="2000" b="1" dirty="0" smtClean="0">
                <a:solidFill>
                  <a:schemeClr val="bg1"/>
                </a:solidFill>
                <a:latin typeface="Comic Sans MS" pitchFamily="66" charset="0"/>
              </a:rPr>
              <a:t>&lt;/artifactId&gt;</a:t>
            </a: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&lt;/plugin&gt;</a:t>
            </a: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&lt;/plugins&gt;</a:t>
            </a:r>
            <a:r>
              <a:rPr lang="en-US" sz="2000" dirty="0" smtClean="0">
                <a:solidFill>
                  <a:schemeClr val="bg1"/>
                </a:solidFill>
                <a:latin typeface="Comic Sans MS" pitchFamily="66" charset="0"/>
              </a:rPr>
              <a:t>  </a:t>
            </a:r>
          </a:p>
          <a:p>
            <a:pPr>
              <a:buNone/>
            </a:pPr>
            <a:r>
              <a:rPr lang="en-US" sz="2000" b="1" dirty="0" smtClean="0">
                <a:solidFill>
                  <a:schemeClr val="bg1"/>
                </a:solidFill>
                <a:latin typeface="Comic Sans MS" pitchFamily="66" charset="0"/>
              </a:rPr>
              <a:t>&lt;/build&gt;</a:t>
            </a:r>
            <a:r>
              <a:rPr lang="en-US" sz="2000" dirty="0" smtClean="0">
                <a:solidFill>
                  <a:schemeClr val="bg1"/>
                </a:solidFill>
                <a:latin typeface="Comic Sans MS" pitchFamily="66" charset="0"/>
              </a:rPr>
              <a:t>  </a:t>
            </a:r>
          </a:p>
          <a:p>
            <a:endParaRPr lang="en-US" sz="2000" dirty="0" smtClean="0">
              <a:solidFill>
                <a:schemeClr val="bg1"/>
              </a:solidFill>
              <a:latin typeface="Comic Sans MS" pitchFamily="66" charset="0"/>
            </a:endParaRPr>
          </a:p>
          <a:p>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78</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1643042" y="0"/>
            <a:ext cx="7500958" cy="954107"/>
          </a:xfrm>
          <a:prstGeom prst="rect">
            <a:avLst/>
          </a:prstGeom>
          <a:noFill/>
        </p:spPr>
        <p:txBody>
          <a:bodyPr wrap="square" rtlCol="0">
            <a:spAutoFit/>
          </a:bodyPr>
          <a:lstStyle/>
          <a:p>
            <a:r>
              <a:rPr lang="en-US" sz="2800" i="0" u="none" dirty="0" smtClean="0">
                <a:latin typeface="Comic Sans MS" pitchFamily="66" charset="0"/>
              </a:rPr>
              <a:t>Spring Boot Dependency Management</a:t>
            </a:r>
          </a:p>
          <a:p>
            <a:endParaRPr lang="en-US" sz="2800" u="none" dirty="0">
              <a:latin typeface="Comic Sans MS" pitchFamily="66"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571480"/>
            <a:ext cx="8429684" cy="6149995"/>
          </a:xfrm>
        </p:spPr>
        <p:txBody>
          <a:bodyPr/>
          <a:lstStyle/>
          <a:p>
            <a:pPr>
              <a:buNone/>
            </a:pPr>
            <a:r>
              <a:rPr lang="en-US" sz="2400" dirty="0" smtClean="0">
                <a:solidFill>
                  <a:schemeClr val="bg1"/>
                </a:solidFill>
                <a:latin typeface="Comic Sans MS" pitchFamily="66" charset="0"/>
              </a:rPr>
              <a:t>We can configure our project to inherit from the </a:t>
            </a:r>
            <a:r>
              <a:rPr lang="en-US" sz="2400" b="1" dirty="0" smtClean="0">
                <a:solidFill>
                  <a:schemeClr val="bg1"/>
                </a:solidFill>
                <a:latin typeface="Comic Sans MS" pitchFamily="66" charset="0"/>
              </a:rPr>
              <a:t>spring-boot-starter-parent</a:t>
            </a:r>
            <a:r>
              <a:rPr lang="en-US" sz="2400" dirty="0" smtClean="0">
                <a:solidFill>
                  <a:schemeClr val="bg1"/>
                </a:solidFill>
                <a:latin typeface="Comic Sans MS" pitchFamily="66" charset="0"/>
              </a:rPr>
              <a:t> by simply setting as below.</a:t>
            </a:r>
          </a:p>
          <a:p>
            <a:pPr>
              <a:buNone/>
            </a:pPr>
            <a:r>
              <a:rPr lang="en-US" sz="2400" b="1" dirty="0" smtClean="0">
                <a:solidFill>
                  <a:srgbClr val="FF00FF"/>
                </a:solidFill>
                <a:latin typeface="Comic Sans MS" pitchFamily="66" charset="0"/>
              </a:rPr>
              <a:t>&lt;parent&gt;</a:t>
            </a:r>
            <a:r>
              <a:rPr lang="en-US" sz="2400" dirty="0" smtClean="0">
                <a:solidFill>
                  <a:srgbClr val="FF00FF"/>
                </a:solidFill>
                <a:latin typeface="Comic Sans MS" pitchFamily="66" charset="0"/>
              </a:rPr>
              <a:t>  </a:t>
            </a:r>
          </a:p>
          <a:p>
            <a:pPr>
              <a:buNone/>
            </a:pPr>
            <a:r>
              <a:rPr lang="en-US" sz="2400" dirty="0" smtClean="0">
                <a:solidFill>
                  <a:srgbClr val="FF00FF"/>
                </a:solidFill>
                <a:latin typeface="Comic Sans MS" pitchFamily="66" charset="0"/>
              </a:rPr>
              <a:t> </a:t>
            </a:r>
            <a:r>
              <a:rPr lang="en-US" sz="2400" b="1" dirty="0" smtClean="0">
                <a:solidFill>
                  <a:srgbClr val="FF00FF"/>
                </a:solidFill>
                <a:latin typeface="Comic Sans MS" pitchFamily="66" charset="0"/>
              </a:rPr>
              <a:t>&lt;groupId&gt;</a:t>
            </a:r>
            <a:r>
              <a:rPr lang="en-US" sz="2400" dirty="0" err="1" smtClean="0">
                <a:solidFill>
                  <a:srgbClr val="FF00FF"/>
                </a:solidFill>
                <a:latin typeface="Comic Sans MS" pitchFamily="66" charset="0"/>
              </a:rPr>
              <a:t>org.springframework.boot</a:t>
            </a:r>
            <a:r>
              <a:rPr lang="en-US" sz="2400" b="1" dirty="0" smtClean="0">
                <a:solidFill>
                  <a:srgbClr val="FF00FF"/>
                </a:solidFill>
                <a:latin typeface="Comic Sans MS" pitchFamily="66" charset="0"/>
              </a:rPr>
              <a:t>&lt;/groupId&gt;</a:t>
            </a:r>
            <a:r>
              <a:rPr lang="en-US" sz="2400" dirty="0" smtClean="0">
                <a:solidFill>
                  <a:srgbClr val="FF00FF"/>
                </a:solidFill>
                <a:latin typeface="Comic Sans MS" pitchFamily="66" charset="0"/>
              </a:rPr>
              <a:t>  </a:t>
            </a:r>
          </a:p>
          <a:p>
            <a:pPr>
              <a:buNone/>
            </a:pPr>
            <a:r>
              <a:rPr lang="en-US" sz="2400" dirty="0" smtClean="0">
                <a:solidFill>
                  <a:srgbClr val="FF00FF"/>
                </a:solidFill>
                <a:latin typeface="Comic Sans MS" pitchFamily="66" charset="0"/>
              </a:rPr>
              <a:t> </a:t>
            </a:r>
            <a:r>
              <a:rPr lang="en-US" sz="2400" b="1" dirty="0" smtClean="0">
                <a:solidFill>
                  <a:srgbClr val="FF00FF"/>
                </a:solidFill>
                <a:latin typeface="Comic Sans MS" pitchFamily="66" charset="0"/>
              </a:rPr>
              <a:t>&lt;artifactId&gt;</a:t>
            </a:r>
            <a:r>
              <a:rPr lang="en-US" sz="2400" dirty="0" smtClean="0">
                <a:solidFill>
                  <a:srgbClr val="FF00FF"/>
                </a:solidFill>
                <a:latin typeface="Comic Sans MS" pitchFamily="66" charset="0"/>
              </a:rPr>
              <a:t>spring-boot-starter-parent</a:t>
            </a:r>
            <a:r>
              <a:rPr lang="en-US" sz="2400" b="1" dirty="0" smtClean="0">
                <a:solidFill>
                  <a:srgbClr val="FF00FF"/>
                </a:solidFill>
                <a:latin typeface="Comic Sans MS" pitchFamily="66" charset="0"/>
              </a:rPr>
              <a:t>&lt;/artifactId&gt;</a:t>
            </a:r>
            <a:r>
              <a:rPr lang="en-US" sz="2400" dirty="0" smtClean="0">
                <a:solidFill>
                  <a:srgbClr val="FF00FF"/>
                </a:solidFill>
                <a:latin typeface="Comic Sans MS" pitchFamily="66" charset="0"/>
              </a:rPr>
              <a:t>  </a:t>
            </a:r>
          </a:p>
          <a:p>
            <a:pPr>
              <a:buNone/>
            </a:pPr>
            <a:r>
              <a:rPr lang="en-US" sz="2400" dirty="0" smtClean="0">
                <a:solidFill>
                  <a:srgbClr val="FF00FF"/>
                </a:solidFill>
                <a:latin typeface="Comic Sans MS" pitchFamily="66" charset="0"/>
              </a:rPr>
              <a:t> </a:t>
            </a:r>
            <a:r>
              <a:rPr lang="en-US" sz="2400" b="1" dirty="0" smtClean="0">
                <a:solidFill>
                  <a:srgbClr val="FF00FF"/>
                </a:solidFill>
                <a:latin typeface="Comic Sans MS" pitchFamily="66" charset="0"/>
              </a:rPr>
              <a:t>&lt;version&gt;</a:t>
            </a:r>
            <a:r>
              <a:rPr lang="en-US" sz="2400" dirty="0" smtClean="0">
                <a:solidFill>
                  <a:srgbClr val="FF00FF"/>
                </a:solidFill>
                <a:latin typeface="Comic Sans MS" pitchFamily="66" charset="0"/>
              </a:rPr>
              <a:t>2.0.0.BUILD-SNAPSHOT</a:t>
            </a:r>
            <a:r>
              <a:rPr lang="en-US" sz="2400" b="1" dirty="0" smtClean="0">
                <a:solidFill>
                  <a:srgbClr val="FF00FF"/>
                </a:solidFill>
                <a:latin typeface="Comic Sans MS" pitchFamily="66" charset="0"/>
              </a:rPr>
              <a:t>&lt;/version&gt;</a:t>
            </a:r>
            <a:r>
              <a:rPr lang="en-US" sz="2400" dirty="0" smtClean="0">
                <a:solidFill>
                  <a:srgbClr val="FF00FF"/>
                </a:solidFill>
                <a:latin typeface="Comic Sans MS" pitchFamily="66" charset="0"/>
              </a:rPr>
              <a:t>  </a:t>
            </a:r>
          </a:p>
          <a:p>
            <a:pPr>
              <a:buNone/>
            </a:pPr>
            <a:r>
              <a:rPr lang="en-US" sz="2400" b="1" dirty="0" smtClean="0">
                <a:solidFill>
                  <a:srgbClr val="FF00FF"/>
                </a:solidFill>
                <a:latin typeface="Comic Sans MS" pitchFamily="66" charset="0"/>
              </a:rPr>
              <a:t> &lt;/parent&gt;</a:t>
            </a:r>
          </a:p>
          <a:p>
            <a:pPr>
              <a:buNone/>
            </a:pPr>
            <a:endParaRPr lang="en-US" sz="2400" b="1" dirty="0" smtClean="0">
              <a:solidFill>
                <a:schemeClr val="bg1"/>
              </a:solidFill>
              <a:latin typeface="Comic Sans MS" pitchFamily="66" charset="0"/>
            </a:endParaRPr>
          </a:p>
          <a:p>
            <a:pPr>
              <a:buNone/>
            </a:pPr>
            <a:r>
              <a:rPr lang="en-US" sz="2400" b="1" u="sng" dirty="0" smtClean="0">
                <a:solidFill>
                  <a:schemeClr val="bg1"/>
                </a:solidFill>
                <a:latin typeface="Comic Sans MS" pitchFamily="66" charset="0"/>
              </a:rPr>
              <a:t>Changing the Java version</a:t>
            </a:r>
          </a:p>
          <a:p>
            <a:pPr>
              <a:buNone/>
            </a:pPr>
            <a:r>
              <a:rPr lang="en-US" sz="2400" dirty="0" smtClean="0">
                <a:solidFill>
                  <a:schemeClr val="bg1"/>
                </a:solidFill>
                <a:latin typeface="Comic Sans MS" pitchFamily="66" charset="0"/>
              </a:rPr>
              <a:t>we can easily set Java version for our project in the properties section as given below.</a:t>
            </a:r>
          </a:p>
          <a:p>
            <a:pPr>
              <a:buNone/>
            </a:pPr>
            <a:r>
              <a:rPr lang="en-US" sz="2400" b="1" dirty="0" smtClean="0">
                <a:solidFill>
                  <a:srgbClr val="FF00FF"/>
                </a:solidFill>
                <a:latin typeface="Comic Sans MS" pitchFamily="66" charset="0"/>
              </a:rPr>
              <a:t>&lt;properties&gt;</a:t>
            </a:r>
            <a:r>
              <a:rPr lang="en-US" sz="2400" dirty="0" smtClean="0">
                <a:solidFill>
                  <a:srgbClr val="FF00FF"/>
                </a:solidFill>
                <a:latin typeface="Comic Sans MS" pitchFamily="66" charset="0"/>
              </a:rPr>
              <a:t>  </a:t>
            </a:r>
          </a:p>
          <a:p>
            <a:pPr>
              <a:buNone/>
            </a:pPr>
            <a:r>
              <a:rPr lang="en-US" sz="2400" dirty="0" smtClean="0">
                <a:solidFill>
                  <a:srgbClr val="FF00FF"/>
                </a:solidFill>
                <a:latin typeface="Comic Sans MS" pitchFamily="66" charset="0"/>
              </a:rPr>
              <a:t>    </a:t>
            </a:r>
            <a:r>
              <a:rPr lang="en-US" sz="2400" b="1" dirty="0" smtClean="0">
                <a:solidFill>
                  <a:srgbClr val="FF00FF"/>
                </a:solidFill>
                <a:latin typeface="Comic Sans MS" pitchFamily="66" charset="0"/>
              </a:rPr>
              <a:t>&lt;java.version&gt;</a:t>
            </a:r>
            <a:r>
              <a:rPr lang="en-US" sz="2400" dirty="0" smtClean="0">
                <a:solidFill>
                  <a:srgbClr val="FF00FF"/>
                </a:solidFill>
                <a:latin typeface="Comic Sans MS" pitchFamily="66" charset="0"/>
              </a:rPr>
              <a:t>1.8</a:t>
            </a:r>
            <a:r>
              <a:rPr lang="en-US" sz="2400" b="1" dirty="0" smtClean="0">
                <a:solidFill>
                  <a:srgbClr val="FF00FF"/>
                </a:solidFill>
                <a:latin typeface="Comic Sans MS" pitchFamily="66" charset="0"/>
              </a:rPr>
              <a:t>&lt;/java.version&gt;</a:t>
            </a:r>
            <a:r>
              <a:rPr lang="en-US" sz="2400" dirty="0" smtClean="0">
                <a:solidFill>
                  <a:srgbClr val="FF00FF"/>
                </a:solidFill>
                <a:latin typeface="Comic Sans MS" pitchFamily="66" charset="0"/>
              </a:rPr>
              <a:t>  </a:t>
            </a:r>
          </a:p>
          <a:p>
            <a:pPr>
              <a:buNone/>
            </a:pPr>
            <a:r>
              <a:rPr lang="en-US" sz="2400" b="1" dirty="0" smtClean="0">
                <a:solidFill>
                  <a:srgbClr val="FF00FF"/>
                </a:solidFill>
                <a:latin typeface="Comic Sans MS" pitchFamily="66" charset="0"/>
              </a:rPr>
              <a:t>&lt;/properties&gt;</a:t>
            </a:r>
            <a:r>
              <a:rPr lang="en-US" sz="2400" dirty="0" smtClean="0">
                <a:solidFill>
                  <a:srgbClr val="FF00FF"/>
                </a:solidFill>
                <a:latin typeface="Comic Sans MS" pitchFamily="66" charset="0"/>
              </a:rPr>
              <a:t>  </a:t>
            </a:r>
          </a:p>
          <a:p>
            <a:pPr>
              <a:buNone/>
            </a:pPr>
            <a:r>
              <a:rPr lang="en-US" sz="2400" dirty="0" smtClean="0">
                <a:solidFill>
                  <a:srgbClr val="FF00FF"/>
                </a:solidFill>
                <a:latin typeface="Comic Sans MS" pitchFamily="66" charset="0"/>
              </a:rPr>
              <a:t>  </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79</a:t>
            </a:fld>
            <a:endParaRPr lang="en-US" dirty="0"/>
          </a:p>
        </p:txBody>
      </p:sp>
      <p:sp>
        <p:nvSpPr>
          <p:cNvPr id="6" name="TextBox 5"/>
          <p:cNvSpPr txBox="1"/>
          <p:nvPr/>
        </p:nvSpPr>
        <p:spPr>
          <a:xfrm>
            <a:off x="0" y="0"/>
            <a:ext cx="9144000" cy="1384995"/>
          </a:xfrm>
          <a:prstGeom prst="rect">
            <a:avLst/>
          </a:prstGeom>
          <a:noFill/>
        </p:spPr>
        <p:txBody>
          <a:bodyPr wrap="square" rtlCol="0">
            <a:spAutoFit/>
          </a:bodyPr>
          <a:lstStyle/>
          <a:p>
            <a:endParaRPr lang="en-US" sz="2700" i="0" u="none" dirty="0" smtClean="0">
              <a:latin typeface="Comic Sans MS" pitchFamily="66" charset="0"/>
            </a:endParaRPr>
          </a:p>
          <a:p>
            <a:endParaRPr lang="en-US" sz="2700" i="0" u="none" dirty="0" smtClean="0">
              <a:latin typeface="Comic Sans MS" pitchFamily="66" charset="0"/>
            </a:endParaRPr>
          </a:p>
          <a:p>
            <a:endParaRPr lang="en-US" sz="2700" u="none" dirty="0">
              <a:latin typeface="Comic Sans MS" pitchFamily="66" charset="0"/>
            </a:endParaRPr>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500034" y="0"/>
            <a:ext cx="8643966" cy="492443"/>
          </a:xfrm>
          <a:prstGeom prst="rect">
            <a:avLst/>
          </a:prstGeom>
          <a:noFill/>
        </p:spPr>
        <p:txBody>
          <a:bodyPr wrap="square" rtlCol="0">
            <a:spAutoFit/>
          </a:bodyPr>
          <a:lstStyle/>
          <a:p>
            <a:r>
              <a:rPr lang="en-US" sz="2600" i="0" u="none" dirty="0" smtClean="0">
                <a:latin typeface="Comic Sans MS" pitchFamily="66" charset="0"/>
              </a:rPr>
              <a:t>Inheriting the starter parent &amp; Changing Java version</a:t>
            </a:r>
            <a:endParaRPr lang="en-US" sz="2600" i="0" u="none" dirty="0">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785794"/>
            <a:ext cx="7829576" cy="5935681"/>
          </a:xfrm>
        </p:spPr>
        <p:txBody>
          <a:bodyPr/>
          <a:lstStyle/>
          <a:p>
            <a:pPr>
              <a:buNone/>
            </a:pPr>
            <a:r>
              <a:rPr lang="en-IN" sz="2000" b="1" u="sng" dirty="0" smtClean="0">
                <a:solidFill>
                  <a:schemeClr val="bg1"/>
                </a:solidFill>
                <a:latin typeface="Comic Sans MS" pitchFamily="66" charset="0"/>
              </a:rPr>
              <a:t>Example of IoC without Dependency</a:t>
            </a:r>
          </a:p>
          <a:p>
            <a:pPr>
              <a:buNone/>
            </a:pPr>
            <a:r>
              <a:rPr lang="en-IN" sz="2000" b="1" dirty="0" smtClean="0">
                <a:solidFill>
                  <a:schemeClr val="bg1"/>
                </a:solidFill>
                <a:latin typeface="Comic Sans MS" pitchFamily="66" charset="0"/>
              </a:rPr>
              <a:t>class</a:t>
            </a:r>
            <a:r>
              <a:rPr lang="en-IN" sz="2000" dirty="0" smtClean="0">
                <a:solidFill>
                  <a:schemeClr val="bg1"/>
                </a:solidFill>
                <a:latin typeface="Comic Sans MS" pitchFamily="66" charset="0"/>
              </a:rPr>
              <a:t> Employee{  </a:t>
            </a:r>
          </a:p>
          <a:p>
            <a:pPr>
              <a:buNone/>
            </a:pPr>
            <a:r>
              <a:rPr lang="en-IN" sz="2000" dirty="0" smtClean="0">
                <a:solidFill>
                  <a:schemeClr val="bg1"/>
                </a:solidFill>
                <a:latin typeface="Comic Sans MS" pitchFamily="66" charset="0"/>
              </a:rPr>
              <a:t>Address address;  </a:t>
            </a:r>
          </a:p>
          <a:p>
            <a:pPr>
              <a:buNone/>
            </a:pPr>
            <a:r>
              <a:rPr lang="en-IN" sz="2000" dirty="0" smtClean="0">
                <a:solidFill>
                  <a:schemeClr val="bg1"/>
                </a:solidFill>
                <a:latin typeface="Comic Sans MS" pitchFamily="66" charset="0"/>
              </a:rPr>
              <a:t>Employee(){  </a:t>
            </a:r>
          </a:p>
          <a:p>
            <a:pPr>
              <a:buNone/>
            </a:pPr>
            <a:r>
              <a:rPr lang="en-IN" sz="2000" dirty="0" smtClean="0">
                <a:solidFill>
                  <a:schemeClr val="bg1"/>
                </a:solidFill>
                <a:latin typeface="Comic Sans MS" pitchFamily="66" charset="0"/>
              </a:rPr>
              <a:t>address=</a:t>
            </a:r>
            <a:r>
              <a:rPr lang="en-IN" sz="2000" b="1" dirty="0" smtClean="0">
                <a:solidFill>
                  <a:schemeClr val="bg1"/>
                </a:solidFill>
                <a:latin typeface="Comic Sans MS" pitchFamily="66" charset="0"/>
              </a:rPr>
              <a:t>new</a:t>
            </a:r>
            <a:r>
              <a:rPr lang="en-IN" sz="2000" dirty="0" smtClean="0">
                <a:solidFill>
                  <a:schemeClr val="bg1"/>
                </a:solidFill>
                <a:latin typeface="Comic Sans MS" pitchFamily="66" charset="0"/>
              </a:rPr>
              <a:t> Address();  </a:t>
            </a:r>
          </a:p>
          <a:p>
            <a:pPr>
              <a:buNone/>
            </a:pPr>
            <a:r>
              <a:rPr lang="en-IN" sz="2000" dirty="0" smtClean="0">
                <a:solidFill>
                  <a:schemeClr val="bg1"/>
                </a:solidFill>
                <a:latin typeface="Comic Sans MS" pitchFamily="66" charset="0"/>
              </a:rPr>
              <a:t>	}  </a:t>
            </a:r>
          </a:p>
          <a:p>
            <a:pPr>
              <a:buNone/>
            </a:pPr>
            <a:r>
              <a:rPr lang="en-IN" sz="2000" dirty="0" smtClean="0">
                <a:solidFill>
                  <a:schemeClr val="bg1"/>
                </a:solidFill>
                <a:latin typeface="Comic Sans MS" pitchFamily="66" charset="0"/>
              </a:rPr>
              <a:t>}  </a:t>
            </a:r>
          </a:p>
          <a:p>
            <a:pPr>
              <a:buNone/>
            </a:pPr>
            <a:endParaRPr lang="en-IN" sz="2000" dirty="0" smtClean="0">
              <a:solidFill>
                <a:schemeClr val="bg1"/>
              </a:solidFill>
              <a:latin typeface="Comic Sans MS" pitchFamily="66" charset="0"/>
            </a:endParaRPr>
          </a:p>
          <a:p>
            <a:pPr>
              <a:buNone/>
            </a:pPr>
            <a:r>
              <a:rPr lang="en-IN" sz="2000" b="1" u="sng" dirty="0" smtClean="0">
                <a:solidFill>
                  <a:schemeClr val="bg1"/>
                </a:solidFill>
                <a:latin typeface="Comic Sans MS" pitchFamily="66" charset="0"/>
              </a:rPr>
              <a:t>Example of IoC with Dependency</a:t>
            </a:r>
          </a:p>
          <a:p>
            <a:pPr>
              <a:buNone/>
            </a:pPr>
            <a:r>
              <a:rPr lang="en-IN" sz="2000" b="1" dirty="0" smtClean="0">
                <a:solidFill>
                  <a:schemeClr val="bg1"/>
                </a:solidFill>
                <a:latin typeface="Comic Sans MS" pitchFamily="66" charset="0"/>
              </a:rPr>
              <a:t>class</a:t>
            </a:r>
            <a:r>
              <a:rPr lang="en-IN" sz="2000" dirty="0" smtClean="0">
                <a:solidFill>
                  <a:schemeClr val="bg1"/>
                </a:solidFill>
                <a:latin typeface="Comic Sans MS" pitchFamily="66" charset="0"/>
              </a:rPr>
              <a:t> Employee{  </a:t>
            </a:r>
          </a:p>
          <a:p>
            <a:pPr>
              <a:buNone/>
            </a:pPr>
            <a:r>
              <a:rPr lang="en-IN" sz="2000" dirty="0" smtClean="0">
                <a:solidFill>
                  <a:schemeClr val="bg1"/>
                </a:solidFill>
                <a:latin typeface="Comic Sans MS" pitchFamily="66" charset="0"/>
              </a:rPr>
              <a:t>Address address;  </a:t>
            </a:r>
          </a:p>
          <a:p>
            <a:pPr>
              <a:buNone/>
            </a:pPr>
            <a:r>
              <a:rPr lang="en-IN" sz="2000" dirty="0" smtClean="0">
                <a:solidFill>
                  <a:schemeClr val="bg1"/>
                </a:solidFill>
                <a:latin typeface="Comic Sans MS" pitchFamily="66" charset="0"/>
              </a:rPr>
              <a:t>Employee(Address address){  </a:t>
            </a:r>
          </a:p>
          <a:p>
            <a:pPr>
              <a:buNone/>
            </a:pPr>
            <a:r>
              <a:rPr lang="en-IN" sz="2000" b="1" dirty="0" smtClean="0">
                <a:solidFill>
                  <a:schemeClr val="bg1"/>
                </a:solidFill>
                <a:latin typeface="Comic Sans MS" pitchFamily="66" charset="0"/>
              </a:rPr>
              <a:t>this</a:t>
            </a:r>
            <a:r>
              <a:rPr lang="en-IN" sz="2000" dirty="0" smtClean="0">
                <a:solidFill>
                  <a:schemeClr val="bg1"/>
                </a:solidFill>
                <a:latin typeface="Comic Sans MS" pitchFamily="66" charset="0"/>
              </a:rPr>
              <a:t>.address=address;  </a:t>
            </a:r>
          </a:p>
          <a:p>
            <a:pPr>
              <a:buNone/>
            </a:pPr>
            <a:r>
              <a:rPr lang="en-IN" sz="2000" dirty="0" smtClean="0">
                <a:solidFill>
                  <a:schemeClr val="bg1"/>
                </a:solidFill>
                <a:latin typeface="Comic Sans MS" pitchFamily="66" charset="0"/>
              </a:rPr>
              <a:t>	}  </a:t>
            </a:r>
          </a:p>
          <a:p>
            <a:pPr>
              <a:buNone/>
            </a:pPr>
            <a:r>
              <a:rPr lang="en-IN" sz="2000" dirty="0" smtClean="0">
                <a:solidFill>
                  <a:schemeClr val="bg1"/>
                </a:solidFill>
                <a:latin typeface="Comic Sans MS" pitchFamily="66" charset="0"/>
              </a:rPr>
              <a:t>}</a:t>
            </a:r>
          </a:p>
          <a:p>
            <a:pPr>
              <a:buNone/>
            </a:pPr>
            <a:endParaRPr lang="en-IN" sz="2000" dirty="0" smtClean="0">
              <a:solidFill>
                <a:schemeClr val="bg1"/>
              </a:solidFill>
              <a:latin typeface="Comic Sans MS" pitchFamily="66" charset="0"/>
            </a:endParaRPr>
          </a:p>
          <a:p>
            <a:pPr>
              <a:buNone/>
            </a:pPr>
            <a:endParaRPr lang="en-IN" sz="2000" b="1" dirty="0" smtClean="0">
              <a:latin typeface="Comic Sans MS" pitchFamily="66" charset="0"/>
            </a:endParaRPr>
          </a:p>
          <a:p>
            <a:pPr>
              <a:buNone/>
            </a:pPr>
            <a:endParaRPr lang="en-IN" sz="2000" dirty="0" smtClean="0">
              <a:latin typeface="Comic Sans MS" pitchFamily="66" charset="0"/>
            </a:endParaRPr>
          </a:p>
          <a:p>
            <a:pPr>
              <a:buNone/>
            </a:pPr>
            <a:endParaRPr lang="en-IN"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a:t>
            </a:fld>
            <a:endParaRPr lang="en-US" dirty="0"/>
          </a:p>
        </p:txBody>
      </p:sp>
      <p:sp>
        <p:nvSpPr>
          <p:cNvPr id="6" name="TextBox 5"/>
          <p:cNvSpPr txBox="1"/>
          <p:nvPr/>
        </p:nvSpPr>
        <p:spPr>
          <a:xfrm>
            <a:off x="4429124" y="0"/>
            <a:ext cx="4714876" cy="523220"/>
          </a:xfrm>
          <a:prstGeom prst="rect">
            <a:avLst/>
          </a:prstGeom>
          <a:noFill/>
        </p:spPr>
        <p:txBody>
          <a:bodyPr wrap="square" rtlCol="0">
            <a:spAutoFit/>
          </a:bodyPr>
          <a:lstStyle/>
          <a:p>
            <a:r>
              <a:rPr lang="en-IN" sz="2800" i="0" u="none" dirty="0" smtClean="0">
                <a:latin typeface="Comic Sans MS" pitchFamily="66" charset="0"/>
              </a:rPr>
              <a:t>Example Of IoC</a:t>
            </a:r>
            <a:endParaRPr lang="en-IN" sz="2800" i="0" u="none" dirty="0">
              <a:latin typeface="Comic Sans MS" pitchFamily="66" charset="0"/>
            </a:endParaRPr>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4786314" y="0"/>
            <a:ext cx="4357686" cy="523220"/>
          </a:xfrm>
          <a:prstGeom prst="rect">
            <a:avLst/>
          </a:prstGeom>
          <a:noFill/>
        </p:spPr>
        <p:txBody>
          <a:bodyPr wrap="square" rtlCol="0">
            <a:spAutoFit/>
          </a:bodyPr>
          <a:lstStyle/>
          <a:p>
            <a:r>
              <a:rPr lang="en-US" sz="2800" i="0" u="none" dirty="0" smtClean="0">
                <a:latin typeface="Comic Sans MS" pitchFamily="66" charset="0"/>
              </a:rPr>
              <a:t>Example of </a:t>
            </a:r>
            <a:r>
              <a:rPr lang="en-US" sz="2800" i="0" u="none" dirty="0" err="1" smtClean="0">
                <a:latin typeface="Comic Sans MS" pitchFamily="66" charset="0"/>
              </a:rPr>
              <a:t>IoC</a:t>
            </a:r>
            <a:endParaRPr lang="en-US" sz="2800" i="0" u="none" dirty="0">
              <a:latin typeface="Comic Sans MS" pitchFamily="66"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221433"/>
          </a:xfrm>
        </p:spPr>
        <p:txBody>
          <a:bodyPr/>
          <a:lstStyle/>
          <a:p>
            <a:pPr>
              <a:buFont typeface="Wingdings" pitchFamily="2" charset="2"/>
              <a:buChar char="Ø"/>
            </a:pPr>
            <a:r>
              <a:rPr lang="en-US" sz="2300" dirty="0" smtClean="0">
                <a:solidFill>
                  <a:schemeClr val="bg1"/>
                </a:solidFill>
                <a:latin typeface="Comic Sans MS" pitchFamily="66" charset="0"/>
              </a:rPr>
              <a:t>Spring Boot provides various properties which can be specified inside our project's  </a:t>
            </a:r>
            <a:r>
              <a:rPr lang="en-US" sz="2300" b="1" dirty="0" smtClean="0">
                <a:solidFill>
                  <a:schemeClr val="bg1"/>
                </a:solidFill>
                <a:latin typeface="Comic Sans MS" pitchFamily="66" charset="0"/>
              </a:rPr>
              <a:t>application.properties </a:t>
            </a:r>
            <a:r>
              <a:rPr lang="en-US" sz="2300" dirty="0" smtClean="0">
                <a:solidFill>
                  <a:schemeClr val="bg1"/>
                </a:solidFill>
                <a:latin typeface="Comic Sans MS" pitchFamily="66" charset="0"/>
              </a:rPr>
              <a:t>file. These properties have default values and you can set that inside the properties file. Properties are used to set values like: server-port number, database connection configuration etc.</a:t>
            </a:r>
          </a:p>
          <a:p>
            <a:pPr>
              <a:buFont typeface="Wingdings" pitchFamily="2" charset="2"/>
              <a:buChar char="Ø"/>
            </a:pPr>
            <a:r>
              <a:rPr lang="en-US" sz="2300" dirty="0" smtClean="0">
                <a:solidFill>
                  <a:schemeClr val="bg1"/>
                </a:solidFill>
                <a:latin typeface="Comic Sans MS" pitchFamily="66" charset="0"/>
              </a:rPr>
              <a:t>Some of the Properties</a:t>
            </a:r>
          </a:p>
          <a:p>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80</a:t>
            </a:fld>
            <a:endParaRPr lang="en-US" dirty="0"/>
          </a:p>
        </p:txBody>
      </p:sp>
      <p:pic>
        <p:nvPicPr>
          <p:cNvPr id="6147" name="Picture 3" descr="C:\Users\Praveen Kumar V\Desktop\111.PNG"/>
          <p:cNvPicPr>
            <a:picLocks noChangeAspect="1" noChangeArrowheads="1"/>
          </p:cNvPicPr>
          <p:nvPr/>
        </p:nvPicPr>
        <p:blipFill>
          <a:blip r:embed="rId2"/>
          <a:srcRect/>
          <a:stretch>
            <a:fillRect/>
          </a:stretch>
        </p:blipFill>
        <p:spPr bwMode="auto">
          <a:xfrm>
            <a:off x="798513" y="3071810"/>
            <a:ext cx="7888287" cy="3424247"/>
          </a:xfrm>
          <a:prstGeom prst="rect">
            <a:avLst/>
          </a:prstGeom>
          <a:noFill/>
        </p:spPr>
      </p:pic>
      <p:pic>
        <p:nvPicPr>
          <p:cNvPr id="7" name="Picture 6" descr="Ppt_Bg2.pn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472518" cy="5286412"/>
          </a:xfrm>
        </p:spPr>
        <p:txBody>
          <a:bodyPr/>
          <a:lstStyle/>
          <a:p>
            <a:pPr>
              <a:buFont typeface="Wingdings" pitchFamily="2" charset="2"/>
              <a:buChar char="Ø"/>
            </a:pPr>
            <a:r>
              <a:rPr lang="en-US" sz="2400" dirty="0" smtClean="0">
                <a:solidFill>
                  <a:schemeClr val="bg1"/>
                </a:solidFill>
                <a:latin typeface="Comic Sans MS" pitchFamily="66" charset="0"/>
              </a:rPr>
              <a:t>Starters are a set of convenient dependency descriptors which we can include in our application.</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Spring Boot provides built-in starters which makes development easier and rapid. For example, if we want to get started using Spring and JPA for database access, just include the </a:t>
            </a:r>
            <a:r>
              <a:rPr lang="en-US" sz="2400" b="1" dirty="0" smtClean="0">
                <a:solidFill>
                  <a:schemeClr val="bg1"/>
                </a:solidFill>
                <a:latin typeface="Comic Sans MS" pitchFamily="66" charset="0"/>
              </a:rPr>
              <a:t>spring-boot-starter-data-</a:t>
            </a:r>
            <a:r>
              <a:rPr lang="en-US" sz="2400" b="1" dirty="0" err="1" smtClean="0">
                <a:solidFill>
                  <a:schemeClr val="bg1"/>
                </a:solidFill>
                <a:latin typeface="Comic Sans MS" pitchFamily="66" charset="0"/>
              </a:rPr>
              <a:t>jpa</a:t>
            </a:r>
            <a:r>
              <a:rPr lang="en-US" sz="2400" dirty="0" smtClean="0">
                <a:solidFill>
                  <a:schemeClr val="bg1"/>
                </a:solidFill>
                <a:latin typeface="Comic Sans MS" pitchFamily="66" charset="0"/>
              </a:rPr>
              <a:t> dependency in your project.</a:t>
            </a:r>
          </a:p>
          <a:p>
            <a:pPr>
              <a:buNone/>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Starter should follow a naming pattern like: </a:t>
            </a:r>
            <a:r>
              <a:rPr lang="en-US" sz="2400" b="1" dirty="0" smtClean="0">
                <a:solidFill>
                  <a:schemeClr val="bg1"/>
                </a:solidFill>
                <a:latin typeface="Comic Sans MS" pitchFamily="66" charset="0"/>
              </a:rPr>
              <a:t>spring-boot-starter</a:t>
            </a:r>
            <a:r>
              <a:rPr lang="en-US" sz="2400" dirty="0" smtClean="0">
                <a:solidFill>
                  <a:schemeClr val="bg1"/>
                </a:solidFill>
                <a:latin typeface="Comic Sans MS" pitchFamily="66" charset="0"/>
              </a:rPr>
              <a:t>-*, where * is a particular type of application. This naming structure is intended to help when you need to find a starter.</a:t>
            </a:r>
          </a:p>
          <a:p>
            <a:pPr>
              <a:buFont typeface="Wingdings" pitchFamily="2" charset="2"/>
              <a:buChar char="Ø"/>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81</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643306" y="0"/>
            <a:ext cx="5500694" cy="523220"/>
          </a:xfrm>
          <a:prstGeom prst="rect">
            <a:avLst/>
          </a:prstGeom>
          <a:noFill/>
        </p:spPr>
        <p:txBody>
          <a:bodyPr wrap="square" rtlCol="0">
            <a:spAutoFit/>
          </a:bodyPr>
          <a:lstStyle/>
          <a:p>
            <a:r>
              <a:rPr lang="en-US" sz="2800" i="0" u="none" dirty="0" smtClean="0">
                <a:latin typeface="Comic Sans MS" pitchFamily="66" charset="0"/>
              </a:rPr>
              <a:t>Spring Boot Starters</a:t>
            </a:r>
            <a:endParaRPr lang="en-US" sz="2800" i="0" u="none" dirty="0">
              <a:latin typeface="Comic Sans MS" pitchFamily="66"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530869"/>
          </a:xfrm>
        </p:spPr>
        <p:txBody>
          <a:bodyPr/>
          <a:lstStyle/>
          <a:p>
            <a:pPr>
              <a:buFont typeface="Wingdings" pitchFamily="2" charset="2"/>
              <a:buChar char="Ø"/>
            </a:pPr>
            <a:r>
              <a:rPr lang="en-US" sz="2400" dirty="0" smtClean="0">
                <a:solidFill>
                  <a:schemeClr val="bg1"/>
                </a:solidFill>
                <a:latin typeface="Comic Sans MS" pitchFamily="66" charset="0"/>
              </a:rPr>
              <a:t>Spring Boot provides actuator to monitor and manage our application. Actuator is a tool which has HTTP endpoints. when application is pushed to production, you can choose to manage and monitor your application using HTTP endpoints.</a:t>
            </a:r>
          </a:p>
          <a:p>
            <a:pPr>
              <a:buFont typeface="Wingdings" pitchFamily="2" charset="2"/>
              <a:buChar char="Ø"/>
            </a:pPr>
            <a:r>
              <a:rPr lang="en-US" sz="2400" dirty="0" smtClean="0">
                <a:solidFill>
                  <a:schemeClr val="bg1"/>
                </a:solidFill>
                <a:latin typeface="Comic Sans MS" pitchFamily="66" charset="0"/>
              </a:rPr>
              <a:t>To get production-ready features, we should use spring-boot-actuator module. We can enable this feature by adding it to the pom.xml file.</a:t>
            </a:r>
          </a:p>
          <a:p>
            <a:pPr>
              <a:buNone/>
            </a:pPr>
            <a:endParaRPr lang="en-US" sz="2400" dirty="0" smtClean="0">
              <a:solidFill>
                <a:schemeClr val="bg1"/>
              </a:solidFill>
              <a:latin typeface="Comic Sans MS" pitchFamily="66" charset="0"/>
            </a:endParaRPr>
          </a:p>
          <a:p>
            <a:pPr>
              <a:buNone/>
            </a:pPr>
            <a:r>
              <a:rPr lang="en-US" sz="2000" b="1" dirty="0" smtClean="0">
                <a:solidFill>
                  <a:srgbClr val="66FFFF"/>
                </a:solidFill>
                <a:latin typeface="Comic Sans MS" pitchFamily="66" charset="0"/>
              </a:rPr>
              <a:t>&lt;dependencies&gt;</a:t>
            </a:r>
            <a:r>
              <a:rPr lang="en-US" sz="2000" dirty="0" smtClean="0">
                <a:solidFill>
                  <a:srgbClr val="66FFFF"/>
                </a:solidFill>
                <a:latin typeface="Comic Sans MS" pitchFamily="66" charset="0"/>
              </a:rPr>
              <a:t>  </a:t>
            </a:r>
          </a:p>
          <a:p>
            <a:pPr>
              <a:buNone/>
            </a:pPr>
            <a:r>
              <a:rPr lang="en-US" sz="2000" dirty="0" smtClean="0">
                <a:solidFill>
                  <a:srgbClr val="66FFFF"/>
                </a:solidFill>
                <a:latin typeface="Comic Sans MS" pitchFamily="66" charset="0"/>
              </a:rPr>
              <a:t>    </a:t>
            </a:r>
            <a:r>
              <a:rPr lang="en-US" sz="2000" b="1" dirty="0" smtClean="0">
                <a:solidFill>
                  <a:srgbClr val="66FFFF"/>
                </a:solidFill>
                <a:latin typeface="Comic Sans MS" pitchFamily="66" charset="0"/>
              </a:rPr>
              <a:t>&lt;dependency&gt;</a:t>
            </a:r>
            <a:r>
              <a:rPr lang="en-US" sz="2000" dirty="0" smtClean="0">
                <a:solidFill>
                  <a:srgbClr val="66FFFF"/>
                </a:solidFill>
                <a:latin typeface="Comic Sans MS" pitchFamily="66" charset="0"/>
              </a:rPr>
              <a:t>  </a:t>
            </a:r>
          </a:p>
          <a:p>
            <a:pPr>
              <a:buNone/>
            </a:pPr>
            <a:r>
              <a:rPr lang="en-US" sz="2000" dirty="0" smtClean="0">
                <a:solidFill>
                  <a:srgbClr val="66FFFF"/>
                </a:solidFill>
                <a:latin typeface="Comic Sans MS" pitchFamily="66" charset="0"/>
              </a:rPr>
              <a:t>        </a:t>
            </a:r>
            <a:r>
              <a:rPr lang="en-US" sz="2000" b="1" dirty="0" smtClean="0">
                <a:solidFill>
                  <a:srgbClr val="66FFFF"/>
                </a:solidFill>
                <a:latin typeface="Comic Sans MS" pitchFamily="66" charset="0"/>
              </a:rPr>
              <a:t>&lt;groupId&gt;</a:t>
            </a:r>
            <a:r>
              <a:rPr lang="en-US" sz="2000" dirty="0" err="1" smtClean="0">
                <a:solidFill>
                  <a:srgbClr val="66FFFF"/>
                </a:solidFill>
                <a:latin typeface="Comic Sans MS" pitchFamily="66" charset="0"/>
              </a:rPr>
              <a:t>org.springframework.boot</a:t>
            </a:r>
            <a:r>
              <a:rPr lang="en-US" sz="2000" b="1" dirty="0" smtClean="0">
                <a:solidFill>
                  <a:srgbClr val="66FFFF"/>
                </a:solidFill>
                <a:latin typeface="Comic Sans MS" pitchFamily="66" charset="0"/>
              </a:rPr>
              <a:t>&lt;/groupId&gt;</a:t>
            </a:r>
            <a:r>
              <a:rPr lang="en-US" sz="2000" dirty="0" smtClean="0">
                <a:solidFill>
                  <a:srgbClr val="66FFFF"/>
                </a:solidFill>
                <a:latin typeface="Comic Sans MS" pitchFamily="66" charset="0"/>
              </a:rPr>
              <a:t>  </a:t>
            </a:r>
          </a:p>
          <a:p>
            <a:pPr>
              <a:buNone/>
            </a:pPr>
            <a:r>
              <a:rPr lang="en-US" sz="2000" dirty="0" smtClean="0">
                <a:solidFill>
                  <a:srgbClr val="66FFFF"/>
                </a:solidFill>
                <a:latin typeface="Comic Sans MS" pitchFamily="66" charset="0"/>
              </a:rPr>
              <a:t>        </a:t>
            </a:r>
            <a:r>
              <a:rPr lang="en-US" sz="2000" b="1" dirty="0" smtClean="0">
                <a:solidFill>
                  <a:srgbClr val="66FFFF"/>
                </a:solidFill>
                <a:latin typeface="Comic Sans MS" pitchFamily="66" charset="0"/>
              </a:rPr>
              <a:t>&lt;artifactId&gt;</a:t>
            </a:r>
            <a:r>
              <a:rPr lang="en-US" sz="2000" dirty="0" smtClean="0">
                <a:solidFill>
                  <a:srgbClr val="66FFFF"/>
                </a:solidFill>
                <a:latin typeface="Comic Sans MS" pitchFamily="66" charset="0"/>
              </a:rPr>
              <a:t>spring-boot-starter-actuator</a:t>
            </a:r>
            <a:r>
              <a:rPr lang="en-US" sz="2000" b="1" dirty="0" smtClean="0">
                <a:solidFill>
                  <a:srgbClr val="66FFFF"/>
                </a:solidFill>
                <a:latin typeface="Comic Sans MS" pitchFamily="66" charset="0"/>
              </a:rPr>
              <a:t>&lt;/artifactId&gt;</a:t>
            </a:r>
            <a:r>
              <a:rPr lang="en-US" sz="2000" dirty="0" smtClean="0">
                <a:solidFill>
                  <a:srgbClr val="66FFFF"/>
                </a:solidFill>
                <a:latin typeface="Comic Sans MS" pitchFamily="66" charset="0"/>
              </a:rPr>
              <a:t>  </a:t>
            </a:r>
          </a:p>
          <a:p>
            <a:pPr>
              <a:buNone/>
            </a:pPr>
            <a:r>
              <a:rPr lang="en-US" sz="2000" dirty="0" smtClean="0">
                <a:solidFill>
                  <a:srgbClr val="66FFFF"/>
                </a:solidFill>
                <a:latin typeface="Comic Sans MS" pitchFamily="66" charset="0"/>
              </a:rPr>
              <a:t>    </a:t>
            </a:r>
            <a:r>
              <a:rPr lang="en-US" sz="2000" b="1" dirty="0" smtClean="0">
                <a:solidFill>
                  <a:srgbClr val="66FFFF"/>
                </a:solidFill>
                <a:latin typeface="Comic Sans MS" pitchFamily="66" charset="0"/>
              </a:rPr>
              <a:t>&lt;/dependency&gt;</a:t>
            </a:r>
            <a:r>
              <a:rPr lang="en-US" sz="2000" dirty="0" smtClean="0">
                <a:solidFill>
                  <a:srgbClr val="66FFFF"/>
                </a:solidFill>
                <a:latin typeface="Comic Sans MS" pitchFamily="66" charset="0"/>
              </a:rPr>
              <a:t>  </a:t>
            </a:r>
          </a:p>
          <a:p>
            <a:pPr>
              <a:buNone/>
            </a:pPr>
            <a:r>
              <a:rPr lang="en-US" sz="2000" b="1" dirty="0" smtClean="0">
                <a:solidFill>
                  <a:srgbClr val="66FFFF"/>
                </a:solidFill>
                <a:latin typeface="Comic Sans MS" pitchFamily="66" charset="0"/>
              </a:rPr>
              <a:t>&lt;/dependencies&gt;</a:t>
            </a:r>
            <a:r>
              <a:rPr lang="en-US" sz="2000" dirty="0" smtClean="0">
                <a:solidFill>
                  <a:srgbClr val="66FFFF"/>
                </a:solidFill>
                <a:latin typeface="Comic Sans MS" pitchFamily="66" charset="0"/>
              </a:rPr>
              <a:t> </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82</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214678" y="0"/>
            <a:ext cx="5929322" cy="954107"/>
          </a:xfrm>
          <a:prstGeom prst="rect">
            <a:avLst/>
          </a:prstGeom>
          <a:noFill/>
        </p:spPr>
        <p:txBody>
          <a:bodyPr wrap="square" rtlCol="0">
            <a:spAutoFit/>
          </a:bodyPr>
          <a:lstStyle/>
          <a:p>
            <a:r>
              <a:rPr lang="en-US" sz="2800" i="0" u="none" dirty="0" smtClean="0">
                <a:latin typeface="Comic Sans MS" pitchFamily="66" charset="0"/>
              </a:rPr>
              <a:t>Spring Boot Actuator</a:t>
            </a:r>
          </a:p>
          <a:p>
            <a:endParaRPr lang="en-US" sz="2800" u="none" dirty="0">
              <a:latin typeface="Comic Sans MS" pitchFamily="66"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750" y="571480"/>
            <a:ext cx="8316913" cy="6149995"/>
          </a:xfrm>
        </p:spPr>
        <p:txBody>
          <a:bodyPr/>
          <a:lstStyle/>
          <a:p>
            <a:pPr>
              <a:buFont typeface="Wingdings" pitchFamily="2" charset="2"/>
              <a:buChar char="Ø"/>
            </a:pPr>
            <a:r>
              <a:rPr lang="en-US" sz="2400" dirty="0" smtClean="0">
                <a:solidFill>
                  <a:schemeClr val="bg1"/>
                </a:solidFill>
                <a:latin typeface="Comic Sans MS" pitchFamily="66" charset="0"/>
              </a:rPr>
              <a:t>Actuator endpoints allow us to monitor and interact with our Spring Boot application. Spring Boot includes number of built-in endpoints and we can also add custom.</a:t>
            </a:r>
          </a:p>
          <a:p>
            <a:pPr>
              <a:buFont typeface="Wingdings" pitchFamily="2" charset="2"/>
              <a:buChar char="Ø"/>
            </a:pPr>
            <a:r>
              <a:rPr lang="en-US" sz="2400" dirty="0" smtClean="0">
                <a:solidFill>
                  <a:schemeClr val="bg1"/>
                </a:solidFill>
                <a:latin typeface="Comic Sans MS" pitchFamily="66" charset="0"/>
              </a:rPr>
              <a:t>The following table contains the available endpoints.</a:t>
            </a:r>
          </a:p>
          <a:p>
            <a:pPr>
              <a:buFont typeface="Wingdings" pitchFamily="2" charset="2"/>
              <a:buChar char="Ø"/>
            </a:pPr>
            <a:endParaRPr lang="en-US" sz="2400" dirty="0" smtClean="0">
              <a:solidFill>
                <a:schemeClr val="bg1"/>
              </a:solidFill>
              <a:latin typeface="Comic Sans MS" pitchFamily="66" charset="0"/>
            </a:endParaRPr>
          </a:p>
          <a:p>
            <a:pPr>
              <a:buFont typeface="Wingdings" pitchFamily="2" charset="2"/>
              <a:buChar char="Ø"/>
            </a:pPr>
            <a:endParaRPr lang="en-US" sz="2400" dirty="0" smtClean="0">
              <a:solidFill>
                <a:schemeClr val="bg1"/>
              </a:solidFill>
              <a:latin typeface="Comic Sans MS" pitchFamily="66" charset="0"/>
            </a:endParaRPr>
          </a:p>
          <a:p>
            <a:pPr>
              <a:buFont typeface="Wingdings" pitchFamily="2" charset="2"/>
              <a:buChar char="Ø"/>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83</a:t>
            </a:fld>
            <a:endParaRPr lang="en-US" dirty="0"/>
          </a:p>
        </p:txBody>
      </p:sp>
      <p:pic>
        <p:nvPicPr>
          <p:cNvPr id="7173" name="Picture 5" descr="C:\Users\Praveen Kumar V\Desktop\endpoint.PNG"/>
          <p:cNvPicPr>
            <a:picLocks noChangeAspect="1" noChangeArrowheads="1"/>
          </p:cNvPicPr>
          <p:nvPr/>
        </p:nvPicPr>
        <p:blipFill>
          <a:blip r:embed="rId2"/>
          <a:srcRect/>
          <a:stretch>
            <a:fillRect/>
          </a:stretch>
        </p:blipFill>
        <p:spPr bwMode="auto">
          <a:xfrm>
            <a:off x="814361" y="2786058"/>
            <a:ext cx="7872439" cy="3721103"/>
          </a:xfrm>
          <a:prstGeom prst="rect">
            <a:avLst/>
          </a:prstGeom>
          <a:noFill/>
        </p:spPr>
      </p:pic>
      <p:pic>
        <p:nvPicPr>
          <p:cNvPr id="11" name="Picture 10" descr="Ppt_Bg2.pn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4214810" y="0"/>
            <a:ext cx="4929190" cy="954107"/>
          </a:xfrm>
          <a:prstGeom prst="rect">
            <a:avLst/>
          </a:prstGeom>
          <a:noFill/>
        </p:spPr>
        <p:txBody>
          <a:bodyPr wrap="square" rtlCol="0">
            <a:spAutoFit/>
          </a:bodyPr>
          <a:lstStyle/>
          <a:p>
            <a:r>
              <a:rPr lang="en-US" sz="2800" u="none" dirty="0" smtClean="0">
                <a:latin typeface="Comic Sans MS" pitchFamily="66" charset="0"/>
              </a:rPr>
              <a:t>Spring Boot </a:t>
            </a:r>
            <a:r>
              <a:rPr lang="en-US" sz="2800" i="0" u="none" dirty="0" smtClean="0">
                <a:latin typeface="Comic Sans MS" pitchFamily="66" charset="0"/>
              </a:rPr>
              <a:t>Endpoints</a:t>
            </a:r>
          </a:p>
          <a:p>
            <a:endParaRPr lang="en-US" sz="2800" u="none" dirty="0">
              <a:latin typeface="Comic Sans MS" pitchFamily="66"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6149995"/>
          </a:xfrm>
        </p:spPr>
        <p:txBody>
          <a:bodyPr/>
          <a:lstStyle/>
          <a:p>
            <a:pPr>
              <a:buFont typeface="Wingdings" pitchFamily="2" charset="2"/>
              <a:buChar char="Ø"/>
            </a:pPr>
            <a:r>
              <a:rPr lang="en-US" sz="2400" dirty="0" smtClean="0">
                <a:solidFill>
                  <a:schemeClr val="bg1"/>
                </a:solidFill>
                <a:latin typeface="Comic Sans MS" pitchFamily="66" charset="0"/>
              </a:rPr>
              <a:t>It is a server side Java template engine for web application. It's main goal is to bring elegant natural templates to your web application.</a:t>
            </a:r>
          </a:p>
          <a:p>
            <a:pPr>
              <a:buFont typeface="Wingdings" pitchFamily="2" charset="2"/>
              <a:buChar char="Ø"/>
            </a:pPr>
            <a:r>
              <a:rPr lang="en-US" sz="2400" dirty="0" smtClean="0">
                <a:solidFill>
                  <a:schemeClr val="bg1"/>
                </a:solidFill>
                <a:latin typeface="Comic Sans MS" pitchFamily="66" charset="0"/>
              </a:rPr>
              <a:t>It can be integrate with Spring Framework and ideal for HTML5 Java web applications.</a:t>
            </a:r>
          </a:p>
          <a:p>
            <a:pPr>
              <a:buFont typeface="Wingdings" pitchFamily="2" charset="2"/>
              <a:buChar char="Ø"/>
            </a:pPr>
            <a:r>
              <a:rPr lang="en-US" sz="2400" dirty="0" smtClean="0">
                <a:solidFill>
                  <a:schemeClr val="bg1"/>
                </a:solidFill>
                <a:latin typeface="Comic Sans MS" pitchFamily="66" charset="0"/>
              </a:rPr>
              <a:t>In the following example, we are using Thymeleaf as our HTML template and rendering it from controller.</a:t>
            </a:r>
          </a:p>
          <a:p>
            <a:pPr>
              <a:buFont typeface="Wingdings" pitchFamily="2" charset="2"/>
              <a:buChar char="Ø"/>
            </a:pPr>
            <a:r>
              <a:rPr lang="en-US" sz="2400" dirty="0" smtClean="0">
                <a:solidFill>
                  <a:schemeClr val="bg1"/>
                </a:solidFill>
                <a:latin typeface="Comic Sans MS" pitchFamily="66" charset="0"/>
              </a:rPr>
              <a:t>In order to use Thymeleaf we must add it into our pom.xml file like:</a:t>
            </a:r>
          </a:p>
          <a:p>
            <a:pPr>
              <a:buFont typeface="Wingdings" pitchFamily="2" charset="2"/>
              <a:buChar char="Ø"/>
            </a:pPr>
            <a:endParaRPr lang="en-US" sz="2400" dirty="0" smtClean="0">
              <a:solidFill>
                <a:schemeClr val="bg1"/>
              </a:solidFill>
              <a:latin typeface="Comic Sans MS" pitchFamily="66" charset="0"/>
            </a:endParaRPr>
          </a:p>
          <a:p>
            <a:pPr lvl="1">
              <a:buNone/>
            </a:pPr>
            <a:r>
              <a:rPr lang="en-US" sz="2000" b="1" dirty="0" smtClean="0">
                <a:solidFill>
                  <a:schemeClr val="bg1"/>
                </a:solidFill>
                <a:latin typeface="Comic Sans MS" pitchFamily="66" charset="0"/>
              </a:rPr>
              <a:t>&lt;dependency&gt;</a:t>
            </a:r>
            <a:r>
              <a:rPr lang="en-US" sz="2000" dirty="0" smtClean="0">
                <a:solidFill>
                  <a:schemeClr val="bg1"/>
                </a:solidFill>
                <a:latin typeface="Comic Sans MS" pitchFamily="66" charset="0"/>
              </a:rPr>
              <a:t>  </a:t>
            </a:r>
          </a:p>
          <a:p>
            <a:pPr lvl="1">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&lt;groupId&gt;</a:t>
            </a:r>
            <a:r>
              <a:rPr lang="en-US" sz="2000" dirty="0" err="1" smtClean="0">
                <a:solidFill>
                  <a:schemeClr val="bg1"/>
                </a:solidFill>
                <a:latin typeface="Comic Sans MS" pitchFamily="66" charset="0"/>
              </a:rPr>
              <a:t>org.springframework.boot</a:t>
            </a:r>
            <a:r>
              <a:rPr lang="en-US" sz="2000" b="1" dirty="0" smtClean="0">
                <a:solidFill>
                  <a:schemeClr val="bg1"/>
                </a:solidFill>
                <a:latin typeface="Comic Sans MS" pitchFamily="66" charset="0"/>
              </a:rPr>
              <a:t>&lt;/groupId&gt;</a:t>
            </a:r>
            <a:r>
              <a:rPr lang="en-US" sz="2000" dirty="0" smtClean="0">
                <a:solidFill>
                  <a:schemeClr val="bg1"/>
                </a:solidFill>
                <a:latin typeface="Comic Sans MS" pitchFamily="66" charset="0"/>
              </a:rPr>
              <a:t>  </a:t>
            </a:r>
          </a:p>
          <a:p>
            <a:pPr lvl="1">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&lt;artifactId&gt;</a:t>
            </a:r>
            <a:r>
              <a:rPr lang="en-US" sz="2000" dirty="0" smtClean="0">
                <a:solidFill>
                  <a:schemeClr val="bg1"/>
                </a:solidFill>
                <a:latin typeface="Comic Sans MS" pitchFamily="66" charset="0"/>
              </a:rPr>
              <a:t>spring-boot-starter-</a:t>
            </a:r>
            <a:r>
              <a:rPr lang="en-US" sz="2000" dirty="0" err="1" smtClean="0">
                <a:solidFill>
                  <a:schemeClr val="bg1"/>
                </a:solidFill>
                <a:latin typeface="Comic Sans MS" pitchFamily="66" charset="0"/>
              </a:rPr>
              <a:t>thymeleaf</a:t>
            </a:r>
            <a:r>
              <a:rPr lang="en-US" sz="2000" b="1" dirty="0" smtClean="0">
                <a:solidFill>
                  <a:schemeClr val="bg1"/>
                </a:solidFill>
                <a:latin typeface="Comic Sans MS" pitchFamily="66" charset="0"/>
              </a:rPr>
              <a:t>&lt;/artifactId&gt;</a:t>
            </a:r>
            <a:r>
              <a:rPr lang="en-US" sz="2000" dirty="0" smtClean="0">
                <a:solidFill>
                  <a:schemeClr val="bg1"/>
                </a:solidFill>
                <a:latin typeface="Comic Sans MS" pitchFamily="66" charset="0"/>
              </a:rPr>
              <a:t>  </a:t>
            </a:r>
          </a:p>
          <a:p>
            <a:pPr lvl="1">
              <a:buNone/>
            </a:pPr>
            <a:r>
              <a:rPr lang="en-US" sz="2000" b="1" dirty="0" smtClean="0">
                <a:solidFill>
                  <a:schemeClr val="bg1"/>
                </a:solidFill>
                <a:latin typeface="Comic Sans MS" pitchFamily="66" charset="0"/>
              </a:rPr>
              <a:t>&lt;/dependency&gt;</a:t>
            </a:r>
            <a:r>
              <a:rPr lang="en-US" sz="2000" dirty="0" smtClean="0">
                <a:solidFill>
                  <a:schemeClr val="bg1"/>
                </a:solidFill>
                <a:latin typeface="Comic Sans MS" pitchFamily="66" charset="0"/>
              </a:rPr>
              <a:t>  </a:t>
            </a:r>
          </a:p>
          <a:p>
            <a:pPr>
              <a:buFont typeface="Wingdings" pitchFamily="2" charset="2"/>
              <a:buChar char="Ø"/>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84</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643174" y="0"/>
            <a:ext cx="6500826" cy="954107"/>
          </a:xfrm>
          <a:prstGeom prst="rect">
            <a:avLst/>
          </a:prstGeom>
          <a:noFill/>
        </p:spPr>
        <p:txBody>
          <a:bodyPr wrap="square" rtlCol="0">
            <a:spAutoFit/>
          </a:bodyPr>
          <a:lstStyle/>
          <a:p>
            <a:r>
              <a:rPr lang="en-US" sz="2800" i="0" u="none" dirty="0" smtClean="0">
                <a:latin typeface="Comic Sans MS" pitchFamily="66" charset="0"/>
              </a:rPr>
              <a:t>Spring Boot Thymeleaf View</a:t>
            </a:r>
          </a:p>
          <a:p>
            <a:endParaRPr lang="en-US" sz="2800" u="none" dirty="0">
              <a:latin typeface="Comic Sans MS" pitchFamily="66"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143536"/>
          </a:xfrm>
        </p:spPr>
        <p:txBody>
          <a:bodyPr/>
          <a:lstStyle/>
          <a:p>
            <a:pPr>
              <a:buFont typeface="Wingdings" pitchFamily="2" charset="2"/>
              <a:buChar char="Ø"/>
            </a:pPr>
            <a:r>
              <a:rPr lang="en-US" sz="2400" dirty="0" smtClean="0">
                <a:solidFill>
                  <a:schemeClr val="bg1"/>
                </a:solidFill>
                <a:latin typeface="Comic Sans MS" pitchFamily="66" charset="0"/>
              </a:rPr>
              <a:t>Spring Boot provides starter and libraries for connecting to our application with JDBC.</a:t>
            </a:r>
          </a:p>
          <a:p>
            <a:pPr>
              <a:buFont typeface="Wingdings" pitchFamily="2" charset="2"/>
              <a:buChar char="Ø"/>
            </a:pPr>
            <a:endParaRPr lang="en-US" sz="2400" dirty="0" smtClean="0">
              <a:solidFill>
                <a:schemeClr val="bg1"/>
              </a:solidFill>
              <a:latin typeface="Comic Sans MS" pitchFamily="66" charset="0"/>
            </a:endParaRPr>
          </a:p>
          <a:p>
            <a:pPr>
              <a:buFont typeface="Wingdings" pitchFamily="2" charset="2"/>
              <a:buChar char="Ø"/>
            </a:pPr>
            <a:r>
              <a:rPr lang="en-US" sz="2400" dirty="0" smtClean="0">
                <a:solidFill>
                  <a:schemeClr val="bg1"/>
                </a:solidFill>
                <a:latin typeface="Comic Sans MS" pitchFamily="66" charset="0"/>
              </a:rPr>
              <a:t>In application.properties write the below code. Here we are using </a:t>
            </a:r>
            <a:r>
              <a:rPr lang="en-US" sz="2400" dirty="0" err="1" smtClean="0">
                <a:solidFill>
                  <a:schemeClr val="bg1"/>
                </a:solidFill>
                <a:latin typeface="Comic Sans MS" pitchFamily="66" charset="0"/>
              </a:rPr>
              <a:t>MySql</a:t>
            </a:r>
            <a:r>
              <a:rPr lang="en-US" sz="2400" dirty="0" smtClean="0">
                <a:solidFill>
                  <a:schemeClr val="bg1"/>
                </a:solidFill>
                <a:latin typeface="Comic Sans MS" pitchFamily="66" charset="0"/>
              </a:rPr>
              <a:t>.</a:t>
            </a:r>
          </a:p>
          <a:p>
            <a:pPr>
              <a:buNone/>
            </a:pPr>
            <a:endParaRPr lang="en-US" sz="2400" dirty="0" smtClean="0">
              <a:solidFill>
                <a:schemeClr val="bg1"/>
              </a:solidFill>
              <a:latin typeface="Comic Sans MS" pitchFamily="66" charset="0"/>
            </a:endParaRPr>
          </a:p>
          <a:p>
            <a:pPr>
              <a:buNone/>
            </a:pPr>
            <a:r>
              <a:rPr lang="en-US" sz="2000" dirty="0" smtClean="0">
                <a:solidFill>
                  <a:schemeClr val="bg1"/>
                </a:solidFill>
                <a:latin typeface="Comic Sans MS" pitchFamily="66" charset="0"/>
              </a:rPr>
              <a:t>spring.datasource.url=</a:t>
            </a:r>
            <a:r>
              <a:rPr lang="en-US" sz="2000" dirty="0" err="1" smtClean="0">
                <a:solidFill>
                  <a:schemeClr val="bg1"/>
                </a:solidFill>
                <a:latin typeface="Comic Sans MS" pitchFamily="66" charset="0"/>
              </a:rPr>
              <a:t>jdbc:mysql</a:t>
            </a:r>
            <a:r>
              <a:rPr lang="en-US" sz="2000" dirty="0" smtClean="0">
                <a:solidFill>
                  <a:schemeClr val="bg1"/>
                </a:solidFill>
                <a:latin typeface="Comic Sans MS" pitchFamily="66" charset="0"/>
              </a:rPr>
              <a:t>://localhost:3306/</a:t>
            </a:r>
            <a:r>
              <a:rPr lang="en-US" sz="2000" dirty="0" err="1" smtClean="0">
                <a:solidFill>
                  <a:schemeClr val="bg1"/>
                </a:solidFill>
                <a:latin typeface="Comic Sans MS" pitchFamily="66" charset="0"/>
              </a:rPr>
              <a:t>springbootdb</a:t>
            </a: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spring.datasource.username=root  </a:t>
            </a:r>
          </a:p>
          <a:p>
            <a:pPr>
              <a:buNone/>
            </a:pPr>
            <a:r>
              <a:rPr lang="en-US" sz="2000" dirty="0" err="1" smtClean="0">
                <a:solidFill>
                  <a:schemeClr val="bg1"/>
                </a:solidFill>
                <a:latin typeface="Comic Sans MS" pitchFamily="66" charset="0"/>
              </a:rPr>
              <a:t>spring.datasource.password</a:t>
            </a:r>
            <a:r>
              <a:rPr lang="en-US" sz="2000" dirty="0" smtClean="0">
                <a:solidFill>
                  <a:schemeClr val="bg1"/>
                </a:solidFill>
                <a:latin typeface="Comic Sans MS" pitchFamily="66" charset="0"/>
              </a:rPr>
              <a:t>=</a:t>
            </a:r>
            <a:r>
              <a:rPr lang="en-US" sz="2000" dirty="0" err="1" smtClean="0">
                <a:solidFill>
                  <a:schemeClr val="bg1"/>
                </a:solidFill>
                <a:latin typeface="Comic Sans MS" pitchFamily="66" charset="0"/>
              </a:rPr>
              <a:t>mysql</a:t>
            </a: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spring.jpa.hibernate.ddl-auto=create-drop  </a:t>
            </a:r>
          </a:p>
          <a:p>
            <a:pPr>
              <a:buNone/>
            </a:pP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85</a:t>
            </a:fld>
            <a:endParaRPr lang="en-US" dirty="0"/>
          </a:p>
        </p:txBody>
      </p:sp>
      <p:pic>
        <p:nvPicPr>
          <p:cNvPr id="9" name="Picture 8"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9"/>
          <p:cNvSpPr txBox="1"/>
          <p:nvPr/>
        </p:nvSpPr>
        <p:spPr>
          <a:xfrm>
            <a:off x="3929058" y="0"/>
            <a:ext cx="5214942" cy="954107"/>
          </a:xfrm>
          <a:prstGeom prst="rect">
            <a:avLst/>
          </a:prstGeom>
          <a:noFill/>
        </p:spPr>
        <p:txBody>
          <a:bodyPr wrap="square" rtlCol="0">
            <a:spAutoFit/>
          </a:bodyPr>
          <a:lstStyle/>
          <a:p>
            <a:r>
              <a:rPr lang="en-US" sz="2800" i="0" u="none" dirty="0" smtClean="0">
                <a:latin typeface="Comic Sans MS" pitchFamily="66" charset="0"/>
              </a:rPr>
              <a:t>Spring Boot JDBC</a:t>
            </a:r>
          </a:p>
          <a:p>
            <a:endParaRPr lang="en-US" sz="2800" u="none" dirty="0">
              <a:latin typeface="Comic Sans MS" pitchFamily="66"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86</a:t>
            </a:fld>
            <a:endParaRPr lang="en-US" dirty="0"/>
          </a:p>
        </p:txBody>
      </p:sp>
      <p:sp>
        <p:nvSpPr>
          <p:cNvPr id="8" name="Content Placeholder 7"/>
          <p:cNvSpPr>
            <a:spLocks noGrp="1"/>
          </p:cNvSpPr>
          <p:nvPr>
            <p:ph idx="1"/>
          </p:nvPr>
        </p:nvSpPr>
        <p:spPr>
          <a:xfrm>
            <a:off x="457200" y="857232"/>
            <a:ext cx="8686800" cy="5143536"/>
          </a:xfrm>
        </p:spPr>
        <p:txBody>
          <a:bodyPr/>
          <a:lstStyle/>
          <a:p>
            <a:pPr>
              <a:buNone/>
            </a:pPr>
            <a:r>
              <a:rPr lang="en-US" sz="2800" b="1" u="sng" dirty="0" smtClean="0">
                <a:solidFill>
                  <a:schemeClr val="bg1"/>
                </a:solidFill>
                <a:latin typeface="Comic Sans MS" pitchFamily="66" charset="0"/>
              </a:rPr>
              <a:t>SpringBootJdbcApplication.java</a:t>
            </a:r>
          </a:p>
          <a:p>
            <a:pPr>
              <a:buNone/>
            </a:pPr>
            <a:endParaRPr lang="en-US" sz="2800" b="1" u="sng" dirty="0" smtClean="0">
              <a:solidFill>
                <a:schemeClr val="bg1"/>
              </a:solidFill>
              <a:latin typeface="Comic Sans MS" pitchFamily="66" charset="0"/>
            </a:endParaRPr>
          </a:p>
          <a:p>
            <a:pPr>
              <a:buNone/>
            </a:pPr>
            <a:r>
              <a:rPr lang="en-US" sz="2400" b="1" dirty="0" smtClean="0">
                <a:solidFill>
                  <a:schemeClr val="bg1"/>
                </a:solidFill>
                <a:latin typeface="Comic Sans MS" pitchFamily="66" charset="0"/>
              </a:rPr>
              <a:t>import</a:t>
            </a:r>
            <a:r>
              <a:rPr lang="en-US" sz="2400" dirty="0" smtClean="0">
                <a:solidFill>
                  <a:schemeClr val="bg1"/>
                </a:solidFill>
                <a:latin typeface="Comic Sans MS" pitchFamily="66" charset="0"/>
              </a:rPr>
              <a:t> org.springframework.boot.SpringApplication;  </a:t>
            </a:r>
          </a:p>
          <a:p>
            <a:pPr>
              <a:buNone/>
            </a:pPr>
            <a:r>
              <a:rPr lang="en-US" sz="2400" b="1" dirty="0" smtClean="0">
                <a:solidFill>
                  <a:schemeClr val="bg1"/>
                </a:solidFill>
                <a:latin typeface="Comic Sans MS" pitchFamily="66" charset="0"/>
              </a:rPr>
              <a:t>import</a:t>
            </a:r>
            <a:r>
              <a:rPr lang="en-US" sz="2400" dirty="0" smtClean="0">
                <a:solidFill>
                  <a:schemeClr val="bg1"/>
                </a:solidFill>
                <a:latin typeface="Comic Sans MS" pitchFamily="66" charset="0"/>
              </a:rPr>
              <a:t> org.springframework.boot.autoconfigure.SpringBootApplication;</a:t>
            </a:r>
          </a:p>
          <a:p>
            <a:pPr>
              <a:buNone/>
            </a:pPr>
            <a:r>
              <a:rPr lang="en-US" sz="2400" dirty="0" smtClean="0">
                <a:solidFill>
                  <a:schemeClr val="bg1"/>
                </a:solidFill>
                <a:latin typeface="Comic Sans MS" pitchFamily="66" charset="0"/>
              </a:rPr>
              <a:t>  </a:t>
            </a:r>
          </a:p>
          <a:p>
            <a:pPr>
              <a:buNone/>
            </a:pPr>
            <a:r>
              <a:rPr lang="en-US" sz="2400" dirty="0" smtClean="0">
                <a:solidFill>
                  <a:schemeClr val="bg1"/>
                </a:solidFill>
                <a:latin typeface="Comic Sans MS" pitchFamily="66" charset="0"/>
              </a:rPr>
              <a:t>@SpringBootApplication  </a:t>
            </a:r>
          </a:p>
          <a:p>
            <a:pPr>
              <a:buNone/>
            </a:pPr>
            <a:r>
              <a:rPr lang="en-US" sz="2400" b="1" dirty="0" smtClean="0">
                <a:solidFill>
                  <a:schemeClr val="bg1"/>
                </a:solidFill>
                <a:latin typeface="Comic Sans MS" pitchFamily="66" charset="0"/>
              </a:rPr>
              <a:t>public</a:t>
            </a:r>
            <a:r>
              <a:rPr lang="en-US" sz="2400" dirty="0" smtClean="0">
                <a:solidFill>
                  <a:schemeClr val="bg1"/>
                </a:solidFill>
                <a:latin typeface="Comic Sans MS" pitchFamily="66" charset="0"/>
              </a:rPr>
              <a:t> </a:t>
            </a:r>
            <a:r>
              <a:rPr lang="en-US" sz="2400" b="1" dirty="0" smtClean="0">
                <a:solidFill>
                  <a:schemeClr val="bg1"/>
                </a:solidFill>
                <a:latin typeface="Comic Sans MS" pitchFamily="66" charset="0"/>
              </a:rPr>
              <a:t>class</a:t>
            </a:r>
            <a:r>
              <a:rPr lang="en-US" sz="2400" dirty="0" smtClean="0">
                <a:solidFill>
                  <a:schemeClr val="bg1"/>
                </a:solidFill>
                <a:latin typeface="Comic Sans MS" pitchFamily="66" charset="0"/>
              </a:rPr>
              <a:t> SpringBootJdbcApplication {  </a:t>
            </a:r>
          </a:p>
          <a:p>
            <a:pPr>
              <a:buNone/>
            </a:pPr>
            <a:r>
              <a:rPr lang="en-US" sz="2400" dirty="0" smtClean="0">
                <a:solidFill>
                  <a:schemeClr val="bg1"/>
                </a:solidFill>
                <a:latin typeface="Comic Sans MS" pitchFamily="66" charset="0"/>
              </a:rPr>
              <a:t>    </a:t>
            </a:r>
            <a:r>
              <a:rPr lang="en-US" sz="2400" b="1" dirty="0" smtClean="0">
                <a:solidFill>
                  <a:schemeClr val="bg1"/>
                </a:solidFill>
                <a:latin typeface="Comic Sans MS" pitchFamily="66" charset="0"/>
              </a:rPr>
              <a:t>public</a:t>
            </a:r>
            <a:r>
              <a:rPr lang="en-US" sz="2400" dirty="0" smtClean="0">
                <a:solidFill>
                  <a:schemeClr val="bg1"/>
                </a:solidFill>
                <a:latin typeface="Comic Sans MS" pitchFamily="66" charset="0"/>
              </a:rPr>
              <a:t> </a:t>
            </a:r>
            <a:r>
              <a:rPr lang="en-US" sz="2400" b="1" dirty="0" smtClean="0">
                <a:solidFill>
                  <a:schemeClr val="bg1"/>
                </a:solidFill>
                <a:latin typeface="Comic Sans MS" pitchFamily="66" charset="0"/>
              </a:rPr>
              <a:t>static</a:t>
            </a:r>
            <a:r>
              <a:rPr lang="en-US" sz="2400" dirty="0" smtClean="0">
                <a:solidFill>
                  <a:schemeClr val="bg1"/>
                </a:solidFill>
                <a:latin typeface="Comic Sans MS" pitchFamily="66" charset="0"/>
              </a:rPr>
              <a:t> </a:t>
            </a:r>
            <a:r>
              <a:rPr lang="en-US" sz="2400" b="1" dirty="0" smtClean="0">
                <a:solidFill>
                  <a:schemeClr val="bg1"/>
                </a:solidFill>
                <a:latin typeface="Comic Sans MS" pitchFamily="66" charset="0"/>
              </a:rPr>
              <a:t>void</a:t>
            </a:r>
            <a:r>
              <a:rPr lang="en-US" sz="2400" dirty="0" smtClean="0">
                <a:solidFill>
                  <a:schemeClr val="bg1"/>
                </a:solidFill>
                <a:latin typeface="Comic Sans MS" pitchFamily="66" charset="0"/>
              </a:rPr>
              <a:t> main(String[] args) {  </a:t>
            </a:r>
          </a:p>
          <a:p>
            <a:pPr>
              <a:buNone/>
            </a:pPr>
            <a:r>
              <a:rPr lang="en-US" sz="2400" dirty="0" smtClean="0">
                <a:solidFill>
                  <a:schemeClr val="bg1"/>
                </a:solidFill>
                <a:latin typeface="Comic Sans MS" pitchFamily="66" charset="0"/>
              </a:rPr>
              <a:t>      SpringApplication.run(</a:t>
            </a:r>
            <a:r>
              <a:rPr lang="en-US" sz="2400" dirty="0" err="1" smtClean="0">
                <a:solidFill>
                  <a:schemeClr val="bg1"/>
                </a:solidFill>
                <a:latin typeface="Comic Sans MS" pitchFamily="66" charset="0"/>
              </a:rPr>
              <a:t>SpringBootJdbcApplication.</a:t>
            </a:r>
            <a:r>
              <a:rPr lang="en-US" sz="2400" b="1" dirty="0" err="1" smtClean="0">
                <a:solidFill>
                  <a:schemeClr val="bg1"/>
                </a:solidFill>
                <a:latin typeface="Comic Sans MS" pitchFamily="66" charset="0"/>
              </a:rPr>
              <a:t>class</a:t>
            </a:r>
            <a:r>
              <a:rPr lang="en-US" sz="2400" dirty="0" smtClean="0">
                <a:solidFill>
                  <a:schemeClr val="bg1"/>
                </a:solidFill>
                <a:latin typeface="Comic Sans MS" pitchFamily="66" charset="0"/>
              </a:rPr>
              <a:t>, args);  </a:t>
            </a:r>
          </a:p>
          <a:p>
            <a:pPr>
              <a:buNone/>
            </a:pPr>
            <a:r>
              <a:rPr lang="en-US" sz="2400" dirty="0" smtClean="0">
                <a:solidFill>
                  <a:schemeClr val="bg1"/>
                </a:solidFill>
                <a:latin typeface="Comic Sans MS" pitchFamily="66" charset="0"/>
              </a:rPr>
              <a:t>    }  </a:t>
            </a:r>
          </a:p>
          <a:p>
            <a:pPr>
              <a:buNone/>
            </a:pPr>
            <a:r>
              <a:rPr lang="en-US" sz="2400" dirty="0" smtClean="0">
                <a:solidFill>
                  <a:schemeClr val="bg1"/>
                </a:solidFill>
                <a:latin typeface="Comic Sans MS" pitchFamily="66" charset="0"/>
              </a:rPr>
              <a:t>}  </a:t>
            </a:r>
          </a:p>
          <a:p>
            <a:endParaRPr lang="en-US" sz="2400" dirty="0">
              <a:solidFill>
                <a:schemeClr val="bg1"/>
              </a:solidFill>
              <a:latin typeface="Comic Sans MS" pitchFamily="66" charset="0"/>
            </a:endParaRPr>
          </a:p>
        </p:txBody>
      </p:sp>
      <p:pic>
        <p:nvPicPr>
          <p:cNvPr id="11" name="Picture 10"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2285984" y="0"/>
            <a:ext cx="6858016" cy="1384995"/>
          </a:xfrm>
          <a:prstGeom prst="rect">
            <a:avLst/>
          </a:prstGeom>
          <a:noFill/>
        </p:spPr>
        <p:txBody>
          <a:bodyPr wrap="square" rtlCol="0">
            <a:spAutoFit/>
          </a:bodyPr>
          <a:lstStyle/>
          <a:p>
            <a:r>
              <a:rPr lang="en-US" sz="2800" i="0" u="none" dirty="0" smtClean="0">
                <a:latin typeface="Comic Sans MS" pitchFamily="66" charset="0"/>
              </a:rPr>
              <a:t>Spring Boot JDBC with Example</a:t>
            </a:r>
          </a:p>
          <a:p>
            <a:endParaRPr lang="en-US" sz="2800" u="none" dirty="0" smtClean="0">
              <a:latin typeface="Comic Sans MS" pitchFamily="66" charset="0"/>
            </a:endParaRPr>
          </a:p>
          <a:p>
            <a:endParaRPr lang="en-US" sz="2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401080" cy="4657745"/>
          </a:xfrm>
        </p:spPr>
        <p:txBody>
          <a:bodyPr/>
          <a:lstStyle/>
          <a:p>
            <a:pPr>
              <a:buNone/>
            </a:pPr>
            <a:r>
              <a:rPr lang="en-US" sz="2000" b="1" u="sng" dirty="0" smtClean="0">
                <a:solidFill>
                  <a:schemeClr val="bg1"/>
                </a:solidFill>
              </a:rPr>
              <a:t>Creating a controller to handle HTTP requests.</a:t>
            </a:r>
            <a:endParaRPr lang="en-US" sz="2000" b="1" u="sng" dirty="0" smtClean="0">
              <a:solidFill>
                <a:schemeClr val="bg1"/>
              </a:solidFill>
              <a:latin typeface="Comic Sans MS" pitchFamily="66" charset="0"/>
            </a:endParaRPr>
          </a:p>
          <a:p>
            <a:pPr>
              <a:buNone/>
            </a:pPr>
            <a:r>
              <a:rPr lang="en-US" sz="2000" b="1" dirty="0" smtClean="0">
                <a:solidFill>
                  <a:schemeClr val="bg1"/>
                </a:solidFill>
                <a:latin typeface="Comic Sans MS" pitchFamily="66" charset="0"/>
              </a:rPr>
              <a:t>import</a:t>
            </a:r>
            <a:r>
              <a:rPr lang="en-US" sz="2000" dirty="0" smtClean="0">
                <a:solidFill>
                  <a:schemeClr val="bg1"/>
                </a:solidFill>
                <a:latin typeface="Comic Sans MS" pitchFamily="66" charset="0"/>
              </a:rPr>
              <a:t> org.springframework.web.bind.annotation.RequestMapping; </a:t>
            </a:r>
          </a:p>
          <a:p>
            <a:pPr>
              <a:buNone/>
            </a:pPr>
            <a:r>
              <a:rPr lang="en-US" sz="2000" b="1" dirty="0" smtClean="0">
                <a:solidFill>
                  <a:schemeClr val="bg1"/>
                </a:solidFill>
                <a:latin typeface="Comic Sans MS" pitchFamily="66" charset="0"/>
              </a:rPr>
              <a:t>import</a:t>
            </a:r>
            <a:r>
              <a:rPr lang="en-US" sz="2000" dirty="0" smtClean="0">
                <a:solidFill>
                  <a:schemeClr val="bg1"/>
                </a:solidFill>
                <a:latin typeface="Comic Sans MS" pitchFamily="66" charset="0"/>
              </a:rPr>
              <a:t> org.springframework.beans.factory.annotation.Autowired;  </a:t>
            </a:r>
          </a:p>
          <a:p>
            <a:pPr>
              <a:buNone/>
            </a:pPr>
            <a:r>
              <a:rPr lang="en-US" sz="2000" b="1" dirty="0" smtClean="0">
                <a:solidFill>
                  <a:schemeClr val="bg1"/>
                </a:solidFill>
                <a:latin typeface="Comic Sans MS" pitchFamily="66" charset="0"/>
              </a:rPr>
              <a:t>import</a:t>
            </a:r>
            <a:r>
              <a:rPr lang="en-US" sz="2000" dirty="0" smtClean="0">
                <a:solidFill>
                  <a:schemeClr val="bg1"/>
                </a:solidFill>
                <a:latin typeface="Comic Sans MS" pitchFamily="66" charset="0"/>
              </a:rPr>
              <a:t> org.springframework.jdbc.core.JdbcTemplate;  </a:t>
            </a:r>
          </a:p>
          <a:p>
            <a:pPr>
              <a:buNone/>
            </a:pPr>
            <a:r>
              <a:rPr lang="en-US" sz="2000" b="1" dirty="0" smtClean="0">
                <a:solidFill>
                  <a:schemeClr val="bg1"/>
                </a:solidFill>
                <a:latin typeface="Comic Sans MS" pitchFamily="66" charset="0"/>
              </a:rPr>
              <a:t>import</a:t>
            </a:r>
            <a:r>
              <a:rPr lang="en-US" sz="2000" dirty="0" smtClean="0">
                <a:solidFill>
                  <a:schemeClr val="bg1"/>
                </a:solidFill>
                <a:latin typeface="Comic Sans MS" pitchFamily="66" charset="0"/>
              </a:rPr>
              <a:t> org.springframework.web.bind.annotation.RestController;  </a:t>
            </a:r>
          </a:p>
          <a:p>
            <a:pPr>
              <a:buNone/>
            </a:pPr>
            <a:r>
              <a:rPr lang="en-US" sz="2000" dirty="0" smtClean="0">
                <a:solidFill>
                  <a:schemeClr val="bg1"/>
                </a:solidFill>
                <a:latin typeface="Comic Sans MS" pitchFamily="66" charset="0"/>
              </a:rPr>
              <a:t>@RestController  </a:t>
            </a:r>
          </a:p>
          <a:p>
            <a:pPr>
              <a:buNone/>
            </a:pPr>
            <a:r>
              <a:rPr lang="en-US" sz="2000" dirty="0" smtClean="0">
                <a:solidFill>
                  <a:schemeClr val="bg1"/>
                </a:solidFill>
                <a:latin typeface="Comic Sans MS" pitchFamily="66" charset="0"/>
              </a:rPr>
              <a:t>Public class SpringBootJdbcController {  </a:t>
            </a:r>
          </a:p>
          <a:p>
            <a:pPr>
              <a:buNone/>
            </a:pPr>
            <a:r>
              <a:rPr lang="en-US" sz="2000" dirty="0" smtClean="0">
                <a:solidFill>
                  <a:schemeClr val="bg1"/>
                </a:solidFill>
                <a:latin typeface="Comic Sans MS" pitchFamily="66" charset="0"/>
              </a:rPr>
              <a:t>    @Autowired  </a:t>
            </a:r>
          </a:p>
          <a:p>
            <a:pPr>
              <a:buNone/>
            </a:pPr>
            <a:r>
              <a:rPr lang="en-US" sz="2000" dirty="0" smtClean="0">
                <a:solidFill>
                  <a:schemeClr val="bg1"/>
                </a:solidFill>
                <a:latin typeface="Comic Sans MS" pitchFamily="66" charset="0"/>
              </a:rPr>
              <a:t>    JdbcTemplate </a:t>
            </a:r>
            <a:r>
              <a:rPr lang="en-US" sz="2000" dirty="0" err="1" smtClean="0">
                <a:solidFill>
                  <a:schemeClr val="bg1"/>
                </a:solidFill>
                <a:latin typeface="Comic Sans MS" pitchFamily="66" charset="0"/>
              </a:rPr>
              <a:t>jdbc</a:t>
            </a:r>
            <a:r>
              <a:rPr lang="en-US" sz="2000" dirty="0" smtClean="0">
                <a:solidFill>
                  <a:schemeClr val="bg1"/>
                </a:solidFill>
                <a:latin typeface="Comic Sans MS" pitchFamily="66" charset="0"/>
              </a:rPr>
              <a:t>;    </a:t>
            </a:r>
          </a:p>
          <a:p>
            <a:pPr>
              <a:buNone/>
            </a:pPr>
            <a:r>
              <a:rPr lang="en-US" sz="2000" dirty="0" smtClean="0">
                <a:solidFill>
                  <a:schemeClr val="bg1"/>
                </a:solidFill>
                <a:latin typeface="Comic Sans MS" pitchFamily="66" charset="0"/>
              </a:rPr>
              <a:t>    @RequestMapping("/insert")  </a:t>
            </a:r>
          </a:p>
          <a:p>
            <a:pPr>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public</a:t>
            </a:r>
            <a:r>
              <a:rPr lang="en-US" sz="2000" dirty="0" smtClean="0">
                <a:solidFill>
                  <a:schemeClr val="bg1"/>
                </a:solidFill>
                <a:latin typeface="Comic Sans MS" pitchFamily="66" charset="0"/>
              </a:rPr>
              <a:t> String index(){  </a:t>
            </a:r>
          </a:p>
          <a:p>
            <a:pPr>
              <a:buNone/>
            </a:pPr>
            <a:r>
              <a:rPr lang="en-US" sz="2000" dirty="0" smtClean="0">
                <a:solidFill>
                  <a:schemeClr val="bg1"/>
                </a:solidFill>
                <a:latin typeface="Comic Sans MS" pitchFamily="66" charset="0"/>
              </a:rPr>
              <a:t>        jdbc.execute("insert into user(</a:t>
            </a:r>
            <a:r>
              <a:rPr lang="en-US" sz="2000" dirty="0" err="1" smtClean="0">
                <a:solidFill>
                  <a:schemeClr val="bg1"/>
                </a:solidFill>
                <a:latin typeface="Comic Sans MS" pitchFamily="66" charset="0"/>
              </a:rPr>
              <a:t>name,email</a:t>
            </a:r>
            <a:r>
              <a:rPr lang="en-US" sz="2000" dirty="0" smtClean="0">
                <a:solidFill>
                  <a:schemeClr val="bg1"/>
                </a:solidFill>
                <a:latin typeface="Comic Sans MS" pitchFamily="66" charset="0"/>
              </a:rPr>
              <a:t>)values('javatpoint','java@javatpoint.com')");  </a:t>
            </a:r>
          </a:p>
          <a:p>
            <a:pPr>
              <a:buNone/>
            </a:pPr>
            <a:r>
              <a:rPr lang="en-US" sz="2000" dirty="0" smtClean="0">
                <a:solidFill>
                  <a:schemeClr val="bg1"/>
                </a:solidFill>
                <a:latin typeface="Comic Sans MS" pitchFamily="66" charset="0"/>
              </a:rPr>
              <a:t>        </a:t>
            </a:r>
            <a:r>
              <a:rPr lang="en-US" sz="2000" b="1" dirty="0" smtClean="0">
                <a:solidFill>
                  <a:schemeClr val="bg1"/>
                </a:solidFill>
                <a:latin typeface="Comic Sans MS" pitchFamily="66" charset="0"/>
              </a:rPr>
              <a:t>return</a:t>
            </a:r>
            <a:r>
              <a:rPr lang="en-US" sz="2000" dirty="0" smtClean="0">
                <a:solidFill>
                  <a:schemeClr val="bg1"/>
                </a:solidFill>
                <a:latin typeface="Comic Sans MS" pitchFamily="66" charset="0"/>
              </a:rPr>
              <a:t>"data inserted Successfully";  </a:t>
            </a:r>
          </a:p>
          <a:p>
            <a:pPr>
              <a:buNone/>
            </a:pPr>
            <a:r>
              <a:rPr lang="en-US" sz="2000" dirty="0" smtClean="0">
                <a:solidFill>
                  <a:schemeClr val="bg1"/>
                </a:solidFill>
                <a:latin typeface="Comic Sans MS" pitchFamily="66" charset="0"/>
              </a:rPr>
              <a:t>    }  </a:t>
            </a:r>
          </a:p>
          <a:p>
            <a:pPr>
              <a:buNone/>
            </a:pPr>
            <a:r>
              <a:rPr lang="en-US" sz="2000" dirty="0" smtClean="0">
                <a:solidFill>
                  <a:schemeClr val="bg1"/>
                </a:solidFill>
                <a:latin typeface="Comic Sans MS" pitchFamily="66" charset="0"/>
              </a:rPr>
              <a:t>}  </a:t>
            </a:r>
          </a:p>
          <a:p>
            <a:pPr>
              <a:buNone/>
            </a:pP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87</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2428860" y="0"/>
            <a:ext cx="6715140" cy="954107"/>
          </a:xfrm>
          <a:prstGeom prst="rect">
            <a:avLst/>
          </a:prstGeom>
          <a:noFill/>
        </p:spPr>
        <p:txBody>
          <a:bodyPr wrap="square" rtlCol="0">
            <a:spAutoFit/>
          </a:bodyPr>
          <a:lstStyle/>
          <a:p>
            <a:r>
              <a:rPr lang="en-US" sz="2800" i="0" u="none" dirty="0" smtClean="0">
                <a:latin typeface="Comic Sans MS" pitchFamily="66" charset="0"/>
              </a:rPr>
              <a:t>Spring Boot JDBC With Example</a:t>
            </a:r>
          </a:p>
          <a:p>
            <a:endParaRPr lang="en-US" sz="2800" u="none" dirty="0">
              <a:latin typeface="Comic Sans MS" pitchFamily="66"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4900634"/>
          </a:xfrm>
        </p:spPr>
        <p:txBody>
          <a:bodyPr/>
          <a:lstStyle/>
          <a:p>
            <a:pPr>
              <a:buNone/>
            </a:pPr>
            <a:r>
              <a:rPr lang="en-US" sz="2000" dirty="0" smtClean="0">
                <a:solidFill>
                  <a:schemeClr val="bg1"/>
                </a:solidFill>
                <a:latin typeface="Comic Sans MS" pitchFamily="66" charset="0"/>
              </a:rPr>
              <a:t>1) What is Spring?</a:t>
            </a:r>
          </a:p>
          <a:p>
            <a:pPr>
              <a:buNone/>
            </a:pPr>
            <a:r>
              <a:rPr lang="en-US" sz="2000" dirty="0" smtClean="0">
                <a:solidFill>
                  <a:schemeClr val="bg1"/>
                </a:solidFill>
                <a:latin typeface="Comic Sans MS" pitchFamily="66" charset="0"/>
              </a:rPr>
              <a:t>2) What are the advantages of spring framework?</a:t>
            </a:r>
          </a:p>
          <a:p>
            <a:pPr>
              <a:buNone/>
            </a:pPr>
            <a:r>
              <a:rPr lang="en-US" sz="2000" dirty="0" smtClean="0">
                <a:solidFill>
                  <a:schemeClr val="bg1"/>
                </a:solidFill>
                <a:latin typeface="Comic Sans MS" pitchFamily="66" charset="0"/>
              </a:rPr>
              <a:t>3) What are the modules of spring framework?</a:t>
            </a:r>
          </a:p>
          <a:p>
            <a:pPr>
              <a:buNone/>
            </a:pPr>
            <a:r>
              <a:rPr lang="en-US" sz="2000" dirty="0" smtClean="0">
                <a:solidFill>
                  <a:schemeClr val="bg1"/>
                </a:solidFill>
                <a:latin typeface="Comic Sans MS" pitchFamily="66" charset="0"/>
              </a:rPr>
              <a:t>4) What is IOC and DI?</a:t>
            </a:r>
          </a:p>
          <a:p>
            <a:pPr>
              <a:buNone/>
            </a:pPr>
            <a:r>
              <a:rPr lang="en-US" sz="2000" dirty="0" smtClean="0">
                <a:solidFill>
                  <a:schemeClr val="bg1"/>
                </a:solidFill>
                <a:latin typeface="Comic Sans MS" pitchFamily="66" charset="0"/>
              </a:rPr>
              <a:t>5) What is the role of IOC container in spring?</a:t>
            </a:r>
          </a:p>
          <a:p>
            <a:pPr>
              <a:buNone/>
            </a:pPr>
            <a:r>
              <a:rPr lang="en-US" sz="2000" dirty="0" smtClean="0">
                <a:solidFill>
                  <a:schemeClr val="bg1"/>
                </a:solidFill>
                <a:latin typeface="Comic Sans MS" pitchFamily="66" charset="0"/>
              </a:rPr>
              <a:t>6) What are the types of IOC container in spring?</a:t>
            </a:r>
          </a:p>
          <a:p>
            <a:pPr>
              <a:buNone/>
            </a:pPr>
            <a:r>
              <a:rPr lang="en-US" sz="2000" dirty="0" smtClean="0">
                <a:solidFill>
                  <a:schemeClr val="bg1"/>
                </a:solidFill>
                <a:latin typeface="Comic Sans MS" pitchFamily="66" charset="0"/>
              </a:rPr>
              <a:t>7) What is the difference between BeanFactory and ApplicationContext?</a:t>
            </a:r>
          </a:p>
          <a:p>
            <a:pPr>
              <a:buNone/>
            </a:pPr>
            <a:r>
              <a:rPr lang="en-US" sz="2000" dirty="0" smtClean="0">
                <a:solidFill>
                  <a:schemeClr val="bg1"/>
                </a:solidFill>
                <a:latin typeface="Comic Sans MS" pitchFamily="66" charset="0"/>
              </a:rPr>
              <a:t>8) What is the difference between constructor injection and setter injection?</a:t>
            </a:r>
          </a:p>
          <a:p>
            <a:pPr>
              <a:buNone/>
            </a:pPr>
            <a:r>
              <a:rPr lang="en-US" sz="2000" dirty="0" smtClean="0">
                <a:solidFill>
                  <a:schemeClr val="bg1"/>
                </a:solidFill>
                <a:latin typeface="Comic Sans MS" pitchFamily="66" charset="0"/>
              </a:rPr>
              <a:t>9) What is autowiring in spring? What are the autowiring modes?</a:t>
            </a:r>
          </a:p>
          <a:p>
            <a:pPr>
              <a:buNone/>
            </a:pPr>
            <a:r>
              <a:rPr lang="en-US" sz="2000" dirty="0" smtClean="0">
                <a:solidFill>
                  <a:schemeClr val="bg1"/>
                </a:solidFill>
                <a:latin typeface="Comic Sans MS" pitchFamily="66" charset="0"/>
              </a:rPr>
              <a:t>10) What are the different bean scopes in spring?</a:t>
            </a:r>
          </a:p>
          <a:p>
            <a:pPr>
              <a:buNone/>
            </a:pPr>
            <a:r>
              <a:rPr lang="en-US" sz="2000" dirty="0" smtClean="0">
                <a:solidFill>
                  <a:schemeClr val="bg1"/>
                </a:solidFill>
                <a:latin typeface="Comic Sans MS" pitchFamily="66" charset="0"/>
              </a:rPr>
              <a:t>11) In which scenario, you will use singleton and prototype scope?</a:t>
            </a:r>
          </a:p>
          <a:p>
            <a:pPr>
              <a:buNone/>
            </a:pPr>
            <a:r>
              <a:rPr lang="en-US" sz="2000" dirty="0" smtClean="0">
                <a:solidFill>
                  <a:schemeClr val="bg1"/>
                </a:solidFill>
                <a:latin typeface="Comic Sans MS" pitchFamily="66" charset="0"/>
              </a:rPr>
              <a:t>12) What are the transaction management supports provided by spring?</a:t>
            </a:r>
          </a:p>
          <a:p>
            <a:pPr>
              <a:buNone/>
            </a:pPr>
            <a:r>
              <a:rPr lang="en-US" sz="2000" dirty="0" smtClean="0">
                <a:solidFill>
                  <a:schemeClr val="bg1"/>
                </a:solidFill>
                <a:latin typeface="Comic Sans MS" pitchFamily="66" charset="0"/>
              </a:rPr>
              <a:t>13) What are the advantages of JdbcTemplate in spring?</a:t>
            </a:r>
          </a:p>
          <a:p>
            <a:pPr>
              <a:buNone/>
            </a:pPr>
            <a:endParaRPr lang="en-US" sz="2000" dirty="0" smtClean="0">
              <a:solidFill>
                <a:schemeClr val="bg1"/>
              </a:solidFill>
              <a:latin typeface="Comic Sans MS" pitchFamily="66" charset="0"/>
            </a:endParaRPr>
          </a:p>
          <a:p>
            <a:pPr>
              <a:buNone/>
            </a:pPr>
            <a:endParaRPr lang="en-US" sz="2000" dirty="0" smtClean="0">
              <a:solidFill>
                <a:schemeClr val="bg1"/>
              </a:solidFill>
              <a:latin typeface="Comic Sans MS" pitchFamily="66" charset="0"/>
            </a:endParaRPr>
          </a:p>
          <a:p>
            <a:pPr>
              <a:buNone/>
            </a:pPr>
            <a:endParaRPr lang="en-US" sz="2000" dirty="0" smtClean="0">
              <a:solidFill>
                <a:schemeClr val="bg1"/>
              </a:solidFill>
              <a:latin typeface="Comic Sans MS" pitchFamily="66" charset="0"/>
            </a:endParaRPr>
          </a:p>
          <a:p>
            <a:pPr>
              <a:buNone/>
            </a:pP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88</a:t>
            </a:fld>
            <a:endParaRPr lang="en-US" dirty="0"/>
          </a:p>
        </p:txBody>
      </p:sp>
      <p:sp>
        <p:nvSpPr>
          <p:cNvPr id="6" name="TextBox 5"/>
          <p:cNvSpPr txBox="1"/>
          <p:nvPr/>
        </p:nvSpPr>
        <p:spPr>
          <a:xfrm>
            <a:off x="3786182" y="0"/>
            <a:ext cx="5357818" cy="523220"/>
          </a:xfrm>
          <a:prstGeom prst="rect">
            <a:avLst/>
          </a:prstGeom>
          <a:noFill/>
        </p:spPr>
        <p:txBody>
          <a:bodyPr wrap="square" rtlCol="0">
            <a:spAutoFit/>
          </a:bodyPr>
          <a:lstStyle/>
          <a:p>
            <a:endParaRPr lang="en-US" sz="2800" u="none" dirty="0">
              <a:latin typeface="Comic Sans MS" pitchFamily="66" charset="0"/>
            </a:endParaRPr>
          </a:p>
        </p:txBody>
      </p:sp>
      <p:pic>
        <p:nvPicPr>
          <p:cNvPr id="7" name="Picture 6"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3786182" y="0"/>
            <a:ext cx="5357818" cy="523220"/>
          </a:xfrm>
          <a:prstGeom prst="rect">
            <a:avLst/>
          </a:prstGeom>
          <a:noFill/>
        </p:spPr>
        <p:txBody>
          <a:bodyPr wrap="square" rtlCol="0">
            <a:spAutoFit/>
          </a:bodyPr>
          <a:lstStyle/>
          <a:p>
            <a:r>
              <a:rPr lang="en-US" sz="2800" i="0" u="none" dirty="0" smtClean="0">
                <a:latin typeface="Comic Sans MS" pitchFamily="66" charset="0"/>
              </a:rPr>
              <a:t>Spring Interview Questions</a:t>
            </a:r>
            <a:endParaRPr lang="en-US" sz="2800" i="0" u="none" dirty="0">
              <a:latin typeface="Comic Sans MS" pitchFamily="66"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3700463"/>
          </a:xfrm>
        </p:spPr>
        <p:txBody>
          <a:bodyPr/>
          <a:lstStyle/>
          <a:p>
            <a:pPr>
              <a:buNone/>
            </a:pPr>
            <a:r>
              <a:rPr lang="en-US" sz="2000" dirty="0" smtClean="0">
                <a:solidFill>
                  <a:schemeClr val="bg1"/>
                </a:solidFill>
                <a:latin typeface="Comic Sans MS" pitchFamily="66" charset="0"/>
              </a:rPr>
              <a:t>14) What are classes for spring JDBC API?</a:t>
            </a:r>
          </a:p>
          <a:p>
            <a:pPr>
              <a:buNone/>
            </a:pPr>
            <a:r>
              <a:rPr lang="en-US" sz="2000" dirty="0" smtClean="0">
                <a:solidFill>
                  <a:schemeClr val="bg1"/>
                </a:solidFill>
                <a:latin typeface="Comic Sans MS" pitchFamily="66" charset="0"/>
              </a:rPr>
              <a:t>15) How can you fetch records by spring JdbcTemplate?</a:t>
            </a:r>
          </a:p>
          <a:p>
            <a:pPr>
              <a:buNone/>
            </a:pPr>
            <a:r>
              <a:rPr lang="en-US" sz="2000" dirty="0" smtClean="0">
                <a:solidFill>
                  <a:schemeClr val="bg1"/>
                </a:solidFill>
                <a:latin typeface="Comic Sans MS" pitchFamily="66" charset="0"/>
              </a:rPr>
              <a:t>16) What is the advantage of NamedParameterJdbcTemplate?</a:t>
            </a:r>
          </a:p>
          <a:p>
            <a:pPr>
              <a:buNone/>
            </a:pPr>
            <a:r>
              <a:rPr lang="en-US" sz="2000" dirty="0" smtClean="0">
                <a:solidFill>
                  <a:schemeClr val="bg1"/>
                </a:solidFill>
                <a:latin typeface="Comic Sans MS" pitchFamily="66" charset="0"/>
              </a:rPr>
              <a:t>17) What is the advantage of SimpleJdbcTemplate?</a:t>
            </a:r>
          </a:p>
          <a:p>
            <a:pPr>
              <a:buNone/>
            </a:pPr>
            <a:r>
              <a:rPr lang="en-US" sz="2000" dirty="0" smtClean="0">
                <a:solidFill>
                  <a:schemeClr val="bg1"/>
                </a:solidFill>
                <a:latin typeface="Comic Sans MS" pitchFamily="66" charset="0"/>
              </a:rPr>
              <a:t>18) What is AOP?</a:t>
            </a:r>
          </a:p>
          <a:p>
            <a:pPr>
              <a:buNone/>
            </a:pPr>
            <a:r>
              <a:rPr lang="en-US" sz="2000" dirty="0" smtClean="0">
                <a:solidFill>
                  <a:schemeClr val="bg1"/>
                </a:solidFill>
                <a:latin typeface="Comic Sans MS" pitchFamily="66" charset="0"/>
              </a:rPr>
              <a:t>19) What are the advantages of spring AOP?</a:t>
            </a:r>
          </a:p>
          <a:p>
            <a:pPr>
              <a:buNone/>
            </a:pPr>
            <a:r>
              <a:rPr lang="en-US" sz="2000" dirty="0" smtClean="0">
                <a:solidFill>
                  <a:schemeClr val="bg1"/>
                </a:solidFill>
                <a:latin typeface="Comic Sans MS" pitchFamily="66" charset="0"/>
              </a:rPr>
              <a:t>20) What are the AOP terminology?</a:t>
            </a:r>
          </a:p>
          <a:p>
            <a:pPr>
              <a:buNone/>
            </a:pPr>
            <a:r>
              <a:rPr lang="en-US" sz="2000" dirty="0" smtClean="0">
                <a:solidFill>
                  <a:schemeClr val="bg1"/>
                </a:solidFill>
                <a:latin typeface="Comic Sans MS" pitchFamily="66" charset="0"/>
              </a:rPr>
              <a:t>21) What is JoinPoint?</a:t>
            </a:r>
          </a:p>
          <a:p>
            <a:pPr>
              <a:buNone/>
            </a:pPr>
            <a:r>
              <a:rPr lang="en-US" sz="2000" dirty="0" smtClean="0">
                <a:solidFill>
                  <a:schemeClr val="bg1"/>
                </a:solidFill>
                <a:latin typeface="Comic Sans MS" pitchFamily="66" charset="0"/>
              </a:rPr>
              <a:t>22) Does spring framework support all JoinPoints?</a:t>
            </a:r>
          </a:p>
          <a:p>
            <a:pPr>
              <a:buNone/>
            </a:pPr>
            <a:r>
              <a:rPr lang="en-US" sz="2000" dirty="0" smtClean="0">
                <a:solidFill>
                  <a:schemeClr val="bg1"/>
                </a:solidFill>
                <a:latin typeface="Comic Sans MS" pitchFamily="66" charset="0"/>
              </a:rPr>
              <a:t>23) What is Advice?</a:t>
            </a:r>
          </a:p>
          <a:p>
            <a:pPr>
              <a:buNone/>
            </a:pPr>
            <a:r>
              <a:rPr lang="en-US" sz="2000" dirty="0" smtClean="0">
                <a:solidFill>
                  <a:schemeClr val="bg1"/>
                </a:solidFill>
                <a:latin typeface="Comic Sans MS" pitchFamily="66" charset="0"/>
              </a:rPr>
              <a:t>24) What are the types of advice in AOP?</a:t>
            </a:r>
          </a:p>
          <a:p>
            <a:pPr>
              <a:buNone/>
            </a:pPr>
            <a:r>
              <a:rPr lang="en-US" sz="2000" dirty="0" smtClean="0">
                <a:solidFill>
                  <a:schemeClr val="bg1"/>
                </a:solidFill>
                <a:latin typeface="Comic Sans MS" pitchFamily="66" charset="0"/>
              </a:rPr>
              <a:t>25) What is Pointcut?</a:t>
            </a:r>
          </a:p>
          <a:p>
            <a:pPr>
              <a:buNone/>
            </a:pPr>
            <a:r>
              <a:rPr lang="en-US" sz="2000" dirty="0" smtClean="0">
                <a:solidFill>
                  <a:schemeClr val="bg1"/>
                </a:solidFill>
                <a:latin typeface="Comic Sans MS" pitchFamily="66" charset="0"/>
              </a:rPr>
              <a:t>26) What is Aspect?</a:t>
            </a:r>
          </a:p>
          <a:p>
            <a:pPr>
              <a:buNone/>
            </a:pPr>
            <a:r>
              <a:rPr lang="en-US" sz="2000" dirty="0" smtClean="0">
                <a:solidFill>
                  <a:schemeClr val="bg1"/>
                </a:solidFill>
                <a:latin typeface="Comic Sans MS" pitchFamily="66" charset="0"/>
              </a:rPr>
              <a:t>27) What is Introduction?</a:t>
            </a:r>
          </a:p>
          <a:p>
            <a:pPr>
              <a:buNone/>
            </a:pPr>
            <a:r>
              <a:rPr lang="en-US" sz="2000" dirty="0" smtClean="0">
                <a:solidFill>
                  <a:schemeClr val="bg1"/>
                </a:solidFill>
                <a:latin typeface="Comic Sans MS" pitchFamily="66" charset="0"/>
              </a:rPr>
              <a:t>28) What is target object?</a:t>
            </a:r>
          </a:p>
          <a:p>
            <a:pPr>
              <a:buNone/>
            </a:pPr>
            <a:r>
              <a:rPr lang="en-US" sz="2000" dirty="0" smtClean="0">
                <a:solidFill>
                  <a:schemeClr val="bg1"/>
                </a:solidFill>
                <a:latin typeface="Comic Sans MS" pitchFamily="66" charset="0"/>
              </a:rPr>
              <a:t>29) What is interceptor?</a:t>
            </a:r>
          </a:p>
          <a:p>
            <a:pPr>
              <a:buNone/>
            </a:pPr>
            <a:endParaRPr lang="en-US" sz="2000" dirty="0" smtClean="0">
              <a:solidFill>
                <a:schemeClr val="bg1"/>
              </a:solidFill>
              <a:latin typeface="Comic Sans MS" pitchFamily="66" charset="0"/>
            </a:endParaRPr>
          </a:p>
          <a:p>
            <a:pPr>
              <a:buNone/>
            </a:pPr>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89</a:t>
            </a:fld>
            <a:endParaRPr lang="en-US" dirty="0"/>
          </a:p>
        </p:txBody>
      </p:sp>
      <p:pic>
        <p:nvPicPr>
          <p:cNvPr id="8" name="Picture 7"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3143240" y="0"/>
            <a:ext cx="6000760" cy="523220"/>
          </a:xfrm>
          <a:prstGeom prst="rect">
            <a:avLst/>
          </a:prstGeom>
          <a:noFill/>
        </p:spPr>
        <p:txBody>
          <a:bodyPr wrap="square" rtlCol="0">
            <a:spAutoFit/>
          </a:bodyPr>
          <a:lstStyle/>
          <a:p>
            <a:r>
              <a:rPr lang="en-US" sz="2800" i="0" u="none" dirty="0" smtClean="0">
                <a:latin typeface="Comic Sans MS" pitchFamily="66" charset="0"/>
              </a:rPr>
              <a:t>Spring Interview Questions</a:t>
            </a:r>
            <a:endParaRPr lang="en-US" sz="2800" i="0" u="none" dirty="0">
              <a:latin typeface="Comic Sans MS"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401080" cy="5429288"/>
          </a:xfrm>
        </p:spPr>
        <p:txBody>
          <a:bodyPr/>
          <a:lstStyle/>
          <a:p>
            <a:pPr>
              <a:buFont typeface="Wingdings" pitchFamily="2" charset="2"/>
              <a:buChar char="Ø"/>
            </a:pPr>
            <a:r>
              <a:rPr lang="en-IN" sz="2400" dirty="0" smtClean="0">
                <a:solidFill>
                  <a:schemeClr val="bg1"/>
                </a:solidFill>
                <a:latin typeface="Comic Sans MS" pitchFamily="66" charset="0"/>
              </a:rPr>
              <a:t>The IoC container is responsible to instantiate, configure and assemble the objects. The IoC container gets information's from the XML file and works accordingly. The main tasks performed by IoC container are:</a:t>
            </a:r>
          </a:p>
          <a:p>
            <a:pPr>
              <a:buFont typeface="Wingdings" pitchFamily="2" charset="2"/>
              <a:buChar char="Ø"/>
            </a:pPr>
            <a:r>
              <a:rPr lang="en-IN" sz="2400" dirty="0" smtClean="0">
                <a:solidFill>
                  <a:schemeClr val="bg1"/>
                </a:solidFill>
                <a:latin typeface="Comic Sans MS" pitchFamily="66" charset="0"/>
              </a:rPr>
              <a:t>to instantiate the application class</a:t>
            </a:r>
          </a:p>
          <a:p>
            <a:pPr>
              <a:buFont typeface="Wingdings" pitchFamily="2" charset="2"/>
              <a:buChar char="Ø"/>
            </a:pPr>
            <a:r>
              <a:rPr lang="en-IN" sz="2400" dirty="0" smtClean="0">
                <a:solidFill>
                  <a:schemeClr val="bg1"/>
                </a:solidFill>
                <a:latin typeface="Comic Sans MS" pitchFamily="66" charset="0"/>
              </a:rPr>
              <a:t>to configure the object</a:t>
            </a:r>
          </a:p>
          <a:p>
            <a:pPr>
              <a:buFont typeface="Wingdings" pitchFamily="2" charset="2"/>
              <a:buChar char="Ø"/>
            </a:pPr>
            <a:r>
              <a:rPr lang="en-IN" sz="2400" dirty="0" smtClean="0">
                <a:solidFill>
                  <a:schemeClr val="bg1"/>
                </a:solidFill>
                <a:latin typeface="Comic Sans MS" pitchFamily="66" charset="0"/>
              </a:rPr>
              <a:t>to assemble the dependencies between the objects</a:t>
            </a:r>
          </a:p>
          <a:p>
            <a:pPr>
              <a:buFont typeface="Wingdings" pitchFamily="2" charset="2"/>
              <a:buChar char="Ø"/>
            </a:pPr>
            <a:r>
              <a:rPr lang="en-IN" sz="2400" dirty="0" smtClean="0">
                <a:solidFill>
                  <a:schemeClr val="bg1"/>
                </a:solidFill>
                <a:latin typeface="Comic Sans MS" pitchFamily="66" charset="0"/>
              </a:rPr>
              <a:t>There are two types of IoC containers. They are:</a:t>
            </a:r>
          </a:p>
          <a:p>
            <a:pPr marL="514350" indent="-514350">
              <a:buFont typeface="+mj-lt"/>
              <a:buAutoNum type="arabicPeriod"/>
            </a:pPr>
            <a:r>
              <a:rPr lang="en-IN" sz="2400" b="1" dirty="0" err="1" smtClean="0">
                <a:solidFill>
                  <a:schemeClr val="bg1"/>
                </a:solidFill>
                <a:latin typeface="Comic Sans MS" pitchFamily="66" charset="0"/>
              </a:rPr>
              <a:t>BeanFactory</a:t>
            </a:r>
            <a:endParaRPr lang="en-IN" sz="2400" dirty="0" smtClean="0">
              <a:solidFill>
                <a:schemeClr val="bg1"/>
              </a:solidFill>
              <a:latin typeface="Comic Sans MS" pitchFamily="66" charset="0"/>
            </a:endParaRPr>
          </a:p>
          <a:p>
            <a:pPr marL="514350" indent="-514350">
              <a:buFont typeface="+mj-lt"/>
              <a:buAutoNum type="arabicPeriod"/>
            </a:pPr>
            <a:r>
              <a:rPr lang="en-IN" sz="2400" b="1" dirty="0" err="1" smtClean="0">
                <a:solidFill>
                  <a:schemeClr val="bg1"/>
                </a:solidFill>
                <a:latin typeface="Comic Sans MS" pitchFamily="66" charset="0"/>
              </a:rPr>
              <a:t>ApplicationContext</a:t>
            </a:r>
            <a:endParaRPr lang="en-IN" sz="2400" b="1" dirty="0" smtClean="0">
              <a:solidFill>
                <a:schemeClr val="bg1"/>
              </a:solidFill>
              <a:latin typeface="Comic Sans MS" pitchFamily="66" charset="0"/>
            </a:endParaRPr>
          </a:p>
          <a:p>
            <a:pPr>
              <a:buNone/>
            </a:pPr>
            <a:endParaRPr lang="en-IN" sz="2400" dirty="0" smtClean="0">
              <a:solidFill>
                <a:schemeClr val="bg1"/>
              </a:solidFill>
              <a:latin typeface="Comic Sans MS" pitchFamily="66" charset="0"/>
            </a:endParaRPr>
          </a:p>
          <a:p>
            <a:endParaRPr lang="en-IN" sz="2400" dirty="0">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9</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4429156" y="0"/>
            <a:ext cx="4429124" cy="523220"/>
          </a:xfrm>
          <a:prstGeom prst="rect">
            <a:avLst/>
          </a:prstGeom>
          <a:noFill/>
        </p:spPr>
        <p:txBody>
          <a:bodyPr wrap="square" rtlCol="0">
            <a:spAutoFit/>
          </a:bodyPr>
          <a:lstStyle/>
          <a:p>
            <a:r>
              <a:rPr lang="en-IN" sz="2800" i="0" u="none" dirty="0" smtClean="0">
                <a:latin typeface="Comic Sans MS" pitchFamily="66" charset="0"/>
              </a:rPr>
              <a:t>IoC Container</a:t>
            </a:r>
            <a:endParaRPr lang="en-IN" sz="2800" i="0" u="none" dirty="0">
              <a:latin typeface="Comic Sans MS" pitchFamily="66"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4800621"/>
          </a:xfrm>
        </p:spPr>
        <p:txBody>
          <a:bodyPr/>
          <a:lstStyle/>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30) What is weaving?</a:t>
            </a:r>
          </a:p>
          <a:p>
            <a:pPr>
              <a:buNone/>
            </a:pPr>
            <a:r>
              <a:rPr lang="en-US" sz="2400" dirty="0" smtClean="0">
                <a:solidFill>
                  <a:schemeClr val="bg1"/>
                </a:solidFill>
                <a:latin typeface="Comic Sans MS" pitchFamily="66" charset="0"/>
              </a:rPr>
              <a:t>31) Does spring perform weaving at compile time?</a:t>
            </a:r>
          </a:p>
          <a:p>
            <a:pPr>
              <a:buNone/>
            </a:pPr>
            <a:r>
              <a:rPr lang="en-US" sz="2400" dirty="0" smtClean="0">
                <a:solidFill>
                  <a:schemeClr val="bg1"/>
                </a:solidFill>
                <a:latin typeface="Comic Sans MS" pitchFamily="66" charset="0"/>
              </a:rPr>
              <a:t>32) What are the AOP implementation?</a:t>
            </a:r>
          </a:p>
          <a:p>
            <a:pPr>
              <a:buNone/>
            </a:pPr>
            <a:r>
              <a:rPr lang="en-US" sz="2400" dirty="0" smtClean="0">
                <a:solidFill>
                  <a:schemeClr val="bg1"/>
                </a:solidFill>
                <a:latin typeface="Comic Sans MS" pitchFamily="66" charset="0"/>
              </a:rPr>
              <a:t> 33) What is the front controller class of Spring MVC?</a:t>
            </a:r>
          </a:p>
          <a:p>
            <a:pPr>
              <a:buNone/>
            </a:pPr>
            <a:r>
              <a:rPr lang="en-US" sz="2400" dirty="0" smtClean="0">
                <a:solidFill>
                  <a:schemeClr val="bg1"/>
                </a:solidFill>
                <a:latin typeface="Comic Sans MS" pitchFamily="66" charset="0"/>
              </a:rPr>
              <a:t>34) What does @Controller annotation?</a:t>
            </a:r>
          </a:p>
          <a:p>
            <a:pPr>
              <a:buNone/>
            </a:pPr>
            <a:r>
              <a:rPr lang="en-US" sz="2400" dirty="0" smtClean="0">
                <a:solidFill>
                  <a:schemeClr val="bg1"/>
                </a:solidFill>
                <a:latin typeface="Comic Sans MS" pitchFamily="66" charset="0"/>
              </a:rPr>
              <a:t>35) What does @RequestMapping annotation?</a:t>
            </a:r>
          </a:p>
          <a:p>
            <a:pPr>
              <a:buNone/>
            </a:pPr>
            <a:r>
              <a:rPr lang="en-US" sz="2400" dirty="0" smtClean="0">
                <a:solidFill>
                  <a:schemeClr val="bg1"/>
                </a:solidFill>
                <a:latin typeface="Comic Sans MS" pitchFamily="66" charset="0"/>
              </a:rPr>
              <a:t>36) What does the ViewResolver class?</a:t>
            </a:r>
          </a:p>
          <a:p>
            <a:pPr>
              <a:buNone/>
            </a:pPr>
            <a:r>
              <a:rPr lang="en-US" sz="2400" dirty="0" smtClean="0">
                <a:solidFill>
                  <a:schemeClr val="bg1"/>
                </a:solidFill>
                <a:latin typeface="Comic Sans MS" pitchFamily="66" charset="0"/>
              </a:rPr>
              <a:t>37) Which ViewResolver class is widely used?</a:t>
            </a:r>
          </a:p>
          <a:p>
            <a:pPr>
              <a:buNone/>
            </a:pPr>
            <a:r>
              <a:rPr lang="en-US" sz="2400" dirty="0" smtClean="0">
                <a:solidFill>
                  <a:schemeClr val="bg1"/>
                </a:solidFill>
                <a:latin typeface="Comic Sans MS" pitchFamily="66" charset="0"/>
              </a:rPr>
              <a:t>38) Does spring MVC provide validation support?</a:t>
            </a:r>
          </a:p>
          <a:p>
            <a:endParaRPr lang="en-US" sz="2000" dirty="0" smtClean="0">
              <a:solidFill>
                <a:schemeClr val="bg1"/>
              </a:solidFill>
              <a:latin typeface="Comic Sans MS" pitchFamily="66" charset="0"/>
            </a:endParaRPr>
          </a:p>
          <a:p>
            <a:endParaRPr lang="en-US" sz="2000" dirty="0" smtClean="0">
              <a:solidFill>
                <a:schemeClr val="bg1"/>
              </a:solidFill>
              <a:latin typeface="Comic Sans MS" pitchFamily="66" charset="0"/>
            </a:endParaRPr>
          </a:p>
          <a:p>
            <a:endParaRPr lang="en-US" sz="20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90</a:t>
            </a:fld>
            <a:endParaRPr lang="en-US" dirty="0"/>
          </a:p>
        </p:txBody>
      </p:sp>
      <p:pic>
        <p:nvPicPr>
          <p:cNvPr id="6" name="Picture 5"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p:nvPr/>
        </p:nvSpPr>
        <p:spPr>
          <a:xfrm>
            <a:off x="3857620" y="0"/>
            <a:ext cx="5286380" cy="523220"/>
          </a:xfrm>
          <a:prstGeom prst="rect">
            <a:avLst/>
          </a:prstGeom>
          <a:noFill/>
        </p:spPr>
        <p:txBody>
          <a:bodyPr wrap="square" rtlCol="0">
            <a:spAutoFit/>
          </a:bodyPr>
          <a:lstStyle/>
          <a:p>
            <a:r>
              <a:rPr lang="en-US" sz="2800" i="0" u="none" dirty="0" smtClean="0">
                <a:latin typeface="Comic Sans MS" pitchFamily="66" charset="0"/>
              </a:rPr>
              <a:t>Spring Interview Questions</a:t>
            </a:r>
            <a:endParaRPr lang="en-US" sz="2800" i="0" u="none" dirty="0">
              <a:latin typeface="Comic Sans MS" pitchFamily="66"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286412"/>
          </a:xfrm>
        </p:spPr>
        <p:txBody>
          <a:bodyPr/>
          <a:lstStyle/>
          <a:p>
            <a:pPr>
              <a:buNone/>
            </a:pPr>
            <a:endParaRPr lang="en-US" sz="2400" dirty="0" smtClean="0">
              <a:solidFill>
                <a:schemeClr val="bg1"/>
              </a:solidFill>
              <a:latin typeface="Comic Sans MS" pitchFamily="66" charset="0"/>
            </a:endParaRPr>
          </a:p>
          <a:p>
            <a:pPr>
              <a:buNone/>
            </a:pPr>
            <a:r>
              <a:rPr lang="en-US" sz="2400" dirty="0" smtClean="0">
                <a:solidFill>
                  <a:schemeClr val="bg1"/>
                </a:solidFill>
                <a:latin typeface="Comic Sans MS" pitchFamily="66" charset="0"/>
              </a:rPr>
              <a:t>1) What is Spring Boot?</a:t>
            </a:r>
          </a:p>
          <a:p>
            <a:pPr>
              <a:buNone/>
            </a:pPr>
            <a:r>
              <a:rPr lang="en-US" sz="2400" dirty="0" smtClean="0">
                <a:solidFill>
                  <a:schemeClr val="bg1"/>
                </a:solidFill>
                <a:latin typeface="Comic Sans MS" pitchFamily="66" charset="0"/>
              </a:rPr>
              <a:t>2) What are the advantages of Spring Boot?</a:t>
            </a:r>
          </a:p>
          <a:p>
            <a:pPr>
              <a:buNone/>
            </a:pPr>
            <a:r>
              <a:rPr lang="en-US" sz="2400" dirty="0" smtClean="0">
                <a:solidFill>
                  <a:schemeClr val="bg1"/>
                </a:solidFill>
                <a:latin typeface="Comic Sans MS" pitchFamily="66" charset="0"/>
              </a:rPr>
              <a:t>3) What are the features of Spring Boot?</a:t>
            </a:r>
          </a:p>
          <a:p>
            <a:pPr>
              <a:buNone/>
            </a:pPr>
            <a:r>
              <a:rPr lang="en-US" sz="2400" dirty="0" smtClean="0">
                <a:solidFill>
                  <a:schemeClr val="bg1"/>
                </a:solidFill>
                <a:latin typeface="Comic Sans MS" pitchFamily="66" charset="0"/>
              </a:rPr>
              <a:t>4) How to create Spring Boot application using Maven?</a:t>
            </a:r>
          </a:p>
          <a:p>
            <a:pPr>
              <a:buNone/>
            </a:pPr>
            <a:r>
              <a:rPr lang="en-US" sz="2400" dirty="0" smtClean="0">
                <a:solidFill>
                  <a:schemeClr val="bg1"/>
                </a:solidFill>
                <a:latin typeface="Comic Sans MS" pitchFamily="66" charset="0"/>
              </a:rPr>
              <a:t>5) How to create Spring Boot project using Spring Initializer?</a:t>
            </a:r>
          </a:p>
          <a:p>
            <a:pPr>
              <a:buNone/>
            </a:pPr>
            <a:r>
              <a:rPr lang="en-US" sz="2400" dirty="0" smtClean="0">
                <a:solidFill>
                  <a:schemeClr val="bg1"/>
                </a:solidFill>
                <a:latin typeface="Comic Sans MS" pitchFamily="66" charset="0"/>
              </a:rPr>
              <a:t>6) How to create Spring Boot project using boot CLI?</a:t>
            </a:r>
          </a:p>
          <a:p>
            <a:pPr>
              <a:buNone/>
            </a:pPr>
            <a:r>
              <a:rPr lang="en-US" sz="2400" dirty="0" smtClean="0">
                <a:solidFill>
                  <a:schemeClr val="bg1"/>
                </a:solidFill>
                <a:latin typeface="Comic Sans MS" pitchFamily="66" charset="0"/>
              </a:rPr>
              <a:t>7) How to create simple Spring Boot application?</a:t>
            </a:r>
          </a:p>
          <a:p>
            <a:pPr>
              <a:buNone/>
            </a:pPr>
            <a:r>
              <a:rPr lang="en-US" sz="2400" dirty="0" smtClean="0">
                <a:solidFill>
                  <a:schemeClr val="bg1"/>
                </a:solidFill>
                <a:latin typeface="Comic Sans MS" pitchFamily="66" charset="0"/>
              </a:rPr>
              <a:t>8) What are the Spring Boot Annotations?</a:t>
            </a:r>
          </a:p>
          <a:p>
            <a:pPr>
              <a:buNone/>
            </a:pPr>
            <a:r>
              <a:rPr lang="en-US" sz="2400" dirty="0" smtClean="0">
                <a:solidFill>
                  <a:schemeClr val="bg1"/>
                </a:solidFill>
                <a:latin typeface="Comic Sans MS" pitchFamily="66" charset="0"/>
              </a:rPr>
              <a:t>9) What is Spring Boot dependency management?</a:t>
            </a:r>
          </a:p>
          <a:p>
            <a:pPr>
              <a:buNone/>
            </a:pPr>
            <a:r>
              <a:rPr lang="en-US" sz="2400" dirty="0" smtClean="0">
                <a:solidFill>
                  <a:schemeClr val="bg1"/>
                </a:solidFill>
                <a:latin typeface="Comic Sans MS" pitchFamily="66" charset="0"/>
              </a:rPr>
              <a:t>10) What are the Spring Boot properties?</a:t>
            </a: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91</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3428992" y="0"/>
            <a:ext cx="5715008" cy="523220"/>
          </a:xfrm>
          <a:prstGeom prst="rect">
            <a:avLst/>
          </a:prstGeom>
          <a:noFill/>
        </p:spPr>
        <p:txBody>
          <a:bodyPr wrap="square" rtlCol="0">
            <a:spAutoFit/>
          </a:bodyPr>
          <a:lstStyle/>
          <a:p>
            <a:r>
              <a:rPr lang="en-US" sz="2800" i="0" u="none" dirty="0" smtClean="0">
                <a:latin typeface="Comic Sans MS" pitchFamily="66" charset="0"/>
              </a:rPr>
              <a:t>Spring Boot Interview Questions</a:t>
            </a:r>
            <a:endParaRPr lang="en-US" sz="2800" i="0" u="none" dirty="0">
              <a:latin typeface="Comic Sans MS" pitchFamily="66"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143536"/>
          </a:xfrm>
        </p:spPr>
        <p:txBody>
          <a:bodyPr/>
          <a:lstStyle/>
          <a:p>
            <a:pPr>
              <a:buNone/>
            </a:pPr>
            <a:r>
              <a:rPr lang="en-US" sz="2400" dirty="0" smtClean="0">
                <a:solidFill>
                  <a:schemeClr val="bg1"/>
                </a:solidFill>
                <a:latin typeface="Comic Sans MS" pitchFamily="66" charset="0"/>
              </a:rPr>
              <a:t>11) What are the Spring Boot Starters?</a:t>
            </a:r>
          </a:p>
          <a:p>
            <a:pPr>
              <a:buNone/>
            </a:pPr>
            <a:r>
              <a:rPr lang="en-US" sz="2400" dirty="0" smtClean="0">
                <a:solidFill>
                  <a:schemeClr val="bg1"/>
                </a:solidFill>
                <a:latin typeface="Comic Sans MS" pitchFamily="66" charset="0"/>
              </a:rPr>
              <a:t>12) What is Spring Boot Actuator?</a:t>
            </a:r>
          </a:p>
          <a:p>
            <a:pPr>
              <a:buNone/>
            </a:pPr>
            <a:r>
              <a:rPr lang="en-US" sz="2400" dirty="0" smtClean="0">
                <a:solidFill>
                  <a:schemeClr val="bg1"/>
                </a:solidFill>
                <a:latin typeface="Comic Sans MS" pitchFamily="66" charset="0"/>
              </a:rPr>
              <a:t>13) What is </a:t>
            </a:r>
            <a:r>
              <a:rPr lang="en-US" sz="2400" dirty="0" err="1" smtClean="0">
                <a:solidFill>
                  <a:schemeClr val="bg1"/>
                </a:solidFill>
                <a:latin typeface="Comic Sans MS" pitchFamily="66" charset="0"/>
              </a:rPr>
              <a:t>thymeleaf</a:t>
            </a: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14) How to use </a:t>
            </a:r>
            <a:r>
              <a:rPr lang="en-US" sz="2400" dirty="0" err="1" smtClean="0">
                <a:solidFill>
                  <a:schemeClr val="bg1"/>
                </a:solidFill>
                <a:latin typeface="Comic Sans MS" pitchFamily="66" charset="0"/>
              </a:rPr>
              <a:t>thymeleaf</a:t>
            </a:r>
            <a:r>
              <a:rPr lang="en-US" sz="2400" dirty="0" smtClean="0">
                <a:solidFill>
                  <a:schemeClr val="bg1"/>
                </a:solidFill>
                <a:latin typeface="Comic Sans MS" pitchFamily="66" charset="0"/>
              </a:rPr>
              <a:t>?</a:t>
            </a:r>
          </a:p>
          <a:p>
            <a:pPr>
              <a:buNone/>
            </a:pPr>
            <a:r>
              <a:rPr lang="en-US" sz="2400" dirty="0" smtClean="0">
                <a:solidFill>
                  <a:schemeClr val="bg1"/>
                </a:solidFill>
                <a:latin typeface="Comic Sans MS" pitchFamily="66" charset="0"/>
              </a:rPr>
              <a:t>15) How to connect Spring Boot to the database using JPA?</a:t>
            </a:r>
          </a:p>
          <a:p>
            <a:pPr>
              <a:buNone/>
            </a:pPr>
            <a:r>
              <a:rPr lang="en-US" sz="2400" dirty="0" smtClean="0">
                <a:solidFill>
                  <a:schemeClr val="bg1"/>
                </a:solidFill>
                <a:latin typeface="Comic Sans MS" pitchFamily="66" charset="0"/>
              </a:rPr>
              <a:t>16) How to connect Spring Boot application to database using JDBC?</a:t>
            </a:r>
          </a:p>
          <a:p>
            <a:pPr>
              <a:buNone/>
            </a:pPr>
            <a:r>
              <a:rPr lang="en-US" sz="2400" dirty="0" smtClean="0">
                <a:solidFill>
                  <a:schemeClr val="bg1"/>
                </a:solidFill>
                <a:latin typeface="Comic Sans MS" pitchFamily="66" charset="0"/>
              </a:rPr>
              <a:t>17) What is @RestController annotation in Spring Boot?</a:t>
            </a:r>
          </a:p>
          <a:p>
            <a:pPr>
              <a:buNone/>
            </a:pPr>
            <a:r>
              <a:rPr lang="en-US" sz="2400" dirty="0" smtClean="0">
                <a:solidFill>
                  <a:schemeClr val="bg1"/>
                </a:solidFill>
                <a:latin typeface="Comic Sans MS" pitchFamily="66" charset="0"/>
              </a:rPr>
              <a:t>18) What is @RequestMapping annotation in Spring Boot?</a:t>
            </a:r>
          </a:p>
          <a:p>
            <a:pPr>
              <a:buNone/>
            </a:pPr>
            <a:r>
              <a:rPr lang="en-US" sz="2400" dirty="0" smtClean="0">
                <a:solidFill>
                  <a:schemeClr val="bg1"/>
                </a:solidFill>
                <a:latin typeface="Comic Sans MS" pitchFamily="66" charset="0"/>
              </a:rPr>
              <a:t>19) Spring Vs Spring Boot?</a:t>
            </a:r>
            <a:endParaRPr lang="en-US" sz="2400" dirty="0">
              <a:solidFill>
                <a:schemeClr val="bg1"/>
              </a:solidFill>
              <a:latin typeface="Comic Sans MS" pitchFamily="66" charset="0"/>
            </a:endParaRPr>
          </a:p>
        </p:txBody>
      </p:sp>
      <p:sp>
        <p:nvSpPr>
          <p:cNvPr id="4" name="Slide Number Placeholder 3"/>
          <p:cNvSpPr>
            <a:spLocks noGrp="1"/>
          </p:cNvSpPr>
          <p:nvPr>
            <p:ph type="sldNum" sz="quarter" idx="12"/>
          </p:nvPr>
        </p:nvSpPr>
        <p:spPr/>
        <p:txBody>
          <a:bodyPr/>
          <a:lstStyle/>
          <a:p>
            <a:pPr>
              <a:defRPr/>
            </a:pPr>
            <a:fld id="{0DA6D47C-DB25-4422-830B-D0CF3B6CE854}" type="slidenum">
              <a:rPr lang="en-US" smtClean="0"/>
              <a:pPr>
                <a:defRPr/>
              </a:pPr>
              <a:t>92</a:t>
            </a:fld>
            <a:endParaRPr lang="en-US" dirty="0"/>
          </a:p>
        </p:txBody>
      </p:sp>
      <p:pic>
        <p:nvPicPr>
          <p:cNvPr id="5" name="Picture 4" descr="Ppt_Bg2.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214678" y="0"/>
            <a:ext cx="5929322" cy="954107"/>
          </a:xfrm>
          <a:prstGeom prst="rect">
            <a:avLst/>
          </a:prstGeom>
          <a:noFill/>
        </p:spPr>
        <p:txBody>
          <a:bodyPr wrap="square" rtlCol="0">
            <a:spAutoFit/>
          </a:bodyPr>
          <a:lstStyle/>
          <a:p>
            <a:r>
              <a:rPr lang="en-US" sz="2800" i="0" u="none" dirty="0" smtClean="0">
                <a:latin typeface="Comic Sans MS" pitchFamily="66" charset="0"/>
              </a:rPr>
              <a:t>Spring Boot Interview Questions</a:t>
            </a:r>
          </a:p>
          <a:p>
            <a:endParaRPr lang="en-US" sz="2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rot="20444372">
            <a:off x="557939" y="3049635"/>
            <a:ext cx="7772400" cy="658584"/>
          </a:xfrm>
        </p:spPr>
        <p:txBody>
          <a:bodyPr>
            <a:noAutofit/>
          </a:bodyPr>
          <a:lstStyle/>
          <a:p>
            <a:pPr algn="ctr"/>
            <a:r>
              <a:rPr lang="en-US" sz="7200" b="1" dirty="0" smtClean="0">
                <a:solidFill>
                  <a:srgbClr val="00CCFF"/>
                </a:solidFill>
                <a:latin typeface="Bell MT" pitchFamily="18" charset="0"/>
              </a:rPr>
              <a:t>THANK YOU</a:t>
            </a:r>
            <a:endParaRPr lang="en-US" sz="7200" b="1" dirty="0">
              <a:solidFill>
                <a:srgbClr val="00CCFF"/>
              </a:solidFill>
              <a:latin typeface="Bell MT" pitchFamily="18" charset="0"/>
            </a:endParaRPr>
          </a:p>
        </p:txBody>
      </p:sp>
      <p:sp>
        <p:nvSpPr>
          <p:cNvPr id="3" name="Slide Number Placeholder 2"/>
          <p:cNvSpPr>
            <a:spLocks noGrp="1"/>
          </p:cNvSpPr>
          <p:nvPr>
            <p:ph type="sldNum" sz="quarter" idx="12"/>
          </p:nvPr>
        </p:nvSpPr>
        <p:spPr/>
        <p:txBody>
          <a:bodyPr/>
          <a:lstStyle/>
          <a:p>
            <a:fld id="{CB3966BC-8B8D-4F42-BECA-90C48EA3D957}" type="slidenum">
              <a:rPr lang="en-US" smtClean="0"/>
              <a:pPr/>
              <a:t>93</a:t>
            </a:fld>
            <a:endParaRPr lang="en-US"/>
          </a:p>
        </p:txBody>
      </p:sp>
    </p:spTree>
    <p:extLst>
      <p:ext uri="{BB962C8B-B14F-4D97-AF65-F5344CB8AC3E}">
        <p14:creationId xmlns:p14="http://schemas.microsoft.com/office/powerpoint/2010/main" xmlns="" val="1077341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Bold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10187</TotalTime>
  <Words>4305</Words>
  <Application>Microsoft Office PowerPoint</Application>
  <PresentationFormat>On-screen Show (4:3)</PresentationFormat>
  <Paragraphs>1017</Paragraphs>
  <Slides>93</Slides>
  <Notes>2</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Default Design</vt:lpstr>
      <vt:lpstr>Slide 1</vt:lpstr>
      <vt:lpstr>Slide 2</vt:lpstr>
      <vt:lpstr>Slide 3</vt:lpstr>
      <vt:lpstr>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 </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Subtle Waves Template</dc:title>
  <dc:creator>Presentation Helper</dc:creator>
  <cp:lastModifiedBy>Praveen Kumar V</cp:lastModifiedBy>
  <cp:revision>2577</cp:revision>
  <dcterms:modified xsi:type="dcterms:W3CDTF">2017-12-29T11:37:42Z</dcterms:modified>
</cp:coreProperties>
</file>