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0" r:id="rId5"/>
    <p:sldId id="261" r:id="rId6"/>
    <p:sldId id="262" r:id="rId7"/>
    <p:sldId id="27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71" r:id="rId16"/>
    <p:sldId id="270" r:id="rId17"/>
    <p:sldId id="274" r:id="rId18"/>
    <p:sldId id="277" r:id="rId19"/>
    <p:sldId id="275" r:id="rId20"/>
    <p:sldId id="278" r:id="rId21"/>
    <p:sldId id="276" r:id="rId22"/>
    <p:sldId id="279" r:id="rId23"/>
    <p:sldId id="280" r:id="rId24"/>
    <p:sldId id="281" r:id="rId25"/>
    <p:sldId id="282" r:id="rId26"/>
    <p:sldId id="283" r:id="rId27"/>
    <p:sldId id="285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30A4E-58AA-42F4-A165-9886D36B02C1}" v="30" dt="2021-04-03T16:01:47.494"/>
  </p1510:revLst>
</p1510:revInfo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2858-D4FA-4C95-8817-9D4CE9DE2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F3947-595E-409B-B797-380FF8216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BB69B-A5CA-4569-BF24-086AD3C7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BEF7-665E-437E-87B1-B90535F446B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6A37B-1E5D-431E-94C4-E6DD43E5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284D9-9ABA-42EF-98B6-EE5ADC89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2EAC-F63C-445D-A1C5-48BDB982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4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C557-8059-4E10-9362-D21F4133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72074-6E8B-4C14-90C4-F5A6591FC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8DEC-C100-4E4B-9F49-ACA50EFA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BEF7-665E-437E-87B1-B90535F446B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249D-24E2-4A46-8176-255A8AA5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CDB3-29FB-4087-A9A8-5D790975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2EAC-F63C-445D-A1C5-48BDB982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2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3B8E7-8791-4121-B6F7-DDB7E9A82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8A3CA-5627-40BB-86EE-F387482F9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6C29C-3B26-4E56-8CBA-8475E095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BEF7-665E-437E-87B1-B90535F446B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E0BB3-B340-4440-AAED-55583723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ACA67-448D-41F2-A824-B85C134D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2EAC-F63C-445D-A1C5-48BDB982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5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2D65-0B81-412D-899E-0A811CD0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21E0-9762-4AB2-892D-2E9235F5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CB3D0-36C1-4D59-8316-AC1A993B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BEF7-665E-437E-87B1-B90535F446B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2BA9-8A95-40DD-A536-23CC643C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FF79-CCF9-434D-903A-859B1C2F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2EAC-F63C-445D-A1C5-48BDB982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1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7AFE-4B29-4CF7-B8A2-B8CD247E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CB260-2A80-46A7-BECA-3A8464732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0A19-06A7-4A3F-8BF7-B029E687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BEF7-665E-437E-87B1-B90535F446B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492F-E369-4280-8F6F-C32686B0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115C4-A463-4D32-9DC5-028D923B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2EAC-F63C-445D-A1C5-48BDB982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2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BCB7-3B0D-4EED-B28F-409DF92D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B1BC-FE76-4186-AC62-582FE5E0E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EB7CD-EB18-4E4F-917E-F3E86EE93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F3A22-B308-4D8B-AB48-383809AE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BEF7-665E-437E-87B1-B90535F446B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53477-DAD6-4495-9017-4CAFB52F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B3565-3C83-4B6C-A246-28EB8479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2EAC-F63C-445D-A1C5-48BDB982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9D6E-712A-49DE-9B66-D6D3977E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EE4D3-8488-4542-A4B2-254B07779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B1A79-7DA5-4AB5-B890-EE690EFF9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46D15-7FBF-4837-9C16-685078188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E996B-42B3-433D-BB46-686A5E35F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D71158-60E4-4D2A-A436-5400AA65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BEF7-665E-437E-87B1-B90535F446B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C43BD-0DAD-42CA-877A-0709E8D6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F3847-F80E-47D6-964E-EE169F76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2EAC-F63C-445D-A1C5-48BDB982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7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0519-1871-4FED-9020-F7EC2BBB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3E279-B2D5-4AE2-9F83-41C73500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BEF7-665E-437E-87B1-B90535F446B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B442F-9105-45A1-B03C-F466B2CA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A50E1-EC0C-492D-A405-B088B2CE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2EAC-F63C-445D-A1C5-48BDB982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5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1C8D-65F0-43A7-ADD9-987A6467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BEF7-665E-437E-87B1-B90535F446B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53A51-057D-4719-9561-D1439079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1A625-5807-48F4-B9F3-1110FDAA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2EAC-F63C-445D-A1C5-48BDB982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14A2-D512-4177-A3F6-153A39A2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4F82-E41C-46AB-A16E-5762CA9C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DD3FA-D575-439F-BEFE-B1F290E08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2AEFC-42F5-49C5-B6B4-3E53F098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BEF7-665E-437E-87B1-B90535F446B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BCC6D-ED6A-4A31-AEF6-E9D4EB84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5D45F-30FE-4923-830F-CEED05C6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2EAC-F63C-445D-A1C5-48BDB982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8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2A30-822D-4378-8BCC-E524ABE2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51299-2C54-43F1-8488-CB3EE26B2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A3EC9-7311-4A63-8311-686DE8646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6A26C-A793-4539-A2F6-BE97679A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BEF7-665E-437E-87B1-B90535F446B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24A9D-1113-4D90-BC8C-819BD010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33075-610C-4722-B3D8-F0AFC649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2EAC-F63C-445D-A1C5-48BDB982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5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7FC8B-BBE4-4C4A-91B3-53B7C545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64C67-83CB-4AB7-86DA-6C00D5854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6F81C-D563-486E-8CAA-CAB2A5EB1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BEF7-665E-437E-87B1-B90535F446B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AC60B-E1A1-4071-80CA-C727648F4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64263-551B-4259-B039-A556356AD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02EAC-F63C-445D-A1C5-48BDB982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8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BF8B2-E666-4433-B930-CC6281871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1701" y="3534779"/>
            <a:ext cx="3312734" cy="1141851"/>
          </a:xfrm>
          <a:noFill/>
        </p:spPr>
        <p:txBody>
          <a:bodyPr>
            <a:normAutofit fontScale="25000" lnSpcReduction="20000"/>
          </a:bodyPr>
          <a:lstStyle/>
          <a:p>
            <a:pPr marL="28575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7200" b="1" dirty="0" err="1">
                <a:solidFill>
                  <a:srgbClr val="2D3B45"/>
                </a:solidFill>
                <a:latin typeface="Lato Extended"/>
                <a:ea typeface="+mj-ea"/>
                <a:cs typeface="+mj-cs"/>
              </a:rPr>
              <a:t>Mohammadali</a:t>
            </a:r>
            <a:r>
              <a:rPr lang="en-US" sz="7200" b="1" dirty="0">
                <a:solidFill>
                  <a:srgbClr val="2D3B45"/>
                </a:solidFill>
                <a:latin typeface="Lato Extended"/>
                <a:ea typeface="+mj-ea"/>
                <a:cs typeface="+mj-cs"/>
              </a:rPr>
              <a:t> Fallahian</a:t>
            </a:r>
          </a:p>
          <a:p>
            <a:pPr marL="28575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rgbClr val="2D3B45"/>
                </a:solidFill>
                <a:latin typeface="Lato Extended"/>
                <a:ea typeface="+mj-ea"/>
                <a:cs typeface="+mj-cs"/>
              </a:rPr>
              <a:t>Abhilash </a:t>
            </a:r>
            <a:r>
              <a:rPr lang="en-US" sz="7200" b="1" dirty="0" err="1">
                <a:solidFill>
                  <a:srgbClr val="2D3B45"/>
                </a:solidFill>
                <a:latin typeface="Lato Extended"/>
                <a:ea typeface="+mj-ea"/>
                <a:cs typeface="+mj-cs"/>
              </a:rPr>
              <a:t>Mandlekar</a:t>
            </a:r>
            <a:endParaRPr lang="en-US" sz="7200" b="1" dirty="0">
              <a:solidFill>
                <a:srgbClr val="2D3B45"/>
              </a:solidFill>
              <a:latin typeface="Lato Extended"/>
              <a:ea typeface="+mj-ea"/>
              <a:cs typeface="+mj-cs"/>
            </a:endParaRPr>
          </a:p>
          <a:p>
            <a:pPr marL="28575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7200" b="1" dirty="0" err="1">
                <a:solidFill>
                  <a:srgbClr val="2D3B45"/>
                </a:solidFill>
                <a:latin typeface="Lato Extended"/>
                <a:ea typeface="+mj-ea"/>
                <a:cs typeface="+mj-cs"/>
              </a:rPr>
              <a:t>Dayakar</a:t>
            </a:r>
            <a:r>
              <a:rPr lang="en-US" sz="7200" b="1" dirty="0">
                <a:solidFill>
                  <a:srgbClr val="2D3B45"/>
                </a:solidFill>
                <a:latin typeface="Lato Extended"/>
                <a:ea typeface="+mj-ea"/>
                <a:cs typeface="+mj-cs"/>
              </a:rPr>
              <a:t> </a:t>
            </a:r>
            <a:r>
              <a:rPr lang="en-US" sz="7200" b="1" dirty="0" err="1">
                <a:solidFill>
                  <a:srgbClr val="2D3B45"/>
                </a:solidFill>
                <a:latin typeface="Lato Extended"/>
                <a:ea typeface="+mj-ea"/>
                <a:cs typeface="+mj-cs"/>
              </a:rPr>
              <a:t>Ravuri</a:t>
            </a:r>
            <a:r>
              <a:rPr lang="en-US" sz="7200" b="1" dirty="0">
                <a:solidFill>
                  <a:srgbClr val="2D3B45"/>
                </a:solidFill>
                <a:latin typeface="Lato Extended"/>
                <a:ea typeface="+mj-ea"/>
                <a:cs typeface="+mj-cs"/>
              </a:rPr>
              <a:t> </a:t>
            </a:r>
          </a:p>
          <a:p>
            <a:pPr algn="r" rtl="0">
              <a:spcBef>
                <a:spcPts val="592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88888"/>
                </a:solidFill>
                <a:effectLst/>
                <a:latin typeface="Calibri" panose="020F0502020204030204" pitchFamily="34" charset="0"/>
              </a:rPr>
              <a:t>                   </a:t>
            </a:r>
            <a:endParaRPr lang="en-US" sz="2000" b="1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84DD3-E928-4307-BE38-5A9B5F041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447077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080808"/>
                </a:solidFill>
              </a:rPr>
              <a:t>Campus Eats Database</a:t>
            </a:r>
            <a:br>
              <a:rPr lang="en-US" sz="4400" b="1" dirty="0">
                <a:solidFill>
                  <a:srgbClr val="080808"/>
                </a:solidFill>
              </a:rPr>
            </a:br>
            <a:r>
              <a:rPr lang="en-US" sz="1400" b="1" i="0" dirty="0">
                <a:solidFill>
                  <a:srgbClr val="2D3B45"/>
                </a:solidFill>
                <a:effectLst/>
                <a:latin typeface="Lato Extended"/>
              </a:rPr>
              <a:t>ER Modeling Group 17</a:t>
            </a:r>
            <a:endParaRPr lang="en-US" sz="4400" b="1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1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235" y="326912"/>
            <a:ext cx="6478513" cy="1371257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 dirty="0"/>
              <a:t>Rating Models Implementation</a:t>
            </a:r>
            <a:br>
              <a:rPr lang="en-US" sz="4000" b="1" dirty="0"/>
            </a:br>
            <a:r>
              <a:rPr lang="en-US" sz="2800" b="1" dirty="0"/>
              <a:t>Queries</a:t>
            </a:r>
            <a:endParaRPr 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1C2A7-BBBE-40FD-AC1A-16D8DB231502}"/>
              </a:ext>
            </a:extLst>
          </p:cNvPr>
          <p:cNvSpPr txBox="1"/>
          <p:nvPr/>
        </p:nvSpPr>
        <p:spPr>
          <a:xfrm>
            <a:off x="901212" y="1856317"/>
            <a:ext cx="105995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 TABLE 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restaurant_rating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(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rating_id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int(11) NOT NULL AUTO_INCREMENT,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food_rating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int(11) NOT NULL,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price_rating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int(11) NOT NULL,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restaurant_id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int(11) NOT NULL,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int(11) NOT NULL,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PRIMARY KEY (`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rating_id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`),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KEY 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PK_restaurant_rating_restaurant_idx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(`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restaurant_id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`),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KEY 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FK_restaurant_rating_order_idx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(`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`),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CONSTRAINT 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FK_restaurant_rating_order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FOREIGN KEY (`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`) REFERENCES `orders` (`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`) ON DELETE NO ACTION ON UPDATE NO ACTION,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CONSTRAINT 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FK_restaurant_rating_restaurant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FOREIGN KEY (`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restaurant_id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`) REFERENCES `restaurant` (`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restaurant_id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`) ON DELETE NO ACTION ON UPDATE NO ACTION);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869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/>
              <a:t>Test Data</a:t>
            </a:r>
            <a:endParaRPr lang="en-US" sz="48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7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4747089-0322-4B03-B224-817DD4C8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228512D-3055-4911-A4D1-4A084C9C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3C98C7BF-70D9-4D19-BD2D-D808991FD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3853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0246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501609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190" y="2721789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Adding Test Data</a:t>
            </a:r>
            <a:br>
              <a:rPr lang="en-US" sz="2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ratings table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FD685C2-1A84-41DE-BFA0-0A068F83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14977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A94D6C-43C8-42ED-8889-3B7233F9F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574" y="129886"/>
            <a:ext cx="5484417" cy="63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24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4747089-0322-4B03-B224-817DD4C8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228512D-3055-4911-A4D1-4A084C9C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3C98C7BF-70D9-4D19-BD2D-D808991FD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3853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0246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501609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190" y="2721789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Adding Test Data</a:t>
            </a:r>
            <a:br>
              <a:rPr lang="en-US" sz="2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driver_ratings</a:t>
            </a:r>
            <a:r>
              <a:rPr lang="en-US" sz="2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table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FD685C2-1A84-41DE-BFA0-0A068F83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14977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DA443A-CD5F-43C4-8972-0BA0AD73B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7" y="88429"/>
            <a:ext cx="5414508" cy="668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54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4747089-0322-4B03-B224-817DD4C8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228512D-3055-4911-A4D1-4A084C9C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3C98C7BF-70D9-4D19-BD2D-D808991FD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3853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0246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501609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190" y="2721789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Adding Test Data</a:t>
            </a:r>
            <a:br>
              <a:rPr lang="en-US" sz="2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restaurant_ratings</a:t>
            </a:r>
            <a:r>
              <a:rPr lang="en-US" sz="2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table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FD685C2-1A84-41DE-BFA0-0A068F83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14977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3EA116C-3109-4A95-811A-07B62CD3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94" y="146576"/>
            <a:ext cx="5089327" cy="658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3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Advanced View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235" y="326912"/>
            <a:ext cx="6478513" cy="874263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 dirty="0"/>
              <a:t>Advanced 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101F0-46BE-4B71-8E9D-29BDB9A59032}"/>
              </a:ext>
            </a:extLst>
          </p:cNvPr>
          <p:cNvSpPr txBox="1"/>
          <p:nvPr/>
        </p:nvSpPr>
        <p:spPr>
          <a:xfrm>
            <a:off x="759171" y="1627515"/>
            <a:ext cx="10599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i="0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person_rating</a:t>
            </a:r>
            <a:r>
              <a:rPr lang="en-US" sz="1800" b="1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view:</a:t>
            </a:r>
            <a:r>
              <a:rPr lang="en-US" sz="18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 this view you can find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list of all people whether rated or not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and the aggerated average of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ratings of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price_rating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food_rating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courteous_rating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ontime_rating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for each person.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9526E6-C14B-449E-A46B-2820E90347D2}"/>
              </a:ext>
            </a:extLst>
          </p:cNvPr>
          <p:cNvSpPr txBox="1"/>
          <p:nvPr/>
        </p:nvSpPr>
        <p:spPr>
          <a:xfrm>
            <a:off x="759170" y="2644492"/>
            <a:ext cx="10599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i="0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order_person_rating</a:t>
            </a:r>
            <a:r>
              <a:rPr lang="en-US" sz="1800" b="1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view:</a:t>
            </a:r>
            <a:r>
              <a:rPr lang="en-US" sz="18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 this view you can find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list of all order with the name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of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people ordered the food, delivery address and time and submitted rating by the person.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FFF13C-4408-4DC9-84E8-8615A48D06B8}"/>
              </a:ext>
            </a:extLst>
          </p:cNvPr>
          <p:cNvSpPr txBox="1"/>
          <p:nvPr/>
        </p:nvSpPr>
        <p:spPr>
          <a:xfrm>
            <a:off x="759169" y="3818540"/>
            <a:ext cx="10599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driver_person_rating</a:t>
            </a:r>
            <a:r>
              <a:rPr lang="en-US" sz="1800" b="1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view:</a:t>
            </a:r>
            <a:r>
              <a:rPr lang="en-US" sz="18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 this view you can find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list of all student who is working as driver with the average rating received from customers.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16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584" y="75628"/>
            <a:ext cx="6478513" cy="573301"/>
          </a:xfrm>
        </p:spPr>
        <p:txBody>
          <a:bodyPr anchor="t">
            <a:normAutofit/>
          </a:bodyPr>
          <a:lstStyle/>
          <a:p>
            <a:pPr algn="ctr"/>
            <a:r>
              <a:rPr lang="en-US" sz="2800" b="1" i="0" u="sng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person_rating</a:t>
            </a:r>
            <a:endParaRPr lang="en-US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1C2A7-BBBE-40FD-AC1A-16D8DB231502}"/>
              </a:ext>
            </a:extLst>
          </p:cNvPr>
          <p:cNvSpPr txBox="1"/>
          <p:nvPr/>
        </p:nvSpPr>
        <p:spPr>
          <a:xfrm>
            <a:off x="376908" y="820832"/>
            <a:ext cx="10959686" cy="584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person_rating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p.person_name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p.cell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(case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f.faculty_id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not null then 'Faculty'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st.student_id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not null then 'Student'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s.staff_id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not null then 'Staff'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'Other'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end) as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person_kind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ifnull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((case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f.faculty_id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not null then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f.title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,' - ',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f.highest_degree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,' degree from ',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f.degree_college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st.student_id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not null then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f.title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,' - ',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st.type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,' of ',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st.major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s.staff_id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not null then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s.position</a:t>
            </a:r>
            <a:endParaRPr lang="en-US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'Not Defined'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end),'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Whitout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Title') as title,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ifnull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price_rating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'No Rate') as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price_rating,ifnull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food_rating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'No Rate') as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food_rating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ifnull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courteous_rating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'No Rate') as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courteous_rating,ifnull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ontime_rating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'No Rate') as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ontime_rating</a:t>
            </a:r>
            <a:endParaRPr lang="en-US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person as p left join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faculty as f on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f.person_id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p.person_id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 join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as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st.person_id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p.person_id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 join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staff as s on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s.person_id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p.person_id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 join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o.person_id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round(avg(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rr.price_rating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),2) as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price_rating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round(avg(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rr.food_rating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),2) as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food_rating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round(avg(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dr.courteous_rating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),2) as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courteous_rating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round(avg(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dr.ontime_rating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),2) as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ontime_rating</a:t>
            </a:r>
            <a:endParaRPr lang="en-US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orders as o left join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restaurant_rating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rr.order_id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o.order_id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 join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driver_rating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dr.order_id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o.order_id</a:t>
            </a:r>
            <a:endParaRPr lang="en-US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o.person_id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as rate on 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rate.person_id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p.person_id</a:t>
            </a:r>
            <a:r>
              <a:rPr lang="en-US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910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584" y="75628"/>
            <a:ext cx="6478513" cy="573301"/>
          </a:xfrm>
        </p:spPr>
        <p:txBody>
          <a:bodyPr anchor="t">
            <a:normAutofit/>
          </a:bodyPr>
          <a:lstStyle/>
          <a:p>
            <a:pPr algn="ctr"/>
            <a:r>
              <a:rPr lang="en-US" sz="2800" b="1" i="0" u="sng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person_rating</a:t>
            </a:r>
            <a:endParaRPr lang="en-US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C0B1C-ADC7-4481-9D97-A63FE7BA2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8" y="561575"/>
            <a:ext cx="10088383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72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584" y="75628"/>
            <a:ext cx="6478513" cy="573301"/>
          </a:xfrm>
        </p:spPr>
        <p:txBody>
          <a:bodyPr anchor="t">
            <a:normAutofit/>
          </a:bodyPr>
          <a:lstStyle/>
          <a:p>
            <a:pPr algn="ctr"/>
            <a:r>
              <a:rPr lang="en-US" sz="2800" b="1" i="0" u="sng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order_person_rating</a:t>
            </a:r>
            <a:endParaRPr lang="en-US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1C2A7-BBBE-40FD-AC1A-16D8DB231502}"/>
              </a:ext>
            </a:extLst>
          </p:cNvPr>
          <p:cNvSpPr txBox="1"/>
          <p:nvPr/>
        </p:nvSpPr>
        <p:spPr>
          <a:xfrm>
            <a:off x="367577" y="1745530"/>
            <a:ext cx="1095968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order_person_rating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o.order_id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p.person_name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l.location_address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DATE_FORMAT(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d.delivery_time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"%W %M %e %Y") as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delivery_date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cast(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d.delivery_time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time) as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delivery_time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ifnull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r.overall_rating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'No Rate') as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overall_rating</a:t>
            </a:r>
            <a:endParaRPr lang="en-US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orders as o inner join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as p on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p.person_id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o.person_id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 join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 as l on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l.location_id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o.location_id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 join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(select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order_id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round(avg(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overall_rating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),2) as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overall_rating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ratings group by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order_id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as r on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r.order_id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o.order_id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 join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delivery d on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d.delivery_id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o.delivery_id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634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/>
              <a:t>Rating Models Implementation</a:t>
            </a:r>
            <a:endParaRPr lang="en-US" sz="48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92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584" y="75628"/>
            <a:ext cx="6478513" cy="573301"/>
          </a:xfrm>
        </p:spPr>
        <p:txBody>
          <a:bodyPr anchor="t">
            <a:normAutofit/>
          </a:bodyPr>
          <a:lstStyle/>
          <a:p>
            <a:pPr algn="ctr"/>
            <a:r>
              <a:rPr lang="en-US" sz="2800" b="1" i="0" u="sng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order_person_rating</a:t>
            </a:r>
            <a:endParaRPr lang="en-US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21BD8-8E46-4785-90DC-30266392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672805"/>
            <a:ext cx="9297698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83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584" y="75628"/>
            <a:ext cx="6478513" cy="573301"/>
          </a:xfrm>
        </p:spPr>
        <p:txBody>
          <a:bodyPr anchor="t">
            <a:normAutofit/>
          </a:bodyPr>
          <a:lstStyle/>
          <a:p>
            <a:pPr algn="ctr"/>
            <a:r>
              <a:rPr lang="en-US" sz="2800" b="1" i="0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driver_person_rating</a:t>
            </a:r>
            <a:endParaRPr lang="en-US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1C2A7-BBBE-40FD-AC1A-16D8DB231502}"/>
              </a:ext>
            </a:extLst>
          </p:cNvPr>
          <p:cNvSpPr txBox="1"/>
          <p:nvPr/>
        </p:nvSpPr>
        <p:spPr>
          <a:xfrm>
            <a:off x="367577" y="1745530"/>
            <a:ext cx="109596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driver_person_rating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p.person_name,d.driver_id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d.license_number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no_rate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number_of_rate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ontime_rating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courteous_rating</a:t>
            </a:r>
            <a:endParaRPr lang="en-US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driver d left join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s on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s.student_id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d.student_id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 join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p on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p.person_id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s.person_id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 join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(select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driver_id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count(*) as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no_rate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round(avg(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ontime_rating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),2) as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ontime_rating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round(avg(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courteous_rating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),2) as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courteous_rating</a:t>
            </a:r>
            <a:endParaRPr lang="en-US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driver_rating</a:t>
            </a:r>
            <a:endParaRPr lang="en-US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driver_id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as r on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r.driver_id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d.driver_id</a:t>
            </a:r>
            <a:endParaRPr lang="en-US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943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584" y="75628"/>
            <a:ext cx="6478513" cy="573301"/>
          </a:xfrm>
        </p:spPr>
        <p:txBody>
          <a:bodyPr anchor="t">
            <a:normAutofit/>
          </a:bodyPr>
          <a:lstStyle/>
          <a:p>
            <a:pPr algn="ctr"/>
            <a:r>
              <a:rPr lang="en-US" sz="2800" b="1" i="0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driver_person_rating</a:t>
            </a:r>
            <a:endParaRPr lang="en-US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B42EB-BDC7-4A46-B947-EA0F3E35C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837838"/>
            <a:ext cx="9392961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42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Corrections and Improvements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33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101F0-46BE-4B71-8E9D-29BDB9A59032}"/>
              </a:ext>
            </a:extLst>
          </p:cNvPr>
          <p:cNvSpPr txBox="1"/>
          <p:nvPr/>
        </p:nvSpPr>
        <p:spPr>
          <a:xfrm>
            <a:off x="759148" y="880467"/>
            <a:ext cx="10599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Add a field to show if a restaurant is approved or not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9526E6-C14B-449E-A46B-2820E90347D2}"/>
              </a:ext>
            </a:extLst>
          </p:cNvPr>
          <p:cNvSpPr txBox="1"/>
          <p:nvPr/>
        </p:nvSpPr>
        <p:spPr>
          <a:xfrm>
            <a:off x="759148" y="1316181"/>
            <a:ext cx="10599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ALTER TABLE `restaurant` 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 COLUMN 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is_approved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TINYINT NOT NULL DEFAULT 1;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5EFFBB-9AB8-4CA8-9559-76C89C3B4E64}"/>
              </a:ext>
            </a:extLst>
          </p:cNvPr>
          <p:cNvSpPr txBox="1"/>
          <p:nvPr/>
        </p:nvSpPr>
        <p:spPr>
          <a:xfrm>
            <a:off x="759148" y="1896210"/>
            <a:ext cx="10599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Add ‘foods’ table to collect information about nutrition of foods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23B93F-DA1D-4302-B1B9-B265702A6D4B}"/>
              </a:ext>
            </a:extLst>
          </p:cNvPr>
          <p:cNvSpPr txBox="1"/>
          <p:nvPr/>
        </p:nvSpPr>
        <p:spPr>
          <a:xfrm>
            <a:off x="759147" y="2348774"/>
            <a:ext cx="1059957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TABLE `foods` (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INT NOT NULL AUTO_INCREMENT,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food_name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VARCHAR(200) NOT NULL,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food_calorie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INT NULL,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food_fat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INT NULL,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food_price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FLOAT NOT NULL,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PRIMARY KEY (`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`));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EF7647-FBE1-44E1-9FAF-51F8D33AD899}"/>
              </a:ext>
            </a:extLst>
          </p:cNvPr>
          <p:cNvSpPr txBox="1"/>
          <p:nvPr/>
        </p:nvSpPr>
        <p:spPr>
          <a:xfrm>
            <a:off x="759147" y="4071747"/>
            <a:ext cx="10599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Add ‘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food_order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’ table to store the foods of orders.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66F84-25F4-43C1-B995-710FC89DE7A7}"/>
              </a:ext>
            </a:extLst>
          </p:cNvPr>
          <p:cNvSpPr txBox="1"/>
          <p:nvPr/>
        </p:nvSpPr>
        <p:spPr>
          <a:xfrm>
            <a:off x="759147" y="4428271"/>
            <a:ext cx="105995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CREATE TABLE 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food_order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(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INT NOT NULL,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INT NOT NULL,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PRIMARY KEY (`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`, 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`),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KEY 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Fk_food_food_order_idx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(`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`),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KEY 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Fk_order_food_order_idx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(`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`),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CONSTRAINT 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Fk_food_food_order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FOREIGN KEY (`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`) REFERENCES `foods` (`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`) ON DELETE NO ACTION ON UPDATE NO ACTION,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CONSTRAINT 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Fk_order_food_order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FOREIGN KEY (`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`) REFERENCES `orders` (`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`) ON DELETE NO ACTION ON UPDATE NO ACTION);</a:t>
            </a:r>
          </a:p>
        </p:txBody>
      </p:sp>
    </p:spTree>
    <p:extLst>
      <p:ext uri="{BB962C8B-B14F-4D97-AF65-F5344CB8AC3E}">
        <p14:creationId xmlns:p14="http://schemas.microsoft.com/office/powerpoint/2010/main" val="3850377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101F0-46BE-4B71-8E9D-29BDB9A59032}"/>
              </a:ext>
            </a:extLst>
          </p:cNvPr>
          <p:cNvSpPr txBox="1"/>
          <p:nvPr/>
        </p:nvSpPr>
        <p:spPr>
          <a:xfrm>
            <a:off x="711466" y="1553521"/>
            <a:ext cx="10599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Remove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driver_id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from orders table because we have a foreign key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delivery_id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delivery table has driver id.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9526E6-C14B-449E-A46B-2820E90347D2}"/>
              </a:ext>
            </a:extLst>
          </p:cNvPr>
          <p:cNvSpPr txBox="1"/>
          <p:nvPr/>
        </p:nvSpPr>
        <p:spPr>
          <a:xfrm>
            <a:off x="759157" y="2336293"/>
            <a:ext cx="105995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ALTER TABLE `orders` 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 FOREIGN KEY 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fk_O_driver_id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`;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ALTER TABLE `orders` 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 COLUMN 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`,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 INDEX 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fk_O_driver_id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EF7647-FBE1-44E1-9FAF-51F8D33AD899}"/>
              </a:ext>
            </a:extLst>
          </p:cNvPr>
          <p:cNvSpPr txBox="1"/>
          <p:nvPr/>
        </p:nvSpPr>
        <p:spPr>
          <a:xfrm>
            <a:off x="711465" y="3753373"/>
            <a:ext cx="10599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Set a trigger on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driver_rating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table. When data is inserted it calculates the average of that driver and the rating field in driver table will be updated.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66F84-25F4-43C1-B995-710FC89DE7A7}"/>
              </a:ext>
            </a:extLst>
          </p:cNvPr>
          <p:cNvSpPr txBox="1"/>
          <p:nvPr/>
        </p:nvSpPr>
        <p:spPr>
          <a:xfrm>
            <a:off x="759157" y="4635341"/>
            <a:ext cx="105995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TRIGGER 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driver_rating_AFTER_INSERT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AFTER INSERT ON 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driver_rating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FOR EACH ROW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update driver set rating=(select avg((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ontime_rating+courteous_rating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)/2) 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driver_rating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new.driver_id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new.driver_id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6257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101F0-46BE-4B71-8E9D-29BDB9A59032}"/>
              </a:ext>
            </a:extLst>
          </p:cNvPr>
          <p:cNvSpPr txBox="1"/>
          <p:nvPr/>
        </p:nvSpPr>
        <p:spPr>
          <a:xfrm>
            <a:off x="711466" y="1553521"/>
            <a:ext cx="10599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 rating field in restaurant table for store average rating of restaurant.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9526E6-C14B-449E-A46B-2820E90347D2}"/>
              </a:ext>
            </a:extLst>
          </p:cNvPr>
          <p:cNvSpPr txBox="1"/>
          <p:nvPr/>
        </p:nvSpPr>
        <p:spPr>
          <a:xfrm>
            <a:off x="759157" y="2336293"/>
            <a:ext cx="10599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ALTER TABLE `restaurant` 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 COLUMN `rating` FLOAT NULL DEFAULT NULL;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EF7647-FBE1-44E1-9FAF-51F8D33AD899}"/>
              </a:ext>
            </a:extLst>
          </p:cNvPr>
          <p:cNvSpPr txBox="1"/>
          <p:nvPr/>
        </p:nvSpPr>
        <p:spPr>
          <a:xfrm>
            <a:off x="711465" y="3608004"/>
            <a:ext cx="10599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 a trigger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restaurant_rating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table. When data is inserted it calculates the average of that restaurant and the rating field in restaurant table will be updated.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66F84-25F4-43C1-B995-710FC89DE7A7}"/>
              </a:ext>
            </a:extLst>
          </p:cNvPr>
          <p:cNvSpPr txBox="1"/>
          <p:nvPr/>
        </p:nvSpPr>
        <p:spPr>
          <a:xfrm>
            <a:off x="759157" y="4635341"/>
            <a:ext cx="105995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TRIGGER 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restaurant_rating_AFTER_INSERT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AFTER INSERT ON `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restaurant_rating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FOR EACH ROW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update restaurant set rating=(select avg((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food_rating+price_rating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)/2) from 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restaurant_rating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restaurant_id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new.restaurant_id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algn="just"/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restaurant_id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i="0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new.restaurant_id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8893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Reverse </a:t>
            </a:r>
            <a:r>
              <a:rPr lang="en-US" sz="48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Enginnering</a:t>
            </a:r>
            <a:endParaRPr lang="en-US" sz="48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8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D308873-1137-4337-9501-CF8C600B4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56" y="0"/>
            <a:ext cx="5356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1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235" y="326912"/>
            <a:ext cx="6478513" cy="1153925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 dirty="0"/>
              <a:t>Rating Models Implementation</a:t>
            </a:r>
            <a:br>
              <a:rPr lang="en-US" sz="4000" b="1" dirty="0"/>
            </a:br>
            <a:r>
              <a:rPr lang="en-US" sz="2800" b="1" dirty="0"/>
              <a:t>Business rules</a:t>
            </a:r>
            <a:endParaRPr 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61C70-3025-4F26-9305-AE9047646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288" y="1698170"/>
            <a:ext cx="10187541" cy="4516361"/>
          </a:xfrm>
        </p:spPr>
        <p:txBody>
          <a:bodyPr>
            <a:normAutofit/>
          </a:bodyPr>
          <a:lstStyle/>
          <a:p>
            <a:r>
              <a:rPr lang="en-US" sz="2400" dirty="0"/>
              <a:t>Each user can rate order, driver and restaurant. </a:t>
            </a:r>
          </a:p>
          <a:p>
            <a:r>
              <a:rPr lang="en-US" sz="2400" dirty="0"/>
              <a:t>Each order can have many rating.</a:t>
            </a:r>
          </a:p>
          <a:p>
            <a:r>
              <a:rPr lang="en-US" sz="2400" dirty="0"/>
              <a:t>Each order can have one driver rating.</a:t>
            </a:r>
          </a:p>
          <a:p>
            <a:r>
              <a:rPr lang="en-US" sz="2400" dirty="0"/>
              <a:t>Each order can have one restaurant rating.</a:t>
            </a:r>
          </a:p>
          <a:p>
            <a:r>
              <a:rPr lang="en-US" sz="2400" dirty="0"/>
              <a:t>Each driver can have many rating.</a:t>
            </a:r>
          </a:p>
          <a:p>
            <a:r>
              <a:rPr lang="en-US" sz="2400" dirty="0"/>
              <a:t>Each restaurant can have many rating.</a:t>
            </a:r>
          </a:p>
          <a:p>
            <a:r>
              <a:rPr lang="en-US" sz="2400" dirty="0"/>
              <a:t>In driver and restaurant rating we want to know which person on which order rate the driver or restaurant.</a:t>
            </a:r>
          </a:p>
          <a:p>
            <a:endParaRPr lang="en-US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235" y="326912"/>
            <a:ext cx="6478513" cy="1371257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 dirty="0"/>
              <a:t>Rating Models Implementation</a:t>
            </a:r>
            <a:br>
              <a:rPr lang="en-US" sz="4000" b="1" dirty="0"/>
            </a:br>
            <a:r>
              <a:rPr lang="en-US" sz="2800" b="1" dirty="0"/>
              <a:t>Entities and Relationships</a:t>
            </a:r>
            <a:endParaRPr 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349D5C-E552-4F82-9302-717BBC0C2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32793"/>
              </p:ext>
            </p:extLst>
          </p:nvPr>
        </p:nvGraphicFramePr>
        <p:xfrm>
          <a:off x="1417678" y="2396352"/>
          <a:ext cx="9356643" cy="12801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118881">
                  <a:extLst>
                    <a:ext uri="{9D8B030D-6E8A-4147-A177-3AD203B41FA5}">
                      <a16:colId xmlns:a16="http://schemas.microsoft.com/office/drawing/2014/main" val="2915907680"/>
                    </a:ext>
                  </a:extLst>
                </a:gridCol>
                <a:gridCol w="3118881">
                  <a:extLst>
                    <a:ext uri="{9D8B030D-6E8A-4147-A177-3AD203B41FA5}">
                      <a16:colId xmlns:a16="http://schemas.microsoft.com/office/drawing/2014/main" val="3940730140"/>
                    </a:ext>
                  </a:extLst>
                </a:gridCol>
                <a:gridCol w="3118881">
                  <a:extLst>
                    <a:ext uri="{9D8B030D-6E8A-4147-A177-3AD203B41FA5}">
                      <a16:colId xmlns:a16="http://schemas.microsoft.com/office/drawing/2014/main" val="214117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column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Indexes &amp; Relationship</a:t>
                      </a:r>
                      <a:endParaRPr lang="en-US" sz="1200" b="1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323102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rating_id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Primary key, auto increment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714995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order_id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Foreign key, to order table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9524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overall_rating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int</a:t>
                      </a:r>
                      <a:br>
                        <a:rPr lang="en-US" sz="1200" b="1" dirty="0">
                          <a:effectLst/>
                        </a:rPr>
                      </a:br>
                      <a:endParaRPr lang="en-US" sz="1200" b="1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 b="1" dirty="0">
                          <a:effectLst/>
                        </a:rPr>
                      </a:br>
                      <a:endParaRPr lang="en-US" sz="1200" b="1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5663148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C47D6D9-65D1-4E38-93ED-34AB9DFEF813}"/>
              </a:ext>
            </a:extLst>
          </p:cNvPr>
          <p:cNvSpPr txBox="1"/>
          <p:nvPr/>
        </p:nvSpPr>
        <p:spPr>
          <a:xfrm>
            <a:off x="1313284" y="1789683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ratings 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It stores overall rating about orders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7DBE775-D48E-47EB-A07A-1989459F5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84403"/>
              </p:ext>
            </p:extLst>
          </p:nvPr>
        </p:nvGraphicFramePr>
        <p:xfrm>
          <a:off x="1417678" y="4386978"/>
          <a:ext cx="9356643" cy="16459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118881">
                  <a:extLst>
                    <a:ext uri="{9D8B030D-6E8A-4147-A177-3AD203B41FA5}">
                      <a16:colId xmlns:a16="http://schemas.microsoft.com/office/drawing/2014/main" val="624907133"/>
                    </a:ext>
                  </a:extLst>
                </a:gridCol>
                <a:gridCol w="3118881">
                  <a:extLst>
                    <a:ext uri="{9D8B030D-6E8A-4147-A177-3AD203B41FA5}">
                      <a16:colId xmlns:a16="http://schemas.microsoft.com/office/drawing/2014/main" val="2614872937"/>
                    </a:ext>
                  </a:extLst>
                </a:gridCol>
                <a:gridCol w="3118881">
                  <a:extLst>
                    <a:ext uri="{9D8B030D-6E8A-4147-A177-3AD203B41FA5}">
                      <a16:colId xmlns:a16="http://schemas.microsoft.com/office/drawing/2014/main" val="30645366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</a:t>
                      </a:r>
                      <a:endParaRPr lang="en-US" sz="1200" b="1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Indexes &amp; Relationship</a:t>
                      </a:r>
                      <a:endParaRPr lang="en-US" sz="1200" b="1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537578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rating_id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Primary key, auto increment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80424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restaurant_id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Foreign key, to restaurant table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902634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food_rating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fontAlgn="t"/>
                      <a:endParaRPr lang="en-US" sz="1200" b="1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694121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price_rating</a:t>
                      </a:r>
                      <a:endParaRPr lang="en-US" sz="1200" b="1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fontAlgn="t"/>
                      <a:endParaRPr lang="en-US" sz="1200" b="1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131652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order_id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Foreign key, to order table</a:t>
                      </a:r>
                      <a:endParaRPr lang="en-US" sz="1200" b="1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29791216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703F3BA-9705-4868-BA05-C3CF28C5BE6B}"/>
              </a:ext>
            </a:extLst>
          </p:cNvPr>
          <p:cNvSpPr txBox="1"/>
          <p:nvPr/>
        </p:nvSpPr>
        <p:spPr>
          <a:xfrm>
            <a:off x="1313284" y="3926077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restaurant_ratings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It stores rating about restaurants.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2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235" y="326912"/>
            <a:ext cx="6478513" cy="1371257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 dirty="0"/>
              <a:t>Rating Models Implementation</a:t>
            </a:r>
            <a:br>
              <a:rPr lang="en-US" sz="4000" b="1" dirty="0"/>
            </a:br>
            <a:r>
              <a:rPr lang="en-US" sz="2800" b="1" dirty="0"/>
              <a:t>Entities and Relationships</a:t>
            </a:r>
            <a:endParaRPr 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7D6D9-65D1-4E38-93ED-34AB9DFEF813}"/>
              </a:ext>
            </a:extLst>
          </p:cNvPr>
          <p:cNvSpPr txBox="1"/>
          <p:nvPr/>
        </p:nvSpPr>
        <p:spPr>
          <a:xfrm>
            <a:off x="1313284" y="1789683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driver_ratings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It stores rating about drivers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BFABA7-9872-49AE-B093-B301A5228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9902"/>
              </p:ext>
            </p:extLst>
          </p:nvPr>
        </p:nvGraphicFramePr>
        <p:xfrm>
          <a:off x="1417678" y="2410324"/>
          <a:ext cx="9356643" cy="16459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118881">
                  <a:extLst>
                    <a:ext uri="{9D8B030D-6E8A-4147-A177-3AD203B41FA5}">
                      <a16:colId xmlns:a16="http://schemas.microsoft.com/office/drawing/2014/main" val="2541183992"/>
                    </a:ext>
                  </a:extLst>
                </a:gridCol>
                <a:gridCol w="3118881">
                  <a:extLst>
                    <a:ext uri="{9D8B030D-6E8A-4147-A177-3AD203B41FA5}">
                      <a16:colId xmlns:a16="http://schemas.microsoft.com/office/drawing/2014/main" val="2531712315"/>
                    </a:ext>
                  </a:extLst>
                </a:gridCol>
                <a:gridCol w="3118881">
                  <a:extLst>
                    <a:ext uri="{9D8B030D-6E8A-4147-A177-3AD203B41FA5}">
                      <a16:colId xmlns:a16="http://schemas.microsoft.com/office/drawing/2014/main" val="27513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column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Indexes &amp; Relationship</a:t>
                      </a:r>
                      <a:endParaRPr lang="en-US" sz="1200" b="1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172426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rating_id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Primary key, auto increment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057425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driver_id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Foreign key, to driver table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289191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ontime_rating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fontAlgn="t"/>
                      <a:endParaRPr lang="en-US" sz="1200" b="1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16616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courteous_rating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fontAlgn="t"/>
                      <a:endParaRPr lang="en-US" sz="1200" b="1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05192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order_id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sz="12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Foreign key, to order table</a:t>
                      </a:r>
                      <a:endParaRPr lang="en-US" sz="1200" b="1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182487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1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235" y="326912"/>
            <a:ext cx="6478513" cy="1371257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 dirty="0"/>
              <a:t>Rating Models Implementation</a:t>
            </a:r>
            <a:br>
              <a:rPr lang="en-US" sz="4000" b="1" dirty="0"/>
            </a:br>
            <a:r>
              <a:rPr kumimoji="0" lang="en-US" altLang="en-US" sz="28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Cardinalities</a:t>
            </a:r>
            <a:endParaRPr 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7D6D9-65D1-4E38-93ED-34AB9DFEF813}"/>
              </a:ext>
            </a:extLst>
          </p:cNvPr>
          <p:cNvSpPr txBox="1"/>
          <p:nvPr/>
        </p:nvSpPr>
        <p:spPr>
          <a:xfrm>
            <a:off x="1313284" y="1789683"/>
            <a:ext cx="6097554" cy="308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order to rating: One-To-Many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driver to </a:t>
            </a:r>
            <a:r>
              <a:rPr kumimoji="0" lang="en-US" altLang="en-US" sz="200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driver_ratings</a:t>
            </a:r>
            <a:r>
              <a:rPr kumimoji="0" lang="en-US" alt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One-To-Many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restaurant to </a:t>
            </a:r>
            <a:r>
              <a:rPr kumimoji="0" lang="en-US" altLang="en-US" sz="200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restaurant_ratings</a:t>
            </a:r>
            <a:r>
              <a:rPr kumimoji="0" lang="en-US" alt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One-To-Many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order to </a:t>
            </a:r>
            <a:r>
              <a:rPr kumimoji="0" lang="en-US" altLang="en-US" sz="200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restaurant_ratings</a:t>
            </a:r>
            <a:r>
              <a:rPr kumimoji="0" lang="en-US" alt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One-To-One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order to driver _ratings: One-To-One</a:t>
            </a:r>
          </a:p>
        </p:txBody>
      </p:sp>
    </p:spTree>
    <p:extLst>
      <p:ext uri="{BB962C8B-B14F-4D97-AF65-F5344CB8AC3E}">
        <p14:creationId xmlns:p14="http://schemas.microsoft.com/office/powerpoint/2010/main" val="59822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/>
              <a:t>Create Table Scripts</a:t>
            </a:r>
            <a:endParaRPr lang="en-US" sz="48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6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235" y="326912"/>
            <a:ext cx="6478513" cy="1371257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 dirty="0"/>
              <a:t>Rating Models Implementation</a:t>
            </a:r>
            <a:br>
              <a:rPr lang="en-US" sz="4000" b="1" dirty="0"/>
            </a:br>
            <a:r>
              <a:rPr lang="en-US" sz="2800" b="1" dirty="0"/>
              <a:t>Queries</a:t>
            </a:r>
            <a:endParaRPr 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1C2A7-BBBE-40FD-AC1A-16D8DB231502}"/>
              </a:ext>
            </a:extLst>
          </p:cNvPr>
          <p:cNvSpPr txBox="1"/>
          <p:nvPr/>
        </p:nvSpPr>
        <p:spPr>
          <a:xfrm>
            <a:off x="1003849" y="2120949"/>
            <a:ext cx="105995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 TABLE `ratings` (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`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rating_id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int(11) NOT NULL AUTO_INCREMENT,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`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overall_rating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int(11) NOT NULL,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`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order_id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int(11) NOT NULL,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PRIMARY KEY (`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rating_id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`),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KEY `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FK_rating_order_idx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(`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order_id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`),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CONSTRAINT `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FK_rating_order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FOREIGN KEY (`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order_id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`) REFERENCES `orders` (`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order_id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`) ON DELETE NO ACTION ON UPDATE NO ACTION);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7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399B-9355-4CDC-8E02-6AB1E2B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235" y="326912"/>
            <a:ext cx="6478513" cy="1371257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 dirty="0"/>
              <a:t>Rating Models Implementation</a:t>
            </a:r>
            <a:br>
              <a:rPr lang="en-US" sz="4000" b="1" dirty="0"/>
            </a:br>
            <a:r>
              <a:rPr lang="en-US" sz="2800" b="1" dirty="0"/>
              <a:t>Queries</a:t>
            </a:r>
            <a:endParaRPr 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1C2A7-BBBE-40FD-AC1A-16D8DB231502}"/>
              </a:ext>
            </a:extLst>
          </p:cNvPr>
          <p:cNvSpPr txBox="1"/>
          <p:nvPr/>
        </p:nvSpPr>
        <p:spPr>
          <a:xfrm>
            <a:off x="951727" y="1993597"/>
            <a:ext cx="105995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 TABLE 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driver_rating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(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rating_id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int(11) NOT NULL AUTO_INCREMENT,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ontime_rating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int(11) NOT NULL,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courteous_rating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int(11) NOT NULL,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int(11) NOT NULL,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int(11) NOT NULL,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PRIMARY KEY (`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rating_id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`),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KEY 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PK_driver_rating_driver_idx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(`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`),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KEY 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FK_driver_rating_order_idx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(`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`),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CONSTRAINT 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FK_driver_rating_driver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FOREIGN KEY (`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`) REFERENCES `driver` (`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`) ON DELETE NO ACTION ON UPDATE NO ACTION,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CONSTRAINT 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FK_driver_rating_order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 FOREIGN KEY (`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`) REFERENCES `orders` (`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`) ON DELETE NO ACTION ON UPDATE NO ACTION);</a:t>
            </a:r>
            <a:endParaRPr lang="en-US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275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2312</Words>
  <Application>Microsoft Office PowerPoint</Application>
  <PresentationFormat>Widescreen</PresentationFormat>
  <Paragraphs>207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Lato Extended</vt:lpstr>
      <vt:lpstr>Office Theme</vt:lpstr>
      <vt:lpstr>Campus Eats Database ER Modeling Group 17</vt:lpstr>
      <vt:lpstr>Rating Models Implementation</vt:lpstr>
      <vt:lpstr>Rating Models Implementation Business rules</vt:lpstr>
      <vt:lpstr>Rating Models Implementation Entities and Relationships</vt:lpstr>
      <vt:lpstr>Rating Models Implementation Entities and Relationships</vt:lpstr>
      <vt:lpstr>Rating Models Implementation Cardinalities</vt:lpstr>
      <vt:lpstr>Create Table Scripts</vt:lpstr>
      <vt:lpstr>Rating Models Implementation Queries</vt:lpstr>
      <vt:lpstr>Rating Models Implementation Queries</vt:lpstr>
      <vt:lpstr>Rating Models Implementation Queries</vt:lpstr>
      <vt:lpstr>Test Data</vt:lpstr>
      <vt:lpstr>Adding Test Data ratings table</vt:lpstr>
      <vt:lpstr>Adding Test Data driver_ratings table</vt:lpstr>
      <vt:lpstr>Adding Test Data restaurant_ratings table</vt:lpstr>
      <vt:lpstr>Advanced View</vt:lpstr>
      <vt:lpstr>Advanced View</vt:lpstr>
      <vt:lpstr>person_rating</vt:lpstr>
      <vt:lpstr>person_rating</vt:lpstr>
      <vt:lpstr>order_person_rating</vt:lpstr>
      <vt:lpstr>order_person_rating</vt:lpstr>
      <vt:lpstr>driver_person_rating</vt:lpstr>
      <vt:lpstr>driver_person_rating</vt:lpstr>
      <vt:lpstr>Corrections and Improvements</vt:lpstr>
      <vt:lpstr>PowerPoint Presentation</vt:lpstr>
      <vt:lpstr>PowerPoint Presentation</vt:lpstr>
      <vt:lpstr>PowerPoint Presentation</vt:lpstr>
      <vt:lpstr>Reverse Enginnering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Eats Database</dc:title>
  <dc:creator>Hesam Fallahian</dc:creator>
  <cp:lastModifiedBy>Hesam Fallahian</cp:lastModifiedBy>
  <cp:revision>3</cp:revision>
  <dcterms:created xsi:type="dcterms:W3CDTF">2021-04-03T14:31:43Z</dcterms:created>
  <dcterms:modified xsi:type="dcterms:W3CDTF">2021-04-03T16:06:03Z</dcterms:modified>
</cp:coreProperties>
</file>