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7"/>
  </p:notesMasterIdLst>
  <p:sldIdLst>
    <p:sldId id="491" r:id="rId8"/>
    <p:sldId id="437" r:id="rId9"/>
    <p:sldId id="540" r:id="rId10"/>
    <p:sldId id="541" r:id="rId11"/>
    <p:sldId id="542" r:id="rId12"/>
    <p:sldId id="543" r:id="rId13"/>
    <p:sldId id="555" r:id="rId14"/>
    <p:sldId id="545" r:id="rId15"/>
    <p:sldId id="546" r:id="rId16"/>
    <p:sldId id="547" r:id="rId17"/>
    <p:sldId id="548" r:id="rId18"/>
    <p:sldId id="549" r:id="rId19"/>
    <p:sldId id="550" r:id="rId20"/>
    <p:sldId id="551" r:id="rId21"/>
    <p:sldId id="521" r:id="rId22"/>
    <p:sldId id="552" r:id="rId23"/>
    <p:sldId id="522" r:id="rId24"/>
    <p:sldId id="553" r:id="rId25"/>
    <p:sldId id="554" r:id="rId26"/>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6" autoAdjust="0"/>
    <p:restoredTop sz="96224" autoAdjust="0"/>
  </p:normalViewPr>
  <p:slideViewPr>
    <p:cSldViewPr>
      <p:cViewPr varScale="1">
        <p:scale>
          <a:sx n="106" d="100"/>
          <a:sy n="106" d="100"/>
        </p:scale>
        <p:origin x="942" y="102"/>
      </p:cViewPr>
      <p:guideLst>
        <p:guide pos="2880"/>
        <p:guide orient="horz" pos="2160"/>
      </p:guideLst>
    </p:cSldViewPr>
  </p:slideViewPr>
  <p:outlineViewPr>
    <p:cViewPr>
      <p:scale>
        <a:sx n="33" d="100"/>
        <a:sy n="33" d="100"/>
      </p:scale>
      <p:origin x="0" y="-145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11/17/2021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16</a:t>
            </a:fld>
            <a:endParaRPr lang="en-US"/>
          </a:p>
        </p:txBody>
      </p:sp>
    </p:spTree>
    <p:extLst>
      <p:ext uri="{BB962C8B-B14F-4D97-AF65-F5344CB8AC3E}">
        <p14:creationId xmlns:p14="http://schemas.microsoft.com/office/powerpoint/2010/main" val="1348643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18</a:t>
            </a:fld>
            <a:endParaRPr lang="en-US"/>
          </a:p>
        </p:txBody>
      </p:sp>
    </p:spTree>
    <p:extLst>
      <p:ext uri="{BB962C8B-B14F-4D97-AF65-F5344CB8AC3E}">
        <p14:creationId xmlns:p14="http://schemas.microsoft.com/office/powerpoint/2010/main" val="1389828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19</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4</a:t>
            </a:fld>
            <a:endParaRPr lang="en-US"/>
          </a:p>
        </p:txBody>
      </p:sp>
    </p:spTree>
    <p:extLst>
      <p:ext uri="{BB962C8B-B14F-4D97-AF65-F5344CB8AC3E}">
        <p14:creationId xmlns:p14="http://schemas.microsoft.com/office/powerpoint/2010/main" val="101721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4136773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7</a:t>
            </a:fld>
            <a:endParaRPr lang="en-US"/>
          </a:p>
        </p:txBody>
      </p:sp>
    </p:spTree>
    <p:extLst>
      <p:ext uri="{BB962C8B-B14F-4D97-AF65-F5344CB8AC3E}">
        <p14:creationId xmlns:p14="http://schemas.microsoft.com/office/powerpoint/2010/main" val="405204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8</a:t>
            </a:fld>
            <a:endParaRPr lang="en-US"/>
          </a:p>
        </p:txBody>
      </p:sp>
    </p:spTree>
    <p:extLst>
      <p:ext uri="{BB962C8B-B14F-4D97-AF65-F5344CB8AC3E}">
        <p14:creationId xmlns:p14="http://schemas.microsoft.com/office/powerpoint/2010/main" val="2208203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9</a:t>
            </a:fld>
            <a:endParaRPr lang="en-US"/>
          </a:p>
        </p:txBody>
      </p:sp>
    </p:spTree>
    <p:extLst>
      <p:ext uri="{BB962C8B-B14F-4D97-AF65-F5344CB8AC3E}">
        <p14:creationId xmlns:p14="http://schemas.microsoft.com/office/powerpoint/2010/main" val="3421180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10</a:t>
            </a:fld>
            <a:endParaRPr lang="en-US"/>
          </a:p>
        </p:txBody>
      </p:sp>
    </p:spTree>
    <p:extLst>
      <p:ext uri="{BB962C8B-B14F-4D97-AF65-F5344CB8AC3E}">
        <p14:creationId xmlns:p14="http://schemas.microsoft.com/office/powerpoint/2010/main" val="1644690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11</a:t>
            </a:fld>
            <a:endParaRPr lang="en-US"/>
          </a:p>
        </p:txBody>
      </p:sp>
    </p:spTree>
    <p:extLst>
      <p:ext uri="{BB962C8B-B14F-4D97-AF65-F5344CB8AC3E}">
        <p14:creationId xmlns:p14="http://schemas.microsoft.com/office/powerpoint/2010/main" val="370879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15</a:t>
            </a:fld>
            <a:endParaRPr lang="en-US"/>
          </a:p>
        </p:txBody>
      </p:sp>
    </p:spTree>
    <p:extLst>
      <p:ext uri="{BB962C8B-B14F-4D97-AF65-F5344CB8AC3E}">
        <p14:creationId xmlns:p14="http://schemas.microsoft.com/office/powerpoint/2010/main" val="2079289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4"/>
            <a:ext cx="8534400" cy="503885"/>
          </a:xfrm>
          <a:prstGeom prst="rect">
            <a:avLst/>
          </a:prstGeom>
        </p:spPr>
        <p:txBody>
          <a:bodyPr/>
          <a:lstStyle>
            <a:lvl1pPr marL="285750" indent="-285750" algn="l">
              <a:spcBef>
                <a:spcPts val="889"/>
              </a:spcBef>
              <a:buClr>
                <a:schemeClr val="accent2"/>
              </a:buClr>
              <a:buFont typeface="Arial" panose="020B0604020202020204" pitchFamily="34" charset="0"/>
              <a:buChar char="•"/>
              <a:defRPr sz="1800"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p:txBody>
      </p:sp>
      <p:sp>
        <p:nvSpPr>
          <p:cNvPr id="6" name="Content Placeholder 94"/>
          <p:cNvSpPr>
            <a:spLocks noGrp="1"/>
          </p:cNvSpPr>
          <p:nvPr>
            <p:ph sz="quarter" idx="16" hasCustomPrompt="1"/>
          </p:nvPr>
        </p:nvSpPr>
        <p:spPr>
          <a:xfrm>
            <a:off x="6044780" y="2607978"/>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98816" y="2397771"/>
            <a:ext cx="8514996" cy="66561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6195403" y="2264632"/>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7144599" y="3535156"/>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98815" y="3285069"/>
            <a:ext cx="8514997" cy="530102"/>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398814" y="5109953"/>
            <a:ext cx="8591991"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7275146" y="3696346"/>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380060" y="4166981"/>
            <a:ext cx="8533752" cy="685800"/>
          </a:xfrm>
          <a:prstGeom prst="rect">
            <a:avLst/>
          </a:prstGeom>
        </p:spPr>
        <p:txBody>
          <a:bodyPr/>
          <a:lstStyle>
            <a:lvl1pPr marL="273050" indent="-273050">
              <a:buClr>
                <a:schemeClr val="accent2"/>
              </a:buCl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579217" y="4461363"/>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731617" y="4613763"/>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6884017" y="4766163"/>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094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951134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90819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8"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sz="1200" dirty="0">
                <a:solidFill>
                  <a:schemeClr val="tx1">
                    <a:tint val="75000"/>
                  </a:schemeClr>
                </a:solidFill>
                <a:latin typeface="Times New Roman" panose="02020603050405020304" pitchFamily="18"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 id="2147483979"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7.wmf"/><Relationship Id="rId2" Type="http://schemas.openxmlformats.org/officeDocument/2006/relationships/slideLayout" Target="../slideLayouts/slideLayout19.xml"/><Relationship Id="rId1" Type="http://schemas.openxmlformats.org/officeDocument/2006/relationships/vmlDrawing" Target="../drawings/vmlDrawing7.vml"/><Relationship Id="rId6" Type="http://schemas.openxmlformats.org/officeDocument/2006/relationships/oleObject" Target="../embeddings/oleObject17.bin"/><Relationship Id="rId5" Type="http://schemas.openxmlformats.org/officeDocument/2006/relationships/image" Target="../media/image16.wmf"/><Relationship Id="rId4" Type="http://schemas.openxmlformats.org/officeDocument/2006/relationships/oleObject" Target="../embeddings/oleObject16.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8.bin"/><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9.xml"/><Relationship Id="rId1" Type="http://schemas.openxmlformats.org/officeDocument/2006/relationships/vmlDrawing" Target="../drawings/vmlDrawing9.vml"/><Relationship Id="rId5" Type="http://schemas.openxmlformats.org/officeDocument/2006/relationships/image" Target="../media/image21.jpeg"/><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9.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9.xml"/><Relationship Id="rId1" Type="http://schemas.openxmlformats.org/officeDocument/2006/relationships/vmlDrawing" Target="../drawings/vmlDrawing11.v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vmlDrawing" Target="../drawings/vmlDrawing12.vml"/><Relationship Id="rId5" Type="http://schemas.openxmlformats.org/officeDocument/2006/relationships/image" Target="../media/image27.wmf"/><Relationship Id="rId4" Type="http://schemas.openxmlformats.org/officeDocument/2006/relationships/oleObject" Target="../embeddings/oleObject2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10.xml"/><Relationship Id="rId7" Type="http://schemas.openxmlformats.org/officeDocument/2006/relationships/image" Target="../media/image29.wmf"/><Relationship Id="rId2" Type="http://schemas.openxmlformats.org/officeDocument/2006/relationships/slideLayout" Target="../slideLayouts/slideLayout19.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28.wmf"/><Relationship Id="rId4" Type="http://schemas.openxmlformats.org/officeDocument/2006/relationships/oleObject" Target="../embeddings/oleObject26.bin"/><Relationship Id="rId9" Type="http://schemas.openxmlformats.org/officeDocument/2006/relationships/image" Target="../media/image30.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9.xml"/><Relationship Id="rId1" Type="http://schemas.openxmlformats.org/officeDocument/2006/relationships/vmlDrawing" Target="../drawings/vmlDrawing14.vml"/><Relationship Id="rId4" Type="http://schemas.openxmlformats.org/officeDocument/2006/relationships/image" Target="../media/image31.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vmlDrawing" Target="../drawings/vmlDrawing15.vml"/><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3.wmf"/><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7.wmf"/><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oleObject" Target="../embeddings/oleObject7.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image" Target="../media/image11.wmf"/><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6.xml"/><Relationship Id="rId7" Type="http://schemas.openxmlformats.org/officeDocument/2006/relationships/image" Target="../media/image14.wmf"/><Relationship Id="rId2" Type="http://schemas.openxmlformats.org/officeDocument/2006/relationships/slideLayout" Target="../slideLayouts/slideLayout19.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13.wmf"/><Relationship Id="rId4" Type="http://schemas.openxmlformats.org/officeDocument/2006/relationships/oleObject" Target="../embeddings/oleObject13.bin"/><Relationship Id="rId9" Type="http://schemas.openxmlformats.org/officeDocument/2006/relationships/image" Target="../media/image1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57484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A3EB-AB99-4626-A2A4-2CAF3A3796D6}"/>
              </a:ext>
            </a:extLst>
          </p:cNvPr>
          <p:cNvSpPr>
            <a:spLocks noGrp="1"/>
          </p:cNvSpPr>
          <p:nvPr>
            <p:ph type="title"/>
          </p:nvPr>
        </p:nvSpPr>
        <p:spPr>
          <a:xfrm>
            <a:off x="281354" y="457200"/>
            <a:ext cx="8534400" cy="943915"/>
          </a:xfrm>
        </p:spPr>
        <p:txBody>
          <a:bodyPr>
            <a:normAutofit/>
          </a:bodyPr>
          <a:lstStyle/>
          <a:p>
            <a:r>
              <a:rPr lang="en-US" dirty="0"/>
              <a:t>Example 2.8.1: An Inductive Proof</a:t>
            </a:r>
            <a:endParaRPr lang="en-IN" dirty="0"/>
          </a:p>
        </p:txBody>
      </p:sp>
      <p:sp>
        <p:nvSpPr>
          <p:cNvPr id="3" name="Content Placeholder 2">
            <a:extLst>
              <a:ext uri="{FF2B5EF4-FFF2-40B4-BE49-F238E27FC236}">
                <a16:creationId xmlns:a16="http://schemas.microsoft.com/office/drawing/2014/main" id="{B7A2F45E-3E6A-4DB2-B0F4-ECDA859C652B}"/>
              </a:ext>
            </a:extLst>
          </p:cNvPr>
          <p:cNvSpPr>
            <a:spLocks noGrp="1"/>
          </p:cNvSpPr>
          <p:nvPr>
            <p:ph sz="quarter" idx="15"/>
          </p:nvPr>
        </p:nvSpPr>
        <p:spPr>
          <a:xfrm>
            <a:off x="380060" y="1401115"/>
            <a:ext cx="5106340" cy="503885"/>
          </a:xfrm>
        </p:spPr>
        <p:txBody>
          <a:bodyPr/>
          <a:lstStyle/>
          <a:p>
            <a:pPr marL="457200" indent="-457200"/>
            <a:r>
              <a:rPr lang="en-US" sz="2400" dirty="0"/>
              <a:t>The evolving sequence suggests that</a:t>
            </a:r>
          </a:p>
        </p:txBody>
      </p:sp>
      <p:graphicFrame>
        <p:nvGraphicFramePr>
          <p:cNvPr id="9" name="Object 8" descr="equation left hand side phi sub n times open left parenthesis t close equals right hand side sum with variable number of summands t squared plus t super four divided by two factorial plus t super six divided by three factorial plus ellipsis plus t super two times n divided by n factorial">
            <a:extLst>
              <a:ext uri="{FF2B5EF4-FFF2-40B4-BE49-F238E27FC236}">
                <a16:creationId xmlns:a16="http://schemas.microsoft.com/office/drawing/2014/main" id="{EC46C594-4607-4793-BA1D-3294F2352AD3}"/>
              </a:ext>
            </a:extLst>
          </p:cNvPr>
          <p:cNvGraphicFramePr>
            <a:graphicFrameLocks noChangeAspect="1"/>
          </p:cNvGraphicFramePr>
          <p:nvPr>
            <p:extLst>
              <p:ext uri="{D42A27DB-BD31-4B8C-83A1-F6EECF244321}">
                <p14:modId xmlns:p14="http://schemas.microsoft.com/office/powerpoint/2010/main" val="334947576"/>
              </p:ext>
            </p:extLst>
          </p:nvPr>
        </p:nvGraphicFramePr>
        <p:xfrm>
          <a:off x="5457825" y="1291396"/>
          <a:ext cx="2584575" cy="613604"/>
        </p:xfrm>
        <a:graphic>
          <a:graphicData uri="http://schemas.openxmlformats.org/presentationml/2006/ole">
            <mc:AlternateContent xmlns:mc="http://schemas.openxmlformats.org/markup-compatibility/2006">
              <mc:Choice xmlns:v="urn:schemas-microsoft-com:vml" Requires="v">
                <p:oleObj spid="_x0000_s8282" name="Equation" r:id="rId4" imgW="1765080" imgH="419040" progId="Equation.DSMT4">
                  <p:embed/>
                </p:oleObj>
              </mc:Choice>
              <mc:Fallback>
                <p:oleObj name="Equation" r:id="rId4" imgW="1765080" imgH="419040" progId="Equation.DSMT4">
                  <p:embed/>
                  <p:pic>
                    <p:nvPicPr>
                      <p:cNvPr id="3" name="Object 2"/>
                      <p:cNvPicPr/>
                      <p:nvPr/>
                    </p:nvPicPr>
                    <p:blipFill>
                      <a:blip r:embed="rId5"/>
                      <a:stretch>
                        <a:fillRect/>
                      </a:stretch>
                    </p:blipFill>
                    <p:spPr>
                      <a:xfrm>
                        <a:off x="5457825" y="1291396"/>
                        <a:ext cx="2584575" cy="61360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2B7D1D45-56A7-4221-A7C0-59023AE2127E}"/>
              </a:ext>
            </a:extLst>
          </p:cNvPr>
          <p:cNvSpPr>
            <a:spLocks noGrp="1"/>
          </p:cNvSpPr>
          <p:nvPr>
            <p:ph sz="quarter" idx="21"/>
          </p:nvPr>
        </p:nvSpPr>
        <p:spPr>
          <a:xfrm>
            <a:off x="398815" y="2057401"/>
            <a:ext cx="8514997" cy="1042672"/>
          </a:xfrm>
        </p:spPr>
        <p:txBody>
          <a:bodyPr/>
          <a:lstStyle/>
          <a:p>
            <a:pPr marL="457200" indent="-457200"/>
            <a:r>
              <a:rPr lang="en-US" sz="2200" dirty="0"/>
              <a:t>This can be proved true for all </a:t>
            </a:r>
            <a:r>
              <a:rPr lang="en-US" sz="2200" i="1" dirty="0"/>
              <a:t>n</a:t>
            </a:r>
            <a:r>
              <a:rPr lang="en-US" sz="2200" dirty="0"/>
              <a:t> ≥ 1 by mathematical induction. It was already established for </a:t>
            </a:r>
            <a:r>
              <a:rPr lang="en-US" sz="2200" i="1" dirty="0"/>
              <a:t>n</a:t>
            </a:r>
            <a:r>
              <a:rPr lang="en-US" sz="2200" dirty="0"/>
              <a:t> =1 and if we assume it is true for </a:t>
            </a:r>
            <a:r>
              <a:rPr lang="en-US" sz="2200" i="1" dirty="0"/>
              <a:t>n</a:t>
            </a:r>
            <a:r>
              <a:rPr lang="en-US" sz="2200" dirty="0"/>
              <a:t> = </a:t>
            </a:r>
            <a:r>
              <a:rPr lang="en-US" sz="2200" i="1" dirty="0"/>
              <a:t>k</a:t>
            </a:r>
            <a:r>
              <a:rPr lang="en-US" sz="2200" dirty="0"/>
              <a:t>, we can prove it true for 𝑛 = 𝑘 + 1:</a:t>
            </a:r>
          </a:p>
        </p:txBody>
      </p:sp>
      <p:graphicFrame>
        <p:nvGraphicFramePr>
          <p:cNvPr id="10" name="Object 9" descr="multiline equation line 1 phi sub k plus one times open left parenthesis t close equals integral zero t two s one plus phi ks d times s line 2  equals integral zero t two s one plus s two plus s 42 factorial plus horizontal ellipsis plus s two kk factorial d times s line 3  equals integral zero t two s plus two s three plus two s 52 factorial plus horizontal ellipsis plus two s two k plus one k factorial d times s line 4 equation left hand side equals right hand side sum with variable number of summands t squared plus t super four divided by two factorial plus t super six divided by three factorial plus ellipsis plus t super two times k plus two divided by open left parenthesis k plus one close factorial comma">
            <a:extLst>
              <a:ext uri="{FF2B5EF4-FFF2-40B4-BE49-F238E27FC236}">
                <a16:creationId xmlns:a16="http://schemas.microsoft.com/office/drawing/2014/main" id="{ED7AC7DD-0D2B-4DDC-8F74-1EDA63C4E88E}"/>
              </a:ext>
            </a:extLst>
          </p:cNvPr>
          <p:cNvGraphicFramePr>
            <a:graphicFrameLocks noChangeAspect="1"/>
          </p:cNvGraphicFramePr>
          <p:nvPr>
            <p:extLst>
              <p:ext uri="{D42A27DB-BD31-4B8C-83A1-F6EECF244321}">
                <p14:modId xmlns:p14="http://schemas.microsoft.com/office/powerpoint/2010/main" val="491877615"/>
              </p:ext>
            </p:extLst>
          </p:nvPr>
        </p:nvGraphicFramePr>
        <p:xfrm>
          <a:off x="2535093" y="3059767"/>
          <a:ext cx="4049789" cy="2781672"/>
        </p:xfrm>
        <a:graphic>
          <a:graphicData uri="http://schemas.openxmlformats.org/presentationml/2006/ole">
            <mc:AlternateContent xmlns:mc="http://schemas.openxmlformats.org/markup-compatibility/2006">
              <mc:Choice xmlns:v="urn:schemas-microsoft-com:vml" Requires="v">
                <p:oleObj spid="_x0000_s8283" name="Equation" r:id="rId6" imgW="2514600" imgH="1726920" progId="Equation.DSMT4">
                  <p:embed/>
                </p:oleObj>
              </mc:Choice>
              <mc:Fallback>
                <p:oleObj name="Equation" r:id="rId6" imgW="2514600" imgH="1726920" progId="Equation.DSMT4">
                  <p:embed/>
                  <p:pic>
                    <p:nvPicPr>
                      <p:cNvPr id="4" name="Object 3"/>
                      <p:cNvPicPr/>
                      <p:nvPr/>
                    </p:nvPicPr>
                    <p:blipFill>
                      <a:blip r:embed="rId7"/>
                      <a:stretch>
                        <a:fillRect/>
                      </a:stretch>
                    </p:blipFill>
                    <p:spPr>
                      <a:xfrm>
                        <a:off x="2535093" y="3059767"/>
                        <a:ext cx="4049789" cy="2781672"/>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16064C17-7243-4E7E-B5F7-E084B640AE90}"/>
              </a:ext>
            </a:extLst>
          </p:cNvPr>
          <p:cNvSpPr>
            <a:spLocks noGrp="1"/>
          </p:cNvSpPr>
          <p:nvPr>
            <p:ph sz="quarter" idx="25"/>
          </p:nvPr>
        </p:nvSpPr>
        <p:spPr>
          <a:xfrm>
            <a:off x="380060" y="5860694"/>
            <a:ext cx="4953940" cy="387705"/>
          </a:xfrm>
        </p:spPr>
        <p:txBody>
          <a:bodyPr/>
          <a:lstStyle/>
          <a:p>
            <a:pPr marL="457200" indent="-457200"/>
            <a:r>
              <a:rPr lang="en-US" sz="2200" dirty="0"/>
              <a:t>Thus, the inductive proof is complete.</a:t>
            </a:r>
          </a:p>
        </p:txBody>
      </p:sp>
    </p:spTree>
    <p:extLst>
      <p:ext uri="{BB962C8B-B14F-4D97-AF65-F5344CB8AC3E}">
        <p14:creationId xmlns:p14="http://schemas.microsoft.com/office/powerpoint/2010/main" val="284632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7704-49C6-459D-A66E-789FBB64B501}"/>
              </a:ext>
            </a:extLst>
          </p:cNvPr>
          <p:cNvSpPr>
            <a:spLocks noGrp="1"/>
          </p:cNvSpPr>
          <p:nvPr>
            <p:ph type="title"/>
          </p:nvPr>
        </p:nvSpPr>
        <p:spPr>
          <a:xfrm>
            <a:off x="281354" y="457200"/>
            <a:ext cx="8534400" cy="762000"/>
          </a:xfrm>
        </p:spPr>
        <p:txBody>
          <a:bodyPr>
            <a:noAutofit/>
          </a:bodyPr>
          <a:lstStyle/>
          <a:p>
            <a:r>
              <a:rPr lang="en-US" dirty="0"/>
              <a:t>Example 2.8.1: The Limit of the Sequence</a:t>
            </a:r>
            <a:endParaRPr lang="en-IN" dirty="0"/>
          </a:p>
        </p:txBody>
      </p:sp>
      <p:sp>
        <p:nvSpPr>
          <p:cNvPr id="3" name="Content Placeholder 2">
            <a:extLst>
              <a:ext uri="{FF2B5EF4-FFF2-40B4-BE49-F238E27FC236}">
                <a16:creationId xmlns:a16="http://schemas.microsoft.com/office/drawing/2014/main" id="{EF9D4652-7F38-426F-B55A-0E5FFC6E9A8C}"/>
              </a:ext>
            </a:extLst>
          </p:cNvPr>
          <p:cNvSpPr>
            <a:spLocks noGrp="1"/>
          </p:cNvSpPr>
          <p:nvPr>
            <p:ph sz="quarter" idx="15"/>
          </p:nvPr>
        </p:nvSpPr>
        <p:spPr>
          <a:xfrm>
            <a:off x="380060" y="1600200"/>
            <a:ext cx="8534400" cy="762000"/>
          </a:xfrm>
        </p:spPr>
        <p:txBody>
          <a:bodyPr/>
          <a:lstStyle/>
          <a:p>
            <a:pPr marL="457200" indent="-457200"/>
            <a:r>
              <a:rPr lang="en-US" sz="2400" dirty="0"/>
              <a:t>A plot of the first five iterates suggests eventual convergence to a limit function:</a:t>
            </a:r>
          </a:p>
        </p:txBody>
      </p:sp>
      <p:pic>
        <p:nvPicPr>
          <p:cNvPr id="19" name="Picture Placeholder 18" descr="A graph shows four concave up parabolas. The horizontal and vertical axes are labeled t and y, respectively. The vertical axis is marked from 0 to 3 in increments of 0.5. The horizontal axis is marked from negative 1.5 to 1.5 in increments of 0.5. All four parabolas have their vertex at the origin, and are symmetrical about the positive y axis. The first parabola is labeled y equals phi subscript 1 of t, and passes through (negative 1, 1) and (1, 1). The second parabola is labeled y equals phi subscript 2 of t, and passes through (negative 1, 1.5) and (1, 1.5). The third parabola is labeled y equals phi subscript 3 of t, and passes through (negative 1, 1.7) and (1, 1.7). The fourth parabola is labeled y equals phi subscript 4 of t, and almost completely overlaps with the third parabola. All values are estimated. ">
            <a:extLst>
              <a:ext uri="{FF2B5EF4-FFF2-40B4-BE49-F238E27FC236}">
                <a16:creationId xmlns:a16="http://schemas.microsoft.com/office/drawing/2014/main" id="{055785B4-F75E-418D-B293-E24F8B855552}"/>
              </a:ext>
            </a:extLst>
          </p:cNvPr>
          <p:cNvPicPr>
            <a:picLocks noGrp="1" noChangeAspect="1"/>
          </p:cNvPicPr>
          <p:nvPr>
            <p:ph type="pic" sz="quarter" idx="19"/>
          </p:nvPr>
        </p:nvPicPr>
        <p:blipFill>
          <a:blip r:embed="rId4"/>
          <a:stretch>
            <a:fillRect/>
          </a:stretch>
        </p:blipFill>
        <p:spPr>
          <a:xfrm>
            <a:off x="2912470" y="2286000"/>
            <a:ext cx="3335930" cy="2475472"/>
          </a:xfrm>
          <a:prstGeom prst="rect">
            <a:avLst/>
          </a:prstGeom>
        </p:spPr>
      </p:pic>
      <p:sp>
        <p:nvSpPr>
          <p:cNvPr id="5" name="Content Placeholder 4">
            <a:extLst>
              <a:ext uri="{FF2B5EF4-FFF2-40B4-BE49-F238E27FC236}">
                <a16:creationId xmlns:a16="http://schemas.microsoft.com/office/drawing/2014/main" id="{F8A6E2D1-85AF-408C-999D-3CA6DF650E14}"/>
              </a:ext>
            </a:extLst>
          </p:cNvPr>
          <p:cNvSpPr>
            <a:spLocks noGrp="1"/>
          </p:cNvSpPr>
          <p:nvPr>
            <p:ph sz="quarter" idx="18"/>
          </p:nvPr>
        </p:nvSpPr>
        <p:spPr>
          <a:xfrm>
            <a:off x="398816" y="4668384"/>
            <a:ext cx="8514996" cy="818016"/>
          </a:xfrm>
        </p:spPr>
        <p:txBody>
          <a:bodyPr/>
          <a:lstStyle/>
          <a:p>
            <a:pPr marL="457200" indent="-457200"/>
            <a:r>
              <a:rPr lang="en-US" dirty="0"/>
              <a:t>Taking the limit as 𝑛 →∞ and recognizing the Taylor series and the function to which it converges, we have:</a:t>
            </a:r>
          </a:p>
        </p:txBody>
      </p:sp>
      <p:graphicFrame>
        <p:nvGraphicFramePr>
          <p:cNvPr id="8" name="Object 7" descr="equation sequence part 1 lim over n right arrow infinity of phi of t equals part 2 lim over n right arrow infinity of n ary summation k equals one nt two kk factorial equals part 3 n ary summation k equals one infinity t two kk factorial equals part 4 e super t squared minus one">
            <a:extLst>
              <a:ext uri="{FF2B5EF4-FFF2-40B4-BE49-F238E27FC236}">
                <a16:creationId xmlns:a16="http://schemas.microsoft.com/office/drawing/2014/main" id="{66301102-F102-443D-B3A9-CD645FA98F73}"/>
              </a:ext>
            </a:extLst>
          </p:cNvPr>
          <p:cNvGraphicFramePr>
            <a:graphicFrameLocks noChangeAspect="1"/>
          </p:cNvGraphicFramePr>
          <p:nvPr>
            <p:extLst>
              <p:ext uri="{D42A27DB-BD31-4B8C-83A1-F6EECF244321}">
                <p14:modId xmlns:p14="http://schemas.microsoft.com/office/powerpoint/2010/main" val="814091180"/>
              </p:ext>
            </p:extLst>
          </p:nvPr>
        </p:nvGraphicFramePr>
        <p:xfrm>
          <a:off x="2701925" y="5486400"/>
          <a:ext cx="3784600" cy="715963"/>
        </p:xfrm>
        <a:graphic>
          <a:graphicData uri="http://schemas.openxmlformats.org/presentationml/2006/ole">
            <mc:AlternateContent xmlns:mc="http://schemas.openxmlformats.org/markup-compatibility/2006">
              <mc:Choice xmlns:v="urn:schemas-microsoft-com:vml" Requires="v">
                <p:oleObj spid="_x0000_s9256" name="Equation" r:id="rId5" imgW="2349360" imgH="444240" progId="Equation.DSMT4">
                  <p:embed/>
                </p:oleObj>
              </mc:Choice>
              <mc:Fallback>
                <p:oleObj name="Equation" r:id="rId5" imgW="2349360" imgH="444240" progId="Equation.DSMT4">
                  <p:embed/>
                  <p:pic>
                    <p:nvPicPr>
                      <p:cNvPr id="4" name="Object 3"/>
                      <p:cNvPicPr/>
                      <p:nvPr/>
                    </p:nvPicPr>
                    <p:blipFill>
                      <a:blip r:embed="rId6"/>
                      <a:stretch>
                        <a:fillRect/>
                      </a:stretch>
                    </p:blipFill>
                    <p:spPr>
                      <a:xfrm>
                        <a:off x="2701925" y="5486400"/>
                        <a:ext cx="3784600" cy="715963"/>
                      </a:xfrm>
                      <a:prstGeom prst="rect">
                        <a:avLst/>
                      </a:prstGeom>
                    </p:spPr>
                  </p:pic>
                </p:oleObj>
              </mc:Fallback>
            </mc:AlternateContent>
          </a:graphicData>
        </a:graphic>
      </p:graphicFrame>
    </p:spTree>
    <p:extLst>
      <p:ext uri="{BB962C8B-B14F-4D97-AF65-F5344CB8AC3E}">
        <p14:creationId xmlns:p14="http://schemas.microsoft.com/office/powerpoint/2010/main" val="1346885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C401-9D86-432D-B6C1-0DAD0E3ACB64}"/>
              </a:ext>
            </a:extLst>
          </p:cNvPr>
          <p:cNvSpPr>
            <a:spLocks noGrp="1"/>
          </p:cNvSpPr>
          <p:nvPr>
            <p:ph type="title"/>
          </p:nvPr>
        </p:nvSpPr>
        <p:spPr>
          <a:xfrm>
            <a:off x="281354" y="457200"/>
            <a:ext cx="8534400" cy="764233"/>
          </a:xfrm>
        </p:spPr>
        <p:txBody>
          <a:bodyPr>
            <a:normAutofit/>
          </a:bodyPr>
          <a:lstStyle/>
          <a:p>
            <a:r>
              <a:rPr lang="en-IN" dirty="0"/>
              <a:t>Example 2.8.1: The Solution</a:t>
            </a:r>
          </a:p>
        </p:txBody>
      </p:sp>
      <p:sp>
        <p:nvSpPr>
          <p:cNvPr id="3" name="Content Placeholder 2">
            <a:extLst>
              <a:ext uri="{FF2B5EF4-FFF2-40B4-BE49-F238E27FC236}">
                <a16:creationId xmlns:a16="http://schemas.microsoft.com/office/drawing/2014/main" id="{C31A7A79-B47F-4168-8F1E-9EAE6836E9B9}"/>
              </a:ext>
            </a:extLst>
          </p:cNvPr>
          <p:cNvSpPr>
            <a:spLocks noGrp="1"/>
          </p:cNvSpPr>
          <p:nvPr>
            <p:ph sz="quarter" idx="15"/>
          </p:nvPr>
        </p:nvSpPr>
        <p:spPr>
          <a:xfrm>
            <a:off x="228600" y="1324915"/>
            <a:ext cx="8534400" cy="503885"/>
          </a:xfrm>
        </p:spPr>
        <p:txBody>
          <a:bodyPr/>
          <a:lstStyle/>
          <a:p>
            <a:pPr marL="0" indent="0">
              <a:buNone/>
            </a:pPr>
            <a:r>
              <a:rPr lang="en-US" sz="2400" dirty="0"/>
              <a:t>Now that we have an expression for:</a:t>
            </a:r>
          </a:p>
        </p:txBody>
      </p:sp>
      <p:graphicFrame>
        <p:nvGraphicFramePr>
          <p:cNvPr id="9" name="Object 8" descr="equation sequence part 1 phi of t equals part 2 lim over n right arrow infinity of phi sub n times open left parenthesis t close equals part 3 lim over n right arrow infinity of n ary summation k equals one nt two kk factorial equals part 4 n ary summation k equals one infinity t two kk factorial equals part 5 e super t squared minus one">
            <a:extLst>
              <a:ext uri="{FF2B5EF4-FFF2-40B4-BE49-F238E27FC236}">
                <a16:creationId xmlns:a16="http://schemas.microsoft.com/office/drawing/2014/main" id="{4CB1CDFA-ED34-4B21-825D-E4B5936E2BBB}"/>
              </a:ext>
            </a:extLst>
          </p:cNvPr>
          <p:cNvGraphicFramePr>
            <a:graphicFrameLocks noChangeAspect="1"/>
          </p:cNvGraphicFramePr>
          <p:nvPr>
            <p:extLst>
              <p:ext uri="{D42A27DB-BD31-4B8C-83A1-F6EECF244321}">
                <p14:modId xmlns:p14="http://schemas.microsoft.com/office/powerpoint/2010/main" val="403253389"/>
              </p:ext>
            </p:extLst>
          </p:nvPr>
        </p:nvGraphicFramePr>
        <p:xfrm>
          <a:off x="2342570" y="1900225"/>
          <a:ext cx="4458859" cy="715872"/>
        </p:xfrm>
        <a:graphic>
          <a:graphicData uri="http://schemas.openxmlformats.org/presentationml/2006/ole">
            <mc:AlternateContent xmlns:mc="http://schemas.openxmlformats.org/markup-compatibility/2006">
              <mc:Choice xmlns:v="urn:schemas-microsoft-com:vml" Requires="v">
                <p:oleObj spid="_x0000_s10279" name="Equation" r:id="rId3" imgW="2768400" imgH="444240" progId="Equation.DSMT4">
                  <p:embed/>
                </p:oleObj>
              </mc:Choice>
              <mc:Fallback>
                <p:oleObj name="Equation" r:id="rId3" imgW="2768400" imgH="444240" progId="Equation.DSMT4">
                  <p:embed/>
                  <p:pic>
                    <p:nvPicPr>
                      <p:cNvPr id="3" name="Object 2"/>
                      <p:cNvPicPr/>
                      <p:nvPr/>
                    </p:nvPicPr>
                    <p:blipFill>
                      <a:blip r:embed="rId4"/>
                      <a:stretch>
                        <a:fillRect/>
                      </a:stretch>
                    </p:blipFill>
                    <p:spPr>
                      <a:xfrm>
                        <a:off x="2342570" y="1900225"/>
                        <a:ext cx="4458859" cy="71587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D5E83FA-091B-47D5-8714-5FFC4F40184C}"/>
              </a:ext>
            </a:extLst>
          </p:cNvPr>
          <p:cNvSpPr>
            <a:spLocks noGrp="1"/>
          </p:cNvSpPr>
          <p:nvPr>
            <p:ph sz="quarter" idx="18"/>
          </p:nvPr>
        </p:nvSpPr>
        <p:spPr>
          <a:xfrm>
            <a:off x="228600" y="2687522"/>
            <a:ext cx="8514996" cy="990600"/>
          </a:xfrm>
        </p:spPr>
        <p:txBody>
          <a:bodyPr/>
          <a:lstStyle/>
          <a:p>
            <a:pPr marL="0" indent="0">
              <a:buNone/>
            </a:pPr>
            <a:r>
              <a:rPr lang="en-US" dirty="0">
                <a:solidFill>
                  <a:schemeClr val="dk1"/>
                </a:solidFill>
                <a:ea typeface="Times New Roman"/>
                <a:cs typeface="Times New Roman"/>
                <a:sym typeface="Times New Roman"/>
              </a:rPr>
              <a:t>let us examine </a:t>
            </a:r>
            <a:r>
              <a:rPr lang="en-US" i="1" dirty="0">
                <a:solidFill>
                  <a:schemeClr val="dk1"/>
                </a:solidFill>
                <a:ea typeface="Times New Roman"/>
                <a:cs typeface="Times New Roman"/>
                <a:sym typeface="Times New Roman"/>
              </a:rPr>
              <a:t>ϕ</a:t>
            </a:r>
            <a:r>
              <a:rPr lang="en-US" dirty="0">
                <a:solidFill>
                  <a:schemeClr val="dk1"/>
                </a:solidFill>
                <a:ea typeface="Times New Roman"/>
                <a:cs typeface="Times New Roman"/>
                <a:sym typeface="Times New Roman"/>
              </a:rPr>
              <a:t>(</a:t>
            </a:r>
            <a:r>
              <a:rPr lang="en-US" i="1" dirty="0">
                <a:solidFill>
                  <a:schemeClr val="dk1"/>
                </a:solidFill>
                <a:ea typeface="Times New Roman"/>
                <a:cs typeface="Times New Roman"/>
                <a:sym typeface="Times New Roman"/>
              </a:rPr>
              <a:t>t</a:t>
            </a:r>
            <a:r>
              <a:rPr lang="en-US" dirty="0">
                <a:solidFill>
                  <a:schemeClr val="dk1"/>
                </a:solidFill>
                <a:ea typeface="Times New Roman"/>
                <a:cs typeface="Times New Roman"/>
                <a:sym typeface="Times New Roman"/>
              </a:rPr>
              <a:t>) − </a:t>
            </a:r>
            <a:r>
              <a:rPr lang="el-GR" i="1" dirty="0">
                <a:solidFill>
                  <a:schemeClr val="dk1"/>
                </a:solidFill>
                <a:ea typeface="Times New Roman"/>
                <a:cs typeface="Times New Roman"/>
                <a:sym typeface="Times New Roman"/>
              </a:rPr>
              <a:t>ϕ</a:t>
            </a:r>
            <a:r>
              <a:rPr lang="en-IN" i="1" baseline="-25000" dirty="0">
                <a:solidFill>
                  <a:schemeClr val="dk1"/>
                </a:solidFill>
                <a:ea typeface="Times New Roman"/>
                <a:cs typeface="Times New Roman"/>
                <a:sym typeface="Times New Roman"/>
              </a:rPr>
              <a:t>k</a:t>
            </a:r>
            <a:r>
              <a:rPr lang="en-IN" dirty="0">
                <a:solidFill>
                  <a:schemeClr val="dk1"/>
                </a:solidFill>
                <a:ea typeface="Times New Roman"/>
                <a:cs typeface="Times New Roman"/>
                <a:sym typeface="Times New Roman"/>
              </a:rPr>
              <a:t>(</a:t>
            </a:r>
            <a:r>
              <a:rPr lang="en-IN" i="1" dirty="0">
                <a:solidFill>
                  <a:schemeClr val="dk1"/>
                </a:solidFill>
                <a:ea typeface="Times New Roman"/>
                <a:cs typeface="Times New Roman"/>
                <a:sym typeface="Times New Roman"/>
              </a:rPr>
              <a:t>t</a:t>
            </a:r>
            <a:r>
              <a:rPr lang="en-IN" dirty="0">
                <a:solidFill>
                  <a:schemeClr val="dk1"/>
                </a:solidFill>
                <a:ea typeface="Times New Roman"/>
                <a:cs typeface="Times New Roman"/>
                <a:sym typeface="Times New Roman"/>
              </a:rPr>
              <a:t>) </a:t>
            </a:r>
            <a:r>
              <a:rPr lang="en-US" dirty="0">
                <a:solidFill>
                  <a:schemeClr val="dk1"/>
                </a:solidFill>
                <a:ea typeface="Times New Roman"/>
                <a:cs typeface="Times New Roman"/>
                <a:sym typeface="Times New Roman"/>
              </a:rPr>
              <a:t>for increasing values of </a:t>
            </a:r>
            <a:r>
              <a:rPr lang="en-US" i="1" dirty="0">
                <a:solidFill>
                  <a:schemeClr val="dk1"/>
                </a:solidFill>
                <a:ea typeface="Times New Roman"/>
                <a:cs typeface="Times New Roman"/>
                <a:sym typeface="Times New Roman"/>
              </a:rPr>
              <a:t>k</a:t>
            </a:r>
            <a:r>
              <a:rPr lang="en-US" dirty="0">
                <a:solidFill>
                  <a:schemeClr val="dk1"/>
                </a:solidFill>
                <a:ea typeface="Times New Roman"/>
                <a:cs typeface="Times New Roman"/>
                <a:sym typeface="Times New Roman"/>
              </a:rPr>
              <a:t> in order to get </a:t>
            </a:r>
            <a:r>
              <a:rPr lang="en-US" dirty="0">
                <a:ea typeface="Times New Roman"/>
                <a:cs typeface="Times New Roman"/>
                <a:sym typeface="Times New Roman"/>
              </a:rPr>
              <a:t>a </a:t>
            </a:r>
            <a:r>
              <a:rPr lang="en-US" dirty="0">
                <a:solidFill>
                  <a:schemeClr val="dk1"/>
                </a:solidFill>
                <a:ea typeface="Times New Roman"/>
                <a:cs typeface="Times New Roman"/>
                <a:sym typeface="Times New Roman"/>
              </a:rPr>
              <a:t>sense of the interval of convergence:</a:t>
            </a:r>
            <a:endParaRPr lang="en-US" sz="4000" dirty="0"/>
          </a:p>
        </p:txBody>
      </p:sp>
      <p:pic>
        <p:nvPicPr>
          <p:cNvPr id="20" name="Content Placeholder 19" descr="A graph shows four concave up curves. The horizontal and vertical axes are labeled t and y, respectively. The vertical axis is marked from 0 to 1 in increments of 0.2. The horizontal axis is marked from negative 1.5 to 1.5 in increments of 0.5. All four curves are symmetrical about the positive y axis. The first curve is labeled k equals 1. It decreases from the second quadrant through (negative 1, 1) to (negative 0.4, 0), extends along the horizontal axis until (0.4, 0), and then increases in the first quadrant through (1, 1). The second curve is labeled k equals 2. It decreases from the second quadrant through (negative 1.2, 1) to (negative 0.6, 0), extends along the horizontal axis until (0.6, 0), and then increases in the first quadrant through (1.2, 1). The third curve is labeled k equals 3. It decreases from the second quadrant through (negative 1.4, 1) to (negative 0.8, 0), extends along the horizontal axis until (0.8, 0), and then increases in the first quadrant through (1.4, 1). The fourth curve is labeled k equals 4. It decreases from the second quadrant through (negative 1.5, 0.75) to (negative 1, 0), extends along the horizontal axis until (1, 0), and then increases in the first quadrant through (1.5, 0.75). All values are estimated.">
            <a:extLst>
              <a:ext uri="{FF2B5EF4-FFF2-40B4-BE49-F238E27FC236}">
                <a16:creationId xmlns:a16="http://schemas.microsoft.com/office/drawing/2014/main" id="{0A87EFCF-12EB-4C2B-819C-5B919311F44E}"/>
              </a:ext>
            </a:extLst>
          </p:cNvPr>
          <p:cNvPicPr>
            <a:picLocks noGrp="1" noChangeAspect="1"/>
          </p:cNvPicPr>
          <p:nvPr>
            <p:ph sz="quarter" idx="16"/>
          </p:nvPr>
        </p:nvPicPr>
        <p:blipFill>
          <a:blip r:embed="rId5"/>
          <a:stretch>
            <a:fillRect/>
          </a:stretch>
        </p:blipFill>
        <p:spPr>
          <a:xfrm>
            <a:off x="3450653" y="3505200"/>
            <a:ext cx="2242694" cy="1703311"/>
          </a:xfrm>
          <a:prstGeom prst="rect">
            <a:avLst/>
          </a:prstGeom>
        </p:spPr>
      </p:pic>
      <p:sp>
        <p:nvSpPr>
          <p:cNvPr id="8" name="Content Placeholder 7">
            <a:extLst>
              <a:ext uri="{FF2B5EF4-FFF2-40B4-BE49-F238E27FC236}">
                <a16:creationId xmlns:a16="http://schemas.microsoft.com/office/drawing/2014/main" id="{5538E802-1EF8-4992-98CA-F39F59457995}"/>
              </a:ext>
            </a:extLst>
          </p:cNvPr>
          <p:cNvSpPr>
            <a:spLocks noGrp="1"/>
          </p:cNvSpPr>
          <p:nvPr>
            <p:ph sz="quarter" idx="21"/>
          </p:nvPr>
        </p:nvSpPr>
        <p:spPr>
          <a:xfrm>
            <a:off x="314501" y="5257800"/>
            <a:ext cx="8514997" cy="1066800"/>
          </a:xfrm>
        </p:spPr>
        <p:txBody>
          <a:bodyPr/>
          <a:lstStyle/>
          <a:p>
            <a:pPr marL="457200" indent="-457200"/>
            <a:r>
              <a:rPr lang="en-US" dirty="0"/>
              <a:t>The interval of convergence increases as </a:t>
            </a:r>
            <a:r>
              <a:rPr lang="en-US" i="1" dirty="0"/>
              <a:t>k</a:t>
            </a:r>
            <a:r>
              <a:rPr lang="en-US" dirty="0"/>
              <a:t> increases, so the terms of the sequence provide a good approximation to the solution about an interval containing </a:t>
            </a:r>
            <a:r>
              <a:rPr lang="en-US" i="1" dirty="0"/>
              <a:t>t </a:t>
            </a:r>
            <a:r>
              <a:rPr lang="en-US" dirty="0"/>
              <a:t>= 0.</a:t>
            </a:r>
          </a:p>
        </p:txBody>
      </p:sp>
    </p:spTree>
    <p:extLst>
      <p:ext uri="{BB962C8B-B14F-4D97-AF65-F5344CB8AC3E}">
        <p14:creationId xmlns:p14="http://schemas.microsoft.com/office/powerpoint/2010/main" val="4286583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C6B3-5E62-43D1-A6EA-8ED778A3679D}"/>
              </a:ext>
            </a:extLst>
          </p:cNvPr>
          <p:cNvSpPr>
            <a:spLocks noGrp="1"/>
          </p:cNvSpPr>
          <p:nvPr>
            <p:ph type="title"/>
          </p:nvPr>
        </p:nvSpPr>
        <p:spPr/>
        <p:txBody>
          <a:bodyPr>
            <a:noAutofit/>
          </a:bodyPr>
          <a:lstStyle/>
          <a:p>
            <a:r>
              <a:rPr lang="en-US" dirty="0"/>
              <a:t>Example 2.8.1: Start of Proof that the Solution Is Unique</a:t>
            </a:r>
            <a:endParaRPr lang="en-IN" dirty="0"/>
          </a:p>
        </p:txBody>
      </p:sp>
      <p:sp>
        <p:nvSpPr>
          <p:cNvPr id="3" name="Content Placeholder 2">
            <a:extLst>
              <a:ext uri="{FF2B5EF4-FFF2-40B4-BE49-F238E27FC236}">
                <a16:creationId xmlns:a16="http://schemas.microsoft.com/office/drawing/2014/main" id="{292C762D-D703-4C1C-BAAB-C299A56BF4DE}"/>
              </a:ext>
            </a:extLst>
          </p:cNvPr>
          <p:cNvSpPr>
            <a:spLocks noGrp="1"/>
          </p:cNvSpPr>
          <p:nvPr>
            <p:ph sz="quarter" idx="15"/>
          </p:nvPr>
        </p:nvSpPr>
        <p:spPr>
          <a:xfrm>
            <a:off x="380060" y="1692274"/>
            <a:ext cx="8534400" cy="1050926"/>
          </a:xfrm>
        </p:spPr>
        <p:txBody>
          <a:bodyPr/>
          <a:lstStyle/>
          <a:p>
            <a:pPr marL="457200" indent="-457200"/>
            <a:r>
              <a:rPr lang="en-US" sz="2400" dirty="0"/>
              <a:t>To deal with the question of uniqueness, suppose that the IVP has two solutions </a:t>
            </a:r>
            <a:r>
              <a:rPr lang="el-GR" sz="2400" i="1" dirty="0">
                <a:latin typeface="Times New Roman" panose="02020603050405020304" pitchFamily="18" charset="0"/>
                <a:cs typeface="Times New Roman" panose="02020603050405020304" pitchFamily="18" charset="0"/>
              </a:rPr>
              <a:t>ϕ</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and </a:t>
            </a:r>
            <a:r>
              <a:rPr lang="el-GR" sz="2400" i="1" dirty="0">
                <a:latin typeface="Times New Roman" panose="02020603050405020304" pitchFamily="18" charset="0"/>
                <a:cs typeface="Times New Roman" panose="02020603050405020304" pitchFamily="18" charset="0"/>
              </a:rPr>
              <a:t>Ψ</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t>
            </a:r>
            <a:r>
              <a:rPr lang="en-US" sz="2400" dirty="0"/>
              <a:t>. Both functions must satisfy the integral equation. We will show that their difference is zero:</a:t>
            </a:r>
          </a:p>
        </p:txBody>
      </p:sp>
      <p:graphicFrame>
        <p:nvGraphicFramePr>
          <p:cNvPr id="10" name="Object 9" descr="multiline equation line 1 equation left hand side absolute value of phi of t minus psi of t equals right hand side absolute value of integral zero t two s one plus phi sds minus integral zero t two s one plus psi sds line 2 multirelation equals absolute value of integral zero t two s phi s minus psi s d times s less than or equals integral zero t two s phi s minus psi s d times s line 3  less than or equals cap a times integral zero t phi s minus psi s d times s">
            <a:extLst>
              <a:ext uri="{FF2B5EF4-FFF2-40B4-BE49-F238E27FC236}">
                <a16:creationId xmlns:a16="http://schemas.microsoft.com/office/drawing/2014/main" id="{BEBEAC06-AB4F-4A61-9CFD-231B68EC2F24}"/>
              </a:ext>
            </a:extLst>
          </p:cNvPr>
          <p:cNvGraphicFramePr>
            <a:graphicFrameLocks noChangeAspect="1"/>
          </p:cNvGraphicFramePr>
          <p:nvPr>
            <p:extLst>
              <p:ext uri="{D42A27DB-BD31-4B8C-83A1-F6EECF244321}">
                <p14:modId xmlns:p14="http://schemas.microsoft.com/office/powerpoint/2010/main" val="2829262086"/>
              </p:ext>
            </p:extLst>
          </p:nvPr>
        </p:nvGraphicFramePr>
        <p:xfrm>
          <a:off x="1908195" y="2819400"/>
          <a:ext cx="5280716" cy="2156912"/>
        </p:xfrm>
        <a:graphic>
          <a:graphicData uri="http://schemas.openxmlformats.org/presentationml/2006/ole">
            <mc:AlternateContent xmlns:mc="http://schemas.openxmlformats.org/markup-compatibility/2006">
              <mc:Choice xmlns:v="urn:schemas-microsoft-com:vml" Requires="v">
                <p:oleObj spid="_x0000_s11332" name="Equation" r:id="rId3" imgW="3606480" imgH="1473120" progId="Equation.DSMT4">
                  <p:embed/>
                </p:oleObj>
              </mc:Choice>
              <mc:Fallback>
                <p:oleObj name="Equation" r:id="rId3" imgW="3606480" imgH="1473120" progId="Equation.DSMT4">
                  <p:embed/>
                  <p:pic>
                    <p:nvPicPr>
                      <p:cNvPr id="4" name="Object 3"/>
                      <p:cNvPicPr/>
                      <p:nvPr/>
                    </p:nvPicPr>
                    <p:blipFill>
                      <a:blip r:embed="rId4"/>
                      <a:stretch>
                        <a:fillRect/>
                      </a:stretch>
                    </p:blipFill>
                    <p:spPr>
                      <a:xfrm>
                        <a:off x="1908195" y="2819400"/>
                        <a:ext cx="5280716" cy="2156912"/>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FE8295C7-F04E-4B13-8670-48F891302BE4}"/>
              </a:ext>
            </a:extLst>
          </p:cNvPr>
          <p:cNvSpPr>
            <a:spLocks noGrp="1"/>
          </p:cNvSpPr>
          <p:nvPr>
            <p:ph sz="quarter" idx="16"/>
          </p:nvPr>
        </p:nvSpPr>
        <p:spPr>
          <a:xfrm>
            <a:off x="367360" y="5121412"/>
            <a:ext cx="4966640" cy="553903"/>
          </a:xfrm>
        </p:spPr>
        <p:txBody>
          <a:bodyPr/>
          <a:lstStyle/>
          <a:p>
            <a:r>
              <a:rPr lang="en-US" dirty="0">
                <a:solidFill>
                  <a:schemeClr val="dk1"/>
                </a:solidFill>
                <a:ea typeface="Times New Roman"/>
                <a:cs typeface="Times New Roman"/>
                <a:sym typeface="Times New Roman"/>
              </a:rPr>
              <a:t>For the last inequality, we restrict </a:t>
            </a:r>
            <a:r>
              <a:rPr lang="en-US" i="1" dirty="0">
                <a:solidFill>
                  <a:schemeClr val="dk1"/>
                </a:solidFill>
                <a:ea typeface="Times New Roman"/>
                <a:cs typeface="Times New Roman"/>
                <a:sym typeface="Times New Roman"/>
              </a:rPr>
              <a:t>t </a:t>
            </a:r>
            <a:r>
              <a:rPr lang="en-US" dirty="0">
                <a:solidFill>
                  <a:schemeClr val="dk1"/>
                </a:solidFill>
                <a:ea typeface="Times New Roman"/>
                <a:cs typeface="Times New Roman"/>
                <a:sym typeface="Times New Roman"/>
              </a:rPr>
              <a:t>to</a:t>
            </a:r>
            <a:endParaRPr lang="en-US" dirty="0"/>
          </a:p>
        </p:txBody>
      </p:sp>
      <p:graphicFrame>
        <p:nvGraphicFramePr>
          <p:cNvPr id="11" name="Object 10" descr="zero less than or equals t less than or equals cap a divided by two comma">
            <a:extLst>
              <a:ext uri="{FF2B5EF4-FFF2-40B4-BE49-F238E27FC236}">
                <a16:creationId xmlns:a16="http://schemas.microsoft.com/office/drawing/2014/main" id="{A70772AF-960D-43E7-952D-66545B307710}"/>
              </a:ext>
            </a:extLst>
          </p:cNvPr>
          <p:cNvGraphicFramePr>
            <a:graphicFrameLocks noChangeAspect="1"/>
          </p:cNvGraphicFramePr>
          <p:nvPr>
            <p:extLst>
              <p:ext uri="{D42A27DB-BD31-4B8C-83A1-F6EECF244321}">
                <p14:modId xmlns:p14="http://schemas.microsoft.com/office/powerpoint/2010/main" val="1061059912"/>
              </p:ext>
            </p:extLst>
          </p:nvPr>
        </p:nvGraphicFramePr>
        <p:xfrm>
          <a:off x="5367215" y="5003074"/>
          <a:ext cx="1262185" cy="767212"/>
        </p:xfrm>
        <a:graphic>
          <a:graphicData uri="http://schemas.openxmlformats.org/presentationml/2006/ole">
            <mc:AlternateContent xmlns:mc="http://schemas.openxmlformats.org/markup-compatibility/2006">
              <mc:Choice xmlns:v="urn:schemas-microsoft-com:vml" Requires="v">
                <p:oleObj spid="_x0000_s11333" name="Equation" r:id="rId5" imgW="647640" imgH="393480" progId="Equation.DSMT4">
                  <p:embed/>
                </p:oleObj>
              </mc:Choice>
              <mc:Fallback>
                <p:oleObj name="Equation" r:id="rId5" imgW="647640" imgH="393480" progId="Equation.DSMT4">
                  <p:embed/>
                  <p:pic>
                    <p:nvPicPr>
                      <p:cNvPr id="5" name="Object 4"/>
                      <p:cNvPicPr/>
                      <p:nvPr/>
                    </p:nvPicPr>
                    <p:blipFill>
                      <a:blip r:embed="rId6"/>
                      <a:stretch>
                        <a:fillRect/>
                      </a:stretch>
                    </p:blipFill>
                    <p:spPr>
                      <a:xfrm>
                        <a:off x="5367215" y="5003074"/>
                        <a:ext cx="1262185" cy="76721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01FEECAF-0DC6-4AD6-8833-74774E3996C5}"/>
              </a:ext>
            </a:extLst>
          </p:cNvPr>
          <p:cNvSpPr>
            <a:spLocks noGrp="1"/>
          </p:cNvSpPr>
          <p:nvPr>
            <p:ph sz="quarter" idx="18"/>
          </p:nvPr>
        </p:nvSpPr>
        <p:spPr>
          <a:xfrm>
            <a:off x="380060" y="5784740"/>
            <a:ext cx="4344340" cy="463660"/>
          </a:xfrm>
        </p:spPr>
        <p:txBody>
          <a:bodyPr/>
          <a:lstStyle/>
          <a:p>
            <a:pPr marL="0" indent="0">
              <a:buNone/>
            </a:pPr>
            <a:r>
              <a:rPr lang="en-US" dirty="0">
                <a:solidFill>
                  <a:schemeClr val="dk1"/>
                </a:solidFill>
                <a:ea typeface="Times New Roman"/>
                <a:cs typeface="Times New Roman"/>
                <a:sym typeface="Times New Roman"/>
              </a:rPr>
              <a:t>where </a:t>
            </a:r>
            <a:r>
              <a:rPr lang="en-US" i="1" dirty="0">
                <a:solidFill>
                  <a:schemeClr val="dk1"/>
                </a:solidFill>
                <a:ea typeface="Times New Roman"/>
                <a:cs typeface="Times New Roman"/>
                <a:sym typeface="Times New Roman"/>
              </a:rPr>
              <a:t>A</a:t>
            </a:r>
            <a:r>
              <a:rPr lang="en-US" dirty="0">
                <a:solidFill>
                  <a:schemeClr val="dk1"/>
                </a:solidFill>
                <a:ea typeface="Times New Roman"/>
                <a:cs typeface="Times New Roman"/>
                <a:sym typeface="Times New Roman"/>
              </a:rPr>
              <a:t> is arbitrary, then 2</a:t>
            </a:r>
            <a:r>
              <a:rPr lang="en-US" i="1" dirty="0">
                <a:solidFill>
                  <a:schemeClr val="dk1"/>
                </a:solidFill>
                <a:ea typeface="Times New Roman"/>
                <a:cs typeface="Times New Roman"/>
                <a:sym typeface="Times New Roman"/>
              </a:rPr>
              <a:t>t  </a:t>
            </a:r>
            <a:r>
              <a:rPr lang="en-US" dirty="0">
                <a:solidFill>
                  <a:schemeClr val="dk1"/>
                </a:solidFill>
                <a:ea typeface="Times New Roman"/>
                <a:cs typeface="Times New Roman"/>
                <a:sym typeface="Times New Roman"/>
              </a:rPr>
              <a:t>≤  </a:t>
            </a:r>
            <a:r>
              <a:rPr lang="en-US" i="1" dirty="0">
                <a:solidFill>
                  <a:schemeClr val="dk1"/>
                </a:solidFill>
                <a:ea typeface="Times New Roman"/>
                <a:cs typeface="Times New Roman"/>
                <a:sym typeface="Times New Roman"/>
              </a:rPr>
              <a:t>A</a:t>
            </a:r>
            <a:r>
              <a:rPr lang="en-US" dirty="0">
                <a:solidFill>
                  <a:schemeClr val="dk1"/>
                </a:solidFill>
                <a:ea typeface="Times New Roman"/>
                <a:cs typeface="Times New Roman"/>
                <a:sym typeface="Times New Roman"/>
              </a:rPr>
              <a:t>.</a:t>
            </a:r>
            <a:endParaRPr lang="en-US" dirty="0"/>
          </a:p>
        </p:txBody>
      </p:sp>
    </p:spTree>
    <p:extLst>
      <p:ext uri="{BB962C8B-B14F-4D97-AF65-F5344CB8AC3E}">
        <p14:creationId xmlns:p14="http://schemas.microsoft.com/office/powerpoint/2010/main" val="380725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2328-0C3D-4598-884D-4631A84ADAD0}"/>
              </a:ext>
            </a:extLst>
          </p:cNvPr>
          <p:cNvSpPr>
            <a:spLocks noGrp="1"/>
          </p:cNvSpPr>
          <p:nvPr>
            <p:ph type="title"/>
          </p:nvPr>
        </p:nvSpPr>
        <p:spPr/>
        <p:txBody>
          <a:bodyPr>
            <a:noAutofit/>
          </a:bodyPr>
          <a:lstStyle/>
          <a:p>
            <a:r>
              <a:rPr lang="en-US" dirty="0"/>
              <a:t>Example 2.8.1: Completing Proof that the Solution Is Unique</a:t>
            </a:r>
            <a:endParaRPr lang="en-IN" dirty="0"/>
          </a:p>
        </p:txBody>
      </p:sp>
      <p:sp>
        <p:nvSpPr>
          <p:cNvPr id="3" name="Content Placeholder 2">
            <a:extLst>
              <a:ext uri="{FF2B5EF4-FFF2-40B4-BE49-F238E27FC236}">
                <a16:creationId xmlns:a16="http://schemas.microsoft.com/office/drawing/2014/main" id="{E98D6DEE-8B21-4CF9-9B9B-AC5C45215636}"/>
              </a:ext>
            </a:extLst>
          </p:cNvPr>
          <p:cNvSpPr>
            <a:spLocks noGrp="1"/>
          </p:cNvSpPr>
          <p:nvPr>
            <p:ph sz="quarter" idx="15"/>
          </p:nvPr>
        </p:nvSpPr>
        <p:spPr>
          <a:xfrm>
            <a:off x="380060" y="1587137"/>
            <a:ext cx="8534400" cy="458077"/>
          </a:xfrm>
        </p:spPr>
        <p:txBody>
          <a:bodyPr/>
          <a:lstStyle/>
          <a:p>
            <a:pPr marL="457200" indent="-457200"/>
            <a:r>
              <a:rPr lang="en-US" sz="2400" dirty="0"/>
              <a:t>It is now convenient to define a function </a:t>
            </a:r>
            <a:r>
              <a:rPr lang="en-US" sz="2400" i="1" dirty="0"/>
              <a:t>U</a:t>
            </a:r>
            <a:r>
              <a:rPr lang="en-US" sz="2400" dirty="0"/>
              <a:t> such that</a:t>
            </a:r>
          </a:p>
        </p:txBody>
      </p:sp>
      <p:graphicFrame>
        <p:nvGraphicFramePr>
          <p:cNvPr id="12" name="Object 11" descr="cap u of t equals integral zero t phi s minus psi s d times s">
            <a:extLst>
              <a:ext uri="{FF2B5EF4-FFF2-40B4-BE49-F238E27FC236}">
                <a16:creationId xmlns:a16="http://schemas.microsoft.com/office/drawing/2014/main" id="{FDED7329-2CCF-407E-B5E1-570CB9B3EE8C}"/>
              </a:ext>
            </a:extLst>
          </p:cNvPr>
          <p:cNvGraphicFramePr>
            <a:graphicFrameLocks noChangeAspect="1"/>
          </p:cNvGraphicFramePr>
          <p:nvPr>
            <p:extLst>
              <p:ext uri="{D42A27DB-BD31-4B8C-83A1-F6EECF244321}">
                <p14:modId xmlns:p14="http://schemas.microsoft.com/office/powerpoint/2010/main" val="1590555607"/>
              </p:ext>
            </p:extLst>
          </p:nvPr>
        </p:nvGraphicFramePr>
        <p:xfrm>
          <a:off x="3407512" y="2065397"/>
          <a:ext cx="2231288" cy="687981"/>
        </p:xfrm>
        <a:graphic>
          <a:graphicData uri="http://schemas.openxmlformats.org/presentationml/2006/ole">
            <mc:AlternateContent xmlns:mc="http://schemas.openxmlformats.org/markup-compatibility/2006">
              <mc:Choice xmlns:v="urn:schemas-microsoft-com:vml" Requires="v">
                <p:oleObj spid="_x0000_s12379" name="Equation" r:id="rId3" imgW="1523880" imgH="469800" progId="Equation.DSMT4">
                  <p:embed/>
                </p:oleObj>
              </mc:Choice>
              <mc:Fallback>
                <p:oleObj name="Equation" r:id="rId3" imgW="1523880" imgH="469800" progId="Equation.DSMT4">
                  <p:embed/>
                  <p:pic>
                    <p:nvPicPr>
                      <p:cNvPr id="3" name="Object 2"/>
                      <p:cNvPicPr/>
                      <p:nvPr/>
                    </p:nvPicPr>
                    <p:blipFill>
                      <a:blip r:embed="rId4"/>
                      <a:stretch>
                        <a:fillRect/>
                      </a:stretch>
                    </p:blipFill>
                    <p:spPr>
                      <a:xfrm>
                        <a:off x="3407512" y="2065397"/>
                        <a:ext cx="2231288" cy="68798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CBC9ED98-C3A2-474B-B5AB-B0E9F13385EA}"/>
              </a:ext>
            </a:extLst>
          </p:cNvPr>
          <p:cNvSpPr>
            <a:spLocks noGrp="1"/>
          </p:cNvSpPr>
          <p:nvPr>
            <p:ph sz="quarter" idx="18"/>
          </p:nvPr>
        </p:nvSpPr>
        <p:spPr>
          <a:xfrm>
            <a:off x="451814" y="2773785"/>
            <a:ext cx="8363940" cy="850386"/>
          </a:xfrm>
        </p:spPr>
        <p:txBody>
          <a:bodyPr/>
          <a:lstStyle/>
          <a:p>
            <a:pPr marL="457200" indent="-457200"/>
            <a:r>
              <a:rPr lang="en-US" dirty="0">
                <a:solidFill>
                  <a:schemeClr val="dk1"/>
                </a:solidFill>
                <a:ea typeface="Times New Roman"/>
                <a:cs typeface="Times New Roman"/>
                <a:sym typeface="Times New Roman"/>
              </a:rPr>
              <a:t>Notice that </a:t>
            </a:r>
            <a:r>
              <a:rPr lang="en-US" i="1" dirty="0">
                <a:solidFill>
                  <a:schemeClr val="dk1"/>
                </a:solidFill>
                <a:ea typeface="Times New Roman"/>
                <a:cs typeface="Times New Roman"/>
                <a:sym typeface="Times New Roman"/>
              </a:rPr>
              <a:t>U</a:t>
            </a:r>
            <a:r>
              <a:rPr lang="en-US" dirty="0">
                <a:solidFill>
                  <a:schemeClr val="dk1"/>
                </a:solidFill>
                <a:ea typeface="Times New Roman"/>
                <a:cs typeface="Times New Roman"/>
                <a:sym typeface="Times New Roman"/>
              </a:rPr>
              <a:t>(0) = 0 and </a:t>
            </a:r>
            <a:r>
              <a:rPr lang="en-US" i="1" dirty="0">
                <a:solidFill>
                  <a:schemeClr val="dk1"/>
                </a:solidFill>
                <a:ea typeface="Times New Roman"/>
                <a:cs typeface="Times New Roman"/>
                <a:sym typeface="Times New Roman"/>
              </a:rPr>
              <a:t>U</a:t>
            </a:r>
            <a:r>
              <a:rPr lang="en-US" dirty="0">
                <a:solidFill>
                  <a:schemeClr val="dk1"/>
                </a:solidFill>
                <a:ea typeface="Times New Roman"/>
                <a:cs typeface="Times New Roman"/>
                <a:sym typeface="Times New Roman"/>
              </a:rPr>
              <a:t>(</a:t>
            </a:r>
            <a:r>
              <a:rPr lang="en-US" i="1" dirty="0">
                <a:solidFill>
                  <a:schemeClr val="dk1"/>
                </a:solidFill>
                <a:ea typeface="Times New Roman"/>
                <a:cs typeface="Times New Roman"/>
                <a:sym typeface="Times New Roman"/>
              </a:rPr>
              <a:t>t</a:t>
            </a:r>
            <a:r>
              <a:rPr lang="en-US" dirty="0">
                <a:solidFill>
                  <a:schemeClr val="dk1"/>
                </a:solidFill>
                <a:ea typeface="Times New Roman"/>
                <a:cs typeface="Times New Roman"/>
                <a:sym typeface="Times New Roman"/>
              </a:rPr>
              <a:t>) ≥ 0 for </a:t>
            </a:r>
            <a:r>
              <a:rPr lang="en-US" i="1" dirty="0">
                <a:solidFill>
                  <a:schemeClr val="dk1"/>
                </a:solidFill>
                <a:ea typeface="Times New Roman"/>
                <a:cs typeface="Times New Roman"/>
                <a:sym typeface="Times New Roman"/>
              </a:rPr>
              <a:t>t</a:t>
            </a:r>
            <a:r>
              <a:rPr lang="en-US" dirty="0">
                <a:solidFill>
                  <a:schemeClr val="dk1"/>
                </a:solidFill>
                <a:ea typeface="Times New Roman"/>
                <a:cs typeface="Times New Roman"/>
                <a:sym typeface="Times New Roman"/>
              </a:rPr>
              <a:t> ≥ 0 and </a:t>
            </a:r>
            <a:r>
              <a:rPr lang="en-US" i="1" dirty="0">
                <a:solidFill>
                  <a:schemeClr val="dk1"/>
                </a:solidFill>
                <a:ea typeface="Times New Roman"/>
                <a:cs typeface="Times New Roman"/>
                <a:sym typeface="Times New Roman"/>
              </a:rPr>
              <a:t>U</a:t>
            </a:r>
            <a:r>
              <a:rPr lang="en-US" dirty="0">
                <a:solidFill>
                  <a:schemeClr val="dk1"/>
                </a:solidFill>
                <a:ea typeface="Times New Roman"/>
                <a:cs typeface="Times New Roman"/>
                <a:sym typeface="Times New Roman"/>
              </a:rPr>
              <a:t>(</a:t>
            </a:r>
            <a:r>
              <a:rPr lang="en-US" i="1" dirty="0">
                <a:solidFill>
                  <a:schemeClr val="dk1"/>
                </a:solidFill>
                <a:ea typeface="Times New Roman"/>
                <a:cs typeface="Times New Roman"/>
                <a:sym typeface="Times New Roman"/>
              </a:rPr>
              <a:t>t</a:t>
            </a:r>
            <a:r>
              <a:rPr lang="en-US" dirty="0">
                <a:solidFill>
                  <a:schemeClr val="dk1"/>
                </a:solidFill>
                <a:ea typeface="Times New Roman"/>
                <a:cs typeface="Times New Roman"/>
                <a:sym typeface="Times New Roman"/>
              </a:rPr>
              <a:t>) is differentiable with</a:t>
            </a:r>
            <a:endParaRPr lang="en-IN" dirty="0"/>
          </a:p>
        </p:txBody>
      </p:sp>
      <p:graphicFrame>
        <p:nvGraphicFramePr>
          <p:cNvPr id="13" name="Object 12" descr="cap u super prime of t equals absolute value of phi of t minus psi of t">
            <a:extLst>
              <a:ext uri="{FF2B5EF4-FFF2-40B4-BE49-F238E27FC236}">
                <a16:creationId xmlns:a16="http://schemas.microsoft.com/office/drawing/2014/main" id="{0F1084DD-19BE-451F-8F68-422F208230A0}"/>
              </a:ext>
            </a:extLst>
          </p:cNvPr>
          <p:cNvGraphicFramePr>
            <a:graphicFrameLocks noChangeAspect="1"/>
          </p:cNvGraphicFramePr>
          <p:nvPr>
            <p:extLst>
              <p:ext uri="{D42A27DB-BD31-4B8C-83A1-F6EECF244321}">
                <p14:modId xmlns:p14="http://schemas.microsoft.com/office/powerpoint/2010/main" val="2715971405"/>
              </p:ext>
            </p:extLst>
          </p:nvPr>
        </p:nvGraphicFramePr>
        <p:xfrm>
          <a:off x="3352623" y="3200400"/>
          <a:ext cx="2249883" cy="494974"/>
        </p:xfrm>
        <a:graphic>
          <a:graphicData uri="http://schemas.openxmlformats.org/presentationml/2006/ole">
            <mc:AlternateContent xmlns:mc="http://schemas.openxmlformats.org/markup-compatibility/2006">
              <mc:Choice xmlns:v="urn:schemas-microsoft-com:vml" Requires="v">
                <p:oleObj spid="_x0000_s12380" name="Equation" r:id="rId5" imgW="1269720" imgH="279360" progId="Equation.DSMT4">
                  <p:embed/>
                </p:oleObj>
              </mc:Choice>
              <mc:Fallback>
                <p:oleObj name="Equation" r:id="rId5" imgW="1269720" imgH="279360" progId="Equation.DSMT4">
                  <p:embed/>
                  <p:pic>
                    <p:nvPicPr>
                      <p:cNvPr id="5" name="Object 4"/>
                      <p:cNvPicPr/>
                      <p:nvPr/>
                    </p:nvPicPr>
                    <p:blipFill>
                      <a:blip r:embed="rId6"/>
                      <a:stretch>
                        <a:fillRect/>
                      </a:stretch>
                    </p:blipFill>
                    <p:spPr>
                      <a:xfrm>
                        <a:off x="3352623" y="3200400"/>
                        <a:ext cx="2249883" cy="49497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67B8D70-CB9A-4ED3-B054-1FC669004FFF}"/>
              </a:ext>
            </a:extLst>
          </p:cNvPr>
          <p:cNvSpPr>
            <a:spLocks noGrp="1"/>
          </p:cNvSpPr>
          <p:nvPr>
            <p:ph sz="quarter" idx="21"/>
          </p:nvPr>
        </p:nvSpPr>
        <p:spPr>
          <a:xfrm>
            <a:off x="5576720" y="3214028"/>
            <a:ext cx="1632409" cy="503885"/>
          </a:xfrm>
        </p:spPr>
        <p:txBody>
          <a:bodyPr/>
          <a:lstStyle/>
          <a:p>
            <a:pPr marL="0" indent="0">
              <a:lnSpc>
                <a:spcPct val="100000"/>
              </a:lnSpc>
              <a:buNone/>
            </a:pPr>
            <a:r>
              <a:rPr lang="en-IN" dirty="0"/>
              <a:t>.This gives:</a:t>
            </a:r>
          </a:p>
        </p:txBody>
      </p:sp>
      <p:graphicFrame>
        <p:nvGraphicFramePr>
          <p:cNvPr id="14" name="Object 13" descr="multiline equation line 1 cap u super prime of t minus cap a times cap u of t less than or equals zero and multiplying by e super negative cap a times t line 2 multirelation open left parenthesis e super negative cap a times t times cap u of t close super prime less than or equals zero right double arrow e super negative cap a times t times cap u of t less than or equals zero right double arrow cap u of t less than or equals zero for t greater than or equals zero">
            <a:extLst>
              <a:ext uri="{FF2B5EF4-FFF2-40B4-BE49-F238E27FC236}">
                <a16:creationId xmlns:a16="http://schemas.microsoft.com/office/drawing/2014/main" id="{195EC010-2922-4C3B-938A-789377874897}"/>
              </a:ext>
            </a:extLst>
          </p:cNvPr>
          <p:cNvGraphicFramePr>
            <a:graphicFrameLocks noChangeAspect="1"/>
          </p:cNvGraphicFramePr>
          <p:nvPr>
            <p:extLst>
              <p:ext uri="{D42A27DB-BD31-4B8C-83A1-F6EECF244321}">
                <p14:modId xmlns:p14="http://schemas.microsoft.com/office/powerpoint/2010/main" val="171352271"/>
              </p:ext>
            </p:extLst>
          </p:nvPr>
        </p:nvGraphicFramePr>
        <p:xfrm>
          <a:off x="2014137" y="3678801"/>
          <a:ext cx="5072463" cy="981768"/>
        </p:xfrm>
        <a:graphic>
          <a:graphicData uri="http://schemas.openxmlformats.org/presentationml/2006/ole">
            <mc:AlternateContent xmlns:mc="http://schemas.openxmlformats.org/markup-compatibility/2006">
              <mc:Choice xmlns:v="urn:schemas-microsoft-com:vml" Requires="v">
                <p:oleObj spid="_x0000_s12381" name="Equation" r:id="rId7" imgW="3149280" imgH="609480" progId="Equation.DSMT4">
                  <p:embed/>
                </p:oleObj>
              </mc:Choice>
              <mc:Fallback>
                <p:oleObj name="Equation" r:id="rId7" imgW="3149280" imgH="609480" progId="Equation.DSMT4">
                  <p:embed/>
                  <p:pic>
                    <p:nvPicPr>
                      <p:cNvPr id="6" name="Object 5"/>
                      <p:cNvPicPr/>
                      <p:nvPr/>
                    </p:nvPicPr>
                    <p:blipFill>
                      <a:blip r:embed="rId8"/>
                      <a:stretch>
                        <a:fillRect/>
                      </a:stretch>
                    </p:blipFill>
                    <p:spPr>
                      <a:xfrm>
                        <a:off x="2014137" y="3678801"/>
                        <a:ext cx="5072463" cy="981768"/>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F8578DE5-C4DD-47EE-B369-D630E0354F3E}"/>
              </a:ext>
            </a:extLst>
          </p:cNvPr>
          <p:cNvSpPr>
            <a:spLocks noGrp="1"/>
          </p:cNvSpPr>
          <p:nvPr>
            <p:ph sz="quarter" idx="25"/>
          </p:nvPr>
        </p:nvSpPr>
        <p:spPr>
          <a:xfrm>
            <a:off x="439926" y="4727092"/>
            <a:ext cx="8533752" cy="1523486"/>
          </a:xfrm>
        </p:spPr>
        <p:txBody>
          <a:bodyPr/>
          <a:lstStyle/>
          <a:p>
            <a:pPr marL="457200" indent="-457200">
              <a:lnSpc>
                <a:spcPct val="100000"/>
              </a:lnSpc>
            </a:pPr>
            <a:r>
              <a:rPr lang="en-US" dirty="0"/>
              <a:t>The only way for the function </a:t>
            </a:r>
            <a:r>
              <a:rPr lang="en-US" i="1" dirty="0"/>
              <a:t>U</a:t>
            </a:r>
            <a:r>
              <a:rPr lang="en-US" dirty="0"/>
              <a:t>(</a:t>
            </a:r>
            <a:r>
              <a:rPr lang="en-US" i="1" dirty="0"/>
              <a:t>t</a:t>
            </a:r>
            <a:r>
              <a:rPr lang="en-US" dirty="0"/>
              <a:t>)  to be both greater than and less than zero is for it to be identically zero. A similar argument applies in the case where </a:t>
            </a:r>
            <a:r>
              <a:rPr lang="en-US" i="1" dirty="0"/>
              <a:t>t</a:t>
            </a:r>
            <a:r>
              <a:rPr lang="en-US" dirty="0"/>
              <a:t> ≤ 0. Thus we can conclude that our solution is unique.</a:t>
            </a:r>
          </a:p>
        </p:txBody>
      </p:sp>
    </p:spTree>
    <p:extLst>
      <p:ext uri="{BB962C8B-B14F-4D97-AF65-F5344CB8AC3E}">
        <p14:creationId xmlns:p14="http://schemas.microsoft.com/office/powerpoint/2010/main" val="45840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B9CDF-52C2-49F5-A8AC-678E8EB3A66E}"/>
              </a:ext>
            </a:extLst>
          </p:cNvPr>
          <p:cNvSpPr>
            <a:spLocks noGrp="1"/>
          </p:cNvSpPr>
          <p:nvPr>
            <p:ph type="title"/>
          </p:nvPr>
        </p:nvSpPr>
        <p:spPr>
          <a:xfrm>
            <a:off x="281354" y="457200"/>
            <a:ext cx="8534400" cy="1066800"/>
          </a:xfrm>
        </p:spPr>
        <p:txBody>
          <a:bodyPr>
            <a:noAutofit/>
          </a:bodyPr>
          <a:lstStyle/>
          <a:p>
            <a:r>
              <a:rPr lang="en-US" dirty="0"/>
              <a:t>Theorem 2.8.1: The First Step in the Proof</a:t>
            </a:r>
            <a:endParaRPr lang="en-IN" dirty="0"/>
          </a:p>
        </p:txBody>
      </p:sp>
      <p:sp>
        <p:nvSpPr>
          <p:cNvPr id="3" name="Content Placeholder 2">
            <a:extLst>
              <a:ext uri="{FF2B5EF4-FFF2-40B4-BE49-F238E27FC236}">
                <a16:creationId xmlns:a16="http://schemas.microsoft.com/office/drawing/2014/main" id="{67C00F23-B9E7-4351-88D7-60DF29602001}"/>
              </a:ext>
            </a:extLst>
          </p:cNvPr>
          <p:cNvSpPr>
            <a:spLocks noGrp="1"/>
          </p:cNvSpPr>
          <p:nvPr>
            <p:ph sz="quarter" idx="15"/>
          </p:nvPr>
        </p:nvSpPr>
        <p:spPr>
          <a:xfrm>
            <a:off x="380060" y="1692274"/>
            <a:ext cx="8534400" cy="2879726"/>
          </a:xfrm>
        </p:spPr>
        <p:txBody>
          <a:bodyPr/>
          <a:lstStyle/>
          <a:p>
            <a:pPr marL="457200" lvl="0" indent="-450850">
              <a:lnSpc>
                <a:spcPct val="100000"/>
              </a:lnSpc>
              <a:spcBef>
                <a:spcPts val="0"/>
              </a:spcBef>
              <a:buSzPct val="100000"/>
              <a:buFont typeface="Arial"/>
              <a:buChar char="•"/>
              <a:tabLst>
                <a:tab pos="400050" algn="l"/>
              </a:tabLst>
            </a:pPr>
            <a:r>
              <a:rPr lang="en-US" sz="2200" dirty="0">
                <a:solidFill>
                  <a:schemeClr val="dk1"/>
                </a:solidFill>
                <a:ea typeface="Times New Roman"/>
                <a:cs typeface="Times New Roman"/>
                <a:sym typeface="Times New Roman"/>
              </a:rPr>
              <a:t>Returning to the general problem, do all members of the sequence exist? In the general case, the continuity of </a:t>
            </a:r>
            <a:r>
              <a:rPr lang="en-US" sz="2200" i="1" dirty="0">
                <a:solidFill>
                  <a:schemeClr val="dk1"/>
                </a:solidFill>
                <a:ea typeface="Times New Roman"/>
                <a:cs typeface="Times New Roman"/>
                <a:sym typeface="Times New Roman"/>
              </a:rPr>
              <a:t>f</a:t>
            </a:r>
            <a:r>
              <a:rPr lang="en-US" sz="2200" dirty="0">
                <a:solidFill>
                  <a:schemeClr val="dk1"/>
                </a:solidFill>
                <a:ea typeface="Times New Roman"/>
                <a:cs typeface="Times New Roman"/>
                <a:sym typeface="Times New Roman"/>
              </a:rPr>
              <a:t> and its partial with respect to </a:t>
            </a:r>
            <a:r>
              <a:rPr lang="en-US" sz="2200" i="1" dirty="0">
                <a:solidFill>
                  <a:schemeClr val="dk1"/>
                </a:solidFill>
                <a:ea typeface="Times New Roman"/>
                <a:cs typeface="Times New Roman"/>
                <a:sym typeface="Times New Roman"/>
              </a:rPr>
              <a:t>y</a:t>
            </a:r>
            <a:r>
              <a:rPr lang="en-US" sz="2200" dirty="0">
                <a:solidFill>
                  <a:schemeClr val="dk1"/>
                </a:solidFill>
                <a:ea typeface="Times New Roman"/>
                <a:cs typeface="Times New Roman"/>
                <a:sym typeface="Times New Roman"/>
              </a:rPr>
              <a:t> were assumed only in the rectangle </a:t>
            </a:r>
            <a:r>
              <a:rPr lang="en-US" sz="2200" i="1" dirty="0">
                <a:solidFill>
                  <a:schemeClr val="dk1"/>
                </a:solidFill>
                <a:ea typeface="Times New Roman"/>
                <a:cs typeface="Times New Roman"/>
                <a:sym typeface="Times New Roman"/>
              </a:rPr>
              <a:t>R</a:t>
            </a:r>
            <a:r>
              <a:rPr lang="en-US" sz="2200" dirty="0">
                <a:solidFill>
                  <a:schemeClr val="dk1"/>
                </a:solidFill>
                <a:ea typeface="Times New Roman"/>
                <a:cs typeface="Times New Roman"/>
                <a:sym typeface="Times New Roman"/>
              </a:rPr>
              <a:t>: |</a:t>
            </a:r>
            <a:r>
              <a:rPr lang="en-US" sz="2200" i="1" dirty="0">
                <a:solidFill>
                  <a:schemeClr val="dk1"/>
                </a:solidFill>
                <a:ea typeface="Times New Roman"/>
                <a:cs typeface="Times New Roman"/>
                <a:sym typeface="Times New Roman"/>
              </a:rPr>
              <a:t>t</a:t>
            </a:r>
            <a:r>
              <a:rPr lang="en-US" sz="2200" dirty="0">
                <a:solidFill>
                  <a:schemeClr val="dk1"/>
                </a:solidFill>
                <a:ea typeface="Times New Roman"/>
                <a:cs typeface="Times New Roman"/>
                <a:sym typeface="Times New Roman"/>
              </a:rPr>
              <a:t>| ≤ </a:t>
            </a:r>
            <a:r>
              <a:rPr lang="en-US" sz="2200" i="1" dirty="0">
                <a:solidFill>
                  <a:schemeClr val="dk1"/>
                </a:solidFill>
                <a:ea typeface="Times New Roman"/>
                <a:cs typeface="Times New Roman"/>
                <a:sym typeface="Times New Roman"/>
              </a:rPr>
              <a:t>a</a:t>
            </a:r>
            <a:r>
              <a:rPr lang="en-US" sz="2200" dirty="0">
                <a:solidFill>
                  <a:schemeClr val="dk1"/>
                </a:solidFill>
                <a:ea typeface="Times New Roman"/>
                <a:cs typeface="Times New Roman"/>
                <a:sym typeface="Times New Roman"/>
              </a:rPr>
              <a:t>, |</a:t>
            </a:r>
            <a:r>
              <a:rPr lang="en-US" sz="2200" i="1" dirty="0">
                <a:solidFill>
                  <a:schemeClr val="dk1"/>
                </a:solidFill>
                <a:ea typeface="Times New Roman"/>
                <a:cs typeface="Times New Roman"/>
                <a:sym typeface="Times New Roman"/>
              </a:rPr>
              <a:t>y</a:t>
            </a:r>
            <a:r>
              <a:rPr lang="en-US" sz="2200" dirty="0">
                <a:solidFill>
                  <a:schemeClr val="dk1"/>
                </a:solidFill>
                <a:ea typeface="Times New Roman"/>
                <a:cs typeface="Times New Roman"/>
                <a:sym typeface="Times New Roman"/>
              </a:rPr>
              <a:t>| ≤ </a:t>
            </a:r>
            <a:r>
              <a:rPr lang="en-US" sz="2200" i="1" dirty="0">
                <a:solidFill>
                  <a:schemeClr val="dk1"/>
                </a:solidFill>
                <a:ea typeface="Times New Roman"/>
                <a:cs typeface="Times New Roman"/>
                <a:sym typeface="Times New Roman"/>
              </a:rPr>
              <a:t>b</a:t>
            </a:r>
            <a:r>
              <a:rPr lang="en-US" sz="2200" dirty="0">
                <a:solidFill>
                  <a:schemeClr val="dk1"/>
                </a:solidFill>
                <a:ea typeface="Times New Roman"/>
                <a:cs typeface="Times New Roman"/>
                <a:sym typeface="Times New Roman"/>
              </a:rPr>
              <a:t>. Furthermore, the members of the sequence cannot usually be explicitly determined.</a:t>
            </a:r>
            <a:endParaRPr lang="en-US" sz="2200" dirty="0"/>
          </a:p>
          <a:p>
            <a:pPr marL="457200" lvl="0" indent="-450850">
              <a:lnSpc>
                <a:spcPct val="100000"/>
              </a:lnSpc>
              <a:spcBef>
                <a:spcPts val="480"/>
              </a:spcBef>
              <a:buSzPct val="100000"/>
              <a:buFont typeface="Arial"/>
              <a:buChar char="•"/>
              <a:tabLst>
                <a:tab pos="457200" algn="l"/>
              </a:tabLst>
            </a:pPr>
            <a:r>
              <a:rPr lang="en-US" sz="2200" dirty="0">
                <a:solidFill>
                  <a:schemeClr val="dk1"/>
                </a:solidFill>
                <a:ea typeface="Times New Roman"/>
                <a:cs typeface="Times New Roman"/>
                <a:sym typeface="Times New Roman"/>
              </a:rPr>
              <a:t>A theorem from calculus states that a function continuous in a closed region is bounded there, so there is some positive number </a:t>
            </a:r>
            <a:r>
              <a:rPr lang="en-US" sz="2200" i="1" dirty="0">
                <a:solidFill>
                  <a:schemeClr val="dk1"/>
                </a:solidFill>
                <a:ea typeface="Times New Roman"/>
                <a:cs typeface="Times New Roman"/>
                <a:sym typeface="Times New Roman"/>
              </a:rPr>
              <a:t>M</a:t>
            </a:r>
            <a:r>
              <a:rPr lang="en-US" sz="2200" dirty="0">
                <a:solidFill>
                  <a:schemeClr val="dk1"/>
                </a:solidFill>
                <a:ea typeface="Times New Roman"/>
                <a:cs typeface="Times New Roman"/>
                <a:sym typeface="Times New Roman"/>
              </a:rPr>
              <a:t> such that |</a:t>
            </a:r>
            <a:r>
              <a:rPr lang="en-US" sz="2200" i="1" dirty="0">
                <a:solidFill>
                  <a:schemeClr val="dk1"/>
                </a:solidFill>
                <a:ea typeface="Times New Roman"/>
                <a:cs typeface="Times New Roman"/>
                <a:sym typeface="Times New Roman"/>
              </a:rPr>
              <a:t>f </a:t>
            </a:r>
            <a:r>
              <a:rPr lang="en-US" sz="2200" dirty="0">
                <a:solidFill>
                  <a:schemeClr val="dk1"/>
                </a:solidFill>
                <a:ea typeface="Times New Roman"/>
                <a:cs typeface="Times New Roman"/>
                <a:sym typeface="Times New Roman"/>
              </a:rPr>
              <a:t>(</a:t>
            </a:r>
            <a:r>
              <a:rPr lang="en-US" sz="2200" i="1" dirty="0">
                <a:solidFill>
                  <a:schemeClr val="dk1"/>
                </a:solidFill>
                <a:ea typeface="Times New Roman"/>
                <a:cs typeface="Times New Roman"/>
                <a:sym typeface="Times New Roman"/>
              </a:rPr>
              <a:t>t</a:t>
            </a:r>
            <a:r>
              <a:rPr lang="en-US" sz="2200" dirty="0">
                <a:solidFill>
                  <a:schemeClr val="dk1"/>
                </a:solidFill>
                <a:ea typeface="Times New Roman"/>
                <a:cs typeface="Times New Roman"/>
                <a:sym typeface="Times New Roman"/>
              </a:rPr>
              <a:t>, </a:t>
            </a:r>
            <a:r>
              <a:rPr lang="en-US" sz="2200" i="1" dirty="0">
                <a:solidFill>
                  <a:schemeClr val="dk1"/>
                </a:solidFill>
                <a:ea typeface="Times New Roman"/>
                <a:cs typeface="Times New Roman"/>
                <a:sym typeface="Times New Roman"/>
              </a:rPr>
              <a:t>y</a:t>
            </a:r>
            <a:r>
              <a:rPr lang="en-US" sz="2200" dirty="0">
                <a:solidFill>
                  <a:schemeClr val="dk1"/>
                </a:solidFill>
                <a:ea typeface="Times New Roman"/>
                <a:cs typeface="Times New Roman"/>
                <a:sym typeface="Times New Roman"/>
              </a:rPr>
              <a:t>)| ≤ </a:t>
            </a:r>
            <a:r>
              <a:rPr lang="en-US" sz="2200" i="1" dirty="0">
                <a:solidFill>
                  <a:schemeClr val="dk1"/>
                </a:solidFill>
                <a:ea typeface="Times New Roman"/>
                <a:cs typeface="Times New Roman"/>
                <a:sym typeface="Times New Roman"/>
              </a:rPr>
              <a:t>M </a:t>
            </a:r>
            <a:r>
              <a:rPr lang="en-US" sz="2200" dirty="0">
                <a:solidFill>
                  <a:schemeClr val="dk1"/>
                </a:solidFill>
                <a:ea typeface="Times New Roman"/>
                <a:cs typeface="Times New Roman"/>
                <a:sym typeface="Times New Roman"/>
              </a:rPr>
              <a:t>for (</a:t>
            </a:r>
            <a:r>
              <a:rPr lang="en-US" sz="2200" i="1" dirty="0">
                <a:solidFill>
                  <a:schemeClr val="dk1"/>
                </a:solidFill>
                <a:ea typeface="Times New Roman"/>
                <a:cs typeface="Times New Roman"/>
                <a:sym typeface="Times New Roman"/>
              </a:rPr>
              <a:t>t</a:t>
            </a:r>
            <a:r>
              <a:rPr lang="en-US" sz="2200" dirty="0">
                <a:solidFill>
                  <a:schemeClr val="dk1"/>
                </a:solidFill>
                <a:ea typeface="Times New Roman"/>
                <a:cs typeface="Times New Roman"/>
                <a:sym typeface="Times New Roman"/>
              </a:rPr>
              <a:t>, </a:t>
            </a:r>
            <a:r>
              <a:rPr lang="en-US" sz="2200" i="1" dirty="0">
                <a:solidFill>
                  <a:schemeClr val="dk1"/>
                </a:solidFill>
                <a:ea typeface="Times New Roman"/>
                <a:cs typeface="Times New Roman"/>
                <a:sym typeface="Times New Roman"/>
              </a:rPr>
              <a:t>y</a:t>
            </a:r>
            <a:r>
              <a:rPr lang="en-US" sz="2200" dirty="0">
                <a:solidFill>
                  <a:schemeClr val="dk1"/>
                </a:solidFill>
                <a:ea typeface="Times New Roman"/>
                <a:cs typeface="Times New Roman"/>
                <a:sym typeface="Times New Roman"/>
              </a:rPr>
              <a:t>)</a:t>
            </a:r>
            <a:r>
              <a:rPr lang="en-US" sz="2200" i="1" dirty="0">
                <a:solidFill>
                  <a:schemeClr val="dk1"/>
                </a:solidFill>
                <a:ea typeface="Times New Roman"/>
                <a:cs typeface="Times New Roman"/>
                <a:sym typeface="Times New Roman"/>
              </a:rPr>
              <a:t>  </a:t>
            </a:r>
            <a:r>
              <a:rPr lang="en-US" sz="2200" dirty="0">
                <a:solidFill>
                  <a:schemeClr val="dk1"/>
                </a:solidFill>
                <a:ea typeface="Times New Roman"/>
                <a:cs typeface="Times New Roman"/>
                <a:sym typeface="Times New Roman"/>
              </a:rPr>
              <a:t>in R.</a:t>
            </a:r>
          </a:p>
          <a:p>
            <a:pPr marL="457200" lvl="0" indent="-450850">
              <a:lnSpc>
                <a:spcPct val="100000"/>
              </a:lnSpc>
              <a:spcBef>
                <a:spcPts val="1200"/>
              </a:spcBef>
              <a:buSzPct val="100000"/>
              <a:buFont typeface="Arial"/>
              <a:buChar char="•"/>
            </a:pPr>
            <a:r>
              <a:rPr lang="en-US" sz="2200" dirty="0">
                <a:solidFill>
                  <a:schemeClr val="dk1"/>
                </a:solidFill>
                <a:ea typeface="Times New Roman"/>
                <a:cs typeface="Times New Roman"/>
                <a:sym typeface="Times New Roman"/>
              </a:rPr>
              <a:t>Since</a:t>
            </a:r>
            <a:endParaRPr lang="en-IN" sz="2200" dirty="0"/>
          </a:p>
        </p:txBody>
      </p:sp>
      <p:graphicFrame>
        <p:nvGraphicFramePr>
          <p:cNvPr id="7" name="Object 6" descr="phi sub n times open left parenthesis zero close equals zero and multirelation phi sub n times super prime times open left parenthesis t close equals f of t comma phi sub n times open left parenthesis t close less than or equals cap m comma">
            <a:extLst>
              <a:ext uri="{FF2B5EF4-FFF2-40B4-BE49-F238E27FC236}">
                <a16:creationId xmlns:a16="http://schemas.microsoft.com/office/drawing/2014/main" id="{8713DE1A-88BD-4A4A-9BD7-ED8C776CA1E5}"/>
              </a:ext>
            </a:extLst>
          </p:cNvPr>
          <p:cNvGraphicFramePr>
            <a:graphicFrameLocks noChangeAspect="1"/>
          </p:cNvGraphicFramePr>
          <p:nvPr>
            <p:extLst>
              <p:ext uri="{D42A27DB-BD31-4B8C-83A1-F6EECF244321}">
                <p14:modId xmlns:p14="http://schemas.microsoft.com/office/powerpoint/2010/main" val="4935606"/>
              </p:ext>
            </p:extLst>
          </p:nvPr>
        </p:nvGraphicFramePr>
        <p:xfrm>
          <a:off x="1546225" y="4572000"/>
          <a:ext cx="3906838" cy="469900"/>
        </p:xfrm>
        <a:graphic>
          <a:graphicData uri="http://schemas.openxmlformats.org/presentationml/2006/ole">
            <mc:AlternateContent xmlns:mc="http://schemas.openxmlformats.org/markup-compatibility/2006">
              <mc:Choice xmlns:v="urn:schemas-microsoft-com:vml" Requires="v">
                <p:oleObj spid="_x0000_s13339" name="Equation" r:id="rId4" imgW="2425680" imgH="291960" progId="Equation.DSMT4">
                  <p:embed/>
                </p:oleObj>
              </mc:Choice>
              <mc:Fallback>
                <p:oleObj name="Equation" r:id="rId4" imgW="2425680" imgH="291960" progId="Equation.DSMT4">
                  <p:embed/>
                  <p:pic>
                    <p:nvPicPr>
                      <p:cNvPr id="5" name="Object 4"/>
                      <p:cNvPicPr/>
                      <p:nvPr/>
                    </p:nvPicPr>
                    <p:blipFill>
                      <a:blip r:embed="rId5"/>
                      <a:stretch>
                        <a:fillRect/>
                      </a:stretch>
                    </p:blipFill>
                    <p:spPr>
                      <a:xfrm>
                        <a:off x="1546225" y="4572000"/>
                        <a:ext cx="3906838" cy="4699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0AD59857-91DB-4311-B4B6-D17A0F232F6F}"/>
              </a:ext>
            </a:extLst>
          </p:cNvPr>
          <p:cNvSpPr>
            <a:spLocks noGrp="1"/>
          </p:cNvSpPr>
          <p:nvPr>
            <p:ph sz="quarter" idx="25"/>
          </p:nvPr>
        </p:nvSpPr>
        <p:spPr>
          <a:xfrm>
            <a:off x="372123" y="4572001"/>
            <a:ext cx="8533752" cy="1676400"/>
          </a:xfrm>
        </p:spPr>
        <p:txBody>
          <a:bodyPr/>
          <a:lstStyle/>
          <a:p>
            <a:pPr marL="457200" indent="4514850">
              <a:lnSpc>
                <a:spcPct val="100000"/>
              </a:lnSpc>
              <a:spcBef>
                <a:spcPts val="624"/>
              </a:spcBef>
              <a:buNone/>
            </a:pPr>
            <a:r>
              <a:rPr lang="en-US" dirty="0"/>
              <a:t>the maximum slope for any function in the sequence is </a:t>
            </a:r>
            <a:r>
              <a:rPr lang="en-US" i="1" dirty="0"/>
              <a:t>M</a:t>
            </a:r>
            <a:r>
              <a:rPr lang="en-US" dirty="0"/>
              <a:t>. The graphs on page 88 of the text indicate how this may impact the interval over which the solution is defined.</a:t>
            </a:r>
            <a:endParaRPr lang="en-IN" dirty="0"/>
          </a:p>
        </p:txBody>
      </p:sp>
    </p:spTree>
    <p:extLst>
      <p:ext uri="{BB962C8B-B14F-4D97-AF65-F5344CB8AC3E}">
        <p14:creationId xmlns:p14="http://schemas.microsoft.com/office/powerpoint/2010/main" val="304229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FA0A-C6FA-45A7-AC2D-890ABB073123}"/>
              </a:ext>
            </a:extLst>
          </p:cNvPr>
          <p:cNvSpPr>
            <a:spLocks noGrp="1"/>
          </p:cNvSpPr>
          <p:nvPr>
            <p:ph type="title"/>
          </p:nvPr>
        </p:nvSpPr>
        <p:spPr/>
        <p:txBody>
          <a:bodyPr>
            <a:noAutofit/>
          </a:bodyPr>
          <a:lstStyle/>
          <a:p>
            <a:r>
              <a:rPr lang="en-US" dirty="0"/>
              <a:t>Theorem 2.8.1: The Second Step in the Proof</a:t>
            </a:r>
            <a:endParaRPr lang="en-IN" dirty="0"/>
          </a:p>
        </p:txBody>
      </p:sp>
      <p:sp>
        <p:nvSpPr>
          <p:cNvPr id="3" name="Content Placeholder 2">
            <a:extLst>
              <a:ext uri="{FF2B5EF4-FFF2-40B4-BE49-F238E27FC236}">
                <a16:creationId xmlns:a16="http://schemas.microsoft.com/office/drawing/2014/main" id="{62EB22D8-9B58-40AD-9BFC-F166E5F7F4F9}"/>
              </a:ext>
            </a:extLst>
          </p:cNvPr>
          <p:cNvSpPr>
            <a:spLocks noGrp="1"/>
          </p:cNvSpPr>
          <p:nvPr>
            <p:ph sz="quarter" idx="15"/>
          </p:nvPr>
        </p:nvSpPr>
        <p:spPr>
          <a:xfrm>
            <a:off x="380060" y="1692274"/>
            <a:ext cx="7773340" cy="503885"/>
          </a:xfrm>
        </p:spPr>
        <p:txBody>
          <a:bodyPr/>
          <a:lstStyle/>
          <a:p>
            <a:pPr marL="457200" indent="-457200">
              <a:tabLst>
                <a:tab pos="457200" algn="l"/>
              </a:tabLst>
            </a:pPr>
            <a:r>
              <a:rPr lang="en-US" sz="2400" dirty="0"/>
              <a:t>The terms in the sequence {</a:t>
            </a:r>
            <a:r>
              <a:rPr lang="el-GR" sz="2400" i="1" dirty="0">
                <a:latin typeface="Times New Roman" panose="02020603050405020304" pitchFamily="18" charset="0"/>
                <a:cs typeface="Times New Roman" panose="02020603050405020304" pitchFamily="18" charset="0"/>
              </a:rPr>
              <a:t>ϕ</a:t>
            </a:r>
            <a:r>
              <a:rPr lang="en-US" sz="2400" i="1" baseline="-25000" dirty="0">
                <a:latin typeface="Times New Roman" panose="02020603050405020304" pitchFamily="18" charset="0"/>
                <a:cs typeface="Times New Roman" panose="02020603050405020304" pitchFamily="18" charset="0"/>
              </a:rPr>
              <a:t>n</a:t>
            </a:r>
            <a:r>
              <a:rPr lang="en-US" sz="2400" dirty="0"/>
              <a:t>} can be written in the form:</a:t>
            </a:r>
          </a:p>
        </p:txBody>
      </p:sp>
      <p:graphicFrame>
        <p:nvGraphicFramePr>
          <p:cNvPr id="15" name="Object 14" descr="equation left hand side phi sub n times open left parenthesis t close equals right hand side sum with variable number of summands phi sub one times open left parenthesis t close plus open left parenthesis phi sub two times open left parenthesis t close minus phi sub one times open left parenthesis t close close plus ellipsis plus open left parenthesis phi sub n times open left parenthesis t close minus phi sub n minus one times open left parenthesis t close close">
            <a:extLst>
              <a:ext uri="{FF2B5EF4-FFF2-40B4-BE49-F238E27FC236}">
                <a16:creationId xmlns:a16="http://schemas.microsoft.com/office/drawing/2014/main" id="{1C30D2A4-CF8B-40DC-88DE-540BEAC28A4E}"/>
              </a:ext>
            </a:extLst>
          </p:cNvPr>
          <p:cNvGraphicFramePr>
            <a:graphicFrameLocks noChangeAspect="1"/>
          </p:cNvGraphicFramePr>
          <p:nvPr>
            <p:extLst>
              <p:ext uri="{D42A27DB-BD31-4B8C-83A1-F6EECF244321}">
                <p14:modId xmlns:p14="http://schemas.microsoft.com/office/powerpoint/2010/main" val="1120505973"/>
              </p:ext>
            </p:extLst>
          </p:nvPr>
        </p:nvGraphicFramePr>
        <p:xfrm>
          <a:off x="960428" y="2163580"/>
          <a:ext cx="5092916" cy="409069"/>
        </p:xfrm>
        <a:graphic>
          <a:graphicData uri="http://schemas.openxmlformats.org/presentationml/2006/ole">
            <mc:AlternateContent xmlns:mc="http://schemas.openxmlformats.org/markup-compatibility/2006">
              <mc:Choice xmlns:v="urn:schemas-microsoft-com:vml" Requires="v">
                <p:oleObj spid="_x0000_s14399" name="Equation" r:id="rId4" imgW="3162240" imgH="253800" progId="Equation.DSMT4">
                  <p:embed/>
                </p:oleObj>
              </mc:Choice>
              <mc:Fallback>
                <p:oleObj name="Equation" r:id="rId4" imgW="3162240" imgH="253800" progId="Equation.DSMT4">
                  <p:embed/>
                  <p:pic>
                    <p:nvPicPr>
                      <p:cNvPr id="4" name="Object 3"/>
                      <p:cNvPicPr/>
                      <p:nvPr/>
                    </p:nvPicPr>
                    <p:blipFill>
                      <a:blip r:embed="rId5"/>
                      <a:stretch>
                        <a:fillRect/>
                      </a:stretch>
                    </p:blipFill>
                    <p:spPr>
                      <a:xfrm>
                        <a:off x="960428" y="2163580"/>
                        <a:ext cx="5092916"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AA9615D-1E1E-439F-8422-4E5380CF412C}"/>
              </a:ext>
            </a:extLst>
          </p:cNvPr>
          <p:cNvSpPr>
            <a:spLocks noGrp="1"/>
          </p:cNvSpPr>
          <p:nvPr>
            <p:ph sz="quarter" idx="18"/>
          </p:nvPr>
        </p:nvSpPr>
        <p:spPr>
          <a:xfrm>
            <a:off x="890953" y="2590800"/>
            <a:ext cx="4437299" cy="432095"/>
          </a:xfrm>
        </p:spPr>
        <p:txBody>
          <a:bodyPr/>
          <a:lstStyle/>
          <a:p>
            <a:pPr marL="0" indent="0">
              <a:buNone/>
            </a:pPr>
            <a:r>
              <a:rPr lang="en-US" dirty="0"/>
              <a:t>as the nth partial sum of the series:</a:t>
            </a:r>
          </a:p>
        </p:txBody>
      </p:sp>
      <p:graphicFrame>
        <p:nvGraphicFramePr>
          <p:cNvPr id="16" name="Object 15" descr="phi sub one times open left parenthesis t close plus n ary summation k equals one infinity phi k plus one t minus phi kt">
            <a:extLst>
              <a:ext uri="{FF2B5EF4-FFF2-40B4-BE49-F238E27FC236}">
                <a16:creationId xmlns:a16="http://schemas.microsoft.com/office/drawing/2014/main" id="{60826CED-01AC-408F-96C5-305378C0D45B}"/>
              </a:ext>
            </a:extLst>
          </p:cNvPr>
          <p:cNvGraphicFramePr>
            <a:graphicFrameLocks noChangeAspect="1"/>
          </p:cNvGraphicFramePr>
          <p:nvPr>
            <p:extLst>
              <p:ext uri="{D42A27DB-BD31-4B8C-83A1-F6EECF244321}">
                <p14:modId xmlns:p14="http://schemas.microsoft.com/office/powerpoint/2010/main" val="932594567"/>
              </p:ext>
            </p:extLst>
          </p:nvPr>
        </p:nvGraphicFramePr>
        <p:xfrm>
          <a:off x="3262977" y="3057431"/>
          <a:ext cx="2618045" cy="695419"/>
        </p:xfrm>
        <a:graphic>
          <a:graphicData uri="http://schemas.openxmlformats.org/presentationml/2006/ole">
            <mc:AlternateContent xmlns:mc="http://schemas.openxmlformats.org/markup-compatibility/2006">
              <mc:Choice xmlns:v="urn:schemas-microsoft-com:vml" Requires="v">
                <p:oleObj spid="_x0000_s14400" name="Equation" r:id="rId6" imgW="1625400" imgH="431640" progId="Equation.DSMT4">
                  <p:embed/>
                </p:oleObj>
              </mc:Choice>
              <mc:Fallback>
                <p:oleObj name="Equation" r:id="rId6" imgW="1625400" imgH="431640" progId="Equation.DSMT4">
                  <p:embed/>
                  <p:pic>
                    <p:nvPicPr>
                      <p:cNvPr id="5" name="Object 4"/>
                      <p:cNvPicPr/>
                      <p:nvPr/>
                    </p:nvPicPr>
                    <p:blipFill>
                      <a:blip r:embed="rId7"/>
                      <a:stretch>
                        <a:fillRect/>
                      </a:stretch>
                    </p:blipFill>
                    <p:spPr>
                      <a:xfrm>
                        <a:off x="3262977" y="3057431"/>
                        <a:ext cx="2618045" cy="69541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006F506-23BF-4015-85A5-01A1176E77E4}"/>
              </a:ext>
            </a:extLst>
          </p:cNvPr>
          <p:cNvSpPr>
            <a:spLocks noGrp="1"/>
          </p:cNvSpPr>
          <p:nvPr>
            <p:ph sz="quarter" idx="21"/>
          </p:nvPr>
        </p:nvSpPr>
        <p:spPr>
          <a:xfrm>
            <a:off x="380060" y="3810000"/>
            <a:ext cx="8514997" cy="703978"/>
          </a:xfrm>
        </p:spPr>
        <p:txBody>
          <a:bodyPr/>
          <a:lstStyle/>
          <a:p>
            <a:pPr marL="457200" indent="-457200">
              <a:lnSpc>
                <a:spcPct val="100000"/>
              </a:lnSpc>
            </a:pPr>
            <a:r>
              <a:rPr lang="en-US" dirty="0"/>
              <a:t>The convergence of this sequence depends on being able to bound the value of</a:t>
            </a:r>
            <a:endParaRPr lang="en-IN" dirty="0"/>
          </a:p>
        </p:txBody>
      </p:sp>
      <p:graphicFrame>
        <p:nvGraphicFramePr>
          <p:cNvPr id="17" name="Object 16" descr="absolute value of phi sub k plus one times open left parenthesis t close minus phi sub k times open left parenthesis t close">
            <a:extLst>
              <a:ext uri="{FF2B5EF4-FFF2-40B4-BE49-F238E27FC236}">
                <a16:creationId xmlns:a16="http://schemas.microsoft.com/office/drawing/2014/main" id="{0F85538D-54B8-4917-B3C8-B889CDCC6219}"/>
              </a:ext>
            </a:extLst>
          </p:cNvPr>
          <p:cNvGraphicFramePr>
            <a:graphicFrameLocks noChangeAspect="1"/>
          </p:cNvGraphicFramePr>
          <p:nvPr>
            <p:extLst>
              <p:ext uri="{D42A27DB-BD31-4B8C-83A1-F6EECF244321}">
                <p14:modId xmlns:p14="http://schemas.microsoft.com/office/powerpoint/2010/main" val="896873120"/>
              </p:ext>
            </p:extLst>
          </p:nvPr>
        </p:nvGraphicFramePr>
        <p:xfrm>
          <a:off x="3348439" y="4220031"/>
          <a:ext cx="1375961" cy="409069"/>
        </p:xfrm>
        <a:graphic>
          <a:graphicData uri="http://schemas.openxmlformats.org/presentationml/2006/ole">
            <mc:AlternateContent xmlns:mc="http://schemas.openxmlformats.org/markup-compatibility/2006">
              <mc:Choice xmlns:v="urn:schemas-microsoft-com:vml" Requires="v">
                <p:oleObj spid="_x0000_s14401" name="Equation" r:id="rId8" imgW="939600" imgH="279360" progId="Equation.DSMT4">
                  <p:embed/>
                </p:oleObj>
              </mc:Choice>
              <mc:Fallback>
                <p:oleObj name="Equation" r:id="rId8" imgW="939600" imgH="279360" progId="Equation.DSMT4">
                  <p:embed/>
                  <p:pic>
                    <p:nvPicPr>
                      <p:cNvPr id="6" name="Object 5"/>
                      <p:cNvPicPr/>
                      <p:nvPr/>
                    </p:nvPicPr>
                    <p:blipFill>
                      <a:blip r:embed="rId9"/>
                      <a:stretch>
                        <a:fillRect/>
                      </a:stretch>
                    </p:blipFill>
                    <p:spPr>
                      <a:xfrm>
                        <a:off x="3348439" y="4220031"/>
                        <a:ext cx="1375961" cy="409069"/>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BD6289C7-F88F-4396-B72A-C378A7781553}"/>
              </a:ext>
            </a:extLst>
          </p:cNvPr>
          <p:cNvSpPr>
            <a:spLocks noGrp="1"/>
          </p:cNvSpPr>
          <p:nvPr>
            <p:ph sz="quarter" idx="22"/>
          </p:nvPr>
        </p:nvSpPr>
        <p:spPr>
          <a:xfrm>
            <a:off x="862378" y="4163450"/>
            <a:ext cx="8032679" cy="1587879"/>
          </a:xfrm>
        </p:spPr>
        <p:txBody>
          <a:bodyPr/>
          <a:lstStyle/>
          <a:p>
            <a:pPr marL="0" indent="3771900">
              <a:lnSpc>
                <a:spcPct val="100000"/>
              </a:lnSpc>
              <a:spcBef>
                <a:spcPts val="624"/>
              </a:spcBef>
              <a:buNone/>
            </a:pPr>
            <a:r>
              <a:rPr lang="en-US" sz="2400" dirty="0"/>
              <a:t>. This can be established based on the fact that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f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y </a:t>
            </a:r>
            <a:r>
              <a:rPr lang="en-US" sz="2400" dirty="0"/>
              <a:t>is continuous over a closed region and hence bounded there. Problems 14 through 17 in the text lead you through this validation.</a:t>
            </a:r>
            <a:endParaRPr lang="en-IN" sz="2400" dirty="0"/>
          </a:p>
        </p:txBody>
      </p:sp>
    </p:spTree>
    <p:extLst>
      <p:ext uri="{BB962C8B-B14F-4D97-AF65-F5344CB8AC3E}">
        <p14:creationId xmlns:p14="http://schemas.microsoft.com/office/powerpoint/2010/main" val="1427682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38BA-6A28-4674-9B45-72D45D863396}"/>
              </a:ext>
            </a:extLst>
          </p:cNvPr>
          <p:cNvSpPr>
            <a:spLocks noGrp="1"/>
          </p:cNvSpPr>
          <p:nvPr>
            <p:ph type="title"/>
          </p:nvPr>
        </p:nvSpPr>
        <p:spPr/>
        <p:txBody>
          <a:bodyPr>
            <a:noAutofit/>
          </a:bodyPr>
          <a:lstStyle/>
          <a:p>
            <a:r>
              <a:rPr lang="en-US" dirty="0"/>
              <a:t>Theorem 2.8.1: The Third Step in the Proof</a:t>
            </a:r>
            <a:endParaRPr lang="en-IN" dirty="0"/>
          </a:p>
        </p:txBody>
      </p:sp>
      <p:sp>
        <p:nvSpPr>
          <p:cNvPr id="3" name="Content Placeholder 2">
            <a:extLst>
              <a:ext uri="{FF2B5EF4-FFF2-40B4-BE49-F238E27FC236}">
                <a16:creationId xmlns:a16="http://schemas.microsoft.com/office/drawing/2014/main" id="{E5DBFAAF-C98C-44FF-B2DC-9E9A1A3F8E09}"/>
              </a:ext>
            </a:extLst>
          </p:cNvPr>
          <p:cNvSpPr>
            <a:spLocks noGrp="1"/>
          </p:cNvSpPr>
          <p:nvPr>
            <p:ph sz="quarter" idx="15"/>
          </p:nvPr>
        </p:nvSpPr>
        <p:spPr>
          <a:xfrm>
            <a:off x="380060" y="1692274"/>
            <a:ext cx="8534400" cy="1965326"/>
          </a:xfrm>
        </p:spPr>
        <p:txBody>
          <a:bodyPr/>
          <a:lstStyle/>
          <a:p>
            <a:pPr marL="457200" indent="-457200">
              <a:lnSpc>
                <a:spcPct val="100000"/>
              </a:lnSpc>
              <a:spcBef>
                <a:spcPts val="624"/>
              </a:spcBef>
            </a:pPr>
            <a:r>
              <a:rPr lang="en-US" sz="2400" dirty="0"/>
              <a:t>There are details in this proof that are beyond the scope of the text. If we assume uniform convergence of our sequence over some interval |</a:t>
            </a:r>
            <a:r>
              <a:rPr lang="en-US" sz="2400" i="1" dirty="0"/>
              <a:t>t</a:t>
            </a:r>
            <a:r>
              <a:rPr lang="en-US" sz="2400" dirty="0"/>
              <a:t>| ≤ </a:t>
            </a:r>
            <a:r>
              <a:rPr lang="en-US" sz="2400" i="1" dirty="0"/>
              <a:t>h</a:t>
            </a:r>
            <a:r>
              <a:rPr lang="en-US" sz="2400" dirty="0"/>
              <a:t> ≤ </a:t>
            </a:r>
            <a:r>
              <a:rPr lang="en-US" sz="2400" i="1" dirty="0"/>
              <a:t>a</a:t>
            </a:r>
            <a:r>
              <a:rPr lang="en-US" sz="2400" dirty="0"/>
              <a:t> and the continuity of </a:t>
            </a:r>
            <a:r>
              <a:rPr lang="en-US" sz="2400" i="1" dirty="0"/>
              <a:t>f</a:t>
            </a:r>
            <a:r>
              <a:rPr lang="en-US" sz="2400" dirty="0"/>
              <a:t> and its first partial derivative with respect to </a:t>
            </a:r>
            <a:r>
              <a:rPr lang="en-US" sz="2400" i="1" dirty="0"/>
              <a:t>y</a:t>
            </a:r>
            <a:r>
              <a:rPr lang="en-US" sz="2400" dirty="0"/>
              <a:t> for |</a:t>
            </a:r>
            <a:r>
              <a:rPr lang="en-US" sz="2400" i="1" dirty="0"/>
              <a:t>t</a:t>
            </a:r>
            <a:r>
              <a:rPr lang="en-US" sz="2400" dirty="0"/>
              <a:t>| ≤ </a:t>
            </a:r>
            <a:r>
              <a:rPr lang="en-US" sz="2400" i="1" dirty="0"/>
              <a:t>h</a:t>
            </a:r>
            <a:r>
              <a:rPr lang="en-US" sz="2400" dirty="0"/>
              <a:t> ≤ </a:t>
            </a:r>
            <a:r>
              <a:rPr lang="en-US" sz="2400" i="1" dirty="0"/>
              <a:t>a</a:t>
            </a:r>
            <a:r>
              <a:rPr lang="en-US" sz="2400" dirty="0"/>
              <a:t> , the following steps can be justified:</a:t>
            </a:r>
          </a:p>
        </p:txBody>
      </p:sp>
      <p:graphicFrame>
        <p:nvGraphicFramePr>
          <p:cNvPr id="6" name="Object 5" descr="multiline equation line 1 equation sequence part 1 phi of t equals part 2 lim over n right arrow infinity of phi sub n plus one times open left parenthesis t close equals part 3 lim over n right arrow infinity of integral zero ts comma phi nsds line 2 equation left hand side equals right hand side integral zero tlimn right arrow infinity times f of s comma phi sub n times open left parenthesis s close d times s equals integral zero tfs comma limn right arrow infinity phi nsds line 3  equals integral zero tfs comma phi sds">
            <a:extLst>
              <a:ext uri="{FF2B5EF4-FFF2-40B4-BE49-F238E27FC236}">
                <a16:creationId xmlns:a16="http://schemas.microsoft.com/office/drawing/2014/main" id="{A80D5389-08A0-44B6-B0CA-BCF2561A32EE}"/>
              </a:ext>
            </a:extLst>
          </p:cNvPr>
          <p:cNvGraphicFramePr>
            <a:graphicFrameLocks noChangeAspect="1"/>
          </p:cNvGraphicFramePr>
          <p:nvPr>
            <p:extLst>
              <p:ext uri="{D42A27DB-BD31-4B8C-83A1-F6EECF244321}">
                <p14:modId xmlns:p14="http://schemas.microsoft.com/office/powerpoint/2010/main" val="230179253"/>
              </p:ext>
            </p:extLst>
          </p:nvPr>
        </p:nvGraphicFramePr>
        <p:xfrm>
          <a:off x="2186177" y="3716679"/>
          <a:ext cx="4724754" cy="2331696"/>
        </p:xfrm>
        <a:graphic>
          <a:graphicData uri="http://schemas.openxmlformats.org/presentationml/2006/ole">
            <mc:AlternateContent xmlns:mc="http://schemas.openxmlformats.org/markup-compatibility/2006">
              <mc:Choice xmlns:v="urn:schemas-microsoft-com:vml" Requires="v">
                <p:oleObj spid="_x0000_s15379" name="Equation" r:id="rId3" imgW="2933640" imgH="1447560" progId="Equation.DSMT4">
                  <p:embed/>
                </p:oleObj>
              </mc:Choice>
              <mc:Fallback>
                <p:oleObj name="Equation" r:id="rId3" imgW="2933640" imgH="1447560" progId="Equation.DSMT4">
                  <p:embed/>
                  <p:pic>
                    <p:nvPicPr>
                      <p:cNvPr id="5" name="Object 4"/>
                      <p:cNvPicPr/>
                      <p:nvPr/>
                    </p:nvPicPr>
                    <p:blipFill>
                      <a:blip r:embed="rId4"/>
                      <a:stretch>
                        <a:fillRect/>
                      </a:stretch>
                    </p:blipFill>
                    <p:spPr>
                      <a:xfrm>
                        <a:off x="2186177" y="3716679"/>
                        <a:ext cx="4724754" cy="2331696"/>
                      </a:xfrm>
                      <a:prstGeom prst="rect">
                        <a:avLst/>
                      </a:prstGeom>
                    </p:spPr>
                  </p:pic>
                </p:oleObj>
              </mc:Fallback>
            </mc:AlternateContent>
          </a:graphicData>
        </a:graphic>
      </p:graphicFrame>
    </p:spTree>
    <p:extLst>
      <p:ext uri="{BB962C8B-B14F-4D97-AF65-F5344CB8AC3E}">
        <p14:creationId xmlns:p14="http://schemas.microsoft.com/office/powerpoint/2010/main" val="751274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7504-8093-4074-BF99-616208C2376B}"/>
              </a:ext>
            </a:extLst>
          </p:cNvPr>
          <p:cNvSpPr>
            <a:spLocks noGrp="1"/>
          </p:cNvSpPr>
          <p:nvPr>
            <p:ph type="title"/>
          </p:nvPr>
        </p:nvSpPr>
        <p:spPr/>
        <p:txBody>
          <a:bodyPr>
            <a:noAutofit/>
          </a:bodyPr>
          <a:lstStyle/>
          <a:p>
            <a:r>
              <a:rPr lang="en-US" dirty="0"/>
              <a:t>Theorem 2.8.1: The Fourth Step in the Proof</a:t>
            </a:r>
            <a:endParaRPr lang="en-IN" dirty="0"/>
          </a:p>
        </p:txBody>
      </p:sp>
      <p:sp>
        <p:nvSpPr>
          <p:cNvPr id="3" name="Content Placeholder 2">
            <a:extLst>
              <a:ext uri="{FF2B5EF4-FFF2-40B4-BE49-F238E27FC236}">
                <a16:creationId xmlns:a16="http://schemas.microsoft.com/office/drawing/2014/main" id="{26E1DD38-CEFA-41C3-86D1-EDC9710A956D}"/>
              </a:ext>
            </a:extLst>
          </p:cNvPr>
          <p:cNvSpPr>
            <a:spLocks noGrp="1"/>
          </p:cNvSpPr>
          <p:nvPr>
            <p:ph sz="quarter" idx="15"/>
          </p:nvPr>
        </p:nvSpPr>
        <p:spPr>
          <a:xfrm>
            <a:off x="380060" y="1524000"/>
            <a:ext cx="8534400" cy="2667000"/>
          </a:xfrm>
        </p:spPr>
        <p:txBody>
          <a:bodyPr/>
          <a:lstStyle/>
          <a:p>
            <a:pPr marL="457200" indent="-457200">
              <a:lnSpc>
                <a:spcPct val="100000"/>
              </a:lnSpc>
            </a:pPr>
            <a:r>
              <a:rPr lang="en-US" sz="2400" dirty="0"/>
              <a:t>The steps outlined establish the fact that the function </a:t>
            </a:r>
            <a:r>
              <a:rPr lang="el-GR" sz="2400" i="1" dirty="0"/>
              <a:t>ϕ</a:t>
            </a:r>
            <a:r>
              <a:rPr lang="en-IN" sz="2400" dirty="0"/>
              <a:t>(</a:t>
            </a:r>
            <a:r>
              <a:rPr lang="en-IN" sz="2400" i="1" dirty="0"/>
              <a:t>t</a:t>
            </a:r>
            <a:r>
              <a:rPr lang="en-IN" sz="2400" dirty="0"/>
              <a:t>)</a:t>
            </a:r>
            <a:r>
              <a:rPr lang="en-US" sz="2400" dirty="0"/>
              <a:t> is a solution to the integral equation and hence to the initial value problem. To establish its uniqueness, we would follow the steps outlined in Example 1.</a:t>
            </a:r>
          </a:p>
          <a:p>
            <a:pPr marL="457200" indent="-457200">
              <a:lnSpc>
                <a:spcPct val="100000"/>
              </a:lnSpc>
            </a:pPr>
            <a:r>
              <a:rPr lang="en-US" sz="2400" dirty="0"/>
              <a:t>We conjecture that the IVP has two solutions: </a:t>
            </a:r>
            <a:r>
              <a:rPr lang="el-GR" sz="2400" i="1" dirty="0"/>
              <a:t>ϕ</a:t>
            </a:r>
            <a:r>
              <a:rPr lang="en-IN" sz="2400" dirty="0"/>
              <a:t>(</a:t>
            </a:r>
            <a:r>
              <a:rPr lang="en-IN" sz="2400" i="1" dirty="0"/>
              <a:t>t</a:t>
            </a:r>
            <a:r>
              <a:rPr lang="en-IN" sz="2400" dirty="0"/>
              <a:t>) and </a:t>
            </a:r>
            <a:r>
              <a:rPr lang="el-GR" sz="2400" i="1" dirty="0"/>
              <a:t>ψ</a:t>
            </a:r>
            <a:r>
              <a:rPr lang="en-IN" sz="2400" dirty="0"/>
              <a:t>(</a:t>
            </a:r>
            <a:r>
              <a:rPr lang="en-IN" sz="2400" i="1" dirty="0"/>
              <a:t>t</a:t>
            </a:r>
            <a:r>
              <a:rPr lang="en-IN" sz="2400" dirty="0"/>
              <a:t>). </a:t>
            </a:r>
            <a:r>
              <a:rPr lang="en-US" sz="2400" dirty="0"/>
              <a:t>Both functions have to satisfy the integral equation and we show that their difference is zero using the inequality:</a:t>
            </a:r>
          </a:p>
        </p:txBody>
      </p:sp>
      <p:graphicFrame>
        <p:nvGraphicFramePr>
          <p:cNvPr id="7" name="Object 6" descr="absolute value of phi of t minus psi of t less than or equals cap a times integral zero t phi s minus psi s d times s">
            <a:extLst>
              <a:ext uri="{FF2B5EF4-FFF2-40B4-BE49-F238E27FC236}">
                <a16:creationId xmlns:a16="http://schemas.microsoft.com/office/drawing/2014/main" id="{E1D45DD3-135E-4BAC-9109-56A85629A8B2}"/>
              </a:ext>
            </a:extLst>
          </p:cNvPr>
          <p:cNvGraphicFramePr>
            <a:graphicFrameLocks noChangeAspect="1"/>
          </p:cNvGraphicFramePr>
          <p:nvPr>
            <p:extLst>
              <p:ext uri="{D42A27DB-BD31-4B8C-83A1-F6EECF244321}">
                <p14:modId xmlns:p14="http://schemas.microsoft.com/office/powerpoint/2010/main" val="1768232409"/>
              </p:ext>
            </p:extLst>
          </p:nvPr>
        </p:nvGraphicFramePr>
        <p:xfrm>
          <a:off x="3056583" y="4247556"/>
          <a:ext cx="3030833" cy="687981"/>
        </p:xfrm>
        <a:graphic>
          <a:graphicData uri="http://schemas.openxmlformats.org/presentationml/2006/ole">
            <mc:AlternateContent xmlns:mc="http://schemas.openxmlformats.org/markup-compatibility/2006">
              <mc:Choice xmlns:v="urn:schemas-microsoft-com:vml" Requires="v">
                <p:oleObj spid="_x0000_s16401" name="Equation" r:id="rId4" imgW="2070000" imgH="469800" progId="Equation.DSMT4">
                  <p:embed/>
                </p:oleObj>
              </mc:Choice>
              <mc:Fallback>
                <p:oleObj name="Equation" r:id="rId4" imgW="2070000" imgH="469800" progId="Equation.DSMT4">
                  <p:embed/>
                  <p:pic>
                    <p:nvPicPr>
                      <p:cNvPr id="5" name="Object 4"/>
                      <p:cNvPicPr/>
                      <p:nvPr/>
                    </p:nvPicPr>
                    <p:blipFill>
                      <a:blip r:embed="rId5"/>
                      <a:stretch>
                        <a:fillRect/>
                      </a:stretch>
                    </p:blipFill>
                    <p:spPr>
                      <a:xfrm>
                        <a:off x="3056583" y="4247556"/>
                        <a:ext cx="3030833" cy="68798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210C8238-853A-4DB6-8662-65ACCBF96BC6}"/>
              </a:ext>
            </a:extLst>
          </p:cNvPr>
          <p:cNvSpPr>
            <a:spLocks noGrp="1"/>
          </p:cNvSpPr>
          <p:nvPr>
            <p:ph sz="quarter" idx="18"/>
          </p:nvPr>
        </p:nvSpPr>
        <p:spPr>
          <a:xfrm>
            <a:off x="314502" y="4906962"/>
            <a:ext cx="8514996" cy="1265238"/>
          </a:xfrm>
        </p:spPr>
        <p:txBody>
          <a:bodyPr/>
          <a:lstStyle/>
          <a:p>
            <a:pPr marL="457200" indent="-457200"/>
            <a:r>
              <a:rPr lang="en-US" dirty="0"/>
              <a:t>If the assumptions of this theorem are not satisfied, you cannot be guaranteed a unique solution to the IVP. There may be no solution or there may be more than one solution.</a:t>
            </a:r>
          </a:p>
        </p:txBody>
      </p:sp>
    </p:spTree>
    <p:extLst>
      <p:ext uri="{BB962C8B-B14F-4D97-AF65-F5344CB8AC3E}">
        <p14:creationId xmlns:p14="http://schemas.microsoft.com/office/powerpoint/2010/main" val="364015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74183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B3F8-F721-4945-9015-465CD835DD28}"/>
              </a:ext>
            </a:extLst>
          </p:cNvPr>
          <p:cNvSpPr>
            <a:spLocks noGrp="1"/>
          </p:cNvSpPr>
          <p:nvPr>
            <p:ph type="title"/>
          </p:nvPr>
        </p:nvSpPr>
        <p:spPr>
          <a:xfrm>
            <a:off x="304800" y="2476501"/>
            <a:ext cx="8534400" cy="1904999"/>
          </a:xfrm>
        </p:spPr>
        <p:txBody>
          <a:bodyPr>
            <a:normAutofit fontScale="90000"/>
          </a:bodyPr>
          <a:lstStyle/>
          <a:p>
            <a:pPr algn="ctr">
              <a:lnSpc>
                <a:spcPct val="100000"/>
              </a:lnSpc>
            </a:pPr>
            <a:r>
              <a:rPr lang="en-US" dirty="0"/>
              <a:t>Section 2.8</a:t>
            </a:r>
            <a:br>
              <a:rPr lang="en-US" dirty="0"/>
            </a:br>
            <a:r>
              <a:rPr lang="en-US" dirty="0"/>
              <a:t>The Existence and Uniqueness Theorem</a:t>
            </a:r>
            <a:endParaRPr lang="en-IN" dirty="0"/>
          </a:p>
        </p:txBody>
      </p:sp>
    </p:spTree>
    <p:extLst>
      <p:ext uri="{BB962C8B-B14F-4D97-AF65-F5344CB8AC3E}">
        <p14:creationId xmlns:p14="http://schemas.microsoft.com/office/powerpoint/2010/main" val="15993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BF27-4053-400E-9445-7C7EF8F1820B}"/>
              </a:ext>
            </a:extLst>
          </p:cNvPr>
          <p:cNvSpPr>
            <a:spLocks noGrp="1"/>
          </p:cNvSpPr>
          <p:nvPr>
            <p:ph type="title"/>
          </p:nvPr>
        </p:nvSpPr>
        <p:spPr/>
        <p:txBody>
          <a:bodyPr>
            <a:noAutofit/>
          </a:bodyPr>
          <a:lstStyle/>
          <a:p>
            <a:r>
              <a:rPr lang="en-US" dirty="0"/>
              <a:t>Proof of the Existence and Uniqueness Theorem</a:t>
            </a:r>
            <a:endParaRPr lang="en-IN" dirty="0"/>
          </a:p>
        </p:txBody>
      </p:sp>
      <p:sp>
        <p:nvSpPr>
          <p:cNvPr id="3" name="Content Placeholder 2">
            <a:extLst>
              <a:ext uri="{FF2B5EF4-FFF2-40B4-BE49-F238E27FC236}">
                <a16:creationId xmlns:a16="http://schemas.microsoft.com/office/drawing/2014/main" id="{45D166B9-F0C2-4015-BA61-89A9E1581739}"/>
              </a:ext>
            </a:extLst>
          </p:cNvPr>
          <p:cNvSpPr>
            <a:spLocks noGrp="1"/>
          </p:cNvSpPr>
          <p:nvPr>
            <p:ph sz="quarter" idx="15"/>
          </p:nvPr>
        </p:nvSpPr>
        <p:spPr>
          <a:xfrm>
            <a:off x="380060" y="1692274"/>
            <a:ext cx="8534400" cy="1347338"/>
          </a:xfrm>
        </p:spPr>
        <p:txBody>
          <a:bodyPr/>
          <a:lstStyle/>
          <a:p>
            <a:pPr marL="461963" indent="-461963">
              <a:lnSpc>
                <a:spcPct val="100000"/>
              </a:lnSpc>
              <a:spcBef>
                <a:spcPts val="624"/>
              </a:spcBef>
            </a:pPr>
            <a:r>
              <a:rPr lang="en-US" sz="2200" dirty="0"/>
              <a:t>The purpose of this section is to prove Theorem 2.4.2, the fundamental existence and uniqueness theorem for first order initial value problems. This theorem states that under certain conditions on </a:t>
            </a:r>
            <a:r>
              <a:rPr lang="en-US" sz="2200" i="1" dirty="0"/>
              <a:t>f</a:t>
            </a:r>
            <a:r>
              <a:rPr lang="en-US" sz="2200" dirty="0"/>
              <a:t>(</a:t>
            </a:r>
            <a:r>
              <a:rPr lang="en-US" sz="2200" i="1" dirty="0"/>
              <a:t>t</a:t>
            </a:r>
            <a:r>
              <a:rPr lang="en-US" sz="2200" dirty="0"/>
              <a:t>, </a:t>
            </a:r>
            <a:r>
              <a:rPr lang="en-US" sz="2200" i="1" dirty="0"/>
              <a:t>y</a:t>
            </a:r>
            <a:r>
              <a:rPr lang="en-US" sz="2200" dirty="0"/>
              <a:t>), the initial value problem</a:t>
            </a:r>
          </a:p>
        </p:txBody>
      </p:sp>
      <p:graphicFrame>
        <p:nvGraphicFramePr>
          <p:cNvPr id="7" name="Object 6" descr="multiline equation row 1 y super prime equals f of t comma y comma y of t sub zero equals y sub zero">
            <a:extLst>
              <a:ext uri="{FF2B5EF4-FFF2-40B4-BE49-F238E27FC236}">
                <a16:creationId xmlns:a16="http://schemas.microsoft.com/office/drawing/2014/main" id="{D981E85B-4B0C-41D8-9D46-0B09F2250240}"/>
              </a:ext>
            </a:extLst>
          </p:cNvPr>
          <p:cNvGraphicFramePr>
            <a:graphicFrameLocks noChangeAspect="1"/>
          </p:cNvGraphicFramePr>
          <p:nvPr>
            <p:extLst>
              <p:ext uri="{D42A27DB-BD31-4B8C-83A1-F6EECF244321}">
                <p14:modId xmlns:p14="http://schemas.microsoft.com/office/powerpoint/2010/main" val="744041213"/>
              </p:ext>
            </p:extLst>
          </p:nvPr>
        </p:nvGraphicFramePr>
        <p:xfrm>
          <a:off x="3014134" y="3181513"/>
          <a:ext cx="3068841" cy="494974"/>
        </p:xfrm>
        <a:graphic>
          <a:graphicData uri="http://schemas.openxmlformats.org/presentationml/2006/ole">
            <mc:AlternateContent xmlns:mc="http://schemas.openxmlformats.org/markup-compatibility/2006">
              <mc:Choice xmlns:v="urn:schemas-microsoft-com:vml" Requires="v">
                <p:oleObj spid="_x0000_s1104" name="Equation" r:id="rId3" imgW="1574640" imgH="253800" progId="Equation.DSMT4">
                  <p:embed/>
                </p:oleObj>
              </mc:Choice>
              <mc:Fallback>
                <p:oleObj name="Equation" r:id="rId3" imgW="1574640" imgH="253800" progId="Equation.DSMT4">
                  <p:embed/>
                  <p:pic>
                    <p:nvPicPr>
                      <p:cNvPr id="4" name="Object 3"/>
                      <p:cNvPicPr/>
                      <p:nvPr/>
                    </p:nvPicPr>
                    <p:blipFill>
                      <a:blip r:embed="rId4"/>
                      <a:stretch>
                        <a:fillRect/>
                      </a:stretch>
                    </p:blipFill>
                    <p:spPr>
                      <a:xfrm>
                        <a:off x="3014134" y="3181513"/>
                        <a:ext cx="3068841" cy="49497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E60645AB-F227-42C5-9A23-11D03193AD68}"/>
              </a:ext>
            </a:extLst>
          </p:cNvPr>
          <p:cNvSpPr>
            <a:spLocks noGrp="1"/>
          </p:cNvSpPr>
          <p:nvPr>
            <p:ph sz="quarter" idx="25"/>
          </p:nvPr>
        </p:nvSpPr>
        <p:spPr>
          <a:xfrm>
            <a:off x="380060" y="3733800"/>
            <a:ext cx="8533752" cy="2362200"/>
          </a:xfrm>
        </p:spPr>
        <p:txBody>
          <a:bodyPr/>
          <a:lstStyle/>
          <a:p>
            <a:pPr marL="461963" indent="0">
              <a:lnSpc>
                <a:spcPct val="100000"/>
              </a:lnSpc>
              <a:spcBef>
                <a:spcPts val="624"/>
              </a:spcBef>
              <a:buNone/>
            </a:pPr>
            <a:r>
              <a:rPr lang="en-US" dirty="0"/>
              <a:t>has a unique solution in some interval containing </a:t>
            </a:r>
            <a:r>
              <a:rPr lang="en-US" i="1" dirty="0"/>
              <a:t>t</a:t>
            </a:r>
            <a:r>
              <a:rPr lang="en-US" baseline="-25000" dirty="0"/>
              <a:t>0</a:t>
            </a:r>
            <a:r>
              <a:rPr lang="en-US" dirty="0"/>
              <a:t>.</a:t>
            </a:r>
          </a:p>
          <a:p>
            <a:pPr marL="461963" indent="-461963">
              <a:lnSpc>
                <a:spcPct val="100000"/>
              </a:lnSpc>
              <a:spcBef>
                <a:spcPts val="624"/>
              </a:spcBef>
              <a:buFont typeface="Arial" panose="020B0604020202020204" pitchFamily="34" charset="0"/>
              <a:buChar char="•"/>
            </a:pPr>
            <a:r>
              <a:rPr lang="en-US" dirty="0"/>
              <a:t>First, we note that it is sufficient to consider the problem in which the point (</a:t>
            </a:r>
            <a:r>
              <a:rPr lang="en-US" i="1" dirty="0"/>
              <a:t>t</a:t>
            </a:r>
            <a:r>
              <a:rPr lang="en-US" baseline="-25000" dirty="0"/>
              <a:t>0</a:t>
            </a:r>
            <a:r>
              <a:rPr lang="en-US" dirty="0"/>
              <a:t>, </a:t>
            </a:r>
            <a:r>
              <a:rPr lang="en-US" i="1" dirty="0"/>
              <a:t>y</a:t>
            </a:r>
            <a:r>
              <a:rPr lang="en-US" baseline="-25000" dirty="0"/>
              <a:t>0</a:t>
            </a:r>
            <a:r>
              <a:rPr lang="en-US" dirty="0"/>
              <a:t>)is the origin. If some other initial point is given, we can always make a preliminary change of variables, corresponding to a translation of the coordinate axes, that will take the given point into the origin.</a:t>
            </a:r>
            <a:endParaRPr lang="en-IN" dirty="0"/>
          </a:p>
        </p:txBody>
      </p:sp>
    </p:spTree>
    <p:extLst>
      <p:ext uri="{BB962C8B-B14F-4D97-AF65-F5344CB8AC3E}">
        <p14:creationId xmlns:p14="http://schemas.microsoft.com/office/powerpoint/2010/main" val="14064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F58E-4D40-4830-8B8F-9E8C5FAF46D2}"/>
              </a:ext>
            </a:extLst>
          </p:cNvPr>
          <p:cNvSpPr>
            <a:spLocks noGrp="1"/>
          </p:cNvSpPr>
          <p:nvPr>
            <p:ph type="title"/>
          </p:nvPr>
        </p:nvSpPr>
        <p:spPr>
          <a:xfrm>
            <a:off x="281354" y="457200"/>
            <a:ext cx="8534400" cy="971422"/>
          </a:xfrm>
        </p:spPr>
        <p:txBody>
          <a:bodyPr>
            <a:normAutofit/>
          </a:bodyPr>
          <a:lstStyle/>
          <a:p>
            <a:r>
              <a:rPr lang="en-IN" dirty="0"/>
              <a:t>Theorem 2.8.1</a:t>
            </a:r>
          </a:p>
        </p:txBody>
      </p:sp>
      <p:sp>
        <p:nvSpPr>
          <p:cNvPr id="3" name="Content Placeholder 2">
            <a:extLst>
              <a:ext uri="{FF2B5EF4-FFF2-40B4-BE49-F238E27FC236}">
                <a16:creationId xmlns:a16="http://schemas.microsoft.com/office/drawing/2014/main" id="{72C02183-C76A-4834-9452-34A02EA3EEBE}"/>
              </a:ext>
            </a:extLst>
          </p:cNvPr>
          <p:cNvSpPr>
            <a:spLocks noGrp="1"/>
          </p:cNvSpPr>
          <p:nvPr>
            <p:ph sz="quarter" idx="15"/>
          </p:nvPr>
        </p:nvSpPr>
        <p:spPr>
          <a:xfrm>
            <a:off x="380060" y="1371600"/>
            <a:ext cx="8534400" cy="1330606"/>
          </a:xfrm>
        </p:spPr>
        <p:txBody>
          <a:bodyPr/>
          <a:lstStyle/>
          <a:p>
            <a:pPr marL="461963" indent="-461963">
              <a:lnSpc>
                <a:spcPct val="100000"/>
              </a:lnSpc>
            </a:pPr>
            <a:r>
              <a:rPr lang="en-IN" sz="2400" dirty="0"/>
              <a:t>If </a:t>
            </a:r>
            <a:r>
              <a:rPr lang="en-IN" sz="2400" i="1" dirty="0"/>
              <a:t>f</a:t>
            </a:r>
            <a:r>
              <a:rPr lang="en-IN" sz="2400" dirty="0"/>
              <a:t> and </a:t>
            </a:r>
            <a:r>
              <a:rPr lang="en-IN" sz="2400" dirty="0">
                <a:cs typeface="Times New Roman" panose="02020603050405020304" pitchFamily="18" charset="0"/>
              </a:rPr>
              <a:t>∂</a:t>
            </a:r>
            <a:r>
              <a:rPr lang="en-IN" sz="2400" i="1" dirty="0">
                <a:cs typeface="Times New Roman" panose="02020603050405020304" pitchFamily="18" charset="0"/>
              </a:rPr>
              <a:t>f </a:t>
            </a:r>
            <a:r>
              <a:rPr lang="en-IN" sz="2400" dirty="0">
                <a:cs typeface="Times New Roman" panose="02020603050405020304" pitchFamily="18" charset="0"/>
              </a:rPr>
              <a:t>/ ∂</a:t>
            </a:r>
            <a:r>
              <a:rPr lang="en-IN" sz="2400" i="1" dirty="0">
                <a:cs typeface="Times New Roman" panose="02020603050405020304" pitchFamily="18" charset="0"/>
              </a:rPr>
              <a:t>y </a:t>
            </a:r>
            <a:r>
              <a:rPr lang="en-US" sz="2400" dirty="0"/>
              <a:t>are continuous in a rectangle </a:t>
            </a:r>
            <a:r>
              <a:rPr lang="en-US" sz="2400" i="1" dirty="0"/>
              <a:t>R</a:t>
            </a:r>
            <a:r>
              <a:rPr lang="en-US" sz="2400" dirty="0"/>
              <a:t>: |</a:t>
            </a:r>
            <a:r>
              <a:rPr lang="en-US" sz="2400" i="1" dirty="0"/>
              <a:t>t</a:t>
            </a:r>
            <a:r>
              <a:rPr lang="en-US" sz="2400" dirty="0"/>
              <a:t>| ≤ </a:t>
            </a:r>
            <a:r>
              <a:rPr lang="en-US" sz="2400" i="1" dirty="0"/>
              <a:t>a</a:t>
            </a:r>
            <a:r>
              <a:rPr lang="en-US" sz="2400" dirty="0"/>
              <a:t>, |</a:t>
            </a:r>
            <a:r>
              <a:rPr lang="en-US" sz="2400" i="1" dirty="0"/>
              <a:t>y</a:t>
            </a:r>
            <a:r>
              <a:rPr lang="en-US" sz="2400" dirty="0"/>
              <a:t>| ≤ </a:t>
            </a:r>
            <a:r>
              <a:rPr lang="en-US" sz="2400" i="1" dirty="0"/>
              <a:t>b</a:t>
            </a:r>
            <a:r>
              <a:rPr lang="en-US" sz="2400" dirty="0"/>
              <a:t>, then there is some interval |</a:t>
            </a:r>
            <a:r>
              <a:rPr lang="en-US" sz="2400" i="1" dirty="0"/>
              <a:t>t</a:t>
            </a:r>
            <a:r>
              <a:rPr lang="en-US" sz="2400" dirty="0"/>
              <a:t>| ≤ </a:t>
            </a:r>
            <a:r>
              <a:rPr lang="en-US" sz="2400" i="1" dirty="0"/>
              <a:t>h</a:t>
            </a:r>
            <a:r>
              <a:rPr lang="en-US" sz="2400" dirty="0"/>
              <a:t> ≤ </a:t>
            </a:r>
            <a:r>
              <a:rPr lang="en-US" sz="2400" i="1" dirty="0"/>
              <a:t>a</a:t>
            </a:r>
            <a:r>
              <a:rPr lang="en-US" sz="2400" dirty="0"/>
              <a:t> in which there exists a unique solution </a:t>
            </a:r>
            <a:r>
              <a:rPr lang="en-US" sz="2400" i="1" dirty="0"/>
              <a:t>y</a:t>
            </a:r>
            <a:r>
              <a:rPr lang="en-US" sz="2400" dirty="0"/>
              <a:t> = </a:t>
            </a:r>
            <a:r>
              <a:rPr lang="el-GR" sz="2400" i="1" dirty="0">
                <a:cs typeface="Times New Roman" panose="02020603050405020304" pitchFamily="18" charset="0"/>
              </a:rPr>
              <a:t>ϕ</a:t>
            </a:r>
            <a:r>
              <a:rPr lang="en-US" sz="2400" dirty="0">
                <a:cs typeface="Times New Roman" panose="02020603050405020304" pitchFamily="18" charset="0"/>
              </a:rPr>
              <a:t>(</a:t>
            </a:r>
            <a:r>
              <a:rPr lang="en-US" sz="2400" i="1" dirty="0">
                <a:cs typeface="Times New Roman" panose="02020603050405020304" pitchFamily="18" charset="0"/>
              </a:rPr>
              <a:t>t</a:t>
            </a:r>
            <a:r>
              <a:rPr lang="en-US" sz="2400" dirty="0">
                <a:cs typeface="Times New Roman" panose="02020603050405020304" pitchFamily="18" charset="0"/>
              </a:rPr>
              <a:t>) </a:t>
            </a:r>
            <a:r>
              <a:rPr lang="en-US" sz="2400" dirty="0"/>
              <a:t>of the initial value problem</a:t>
            </a:r>
          </a:p>
        </p:txBody>
      </p:sp>
      <p:graphicFrame>
        <p:nvGraphicFramePr>
          <p:cNvPr id="16" name="Object 15" descr="multiline equation row 1 y super prime equals f of t comma y comma y of zero equals zero">
            <a:extLst>
              <a:ext uri="{FF2B5EF4-FFF2-40B4-BE49-F238E27FC236}">
                <a16:creationId xmlns:a16="http://schemas.microsoft.com/office/drawing/2014/main" id="{C78E1F5E-A8D7-4257-9D81-C652D085B380}"/>
              </a:ext>
            </a:extLst>
          </p:cNvPr>
          <p:cNvGraphicFramePr>
            <a:graphicFrameLocks noChangeAspect="1"/>
          </p:cNvGraphicFramePr>
          <p:nvPr>
            <p:extLst>
              <p:ext uri="{D42A27DB-BD31-4B8C-83A1-F6EECF244321}">
                <p14:modId xmlns:p14="http://schemas.microsoft.com/office/powerpoint/2010/main" val="3730386116"/>
              </p:ext>
            </p:extLst>
          </p:nvPr>
        </p:nvGraphicFramePr>
        <p:xfrm>
          <a:off x="3161186" y="2667000"/>
          <a:ext cx="2870849" cy="494974"/>
        </p:xfrm>
        <a:graphic>
          <a:graphicData uri="http://schemas.openxmlformats.org/presentationml/2006/ole">
            <mc:AlternateContent xmlns:mc="http://schemas.openxmlformats.org/markup-compatibility/2006">
              <mc:Choice xmlns:v="urn:schemas-microsoft-com:vml" Requires="v">
                <p:oleObj spid="_x0000_s2136" name="Equation" r:id="rId4" imgW="1473120" imgH="253800" progId="Equation.DSMT4">
                  <p:embed/>
                </p:oleObj>
              </mc:Choice>
              <mc:Fallback>
                <p:oleObj name="Equation" r:id="rId4" imgW="1473120" imgH="253800" progId="Equation.DSMT4">
                  <p:embed/>
                  <p:pic>
                    <p:nvPicPr>
                      <p:cNvPr id="8"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1186" y="2667000"/>
                        <a:ext cx="2870849" cy="49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AD05FAEB-8471-4965-B273-B168ABD5B232}"/>
              </a:ext>
            </a:extLst>
          </p:cNvPr>
          <p:cNvSpPr>
            <a:spLocks noGrp="1"/>
          </p:cNvSpPr>
          <p:nvPr>
            <p:ph sz="quarter" idx="18"/>
          </p:nvPr>
        </p:nvSpPr>
        <p:spPr>
          <a:xfrm>
            <a:off x="314502" y="3200400"/>
            <a:ext cx="8514996" cy="2228978"/>
          </a:xfrm>
        </p:spPr>
        <p:txBody>
          <a:bodyPr/>
          <a:lstStyle/>
          <a:p>
            <a:pPr marL="457200" indent="-457200"/>
            <a:r>
              <a:rPr lang="en-US" dirty="0"/>
              <a:t>To begin the proof, we first transform the initial value problem above into an integral form.  If we suppose that there is a differentiable function </a:t>
            </a:r>
            <a:r>
              <a:rPr lang="en-US" i="1" dirty="0"/>
              <a:t>y</a:t>
            </a:r>
            <a:r>
              <a:rPr lang="en-US" dirty="0"/>
              <a:t> = </a:t>
            </a:r>
            <a:r>
              <a:rPr lang="el-GR" dirty="0">
                <a:cs typeface="Times New Roman" panose="02020603050405020304" pitchFamily="18" charset="0"/>
              </a:rPr>
              <a:t>ϕ</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a:t>
            </a:r>
            <a:r>
              <a:rPr lang="en-US" dirty="0"/>
              <a:t> that satisfies the initial value problem, then </a:t>
            </a:r>
            <a:r>
              <a:rPr lang="en-US" i="1" dirty="0"/>
              <a:t>f</a:t>
            </a:r>
            <a:r>
              <a:rPr lang="en-US" dirty="0"/>
              <a:t>(</a:t>
            </a:r>
            <a:r>
              <a:rPr lang="en-US" i="1" dirty="0"/>
              <a:t>t</a:t>
            </a:r>
            <a:r>
              <a:rPr lang="en-US" dirty="0"/>
              <a:t>,</a:t>
            </a:r>
            <a:r>
              <a:rPr lang="el-GR" dirty="0">
                <a:cs typeface="Times New Roman" panose="02020603050405020304" pitchFamily="18" charset="0"/>
              </a:rPr>
              <a:t> ϕ</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a:t>
            </a:r>
            <a:r>
              <a:rPr lang="en-US" dirty="0"/>
              <a:t>) is a continuous function of t only. Here we can integrate </a:t>
            </a:r>
            <a:r>
              <a:rPr lang="en-US" i="1" dirty="0"/>
              <a:t>y</a:t>
            </a:r>
            <a:r>
              <a:rPr lang="en-US" dirty="0">
                <a:cs typeface="Times New Roman" panose="02020603050405020304" pitchFamily="18" charset="0"/>
              </a:rPr>
              <a:t>ʹ = </a:t>
            </a:r>
            <a:r>
              <a:rPr lang="en-US" i="1" dirty="0">
                <a:cs typeface="Times New Roman" panose="02020603050405020304" pitchFamily="18" charset="0"/>
              </a:rPr>
              <a:t>f</a:t>
            </a:r>
            <a:r>
              <a:rPr lang="en-US" dirty="0">
                <a:cs typeface="Times New Roman" panose="02020603050405020304" pitchFamily="18" charset="0"/>
              </a:rPr>
              <a:t>(</a:t>
            </a:r>
            <a:r>
              <a:rPr lang="en-US" i="1" dirty="0">
                <a:cs typeface="Times New Roman" panose="02020603050405020304" pitchFamily="18" charset="0"/>
              </a:rPr>
              <a:t>t</a:t>
            </a:r>
            <a:r>
              <a:rPr lang="en-US" dirty="0">
                <a:cs typeface="Times New Roman" panose="02020603050405020304" pitchFamily="18" charset="0"/>
              </a:rPr>
              <a:t>, </a:t>
            </a:r>
            <a:r>
              <a:rPr lang="en-US" i="1" dirty="0">
                <a:cs typeface="Times New Roman" panose="02020603050405020304" pitchFamily="18" charset="0"/>
              </a:rPr>
              <a:t>y</a:t>
            </a:r>
            <a:r>
              <a:rPr lang="en-US" dirty="0">
                <a:cs typeface="Times New Roman" panose="02020603050405020304" pitchFamily="18" charset="0"/>
              </a:rPr>
              <a:t>)</a:t>
            </a:r>
            <a:r>
              <a:rPr lang="en-US" dirty="0"/>
              <a:t> from the initial point </a:t>
            </a:r>
            <a:r>
              <a:rPr lang="en-US" i="1" dirty="0"/>
              <a:t>t</a:t>
            </a:r>
            <a:r>
              <a:rPr lang="en-US" dirty="0"/>
              <a:t> = 0 to an arbitrary value of </a:t>
            </a:r>
            <a:r>
              <a:rPr lang="en-US" i="1" dirty="0"/>
              <a:t>t</a:t>
            </a:r>
            <a:r>
              <a:rPr lang="en-US" dirty="0"/>
              <a:t>:</a:t>
            </a:r>
          </a:p>
        </p:txBody>
      </p:sp>
      <p:graphicFrame>
        <p:nvGraphicFramePr>
          <p:cNvPr id="14" name="Object 13" descr="phi of t equals integral zero tfs comma phi sds">
            <a:extLst>
              <a:ext uri="{FF2B5EF4-FFF2-40B4-BE49-F238E27FC236}">
                <a16:creationId xmlns:a16="http://schemas.microsoft.com/office/drawing/2014/main" id="{4851F0D4-EC71-4281-96B5-ACECE477A679}"/>
              </a:ext>
            </a:extLst>
          </p:cNvPr>
          <p:cNvGraphicFramePr>
            <a:graphicFrameLocks noChangeAspect="1"/>
          </p:cNvGraphicFramePr>
          <p:nvPr>
            <p:extLst>
              <p:ext uri="{D42A27DB-BD31-4B8C-83A1-F6EECF244321}">
                <p14:modId xmlns:p14="http://schemas.microsoft.com/office/powerpoint/2010/main" val="302603625"/>
              </p:ext>
            </p:extLst>
          </p:nvPr>
        </p:nvGraphicFramePr>
        <p:xfrm>
          <a:off x="3200400" y="5533352"/>
          <a:ext cx="2722358" cy="643467"/>
        </p:xfrm>
        <a:graphic>
          <a:graphicData uri="http://schemas.openxmlformats.org/presentationml/2006/ole">
            <mc:AlternateContent xmlns:mc="http://schemas.openxmlformats.org/markup-compatibility/2006">
              <mc:Choice xmlns:v="urn:schemas-microsoft-com:vml" Requires="v">
                <p:oleObj spid="_x0000_s2137" name="Equation" r:id="rId6" imgW="1396800" imgH="330120" progId="Equation.DSMT4">
                  <p:embed/>
                </p:oleObj>
              </mc:Choice>
              <mc:Fallback>
                <p:oleObj name="Equation" r:id="rId6" imgW="1396800" imgH="330120" progId="Equation.DSMT4">
                  <p:embed/>
                  <p:pic>
                    <p:nvPicPr>
                      <p:cNvPr id="12" name="Object 11"/>
                      <p:cNvPicPr/>
                      <p:nvPr/>
                    </p:nvPicPr>
                    <p:blipFill>
                      <a:blip r:embed="rId7"/>
                      <a:stretch>
                        <a:fillRect/>
                      </a:stretch>
                    </p:blipFill>
                    <p:spPr>
                      <a:xfrm>
                        <a:off x="3200400" y="5533352"/>
                        <a:ext cx="2722358" cy="643467"/>
                      </a:xfrm>
                      <a:prstGeom prst="rect">
                        <a:avLst/>
                      </a:prstGeom>
                    </p:spPr>
                  </p:pic>
                </p:oleObj>
              </mc:Fallback>
            </mc:AlternateContent>
          </a:graphicData>
        </a:graphic>
      </p:graphicFrame>
    </p:spTree>
    <p:extLst>
      <p:ext uri="{BB962C8B-B14F-4D97-AF65-F5344CB8AC3E}">
        <p14:creationId xmlns:p14="http://schemas.microsoft.com/office/powerpoint/2010/main" val="423205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0326-3CC0-4EC9-8008-0A095A94D7DF}"/>
              </a:ext>
            </a:extLst>
          </p:cNvPr>
          <p:cNvSpPr>
            <a:spLocks noGrp="1"/>
          </p:cNvSpPr>
          <p:nvPr>
            <p:ph type="title"/>
          </p:nvPr>
        </p:nvSpPr>
        <p:spPr/>
        <p:txBody>
          <a:bodyPr>
            <a:noAutofit/>
          </a:bodyPr>
          <a:lstStyle/>
          <a:p>
            <a:r>
              <a:rPr lang="en-US" dirty="0"/>
              <a:t>Proving the Theorem for the Integral Equation</a:t>
            </a:r>
            <a:endParaRPr lang="en-IN" dirty="0"/>
          </a:p>
        </p:txBody>
      </p:sp>
      <p:sp>
        <p:nvSpPr>
          <p:cNvPr id="3" name="Content Placeholder 2">
            <a:extLst>
              <a:ext uri="{FF2B5EF4-FFF2-40B4-BE49-F238E27FC236}">
                <a16:creationId xmlns:a16="http://schemas.microsoft.com/office/drawing/2014/main" id="{B1F21DF4-B8AF-4374-B2D3-B613B3E86A42}"/>
              </a:ext>
            </a:extLst>
          </p:cNvPr>
          <p:cNvSpPr>
            <a:spLocks noGrp="1"/>
          </p:cNvSpPr>
          <p:nvPr>
            <p:ph sz="quarter" idx="15"/>
          </p:nvPr>
        </p:nvSpPr>
        <p:spPr>
          <a:xfrm>
            <a:off x="380060" y="1692274"/>
            <a:ext cx="8534400" cy="1654116"/>
          </a:xfrm>
        </p:spPr>
        <p:txBody>
          <a:bodyPr/>
          <a:lstStyle/>
          <a:p>
            <a:pPr marL="457200" indent="-457200">
              <a:tabLst>
                <a:tab pos="400050" algn="l"/>
              </a:tabLst>
            </a:pPr>
            <a:r>
              <a:rPr lang="en-US" sz="2400" dirty="0"/>
              <a:t>It is more convenient to show that there is a unique solution to the integral equation in a certain interval |</a:t>
            </a:r>
            <a:r>
              <a:rPr lang="en-US" sz="2400" i="1" dirty="0"/>
              <a:t>t</a:t>
            </a:r>
            <a:r>
              <a:rPr lang="en-US" sz="2400" dirty="0"/>
              <a:t>| ≤ h than to show that there is a unique solution to the corresponding differential equation. The integral equation also satisfies the initial condition.</a:t>
            </a:r>
          </a:p>
        </p:txBody>
      </p:sp>
      <p:graphicFrame>
        <p:nvGraphicFramePr>
          <p:cNvPr id="9" name="Object 8" descr="phi of t equals integral 01 fs comma phi sds right double arrow phi zero equals zero s is a dummy variable">
            <a:extLst>
              <a:ext uri="{FF2B5EF4-FFF2-40B4-BE49-F238E27FC236}">
                <a16:creationId xmlns:a16="http://schemas.microsoft.com/office/drawing/2014/main" id="{80DA5CA1-C0FB-4D2D-9D04-8DA68531229D}"/>
              </a:ext>
            </a:extLst>
          </p:cNvPr>
          <p:cNvGraphicFramePr>
            <a:graphicFrameLocks noChangeAspect="1"/>
          </p:cNvGraphicFramePr>
          <p:nvPr>
            <p:extLst>
              <p:ext uri="{D42A27DB-BD31-4B8C-83A1-F6EECF244321}">
                <p14:modId xmlns:p14="http://schemas.microsoft.com/office/powerpoint/2010/main" val="498933953"/>
              </p:ext>
            </p:extLst>
          </p:nvPr>
        </p:nvGraphicFramePr>
        <p:xfrm>
          <a:off x="1454965" y="3435614"/>
          <a:ext cx="6187178" cy="832457"/>
        </p:xfrm>
        <a:graphic>
          <a:graphicData uri="http://schemas.openxmlformats.org/presentationml/2006/ole">
            <mc:AlternateContent xmlns:mc="http://schemas.openxmlformats.org/markup-compatibility/2006">
              <mc:Choice xmlns:v="urn:schemas-microsoft-com:vml" Requires="v">
                <p:oleObj spid="_x0000_s3216" name="Equation" r:id="rId3" imgW="3492360" imgH="469800" progId="Equation.DSMT4">
                  <p:embed/>
                </p:oleObj>
              </mc:Choice>
              <mc:Fallback>
                <p:oleObj name="Equation" r:id="rId3" imgW="3492360" imgH="469800" progId="Equation.DSMT4">
                  <p:embed/>
                  <p:pic>
                    <p:nvPicPr>
                      <p:cNvPr id="4" name="Object 3"/>
                      <p:cNvPicPr/>
                      <p:nvPr/>
                    </p:nvPicPr>
                    <p:blipFill>
                      <a:blip r:embed="rId4"/>
                      <a:stretch>
                        <a:fillRect/>
                      </a:stretch>
                    </p:blipFill>
                    <p:spPr>
                      <a:xfrm>
                        <a:off x="1454965" y="3435614"/>
                        <a:ext cx="6187178" cy="83245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C499751-37D8-498F-B5BD-F8FB8968732C}"/>
              </a:ext>
            </a:extLst>
          </p:cNvPr>
          <p:cNvSpPr>
            <a:spLocks noGrp="1"/>
          </p:cNvSpPr>
          <p:nvPr>
            <p:ph sz="quarter" idx="21"/>
          </p:nvPr>
        </p:nvSpPr>
        <p:spPr>
          <a:xfrm>
            <a:off x="380059" y="4357295"/>
            <a:ext cx="8514997" cy="471062"/>
          </a:xfrm>
        </p:spPr>
        <p:txBody>
          <a:bodyPr/>
          <a:lstStyle/>
          <a:p>
            <a:pPr marL="457200" indent="-457200"/>
            <a:r>
              <a:rPr lang="en-US" dirty="0"/>
              <a:t>The same conclusion will then hold for the initial value problem</a:t>
            </a:r>
          </a:p>
        </p:txBody>
      </p:sp>
      <p:graphicFrame>
        <p:nvGraphicFramePr>
          <p:cNvPr id="12" name="Object 11" descr="multiline equation row 1 y super prime equals f of t comma y comma y of zero equals zero">
            <a:extLst>
              <a:ext uri="{FF2B5EF4-FFF2-40B4-BE49-F238E27FC236}">
                <a16:creationId xmlns:a16="http://schemas.microsoft.com/office/drawing/2014/main" id="{91B617AC-5650-433F-BB23-FE50C4C12E92}"/>
              </a:ext>
            </a:extLst>
          </p:cNvPr>
          <p:cNvGraphicFramePr>
            <a:graphicFrameLocks noChangeAspect="1"/>
          </p:cNvGraphicFramePr>
          <p:nvPr>
            <p:extLst>
              <p:ext uri="{D42A27DB-BD31-4B8C-83A1-F6EECF244321}">
                <p14:modId xmlns:p14="http://schemas.microsoft.com/office/powerpoint/2010/main" val="631529053"/>
              </p:ext>
            </p:extLst>
          </p:nvPr>
        </p:nvGraphicFramePr>
        <p:xfrm>
          <a:off x="3148951" y="4880883"/>
          <a:ext cx="2870849" cy="494974"/>
        </p:xfrm>
        <a:graphic>
          <a:graphicData uri="http://schemas.openxmlformats.org/presentationml/2006/ole">
            <mc:AlternateContent xmlns:mc="http://schemas.openxmlformats.org/markup-compatibility/2006">
              <mc:Choice xmlns:v="urn:schemas-microsoft-com:vml" Requires="v">
                <p:oleObj spid="_x0000_s3217" name="Equation" r:id="rId5" imgW="1473120" imgH="253800" progId="Equation.DSMT4">
                  <p:embed/>
                </p:oleObj>
              </mc:Choice>
              <mc:Fallback>
                <p:oleObj name="Equation" r:id="rId5" imgW="1473120" imgH="253800" progId="Equation.DSMT4">
                  <p:embed/>
                  <p:pic>
                    <p:nvPicPr>
                      <p:cNvPr id="5" name="Object 4"/>
                      <p:cNvPicPr/>
                      <p:nvPr/>
                    </p:nvPicPr>
                    <p:blipFill>
                      <a:blip r:embed="rId6"/>
                      <a:stretch>
                        <a:fillRect/>
                      </a:stretch>
                    </p:blipFill>
                    <p:spPr>
                      <a:xfrm>
                        <a:off x="3148951" y="4880883"/>
                        <a:ext cx="2870849" cy="49497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983609D5-E195-4ED0-AE5A-D531C8995947}"/>
              </a:ext>
            </a:extLst>
          </p:cNvPr>
          <p:cNvSpPr>
            <a:spLocks noGrp="1"/>
          </p:cNvSpPr>
          <p:nvPr>
            <p:ph sz="quarter" idx="25"/>
          </p:nvPr>
        </p:nvSpPr>
        <p:spPr>
          <a:xfrm>
            <a:off x="914399" y="5472538"/>
            <a:ext cx="7849541" cy="471062"/>
          </a:xfrm>
        </p:spPr>
        <p:txBody>
          <a:bodyPr/>
          <a:lstStyle/>
          <a:p>
            <a:pPr marL="0" indent="0">
              <a:buNone/>
            </a:pPr>
            <a:r>
              <a:rPr lang="en-US" dirty="0"/>
              <a:t>as holds for the integral equation.</a:t>
            </a:r>
            <a:endParaRPr lang="en-IN" dirty="0"/>
          </a:p>
        </p:txBody>
      </p:sp>
    </p:spTree>
    <p:extLst>
      <p:ext uri="{BB962C8B-B14F-4D97-AF65-F5344CB8AC3E}">
        <p14:creationId xmlns:p14="http://schemas.microsoft.com/office/powerpoint/2010/main" val="34551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1B8B-883A-48B2-BC64-D3AE214B1267}"/>
              </a:ext>
            </a:extLst>
          </p:cNvPr>
          <p:cNvSpPr>
            <a:spLocks noGrp="1"/>
          </p:cNvSpPr>
          <p:nvPr>
            <p:ph type="title"/>
          </p:nvPr>
        </p:nvSpPr>
        <p:spPr/>
        <p:txBody>
          <a:bodyPr>
            <a:noAutofit/>
          </a:bodyPr>
          <a:lstStyle/>
          <a:p>
            <a:r>
              <a:rPr lang="en-US" dirty="0"/>
              <a:t>The Method of Successive Approximations</a:t>
            </a:r>
            <a:endParaRPr lang="en-IN" dirty="0"/>
          </a:p>
        </p:txBody>
      </p:sp>
      <p:sp>
        <p:nvSpPr>
          <p:cNvPr id="3" name="Content Placeholder 2">
            <a:extLst>
              <a:ext uri="{FF2B5EF4-FFF2-40B4-BE49-F238E27FC236}">
                <a16:creationId xmlns:a16="http://schemas.microsoft.com/office/drawing/2014/main" id="{1CEA2D6C-02A9-4087-82CF-2171BBD24C54}"/>
              </a:ext>
            </a:extLst>
          </p:cNvPr>
          <p:cNvSpPr>
            <a:spLocks noGrp="1"/>
          </p:cNvSpPr>
          <p:nvPr>
            <p:ph sz="quarter" idx="15"/>
          </p:nvPr>
        </p:nvSpPr>
        <p:spPr>
          <a:xfrm>
            <a:off x="380060" y="1613670"/>
            <a:ext cx="8534400" cy="1171609"/>
          </a:xfrm>
        </p:spPr>
        <p:txBody>
          <a:bodyPr/>
          <a:lstStyle/>
          <a:p>
            <a:pPr marL="457200" indent="-457200"/>
            <a:r>
              <a:rPr lang="en-US" sz="2000" dirty="0"/>
              <a:t>One method of showing that the integral equation has a unique solution is known as the method of successive approximations or Picard’s iteration method. We begin by choosing an initial function that in some way approximates the solution. The simplest choice utilizes the initial condition:</a:t>
            </a:r>
            <a:endParaRPr lang="en-IN" sz="2000" dirty="0"/>
          </a:p>
        </p:txBody>
      </p:sp>
      <p:graphicFrame>
        <p:nvGraphicFramePr>
          <p:cNvPr id="13" name="Object 12" descr="phi sub zero times open left parenthesis t close equals zero">
            <a:extLst>
              <a:ext uri="{FF2B5EF4-FFF2-40B4-BE49-F238E27FC236}">
                <a16:creationId xmlns:a16="http://schemas.microsoft.com/office/drawing/2014/main" id="{15793B9C-1D65-410F-91DD-D48763ACBC97}"/>
              </a:ext>
            </a:extLst>
          </p:cNvPr>
          <p:cNvGraphicFramePr>
            <a:graphicFrameLocks noChangeAspect="1"/>
          </p:cNvGraphicFramePr>
          <p:nvPr>
            <p:extLst>
              <p:ext uri="{D42A27DB-BD31-4B8C-83A1-F6EECF244321}">
                <p14:modId xmlns:p14="http://schemas.microsoft.com/office/powerpoint/2010/main" val="1053689200"/>
              </p:ext>
            </p:extLst>
          </p:nvPr>
        </p:nvGraphicFramePr>
        <p:xfrm>
          <a:off x="4080904" y="2741012"/>
          <a:ext cx="1034946" cy="449976"/>
        </p:xfrm>
        <a:graphic>
          <a:graphicData uri="http://schemas.openxmlformats.org/presentationml/2006/ole">
            <mc:AlternateContent xmlns:mc="http://schemas.openxmlformats.org/markup-compatibility/2006">
              <mc:Choice xmlns:v="urn:schemas-microsoft-com:vml" Requires="v">
                <p:oleObj spid="_x0000_s4362" name="Equation" r:id="rId4" imgW="583920" imgH="253800" progId="Equation.DSMT4">
                  <p:embed/>
                </p:oleObj>
              </mc:Choice>
              <mc:Fallback>
                <p:oleObj name="Equation" r:id="rId4" imgW="583920" imgH="253800" progId="Equation.DSMT4">
                  <p:embed/>
                  <p:pic>
                    <p:nvPicPr>
                      <p:cNvPr id="3" name="Object 2"/>
                      <p:cNvPicPr/>
                      <p:nvPr/>
                    </p:nvPicPr>
                    <p:blipFill>
                      <a:blip r:embed="rId5"/>
                      <a:stretch>
                        <a:fillRect/>
                      </a:stretch>
                    </p:blipFill>
                    <p:spPr>
                      <a:xfrm>
                        <a:off x="4080904" y="2741012"/>
                        <a:ext cx="1034946"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0472A59-774D-4AFD-A784-C7321EB0844B}"/>
              </a:ext>
            </a:extLst>
          </p:cNvPr>
          <p:cNvSpPr>
            <a:spLocks noGrp="1"/>
          </p:cNvSpPr>
          <p:nvPr>
            <p:ph sz="quarter" idx="18"/>
          </p:nvPr>
        </p:nvSpPr>
        <p:spPr>
          <a:xfrm>
            <a:off x="381000" y="3164977"/>
            <a:ext cx="8434754" cy="735509"/>
          </a:xfrm>
        </p:spPr>
        <p:txBody>
          <a:bodyPr/>
          <a:lstStyle/>
          <a:p>
            <a:pPr marL="457200" indent="-457200"/>
            <a:r>
              <a:rPr lang="en-US" sz="2200" dirty="0"/>
              <a:t>The next approximation </a:t>
            </a:r>
            <a:r>
              <a:rPr lang="el-GR" sz="2200" i="1" dirty="0"/>
              <a:t>ϕ</a:t>
            </a:r>
            <a:r>
              <a:rPr lang="en-IN" sz="2200" baseline="-25000" dirty="0"/>
              <a:t>1</a:t>
            </a:r>
            <a:r>
              <a:rPr lang="en-IN" sz="2200" dirty="0"/>
              <a:t> </a:t>
            </a:r>
            <a:r>
              <a:rPr lang="en-US" sz="2200" dirty="0"/>
              <a:t>is obtained by substituting </a:t>
            </a:r>
            <a:r>
              <a:rPr lang="el-GR" sz="2200" i="1" dirty="0"/>
              <a:t>ϕ</a:t>
            </a:r>
            <a:r>
              <a:rPr lang="en-IN" sz="2200" baseline="-25000" dirty="0"/>
              <a:t>0</a:t>
            </a:r>
            <a:r>
              <a:rPr lang="en-IN" sz="2200" dirty="0"/>
              <a:t>(</a:t>
            </a:r>
            <a:r>
              <a:rPr lang="en-IN" sz="2200" i="1" dirty="0"/>
              <a:t>s</a:t>
            </a:r>
            <a:r>
              <a:rPr lang="en-IN" sz="2200" dirty="0"/>
              <a:t>) </a:t>
            </a:r>
            <a:r>
              <a:rPr lang="en-US" sz="2200" dirty="0"/>
              <a:t>for </a:t>
            </a:r>
            <a:r>
              <a:rPr lang="el-GR" sz="2200" i="1" dirty="0"/>
              <a:t>ϕ</a:t>
            </a:r>
            <a:r>
              <a:rPr lang="en-IN" sz="2200" dirty="0"/>
              <a:t>(</a:t>
            </a:r>
            <a:r>
              <a:rPr lang="en-IN" sz="2200" i="1" dirty="0"/>
              <a:t>s</a:t>
            </a:r>
            <a:r>
              <a:rPr lang="en-IN" sz="2200" dirty="0"/>
              <a:t>)</a:t>
            </a:r>
            <a:r>
              <a:rPr lang="en-US" sz="2200" dirty="0"/>
              <a:t> into the right side of the integral equation. Thus</a:t>
            </a:r>
          </a:p>
        </p:txBody>
      </p:sp>
      <p:graphicFrame>
        <p:nvGraphicFramePr>
          <p:cNvPr id="15" name="Object 14" descr="phi sub one times open left parenthesis t close equals integral zero tfs comma phi zero s ds">
            <a:extLst>
              <a:ext uri="{FF2B5EF4-FFF2-40B4-BE49-F238E27FC236}">
                <a16:creationId xmlns:a16="http://schemas.microsoft.com/office/drawing/2014/main" id="{BED0AB31-4584-401A-9BA9-29CF11745694}"/>
              </a:ext>
            </a:extLst>
          </p:cNvPr>
          <p:cNvGraphicFramePr>
            <a:graphicFrameLocks noChangeAspect="1"/>
          </p:cNvGraphicFramePr>
          <p:nvPr>
            <p:extLst>
              <p:ext uri="{D42A27DB-BD31-4B8C-83A1-F6EECF244321}">
                <p14:modId xmlns:p14="http://schemas.microsoft.com/office/powerpoint/2010/main" val="2001576764"/>
              </p:ext>
            </p:extLst>
          </p:nvPr>
        </p:nvGraphicFramePr>
        <p:xfrm>
          <a:off x="3328733" y="3887809"/>
          <a:ext cx="2372603" cy="531791"/>
        </p:xfrm>
        <a:graphic>
          <a:graphicData uri="http://schemas.openxmlformats.org/presentationml/2006/ole">
            <mc:AlternateContent xmlns:mc="http://schemas.openxmlformats.org/markup-compatibility/2006">
              <mc:Choice xmlns:v="urn:schemas-microsoft-com:vml" Requires="v">
                <p:oleObj spid="_x0000_s4363" name="Equation" r:id="rId6" imgW="1473120" imgH="330120" progId="Equation.DSMT4">
                  <p:embed/>
                </p:oleObj>
              </mc:Choice>
              <mc:Fallback>
                <p:oleObj name="Equation" r:id="rId6" imgW="1473120" imgH="330120" progId="Equation.DSMT4">
                  <p:embed/>
                  <p:pic>
                    <p:nvPicPr>
                      <p:cNvPr id="4" name="Object 3"/>
                      <p:cNvPicPr/>
                      <p:nvPr/>
                    </p:nvPicPr>
                    <p:blipFill>
                      <a:blip r:embed="rId7"/>
                      <a:stretch>
                        <a:fillRect/>
                      </a:stretch>
                    </p:blipFill>
                    <p:spPr>
                      <a:xfrm>
                        <a:off x="3328733" y="3887809"/>
                        <a:ext cx="2372603" cy="53179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ABAA9F9-E6AD-4BF9-916B-55E3BFEC1783}"/>
              </a:ext>
            </a:extLst>
          </p:cNvPr>
          <p:cNvSpPr>
            <a:spLocks noGrp="1"/>
          </p:cNvSpPr>
          <p:nvPr>
            <p:ph sz="quarter" idx="21"/>
          </p:nvPr>
        </p:nvSpPr>
        <p:spPr>
          <a:xfrm>
            <a:off x="384528" y="4457700"/>
            <a:ext cx="8514997" cy="428671"/>
          </a:xfrm>
        </p:spPr>
        <p:txBody>
          <a:bodyPr/>
          <a:lstStyle/>
          <a:p>
            <a:pPr marL="457200" indent="-457200"/>
            <a:r>
              <a:rPr lang="en-IN" sz="2200" dirty="0"/>
              <a:t>Similarly,</a:t>
            </a:r>
          </a:p>
        </p:txBody>
      </p:sp>
      <p:graphicFrame>
        <p:nvGraphicFramePr>
          <p:cNvPr id="16" name="Object 15" descr="phi sub two times open left parenthesis t close equals integral zero tfs comma phi one s d times s">
            <a:extLst>
              <a:ext uri="{FF2B5EF4-FFF2-40B4-BE49-F238E27FC236}">
                <a16:creationId xmlns:a16="http://schemas.microsoft.com/office/drawing/2014/main" id="{F35E1A40-E9CD-4568-9521-697E4442487E}"/>
              </a:ext>
            </a:extLst>
          </p:cNvPr>
          <p:cNvGraphicFramePr>
            <a:graphicFrameLocks noChangeAspect="1"/>
          </p:cNvGraphicFramePr>
          <p:nvPr>
            <p:extLst>
              <p:ext uri="{D42A27DB-BD31-4B8C-83A1-F6EECF244321}">
                <p14:modId xmlns:p14="http://schemas.microsoft.com/office/powerpoint/2010/main" val="3963258194"/>
              </p:ext>
            </p:extLst>
          </p:nvPr>
        </p:nvGraphicFramePr>
        <p:xfrm>
          <a:off x="3328733" y="4901430"/>
          <a:ext cx="2609863" cy="584970"/>
        </p:xfrm>
        <a:graphic>
          <a:graphicData uri="http://schemas.openxmlformats.org/presentationml/2006/ole">
            <mc:AlternateContent xmlns:mc="http://schemas.openxmlformats.org/markup-compatibility/2006">
              <mc:Choice xmlns:v="urn:schemas-microsoft-com:vml" Requires="v">
                <p:oleObj spid="_x0000_s4364" name="Equation" r:id="rId8" imgW="1473120" imgH="330120" progId="Equation.DSMT4">
                  <p:embed/>
                </p:oleObj>
              </mc:Choice>
              <mc:Fallback>
                <p:oleObj name="Equation" r:id="rId8" imgW="1473120" imgH="330120" progId="Equation.DSMT4">
                  <p:embed/>
                  <p:pic>
                    <p:nvPicPr>
                      <p:cNvPr id="5" name="Object 4"/>
                      <p:cNvPicPr/>
                      <p:nvPr/>
                    </p:nvPicPr>
                    <p:blipFill>
                      <a:blip r:embed="rId9"/>
                      <a:stretch>
                        <a:fillRect/>
                      </a:stretch>
                    </p:blipFill>
                    <p:spPr>
                      <a:xfrm>
                        <a:off x="3328733" y="4901430"/>
                        <a:ext cx="2609863" cy="58497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E3A7F4E9-8B43-4B7E-9D0C-76E32CB827C0}"/>
              </a:ext>
            </a:extLst>
          </p:cNvPr>
          <p:cNvSpPr>
            <a:spLocks noGrp="1"/>
          </p:cNvSpPr>
          <p:nvPr>
            <p:ph sz="quarter" idx="25"/>
          </p:nvPr>
        </p:nvSpPr>
        <p:spPr>
          <a:xfrm>
            <a:off x="422431" y="5658600"/>
            <a:ext cx="2507623" cy="584970"/>
          </a:xfrm>
        </p:spPr>
        <p:txBody>
          <a:bodyPr/>
          <a:lstStyle/>
          <a:p>
            <a:pPr marL="457200" indent="-457200"/>
            <a:r>
              <a:rPr lang="en-IN" sz="2200" dirty="0"/>
              <a:t>And in general,</a:t>
            </a:r>
          </a:p>
        </p:txBody>
      </p:sp>
      <p:graphicFrame>
        <p:nvGraphicFramePr>
          <p:cNvPr id="17" name="Object 16" descr="phi sub n plus one times open left parenthesis t close equals integral zero tfs comma phi ns ds full stop">
            <a:extLst>
              <a:ext uri="{FF2B5EF4-FFF2-40B4-BE49-F238E27FC236}">
                <a16:creationId xmlns:a16="http://schemas.microsoft.com/office/drawing/2014/main" id="{195F502F-73BA-4745-B7F0-6C25CD78D0AD}"/>
              </a:ext>
            </a:extLst>
          </p:cNvPr>
          <p:cNvGraphicFramePr>
            <a:graphicFrameLocks noChangeAspect="1"/>
          </p:cNvGraphicFramePr>
          <p:nvPr>
            <p:extLst>
              <p:ext uri="{D42A27DB-BD31-4B8C-83A1-F6EECF244321}">
                <p14:modId xmlns:p14="http://schemas.microsoft.com/office/powerpoint/2010/main" val="2848695476"/>
              </p:ext>
            </p:extLst>
          </p:nvPr>
        </p:nvGraphicFramePr>
        <p:xfrm>
          <a:off x="3165475" y="5664200"/>
          <a:ext cx="2811463" cy="584200"/>
        </p:xfrm>
        <a:graphic>
          <a:graphicData uri="http://schemas.openxmlformats.org/presentationml/2006/ole">
            <mc:AlternateContent xmlns:mc="http://schemas.openxmlformats.org/markup-compatibility/2006">
              <mc:Choice xmlns:v="urn:schemas-microsoft-com:vml" Requires="v">
                <p:oleObj spid="_x0000_s4365" name="Equation" r:id="rId10" imgW="1587240" imgH="330120" progId="Equation.DSMT4">
                  <p:embed/>
                </p:oleObj>
              </mc:Choice>
              <mc:Fallback>
                <p:oleObj name="Equation" r:id="rId10" imgW="1587240" imgH="330120" progId="Equation.DSMT4">
                  <p:embed/>
                  <p:pic>
                    <p:nvPicPr>
                      <p:cNvPr id="6" name="Object 5"/>
                      <p:cNvPicPr/>
                      <p:nvPr/>
                    </p:nvPicPr>
                    <p:blipFill>
                      <a:blip r:embed="rId11"/>
                      <a:stretch>
                        <a:fillRect/>
                      </a:stretch>
                    </p:blipFill>
                    <p:spPr>
                      <a:xfrm>
                        <a:off x="3165475" y="5664200"/>
                        <a:ext cx="2811463" cy="584200"/>
                      </a:xfrm>
                      <a:prstGeom prst="rect">
                        <a:avLst/>
                      </a:prstGeom>
                    </p:spPr>
                  </p:pic>
                </p:oleObj>
              </mc:Fallback>
            </mc:AlternateContent>
          </a:graphicData>
        </a:graphic>
      </p:graphicFrame>
    </p:spTree>
    <p:extLst>
      <p:ext uri="{BB962C8B-B14F-4D97-AF65-F5344CB8AC3E}">
        <p14:creationId xmlns:p14="http://schemas.microsoft.com/office/powerpoint/2010/main" val="274798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F258-33EA-49D2-A6F7-C7AD401DF623}"/>
              </a:ext>
            </a:extLst>
          </p:cNvPr>
          <p:cNvSpPr>
            <a:spLocks noGrp="1"/>
          </p:cNvSpPr>
          <p:nvPr>
            <p:ph type="title"/>
          </p:nvPr>
        </p:nvSpPr>
        <p:spPr>
          <a:xfrm>
            <a:off x="281354" y="457200"/>
            <a:ext cx="8534400" cy="910214"/>
          </a:xfrm>
        </p:spPr>
        <p:txBody>
          <a:bodyPr>
            <a:normAutofit/>
          </a:bodyPr>
          <a:lstStyle/>
          <a:p>
            <a:r>
              <a:rPr lang="en-IN" dirty="0"/>
              <a:t>Examining the Sequence</a:t>
            </a:r>
          </a:p>
        </p:txBody>
      </p:sp>
      <p:sp>
        <p:nvSpPr>
          <p:cNvPr id="3" name="Content Placeholder 2">
            <a:extLst>
              <a:ext uri="{FF2B5EF4-FFF2-40B4-BE49-F238E27FC236}">
                <a16:creationId xmlns:a16="http://schemas.microsoft.com/office/drawing/2014/main" id="{1B666D27-5942-4864-A3DF-5B36A72795AE}"/>
              </a:ext>
            </a:extLst>
          </p:cNvPr>
          <p:cNvSpPr>
            <a:spLocks noGrp="1"/>
          </p:cNvSpPr>
          <p:nvPr>
            <p:ph sz="quarter" idx="15"/>
          </p:nvPr>
        </p:nvSpPr>
        <p:spPr>
          <a:xfrm>
            <a:off x="380060" y="1371600"/>
            <a:ext cx="8534400" cy="794701"/>
          </a:xfrm>
        </p:spPr>
        <p:txBody>
          <a:bodyPr/>
          <a:lstStyle/>
          <a:p>
            <a:pPr marL="457200" indent="-457200"/>
            <a:r>
              <a:rPr lang="en-US" sz="2400" dirty="0"/>
              <a:t>As described on the previous slide, we can generate the sequence</a:t>
            </a:r>
            <a:endParaRPr lang="en-IN" sz="2400" dirty="0"/>
          </a:p>
        </p:txBody>
      </p:sp>
      <p:graphicFrame>
        <p:nvGraphicFramePr>
          <p:cNvPr id="13" name="Object 12" descr="equation left hand side open left curly bracket phi sub n close equals right hand side phi sub zero comma phi sub one comma phi sub two comma ellipsis comma phi sub n comma ellipsis">
            <a:extLst>
              <a:ext uri="{FF2B5EF4-FFF2-40B4-BE49-F238E27FC236}">
                <a16:creationId xmlns:a16="http://schemas.microsoft.com/office/drawing/2014/main" id="{145CB730-6550-42F7-BD65-EB81FCDE1C5A}"/>
              </a:ext>
            </a:extLst>
          </p:cNvPr>
          <p:cNvGraphicFramePr>
            <a:graphicFrameLocks noChangeAspect="1"/>
          </p:cNvGraphicFramePr>
          <p:nvPr>
            <p:extLst>
              <p:ext uri="{D42A27DB-BD31-4B8C-83A1-F6EECF244321}">
                <p14:modId xmlns:p14="http://schemas.microsoft.com/office/powerpoint/2010/main" val="467631206"/>
              </p:ext>
            </p:extLst>
          </p:nvPr>
        </p:nvGraphicFramePr>
        <p:xfrm>
          <a:off x="2135043" y="1742425"/>
          <a:ext cx="2413511" cy="409069"/>
        </p:xfrm>
        <a:graphic>
          <a:graphicData uri="http://schemas.openxmlformats.org/presentationml/2006/ole">
            <mc:AlternateContent xmlns:mc="http://schemas.openxmlformats.org/markup-compatibility/2006">
              <mc:Choice xmlns:v="urn:schemas-microsoft-com:vml" Requires="v">
                <p:oleObj spid="_x0000_s6320" name="Equation" r:id="rId4" imgW="1498320" imgH="253800" progId="Equation.DSMT4">
                  <p:embed/>
                </p:oleObj>
              </mc:Choice>
              <mc:Fallback>
                <p:oleObj name="Equation" r:id="rId4" imgW="1498320" imgH="253800" progId="Equation.DSMT4">
                  <p:embed/>
                  <p:pic>
                    <p:nvPicPr>
                      <p:cNvPr id="3" name="Object 2"/>
                      <p:cNvPicPr/>
                      <p:nvPr/>
                    </p:nvPicPr>
                    <p:blipFill>
                      <a:blip r:embed="rId5"/>
                      <a:stretch>
                        <a:fillRect/>
                      </a:stretch>
                    </p:blipFill>
                    <p:spPr>
                      <a:xfrm>
                        <a:off x="2135043" y="1742425"/>
                        <a:ext cx="2413511"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EF24BBC6-872F-43BF-9B6A-1374E1FBD101}"/>
              </a:ext>
            </a:extLst>
          </p:cNvPr>
          <p:cNvSpPr>
            <a:spLocks noGrp="1"/>
          </p:cNvSpPr>
          <p:nvPr>
            <p:ph sz="quarter" idx="18"/>
          </p:nvPr>
        </p:nvSpPr>
        <p:spPr>
          <a:xfrm>
            <a:off x="2743200" y="2333574"/>
            <a:ext cx="762000" cy="377490"/>
          </a:xfrm>
        </p:spPr>
        <p:txBody>
          <a:bodyPr/>
          <a:lstStyle/>
          <a:p>
            <a:pPr marL="0" indent="0">
              <a:buNone/>
            </a:pPr>
            <a:r>
              <a:rPr lang="en-IN" dirty="0"/>
              <a:t>with</a:t>
            </a:r>
          </a:p>
        </p:txBody>
      </p:sp>
      <p:graphicFrame>
        <p:nvGraphicFramePr>
          <p:cNvPr id="12" name="Object 11" descr="phi sub zero times open left parenthesis t close equals zero and phi sub n plus one times open left parenthesis t close equals integral zero tfs comma phi ns ds">
            <a:extLst>
              <a:ext uri="{FF2B5EF4-FFF2-40B4-BE49-F238E27FC236}">
                <a16:creationId xmlns:a16="http://schemas.microsoft.com/office/drawing/2014/main" id="{44EF4D36-28D1-4730-85BB-3EE586216B2C}"/>
              </a:ext>
            </a:extLst>
          </p:cNvPr>
          <p:cNvGraphicFramePr>
            <a:graphicFrameLocks noChangeAspect="1"/>
          </p:cNvGraphicFramePr>
          <p:nvPr>
            <p:extLst>
              <p:ext uri="{D42A27DB-BD31-4B8C-83A1-F6EECF244321}">
                <p14:modId xmlns:p14="http://schemas.microsoft.com/office/powerpoint/2010/main" val="1960585819"/>
              </p:ext>
            </p:extLst>
          </p:nvPr>
        </p:nvGraphicFramePr>
        <p:xfrm>
          <a:off x="3657600" y="2170487"/>
          <a:ext cx="4139784" cy="832457"/>
        </p:xfrm>
        <a:graphic>
          <a:graphicData uri="http://schemas.openxmlformats.org/presentationml/2006/ole">
            <mc:AlternateContent xmlns:mc="http://schemas.openxmlformats.org/markup-compatibility/2006">
              <mc:Choice xmlns:v="urn:schemas-microsoft-com:vml" Requires="v">
                <p:oleObj spid="_x0000_s6321" name="Equation" r:id="rId6" imgW="2336760" imgH="469800" progId="Equation.DSMT4">
                  <p:embed/>
                </p:oleObj>
              </mc:Choice>
              <mc:Fallback>
                <p:oleObj name="Equation" r:id="rId6" imgW="2336760" imgH="469800" progId="Equation.DSMT4">
                  <p:embed/>
                  <p:pic>
                    <p:nvPicPr>
                      <p:cNvPr id="12" name="Object 11">
                        <a:extLst>
                          <a:ext uri="{FF2B5EF4-FFF2-40B4-BE49-F238E27FC236}">
                            <a16:creationId xmlns:a16="http://schemas.microsoft.com/office/drawing/2014/main" id="{44EF4D36-28D1-4730-85BB-3EE586216B2C}"/>
                          </a:ext>
                        </a:extLst>
                      </p:cNvPr>
                      <p:cNvPicPr/>
                      <p:nvPr/>
                    </p:nvPicPr>
                    <p:blipFill>
                      <a:blip r:embed="rId7"/>
                      <a:stretch>
                        <a:fillRect/>
                      </a:stretch>
                    </p:blipFill>
                    <p:spPr>
                      <a:xfrm>
                        <a:off x="3657600" y="2170487"/>
                        <a:ext cx="4139784" cy="83245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3C5C0C48-0109-463C-BCB3-CEE78BEEB591}"/>
              </a:ext>
            </a:extLst>
          </p:cNvPr>
          <p:cNvSpPr>
            <a:spLocks noGrp="1"/>
          </p:cNvSpPr>
          <p:nvPr>
            <p:ph sz="quarter" idx="21"/>
          </p:nvPr>
        </p:nvSpPr>
        <p:spPr>
          <a:xfrm>
            <a:off x="370675" y="2942609"/>
            <a:ext cx="8514997" cy="3156321"/>
          </a:xfrm>
        </p:spPr>
        <p:txBody>
          <a:bodyPr/>
          <a:lstStyle/>
          <a:p>
            <a:pPr marL="461963" indent="-461963">
              <a:lnSpc>
                <a:spcPct val="100000"/>
              </a:lnSpc>
            </a:pPr>
            <a:r>
              <a:rPr lang="en-US" dirty="0"/>
              <a:t>Each member of the sequence satisfied the initial condition, but in general none satisfies the differential equation. However, if for some </a:t>
            </a:r>
            <a:r>
              <a:rPr lang="en-US" i="1" dirty="0"/>
              <a:t>n</a:t>
            </a:r>
            <a:r>
              <a:rPr lang="en-US" dirty="0"/>
              <a:t> = </a:t>
            </a:r>
            <a:r>
              <a:rPr lang="en-US" i="1" dirty="0"/>
              <a:t>k</a:t>
            </a:r>
            <a:r>
              <a:rPr lang="en-US" dirty="0"/>
              <a:t>, we find that</a:t>
            </a:r>
            <a:endParaRPr lang="en-IN" dirty="0"/>
          </a:p>
        </p:txBody>
      </p:sp>
      <p:graphicFrame>
        <p:nvGraphicFramePr>
          <p:cNvPr id="15" name="Object 14" descr="equation left hand side Ø sub k plus one times open left parenthesis t close equals right hand side Ø sub k times open left parenthesis t close comma">
            <a:extLst>
              <a:ext uri="{FF2B5EF4-FFF2-40B4-BE49-F238E27FC236}">
                <a16:creationId xmlns:a16="http://schemas.microsoft.com/office/drawing/2014/main" id="{55DE499D-E5C5-4E93-9979-8350ACC52698}"/>
              </a:ext>
            </a:extLst>
          </p:cNvPr>
          <p:cNvGraphicFramePr>
            <a:graphicFrameLocks noChangeAspect="1"/>
          </p:cNvGraphicFramePr>
          <p:nvPr>
            <p:extLst>
              <p:ext uri="{D42A27DB-BD31-4B8C-83A1-F6EECF244321}">
                <p14:modId xmlns:p14="http://schemas.microsoft.com/office/powerpoint/2010/main" val="599023865"/>
              </p:ext>
            </p:extLst>
          </p:nvPr>
        </p:nvGraphicFramePr>
        <p:xfrm>
          <a:off x="4402017" y="3729010"/>
          <a:ext cx="1867403" cy="449976"/>
        </p:xfrm>
        <a:graphic>
          <a:graphicData uri="http://schemas.openxmlformats.org/presentationml/2006/ole">
            <mc:AlternateContent xmlns:mc="http://schemas.openxmlformats.org/markup-compatibility/2006">
              <mc:Choice xmlns:v="urn:schemas-microsoft-com:vml" Requires="v">
                <p:oleObj spid="_x0000_s6322" name="Equation" r:id="rId8" imgW="1054080" imgH="253800" progId="Equation.DSMT4">
                  <p:embed/>
                </p:oleObj>
              </mc:Choice>
              <mc:Fallback>
                <p:oleObj name="Equation" r:id="rId8" imgW="1054080" imgH="253800" progId="Equation.DSMT4">
                  <p:embed/>
                  <p:pic>
                    <p:nvPicPr>
                      <p:cNvPr id="15" name="Object 14">
                        <a:extLst>
                          <a:ext uri="{FF2B5EF4-FFF2-40B4-BE49-F238E27FC236}">
                            <a16:creationId xmlns:a16="http://schemas.microsoft.com/office/drawing/2014/main" id="{55DE499D-E5C5-4E93-9979-8350ACC52698}"/>
                          </a:ext>
                        </a:extLst>
                      </p:cNvPr>
                      <p:cNvPicPr/>
                      <p:nvPr/>
                    </p:nvPicPr>
                    <p:blipFill>
                      <a:blip r:embed="rId9"/>
                      <a:stretch>
                        <a:fillRect/>
                      </a:stretch>
                    </p:blipFill>
                    <p:spPr>
                      <a:xfrm>
                        <a:off x="4402017" y="3729010"/>
                        <a:ext cx="1867403" cy="44997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9C36FB27-4E84-4AEA-9307-E5F832B035A9}"/>
              </a:ext>
            </a:extLst>
          </p:cNvPr>
          <p:cNvSpPr>
            <a:spLocks noGrp="1"/>
          </p:cNvSpPr>
          <p:nvPr>
            <p:ph sz="quarter" idx="25"/>
          </p:nvPr>
        </p:nvSpPr>
        <p:spPr>
          <a:xfrm>
            <a:off x="325451" y="3699640"/>
            <a:ext cx="8533752" cy="2519390"/>
          </a:xfrm>
        </p:spPr>
        <p:txBody>
          <a:bodyPr/>
          <a:lstStyle/>
          <a:p>
            <a:pPr marL="461963" indent="5424488">
              <a:lnSpc>
                <a:spcPct val="100000"/>
              </a:lnSpc>
              <a:buNone/>
            </a:pPr>
            <a:r>
              <a:rPr lang="en-IN" dirty="0"/>
              <a:t>then it follows that </a:t>
            </a:r>
            <a:r>
              <a:rPr lang="el-GR" i="1" dirty="0">
                <a:latin typeface="Times New Roman" panose="02020603050405020304" pitchFamily="18" charset="0"/>
                <a:cs typeface="Times New Roman" panose="02020603050405020304" pitchFamily="18" charset="0"/>
              </a:rPr>
              <a:t>ϕ</a:t>
            </a:r>
            <a:r>
              <a:rPr lang="en-IN" baseline="-25000" dirty="0"/>
              <a:t>𝑘</a:t>
            </a:r>
            <a:r>
              <a:rPr lang="en-IN" dirty="0"/>
              <a:t>is a solution of the integral equation and hence of the initial value problem, and the sequence is terminated.</a:t>
            </a:r>
            <a:endParaRPr lang="en-US" dirty="0"/>
          </a:p>
          <a:p>
            <a:pPr marL="461963" indent="-461963">
              <a:lnSpc>
                <a:spcPct val="100000"/>
              </a:lnSpc>
            </a:pPr>
            <a:r>
              <a:rPr lang="en-US" dirty="0"/>
              <a:t>In general, the sequence does not terminate, so we must consider the entire infinite sequence. Then to prove the theorem, we answer four principal questions.</a:t>
            </a:r>
          </a:p>
        </p:txBody>
      </p:sp>
    </p:spTree>
    <p:extLst>
      <p:ext uri="{BB962C8B-B14F-4D97-AF65-F5344CB8AC3E}">
        <p14:creationId xmlns:p14="http://schemas.microsoft.com/office/powerpoint/2010/main" val="198699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9D45D7A8-B434-40B8-A3EA-ED19DFF08B91}"/>
              </a:ext>
            </a:extLst>
          </p:cNvPr>
          <p:cNvSpPr>
            <a:spLocks noGrp="1"/>
          </p:cNvSpPr>
          <p:nvPr>
            <p:ph type="title"/>
          </p:nvPr>
        </p:nvSpPr>
        <p:spPr>
          <a:xfrm>
            <a:off x="277078" y="457200"/>
            <a:ext cx="8543926" cy="1143000"/>
          </a:xfrm>
        </p:spPr>
        <p:txBody>
          <a:bodyPr>
            <a:noAutofit/>
          </a:bodyPr>
          <a:lstStyle/>
          <a:p>
            <a:r>
              <a:rPr lang="en-US" dirty="0"/>
              <a:t>Four Principal Questions about the Sequence</a:t>
            </a:r>
            <a:endParaRPr lang="en-IN" dirty="0"/>
          </a:p>
        </p:txBody>
      </p:sp>
      <p:sp>
        <p:nvSpPr>
          <p:cNvPr id="20" name="Content Placeholder 19">
            <a:extLst>
              <a:ext uri="{FF2B5EF4-FFF2-40B4-BE49-F238E27FC236}">
                <a16:creationId xmlns:a16="http://schemas.microsoft.com/office/drawing/2014/main" id="{73F11A6E-D746-45C4-85A2-C24655F74445}"/>
              </a:ext>
            </a:extLst>
          </p:cNvPr>
          <p:cNvSpPr>
            <a:spLocks noGrp="1"/>
          </p:cNvSpPr>
          <p:nvPr>
            <p:ph sz="quarter" idx="10"/>
          </p:nvPr>
        </p:nvSpPr>
        <p:spPr>
          <a:xfrm>
            <a:off x="304800" y="1676400"/>
            <a:ext cx="8534400" cy="4572000"/>
          </a:xfrm>
        </p:spPr>
        <p:txBody>
          <a:bodyPr/>
          <a:lstStyle/>
          <a:p>
            <a:pPr marL="514350" indent="-514350">
              <a:buFont typeface="+mj-lt"/>
              <a:buAutoNum type="arabicPeriod"/>
            </a:pPr>
            <a:r>
              <a:rPr lang="en-US" dirty="0"/>
              <a:t>Do all members of the sequence {</a:t>
            </a:r>
            <a:r>
              <a:rPr lang="el-GR" i="1" dirty="0"/>
              <a:t>ϕ</a:t>
            </a:r>
            <a:r>
              <a:rPr lang="en-IN" i="1" baseline="-25000" dirty="0"/>
              <a:t>n</a:t>
            </a:r>
            <a:r>
              <a:rPr lang="en-IN" dirty="0"/>
              <a:t>}</a:t>
            </a:r>
            <a:r>
              <a:rPr lang="en-US" dirty="0"/>
              <a:t>exist, or may the process break down at some stage?</a:t>
            </a:r>
          </a:p>
          <a:p>
            <a:pPr marL="514350" indent="-514350">
              <a:buFont typeface="+mj-lt"/>
              <a:buAutoNum type="arabicPeriod"/>
            </a:pPr>
            <a:r>
              <a:rPr lang="en-US" dirty="0"/>
              <a:t>Does the sequence converge?</a:t>
            </a:r>
          </a:p>
          <a:p>
            <a:pPr marL="514350" indent="-514350">
              <a:buFont typeface="+mj-lt"/>
              <a:buAutoNum type="arabicPeriod"/>
            </a:pPr>
            <a:r>
              <a:rPr lang="en-US" dirty="0"/>
              <a:t>What are the properties of the limit function? In particular, does it satisfy the integral equation and hence the corresponding initial value problem?</a:t>
            </a:r>
          </a:p>
          <a:p>
            <a:pPr marL="514350" indent="-514350">
              <a:buFont typeface="+mj-lt"/>
              <a:buAutoNum type="arabicPeriod"/>
            </a:pPr>
            <a:r>
              <a:rPr lang="en-US" dirty="0"/>
              <a:t>Is this the only solution or may there be others?</a:t>
            </a:r>
          </a:p>
          <a:p>
            <a:pPr marL="0" indent="0">
              <a:buNone/>
            </a:pPr>
            <a:r>
              <a:rPr lang="en-US" dirty="0"/>
              <a:t>To gain insight into how these questions can be answered, we will begin by considering a relatively simple example.</a:t>
            </a:r>
          </a:p>
        </p:txBody>
      </p:sp>
    </p:spTree>
    <p:extLst>
      <p:ext uri="{BB962C8B-B14F-4D97-AF65-F5344CB8AC3E}">
        <p14:creationId xmlns:p14="http://schemas.microsoft.com/office/powerpoint/2010/main" val="163467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97287D-F8DB-4A86-A823-11D0D3CB801E}"/>
              </a:ext>
            </a:extLst>
          </p:cNvPr>
          <p:cNvSpPr>
            <a:spLocks noGrp="1"/>
          </p:cNvSpPr>
          <p:nvPr>
            <p:ph type="title"/>
          </p:nvPr>
        </p:nvSpPr>
        <p:spPr/>
        <p:txBody>
          <a:bodyPr>
            <a:noAutofit/>
          </a:bodyPr>
          <a:lstStyle/>
          <a:p>
            <a:r>
              <a:rPr lang="en-US" dirty="0"/>
              <a:t>Example 2.8.1: An Initial Value Problem</a:t>
            </a:r>
            <a:endParaRPr lang="en-IN" dirty="0"/>
          </a:p>
        </p:txBody>
      </p:sp>
      <p:sp>
        <p:nvSpPr>
          <p:cNvPr id="5" name="Content Placeholder 4">
            <a:extLst>
              <a:ext uri="{FF2B5EF4-FFF2-40B4-BE49-F238E27FC236}">
                <a16:creationId xmlns:a16="http://schemas.microsoft.com/office/drawing/2014/main" id="{B4D02CFC-3BBF-4E72-A6B4-0C0E97F2BA98}"/>
              </a:ext>
            </a:extLst>
          </p:cNvPr>
          <p:cNvSpPr>
            <a:spLocks noGrp="1"/>
          </p:cNvSpPr>
          <p:nvPr>
            <p:ph sz="quarter" idx="15"/>
          </p:nvPr>
        </p:nvSpPr>
        <p:spPr>
          <a:xfrm>
            <a:off x="380060" y="1600200"/>
            <a:ext cx="8534400" cy="658532"/>
          </a:xfrm>
        </p:spPr>
        <p:txBody>
          <a:bodyPr/>
          <a:lstStyle/>
          <a:p>
            <a:pPr marL="400050" indent="-400050"/>
            <a:r>
              <a:rPr lang="en-US" sz="2200" dirty="0"/>
              <a:t>We will use successive approximations to solve the initial value problem</a:t>
            </a:r>
          </a:p>
        </p:txBody>
      </p:sp>
      <p:graphicFrame>
        <p:nvGraphicFramePr>
          <p:cNvPr id="15" name="Object 14" descr="multiline equation row 1 equation left hand side y super prime equals right hand side two times t times open left parenthesis one plus y close comma y of zero equals zero">
            <a:extLst>
              <a:ext uri="{FF2B5EF4-FFF2-40B4-BE49-F238E27FC236}">
                <a16:creationId xmlns:a16="http://schemas.microsoft.com/office/drawing/2014/main" id="{61D971C0-B3F6-4645-9707-96E4FD96A8DC}"/>
              </a:ext>
            </a:extLst>
          </p:cNvPr>
          <p:cNvGraphicFramePr>
            <a:graphicFrameLocks noChangeAspect="1"/>
          </p:cNvGraphicFramePr>
          <p:nvPr>
            <p:extLst>
              <p:ext uri="{D42A27DB-BD31-4B8C-83A1-F6EECF244321}">
                <p14:modId xmlns:p14="http://schemas.microsoft.com/office/powerpoint/2010/main" val="3075327201"/>
              </p:ext>
            </p:extLst>
          </p:nvPr>
        </p:nvGraphicFramePr>
        <p:xfrm>
          <a:off x="3313716" y="2265361"/>
          <a:ext cx="2536232" cy="409069"/>
        </p:xfrm>
        <a:graphic>
          <a:graphicData uri="http://schemas.openxmlformats.org/presentationml/2006/ole">
            <mc:AlternateContent xmlns:mc="http://schemas.openxmlformats.org/markup-compatibility/2006">
              <mc:Choice xmlns:v="urn:schemas-microsoft-com:vml" Requires="v">
                <p:oleObj spid="_x0000_s7323" name="Equation" r:id="rId4" imgW="1574640" imgH="253800" progId="Equation.DSMT4">
                  <p:embed/>
                </p:oleObj>
              </mc:Choice>
              <mc:Fallback>
                <p:oleObj name="Equation" r:id="rId4" imgW="1574640" imgH="253800" progId="Equation.DSMT4">
                  <p:embed/>
                  <p:pic>
                    <p:nvPicPr>
                      <p:cNvPr id="3" name="Object 2"/>
                      <p:cNvPicPr/>
                      <p:nvPr/>
                    </p:nvPicPr>
                    <p:blipFill>
                      <a:blip r:embed="rId5"/>
                      <a:stretch>
                        <a:fillRect/>
                      </a:stretch>
                    </p:blipFill>
                    <p:spPr>
                      <a:xfrm>
                        <a:off x="3313716" y="2265361"/>
                        <a:ext cx="2536232" cy="40906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7805978C-ED3B-4B1E-86E9-0A62978EBF59}"/>
              </a:ext>
            </a:extLst>
          </p:cNvPr>
          <p:cNvSpPr>
            <a:spLocks noGrp="1"/>
          </p:cNvSpPr>
          <p:nvPr>
            <p:ph sz="quarter" idx="18"/>
          </p:nvPr>
        </p:nvSpPr>
        <p:spPr>
          <a:xfrm>
            <a:off x="398816" y="2712660"/>
            <a:ext cx="8514996" cy="478215"/>
          </a:xfrm>
        </p:spPr>
        <p:txBody>
          <a:bodyPr/>
          <a:lstStyle/>
          <a:p>
            <a:pPr marL="457200" indent="-457200"/>
            <a:r>
              <a:rPr lang="en-US" sz="2200" dirty="0"/>
              <a:t>Note</a:t>
            </a:r>
            <a:r>
              <a:rPr lang="en-US" dirty="0"/>
              <a:t> first that the corresponding integral equation becomes</a:t>
            </a:r>
          </a:p>
        </p:txBody>
      </p:sp>
      <p:graphicFrame>
        <p:nvGraphicFramePr>
          <p:cNvPr id="16" name="Object 15" descr="phi of t equals integral zero t two s one plus phi s d times s">
            <a:extLst>
              <a:ext uri="{FF2B5EF4-FFF2-40B4-BE49-F238E27FC236}">
                <a16:creationId xmlns:a16="http://schemas.microsoft.com/office/drawing/2014/main" id="{B3C85E04-B637-48CF-8039-936B5C301908}"/>
              </a:ext>
            </a:extLst>
          </p:cNvPr>
          <p:cNvGraphicFramePr>
            <a:graphicFrameLocks noChangeAspect="1"/>
          </p:cNvGraphicFramePr>
          <p:nvPr>
            <p:extLst>
              <p:ext uri="{D42A27DB-BD31-4B8C-83A1-F6EECF244321}">
                <p14:modId xmlns:p14="http://schemas.microsoft.com/office/powerpoint/2010/main" val="2391772273"/>
              </p:ext>
            </p:extLst>
          </p:nvPr>
        </p:nvGraphicFramePr>
        <p:xfrm>
          <a:off x="3254401" y="3225030"/>
          <a:ext cx="2654862" cy="584970"/>
        </p:xfrm>
        <a:graphic>
          <a:graphicData uri="http://schemas.openxmlformats.org/presentationml/2006/ole">
            <mc:AlternateContent xmlns:mc="http://schemas.openxmlformats.org/markup-compatibility/2006">
              <mc:Choice xmlns:v="urn:schemas-microsoft-com:vml" Requires="v">
                <p:oleObj spid="_x0000_s7324" name="Equation" r:id="rId6" imgW="1498320" imgH="330120" progId="Equation.DSMT4">
                  <p:embed/>
                </p:oleObj>
              </mc:Choice>
              <mc:Fallback>
                <p:oleObj name="Equation" r:id="rId6" imgW="1498320" imgH="330120" progId="Equation.DSMT4">
                  <p:embed/>
                  <p:pic>
                    <p:nvPicPr>
                      <p:cNvPr id="4" name="Object 3"/>
                      <p:cNvPicPr/>
                      <p:nvPr/>
                    </p:nvPicPr>
                    <p:blipFill>
                      <a:blip r:embed="rId7"/>
                      <a:stretch>
                        <a:fillRect/>
                      </a:stretch>
                    </p:blipFill>
                    <p:spPr>
                      <a:xfrm>
                        <a:off x="3254401" y="3225030"/>
                        <a:ext cx="2654862" cy="58497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DBE5746F-8506-4BFF-A949-F99EE2594535}"/>
              </a:ext>
            </a:extLst>
          </p:cNvPr>
          <p:cNvSpPr>
            <a:spLocks noGrp="1"/>
          </p:cNvSpPr>
          <p:nvPr>
            <p:ph sz="quarter" idx="21"/>
          </p:nvPr>
        </p:nvSpPr>
        <p:spPr>
          <a:xfrm>
            <a:off x="398815" y="3813298"/>
            <a:ext cx="7602185" cy="530102"/>
          </a:xfrm>
        </p:spPr>
        <p:txBody>
          <a:bodyPr/>
          <a:lstStyle/>
          <a:p>
            <a:pPr marL="457200" indent="-457200"/>
            <a:r>
              <a:rPr lang="en-IN" sz="2200" dirty="0"/>
              <a:t>The initial approximation </a:t>
            </a:r>
            <a:r>
              <a:rPr lang="el-GR" sz="2200" i="1" dirty="0">
                <a:latin typeface="Times New Roman" panose="02020603050405020304" pitchFamily="18" charset="0"/>
                <a:cs typeface="Times New Roman" panose="02020603050405020304" pitchFamily="18" charset="0"/>
              </a:rPr>
              <a:t>ϕ</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 = 0 </a:t>
            </a:r>
            <a:r>
              <a:rPr lang="en-IN" sz="2200" dirty="0"/>
              <a:t>generates the following:</a:t>
            </a:r>
          </a:p>
        </p:txBody>
      </p:sp>
      <p:graphicFrame>
        <p:nvGraphicFramePr>
          <p:cNvPr id="17" name="Object 16" descr="multiline equation line 1 phi sub one times open left parenthesis t close times integral zero t two s one plus zero ds equals integral zero t two s ds equals t two line 2 equation sequence part 1 phi sub two times open left parenthesis t close times integral zero t two s times open left parenthesis one plus s squared close times d times s equals part 2 integral zero t two s plus two s three times d times s equals part 3 t squared plus t super four divided by two line 3 phi sub three times open left parenthesis t close equals integral zero t two s one plus s two plus s four solidus two d times s equals integral zero t two s plus two s three plus s five equation left hand side d times s equals right hand side sum with 3 summands t squared plus t super four divided by two plus t super six divided by two dot operator three">
            <a:extLst>
              <a:ext uri="{FF2B5EF4-FFF2-40B4-BE49-F238E27FC236}">
                <a16:creationId xmlns:a16="http://schemas.microsoft.com/office/drawing/2014/main" id="{19834740-60FE-4DB3-ABE2-20B07431CC1F}"/>
              </a:ext>
            </a:extLst>
          </p:cNvPr>
          <p:cNvGraphicFramePr>
            <a:graphicFrameLocks noChangeAspect="1"/>
          </p:cNvGraphicFramePr>
          <p:nvPr>
            <p:extLst>
              <p:ext uri="{D42A27DB-BD31-4B8C-83A1-F6EECF244321}">
                <p14:modId xmlns:p14="http://schemas.microsoft.com/office/powerpoint/2010/main" val="1171984414"/>
              </p:ext>
            </p:extLst>
          </p:nvPr>
        </p:nvGraphicFramePr>
        <p:xfrm>
          <a:off x="1981200" y="4245178"/>
          <a:ext cx="5240147" cy="1927022"/>
        </p:xfrm>
        <a:graphic>
          <a:graphicData uri="http://schemas.openxmlformats.org/presentationml/2006/ole">
            <mc:AlternateContent xmlns:mc="http://schemas.openxmlformats.org/markup-compatibility/2006">
              <mc:Choice xmlns:v="urn:schemas-microsoft-com:vml" Requires="v">
                <p:oleObj spid="_x0000_s7325" name="Equation" r:id="rId8" imgW="3936960" imgH="1447560" progId="Equation.DSMT4">
                  <p:embed/>
                </p:oleObj>
              </mc:Choice>
              <mc:Fallback>
                <p:oleObj name="Equation" r:id="rId8" imgW="3936960" imgH="1447560" progId="Equation.DSMT4">
                  <p:embed/>
                  <p:pic>
                    <p:nvPicPr>
                      <p:cNvPr id="6" name="Object 5"/>
                      <p:cNvPicPr/>
                      <p:nvPr/>
                    </p:nvPicPr>
                    <p:blipFill>
                      <a:blip r:embed="rId9"/>
                      <a:stretch>
                        <a:fillRect/>
                      </a:stretch>
                    </p:blipFill>
                    <p:spPr>
                      <a:xfrm>
                        <a:off x="1981200" y="4245178"/>
                        <a:ext cx="5240147" cy="1927022"/>
                      </a:xfrm>
                      <a:prstGeom prst="rect">
                        <a:avLst/>
                      </a:prstGeom>
                    </p:spPr>
                  </p:pic>
                </p:oleObj>
              </mc:Fallback>
            </mc:AlternateContent>
          </a:graphicData>
        </a:graphic>
      </p:graphicFrame>
    </p:spTree>
    <p:extLst>
      <p:ext uri="{BB962C8B-B14F-4D97-AF65-F5344CB8AC3E}">
        <p14:creationId xmlns:p14="http://schemas.microsoft.com/office/powerpoint/2010/main" val="3981726342"/>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1613</Words>
  <Application>Microsoft Office PowerPoint</Application>
  <PresentationFormat>On-screen Show (4:3)</PresentationFormat>
  <Paragraphs>90</Paragraphs>
  <Slides>19</Slides>
  <Notes>12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2</vt:i4>
      </vt:variant>
      <vt:variant>
        <vt:lpstr>Slide Titles</vt:lpstr>
      </vt:variant>
      <vt:variant>
        <vt:i4>19</vt:i4>
      </vt:variant>
    </vt:vector>
  </HeadingPairs>
  <TitlesOfParts>
    <vt:vector size="35"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MathType 7.0 Equation</vt:lpstr>
      <vt:lpstr>Elementary Differential Equations and Boundary Value Problems</vt:lpstr>
      <vt:lpstr>Section 2.8 The Existence and Uniqueness Theorem</vt:lpstr>
      <vt:lpstr>Proof of the Existence and Uniqueness Theorem</vt:lpstr>
      <vt:lpstr>Theorem 2.8.1</vt:lpstr>
      <vt:lpstr>Proving the Theorem for the Integral Equation</vt:lpstr>
      <vt:lpstr>The Method of Successive Approximations</vt:lpstr>
      <vt:lpstr>Examining the Sequence</vt:lpstr>
      <vt:lpstr>Four Principal Questions about the Sequence</vt:lpstr>
      <vt:lpstr>Example 2.8.1: An Initial Value Problem</vt:lpstr>
      <vt:lpstr>Example 2.8.1: An Inductive Proof</vt:lpstr>
      <vt:lpstr>Example 2.8.1: The Limit of the Sequence</vt:lpstr>
      <vt:lpstr>Example 2.8.1: The Solution</vt:lpstr>
      <vt:lpstr>Example 2.8.1: Start of Proof that the Solution Is Unique</vt:lpstr>
      <vt:lpstr>Example 2.8.1: Completing Proof that the Solution Is Unique</vt:lpstr>
      <vt:lpstr>Theorem 2.8.1: The First Step in the Proof</vt:lpstr>
      <vt:lpstr>Theorem 2.8.1: The Second Step in the Proof</vt:lpstr>
      <vt:lpstr>Theorem 2.8.1: The Third Step in the Proof</vt:lpstr>
      <vt:lpstr>Theorem 2.8.1: The Fourth Step in the Proof</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2021-11-17T13:35:08Z</dcterms:modified>
</cp:coreProperties>
</file>