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7"/>
  </p:notesMasterIdLst>
  <p:sldIdLst>
    <p:sldId id="491" r:id="rId8"/>
    <p:sldId id="437"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40" r:id="rId23"/>
    <p:sldId id="567" r:id="rId24"/>
    <p:sldId id="553" r:id="rId25"/>
    <p:sldId id="568" r:id="rId26"/>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1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8" autoAdjust="0"/>
    <p:restoredTop sz="94153" autoAdjust="0"/>
  </p:normalViewPr>
  <p:slideViewPr>
    <p:cSldViewPr>
      <p:cViewPr varScale="1">
        <p:scale>
          <a:sx n="105" d="100"/>
          <a:sy n="105" d="100"/>
        </p:scale>
        <p:origin x="1764" y="108"/>
      </p:cViewPr>
      <p:guideLst>
        <p:guide pos="2880"/>
        <p:guide orient="horz" pos="1056"/>
      </p:guideLst>
    </p:cSldViewPr>
  </p:slideViewPr>
  <p:outlineViewPr>
    <p:cViewPr>
      <p:scale>
        <a:sx n="33" d="100"/>
        <a:sy n="33" d="100"/>
      </p:scale>
      <p:origin x="0" y="-8994"/>
    </p:cViewPr>
  </p:outlineViewPr>
  <p:notesTextViewPr>
    <p:cViewPr>
      <p:scale>
        <a:sx n="85" d="100"/>
        <a:sy n="85"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7/25/2025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13</a:t>
            </a:fld>
            <a:endParaRPr lang="en-US"/>
          </a:p>
        </p:txBody>
      </p:sp>
    </p:spTree>
    <p:extLst>
      <p:ext uri="{BB962C8B-B14F-4D97-AF65-F5344CB8AC3E}">
        <p14:creationId xmlns:p14="http://schemas.microsoft.com/office/powerpoint/2010/main" val="86574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17</a:t>
            </a:fld>
            <a:endParaRPr lang="en-US"/>
          </a:p>
        </p:txBody>
      </p:sp>
    </p:spTree>
    <p:extLst>
      <p:ext uri="{BB962C8B-B14F-4D97-AF65-F5344CB8AC3E}">
        <p14:creationId xmlns:p14="http://schemas.microsoft.com/office/powerpoint/2010/main" val="3299458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2</a:t>
            </a:fld>
            <a:endParaRPr lang="en-US"/>
          </a:p>
        </p:txBody>
      </p:sp>
    </p:spTree>
    <p:extLst>
      <p:ext uri="{BB962C8B-B14F-4D97-AF65-F5344CB8AC3E}">
        <p14:creationId xmlns:p14="http://schemas.microsoft.com/office/powerpoint/2010/main" val="36825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4</a:t>
            </a:fld>
            <a:endParaRPr lang="en-US"/>
          </a:p>
        </p:txBody>
      </p:sp>
    </p:spTree>
    <p:extLst>
      <p:ext uri="{BB962C8B-B14F-4D97-AF65-F5344CB8AC3E}">
        <p14:creationId xmlns:p14="http://schemas.microsoft.com/office/powerpoint/2010/main" val="632254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5</a:t>
            </a:fld>
            <a:endParaRPr lang="en-US"/>
          </a:p>
        </p:txBody>
      </p:sp>
    </p:spTree>
    <p:extLst>
      <p:ext uri="{BB962C8B-B14F-4D97-AF65-F5344CB8AC3E}">
        <p14:creationId xmlns:p14="http://schemas.microsoft.com/office/powerpoint/2010/main" val="335035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320825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1279397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1791415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1355381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142629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12825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5217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8"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9"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19.x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9.bin"/><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1.bin"/><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6.wmf"/><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 Id="rId14" Type="http://schemas.openxmlformats.org/officeDocument/2006/relationships/image" Target="../media/image19.wmf"/></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0.bin"/><Relationship Id="rId1" Type="http://schemas.openxmlformats.org/officeDocument/2006/relationships/slideLayout" Target="../slideLayouts/slideLayout19.xml"/><Relationship Id="rId5" Type="http://schemas.openxmlformats.org/officeDocument/2006/relationships/image" Target="../media/image21.w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5748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D661-42FA-4467-81C4-2E7BF3877701}"/>
              </a:ext>
            </a:extLst>
          </p:cNvPr>
          <p:cNvSpPr>
            <a:spLocks noGrp="1"/>
          </p:cNvSpPr>
          <p:nvPr>
            <p:ph type="title"/>
          </p:nvPr>
        </p:nvSpPr>
        <p:spPr/>
        <p:txBody>
          <a:bodyPr>
            <a:noAutofit/>
          </a:bodyPr>
          <a:lstStyle/>
          <a:p>
            <a:r>
              <a:rPr lang="en-US" dirty="0"/>
              <a:t>Examining Points Near Equilibrium Solutions</a:t>
            </a:r>
            <a:endParaRPr lang="en-IN" dirty="0"/>
          </a:p>
        </p:txBody>
      </p:sp>
      <p:sp>
        <p:nvSpPr>
          <p:cNvPr id="3" name="Content Placeholder 2">
            <a:extLst>
              <a:ext uri="{FF2B5EF4-FFF2-40B4-BE49-F238E27FC236}">
                <a16:creationId xmlns:a16="http://schemas.microsoft.com/office/drawing/2014/main" id="{0A939E36-EFA9-4BD5-897E-1A64E612C6AF}"/>
              </a:ext>
            </a:extLst>
          </p:cNvPr>
          <p:cNvSpPr>
            <a:spLocks noGrp="1"/>
          </p:cNvSpPr>
          <p:nvPr>
            <p:ph sz="quarter" idx="15"/>
          </p:nvPr>
        </p:nvSpPr>
        <p:spPr>
          <a:xfrm>
            <a:off x="380060" y="1692275"/>
            <a:ext cx="8534400" cy="441325"/>
          </a:xfrm>
        </p:spPr>
        <p:txBody>
          <a:bodyPr/>
          <a:lstStyle/>
          <a:p>
            <a:pPr marL="461963" indent="-461963"/>
            <a:r>
              <a:rPr lang="en-US" sz="2200" dirty="0"/>
              <a:t>For the first equilibrium solution of zero, the quadratic term ≈ 0: </a:t>
            </a:r>
          </a:p>
        </p:txBody>
      </p:sp>
      <p:graphicFrame>
        <p:nvGraphicFramePr>
          <p:cNvPr id="9" name="Object 8" descr="Near u sub n equals zero comma equation left hand side u sub n plus one equals right hand side rho times u sub n minus rho times u sub n super two almost equals rho times u sub n multirelation right double arrow u sub n plus one equals rho times u sub n">
            <a:extLst>
              <a:ext uri="{FF2B5EF4-FFF2-40B4-BE49-F238E27FC236}">
                <a16:creationId xmlns:a16="http://schemas.microsoft.com/office/drawing/2014/main" id="{DE54C775-07C4-40D1-AA9A-7560954398E5}"/>
              </a:ext>
            </a:extLst>
          </p:cNvPr>
          <p:cNvGraphicFramePr>
            <a:graphicFrameLocks noChangeAspect="1"/>
          </p:cNvGraphicFramePr>
          <p:nvPr>
            <p:extLst>
              <p:ext uri="{D42A27DB-BD31-4B8C-83A1-F6EECF244321}">
                <p14:modId xmlns:p14="http://schemas.microsoft.com/office/powerpoint/2010/main" val="2127479017"/>
              </p:ext>
            </p:extLst>
          </p:nvPr>
        </p:nvGraphicFramePr>
        <p:xfrm>
          <a:off x="2239442" y="2124547"/>
          <a:ext cx="4685705" cy="353287"/>
        </p:xfrm>
        <a:graphic>
          <a:graphicData uri="http://schemas.openxmlformats.org/presentationml/2006/ole">
            <mc:AlternateContent xmlns:mc="http://schemas.openxmlformats.org/markup-compatibility/2006">
              <mc:Choice xmlns:v="urn:schemas-microsoft-com:vml" Requires="v">
                <p:oleObj name="Equation" r:id="rId2" imgW="3200400" imgH="241200" progId="Equation.DSMT4">
                  <p:embed/>
                </p:oleObj>
              </mc:Choice>
              <mc:Fallback>
                <p:oleObj name="Equation" r:id="rId2" imgW="3200400" imgH="241200" progId="Equation.DSMT4">
                  <p:embed/>
                  <p:pic>
                    <p:nvPicPr>
                      <p:cNvPr id="3" name="Object 2"/>
                      <p:cNvPicPr/>
                      <p:nvPr/>
                    </p:nvPicPr>
                    <p:blipFill>
                      <a:blip r:embed="rId3"/>
                      <a:stretch>
                        <a:fillRect/>
                      </a:stretch>
                    </p:blipFill>
                    <p:spPr>
                      <a:xfrm>
                        <a:off x="2239442" y="2124547"/>
                        <a:ext cx="4685705" cy="353287"/>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DA8746A5-4683-4AFC-AE6F-5259E4E4F6F9}"/>
              </a:ext>
            </a:extLst>
          </p:cNvPr>
          <p:cNvSpPr>
            <a:spLocks noGrp="1"/>
          </p:cNvSpPr>
          <p:nvPr>
            <p:ph sz="quarter" idx="16"/>
          </p:nvPr>
        </p:nvSpPr>
        <p:spPr>
          <a:xfrm>
            <a:off x="380060" y="2565872"/>
            <a:ext cx="8001940" cy="1814295"/>
          </a:xfrm>
        </p:spPr>
        <p:txBody>
          <a:bodyPr/>
          <a:lstStyle/>
          <a:p>
            <a:pPr marL="461963" indent="-461963">
              <a:spcBef>
                <a:spcPts val="624"/>
              </a:spcBef>
              <a:buClr>
                <a:schemeClr val="accent2"/>
              </a:buClr>
              <a:buFont typeface="Arial" panose="020B0604020202020204" pitchFamily="34" charset="0"/>
              <a:buChar char="•"/>
            </a:pPr>
            <a:r>
              <a:rPr lang="en-US" sz="2200" dirty="0"/>
              <a:t>We have already examined this equation and concluded that for |</a:t>
            </a:r>
            <a:r>
              <a:rPr lang="en-US" sz="2200" i="1" dirty="0"/>
              <a:t>ρ</a:t>
            </a:r>
            <a:r>
              <a:rPr lang="en-US" sz="2200" dirty="0"/>
              <a:t>| &lt; 1, the solution is asymptotically stable.</a:t>
            </a:r>
          </a:p>
          <a:p>
            <a:pPr marL="461963" indent="-461963">
              <a:spcBef>
                <a:spcPts val="624"/>
              </a:spcBef>
              <a:spcAft>
                <a:spcPts val="1200"/>
              </a:spcAft>
              <a:buClr>
                <a:schemeClr val="accent2"/>
              </a:buClr>
              <a:buFont typeface="Arial" panose="020B0604020202020204" pitchFamily="34" charset="0"/>
              <a:buChar char="•"/>
            </a:pPr>
            <a:r>
              <a:rPr lang="en-US" sz="2200" dirty="0"/>
              <a:t>We will now consider solutions near the second equilibrium:</a:t>
            </a:r>
          </a:p>
          <a:p>
            <a:pPr indent="461963">
              <a:spcBef>
                <a:spcPts val="624"/>
              </a:spcBef>
            </a:pPr>
            <a:r>
              <a:rPr lang="en-US" sz="2200" dirty="0"/>
              <a:t>Let</a:t>
            </a:r>
          </a:p>
        </p:txBody>
      </p:sp>
      <p:graphicFrame>
        <p:nvGraphicFramePr>
          <p:cNvPr id="12" name="Object 11" descr="equation left hand side u sub n equals right hand side rho minus one divided by rho plus v sub n is assumed to be small so quadratic term similar to zero comma">
            <a:extLst>
              <a:ext uri="{FF2B5EF4-FFF2-40B4-BE49-F238E27FC236}">
                <a16:creationId xmlns:a16="http://schemas.microsoft.com/office/drawing/2014/main" id="{AD97740B-0D50-49E6-9970-05C39A2D53A7}"/>
              </a:ext>
            </a:extLst>
          </p:cNvPr>
          <p:cNvGraphicFramePr>
            <a:graphicFrameLocks noChangeAspect="1"/>
          </p:cNvGraphicFramePr>
          <p:nvPr>
            <p:extLst>
              <p:ext uri="{D42A27DB-BD31-4B8C-83A1-F6EECF244321}">
                <p14:modId xmlns:p14="http://schemas.microsoft.com/office/powerpoint/2010/main" val="2767599046"/>
              </p:ext>
            </p:extLst>
          </p:nvPr>
        </p:nvGraphicFramePr>
        <p:xfrm>
          <a:off x="1422400" y="3703638"/>
          <a:ext cx="6249988" cy="614362"/>
        </p:xfrm>
        <a:graphic>
          <a:graphicData uri="http://schemas.openxmlformats.org/presentationml/2006/ole">
            <mc:AlternateContent xmlns:mc="http://schemas.openxmlformats.org/markup-compatibility/2006">
              <mc:Choice xmlns:v="urn:schemas-microsoft-com:vml" Requires="v">
                <p:oleObj name="Equation" r:id="rId4" imgW="4267080" imgH="419040" progId="Equation.DSMT4">
                  <p:embed/>
                </p:oleObj>
              </mc:Choice>
              <mc:Fallback>
                <p:oleObj name="Equation" r:id="rId4" imgW="4267080" imgH="419040" progId="Equation.DSMT4">
                  <p:embed/>
                  <p:pic>
                    <p:nvPicPr>
                      <p:cNvPr id="5" name="Object 4"/>
                      <p:cNvPicPr>
                        <a:picLocks noChangeAspect="1" noChangeArrowheads="1"/>
                      </p:cNvPicPr>
                      <p:nvPr/>
                    </p:nvPicPr>
                    <p:blipFill>
                      <a:blip r:embed="rId5"/>
                      <a:srcRect/>
                      <a:stretch>
                        <a:fillRect/>
                      </a:stretch>
                    </p:blipFill>
                    <p:spPr bwMode="auto">
                      <a:xfrm>
                        <a:off x="1422400" y="3703638"/>
                        <a:ext cx="62499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descr="multiline equation line 1 multirelation right double arrow v sub n plus one equals open left parenthesis two minus rho close times v sub n minus rho times v sub n super two almost equals open left parenthesis two minus rho close times v sub n open left parenthesis after simplifying u sub n prefix plus of one expression close line 2 multirelation right double arrow v sub n plus one equals open left parenthesis two minus rho close times v sub n">
            <a:extLst>
              <a:ext uri="{FF2B5EF4-FFF2-40B4-BE49-F238E27FC236}">
                <a16:creationId xmlns:a16="http://schemas.microsoft.com/office/drawing/2014/main" id="{A371BBCE-FB0D-472A-AFA6-9B5C057009D4}"/>
              </a:ext>
            </a:extLst>
          </p:cNvPr>
          <p:cNvGraphicFramePr>
            <a:graphicFrameLocks noChangeAspect="1"/>
          </p:cNvGraphicFramePr>
          <p:nvPr>
            <p:extLst>
              <p:ext uri="{D42A27DB-BD31-4B8C-83A1-F6EECF244321}">
                <p14:modId xmlns:p14="http://schemas.microsoft.com/office/powerpoint/2010/main" val="3150287149"/>
              </p:ext>
            </p:extLst>
          </p:nvPr>
        </p:nvGraphicFramePr>
        <p:xfrm>
          <a:off x="938219" y="4343400"/>
          <a:ext cx="5983910" cy="676148"/>
        </p:xfrm>
        <a:graphic>
          <a:graphicData uri="http://schemas.openxmlformats.org/presentationml/2006/ole">
            <mc:AlternateContent xmlns:mc="http://schemas.openxmlformats.org/markup-compatibility/2006">
              <mc:Choice xmlns:v="urn:schemas-microsoft-com:vml" Requires="v">
                <p:oleObj name="Equation" r:id="rId6" imgW="4495680" imgH="507960" progId="Equation.DSMT4">
                  <p:embed/>
                </p:oleObj>
              </mc:Choice>
              <mc:Fallback>
                <p:oleObj name="Equation" r:id="rId6" imgW="4495680" imgH="507960" progId="Equation.DSMT4">
                  <p:embed/>
                  <p:pic>
                    <p:nvPicPr>
                      <p:cNvPr id="6" name="Object 5"/>
                      <p:cNvPicPr>
                        <a:picLocks noChangeAspect="1" noChangeArrowheads="1"/>
                      </p:cNvPicPr>
                      <p:nvPr/>
                    </p:nvPicPr>
                    <p:blipFill>
                      <a:blip r:embed="rId7"/>
                      <a:srcRect/>
                      <a:stretch>
                        <a:fillRect/>
                      </a:stretch>
                    </p:blipFill>
                    <p:spPr bwMode="auto">
                      <a:xfrm>
                        <a:off x="938219" y="4343400"/>
                        <a:ext cx="5983910" cy="67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AF4FED88-C555-40FE-BF7D-099E4C035E97}"/>
              </a:ext>
            </a:extLst>
          </p:cNvPr>
          <p:cNvSpPr>
            <a:spLocks noGrp="1"/>
          </p:cNvSpPr>
          <p:nvPr>
            <p:ph sz="quarter" idx="21"/>
          </p:nvPr>
        </p:nvSpPr>
        <p:spPr>
          <a:xfrm>
            <a:off x="300757" y="5105400"/>
            <a:ext cx="8514997" cy="1141412"/>
          </a:xfrm>
        </p:spPr>
        <p:txBody>
          <a:bodyPr/>
          <a:lstStyle/>
          <a:p>
            <a:pPr marL="461963" indent="-461963"/>
            <a:r>
              <a:rPr lang="en-US" sz="2200" dirty="0"/>
              <a:t>From our previous discussion, we can conclude that </a:t>
            </a:r>
            <a:r>
              <a:rPr lang="en-US" sz="2200" i="1" dirty="0" err="1"/>
              <a:t>v</a:t>
            </a:r>
            <a:r>
              <a:rPr lang="en-US" sz="2200" i="1" baseline="-25000" dirty="0" err="1"/>
              <a:t>n</a:t>
            </a:r>
            <a:r>
              <a:rPr lang="en-US" sz="2200" dirty="0"/>
              <a:t> → 0 provided |2 – </a:t>
            </a:r>
            <a:r>
              <a:rPr lang="en-US" sz="2200" i="1" dirty="0"/>
              <a:t>ρ</a:t>
            </a:r>
            <a:r>
              <a:rPr lang="en-US" sz="2200" dirty="0"/>
              <a:t>| &lt; 1 or 1 &lt; </a:t>
            </a:r>
            <a:r>
              <a:rPr lang="en-US" sz="2200" i="1" dirty="0"/>
              <a:t>ρ</a:t>
            </a:r>
            <a:r>
              <a:rPr lang="en-US" sz="2200" dirty="0"/>
              <a:t> &lt; 3. So, for these values of </a:t>
            </a:r>
            <a:r>
              <a:rPr lang="en-US" sz="2200" i="1" dirty="0"/>
              <a:t>ρ</a:t>
            </a:r>
            <a:r>
              <a:rPr lang="en-US" sz="2200" dirty="0"/>
              <a:t>, we can conclude that the solution is asymptotically stable.</a:t>
            </a:r>
          </a:p>
        </p:txBody>
      </p:sp>
    </p:spTree>
    <p:extLst>
      <p:ext uri="{BB962C8B-B14F-4D97-AF65-F5344CB8AC3E}">
        <p14:creationId xmlns:p14="http://schemas.microsoft.com/office/powerpoint/2010/main" val="321414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0C37-9772-4994-AE42-4B5082B7C35A}"/>
              </a:ext>
            </a:extLst>
          </p:cNvPr>
          <p:cNvSpPr>
            <a:spLocks noGrp="1"/>
          </p:cNvSpPr>
          <p:nvPr>
            <p:ph type="title"/>
          </p:nvPr>
        </p:nvSpPr>
        <p:spPr>
          <a:xfrm>
            <a:off x="281354" y="457200"/>
            <a:ext cx="8534400" cy="1788106"/>
          </a:xfrm>
        </p:spPr>
        <p:txBody>
          <a:bodyPr>
            <a:noAutofit/>
          </a:bodyPr>
          <a:lstStyle/>
          <a:p>
            <a:r>
              <a:rPr lang="en-US" dirty="0"/>
              <a:t>Solutions for Varying Initial States and Varying Parameter Values Between 0 and 3 (part one)</a:t>
            </a:r>
            <a:endParaRPr lang="en-IN" dirty="0"/>
          </a:p>
        </p:txBody>
      </p:sp>
      <p:pic>
        <p:nvPicPr>
          <p:cNvPr id="19" name="Picture Placeholder 18" descr="A curve is graphed on a coordinate plane. The horizontal axis is labeled, n, and ranges from 0 to 8 in increments of 2. The vertical axis is labeled, u subscript n, and ranges from 0 to 0.8 in increments of 0.2. The curve decreases from (0, 0.3), passing through (1, 0.18), (2, 0.1), and (6, 0.05), and then moves along the horizontal axis. All values are estimated.">
            <a:extLst>
              <a:ext uri="{FF2B5EF4-FFF2-40B4-BE49-F238E27FC236}">
                <a16:creationId xmlns:a16="http://schemas.microsoft.com/office/drawing/2014/main" id="{54A3CCF9-CE05-4B87-8E90-63674BDBF8FE}"/>
              </a:ext>
            </a:extLst>
          </p:cNvPr>
          <p:cNvPicPr>
            <a:picLocks noGrp="1" noChangeAspect="1"/>
          </p:cNvPicPr>
          <p:nvPr>
            <p:ph type="pic" sz="quarter" idx="19"/>
          </p:nvPr>
        </p:nvPicPr>
        <p:blipFill>
          <a:blip r:embed="rId3"/>
          <a:stretch>
            <a:fillRect/>
          </a:stretch>
        </p:blipFill>
        <p:spPr>
          <a:xfrm>
            <a:off x="457200" y="2245306"/>
            <a:ext cx="3962400" cy="3178750"/>
          </a:xfrm>
          <a:prstGeom prst="rect">
            <a:avLst/>
          </a:prstGeom>
        </p:spPr>
      </p:pic>
      <p:sp>
        <p:nvSpPr>
          <p:cNvPr id="9" name="Content Placeholder 8">
            <a:extLst>
              <a:ext uri="{FF2B5EF4-FFF2-40B4-BE49-F238E27FC236}">
                <a16:creationId xmlns:a16="http://schemas.microsoft.com/office/drawing/2014/main" id="{97ED3DD2-55AB-47C2-9FD4-CF714CED03B6}"/>
              </a:ext>
            </a:extLst>
          </p:cNvPr>
          <p:cNvSpPr>
            <a:spLocks noGrp="1"/>
          </p:cNvSpPr>
          <p:nvPr>
            <p:ph sz="quarter" idx="16"/>
          </p:nvPr>
        </p:nvSpPr>
        <p:spPr>
          <a:xfrm>
            <a:off x="1143000" y="5613093"/>
            <a:ext cx="2368840" cy="480901"/>
          </a:xfrm>
        </p:spPr>
        <p:txBody>
          <a:bodyPr/>
          <a:lstStyle/>
          <a:p>
            <a:pPr algn="ctr"/>
            <a:r>
              <a:rPr lang="en-US" sz="2400" dirty="0"/>
              <a:t>y</a:t>
            </a:r>
            <a:r>
              <a:rPr lang="en-US" sz="2400" baseline="-25000" dirty="0"/>
              <a:t>0</a:t>
            </a:r>
            <a:r>
              <a:rPr lang="en-US" sz="2400" dirty="0"/>
              <a:t> = 0.3, </a:t>
            </a:r>
            <a:r>
              <a:rPr lang="el-GR" sz="2400" i="1" dirty="0">
                <a:cs typeface="Times New Roman" panose="02020603050405020304" pitchFamily="18" charset="0"/>
              </a:rPr>
              <a:t>ρ</a:t>
            </a:r>
            <a:r>
              <a:rPr lang="en-US" sz="2400" dirty="0">
                <a:cs typeface="Times New Roman" panose="02020603050405020304" pitchFamily="18" charset="0"/>
              </a:rPr>
              <a:t> = 0.8</a:t>
            </a:r>
            <a:endParaRPr lang="en-US" sz="2400" dirty="0"/>
          </a:p>
        </p:txBody>
      </p:sp>
      <p:pic>
        <p:nvPicPr>
          <p:cNvPr id="22" name="Content Placeholder 19" descr="A curve is graphed in a coordinate plane. The horizontal axis is labeled, n and ranges from 0 to 8 in increments of 2. The vertical axis is labeled, u subscript n, and ranges from 0 to 0.8 in increments of 0.2. A dashed horizontal line, labeled u subscript n equals 0.5 over 1.5 equals one third, is drawn at u subscript n equals 0.33. The curve slopes downward from (0, 0.8) to (1, 0.2), and then increases concave down through (4, 0.3) to overlap the dashed horizontal line, and continues to extend rightward along the dashed line. All values are estimated.">
            <a:extLst>
              <a:ext uri="{FF2B5EF4-FFF2-40B4-BE49-F238E27FC236}">
                <a16:creationId xmlns:a16="http://schemas.microsoft.com/office/drawing/2014/main" id="{602308F2-957B-4BDE-A95F-7EA86FDC400A}"/>
              </a:ext>
            </a:extLst>
          </p:cNvPr>
          <p:cNvPicPr>
            <a:picLocks noGrp="1" noChangeAspect="1"/>
          </p:cNvPicPr>
          <p:nvPr>
            <p:ph type="pic" sz="quarter" idx="20"/>
          </p:nvPr>
        </p:nvPicPr>
        <p:blipFill>
          <a:blip r:embed="rId4"/>
          <a:stretch>
            <a:fillRect/>
          </a:stretch>
        </p:blipFill>
        <p:spPr>
          <a:xfrm>
            <a:off x="4891634" y="2286000"/>
            <a:ext cx="3963224" cy="3163824"/>
          </a:xfrm>
          <a:prstGeom prst="rect">
            <a:avLst/>
          </a:prstGeom>
        </p:spPr>
      </p:pic>
      <p:sp>
        <p:nvSpPr>
          <p:cNvPr id="13" name="Content Placeholder 12">
            <a:extLst>
              <a:ext uri="{FF2B5EF4-FFF2-40B4-BE49-F238E27FC236}">
                <a16:creationId xmlns:a16="http://schemas.microsoft.com/office/drawing/2014/main" id="{7C6E2C8A-26C2-46E5-8549-701CFF03DD97}"/>
              </a:ext>
            </a:extLst>
          </p:cNvPr>
          <p:cNvSpPr>
            <a:spLocks noGrp="1"/>
          </p:cNvSpPr>
          <p:nvPr>
            <p:ph sz="quarter" idx="26"/>
          </p:nvPr>
        </p:nvSpPr>
        <p:spPr>
          <a:xfrm>
            <a:off x="5632162" y="5588849"/>
            <a:ext cx="2597438" cy="583351"/>
          </a:xfrm>
        </p:spPr>
        <p:txBody>
          <a:bodyPr/>
          <a:lstStyle/>
          <a:p>
            <a:pPr marL="0" indent="0" algn="ctr">
              <a:buNone/>
            </a:pPr>
            <a:r>
              <a:rPr lang="en-US" sz="2400" dirty="0"/>
              <a:t>y</a:t>
            </a:r>
            <a:r>
              <a:rPr lang="en-US" sz="2400" baseline="-25000" dirty="0"/>
              <a:t>0</a:t>
            </a:r>
            <a:r>
              <a:rPr lang="en-US" sz="2400" dirty="0"/>
              <a:t> = 0.8, </a:t>
            </a:r>
            <a:r>
              <a:rPr lang="el-GR" sz="2400" i="1" dirty="0">
                <a:cs typeface="Times New Roman" panose="02020603050405020304" pitchFamily="18" charset="0"/>
              </a:rPr>
              <a:t>ρ</a:t>
            </a:r>
            <a:r>
              <a:rPr lang="en-US" sz="2400" dirty="0">
                <a:cs typeface="Times New Roman" panose="02020603050405020304" pitchFamily="18" charset="0"/>
              </a:rPr>
              <a:t> = 1.5</a:t>
            </a:r>
            <a:endParaRPr lang="en-US" sz="2400" dirty="0"/>
          </a:p>
        </p:txBody>
      </p:sp>
    </p:spTree>
    <p:extLst>
      <p:ext uri="{BB962C8B-B14F-4D97-AF65-F5344CB8AC3E}">
        <p14:creationId xmlns:p14="http://schemas.microsoft.com/office/powerpoint/2010/main" val="296457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0C37-9772-4994-AE42-4B5082B7C35A}"/>
              </a:ext>
            </a:extLst>
          </p:cNvPr>
          <p:cNvSpPr>
            <a:spLocks noGrp="1"/>
          </p:cNvSpPr>
          <p:nvPr>
            <p:ph type="title"/>
          </p:nvPr>
        </p:nvSpPr>
        <p:spPr>
          <a:xfrm>
            <a:off x="281354" y="457200"/>
            <a:ext cx="8534400" cy="1752600"/>
          </a:xfrm>
        </p:spPr>
        <p:txBody>
          <a:bodyPr>
            <a:noAutofit/>
          </a:bodyPr>
          <a:lstStyle/>
          <a:p>
            <a:r>
              <a:rPr lang="en-US" dirty="0"/>
              <a:t>Solutions for Varying Initial States and Parameter Values Between 0 and 3 (part two) </a:t>
            </a:r>
            <a:endParaRPr lang="en-IN" dirty="0"/>
          </a:p>
        </p:txBody>
      </p:sp>
      <p:pic>
        <p:nvPicPr>
          <p:cNvPr id="5" name="Picture Placeholder 4" descr="A curve is graphed on a coordinate plane. The horizontal axis is labeled, n and ranges from 0 to 8 in increments of 2. The vertical axis is labeled, u subscript n, and ranges from 0 to 0.8 in increments of 0.2. A dashed horizontal line, labeled u subscript n equals 1.8 over 2.8, approximately equals 0.6429 is drawn at u subscript n equals 0.6429. The curve slopes upward from (0, 0.3) to (1, 0.6), and then oscillates about the dashed horizontal line, becoming flatter as it extends rightward along the dashed line. All values are estimated.">
            <a:extLst>
              <a:ext uri="{FF2B5EF4-FFF2-40B4-BE49-F238E27FC236}">
                <a16:creationId xmlns:a16="http://schemas.microsoft.com/office/drawing/2014/main" id="{A2F52EA1-A4CF-482A-A155-6DA668F8A811}"/>
              </a:ext>
            </a:extLst>
          </p:cNvPr>
          <p:cNvPicPr>
            <a:picLocks noGrp="1" noChangeAspect="1"/>
          </p:cNvPicPr>
          <p:nvPr>
            <p:ph type="pic" sz="quarter" idx="19"/>
          </p:nvPr>
        </p:nvPicPr>
        <p:blipFill>
          <a:blip r:embed="rId3"/>
          <a:stretch>
            <a:fillRect/>
          </a:stretch>
        </p:blipFill>
        <p:spPr>
          <a:xfrm>
            <a:off x="2484612" y="2057400"/>
            <a:ext cx="4127883" cy="3488924"/>
          </a:xfrm>
          <a:prstGeom prst="rect">
            <a:avLst/>
          </a:prstGeom>
        </p:spPr>
      </p:pic>
      <p:sp>
        <p:nvSpPr>
          <p:cNvPr id="6" name="Content Placeholder 5">
            <a:extLst>
              <a:ext uri="{FF2B5EF4-FFF2-40B4-BE49-F238E27FC236}">
                <a16:creationId xmlns:a16="http://schemas.microsoft.com/office/drawing/2014/main" id="{C1E6B4DD-7D62-4FCD-A779-C882CF3A9274}"/>
              </a:ext>
            </a:extLst>
          </p:cNvPr>
          <p:cNvSpPr>
            <a:spLocks noGrp="1"/>
          </p:cNvSpPr>
          <p:nvPr>
            <p:ph sz="quarter" idx="15"/>
          </p:nvPr>
        </p:nvSpPr>
        <p:spPr>
          <a:xfrm>
            <a:off x="3212339" y="5746750"/>
            <a:ext cx="2719323" cy="425450"/>
          </a:xfrm>
        </p:spPr>
        <p:txBody>
          <a:bodyPr/>
          <a:lstStyle/>
          <a:p>
            <a:r>
              <a:rPr lang="en-US" sz="2400" dirty="0"/>
              <a:t>y</a:t>
            </a:r>
            <a:r>
              <a:rPr lang="en-US" sz="2400" baseline="-25000" dirty="0"/>
              <a:t>0</a:t>
            </a:r>
            <a:r>
              <a:rPr lang="en-US" sz="2400" dirty="0"/>
              <a:t> = 0.3, </a:t>
            </a:r>
            <a:r>
              <a:rPr lang="el-GR" sz="2400" i="1" dirty="0">
                <a:cs typeface="Times New Roman" panose="02020603050405020304" pitchFamily="18" charset="0"/>
              </a:rPr>
              <a:t>ρ</a:t>
            </a:r>
            <a:r>
              <a:rPr lang="en-US" sz="2400" dirty="0">
                <a:cs typeface="Times New Roman" panose="02020603050405020304" pitchFamily="18" charset="0"/>
              </a:rPr>
              <a:t> = 2.8</a:t>
            </a:r>
            <a:endParaRPr lang="en-US" sz="2400" dirty="0"/>
          </a:p>
        </p:txBody>
      </p:sp>
    </p:spTree>
    <p:extLst>
      <p:ext uri="{BB962C8B-B14F-4D97-AF65-F5344CB8AC3E}">
        <p14:creationId xmlns:p14="http://schemas.microsoft.com/office/powerpoint/2010/main" val="166015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7F17-5926-46FA-A819-C94A92E8E455}"/>
              </a:ext>
            </a:extLst>
          </p:cNvPr>
          <p:cNvSpPr>
            <a:spLocks noGrp="1"/>
          </p:cNvSpPr>
          <p:nvPr>
            <p:ph type="title"/>
          </p:nvPr>
        </p:nvSpPr>
        <p:spPr/>
        <p:txBody>
          <a:bodyPr>
            <a:noAutofit/>
          </a:bodyPr>
          <a:lstStyle/>
          <a:p>
            <a:r>
              <a:rPr lang="en-US" dirty="0"/>
              <a:t>Summary of Asymptotic Stability Intervals</a:t>
            </a:r>
            <a:endParaRPr lang="en-IN" dirty="0"/>
          </a:p>
        </p:txBody>
      </p:sp>
      <p:sp>
        <p:nvSpPr>
          <p:cNvPr id="3" name="Content Placeholder 2">
            <a:extLst>
              <a:ext uri="{FF2B5EF4-FFF2-40B4-BE49-F238E27FC236}">
                <a16:creationId xmlns:a16="http://schemas.microsoft.com/office/drawing/2014/main" id="{887CDF76-4E5C-42E5-98E8-DBF57349D521}"/>
              </a:ext>
              <a:ext uri="{C183D7F6-B498-43B3-948B-1728B52AA6E4}">
                <adec:decorative xmlns:adec="http://schemas.microsoft.com/office/drawing/2017/decorative" val="0"/>
              </a:ext>
            </a:extLst>
          </p:cNvPr>
          <p:cNvSpPr>
            <a:spLocks noGrp="1"/>
          </p:cNvSpPr>
          <p:nvPr>
            <p:ph sz="quarter" idx="15"/>
          </p:nvPr>
        </p:nvSpPr>
        <p:spPr>
          <a:xfrm>
            <a:off x="380060" y="1672179"/>
            <a:ext cx="5258740" cy="447526"/>
          </a:xfrm>
        </p:spPr>
        <p:txBody>
          <a:bodyPr/>
          <a:lstStyle/>
          <a:p>
            <a:pPr marL="461963" indent="-461963"/>
            <a:r>
              <a:rPr lang="en-US" sz="2400" dirty="0"/>
              <a:t>We found that the difference equation</a:t>
            </a:r>
            <a:endParaRPr lang="en-IN" sz="2400" dirty="0"/>
          </a:p>
        </p:txBody>
      </p:sp>
      <p:graphicFrame>
        <p:nvGraphicFramePr>
          <p:cNvPr id="9" name="Object 8" descr="equation left hand side u sub n plus one equals right hand side rho times u sub n minus rho times u sub n squared">
            <a:extLst>
              <a:ext uri="{FF2B5EF4-FFF2-40B4-BE49-F238E27FC236}">
                <a16:creationId xmlns:a16="http://schemas.microsoft.com/office/drawing/2014/main" id="{55AEA57B-B3D9-4F41-AB1F-A6481A40D51E}"/>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88607601"/>
              </p:ext>
            </p:extLst>
          </p:nvPr>
        </p:nvGraphicFramePr>
        <p:xfrm>
          <a:off x="5673307" y="1666661"/>
          <a:ext cx="1636279" cy="388616"/>
        </p:xfrm>
        <a:graphic>
          <a:graphicData uri="http://schemas.openxmlformats.org/presentationml/2006/ole">
            <mc:AlternateContent xmlns:mc="http://schemas.openxmlformats.org/markup-compatibility/2006">
              <mc:Choice xmlns:v="urn:schemas-microsoft-com:vml" Requires="v">
                <p:oleObj name="Equation" r:id="rId3" imgW="1015920" imgH="241200" progId="Equation.DSMT4">
                  <p:embed/>
                </p:oleObj>
              </mc:Choice>
              <mc:Fallback>
                <p:oleObj name="Equation" r:id="rId3" imgW="1015920" imgH="2412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307" y="1666661"/>
                        <a:ext cx="1636279" cy="38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5EC43155-EE8D-4ABF-8DE4-0144F7C530B6}"/>
              </a:ext>
            </a:extLst>
          </p:cNvPr>
          <p:cNvSpPr>
            <a:spLocks noGrp="1"/>
          </p:cNvSpPr>
          <p:nvPr>
            <p:ph sz="quarter" idx="18"/>
          </p:nvPr>
        </p:nvSpPr>
        <p:spPr>
          <a:xfrm>
            <a:off x="897359" y="1645668"/>
            <a:ext cx="7866581" cy="868932"/>
          </a:xfrm>
        </p:spPr>
        <p:txBody>
          <a:bodyPr/>
          <a:lstStyle/>
          <a:p>
            <a:pPr marL="0" indent="6456363">
              <a:buNone/>
            </a:pPr>
            <a:r>
              <a:rPr lang="en-IN" dirty="0"/>
              <a:t>has two equilibrium solutions:</a:t>
            </a:r>
          </a:p>
        </p:txBody>
      </p:sp>
      <p:graphicFrame>
        <p:nvGraphicFramePr>
          <p:cNvPr id="10" name="Object 9" descr="u sub n equals zero comma equation left hand side u sub n equals right hand side rho minus one divided by rho">
            <a:extLst>
              <a:ext uri="{FF2B5EF4-FFF2-40B4-BE49-F238E27FC236}">
                <a16:creationId xmlns:a16="http://schemas.microsoft.com/office/drawing/2014/main" id="{81757CA5-FE3C-4906-A9E0-B1F0F249C7C4}"/>
              </a:ext>
            </a:extLst>
          </p:cNvPr>
          <p:cNvGraphicFramePr>
            <a:graphicFrameLocks noChangeAspect="1"/>
          </p:cNvGraphicFramePr>
          <p:nvPr>
            <p:extLst>
              <p:ext uri="{D42A27DB-BD31-4B8C-83A1-F6EECF244321}">
                <p14:modId xmlns:p14="http://schemas.microsoft.com/office/powerpoint/2010/main" val="3824497074"/>
              </p:ext>
            </p:extLst>
          </p:nvPr>
        </p:nvGraphicFramePr>
        <p:xfrm>
          <a:off x="3803601" y="2091148"/>
          <a:ext cx="1758999" cy="674964"/>
        </p:xfrm>
        <a:graphic>
          <a:graphicData uri="http://schemas.openxmlformats.org/presentationml/2006/ole">
            <mc:AlternateContent xmlns:mc="http://schemas.openxmlformats.org/markup-compatibility/2006">
              <mc:Choice xmlns:v="urn:schemas-microsoft-com:vml" Requires="v">
                <p:oleObj name="Equation" r:id="rId5" imgW="1091880" imgH="419040" progId="Equation.DSMT4">
                  <p:embed/>
                </p:oleObj>
              </mc:Choice>
              <mc:Fallback>
                <p:oleObj name="Equation" r:id="rId5" imgW="1091880" imgH="419040" progId="Equation.DSMT4">
                  <p:embed/>
                  <p:pic>
                    <p:nvPicPr>
                      <p:cNvPr id="3" name="Object 2"/>
                      <p:cNvPicPr/>
                      <p:nvPr/>
                    </p:nvPicPr>
                    <p:blipFill>
                      <a:blip r:embed="rId6"/>
                      <a:stretch>
                        <a:fillRect/>
                      </a:stretch>
                    </p:blipFill>
                    <p:spPr>
                      <a:xfrm>
                        <a:off x="3803601" y="2091148"/>
                        <a:ext cx="1758999" cy="67496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B594A9D-C2B5-4003-B55C-654E80772D3D}"/>
              </a:ext>
            </a:extLst>
          </p:cNvPr>
          <p:cNvSpPr>
            <a:spLocks noGrp="1"/>
          </p:cNvSpPr>
          <p:nvPr>
            <p:ph sz="quarter" idx="21"/>
          </p:nvPr>
        </p:nvSpPr>
        <p:spPr>
          <a:xfrm>
            <a:off x="398815" y="2667000"/>
            <a:ext cx="8514997" cy="1763915"/>
          </a:xfrm>
        </p:spPr>
        <p:txBody>
          <a:bodyPr/>
          <a:lstStyle/>
          <a:p>
            <a:pPr marL="461963" indent="-461963">
              <a:lnSpc>
                <a:spcPct val="100000"/>
              </a:lnSpc>
            </a:pPr>
            <a:r>
              <a:rPr lang="en-US" sz="2200" dirty="0"/>
              <a:t>Considering nonnegative values of the parameter </a:t>
            </a:r>
            <a:r>
              <a:rPr lang="en-US" sz="2200" i="1" dirty="0"/>
              <a:t>ρ</a:t>
            </a:r>
            <a:r>
              <a:rPr lang="en-US" sz="2200" dirty="0"/>
              <a:t>, the first equilibrium solution required that 0 ≤ </a:t>
            </a:r>
            <a:r>
              <a:rPr lang="en-US" sz="2200" i="1" dirty="0"/>
              <a:t>ρ</a:t>
            </a:r>
            <a:r>
              <a:rPr lang="en-US" sz="2200" dirty="0"/>
              <a:t> &lt;1, while the second equilibrium solution required that 1 &lt; </a:t>
            </a:r>
            <a:r>
              <a:rPr lang="en-US" sz="2200" i="1" dirty="0"/>
              <a:t>ρ</a:t>
            </a:r>
            <a:r>
              <a:rPr lang="en-US" sz="2200" dirty="0"/>
              <a:t> &lt; 3. there is an </a:t>
            </a:r>
            <a:r>
              <a:rPr lang="en-US" sz="2200" b="1" dirty="0"/>
              <a:t>exchange of stability</a:t>
            </a:r>
            <a:r>
              <a:rPr lang="en-US" sz="2200" dirty="0"/>
              <a:t> from one equilibrium solution to the other at </a:t>
            </a:r>
            <a:r>
              <a:rPr lang="en-US" sz="2200" i="1" dirty="0"/>
              <a:t>ρ</a:t>
            </a:r>
            <a:r>
              <a:rPr lang="en-US" sz="2200" dirty="0"/>
              <a:t> = 1. This is demonstrated in the chart below:</a:t>
            </a:r>
          </a:p>
        </p:txBody>
      </p:sp>
      <p:pic>
        <p:nvPicPr>
          <p:cNvPr id="6" name="Picture 5" descr="A graph shows two equilibrium solutions of an equation. The horizontal and vertical axes are labeled rho and u, respectively. The vertical axis is marked from negative 0.5 to 1 in increments of 0.5. The horizontal axis is marked from 0 to 3 in increments of 1. A dashed horizontal line labeled u equals 0 extends from the origin along the positive horizontal axis. The portion of this line between the origin and (1, 0) is drawn as a solid line. A dashed curve labeled u equals (rho minus 1) over rho increases concave down to the right from the fourth quadrant, passing through (1, 0) and (2, 0.5) into the first quadrant. The portion of the curve between (1, 0) and (3, 0) is drawn as a solid line. The solid line portions of both curves are labeled, Asymptotically stable, and the dashed line portions of both curves are labeled, Unstable."/>
          <p:cNvPicPr>
            <a:picLocks noChangeAspect="1"/>
          </p:cNvPicPr>
          <p:nvPr/>
        </p:nvPicPr>
        <p:blipFill rotWithShape="1">
          <a:blip r:embed="rId7"/>
          <a:srcRect t="6323"/>
          <a:stretch/>
        </p:blipFill>
        <p:spPr>
          <a:xfrm>
            <a:off x="2873823" y="4475911"/>
            <a:ext cx="3421176" cy="1696289"/>
          </a:xfrm>
          <a:prstGeom prst="rect">
            <a:avLst/>
          </a:prstGeom>
        </p:spPr>
      </p:pic>
    </p:spTree>
    <p:extLst>
      <p:ext uri="{BB962C8B-B14F-4D97-AF65-F5344CB8AC3E}">
        <p14:creationId xmlns:p14="http://schemas.microsoft.com/office/powerpoint/2010/main" val="403495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2BEB-18C7-4CEB-BEE0-D35C08CECF48}"/>
              </a:ext>
            </a:extLst>
          </p:cNvPr>
          <p:cNvSpPr>
            <a:spLocks noGrp="1"/>
          </p:cNvSpPr>
          <p:nvPr>
            <p:ph type="title"/>
          </p:nvPr>
        </p:nvSpPr>
        <p:spPr>
          <a:xfrm>
            <a:off x="281354" y="457200"/>
            <a:ext cx="8534400" cy="1828800"/>
          </a:xfrm>
        </p:spPr>
        <p:txBody>
          <a:bodyPr>
            <a:noAutofit/>
          </a:bodyPr>
          <a:lstStyle/>
          <a:p>
            <a:r>
              <a:rPr lang="en-US" dirty="0"/>
              <a:t>Solutions of the Difference Equation That Do Not Approach an Equilibrium - 2 Cycle</a:t>
            </a:r>
            <a:endParaRPr lang="en-IN" dirty="0"/>
          </a:p>
        </p:txBody>
      </p:sp>
      <p:pic>
        <p:nvPicPr>
          <p:cNvPr id="19" name="Picture Placeholder 18" descr="A graph, labeled a, shows a triangular wave. The horizontal and vertical axes are labeled n and u subscript n, respectively. The vertical axis ranges from 0 to 0.8 in increments of 0.2. The horizontal axis is marked from 0 to 40 in increments of 10. The wave starts at (0, 0.4), increases steeply to (1, 0.65), after which it oscillates with progressively increasing amplitudes, with each wave shaped like a triangle. The oscillations between n equals 35 and n equals 40 are fairly with the same amplitude, ranging between 0.5130 and 0.7995. All values are estimated.">
            <a:extLst>
              <a:ext uri="{FF2B5EF4-FFF2-40B4-BE49-F238E27FC236}">
                <a16:creationId xmlns:a16="http://schemas.microsoft.com/office/drawing/2014/main" id="{F9E9A09E-1B36-47D7-95EB-6F8ED44AA86B}"/>
              </a:ext>
            </a:extLst>
          </p:cNvPr>
          <p:cNvPicPr>
            <a:picLocks noGrp="1" noChangeAspect="1"/>
          </p:cNvPicPr>
          <p:nvPr>
            <p:ph type="pic" sz="quarter" idx="19"/>
          </p:nvPr>
        </p:nvPicPr>
        <p:blipFill>
          <a:blip r:embed="rId2"/>
          <a:stretch>
            <a:fillRect/>
          </a:stretch>
        </p:blipFill>
        <p:spPr>
          <a:xfrm>
            <a:off x="2768619" y="1752600"/>
            <a:ext cx="3606762" cy="1631631"/>
          </a:xfrm>
          <a:prstGeom prst="rect">
            <a:avLst/>
          </a:prstGeom>
        </p:spPr>
      </p:pic>
      <p:pic>
        <p:nvPicPr>
          <p:cNvPr id="20" name="Content Placeholder 19" descr="A graph shows a line and a concave down parabola on an x y coordinate plane. Both the axes are marked from 0 to 1 in increments of 0.2. The line y equals x slopes upward to the right from the origin, passing through (1, 1). The parabola, y equals rho x times left parenthesis 1 minus x right parenthesis, starts at the origin, increases to the vertex at (0.5, 0.8), and ends at (1, 0). A rectangular loop is drawn with its vertices at (0.7995, 0.7995), (0.7995, 0.5130), (0.5130, 0.5130), and (0.5130, 0.7995), clockwise from the top right vertex. The direction of the rectangular loop is indicated as clockwise. The parabola and the line intersect inside the rectangular loop, at approximately (0.68, 0.62). All values are estimated.">
            <a:extLst>
              <a:ext uri="{FF2B5EF4-FFF2-40B4-BE49-F238E27FC236}">
                <a16:creationId xmlns:a16="http://schemas.microsoft.com/office/drawing/2014/main" id="{12B684D4-C944-42EA-9716-0CA95D68934B}"/>
              </a:ext>
            </a:extLst>
          </p:cNvPr>
          <p:cNvPicPr>
            <a:picLocks noGrp="1" noChangeAspect="1"/>
          </p:cNvPicPr>
          <p:nvPr>
            <p:ph sz="quarter" idx="16"/>
          </p:nvPr>
        </p:nvPicPr>
        <p:blipFill>
          <a:blip r:embed="rId3"/>
          <a:stretch>
            <a:fillRect/>
          </a:stretch>
        </p:blipFill>
        <p:spPr>
          <a:xfrm>
            <a:off x="2768619" y="3354086"/>
            <a:ext cx="3703320" cy="2804160"/>
          </a:xfrm>
          <a:prstGeom prst="rect">
            <a:avLst/>
          </a:prstGeom>
        </p:spPr>
      </p:pic>
    </p:spTree>
    <p:extLst>
      <p:ext uri="{BB962C8B-B14F-4D97-AF65-F5344CB8AC3E}">
        <p14:creationId xmlns:p14="http://schemas.microsoft.com/office/powerpoint/2010/main" val="300638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2BEB-18C7-4CEB-BEE0-D35C08CECF48}"/>
              </a:ext>
            </a:extLst>
          </p:cNvPr>
          <p:cNvSpPr>
            <a:spLocks noGrp="1"/>
          </p:cNvSpPr>
          <p:nvPr>
            <p:ph type="title"/>
          </p:nvPr>
        </p:nvSpPr>
        <p:spPr>
          <a:xfrm>
            <a:off x="281354" y="457200"/>
            <a:ext cx="8534400" cy="1676400"/>
          </a:xfrm>
        </p:spPr>
        <p:txBody>
          <a:bodyPr>
            <a:noAutofit/>
          </a:bodyPr>
          <a:lstStyle/>
          <a:p>
            <a:r>
              <a:rPr lang="en-US" dirty="0"/>
              <a:t>Solutions of the Difference Equation That Do Not Approach an Equilibrium - 4 Cycles</a:t>
            </a:r>
            <a:endParaRPr lang="en-IN" dirty="0"/>
          </a:p>
        </p:txBody>
      </p:sp>
      <p:pic>
        <p:nvPicPr>
          <p:cNvPr id="5" name="Picture Placeholder 4" descr="A graph shows a triangular wave. The horizontal and vertical axes are labeled n and u subscript n, respectively. The vertical axis ranges from 0 to 0.8 in increments of 0.4. The horizontal axis ranges from 0 to 40 in increments of 4. The wave starts at (0, 0.4), increases steeply to (1, 0.78), after which it oscillates in the range of 0.4 and 0.82, alternating between two amplitudes, with each wave shaped like a triangle. All values are estimated.">
            <a:extLst>
              <a:ext uri="{FF2B5EF4-FFF2-40B4-BE49-F238E27FC236}">
                <a16:creationId xmlns:a16="http://schemas.microsoft.com/office/drawing/2014/main" id="{AD89D819-A077-43AC-9AB0-51AA279D8853}"/>
              </a:ext>
            </a:extLst>
          </p:cNvPr>
          <p:cNvPicPr>
            <a:picLocks noGrp="1" noChangeAspect="1"/>
          </p:cNvPicPr>
          <p:nvPr>
            <p:ph type="pic" sz="quarter" idx="19"/>
          </p:nvPr>
        </p:nvPicPr>
        <p:blipFill>
          <a:blip r:embed="rId2"/>
          <a:stretch>
            <a:fillRect/>
          </a:stretch>
        </p:blipFill>
        <p:spPr>
          <a:xfrm>
            <a:off x="2406708" y="1814945"/>
            <a:ext cx="4298892" cy="1918855"/>
          </a:xfrm>
          <a:prstGeom prst="rect">
            <a:avLst/>
          </a:prstGeom>
        </p:spPr>
      </p:pic>
      <p:pic>
        <p:nvPicPr>
          <p:cNvPr id="8" name="Content Placeholder 7" descr="A graph shows a line and a concave down parabola on an x y coordinate plane. Both the axes are marked from 0 to 1 in increments of 0.25. The line y equals x slopes upward to the right from the origin, passing through (1, 1). The parabola, y equals rho times x times left parenthesis 1 minus x right parenthesis, starts at the origin, increases to the vertex at (0.5, 0.8), and ends at (1, 0). A rectangular loop is drawn with three of its vertices at (0.8750, 0.8750), (0.8750, 0.3828), and (0.3828, 0.3828), clockwise from the top right vertex. The direction of the rectangular loop is indicated as clockwise. This loop spirals into a smaller inner rectangular loop having its vertices at (0.8269, 0.8269), (0.5009, 0.8269), and (0.5009, 0.5009), clockwise from the top right vertex. A point is marked at the intersection of the parabola and the line inside both the rectangular loops, at approximately (0.72, 0.72). All values are estimated.">
            <a:extLst>
              <a:ext uri="{FF2B5EF4-FFF2-40B4-BE49-F238E27FC236}">
                <a16:creationId xmlns:a16="http://schemas.microsoft.com/office/drawing/2014/main" id="{D433779E-FE5B-464D-B07A-24286F2CACAB}"/>
              </a:ext>
            </a:extLst>
          </p:cNvPr>
          <p:cNvPicPr>
            <a:picLocks noGrp="1" noChangeAspect="1"/>
          </p:cNvPicPr>
          <p:nvPr>
            <p:ph sz="quarter" idx="16"/>
          </p:nvPr>
        </p:nvPicPr>
        <p:blipFill>
          <a:blip r:embed="rId3"/>
          <a:stretch>
            <a:fillRect/>
          </a:stretch>
        </p:blipFill>
        <p:spPr>
          <a:xfrm>
            <a:off x="3260971" y="3810000"/>
            <a:ext cx="2622059" cy="2393058"/>
          </a:xfrm>
          <a:prstGeom prst="rect">
            <a:avLst/>
          </a:prstGeom>
        </p:spPr>
      </p:pic>
    </p:spTree>
    <p:extLst>
      <p:ext uri="{BB962C8B-B14F-4D97-AF65-F5344CB8AC3E}">
        <p14:creationId xmlns:p14="http://schemas.microsoft.com/office/powerpoint/2010/main" val="221172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BF27-4053-400E-9445-7C7EF8F1820B}"/>
              </a:ext>
            </a:extLst>
          </p:cNvPr>
          <p:cNvSpPr>
            <a:spLocks noGrp="1"/>
          </p:cNvSpPr>
          <p:nvPr>
            <p:ph type="title"/>
          </p:nvPr>
        </p:nvSpPr>
        <p:spPr>
          <a:xfrm>
            <a:off x="281354" y="457199"/>
            <a:ext cx="8534400" cy="1659223"/>
          </a:xfrm>
        </p:spPr>
        <p:txBody>
          <a:bodyPr>
            <a:noAutofit/>
          </a:bodyPr>
          <a:lstStyle/>
          <a:p>
            <a:r>
              <a:rPr lang="en-US" dirty="0"/>
              <a:t>Solutions of the Difference Equation That Do Not Approach an Equilibrium: General Cyclic and Chaotic Behavior</a:t>
            </a:r>
            <a:endParaRPr lang="en-IN" dirty="0"/>
          </a:p>
        </p:txBody>
      </p:sp>
      <p:sp>
        <p:nvSpPr>
          <p:cNvPr id="3" name="Content Placeholder 2">
            <a:extLst>
              <a:ext uri="{FF2B5EF4-FFF2-40B4-BE49-F238E27FC236}">
                <a16:creationId xmlns:a16="http://schemas.microsoft.com/office/drawing/2014/main" id="{45D166B9-F0C2-4015-BA61-89A9E1581739}"/>
              </a:ext>
            </a:extLst>
          </p:cNvPr>
          <p:cNvSpPr>
            <a:spLocks noGrp="1"/>
          </p:cNvSpPr>
          <p:nvPr>
            <p:ph sz="quarter" idx="15"/>
          </p:nvPr>
        </p:nvSpPr>
        <p:spPr>
          <a:xfrm>
            <a:off x="380060" y="2116423"/>
            <a:ext cx="8534400" cy="746126"/>
          </a:xfrm>
        </p:spPr>
        <p:txBody>
          <a:bodyPr/>
          <a:lstStyle/>
          <a:p>
            <a:pPr marL="461963" indent="-461963">
              <a:lnSpc>
                <a:spcPct val="100000"/>
              </a:lnSpc>
            </a:pPr>
            <a:r>
              <a:rPr lang="en-US" sz="2200" dirty="0"/>
              <a:t>Notice from the preceding graphs how the behavior of the solution to the difference equation</a:t>
            </a:r>
          </a:p>
        </p:txBody>
      </p:sp>
      <p:graphicFrame>
        <p:nvGraphicFramePr>
          <p:cNvPr id="7" name="Object 6" descr="equation left hand side u sub n plus one equals right hand side rho times u sub n times open left parenthesis one minus u sub n close">
            <a:extLst>
              <a:ext uri="{FF2B5EF4-FFF2-40B4-BE49-F238E27FC236}">
                <a16:creationId xmlns:a16="http://schemas.microsoft.com/office/drawing/2014/main" id="{65F8DFA0-C0CF-4F1C-93D1-52E8A77B7126}"/>
              </a:ext>
            </a:extLst>
          </p:cNvPr>
          <p:cNvGraphicFramePr>
            <a:graphicFrameLocks noChangeAspect="1"/>
          </p:cNvGraphicFramePr>
          <p:nvPr>
            <p:extLst>
              <p:ext uri="{D42A27DB-BD31-4B8C-83A1-F6EECF244321}">
                <p14:modId xmlns:p14="http://schemas.microsoft.com/office/powerpoint/2010/main" val="3171750039"/>
              </p:ext>
            </p:extLst>
          </p:nvPr>
        </p:nvGraphicFramePr>
        <p:xfrm>
          <a:off x="3581400" y="2541163"/>
          <a:ext cx="1636279" cy="371881"/>
        </p:xfrm>
        <a:graphic>
          <a:graphicData uri="http://schemas.openxmlformats.org/presentationml/2006/ole">
            <mc:AlternateContent xmlns:mc="http://schemas.openxmlformats.org/markup-compatibility/2006">
              <mc:Choice xmlns:v="urn:schemas-microsoft-com:vml" Requires="v">
                <p:oleObj name="Equation" r:id="rId2" imgW="1117440" imgH="253800" progId="Equation.DSMT4">
                  <p:embed/>
                </p:oleObj>
              </mc:Choice>
              <mc:Fallback>
                <p:oleObj name="Equation" r:id="rId2" imgW="1117440" imgH="253800" progId="Equation.DSMT4">
                  <p:embed/>
                  <p:pic>
                    <p:nvPicPr>
                      <p:cNvPr id="3" name="Object 2"/>
                      <p:cNvPicPr/>
                      <p:nvPr/>
                    </p:nvPicPr>
                    <p:blipFill>
                      <a:blip r:embed="rId3"/>
                      <a:stretch>
                        <a:fillRect/>
                      </a:stretch>
                    </p:blipFill>
                    <p:spPr>
                      <a:xfrm>
                        <a:off x="3581400" y="2541163"/>
                        <a:ext cx="1636279" cy="371881"/>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E60645AB-F227-42C5-9A23-11D03193AD68}"/>
              </a:ext>
            </a:extLst>
          </p:cNvPr>
          <p:cNvSpPr>
            <a:spLocks noGrp="1"/>
          </p:cNvSpPr>
          <p:nvPr>
            <p:ph sz="quarter" idx="25"/>
          </p:nvPr>
        </p:nvSpPr>
        <p:spPr>
          <a:xfrm>
            <a:off x="370879" y="2508112"/>
            <a:ext cx="8533752" cy="3859637"/>
          </a:xfrm>
        </p:spPr>
        <p:txBody>
          <a:bodyPr/>
          <a:lstStyle/>
          <a:p>
            <a:pPr marL="461963" indent="4291013">
              <a:buNone/>
            </a:pPr>
            <a:r>
              <a:rPr lang="en-US" sz="2200" dirty="0"/>
              <a:t>behaves rather unpredictably when </a:t>
            </a:r>
            <a:r>
              <a:rPr lang="en-US" sz="2200" i="1" dirty="0"/>
              <a:t>ρ</a:t>
            </a:r>
            <a:r>
              <a:rPr lang="en-US" sz="2200" dirty="0"/>
              <a:t> &gt; 3. First, at </a:t>
            </a:r>
            <a:r>
              <a:rPr lang="en-US" sz="2200" i="1" dirty="0"/>
              <a:t>ρ</a:t>
            </a:r>
            <a:r>
              <a:rPr lang="en-US" sz="2200" dirty="0"/>
              <a:t> = 3.2, we saw the sequence oscillate between two values, creating a period of two. Then, at </a:t>
            </a:r>
            <a:r>
              <a:rPr lang="en-US" sz="2200" i="1" dirty="0"/>
              <a:t>ρ</a:t>
            </a:r>
            <a:r>
              <a:rPr lang="en-US" sz="2200" dirty="0"/>
              <a:t> = 3.5, the terms in the sequence were oscillating among four values, creating a period of 4. It is actually around </a:t>
            </a:r>
            <a:r>
              <a:rPr lang="en-US" sz="2200" i="1" dirty="0"/>
              <a:t>ρ</a:t>
            </a:r>
            <a:r>
              <a:rPr lang="en-US" sz="2200" dirty="0"/>
              <a:t> = 3.449 that this doubling of the period occurs and this is called a point of </a:t>
            </a:r>
            <a:r>
              <a:rPr lang="en-US" sz="2200" b="1" dirty="0"/>
              <a:t>bifurcation</a:t>
            </a:r>
            <a:r>
              <a:rPr lang="en-US" sz="2200" dirty="0"/>
              <a:t>. As </a:t>
            </a:r>
            <a:r>
              <a:rPr lang="en-US" sz="2200" i="1" dirty="0"/>
              <a:t>ρ</a:t>
            </a:r>
            <a:r>
              <a:rPr lang="en-US" sz="2200" dirty="0"/>
              <a:t> increases slightly further, periodic solutions of period 8, 16, … occur.</a:t>
            </a:r>
          </a:p>
          <a:p>
            <a:pPr marL="461963" indent="-461963"/>
            <a:r>
              <a:rPr lang="en-US" sz="2200" dirty="0"/>
              <a:t>By the time we reach </a:t>
            </a:r>
            <a:r>
              <a:rPr lang="en-US" sz="2200" i="1" dirty="0"/>
              <a:t>ρ</a:t>
            </a:r>
            <a:r>
              <a:rPr lang="en-US" sz="2200" dirty="0"/>
              <a:t> &gt; 3.57, the solutions possess some regularity, but no discernible detailed pattern is present for most values of </a:t>
            </a:r>
            <a:r>
              <a:rPr lang="en-US" sz="2200" i="1" dirty="0"/>
              <a:t>ρ</a:t>
            </a:r>
            <a:r>
              <a:rPr lang="en-US" sz="2200" dirty="0"/>
              <a:t>. The term </a:t>
            </a:r>
            <a:r>
              <a:rPr lang="en-US" sz="2200" b="1" dirty="0"/>
              <a:t>chaotic</a:t>
            </a:r>
            <a:r>
              <a:rPr lang="en-US" sz="2200" dirty="0"/>
              <a:t> is used to describe this situation. One of the features of chaotic solutions is extreme sensitivity to the initial conditions. This is demonstrated on the following slide.</a:t>
            </a:r>
            <a:endParaRPr lang="en-IN" sz="2200" dirty="0"/>
          </a:p>
        </p:txBody>
      </p:sp>
    </p:spTree>
    <p:extLst>
      <p:ext uri="{BB962C8B-B14F-4D97-AF65-F5344CB8AC3E}">
        <p14:creationId xmlns:p14="http://schemas.microsoft.com/office/powerpoint/2010/main" val="14064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9873-3880-4CE7-9945-7C2F703B36BA}"/>
              </a:ext>
            </a:extLst>
          </p:cNvPr>
          <p:cNvSpPr>
            <a:spLocks noGrp="1"/>
          </p:cNvSpPr>
          <p:nvPr>
            <p:ph type="title"/>
          </p:nvPr>
        </p:nvSpPr>
        <p:spPr>
          <a:xfrm>
            <a:off x="281354" y="457200"/>
            <a:ext cx="8534400" cy="762000"/>
          </a:xfrm>
        </p:spPr>
        <p:txBody>
          <a:bodyPr>
            <a:normAutofit/>
          </a:bodyPr>
          <a:lstStyle/>
          <a:p>
            <a:r>
              <a:rPr lang="en-IN" dirty="0"/>
              <a:t>Chaotic Solutions Graphical Example</a:t>
            </a:r>
          </a:p>
        </p:txBody>
      </p:sp>
      <p:sp>
        <p:nvSpPr>
          <p:cNvPr id="3" name="Content Placeholder 2">
            <a:extLst>
              <a:ext uri="{FF2B5EF4-FFF2-40B4-BE49-F238E27FC236}">
                <a16:creationId xmlns:a16="http://schemas.microsoft.com/office/drawing/2014/main" id="{F41B93EA-810C-4AE3-9675-AC22448748F6}"/>
              </a:ext>
            </a:extLst>
          </p:cNvPr>
          <p:cNvSpPr>
            <a:spLocks noGrp="1"/>
          </p:cNvSpPr>
          <p:nvPr>
            <p:ph sz="quarter" idx="15"/>
          </p:nvPr>
        </p:nvSpPr>
        <p:spPr>
          <a:xfrm>
            <a:off x="380060" y="1527298"/>
            <a:ext cx="4191940" cy="503885"/>
          </a:xfrm>
        </p:spPr>
        <p:txBody>
          <a:bodyPr/>
          <a:lstStyle/>
          <a:p>
            <a:pPr marL="461963" indent="-461963"/>
            <a:r>
              <a:rPr lang="en-US" sz="2600" dirty="0"/>
              <a:t>Below are two solutions to</a:t>
            </a:r>
          </a:p>
        </p:txBody>
      </p:sp>
      <p:graphicFrame>
        <p:nvGraphicFramePr>
          <p:cNvPr id="10" name="Object 9" descr="equation left hand side u sub n plus one equals right hand side 3.65 times u sub n times open left parenthesis one minus u sub n close">
            <a:extLst>
              <a:ext uri="{FF2B5EF4-FFF2-40B4-BE49-F238E27FC236}">
                <a16:creationId xmlns:a16="http://schemas.microsoft.com/office/drawing/2014/main" id="{89737BD9-BE6E-48CA-B300-05681D4876ED}"/>
              </a:ext>
            </a:extLst>
          </p:cNvPr>
          <p:cNvGraphicFramePr>
            <a:graphicFrameLocks noChangeAspect="1"/>
          </p:cNvGraphicFramePr>
          <p:nvPr>
            <p:extLst>
              <p:ext uri="{D42A27DB-BD31-4B8C-83A1-F6EECF244321}">
                <p14:modId xmlns:p14="http://schemas.microsoft.com/office/powerpoint/2010/main" val="160948881"/>
              </p:ext>
            </p:extLst>
          </p:nvPr>
        </p:nvGraphicFramePr>
        <p:xfrm>
          <a:off x="4611729" y="1524000"/>
          <a:ext cx="2474871" cy="494974"/>
        </p:xfrm>
        <a:graphic>
          <a:graphicData uri="http://schemas.openxmlformats.org/presentationml/2006/ole">
            <mc:AlternateContent xmlns:mc="http://schemas.openxmlformats.org/markup-compatibility/2006">
              <mc:Choice xmlns:v="urn:schemas-microsoft-com:vml" Requires="v">
                <p:oleObj name="Equation" r:id="rId3" imgW="1269720" imgH="253800" progId="Equation.DSMT4">
                  <p:embed/>
                </p:oleObj>
              </mc:Choice>
              <mc:Fallback>
                <p:oleObj name="Equation" r:id="rId3" imgW="1269720" imgH="253800" progId="Equation.DSMT4">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729" y="1524000"/>
                        <a:ext cx="2474871" cy="49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E93F4AA1-C135-4E74-93A3-C4CE97815BB1}"/>
              </a:ext>
            </a:extLst>
          </p:cNvPr>
          <p:cNvSpPr>
            <a:spLocks noGrp="1"/>
          </p:cNvSpPr>
          <p:nvPr>
            <p:ph sz="quarter" idx="18"/>
          </p:nvPr>
        </p:nvSpPr>
        <p:spPr>
          <a:xfrm>
            <a:off x="398815" y="2044824"/>
            <a:ext cx="8534400" cy="530102"/>
          </a:xfrm>
        </p:spPr>
        <p:txBody>
          <a:bodyPr/>
          <a:lstStyle/>
          <a:p>
            <a:pPr marL="461963" indent="-461963"/>
            <a:r>
              <a:rPr lang="en-US" sz="2600" dirty="0"/>
              <a:t>The blue solution corresponds to the initial state 𝑢</a:t>
            </a:r>
            <a:r>
              <a:rPr lang="en-US" sz="2600" baseline="-25000" dirty="0"/>
              <a:t>0 </a:t>
            </a:r>
            <a:r>
              <a:rPr lang="en-US" sz="2600" dirty="0"/>
              <a:t>= 0.300</a:t>
            </a:r>
          </a:p>
        </p:txBody>
      </p:sp>
      <p:sp>
        <p:nvSpPr>
          <p:cNvPr id="8" name="Content Placeholder 7">
            <a:extLst>
              <a:ext uri="{FF2B5EF4-FFF2-40B4-BE49-F238E27FC236}">
                <a16:creationId xmlns:a16="http://schemas.microsoft.com/office/drawing/2014/main" id="{AACE915C-E635-41A5-889D-4F0E16574F82}"/>
              </a:ext>
            </a:extLst>
          </p:cNvPr>
          <p:cNvSpPr>
            <a:spLocks noGrp="1"/>
          </p:cNvSpPr>
          <p:nvPr>
            <p:ph sz="quarter" idx="21"/>
          </p:nvPr>
        </p:nvSpPr>
        <p:spPr>
          <a:xfrm>
            <a:off x="398815" y="2654424"/>
            <a:ext cx="8401331" cy="530102"/>
          </a:xfrm>
        </p:spPr>
        <p:txBody>
          <a:bodyPr/>
          <a:lstStyle/>
          <a:p>
            <a:pPr marL="461963" indent="-461963"/>
            <a:r>
              <a:rPr lang="en-US" sz="2600" dirty="0"/>
              <a:t>The red solution corresponds to the initial state 𝑢</a:t>
            </a:r>
            <a:r>
              <a:rPr lang="en-US" sz="2600" baseline="-25000" dirty="0"/>
              <a:t>0 </a:t>
            </a:r>
            <a:r>
              <a:rPr lang="en-US" sz="2600" dirty="0"/>
              <a:t>= 0.305</a:t>
            </a:r>
            <a:endParaRPr lang="en-IN" sz="2600" dirty="0"/>
          </a:p>
        </p:txBody>
      </p:sp>
      <p:pic>
        <p:nvPicPr>
          <p:cNvPr id="12" name="Picture 11" descr="A graph shows two chaotic solutions of an equation. The horizontal and vertical axes are labeled n and u subscript n, respectively. The vertical axis is marked from 0 to 0.9 in increments of 0.1. The horizontal axis is marked from 0 to 60 in increments of 10. The graph shows a waveform with sharp spikes. The spikes oscillate roughly between 0.3 and 0.9, and have intermediate smaller spikes that oscillate roughly between 0.55 and 0.8. A second waveform overlaps with the first waveform in most of the places, except having a steeper spike in a few places between n equals 30 and n equals 60. "/>
          <p:cNvPicPr>
            <a:picLocks noChangeAspect="1"/>
          </p:cNvPicPr>
          <p:nvPr/>
        </p:nvPicPr>
        <p:blipFill>
          <a:blip r:embed="rId5"/>
          <a:stretch>
            <a:fillRect/>
          </a:stretch>
        </p:blipFill>
        <p:spPr>
          <a:xfrm>
            <a:off x="2593297" y="3276600"/>
            <a:ext cx="3724795" cy="2896004"/>
          </a:xfrm>
          <a:prstGeom prst="rect">
            <a:avLst/>
          </a:prstGeom>
        </p:spPr>
      </p:pic>
    </p:spTree>
    <p:extLst>
      <p:ext uri="{BB962C8B-B14F-4D97-AF65-F5344CB8AC3E}">
        <p14:creationId xmlns:p14="http://schemas.microsoft.com/office/powerpoint/2010/main" val="157261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7504-8093-4074-BF99-616208C2376B}"/>
              </a:ext>
            </a:extLst>
          </p:cNvPr>
          <p:cNvSpPr>
            <a:spLocks noGrp="1"/>
          </p:cNvSpPr>
          <p:nvPr>
            <p:ph type="title"/>
          </p:nvPr>
        </p:nvSpPr>
        <p:spPr>
          <a:xfrm>
            <a:off x="304800" y="457200"/>
            <a:ext cx="8534400" cy="838200"/>
          </a:xfrm>
        </p:spPr>
        <p:txBody>
          <a:bodyPr>
            <a:normAutofit/>
          </a:bodyPr>
          <a:lstStyle/>
          <a:p>
            <a:r>
              <a:rPr lang="en-US" dirty="0"/>
              <a:t>What Chaotic Solutions May Suggest</a:t>
            </a:r>
            <a:endParaRPr lang="en-IN" dirty="0"/>
          </a:p>
        </p:txBody>
      </p:sp>
      <p:sp>
        <p:nvSpPr>
          <p:cNvPr id="3" name="Content Placeholder 2">
            <a:extLst>
              <a:ext uri="{FF2B5EF4-FFF2-40B4-BE49-F238E27FC236}">
                <a16:creationId xmlns:a16="http://schemas.microsoft.com/office/drawing/2014/main" id="{26E1DD38-CEFA-41C3-86D1-EDC9710A956D}"/>
              </a:ext>
            </a:extLst>
          </p:cNvPr>
          <p:cNvSpPr>
            <a:spLocks noGrp="1"/>
          </p:cNvSpPr>
          <p:nvPr>
            <p:ph sz="quarter" idx="15"/>
          </p:nvPr>
        </p:nvSpPr>
        <p:spPr>
          <a:xfrm>
            <a:off x="380060" y="1600200"/>
            <a:ext cx="8534400" cy="787908"/>
          </a:xfrm>
        </p:spPr>
        <p:txBody>
          <a:bodyPr/>
          <a:lstStyle/>
          <a:p>
            <a:pPr marL="461963" indent="-461963">
              <a:lnSpc>
                <a:spcPct val="100000"/>
              </a:lnSpc>
            </a:pPr>
            <a:r>
              <a:rPr lang="en-US" sz="2400" dirty="0"/>
              <a:t>On the basis of Robert May’s analysis of the nonlinear equation we have considered</a:t>
            </a:r>
          </a:p>
        </p:txBody>
      </p:sp>
      <p:graphicFrame>
        <p:nvGraphicFramePr>
          <p:cNvPr id="6" name="Object 5" descr="equation left hand side u sub n plus one equals right hand side rho times u sub n times open left parenthesis one minus u sub n close and similarly equation left hand side y super prime equals right hand side r times y times open left parenthesis one minus y close">
            <a:extLst>
              <a:ext uri="{FF2B5EF4-FFF2-40B4-BE49-F238E27FC236}">
                <a16:creationId xmlns:a16="http://schemas.microsoft.com/office/drawing/2014/main" id="{ADBF011A-DCA7-401D-9D57-2C970DC644FA}"/>
              </a:ext>
            </a:extLst>
          </p:cNvPr>
          <p:cNvGraphicFramePr>
            <a:graphicFrameLocks noChangeAspect="1"/>
          </p:cNvGraphicFramePr>
          <p:nvPr>
            <p:extLst>
              <p:ext uri="{D42A27DB-BD31-4B8C-83A1-F6EECF244321}">
                <p14:modId xmlns:p14="http://schemas.microsoft.com/office/powerpoint/2010/main" val="757793295"/>
              </p:ext>
            </p:extLst>
          </p:nvPr>
        </p:nvGraphicFramePr>
        <p:xfrm>
          <a:off x="1800145" y="2445421"/>
          <a:ext cx="5543711" cy="494974"/>
        </p:xfrm>
        <a:graphic>
          <a:graphicData uri="http://schemas.openxmlformats.org/presentationml/2006/ole">
            <mc:AlternateContent xmlns:mc="http://schemas.openxmlformats.org/markup-compatibility/2006">
              <mc:Choice xmlns:v="urn:schemas-microsoft-com:vml" Requires="v">
                <p:oleObj name="Equation" r:id="rId2" imgW="2844720" imgH="253800" progId="Equation.DSMT4">
                  <p:embed/>
                </p:oleObj>
              </mc:Choice>
              <mc:Fallback>
                <p:oleObj name="Equation" r:id="rId2" imgW="2844720" imgH="253800" progId="Equation.DSMT4">
                  <p:embed/>
                  <p:pic>
                    <p:nvPicPr>
                      <p:cNvPr id="3" name="Object 2"/>
                      <p:cNvPicPr/>
                      <p:nvPr/>
                    </p:nvPicPr>
                    <p:blipFill>
                      <a:blip r:embed="rId3"/>
                      <a:stretch>
                        <a:fillRect/>
                      </a:stretch>
                    </p:blipFill>
                    <p:spPr>
                      <a:xfrm>
                        <a:off x="1800145" y="2445421"/>
                        <a:ext cx="5543711" cy="49497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10C8238-853A-4DB6-8662-65ACCBF96BC6}"/>
              </a:ext>
            </a:extLst>
          </p:cNvPr>
          <p:cNvSpPr>
            <a:spLocks noGrp="1"/>
          </p:cNvSpPr>
          <p:nvPr>
            <p:ph sz="quarter" idx="18"/>
          </p:nvPr>
        </p:nvSpPr>
        <p:spPr>
          <a:xfrm>
            <a:off x="314502" y="2971800"/>
            <a:ext cx="8514996" cy="3124200"/>
          </a:xfrm>
        </p:spPr>
        <p:txBody>
          <a:bodyPr/>
          <a:lstStyle/>
          <a:p>
            <a:pPr marL="461963" indent="0">
              <a:buNone/>
            </a:pPr>
            <a:r>
              <a:rPr lang="en-US" dirty="0"/>
              <a:t>as a model for the population of certain insect species, we might conclude that if the growth rate </a:t>
            </a:r>
            <a:r>
              <a:rPr lang="en-US" i="1" dirty="0"/>
              <a:t>ρ</a:t>
            </a:r>
            <a:r>
              <a:rPr lang="en-US" dirty="0"/>
              <a:t> is too large, it will be impossible to make effective long-range predictions about these insect populations.</a:t>
            </a:r>
          </a:p>
          <a:p>
            <a:pPr marL="461963" indent="-461963"/>
            <a:r>
              <a:rPr lang="en-US" dirty="0"/>
              <a:t>It is increasingly clear that chaotic solutions are much more common than was suspected at first, and that they may be part of the investigation of a wide range of phenomena.</a:t>
            </a:r>
          </a:p>
        </p:txBody>
      </p:sp>
    </p:spTree>
    <p:extLst>
      <p:ext uri="{BB962C8B-B14F-4D97-AF65-F5344CB8AC3E}">
        <p14:creationId xmlns:p14="http://schemas.microsoft.com/office/powerpoint/2010/main" val="36401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a:xfrm>
            <a:off x="304800" y="1752600"/>
            <a:ext cx="8534400" cy="4419600"/>
          </a:xfrm>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74183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6E9E-10F2-44F8-AD36-CDCFF7C8B5C6}"/>
              </a:ext>
            </a:extLst>
          </p:cNvPr>
          <p:cNvSpPr>
            <a:spLocks noGrp="1"/>
          </p:cNvSpPr>
          <p:nvPr>
            <p:ph type="title"/>
          </p:nvPr>
        </p:nvSpPr>
        <p:spPr>
          <a:xfrm>
            <a:off x="304800" y="2743201"/>
            <a:ext cx="8534400" cy="1371599"/>
          </a:xfrm>
        </p:spPr>
        <p:txBody>
          <a:bodyPr>
            <a:normAutofit fontScale="90000"/>
          </a:bodyPr>
          <a:lstStyle/>
          <a:p>
            <a:pPr algn="ctr">
              <a:lnSpc>
                <a:spcPct val="100000"/>
              </a:lnSpc>
            </a:pPr>
            <a:r>
              <a:rPr lang="en-US" dirty="0"/>
              <a:t>Section 2.9</a:t>
            </a:r>
            <a:br>
              <a:rPr lang="en-US" dirty="0"/>
            </a:br>
            <a:r>
              <a:rPr lang="en-US" dirty="0"/>
              <a:t>First-Order Difference Equations</a:t>
            </a:r>
            <a:endParaRPr lang="en-IN"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7AAD-AC87-4A06-8672-41F85D1B3F9B}"/>
              </a:ext>
            </a:extLst>
          </p:cNvPr>
          <p:cNvSpPr>
            <a:spLocks noGrp="1"/>
          </p:cNvSpPr>
          <p:nvPr>
            <p:ph type="title"/>
          </p:nvPr>
        </p:nvSpPr>
        <p:spPr>
          <a:xfrm>
            <a:off x="281354" y="457200"/>
            <a:ext cx="8534400" cy="685800"/>
          </a:xfrm>
        </p:spPr>
        <p:txBody>
          <a:bodyPr>
            <a:normAutofit/>
          </a:bodyPr>
          <a:lstStyle/>
          <a:p>
            <a:r>
              <a:rPr lang="en-IN" dirty="0"/>
              <a:t>Introduction to Difference Equations</a:t>
            </a:r>
          </a:p>
        </p:txBody>
      </p:sp>
      <p:sp>
        <p:nvSpPr>
          <p:cNvPr id="3" name="Content Placeholder 2">
            <a:extLst>
              <a:ext uri="{FF2B5EF4-FFF2-40B4-BE49-F238E27FC236}">
                <a16:creationId xmlns:a16="http://schemas.microsoft.com/office/drawing/2014/main" id="{6EA4D4A0-E731-4D0A-8C80-20159472C031}"/>
              </a:ext>
            </a:extLst>
          </p:cNvPr>
          <p:cNvSpPr>
            <a:spLocks noGrp="1"/>
          </p:cNvSpPr>
          <p:nvPr>
            <p:ph sz="quarter" idx="15"/>
          </p:nvPr>
        </p:nvSpPr>
        <p:spPr>
          <a:xfrm>
            <a:off x="380060" y="1371600"/>
            <a:ext cx="8534400" cy="2438400"/>
          </a:xfrm>
        </p:spPr>
        <p:txBody>
          <a:bodyPr/>
          <a:lstStyle/>
          <a:p>
            <a:pPr marL="457200" indent="-457200">
              <a:lnSpc>
                <a:spcPct val="100000"/>
              </a:lnSpc>
            </a:pPr>
            <a:r>
              <a:rPr lang="en-US" sz="2200" dirty="0"/>
              <a:t>Although a continuous model leading to a differential equation is reasonable and attractive for many problems, there are some cases in which a discrete model may be more appropriate. Examples of this include accounts where interest is paid or charged monthly rather than continuously, applications involving drug dosages, and certain population growth problems where the population one year depends on the population in the previous year. For example,</a:t>
            </a:r>
          </a:p>
        </p:txBody>
      </p:sp>
      <p:graphicFrame>
        <p:nvGraphicFramePr>
          <p:cNvPr id="7" name="Object 6" descr="y sub n plus one equals f of n comma y sub n comma n equals zero comma one comma two comma ellipsis">
            <a:extLst>
              <a:ext uri="{FF2B5EF4-FFF2-40B4-BE49-F238E27FC236}">
                <a16:creationId xmlns:a16="http://schemas.microsoft.com/office/drawing/2014/main" id="{FFAEC83A-A367-40B2-8486-3B12316441F5}"/>
              </a:ext>
            </a:extLst>
          </p:cNvPr>
          <p:cNvGraphicFramePr>
            <a:graphicFrameLocks noChangeAspect="1"/>
          </p:cNvGraphicFramePr>
          <p:nvPr>
            <p:extLst>
              <p:ext uri="{D42A27DB-BD31-4B8C-83A1-F6EECF244321}">
                <p14:modId xmlns:p14="http://schemas.microsoft.com/office/powerpoint/2010/main" val="1980247298"/>
              </p:ext>
            </p:extLst>
          </p:nvPr>
        </p:nvGraphicFramePr>
        <p:xfrm>
          <a:off x="2948150" y="3870925"/>
          <a:ext cx="3239831" cy="449976"/>
        </p:xfrm>
        <a:graphic>
          <a:graphicData uri="http://schemas.openxmlformats.org/presentationml/2006/ole">
            <mc:AlternateContent xmlns:mc="http://schemas.openxmlformats.org/markup-compatibility/2006">
              <mc:Choice xmlns:v="urn:schemas-microsoft-com:vml" Requires="v">
                <p:oleObj name="Equation" r:id="rId2" imgW="1828800" imgH="253800" progId="Equation.DSMT4">
                  <p:embed/>
                </p:oleObj>
              </mc:Choice>
              <mc:Fallback>
                <p:oleObj name="Equation" r:id="rId2" imgW="1828800" imgH="253800" progId="Equation.DSMT4">
                  <p:embed/>
                  <p:pic>
                    <p:nvPicPr>
                      <p:cNvPr id="3" name="Object 2"/>
                      <p:cNvPicPr/>
                      <p:nvPr/>
                    </p:nvPicPr>
                    <p:blipFill>
                      <a:blip r:embed="rId3"/>
                      <a:stretch>
                        <a:fillRect/>
                      </a:stretch>
                    </p:blipFill>
                    <p:spPr>
                      <a:xfrm>
                        <a:off x="2948150" y="3870925"/>
                        <a:ext cx="3239831"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75B0136-C16F-4719-9BAF-9F4A11AE96E2}"/>
              </a:ext>
            </a:extLst>
          </p:cNvPr>
          <p:cNvSpPr>
            <a:spLocks noGrp="1"/>
          </p:cNvSpPr>
          <p:nvPr>
            <p:ph sz="quarter" idx="18"/>
          </p:nvPr>
        </p:nvSpPr>
        <p:spPr>
          <a:xfrm>
            <a:off x="398816" y="4343400"/>
            <a:ext cx="8514996" cy="1447800"/>
          </a:xfrm>
        </p:spPr>
        <p:txBody>
          <a:bodyPr/>
          <a:lstStyle/>
          <a:p>
            <a:pPr marL="461963" indent="-461963"/>
            <a:r>
              <a:rPr lang="en-US" sz="2200" dirty="0"/>
              <a:t>Notice here that the independent variable </a:t>
            </a:r>
            <a:r>
              <a:rPr lang="en-US" sz="2200" i="1" dirty="0"/>
              <a:t>n</a:t>
            </a:r>
            <a:r>
              <a:rPr lang="en-US" sz="2200" dirty="0"/>
              <a:t> is discrete. Such equations are classified according to order, as linear or nonlinear, as homogeneous or nonhomogeneous. There is frequently an initial condition describing the first term </a:t>
            </a:r>
            <a:r>
              <a:rPr lang="en-US" sz="2200" i="1" dirty="0"/>
              <a:t>y</a:t>
            </a:r>
            <a:r>
              <a:rPr lang="en-US" sz="2200" baseline="-25000" dirty="0"/>
              <a:t>0</a:t>
            </a:r>
            <a:r>
              <a:rPr lang="en-US" sz="2200" dirty="0"/>
              <a:t>.</a:t>
            </a:r>
            <a:endParaRPr lang="en-IN" sz="2200" dirty="0"/>
          </a:p>
        </p:txBody>
      </p:sp>
    </p:spTree>
    <p:extLst>
      <p:ext uri="{BB962C8B-B14F-4D97-AF65-F5344CB8AC3E}">
        <p14:creationId xmlns:p14="http://schemas.microsoft.com/office/powerpoint/2010/main" val="160355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DC12-8C11-4500-9C94-0C958EDB92D5}"/>
              </a:ext>
            </a:extLst>
          </p:cNvPr>
          <p:cNvSpPr>
            <a:spLocks noGrp="1"/>
          </p:cNvSpPr>
          <p:nvPr>
            <p:ph type="title"/>
          </p:nvPr>
        </p:nvSpPr>
        <p:spPr/>
        <p:txBody>
          <a:bodyPr>
            <a:noAutofit/>
          </a:bodyPr>
          <a:lstStyle/>
          <a:p>
            <a:r>
              <a:rPr lang="en-US" dirty="0"/>
              <a:t>Difference Equation and Equilibrium Solution</a:t>
            </a:r>
            <a:endParaRPr lang="en-IN" dirty="0"/>
          </a:p>
        </p:txBody>
      </p:sp>
      <p:sp>
        <p:nvSpPr>
          <p:cNvPr id="3" name="Content Placeholder 2">
            <a:extLst>
              <a:ext uri="{FF2B5EF4-FFF2-40B4-BE49-F238E27FC236}">
                <a16:creationId xmlns:a16="http://schemas.microsoft.com/office/drawing/2014/main" id="{EF650D02-50B7-43CD-B6B8-569BC1477308}"/>
              </a:ext>
            </a:extLst>
          </p:cNvPr>
          <p:cNvSpPr>
            <a:spLocks noGrp="1"/>
          </p:cNvSpPr>
          <p:nvPr>
            <p:ph sz="quarter" idx="15"/>
          </p:nvPr>
        </p:nvSpPr>
        <p:spPr>
          <a:xfrm>
            <a:off x="380060" y="1692274"/>
            <a:ext cx="8534400" cy="902114"/>
          </a:xfrm>
        </p:spPr>
        <p:txBody>
          <a:bodyPr/>
          <a:lstStyle/>
          <a:p>
            <a:pPr marL="461963" indent="-461963"/>
            <a:r>
              <a:rPr lang="en-US" sz="2400" dirty="0"/>
              <a:t>Assume for now that the state at year </a:t>
            </a:r>
            <a:r>
              <a:rPr lang="en-US" sz="2400" i="1" dirty="0"/>
              <a:t>n</a:t>
            </a:r>
            <a:r>
              <a:rPr lang="en-US" sz="2400" dirty="0"/>
              <a:t> +1 depends only on the state at year </a:t>
            </a:r>
            <a:r>
              <a:rPr lang="en-US" sz="2400" i="1" dirty="0"/>
              <a:t>n</a:t>
            </a:r>
            <a:r>
              <a:rPr lang="en-US" sz="2400" dirty="0"/>
              <a:t>, and not on the value of </a:t>
            </a:r>
            <a:r>
              <a:rPr lang="en-US" sz="2400" i="1" dirty="0"/>
              <a:t>n</a:t>
            </a:r>
            <a:r>
              <a:rPr lang="en-US" sz="2400" dirty="0"/>
              <a:t> itself</a:t>
            </a:r>
          </a:p>
        </p:txBody>
      </p:sp>
      <p:graphicFrame>
        <p:nvGraphicFramePr>
          <p:cNvPr id="12" name="Object 11" descr="y sub n plus one equals f of n comma y sub n comma n equals zero comma one comma two comma ellipsis">
            <a:extLst>
              <a:ext uri="{FF2B5EF4-FFF2-40B4-BE49-F238E27FC236}">
                <a16:creationId xmlns:a16="http://schemas.microsoft.com/office/drawing/2014/main" id="{AB1CCCAE-FB76-4E76-B616-ADF681FC3491}"/>
              </a:ext>
            </a:extLst>
          </p:cNvPr>
          <p:cNvGraphicFramePr>
            <a:graphicFrameLocks noChangeAspect="1"/>
          </p:cNvGraphicFramePr>
          <p:nvPr>
            <p:extLst>
              <p:ext uri="{D42A27DB-BD31-4B8C-83A1-F6EECF244321}">
                <p14:modId xmlns:p14="http://schemas.microsoft.com/office/powerpoint/2010/main" val="2631420270"/>
              </p:ext>
            </p:extLst>
          </p:nvPr>
        </p:nvGraphicFramePr>
        <p:xfrm>
          <a:off x="3068669" y="2514600"/>
          <a:ext cx="3006661" cy="409069"/>
        </p:xfrm>
        <a:graphic>
          <a:graphicData uri="http://schemas.openxmlformats.org/presentationml/2006/ole">
            <mc:AlternateContent xmlns:mc="http://schemas.openxmlformats.org/markup-compatibility/2006">
              <mc:Choice xmlns:v="urn:schemas-microsoft-com:vml" Requires="v">
                <p:oleObj name="Equation" r:id="rId3" imgW="1866600" imgH="253800" progId="Equation.DSMT4">
                  <p:embed/>
                </p:oleObj>
              </mc:Choice>
              <mc:Fallback>
                <p:oleObj name="Equation" r:id="rId3" imgW="1866600" imgH="253800" progId="Equation.DSMT4">
                  <p:embed/>
                  <p:pic>
                    <p:nvPicPr>
                      <p:cNvPr id="3" name="Object 2"/>
                      <p:cNvPicPr/>
                      <p:nvPr/>
                    </p:nvPicPr>
                    <p:blipFill>
                      <a:blip r:embed="rId4"/>
                      <a:stretch>
                        <a:fillRect/>
                      </a:stretch>
                    </p:blipFill>
                    <p:spPr>
                      <a:xfrm>
                        <a:off x="3068669" y="2514600"/>
                        <a:ext cx="3006661"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B9EAD68-4DD6-474B-BB89-F8FD5CE55C5E}"/>
              </a:ext>
            </a:extLst>
          </p:cNvPr>
          <p:cNvSpPr>
            <a:spLocks noGrp="1"/>
          </p:cNvSpPr>
          <p:nvPr>
            <p:ph sz="quarter" idx="18"/>
          </p:nvPr>
        </p:nvSpPr>
        <p:spPr>
          <a:xfrm>
            <a:off x="381000" y="2971800"/>
            <a:ext cx="1295400" cy="460788"/>
          </a:xfrm>
        </p:spPr>
        <p:txBody>
          <a:bodyPr/>
          <a:lstStyle/>
          <a:p>
            <a:pPr marL="461963" indent="-461963"/>
            <a:r>
              <a:rPr lang="en-IN" dirty="0"/>
              <a:t>Then</a:t>
            </a:r>
          </a:p>
        </p:txBody>
      </p:sp>
      <p:graphicFrame>
        <p:nvGraphicFramePr>
          <p:cNvPr id="13" name="Object 12" descr="y sub one equals f of y sub zero comma equation sequence part 1 y sub two equals part 2 f of y sub one equals part 3 f of f of y sub zero comma equation sequence part 1 y sub three equals part 2 f of y sub two equals part 3 f cubed of y sub zero comma ellipsis comma y sub n equals f super n of y sub zero">
            <a:extLst>
              <a:ext uri="{FF2B5EF4-FFF2-40B4-BE49-F238E27FC236}">
                <a16:creationId xmlns:a16="http://schemas.microsoft.com/office/drawing/2014/main" id="{B7009CA4-0023-45CC-922F-CBA3084A0B18}"/>
              </a:ext>
            </a:extLst>
          </p:cNvPr>
          <p:cNvGraphicFramePr>
            <a:graphicFrameLocks noChangeAspect="1"/>
          </p:cNvGraphicFramePr>
          <p:nvPr>
            <p:extLst>
              <p:ext uri="{D42A27DB-BD31-4B8C-83A1-F6EECF244321}">
                <p14:modId xmlns:p14="http://schemas.microsoft.com/office/powerpoint/2010/main" val="72323142"/>
              </p:ext>
            </p:extLst>
          </p:nvPr>
        </p:nvGraphicFramePr>
        <p:xfrm>
          <a:off x="1689958" y="3057119"/>
          <a:ext cx="6768242" cy="371881"/>
        </p:xfrm>
        <a:graphic>
          <a:graphicData uri="http://schemas.openxmlformats.org/presentationml/2006/ole">
            <mc:AlternateContent xmlns:mc="http://schemas.openxmlformats.org/markup-compatibility/2006">
              <mc:Choice xmlns:v="urn:schemas-microsoft-com:vml" Requires="v">
                <p:oleObj name="Equation" r:id="rId5" imgW="4622760" imgH="253800" progId="Equation.DSMT4">
                  <p:embed/>
                </p:oleObj>
              </mc:Choice>
              <mc:Fallback>
                <p:oleObj name="Equation" r:id="rId5" imgW="4622760" imgH="253800" progId="Equation.DSMT4">
                  <p:embed/>
                  <p:pic>
                    <p:nvPicPr>
                      <p:cNvPr id="4" name="Object 3"/>
                      <p:cNvPicPr>
                        <a:picLocks noChangeAspect="1" noChangeArrowheads="1"/>
                      </p:cNvPicPr>
                      <p:nvPr/>
                    </p:nvPicPr>
                    <p:blipFill>
                      <a:blip r:embed="rId6"/>
                      <a:srcRect/>
                      <a:stretch>
                        <a:fillRect/>
                      </a:stretch>
                    </p:blipFill>
                    <p:spPr bwMode="auto">
                      <a:xfrm>
                        <a:off x="1689958" y="3057119"/>
                        <a:ext cx="6768242" cy="37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5B53D8BC-AF07-4E38-9189-F156BD61301B}"/>
              </a:ext>
            </a:extLst>
          </p:cNvPr>
          <p:cNvSpPr>
            <a:spLocks noGrp="1"/>
          </p:cNvSpPr>
          <p:nvPr>
            <p:ph sz="quarter" idx="21"/>
          </p:nvPr>
        </p:nvSpPr>
        <p:spPr>
          <a:xfrm>
            <a:off x="379693" y="3584698"/>
            <a:ext cx="8078507" cy="1215902"/>
          </a:xfrm>
        </p:spPr>
        <p:txBody>
          <a:bodyPr/>
          <a:lstStyle/>
          <a:p>
            <a:pPr marL="461963" indent="-461963"/>
            <a:r>
              <a:rPr lang="en-US" dirty="0"/>
              <a:t>This procedure is referred to as iterating the difference and it is often of interest to determine the behavior of </a:t>
            </a:r>
            <a:r>
              <a:rPr lang="en-US" i="1" dirty="0" err="1"/>
              <a:t>y</a:t>
            </a:r>
            <a:r>
              <a:rPr lang="en-US" i="1" baseline="-25000" dirty="0" err="1"/>
              <a:t>n</a:t>
            </a:r>
            <a:r>
              <a:rPr lang="en-US" dirty="0"/>
              <a:t> as n → ∞.  </a:t>
            </a:r>
          </a:p>
          <a:p>
            <a:pPr marL="461963" indent="-461963"/>
            <a:r>
              <a:rPr lang="en-US" dirty="0"/>
              <a:t>An </a:t>
            </a:r>
            <a:r>
              <a:rPr lang="en-US" b="1" dirty="0"/>
              <a:t>equilibrium solution </a:t>
            </a:r>
            <a:r>
              <a:rPr lang="en-US" dirty="0"/>
              <a:t>exists when</a:t>
            </a:r>
          </a:p>
        </p:txBody>
      </p:sp>
      <p:graphicFrame>
        <p:nvGraphicFramePr>
          <p:cNvPr id="15" name="Object 14" descr="y sub n equals f of y sub n">
            <a:extLst>
              <a:ext uri="{FF2B5EF4-FFF2-40B4-BE49-F238E27FC236}">
                <a16:creationId xmlns:a16="http://schemas.microsoft.com/office/drawing/2014/main" id="{3DBC7CF5-B93C-4B8C-A95C-70B4307D6187}"/>
              </a:ext>
            </a:extLst>
          </p:cNvPr>
          <p:cNvGraphicFramePr>
            <a:graphicFrameLocks noChangeAspect="1"/>
          </p:cNvGraphicFramePr>
          <p:nvPr>
            <p:extLst>
              <p:ext uri="{D42A27DB-BD31-4B8C-83A1-F6EECF244321}">
                <p14:modId xmlns:p14="http://schemas.microsoft.com/office/powerpoint/2010/main" val="1996384782"/>
              </p:ext>
            </p:extLst>
          </p:nvPr>
        </p:nvGraphicFramePr>
        <p:xfrm>
          <a:off x="3759070" y="4832130"/>
          <a:ext cx="1578969" cy="544471"/>
        </p:xfrm>
        <a:graphic>
          <a:graphicData uri="http://schemas.openxmlformats.org/presentationml/2006/ole">
            <mc:AlternateContent xmlns:mc="http://schemas.openxmlformats.org/markup-compatibility/2006">
              <mc:Choice xmlns:v="urn:schemas-microsoft-com:vml" Requires="v">
                <p:oleObj name="Equation" r:id="rId7" imgW="736560" imgH="253800" progId="Equation.DSMT4">
                  <p:embed/>
                </p:oleObj>
              </mc:Choice>
              <mc:Fallback>
                <p:oleObj name="Equation" r:id="rId7" imgW="736560" imgH="253800" progId="Equation.DSMT4">
                  <p:embed/>
                  <p:pic>
                    <p:nvPicPr>
                      <p:cNvPr id="7" name="Object 6"/>
                      <p:cNvPicPr>
                        <a:picLocks noChangeAspect="1" noChangeArrowheads="1"/>
                      </p:cNvPicPr>
                      <p:nvPr/>
                    </p:nvPicPr>
                    <p:blipFill>
                      <a:blip r:embed="rId8"/>
                      <a:srcRect/>
                      <a:stretch>
                        <a:fillRect/>
                      </a:stretch>
                    </p:blipFill>
                    <p:spPr bwMode="auto">
                      <a:xfrm>
                        <a:off x="3759070" y="4832130"/>
                        <a:ext cx="1578969" cy="544471"/>
                      </a:xfrm>
                      <a:prstGeom prst="rect">
                        <a:avLst/>
                      </a:prstGeom>
                      <a:noFill/>
                      <a:ln>
                        <a:noFill/>
                      </a:ln>
                    </p:spPr>
                  </p:pic>
                </p:oleObj>
              </mc:Fallback>
            </mc:AlternateContent>
          </a:graphicData>
        </a:graphic>
      </p:graphicFrame>
      <p:sp>
        <p:nvSpPr>
          <p:cNvPr id="11" name="Content Placeholder 10">
            <a:extLst>
              <a:ext uri="{FF2B5EF4-FFF2-40B4-BE49-F238E27FC236}">
                <a16:creationId xmlns:a16="http://schemas.microsoft.com/office/drawing/2014/main" id="{C56D4464-0B5C-484C-B966-E898C26DFF39}"/>
              </a:ext>
            </a:extLst>
          </p:cNvPr>
          <p:cNvSpPr>
            <a:spLocks noGrp="1"/>
          </p:cNvSpPr>
          <p:nvPr>
            <p:ph sz="quarter" idx="25"/>
          </p:nvPr>
        </p:nvSpPr>
        <p:spPr>
          <a:xfrm>
            <a:off x="380060" y="5410200"/>
            <a:ext cx="8533752" cy="685800"/>
          </a:xfrm>
        </p:spPr>
        <p:txBody>
          <a:bodyPr/>
          <a:lstStyle/>
          <a:p>
            <a:pPr marL="361950" indent="0">
              <a:buNone/>
            </a:pPr>
            <a:r>
              <a:rPr lang="en-US" dirty="0"/>
              <a:t>and this is often of special interest, just as it is in differential equations.</a:t>
            </a:r>
            <a:endParaRPr lang="en-IN" dirty="0"/>
          </a:p>
        </p:txBody>
      </p:sp>
    </p:spTree>
    <p:extLst>
      <p:ext uri="{BB962C8B-B14F-4D97-AF65-F5344CB8AC3E}">
        <p14:creationId xmlns:p14="http://schemas.microsoft.com/office/powerpoint/2010/main" val="225061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6BE7-C726-492A-A886-29A9E90654FD}"/>
              </a:ext>
            </a:extLst>
          </p:cNvPr>
          <p:cNvSpPr>
            <a:spLocks noGrp="1"/>
          </p:cNvSpPr>
          <p:nvPr>
            <p:ph type="title"/>
          </p:nvPr>
        </p:nvSpPr>
        <p:spPr/>
        <p:txBody>
          <a:bodyPr>
            <a:noAutofit/>
          </a:bodyPr>
          <a:lstStyle/>
          <a:p>
            <a:r>
              <a:rPr lang="en-IN" dirty="0"/>
              <a:t>Linear Homogeneous Difference Equations</a:t>
            </a:r>
          </a:p>
        </p:txBody>
      </p:sp>
      <p:sp>
        <p:nvSpPr>
          <p:cNvPr id="3" name="Content Placeholder 2">
            <a:extLst>
              <a:ext uri="{FF2B5EF4-FFF2-40B4-BE49-F238E27FC236}">
                <a16:creationId xmlns:a16="http://schemas.microsoft.com/office/drawing/2014/main" id="{42EF0A20-ACC5-4389-A529-3B365CF05D42}"/>
              </a:ext>
            </a:extLst>
          </p:cNvPr>
          <p:cNvSpPr>
            <a:spLocks noGrp="1"/>
          </p:cNvSpPr>
          <p:nvPr>
            <p:ph sz="quarter" idx="15"/>
          </p:nvPr>
        </p:nvSpPr>
        <p:spPr>
          <a:xfrm>
            <a:off x="380060" y="1692274"/>
            <a:ext cx="8230540" cy="763304"/>
          </a:xfrm>
        </p:spPr>
        <p:txBody>
          <a:bodyPr/>
          <a:lstStyle/>
          <a:p>
            <a:pPr marL="461963" indent="-461963"/>
            <a:r>
              <a:rPr lang="en-US" sz="2200" dirty="0"/>
              <a:t>Suppose that the population of a certain species in a region in year </a:t>
            </a:r>
            <a:r>
              <a:rPr lang="en-US" sz="2200" i="1" dirty="0"/>
              <a:t>n</a:t>
            </a:r>
            <a:r>
              <a:rPr lang="en-US" sz="2200" dirty="0"/>
              <a:t> +1 is a positive multiple of the population in year </a:t>
            </a:r>
            <a:r>
              <a:rPr lang="en-US" sz="2200" i="1" dirty="0"/>
              <a:t>n</a:t>
            </a:r>
            <a:r>
              <a:rPr lang="en-US" sz="2200" dirty="0"/>
              <a:t>:</a:t>
            </a:r>
          </a:p>
        </p:txBody>
      </p:sp>
      <p:graphicFrame>
        <p:nvGraphicFramePr>
          <p:cNvPr id="13" name="Object 12" descr="equation left hand side y sub n plus one equals right hand side rho sub n times y sub n comma n equals zero comma one comma two comma full stop full stop">
            <a:extLst>
              <a:ext uri="{FF2B5EF4-FFF2-40B4-BE49-F238E27FC236}">
                <a16:creationId xmlns:a16="http://schemas.microsoft.com/office/drawing/2014/main" id="{CD6F36C2-631D-48C1-A6FD-503D9ED831D3}"/>
              </a:ext>
            </a:extLst>
          </p:cNvPr>
          <p:cNvGraphicFramePr>
            <a:graphicFrameLocks noChangeAspect="1"/>
          </p:cNvGraphicFramePr>
          <p:nvPr>
            <p:extLst>
              <p:ext uri="{D42A27DB-BD31-4B8C-83A1-F6EECF244321}">
                <p14:modId xmlns:p14="http://schemas.microsoft.com/office/powerpoint/2010/main" val="339237940"/>
              </p:ext>
            </p:extLst>
          </p:nvPr>
        </p:nvGraphicFramePr>
        <p:xfrm>
          <a:off x="3344792" y="2451237"/>
          <a:ext cx="2454417" cy="368163"/>
        </p:xfrm>
        <a:graphic>
          <a:graphicData uri="http://schemas.openxmlformats.org/presentationml/2006/ole">
            <mc:AlternateContent xmlns:mc="http://schemas.openxmlformats.org/markup-compatibility/2006">
              <mc:Choice xmlns:v="urn:schemas-microsoft-com:vml" Requires="v">
                <p:oleObj name="Equation" r:id="rId3" imgW="1523880" imgH="228600" progId="Equation.DSMT4">
                  <p:embed/>
                </p:oleObj>
              </mc:Choice>
              <mc:Fallback>
                <p:oleObj name="Equation" r:id="rId3" imgW="1523880" imgH="228600" progId="Equation.DSMT4">
                  <p:embed/>
                  <p:pic>
                    <p:nvPicPr>
                      <p:cNvPr id="3" name="Object 2"/>
                      <p:cNvPicPr/>
                      <p:nvPr/>
                    </p:nvPicPr>
                    <p:blipFill>
                      <a:blip r:embed="rId4"/>
                      <a:stretch>
                        <a:fillRect/>
                      </a:stretch>
                    </p:blipFill>
                    <p:spPr>
                      <a:xfrm>
                        <a:off x="3344792" y="2451237"/>
                        <a:ext cx="2454417" cy="36816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A812E7E-2C55-4D77-80B9-2DFD8916E385}"/>
              </a:ext>
            </a:extLst>
          </p:cNvPr>
          <p:cNvSpPr>
            <a:spLocks noGrp="1"/>
          </p:cNvSpPr>
          <p:nvPr>
            <p:ph sz="quarter" idx="18"/>
          </p:nvPr>
        </p:nvSpPr>
        <p:spPr>
          <a:xfrm>
            <a:off x="398816" y="2819400"/>
            <a:ext cx="8514996" cy="449472"/>
          </a:xfrm>
        </p:spPr>
        <p:txBody>
          <a:bodyPr/>
          <a:lstStyle/>
          <a:p>
            <a:pPr marL="461963" indent="-461963"/>
            <a:r>
              <a:rPr lang="en-US" sz="2200" dirty="0"/>
              <a:t>Notice that the reproduction rate may differ from year to year.</a:t>
            </a:r>
          </a:p>
        </p:txBody>
      </p:sp>
      <p:graphicFrame>
        <p:nvGraphicFramePr>
          <p:cNvPr id="14" name="Object 13" descr="equation left hand side y sub n equals right hand side rho sub n minus 1 ellipsis rho sub zero y sub zero comma times n equal to 1 comma 2 full stop full stop full stop full stop">
            <a:extLst>
              <a:ext uri="{FF2B5EF4-FFF2-40B4-BE49-F238E27FC236}">
                <a16:creationId xmlns:a16="http://schemas.microsoft.com/office/drawing/2014/main" id="{4B333453-CA93-45E6-99F1-561CD4154E6F}"/>
              </a:ext>
            </a:extLst>
          </p:cNvPr>
          <p:cNvGraphicFramePr>
            <a:graphicFrameLocks noChangeAspect="1"/>
          </p:cNvGraphicFramePr>
          <p:nvPr>
            <p:extLst>
              <p:ext uri="{D42A27DB-BD31-4B8C-83A1-F6EECF244321}">
                <p14:modId xmlns:p14="http://schemas.microsoft.com/office/powerpoint/2010/main" val="463171322"/>
              </p:ext>
            </p:extLst>
          </p:nvPr>
        </p:nvGraphicFramePr>
        <p:xfrm>
          <a:off x="2927350" y="3317875"/>
          <a:ext cx="3290888" cy="368300"/>
        </p:xfrm>
        <a:graphic>
          <a:graphicData uri="http://schemas.openxmlformats.org/presentationml/2006/ole">
            <mc:AlternateContent xmlns:mc="http://schemas.openxmlformats.org/markup-compatibility/2006">
              <mc:Choice xmlns:v="urn:schemas-microsoft-com:vml" Requires="v">
                <p:oleObj name="Equation" r:id="rId5" imgW="2044440" imgH="228600" progId="Equation.DSMT4">
                  <p:embed/>
                </p:oleObj>
              </mc:Choice>
              <mc:Fallback>
                <p:oleObj name="Equation" r:id="rId5" imgW="2044440" imgH="228600" progId="Equation.DSMT4">
                  <p:embed/>
                  <p:pic>
                    <p:nvPicPr>
                      <p:cNvPr id="4" name="Object 3"/>
                      <p:cNvPicPr>
                        <a:picLocks noChangeAspect="1" noChangeArrowheads="1"/>
                      </p:cNvPicPr>
                      <p:nvPr/>
                    </p:nvPicPr>
                    <p:blipFill>
                      <a:blip r:embed="rId6"/>
                      <a:srcRect/>
                      <a:stretch>
                        <a:fillRect/>
                      </a:stretch>
                    </p:blipFill>
                    <p:spPr bwMode="auto">
                      <a:xfrm>
                        <a:off x="2927350" y="3317875"/>
                        <a:ext cx="3290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98200605-2BC1-4786-8576-D0D7E5D11024}"/>
              </a:ext>
            </a:extLst>
          </p:cNvPr>
          <p:cNvSpPr>
            <a:spLocks noGrp="1"/>
          </p:cNvSpPr>
          <p:nvPr>
            <p:ph sz="quarter" idx="21"/>
          </p:nvPr>
        </p:nvSpPr>
        <p:spPr>
          <a:xfrm>
            <a:off x="398815" y="3733800"/>
            <a:ext cx="8514997" cy="530102"/>
          </a:xfrm>
        </p:spPr>
        <p:txBody>
          <a:bodyPr/>
          <a:lstStyle/>
          <a:p>
            <a:pPr marL="461963" indent="-461963"/>
            <a:r>
              <a:rPr lang="en-US" dirty="0"/>
              <a:t>If the reproduction rate has the same value </a:t>
            </a:r>
            <a:r>
              <a:rPr lang="en-US" i="1" dirty="0"/>
              <a:t>ρ</a:t>
            </a:r>
            <a:r>
              <a:rPr lang="en-US" dirty="0"/>
              <a:t> for all </a:t>
            </a:r>
            <a:r>
              <a:rPr lang="en-US" i="1" dirty="0"/>
              <a:t>n</a:t>
            </a:r>
            <a:r>
              <a:rPr lang="en-US" dirty="0"/>
              <a:t>:</a:t>
            </a:r>
          </a:p>
        </p:txBody>
      </p:sp>
      <p:graphicFrame>
        <p:nvGraphicFramePr>
          <p:cNvPr id="15" name="Object 14" descr="equation left hand side y sub n equals right hand side rho sub n minus one ellipsis rho sub zero times y sub zero comma">
            <a:extLst>
              <a:ext uri="{FF2B5EF4-FFF2-40B4-BE49-F238E27FC236}">
                <a16:creationId xmlns:a16="http://schemas.microsoft.com/office/drawing/2014/main" id="{26D5F558-B216-45A6-BF52-EE34803D3730}"/>
              </a:ext>
            </a:extLst>
          </p:cNvPr>
          <p:cNvGraphicFramePr>
            <a:graphicFrameLocks noChangeAspect="1"/>
          </p:cNvGraphicFramePr>
          <p:nvPr>
            <p:extLst>
              <p:ext uri="{D42A27DB-BD31-4B8C-83A1-F6EECF244321}">
                <p14:modId xmlns:p14="http://schemas.microsoft.com/office/powerpoint/2010/main" val="324888714"/>
              </p:ext>
            </p:extLst>
          </p:nvPr>
        </p:nvGraphicFramePr>
        <p:xfrm>
          <a:off x="4038056" y="4190313"/>
          <a:ext cx="1022674" cy="388616"/>
        </p:xfrm>
        <a:graphic>
          <a:graphicData uri="http://schemas.openxmlformats.org/presentationml/2006/ole">
            <mc:AlternateContent xmlns:mc="http://schemas.openxmlformats.org/markup-compatibility/2006">
              <mc:Choice xmlns:v="urn:schemas-microsoft-com:vml" Requires="v">
                <p:oleObj name="Equation" r:id="rId7" imgW="634680" imgH="241200" progId="Equation.DSMT4">
                  <p:embed/>
                </p:oleObj>
              </mc:Choice>
              <mc:Fallback>
                <p:oleObj name="Equation" r:id="rId7" imgW="634680" imgH="241200" progId="Equation.DSMT4">
                  <p:embed/>
                  <p:pic>
                    <p:nvPicPr>
                      <p:cNvPr id="5" name="Object 4"/>
                      <p:cNvPicPr>
                        <a:picLocks noChangeAspect="1" noChangeArrowheads="1"/>
                      </p:cNvPicPr>
                      <p:nvPr/>
                    </p:nvPicPr>
                    <p:blipFill>
                      <a:blip r:embed="rId8"/>
                      <a:srcRect/>
                      <a:stretch>
                        <a:fillRect/>
                      </a:stretch>
                    </p:blipFill>
                    <p:spPr bwMode="auto">
                      <a:xfrm>
                        <a:off x="4038056" y="4190313"/>
                        <a:ext cx="1022674" cy="38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2885359F-D805-4445-9CD6-0CC8D16F6071}"/>
              </a:ext>
            </a:extLst>
          </p:cNvPr>
          <p:cNvSpPr>
            <a:spLocks noGrp="1"/>
          </p:cNvSpPr>
          <p:nvPr>
            <p:ph sz="quarter" idx="25"/>
          </p:nvPr>
        </p:nvSpPr>
        <p:spPr>
          <a:xfrm>
            <a:off x="380060" y="4572000"/>
            <a:ext cx="8533752" cy="920739"/>
          </a:xfrm>
        </p:spPr>
        <p:txBody>
          <a:bodyPr/>
          <a:lstStyle/>
          <a:p>
            <a:pPr marL="461963" indent="-461963"/>
            <a:r>
              <a:rPr lang="en-US" sz="2200" dirty="0"/>
              <a:t>If the initial value </a:t>
            </a:r>
            <a:r>
              <a:rPr lang="en-US" sz="2200" i="1" dirty="0"/>
              <a:t>y</a:t>
            </a:r>
            <a:r>
              <a:rPr lang="en-US" sz="2200" baseline="-25000" dirty="0"/>
              <a:t>0 </a:t>
            </a:r>
            <a:r>
              <a:rPr lang="en-US" sz="2200" dirty="0"/>
              <a:t>is zero, then the equilibrium solution = 0</a:t>
            </a:r>
          </a:p>
          <a:p>
            <a:pPr marL="461963" indent="-461963"/>
            <a:r>
              <a:rPr lang="en-US" sz="2200" dirty="0"/>
              <a:t>Otherwise</a:t>
            </a:r>
          </a:p>
        </p:txBody>
      </p:sp>
      <p:graphicFrame>
        <p:nvGraphicFramePr>
          <p:cNvPr id="16" name="Object 15" descr="lim over n right arrow infinity equation left hand side y sub n equals right hand side case statement case 1column 1 comma zero comma semicolon separator if less than less than vertical line vertical line rho one semicolon case 2column 1 comma y zero comma colon separator separator separator if equals equals rho one colon case 3column 1 comma separator separator separator separator separator separator does not exist comma full stop otherwise full stop">
            <a:extLst>
              <a:ext uri="{FF2B5EF4-FFF2-40B4-BE49-F238E27FC236}">
                <a16:creationId xmlns:a16="http://schemas.microsoft.com/office/drawing/2014/main" id="{8B211133-C960-440D-8855-5E3D3F9E4961}"/>
              </a:ext>
            </a:extLst>
          </p:cNvPr>
          <p:cNvGraphicFramePr>
            <a:graphicFrameLocks noChangeAspect="1"/>
          </p:cNvGraphicFramePr>
          <p:nvPr>
            <p:extLst>
              <p:ext uri="{D42A27DB-BD31-4B8C-83A1-F6EECF244321}">
                <p14:modId xmlns:p14="http://schemas.microsoft.com/office/powerpoint/2010/main" val="2971491584"/>
              </p:ext>
            </p:extLst>
          </p:nvPr>
        </p:nvGraphicFramePr>
        <p:xfrm>
          <a:off x="2949627" y="5301543"/>
          <a:ext cx="3076473" cy="980415"/>
        </p:xfrm>
        <a:graphic>
          <a:graphicData uri="http://schemas.openxmlformats.org/presentationml/2006/ole">
            <mc:AlternateContent xmlns:mc="http://schemas.openxmlformats.org/markup-compatibility/2006">
              <mc:Choice xmlns:v="urn:schemas-microsoft-com:vml" Requires="v">
                <p:oleObj name="Equation" r:id="rId9" imgW="2311200" imgH="736560" progId="Equation.DSMT4">
                  <p:embed/>
                </p:oleObj>
              </mc:Choice>
              <mc:Fallback>
                <p:oleObj name="Equation" r:id="rId9" imgW="2311200" imgH="736560" progId="Equation.DSMT4">
                  <p:embed/>
                  <p:pic>
                    <p:nvPicPr>
                      <p:cNvPr id="6" name="Object 5"/>
                      <p:cNvPicPr>
                        <a:picLocks noChangeAspect="1" noChangeArrowheads="1"/>
                      </p:cNvPicPr>
                      <p:nvPr/>
                    </p:nvPicPr>
                    <p:blipFill>
                      <a:blip r:embed="rId10"/>
                      <a:srcRect/>
                      <a:stretch>
                        <a:fillRect/>
                      </a:stretch>
                    </p:blipFill>
                    <p:spPr bwMode="auto">
                      <a:xfrm>
                        <a:off x="2949627" y="5301543"/>
                        <a:ext cx="3076473" cy="98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68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FB53-41F5-4562-A536-5B9DB63D0853}"/>
              </a:ext>
            </a:extLst>
          </p:cNvPr>
          <p:cNvSpPr>
            <a:spLocks noGrp="1"/>
          </p:cNvSpPr>
          <p:nvPr>
            <p:ph type="title"/>
          </p:nvPr>
        </p:nvSpPr>
        <p:spPr>
          <a:xfrm>
            <a:off x="281354" y="457199"/>
            <a:ext cx="8534400" cy="1084283"/>
          </a:xfrm>
        </p:spPr>
        <p:txBody>
          <a:bodyPr>
            <a:noAutofit/>
          </a:bodyPr>
          <a:lstStyle/>
          <a:p>
            <a:r>
              <a:rPr lang="en-US" dirty="0"/>
              <a:t>Adding and Subtracting a Term to the Equation</a:t>
            </a:r>
            <a:endParaRPr lang="en-IN" dirty="0"/>
          </a:p>
        </p:txBody>
      </p:sp>
      <p:sp>
        <p:nvSpPr>
          <p:cNvPr id="3" name="Content Placeholder 2">
            <a:extLst>
              <a:ext uri="{FF2B5EF4-FFF2-40B4-BE49-F238E27FC236}">
                <a16:creationId xmlns:a16="http://schemas.microsoft.com/office/drawing/2014/main" id="{7E954822-CD0C-4573-96D5-BEC21CD5EBF9}"/>
              </a:ext>
            </a:extLst>
          </p:cNvPr>
          <p:cNvSpPr>
            <a:spLocks noGrp="1"/>
          </p:cNvSpPr>
          <p:nvPr>
            <p:ph sz="quarter" idx="15"/>
          </p:nvPr>
        </p:nvSpPr>
        <p:spPr>
          <a:xfrm>
            <a:off x="380060" y="1627387"/>
            <a:ext cx="8534400" cy="811013"/>
          </a:xfrm>
        </p:spPr>
        <p:txBody>
          <a:bodyPr/>
          <a:lstStyle/>
          <a:p>
            <a:pPr marL="461963" indent="-461963">
              <a:lnSpc>
                <a:spcPct val="100000"/>
              </a:lnSpc>
            </a:pPr>
            <a:r>
              <a:rPr lang="en-US" sz="2200" dirty="0"/>
              <a:t>Suppose we have a net increase in population each year due to migration:</a:t>
            </a:r>
          </a:p>
        </p:txBody>
      </p:sp>
      <p:graphicFrame>
        <p:nvGraphicFramePr>
          <p:cNvPr id="13" name="Object 12" descr="multiline equation row 1 equation left hand side y sub n plus one equals right hand side rho times y sub n plus b sub n comma n equals zero comma one comma two comma ellipsis">
            <a:extLst>
              <a:ext uri="{FF2B5EF4-FFF2-40B4-BE49-F238E27FC236}">
                <a16:creationId xmlns:a16="http://schemas.microsoft.com/office/drawing/2014/main" id="{A2F0A9A4-DD9E-48C8-AAFF-19DD7C899BBC}"/>
              </a:ext>
            </a:extLst>
          </p:cNvPr>
          <p:cNvGraphicFramePr>
            <a:graphicFrameLocks noChangeAspect="1"/>
          </p:cNvGraphicFramePr>
          <p:nvPr>
            <p:extLst>
              <p:ext uri="{D42A27DB-BD31-4B8C-83A1-F6EECF244321}">
                <p14:modId xmlns:p14="http://schemas.microsoft.com/office/powerpoint/2010/main" val="2515321124"/>
              </p:ext>
            </p:extLst>
          </p:nvPr>
        </p:nvGraphicFramePr>
        <p:xfrm>
          <a:off x="2218979" y="1945232"/>
          <a:ext cx="3419821" cy="404979"/>
        </p:xfrm>
        <a:graphic>
          <a:graphicData uri="http://schemas.openxmlformats.org/presentationml/2006/ole">
            <mc:AlternateContent xmlns:mc="http://schemas.openxmlformats.org/markup-compatibility/2006">
              <mc:Choice xmlns:v="urn:schemas-microsoft-com:vml" Requires="v">
                <p:oleObj name="Equation" r:id="rId3" imgW="1930320" imgH="228600" progId="Equation.DSMT4">
                  <p:embed/>
                </p:oleObj>
              </mc:Choice>
              <mc:Fallback>
                <p:oleObj name="Equation" r:id="rId3" imgW="1930320" imgH="228600" progId="Equation.DSMT4">
                  <p:embed/>
                  <p:pic>
                    <p:nvPicPr>
                      <p:cNvPr id="3" name="Object 2"/>
                      <p:cNvPicPr/>
                      <p:nvPr/>
                    </p:nvPicPr>
                    <p:blipFill>
                      <a:blip r:embed="rId4"/>
                      <a:stretch>
                        <a:fillRect/>
                      </a:stretch>
                    </p:blipFill>
                    <p:spPr>
                      <a:xfrm>
                        <a:off x="2218979" y="1945232"/>
                        <a:ext cx="3419821" cy="40497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81D2E31-C1F9-404A-9EA6-2E6B3C66097E}"/>
              </a:ext>
            </a:extLst>
          </p:cNvPr>
          <p:cNvSpPr>
            <a:spLocks noGrp="1"/>
          </p:cNvSpPr>
          <p:nvPr>
            <p:ph sz="quarter" idx="18"/>
          </p:nvPr>
        </p:nvSpPr>
        <p:spPr>
          <a:xfrm>
            <a:off x="389438" y="2497007"/>
            <a:ext cx="2840640" cy="387335"/>
          </a:xfrm>
        </p:spPr>
        <p:txBody>
          <a:bodyPr/>
          <a:lstStyle/>
          <a:p>
            <a:pPr marL="461963" indent="-461963"/>
            <a:r>
              <a:rPr lang="en-IN" sz="2200" dirty="0"/>
              <a:t>Then iterating this:</a:t>
            </a:r>
          </a:p>
        </p:txBody>
      </p:sp>
      <p:graphicFrame>
        <p:nvGraphicFramePr>
          <p:cNvPr id="14" name="Object 13" descr="multiline equation line 1 equation left hand side y sub one equals right hand side rho times y sub zero plus b sub zero comma line 2 equation sequence part 1 y sub two equals part 2 rho times open left parenthesis rho times y sub zero plus b sub zero close plus b sub one equals part 3 sum with 3 summands rho squared times y sub zero plus rho times b sub zero plus b sub one comma line 3 equation sequence part 1 y sub three equals part 2 rho times open left parenthesis sum with 3 summands rho squared times y sub zero plus rho times b sub zero plus b sub one close plus b sub two equals part 3 sum with 4 summands rho cubed times y sub zero plus rho squared times b sub zero plus rho times b sub one plus b sub two comma">
            <a:extLst>
              <a:ext uri="{FF2B5EF4-FFF2-40B4-BE49-F238E27FC236}">
                <a16:creationId xmlns:a16="http://schemas.microsoft.com/office/drawing/2014/main" id="{CE1D6E32-66E6-4A57-A518-CD12B64A3B1E}"/>
              </a:ext>
            </a:extLst>
          </p:cNvPr>
          <p:cNvGraphicFramePr>
            <a:graphicFrameLocks noChangeAspect="1"/>
          </p:cNvGraphicFramePr>
          <p:nvPr>
            <p:extLst>
              <p:ext uri="{D42A27DB-BD31-4B8C-83A1-F6EECF244321}">
                <p14:modId xmlns:p14="http://schemas.microsoft.com/office/powerpoint/2010/main" val="3071294285"/>
              </p:ext>
            </p:extLst>
          </p:nvPr>
        </p:nvGraphicFramePr>
        <p:xfrm>
          <a:off x="1930508" y="2590800"/>
          <a:ext cx="5236090" cy="1206755"/>
        </p:xfrm>
        <a:graphic>
          <a:graphicData uri="http://schemas.openxmlformats.org/presentationml/2006/ole">
            <mc:AlternateContent xmlns:mc="http://schemas.openxmlformats.org/markup-compatibility/2006">
              <mc:Choice xmlns:v="urn:schemas-microsoft-com:vml" Requires="v">
                <p:oleObj name="Equation" r:id="rId5" imgW="3251160" imgH="749160" progId="Equation.DSMT4">
                  <p:embed/>
                </p:oleObj>
              </mc:Choice>
              <mc:Fallback>
                <p:oleObj name="Equation" r:id="rId5" imgW="3251160" imgH="749160" progId="Equation.DSMT4">
                  <p:embed/>
                  <p:pic>
                    <p:nvPicPr>
                      <p:cNvPr id="5" name="Object 4"/>
                      <p:cNvPicPr/>
                      <p:nvPr/>
                    </p:nvPicPr>
                    <p:blipFill>
                      <a:blip r:embed="rId6"/>
                      <a:stretch>
                        <a:fillRect/>
                      </a:stretch>
                    </p:blipFill>
                    <p:spPr>
                      <a:xfrm>
                        <a:off x="1930508" y="2590800"/>
                        <a:ext cx="5236090" cy="1206755"/>
                      </a:xfrm>
                      <a:prstGeom prst="rect">
                        <a:avLst/>
                      </a:prstGeom>
                    </p:spPr>
                  </p:pic>
                </p:oleObj>
              </mc:Fallback>
            </mc:AlternateContent>
          </a:graphicData>
        </a:graphic>
      </p:graphicFrame>
      <p:graphicFrame>
        <p:nvGraphicFramePr>
          <p:cNvPr id="16" name="Object 15" descr="equation sequence part 1 y sub n equals part 2 sum with variable number of summands rho super n times y sub zero plus rho super n minus one times b sub zero plus ellipsis plus rho times b sub n minus two plus b sub n minus one equals part 3 rho super n times y sub zero plus n ary summation j equals zero n minus one rho n minus one minus jbj">
            <a:extLst>
              <a:ext uri="{FF2B5EF4-FFF2-40B4-BE49-F238E27FC236}">
                <a16:creationId xmlns:a16="http://schemas.microsoft.com/office/drawing/2014/main" id="{61135075-E662-4E2B-B6DF-96172CE04EC1}"/>
              </a:ext>
            </a:extLst>
          </p:cNvPr>
          <p:cNvGraphicFramePr>
            <a:graphicFrameLocks noChangeAspect="1"/>
          </p:cNvGraphicFramePr>
          <p:nvPr>
            <p:extLst>
              <p:ext uri="{D42A27DB-BD31-4B8C-83A1-F6EECF244321}">
                <p14:modId xmlns:p14="http://schemas.microsoft.com/office/powerpoint/2010/main" val="2228752525"/>
              </p:ext>
            </p:extLst>
          </p:nvPr>
        </p:nvGraphicFramePr>
        <p:xfrm>
          <a:off x="2027325" y="3755780"/>
          <a:ext cx="5076181" cy="650793"/>
        </p:xfrm>
        <a:graphic>
          <a:graphicData uri="http://schemas.openxmlformats.org/presentationml/2006/ole">
            <mc:AlternateContent xmlns:mc="http://schemas.openxmlformats.org/markup-compatibility/2006">
              <mc:Choice xmlns:v="urn:schemas-microsoft-com:vml" Requires="v">
                <p:oleObj name="Equation" r:id="rId7" imgW="3466800" imgH="444240" progId="Equation.DSMT4">
                  <p:embed/>
                </p:oleObj>
              </mc:Choice>
              <mc:Fallback>
                <p:oleObj name="Equation" r:id="rId7" imgW="3466800" imgH="444240" progId="Equation.DSMT4">
                  <p:embed/>
                  <p:pic>
                    <p:nvPicPr>
                      <p:cNvPr id="6" name="Object 5"/>
                      <p:cNvPicPr>
                        <a:picLocks noChangeAspect="1" noChangeArrowheads="1"/>
                      </p:cNvPicPr>
                      <p:nvPr/>
                    </p:nvPicPr>
                    <p:blipFill>
                      <a:blip r:embed="rId8"/>
                      <a:srcRect/>
                      <a:stretch>
                        <a:fillRect/>
                      </a:stretch>
                    </p:blipFill>
                    <p:spPr bwMode="auto">
                      <a:xfrm>
                        <a:off x="2027325" y="3755780"/>
                        <a:ext cx="5076181" cy="650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8F0B254F-23C6-44EB-9A7D-245E295B43A3}"/>
              </a:ext>
            </a:extLst>
          </p:cNvPr>
          <p:cNvSpPr>
            <a:spLocks noGrp="1"/>
          </p:cNvSpPr>
          <p:nvPr>
            <p:ph sz="quarter" idx="21"/>
          </p:nvPr>
        </p:nvSpPr>
        <p:spPr>
          <a:xfrm>
            <a:off x="352293" y="4396327"/>
            <a:ext cx="5286507" cy="359603"/>
          </a:xfrm>
        </p:spPr>
        <p:txBody>
          <a:bodyPr/>
          <a:lstStyle/>
          <a:p>
            <a:pPr marL="461963" indent="-461963"/>
            <a:r>
              <a:rPr lang="en-US" sz="2200" dirty="0"/>
              <a:t>If the migration is constant (</a:t>
            </a:r>
            <a:r>
              <a:rPr lang="en-US" sz="2200" i="1" dirty="0"/>
              <a:t>b</a:t>
            </a:r>
            <a:r>
              <a:rPr lang="en-US" sz="2200" dirty="0"/>
              <a:t>) each year: </a:t>
            </a:r>
          </a:p>
        </p:txBody>
      </p:sp>
      <p:graphicFrame>
        <p:nvGraphicFramePr>
          <p:cNvPr id="17" name="Object 16" descr="equation left hand side y sub n equals right hand side rho super n times y sub zero plus open left parenthesis sum with variable number of summands one plus rho plus rho squared plus ellipsis plus rho super n minus one close times b">
            <a:extLst>
              <a:ext uri="{FF2B5EF4-FFF2-40B4-BE49-F238E27FC236}">
                <a16:creationId xmlns:a16="http://schemas.microsoft.com/office/drawing/2014/main" id="{726445FE-140A-4979-A858-5F80D1F4E4F0}"/>
              </a:ext>
            </a:extLst>
          </p:cNvPr>
          <p:cNvGraphicFramePr>
            <a:graphicFrameLocks noChangeAspect="1"/>
          </p:cNvGraphicFramePr>
          <p:nvPr>
            <p:extLst>
              <p:ext uri="{D42A27DB-BD31-4B8C-83A1-F6EECF244321}">
                <p14:modId xmlns:p14="http://schemas.microsoft.com/office/powerpoint/2010/main" val="927609540"/>
              </p:ext>
            </p:extLst>
          </p:nvPr>
        </p:nvGraphicFramePr>
        <p:xfrm>
          <a:off x="3044185" y="4840696"/>
          <a:ext cx="2975051" cy="371881"/>
        </p:xfrm>
        <a:graphic>
          <a:graphicData uri="http://schemas.openxmlformats.org/presentationml/2006/ole">
            <mc:AlternateContent xmlns:mc="http://schemas.openxmlformats.org/markup-compatibility/2006">
              <mc:Choice xmlns:v="urn:schemas-microsoft-com:vml" Requires="v">
                <p:oleObj name="Equation" r:id="rId9" imgW="2234880" imgH="279360" progId="Equation.DSMT4">
                  <p:embed/>
                </p:oleObj>
              </mc:Choice>
              <mc:Fallback>
                <p:oleObj name="Equation" r:id="rId9" imgW="2234880" imgH="279360" progId="Equation.DSMT4">
                  <p:embed/>
                  <p:pic>
                    <p:nvPicPr>
                      <p:cNvPr id="7" name="Object 6"/>
                      <p:cNvPicPr>
                        <a:picLocks noChangeAspect="1" noChangeArrowheads="1"/>
                      </p:cNvPicPr>
                      <p:nvPr/>
                    </p:nvPicPr>
                    <p:blipFill>
                      <a:blip r:embed="rId10"/>
                      <a:srcRect/>
                      <a:stretch>
                        <a:fillRect/>
                      </a:stretch>
                    </p:blipFill>
                    <p:spPr bwMode="auto">
                      <a:xfrm>
                        <a:off x="3044185" y="4840696"/>
                        <a:ext cx="2975051" cy="37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CB9177C6-D879-4F27-B707-970A4587C98A}"/>
              </a:ext>
            </a:extLst>
          </p:cNvPr>
          <p:cNvSpPr>
            <a:spLocks noGrp="1"/>
          </p:cNvSpPr>
          <p:nvPr>
            <p:ph sz="quarter" idx="25"/>
          </p:nvPr>
        </p:nvSpPr>
        <p:spPr>
          <a:xfrm>
            <a:off x="389438" y="5289330"/>
            <a:ext cx="8533752" cy="404153"/>
          </a:xfrm>
        </p:spPr>
        <p:txBody>
          <a:bodyPr/>
          <a:lstStyle/>
          <a:p>
            <a:pPr marL="461963" indent="-461963"/>
            <a:r>
              <a:rPr lang="en-US" sz="2200" dirty="0"/>
              <a:t>And as long as </a:t>
            </a:r>
            <a:r>
              <a:rPr lang="en-US" sz="2200" i="1" dirty="0"/>
              <a:t>ρ</a:t>
            </a:r>
            <a:r>
              <a:rPr lang="en-US" sz="2200" dirty="0"/>
              <a:t> ≠ 1, we can use the geometric series formula to get:</a:t>
            </a:r>
          </a:p>
        </p:txBody>
      </p:sp>
      <p:graphicFrame>
        <p:nvGraphicFramePr>
          <p:cNvPr id="18" name="Object 17" descr="equation left hand side y sub n equals right hand side rho super n times y sub zero plus one minus rho super n divided by one minus rho times b equals rho super n times open left parenthesis y sub zero minus b divided by one minus rho close plus b divided by one minus rho">
            <a:extLst>
              <a:ext uri="{FF2B5EF4-FFF2-40B4-BE49-F238E27FC236}">
                <a16:creationId xmlns:a16="http://schemas.microsoft.com/office/drawing/2014/main" id="{936CFA7C-A8C8-4116-8008-1A01F5D1BDC7}"/>
              </a:ext>
            </a:extLst>
          </p:cNvPr>
          <p:cNvGraphicFramePr>
            <a:graphicFrameLocks noChangeAspect="1"/>
          </p:cNvGraphicFramePr>
          <p:nvPr>
            <p:extLst>
              <p:ext uri="{D42A27DB-BD31-4B8C-83A1-F6EECF244321}">
                <p14:modId xmlns:p14="http://schemas.microsoft.com/office/powerpoint/2010/main" val="167475740"/>
              </p:ext>
            </p:extLst>
          </p:nvPr>
        </p:nvGraphicFramePr>
        <p:xfrm>
          <a:off x="2849183" y="5688436"/>
          <a:ext cx="3411474" cy="553212"/>
        </p:xfrm>
        <a:graphic>
          <a:graphicData uri="http://schemas.openxmlformats.org/presentationml/2006/ole">
            <mc:AlternateContent xmlns:mc="http://schemas.openxmlformats.org/markup-compatibility/2006">
              <mc:Choice xmlns:v="urn:schemas-microsoft-com:vml" Requires="v">
                <p:oleObj name="Equation" r:id="rId11" imgW="2819160" imgH="457200" progId="Equation.DSMT4">
                  <p:embed/>
                </p:oleObj>
              </mc:Choice>
              <mc:Fallback>
                <p:oleObj name="Equation" r:id="rId11" imgW="2819160" imgH="457200" progId="Equation.DSMT4">
                  <p:embed/>
                  <p:pic>
                    <p:nvPicPr>
                      <p:cNvPr id="8" name="Object 7"/>
                      <p:cNvPicPr>
                        <a:picLocks noChangeAspect="1" noChangeArrowheads="1"/>
                      </p:cNvPicPr>
                      <p:nvPr/>
                    </p:nvPicPr>
                    <p:blipFill>
                      <a:blip r:embed="rId12"/>
                      <a:srcRect/>
                      <a:stretch>
                        <a:fillRect/>
                      </a:stretch>
                    </p:blipFill>
                    <p:spPr bwMode="auto">
                      <a:xfrm>
                        <a:off x="2849183" y="5688436"/>
                        <a:ext cx="3411474" cy="55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831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4D9C-B836-4B38-9C46-135CF9B74869}"/>
              </a:ext>
            </a:extLst>
          </p:cNvPr>
          <p:cNvSpPr>
            <a:spLocks noGrp="1"/>
          </p:cNvSpPr>
          <p:nvPr>
            <p:ph type="title"/>
          </p:nvPr>
        </p:nvSpPr>
        <p:spPr>
          <a:xfrm>
            <a:off x="281354" y="457200"/>
            <a:ext cx="8534400" cy="875653"/>
          </a:xfrm>
        </p:spPr>
        <p:txBody>
          <a:bodyPr>
            <a:normAutofit/>
          </a:bodyPr>
          <a:lstStyle/>
          <a:p>
            <a:r>
              <a:rPr lang="en-IN" dirty="0"/>
              <a:t>Conditions for an Equilibrium</a:t>
            </a:r>
          </a:p>
        </p:txBody>
      </p:sp>
      <p:sp>
        <p:nvSpPr>
          <p:cNvPr id="3" name="Content Placeholder 2">
            <a:extLst>
              <a:ext uri="{FF2B5EF4-FFF2-40B4-BE49-F238E27FC236}">
                <a16:creationId xmlns:a16="http://schemas.microsoft.com/office/drawing/2014/main" id="{7ED8C72D-0C4A-4B7B-834D-874FFA3D5FCA}"/>
              </a:ext>
              <a:ext uri="{C183D7F6-B498-43B3-948B-1728B52AA6E4}">
                <adec:decorative xmlns:adec="http://schemas.microsoft.com/office/drawing/2017/decorative" val="0"/>
              </a:ext>
            </a:extLst>
          </p:cNvPr>
          <p:cNvSpPr>
            <a:spLocks noGrp="1"/>
          </p:cNvSpPr>
          <p:nvPr>
            <p:ph sz="quarter" idx="15"/>
          </p:nvPr>
        </p:nvSpPr>
        <p:spPr>
          <a:xfrm>
            <a:off x="365773" y="1501302"/>
            <a:ext cx="8534400" cy="503885"/>
          </a:xfrm>
        </p:spPr>
        <p:txBody>
          <a:bodyPr/>
          <a:lstStyle/>
          <a:p>
            <a:pPr marL="461963" indent="-461963"/>
            <a:r>
              <a:rPr lang="en-US" sz="2200" dirty="0"/>
              <a:t>Letting </a:t>
            </a:r>
            <a:r>
              <a:rPr lang="en-US" sz="2200" i="1" dirty="0"/>
              <a:t>n</a:t>
            </a:r>
            <a:r>
              <a:rPr lang="en-US" sz="2200" dirty="0"/>
              <a:t> →∞  in the equation for </a:t>
            </a:r>
            <a:r>
              <a:rPr lang="en-US" sz="2200" i="1" dirty="0" err="1"/>
              <a:t>y</a:t>
            </a:r>
            <a:r>
              <a:rPr lang="en-US" sz="2200" i="1" baseline="-25000" dirty="0" err="1"/>
              <a:t>n</a:t>
            </a:r>
            <a:r>
              <a:rPr lang="en-US" sz="2200" dirty="0"/>
              <a:t> we get:</a:t>
            </a:r>
          </a:p>
        </p:txBody>
      </p:sp>
      <p:graphicFrame>
        <p:nvGraphicFramePr>
          <p:cNvPr id="20" name="Object 19" descr="lim over n right arrow infinity of y sub n equals open left square bracket lim over n right arrow infinity of rho super n close times open left parenthesis y sub zero minus b divided by one minus rho close plus b divided by one minus rho">
            <a:extLst>
              <a:ext uri="{FF2B5EF4-FFF2-40B4-BE49-F238E27FC236}">
                <a16:creationId xmlns:a16="http://schemas.microsoft.com/office/drawing/2014/main" id="{743B3076-D6F1-43DA-AB79-802DA869A981}"/>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2301227923"/>
              </p:ext>
            </p:extLst>
          </p:nvPr>
        </p:nvGraphicFramePr>
        <p:xfrm>
          <a:off x="2895600" y="1970690"/>
          <a:ext cx="3365527" cy="669386"/>
        </p:xfrm>
        <a:graphic>
          <a:graphicData uri="http://schemas.openxmlformats.org/presentationml/2006/ole">
            <mc:AlternateContent xmlns:mc="http://schemas.openxmlformats.org/markup-compatibility/2006">
              <mc:Choice xmlns:v="urn:schemas-microsoft-com:vml" Requires="v">
                <p:oleObj name="Equation" r:id="rId3" imgW="2298600" imgH="457200" progId="Equation.DSMT4">
                  <p:embed/>
                </p:oleObj>
              </mc:Choice>
              <mc:Fallback>
                <p:oleObj name="Equation" r:id="rId3" imgW="2298600" imgH="457200" progId="Equation.DSMT4">
                  <p:embed/>
                  <p:pic>
                    <p:nvPicPr>
                      <p:cNvPr id="4" name="Object 3"/>
                      <p:cNvPicPr>
                        <a:picLocks noChangeAspect="1" noChangeArrowheads="1"/>
                      </p:cNvPicPr>
                      <p:nvPr/>
                    </p:nvPicPr>
                    <p:blipFill>
                      <a:blip r:embed="rId4"/>
                      <a:srcRect/>
                      <a:stretch>
                        <a:fillRect/>
                      </a:stretch>
                    </p:blipFill>
                    <p:spPr bwMode="auto">
                      <a:xfrm>
                        <a:off x="2895600" y="1970690"/>
                        <a:ext cx="3365527" cy="66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6">
            <a:extLst>
              <a:ext uri="{FF2B5EF4-FFF2-40B4-BE49-F238E27FC236}">
                <a16:creationId xmlns:a16="http://schemas.microsoft.com/office/drawing/2014/main" id="{389D39AF-1EF9-46F2-9383-318D8D120078}"/>
              </a:ext>
              <a:ext uri="{C183D7F6-B498-43B3-948B-1728B52AA6E4}">
                <adec:decorative xmlns:adec="http://schemas.microsoft.com/office/drawing/2017/decorative" val="0"/>
              </a:ext>
            </a:extLst>
          </p:cNvPr>
          <p:cNvSpPr>
            <a:spLocks noGrp="1"/>
          </p:cNvSpPr>
          <p:nvPr>
            <p:ph sz="quarter" idx="16"/>
          </p:nvPr>
        </p:nvSpPr>
        <p:spPr>
          <a:xfrm>
            <a:off x="400006" y="2756789"/>
            <a:ext cx="7372394" cy="438008"/>
          </a:xfrm>
        </p:spPr>
        <p:txBody>
          <a:bodyPr/>
          <a:lstStyle/>
          <a:p>
            <a:pPr marL="457200" indent="-457200">
              <a:buClr>
                <a:schemeClr val="accent2"/>
              </a:buClr>
              <a:buFont typeface="Arial" panose="020B0604020202020204" pitchFamily="34" charset="0"/>
              <a:buChar char="•"/>
            </a:pPr>
            <a:r>
              <a:rPr lang="en-US" sz="2200" dirty="0"/>
              <a:t>Recall that </a:t>
            </a:r>
            <a:r>
              <a:rPr lang="en-US" sz="2200" i="1" dirty="0"/>
              <a:t>ρ</a:t>
            </a:r>
            <a:r>
              <a:rPr lang="en-US" sz="2200" dirty="0"/>
              <a:t> ≠ 1. If it were, the sequence would become:</a:t>
            </a:r>
          </a:p>
        </p:txBody>
      </p:sp>
      <p:graphicFrame>
        <p:nvGraphicFramePr>
          <p:cNvPr id="21" name="Object 20" descr="equation left hand side y sub n equals right hand side y sub zero plus n times b right arrow infinity as n right arrow infinity">
            <a:extLst>
              <a:ext uri="{FF2B5EF4-FFF2-40B4-BE49-F238E27FC236}">
                <a16:creationId xmlns:a16="http://schemas.microsoft.com/office/drawing/2014/main" id="{428BE5EA-BB48-4345-B2B5-F8B19F1B0F51}"/>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601423212"/>
              </p:ext>
            </p:extLst>
          </p:nvPr>
        </p:nvGraphicFramePr>
        <p:xfrm>
          <a:off x="2984886" y="3176421"/>
          <a:ext cx="3127336" cy="404979"/>
        </p:xfrm>
        <a:graphic>
          <a:graphicData uri="http://schemas.openxmlformats.org/presentationml/2006/ole">
            <mc:AlternateContent xmlns:mc="http://schemas.openxmlformats.org/markup-compatibility/2006">
              <mc:Choice xmlns:v="urn:schemas-microsoft-com:vml" Requires="v">
                <p:oleObj name="Equation" r:id="rId5" imgW="1765080" imgH="228600" progId="Equation.DSMT4">
                  <p:embed/>
                </p:oleObj>
              </mc:Choice>
              <mc:Fallback>
                <p:oleObj name="Equation" r:id="rId5" imgW="1765080" imgH="228600" progId="Equation.DSMT4">
                  <p:embed/>
                  <p:pic>
                    <p:nvPicPr>
                      <p:cNvPr id="6" name="Object 5"/>
                      <p:cNvPicPr>
                        <a:picLocks noChangeAspect="1" noChangeArrowheads="1"/>
                      </p:cNvPicPr>
                      <p:nvPr/>
                    </p:nvPicPr>
                    <p:blipFill>
                      <a:blip r:embed="rId6"/>
                      <a:srcRect/>
                      <a:stretch>
                        <a:fillRect/>
                      </a:stretch>
                    </p:blipFill>
                    <p:spPr bwMode="auto">
                      <a:xfrm>
                        <a:off x="2984886" y="3176421"/>
                        <a:ext cx="3127336" cy="40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9">
            <a:extLst>
              <a:ext uri="{FF2B5EF4-FFF2-40B4-BE49-F238E27FC236}">
                <a16:creationId xmlns:a16="http://schemas.microsoft.com/office/drawing/2014/main" id="{F6AD469A-9B66-4CDD-A449-FF49B02F5D4B}"/>
              </a:ext>
              <a:ext uri="{C183D7F6-B498-43B3-948B-1728B52AA6E4}">
                <adec:decorative xmlns:adec="http://schemas.microsoft.com/office/drawing/2017/decorative" val="0"/>
              </a:ext>
            </a:extLst>
          </p:cNvPr>
          <p:cNvSpPr>
            <a:spLocks noGrp="1"/>
          </p:cNvSpPr>
          <p:nvPr>
            <p:ph sz="quarter" idx="18"/>
          </p:nvPr>
        </p:nvSpPr>
        <p:spPr>
          <a:xfrm>
            <a:off x="400810" y="3677784"/>
            <a:ext cx="894590" cy="479710"/>
          </a:xfrm>
        </p:spPr>
        <p:txBody>
          <a:bodyPr/>
          <a:lstStyle/>
          <a:p>
            <a:pPr marL="461963" indent="-461963">
              <a:buClr>
                <a:schemeClr val="accent2"/>
              </a:buClr>
            </a:pPr>
            <a:r>
              <a:rPr lang="en-IN" dirty="0"/>
              <a:t>If</a:t>
            </a:r>
          </a:p>
        </p:txBody>
      </p:sp>
      <p:graphicFrame>
        <p:nvGraphicFramePr>
          <p:cNvPr id="29" name="Object 28" descr="absolute value of rho less than one comma lim over n right arrow infinity of rho super n equals zero comma so y sub n right arrow b divided by one minus rho">
            <a:extLst>
              <a:ext uri="{FF2B5EF4-FFF2-40B4-BE49-F238E27FC236}">
                <a16:creationId xmlns:a16="http://schemas.microsoft.com/office/drawing/2014/main" id="{2E68DE6E-7D4A-4C9C-AA0D-B5B3CF06339C}"/>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1279286618"/>
              </p:ext>
            </p:extLst>
          </p:nvPr>
        </p:nvGraphicFramePr>
        <p:xfrm>
          <a:off x="1318037" y="3612930"/>
          <a:ext cx="3253963" cy="613604"/>
        </p:xfrm>
        <a:graphic>
          <a:graphicData uri="http://schemas.openxmlformats.org/presentationml/2006/ole">
            <mc:AlternateContent xmlns:mc="http://schemas.openxmlformats.org/markup-compatibility/2006">
              <mc:Choice xmlns:v="urn:schemas-microsoft-com:vml" Requires="v">
                <p:oleObj name="Equation" r:id="rId7" imgW="2222280" imgH="419040" progId="Equation.DSMT4">
                  <p:embed/>
                </p:oleObj>
              </mc:Choice>
              <mc:Fallback>
                <p:oleObj name="Equation" r:id="rId7" imgW="2222280" imgH="419040" progId="Equation.DSMT4">
                  <p:embed/>
                  <p:pic>
                    <p:nvPicPr>
                      <p:cNvPr id="7" name="Object 6"/>
                      <p:cNvPicPr>
                        <a:picLocks noChangeAspect="1" noChangeArrowheads="1"/>
                      </p:cNvPicPr>
                      <p:nvPr/>
                    </p:nvPicPr>
                    <p:blipFill>
                      <a:blip r:embed="rId8"/>
                      <a:srcRect/>
                      <a:stretch>
                        <a:fillRect/>
                      </a:stretch>
                    </p:blipFill>
                    <p:spPr bwMode="auto">
                      <a:xfrm>
                        <a:off x="1318037" y="3612930"/>
                        <a:ext cx="3253963" cy="61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8434FC4C-CEBE-4C4E-8885-45F64CEE2B22}"/>
              </a:ext>
              <a:ext uri="{C183D7F6-B498-43B3-948B-1728B52AA6E4}">
                <adec:decorative xmlns:adec="http://schemas.microsoft.com/office/drawing/2017/decorative" val="0"/>
              </a:ext>
            </a:extLst>
          </p:cNvPr>
          <p:cNvSpPr>
            <a:spLocks noGrp="1"/>
          </p:cNvSpPr>
          <p:nvPr>
            <p:ph sz="quarter" idx="21"/>
          </p:nvPr>
        </p:nvSpPr>
        <p:spPr>
          <a:xfrm>
            <a:off x="4409405" y="3733800"/>
            <a:ext cx="3058195" cy="397463"/>
          </a:xfrm>
        </p:spPr>
        <p:txBody>
          <a:bodyPr/>
          <a:lstStyle/>
          <a:p>
            <a:pPr marL="0" indent="0">
              <a:buNone/>
            </a:pPr>
            <a:r>
              <a:rPr lang="en-US" sz="2200" dirty="0"/>
              <a:t>, an equilibrium solution.</a:t>
            </a:r>
            <a:endParaRPr lang="en-IN" sz="2200" dirty="0"/>
          </a:p>
        </p:txBody>
      </p:sp>
      <p:sp>
        <p:nvSpPr>
          <p:cNvPr id="9" name="Content Placeholder 8">
            <a:extLst>
              <a:ext uri="{FF2B5EF4-FFF2-40B4-BE49-F238E27FC236}">
                <a16:creationId xmlns:a16="http://schemas.microsoft.com/office/drawing/2014/main" id="{F03AD06B-BE84-471E-BCBF-16734750AC45}"/>
              </a:ext>
              <a:ext uri="{C183D7F6-B498-43B3-948B-1728B52AA6E4}">
                <adec:decorative xmlns:adec="http://schemas.microsoft.com/office/drawing/2017/decorative" val="0"/>
              </a:ext>
            </a:extLst>
          </p:cNvPr>
          <p:cNvSpPr>
            <a:spLocks noGrp="1"/>
          </p:cNvSpPr>
          <p:nvPr>
            <p:ph sz="quarter" idx="22"/>
          </p:nvPr>
        </p:nvSpPr>
        <p:spPr>
          <a:xfrm>
            <a:off x="396392" y="4362593"/>
            <a:ext cx="894590" cy="380445"/>
          </a:xfrm>
        </p:spPr>
        <p:txBody>
          <a:bodyPr/>
          <a:lstStyle/>
          <a:p>
            <a:pPr marL="461963" indent="-461963">
              <a:buClr>
                <a:schemeClr val="accent2"/>
              </a:buClr>
            </a:pPr>
            <a:r>
              <a:rPr lang="en-IN" sz="2200" dirty="0"/>
              <a:t>If</a:t>
            </a:r>
          </a:p>
        </p:txBody>
      </p:sp>
      <p:graphicFrame>
        <p:nvGraphicFramePr>
          <p:cNvPr id="30" name="Object 29" descr="absolute value of rho greater than one or if rho equals negative one comma lim over n right arrow infinity rho super n">
            <a:extLst>
              <a:ext uri="{FF2B5EF4-FFF2-40B4-BE49-F238E27FC236}">
                <a16:creationId xmlns:a16="http://schemas.microsoft.com/office/drawing/2014/main" id="{5CFC7AC5-8AAF-4B4E-8841-6CD918D4A4A9}"/>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2640511673"/>
              </p:ext>
            </p:extLst>
          </p:nvPr>
        </p:nvGraphicFramePr>
        <p:xfrm>
          <a:off x="1336989" y="4340706"/>
          <a:ext cx="2473011" cy="427664"/>
        </p:xfrm>
        <a:graphic>
          <a:graphicData uri="http://schemas.openxmlformats.org/presentationml/2006/ole">
            <mc:AlternateContent xmlns:mc="http://schemas.openxmlformats.org/markup-compatibility/2006">
              <mc:Choice xmlns:v="urn:schemas-microsoft-com:vml" Requires="v">
                <p:oleObj name="Equation" r:id="rId9" imgW="1688760" imgH="291960" progId="Equation.DSMT4">
                  <p:embed/>
                </p:oleObj>
              </mc:Choice>
              <mc:Fallback>
                <p:oleObj name="Equation" r:id="rId9" imgW="1688760" imgH="291960" progId="Equation.DSMT4">
                  <p:embed/>
                  <p:pic>
                    <p:nvPicPr>
                      <p:cNvPr id="8" name="Object 7"/>
                      <p:cNvPicPr>
                        <a:picLocks noChangeAspect="1" noChangeArrowheads="1"/>
                      </p:cNvPicPr>
                      <p:nvPr/>
                    </p:nvPicPr>
                    <p:blipFill>
                      <a:blip r:embed="rId10"/>
                      <a:srcRect/>
                      <a:stretch>
                        <a:fillRect/>
                      </a:stretch>
                    </p:blipFill>
                    <p:spPr bwMode="auto">
                      <a:xfrm>
                        <a:off x="1336989" y="4340706"/>
                        <a:ext cx="2473011" cy="42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11">
            <a:extLst>
              <a:ext uri="{FF2B5EF4-FFF2-40B4-BE49-F238E27FC236}">
                <a16:creationId xmlns:a16="http://schemas.microsoft.com/office/drawing/2014/main" id="{CA3C95F7-5065-4100-BBD1-98B74E1D161B}"/>
              </a:ext>
              <a:ext uri="{C183D7F6-B498-43B3-948B-1728B52AA6E4}">
                <adec:decorative xmlns:adec="http://schemas.microsoft.com/office/drawing/2017/decorative" val="0"/>
              </a:ext>
            </a:extLst>
          </p:cNvPr>
          <p:cNvSpPr>
            <a:spLocks noGrp="1"/>
          </p:cNvSpPr>
          <p:nvPr>
            <p:ph sz="quarter" idx="26"/>
          </p:nvPr>
        </p:nvSpPr>
        <p:spPr>
          <a:xfrm>
            <a:off x="3773214" y="4378934"/>
            <a:ext cx="2590800" cy="366706"/>
          </a:xfrm>
        </p:spPr>
        <p:txBody>
          <a:bodyPr/>
          <a:lstStyle/>
          <a:p>
            <a:pPr marL="0" indent="0">
              <a:buNone/>
            </a:pPr>
            <a:r>
              <a:rPr lang="en-US" sz="2200" dirty="0"/>
              <a:t>does not exist, so the</a:t>
            </a:r>
            <a:endParaRPr lang="en-IN" sz="2200" dirty="0"/>
          </a:p>
        </p:txBody>
      </p:sp>
      <p:graphicFrame>
        <p:nvGraphicFramePr>
          <p:cNvPr id="31" name="Object 30" descr="lim over n right arrow infinity of y sub n">
            <a:extLst>
              <a:ext uri="{FF2B5EF4-FFF2-40B4-BE49-F238E27FC236}">
                <a16:creationId xmlns:a16="http://schemas.microsoft.com/office/drawing/2014/main" id="{AAC93903-F6BC-44DF-BFD6-CD034557B12C}"/>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1172852007"/>
              </p:ext>
            </p:extLst>
          </p:nvPr>
        </p:nvGraphicFramePr>
        <p:xfrm>
          <a:off x="6292657" y="4362593"/>
          <a:ext cx="654513" cy="449976"/>
        </p:xfrm>
        <a:graphic>
          <a:graphicData uri="http://schemas.openxmlformats.org/presentationml/2006/ole">
            <mc:AlternateContent xmlns:mc="http://schemas.openxmlformats.org/markup-compatibility/2006">
              <mc:Choice xmlns:v="urn:schemas-microsoft-com:vml" Requires="v">
                <p:oleObj name="Equation" r:id="rId11" imgW="406080" imgH="279360" progId="Equation.DSMT4">
                  <p:embed/>
                </p:oleObj>
              </mc:Choice>
              <mc:Fallback>
                <p:oleObj name="Equation" r:id="rId11" imgW="406080" imgH="279360" progId="Equation.DSMT4">
                  <p:embed/>
                  <p:pic>
                    <p:nvPicPr>
                      <p:cNvPr id="9" name="Object 8"/>
                      <p:cNvPicPr>
                        <a:picLocks noChangeAspect="1" noChangeArrowheads="1"/>
                      </p:cNvPicPr>
                      <p:nvPr/>
                    </p:nvPicPr>
                    <p:blipFill>
                      <a:blip r:embed="rId12"/>
                      <a:srcRect/>
                      <a:stretch>
                        <a:fillRect/>
                      </a:stretch>
                    </p:blipFill>
                    <p:spPr bwMode="auto">
                      <a:xfrm>
                        <a:off x="6292657" y="4362593"/>
                        <a:ext cx="654513" cy="44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Content Placeholder 15">
            <a:extLst>
              <a:ext uri="{FF2B5EF4-FFF2-40B4-BE49-F238E27FC236}">
                <a16:creationId xmlns:a16="http://schemas.microsoft.com/office/drawing/2014/main" id="{D3CE60F4-68B1-421A-8889-0C9C16CCA8E8}"/>
              </a:ext>
              <a:ext uri="{C183D7F6-B498-43B3-948B-1728B52AA6E4}">
                <adec:decorative xmlns:adec="http://schemas.microsoft.com/office/drawing/2017/decorative" val="0"/>
              </a:ext>
            </a:extLst>
          </p:cNvPr>
          <p:cNvSpPr>
            <a:spLocks noGrp="1"/>
          </p:cNvSpPr>
          <p:nvPr>
            <p:ph sz="quarter" idx="29"/>
          </p:nvPr>
        </p:nvSpPr>
        <p:spPr>
          <a:xfrm>
            <a:off x="856349" y="4833432"/>
            <a:ext cx="2473011" cy="424368"/>
          </a:xfrm>
        </p:spPr>
        <p:txBody>
          <a:bodyPr/>
          <a:lstStyle/>
          <a:p>
            <a:pPr marL="0" indent="0">
              <a:buNone/>
            </a:pPr>
            <a:r>
              <a:rPr lang="en-US" sz="2200" dirty="0"/>
              <a:t>fails to exist unless</a:t>
            </a:r>
          </a:p>
        </p:txBody>
      </p:sp>
      <p:graphicFrame>
        <p:nvGraphicFramePr>
          <p:cNvPr id="32" name="Object 31" descr="equation left hand side y sub zero equals right hand side b divided by open left parenthesis one minus rho close right double arrow the solution starts at its equilibrium and stays there full stop">
            <a:extLst>
              <a:ext uri="{FF2B5EF4-FFF2-40B4-BE49-F238E27FC236}">
                <a16:creationId xmlns:a16="http://schemas.microsoft.com/office/drawing/2014/main" id="{FC2BB16F-9E7D-4CC0-B732-7CF5F1726A8F}"/>
              </a:ext>
            </a:extLst>
          </p:cNvPr>
          <p:cNvGraphicFramePr>
            <a:graphicFrameLocks noChangeAspect="1"/>
          </p:cNvGraphicFramePr>
          <p:nvPr>
            <p:extLst>
              <p:ext uri="{D42A27DB-BD31-4B8C-83A1-F6EECF244321}">
                <p14:modId xmlns:p14="http://schemas.microsoft.com/office/powerpoint/2010/main" val="4048585429"/>
              </p:ext>
            </p:extLst>
          </p:nvPr>
        </p:nvGraphicFramePr>
        <p:xfrm>
          <a:off x="1352292" y="5436753"/>
          <a:ext cx="6452142" cy="650793"/>
        </p:xfrm>
        <a:graphic>
          <a:graphicData uri="http://schemas.openxmlformats.org/presentationml/2006/ole">
            <mc:AlternateContent xmlns:mc="http://schemas.openxmlformats.org/markup-compatibility/2006">
              <mc:Choice xmlns:v="urn:schemas-microsoft-com:vml" Requires="v">
                <p:oleObj name="Equation" r:id="rId13" imgW="4406760" imgH="444240" progId="Equation.DSMT4">
                  <p:embed/>
                </p:oleObj>
              </mc:Choice>
              <mc:Fallback>
                <p:oleObj name="Equation" r:id="rId13" imgW="4406760" imgH="444240" progId="Equation.DSMT4">
                  <p:embed/>
                  <p:pic>
                    <p:nvPicPr>
                      <p:cNvPr id="10" name="Object 9"/>
                      <p:cNvPicPr>
                        <a:picLocks noChangeAspect="1" noChangeArrowheads="1"/>
                      </p:cNvPicPr>
                      <p:nvPr/>
                    </p:nvPicPr>
                    <p:blipFill>
                      <a:blip r:embed="rId14"/>
                      <a:srcRect/>
                      <a:stretch>
                        <a:fillRect/>
                      </a:stretch>
                    </p:blipFill>
                    <p:spPr bwMode="auto">
                      <a:xfrm>
                        <a:off x="1352292" y="5436753"/>
                        <a:ext cx="6452142" cy="650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871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D661-42FA-4467-81C4-2E7BF3877701}"/>
              </a:ext>
            </a:extLst>
          </p:cNvPr>
          <p:cNvSpPr>
            <a:spLocks noGrp="1"/>
          </p:cNvSpPr>
          <p:nvPr>
            <p:ph type="title"/>
          </p:nvPr>
        </p:nvSpPr>
        <p:spPr>
          <a:xfrm>
            <a:off x="281354" y="457200"/>
            <a:ext cx="8534400" cy="685800"/>
          </a:xfrm>
        </p:spPr>
        <p:txBody>
          <a:bodyPr>
            <a:normAutofit/>
          </a:bodyPr>
          <a:lstStyle/>
          <a:p>
            <a:r>
              <a:rPr lang="en-US" dirty="0"/>
              <a:t>Example 2.9.1: Extending the Model</a:t>
            </a:r>
            <a:endParaRPr lang="en-IN" dirty="0"/>
          </a:p>
        </p:txBody>
      </p:sp>
      <p:sp>
        <p:nvSpPr>
          <p:cNvPr id="3" name="Content Placeholder 2">
            <a:extLst>
              <a:ext uri="{FF2B5EF4-FFF2-40B4-BE49-F238E27FC236}">
                <a16:creationId xmlns:a16="http://schemas.microsoft.com/office/drawing/2014/main" id="{0A939E36-EFA9-4BD5-897E-1A64E612C6AF}"/>
              </a:ext>
            </a:extLst>
          </p:cNvPr>
          <p:cNvSpPr>
            <a:spLocks noGrp="1"/>
          </p:cNvSpPr>
          <p:nvPr>
            <p:ph sz="quarter" idx="15"/>
          </p:nvPr>
        </p:nvSpPr>
        <p:spPr>
          <a:xfrm>
            <a:off x="380060" y="1371600"/>
            <a:ext cx="8230540" cy="1137592"/>
          </a:xfrm>
        </p:spPr>
        <p:txBody>
          <a:bodyPr/>
          <a:lstStyle/>
          <a:p>
            <a:pPr marL="461963" indent="-461963">
              <a:lnSpc>
                <a:spcPct val="100000"/>
              </a:lnSpc>
            </a:pPr>
            <a:r>
              <a:rPr lang="en-US" sz="2200" dirty="0"/>
              <a:t>If we have a $10,000 car loan at an annual interest rate of 12%, and we wish to pay it off in four years by making </a:t>
            </a:r>
            <a:r>
              <a:rPr lang="en-US" sz="2200" b="1" dirty="0"/>
              <a:t>monthly payments (–</a:t>
            </a:r>
            <a:r>
              <a:rPr lang="en-US" sz="2200" b="1" i="1" dirty="0"/>
              <a:t>b</a:t>
            </a:r>
            <a:r>
              <a:rPr lang="en-US" sz="2200" b="1" dirty="0"/>
              <a:t>), </a:t>
            </a:r>
            <a:r>
              <a:rPr lang="en-US" sz="2200" dirty="0"/>
              <a:t>we can adapt the previous result as follows:</a:t>
            </a:r>
          </a:p>
        </p:txBody>
      </p:sp>
      <p:graphicFrame>
        <p:nvGraphicFramePr>
          <p:cNvPr id="9" name="Object 8" descr="multiline equation line 1 equation left hand side y sub n equals right hand side loan balance open left parenthesis dollar close in the n super th month comma y sub zero equals 10 comma 000 line 2 equation sequence part 1 rho equals part 2 one plus 0.12 divided by 12 equals part 3 1.01 comma equation left hand side one minus rho equals right hand side negative 0.01 comma equation left hand side b divided by one minus rho equals right hand side negative 100 times b line 3 equation sequence part 1 y sub n equals part 2 rho super n times open left parenthesis y sub zero minus b divided by one minus rho close plus b divided by one minus rho equals part 3 1.01 super n times open left parenthesis 10 comma 000 plus 100 times b close minus 100 times b">
            <a:extLst>
              <a:ext uri="{FF2B5EF4-FFF2-40B4-BE49-F238E27FC236}">
                <a16:creationId xmlns:a16="http://schemas.microsoft.com/office/drawing/2014/main" id="{756643A9-EAFC-4BBD-90DD-DCD5A4AEE9C9}"/>
              </a:ext>
            </a:extLst>
          </p:cNvPr>
          <p:cNvGraphicFramePr>
            <a:graphicFrameLocks noChangeAspect="1"/>
          </p:cNvGraphicFramePr>
          <p:nvPr>
            <p:extLst>
              <p:ext uri="{D42A27DB-BD31-4B8C-83A1-F6EECF244321}">
                <p14:modId xmlns:p14="http://schemas.microsoft.com/office/powerpoint/2010/main" val="3683433544"/>
              </p:ext>
            </p:extLst>
          </p:nvPr>
        </p:nvGraphicFramePr>
        <p:xfrm>
          <a:off x="2368487" y="2587792"/>
          <a:ext cx="4318127" cy="1413764"/>
        </p:xfrm>
        <a:graphic>
          <a:graphicData uri="http://schemas.openxmlformats.org/presentationml/2006/ole">
            <mc:AlternateContent xmlns:mc="http://schemas.openxmlformats.org/markup-compatibility/2006">
              <mc:Choice xmlns:v="urn:schemas-microsoft-com:vml" Requires="v">
                <p:oleObj name="Equation" r:id="rId2" imgW="3568680" imgH="1168200" progId="Equation.DSMT4">
                  <p:embed/>
                </p:oleObj>
              </mc:Choice>
              <mc:Fallback>
                <p:oleObj name="Equation" r:id="rId2" imgW="3568680" imgH="1168200" progId="Equation.DSMT4">
                  <p:embed/>
                  <p:pic>
                    <p:nvPicPr>
                      <p:cNvPr id="5" name="Object 4"/>
                      <p:cNvPicPr/>
                      <p:nvPr/>
                    </p:nvPicPr>
                    <p:blipFill>
                      <a:blip r:embed="rId3"/>
                      <a:stretch>
                        <a:fillRect/>
                      </a:stretch>
                    </p:blipFill>
                    <p:spPr>
                      <a:xfrm>
                        <a:off x="2368487" y="2587792"/>
                        <a:ext cx="4318127" cy="141376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8BAACB0-0828-4CD0-ACA8-384D7DFBF73D}"/>
              </a:ext>
            </a:extLst>
          </p:cNvPr>
          <p:cNvSpPr>
            <a:spLocks noGrp="1"/>
          </p:cNvSpPr>
          <p:nvPr>
            <p:ph sz="quarter" idx="18"/>
          </p:nvPr>
        </p:nvSpPr>
        <p:spPr>
          <a:xfrm>
            <a:off x="398816" y="4048494"/>
            <a:ext cx="8514996" cy="447306"/>
          </a:xfrm>
        </p:spPr>
        <p:txBody>
          <a:bodyPr/>
          <a:lstStyle/>
          <a:p>
            <a:pPr marL="461963" indent="-461963"/>
            <a:r>
              <a:rPr lang="en-US" sz="2200" dirty="0"/>
              <a:t>To pay the loan off in four years, we set </a:t>
            </a:r>
            <a:r>
              <a:rPr lang="en-US" sz="2200" i="1" dirty="0"/>
              <a:t>y</a:t>
            </a:r>
            <a:r>
              <a:rPr lang="en-US" sz="2200" baseline="-25000" dirty="0"/>
              <a:t>48</a:t>
            </a:r>
            <a:r>
              <a:rPr lang="en-US" sz="2200" dirty="0"/>
              <a:t> = 0 and solve for </a:t>
            </a:r>
            <a:r>
              <a:rPr lang="en-US" sz="2200" b="1" i="1" dirty="0"/>
              <a:t>b</a:t>
            </a:r>
            <a:r>
              <a:rPr lang="en-US" sz="2200" b="1" dirty="0"/>
              <a:t>:</a:t>
            </a:r>
          </a:p>
        </p:txBody>
      </p:sp>
      <p:graphicFrame>
        <p:nvGraphicFramePr>
          <p:cNvPr id="11" name="Object 10" descr="y sub 48 equals 1.01 power 48 open left parenthesis 10 comma 000 plus 100 b close minus 100 times b equals zero tends to b equals negative 100  times 1.01 power 48 divided by 1.01 power 48 minus 1 similar to minus 263.34">
            <a:extLst>
              <a:ext uri="{FF2B5EF4-FFF2-40B4-BE49-F238E27FC236}">
                <a16:creationId xmlns:a16="http://schemas.microsoft.com/office/drawing/2014/main" id="{CCB9C877-F840-4298-8C74-9FC41C084CF0}"/>
              </a:ext>
            </a:extLst>
          </p:cNvPr>
          <p:cNvGraphicFramePr>
            <a:graphicFrameLocks noChangeAspect="1"/>
          </p:cNvGraphicFramePr>
          <p:nvPr>
            <p:extLst>
              <p:ext uri="{D42A27DB-BD31-4B8C-83A1-F6EECF244321}">
                <p14:modId xmlns:p14="http://schemas.microsoft.com/office/powerpoint/2010/main" val="2956026224"/>
              </p:ext>
            </p:extLst>
          </p:nvPr>
        </p:nvGraphicFramePr>
        <p:xfrm>
          <a:off x="2743200" y="4561962"/>
          <a:ext cx="3718814" cy="1004080"/>
        </p:xfrm>
        <a:graphic>
          <a:graphicData uri="http://schemas.openxmlformats.org/presentationml/2006/ole">
            <mc:AlternateContent xmlns:mc="http://schemas.openxmlformats.org/markup-compatibility/2006">
              <mc:Choice xmlns:v="urn:schemas-microsoft-com:vml" Requires="v">
                <p:oleObj name="Equation" r:id="rId4" imgW="2539800" imgH="685800" progId="Equation.DSMT4">
                  <p:embed/>
                </p:oleObj>
              </mc:Choice>
              <mc:Fallback>
                <p:oleObj name="Equation" r:id="rId4" imgW="2539800" imgH="685800" progId="Equation.DSMT4">
                  <p:embed/>
                  <p:pic>
                    <p:nvPicPr>
                      <p:cNvPr id="4" name="Object 3"/>
                      <p:cNvPicPr/>
                      <p:nvPr/>
                    </p:nvPicPr>
                    <p:blipFill>
                      <a:blip r:embed="rId5"/>
                      <a:stretch>
                        <a:fillRect/>
                      </a:stretch>
                    </p:blipFill>
                    <p:spPr>
                      <a:xfrm>
                        <a:off x="2743200" y="4561962"/>
                        <a:ext cx="3718814" cy="100408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F4FED88-C555-40FE-BF7D-099E4C035E97}"/>
              </a:ext>
            </a:extLst>
          </p:cNvPr>
          <p:cNvSpPr>
            <a:spLocks noGrp="1"/>
          </p:cNvSpPr>
          <p:nvPr>
            <p:ph sz="quarter" idx="21"/>
          </p:nvPr>
        </p:nvSpPr>
        <p:spPr>
          <a:xfrm>
            <a:off x="398815" y="5580706"/>
            <a:ext cx="8514997" cy="667694"/>
          </a:xfrm>
        </p:spPr>
        <p:txBody>
          <a:bodyPr/>
          <a:lstStyle/>
          <a:p>
            <a:pPr marL="398463" indent="-398463"/>
            <a:r>
              <a:rPr lang="en-US" sz="2200" dirty="0"/>
              <a:t>The total amount paid on the loan is 48(263.34)=$12,640.32, so the amount of interest paid is $2640.32.</a:t>
            </a:r>
            <a:endParaRPr lang="en-IN" sz="2200" dirty="0"/>
          </a:p>
        </p:txBody>
      </p:sp>
    </p:spTree>
    <p:extLst>
      <p:ext uri="{BB962C8B-B14F-4D97-AF65-F5344CB8AC3E}">
        <p14:creationId xmlns:p14="http://schemas.microsoft.com/office/powerpoint/2010/main" val="75429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D661-42FA-4467-81C4-2E7BF3877701}"/>
              </a:ext>
            </a:extLst>
          </p:cNvPr>
          <p:cNvSpPr>
            <a:spLocks noGrp="1"/>
          </p:cNvSpPr>
          <p:nvPr>
            <p:ph type="title"/>
          </p:nvPr>
        </p:nvSpPr>
        <p:spPr>
          <a:xfrm>
            <a:off x="281354" y="457200"/>
            <a:ext cx="8534400" cy="762000"/>
          </a:xfrm>
        </p:spPr>
        <p:txBody>
          <a:bodyPr>
            <a:normAutofit/>
          </a:bodyPr>
          <a:lstStyle/>
          <a:p>
            <a:r>
              <a:rPr lang="en-US" dirty="0"/>
              <a:t>Nonlinear Difference Equations</a:t>
            </a:r>
            <a:endParaRPr lang="en-IN" dirty="0"/>
          </a:p>
        </p:txBody>
      </p:sp>
      <p:sp>
        <p:nvSpPr>
          <p:cNvPr id="3" name="Content Placeholder 2">
            <a:extLst>
              <a:ext uri="{FF2B5EF4-FFF2-40B4-BE49-F238E27FC236}">
                <a16:creationId xmlns:a16="http://schemas.microsoft.com/office/drawing/2014/main" id="{0A939E36-EFA9-4BD5-897E-1A64E612C6AF}"/>
              </a:ext>
            </a:extLst>
          </p:cNvPr>
          <p:cNvSpPr>
            <a:spLocks noGrp="1"/>
          </p:cNvSpPr>
          <p:nvPr>
            <p:ph sz="quarter" idx="15"/>
          </p:nvPr>
        </p:nvSpPr>
        <p:spPr>
          <a:xfrm>
            <a:off x="380060" y="1447800"/>
            <a:ext cx="8534400" cy="1828661"/>
          </a:xfrm>
        </p:spPr>
        <p:txBody>
          <a:bodyPr/>
          <a:lstStyle/>
          <a:p>
            <a:pPr marL="461963" indent="-461963">
              <a:lnSpc>
                <a:spcPct val="100000"/>
              </a:lnSpc>
            </a:pPr>
            <a:r>
              <a:rPr lang="en-US" sz="2200" dirty="0"/>
              <a:t>As is the case with differential equations, nonlinear difference equations are much more complicated and have much more varied solutions than linear equations.</a:t>
            </a:r>
          </a:p>
          <a:p>
            <a:pPr marL="461963" indent="-461963"/>
            <a:r>
              <a:rPr lang="en-US" sz="2200" dirty="0"/>
              <a:t>We will analyze only the logistic equation, which is similar to the logistic differential equation discussed in 2.5.</a:t>
            </a:r>
          </a:p>
        </p:txBody>
      </p:sp>
      <p:graphicFrame>
        <p:nvGraphicFramePr>
          <p:cNvPr id="10" name="Object 9" descr="multiline equation line 1 equation left hand side y sub n plus one equals right hand side rho times y sub n times open left parenthesis one minus y sub n divided by k close comma n equals zero comma one comma two comma ellipsis line 2 Letting equation left hand side u sub n equals right hand side y sub n solidus k comma equation left hand side u sub n prefix plus of one equals right hand side rho times u sub n times open left parenthesis one minus u sub n close">
            <a:extLst>
              <a:ext uri="{FF2B5EF4-FFF2-40B4-BE49-F238E27FC236}">
                <a16:creationId xmlns:a16="http://schemas.microsoft.com/office/drawing/2014/main" id="{153BC1D0-6036-4A68-B9B0-FBCE385458B0}"/>
              </a:ext>
            </a:extLst>
          </p:cNvPr>
          <p:cNvGraphicFramePr>
            <a:graphicFrameLocks noChangeAspect="1"/>
          </p:cNvGraphicFramePr>
          <p:nvPr>
            <p:extLst>
              <p:ext uri="{D42A27DB-BD31-4B8C-83A1-F6EECF244321}">
                <p14:modId xmlns:p14="http://schemas.microsoft.com/office/powerpoint/2010/main" val="2120814692"/>
              </p:ext>
            </p:extLst>
          </p:nvPr>
        </p:nvGraphicFramePr>
        <p:xfrm>
          <a:off x="3001865" y="3312008"/>
          <a:ext cx="3093377" cy="878992"/>
        </p:xfrm>
        <a:graphic>
          <a:graphicData uri="http://schemas.openxmlformats.org/presentationml/2006/ole">
            <mc:AlternateContent xmlns:mc="http://schemas.openxmlformats.org/markup-compatibility/2006">
              <mc:Choice xmlns:v="urn:schemas-microsoft-com:vml" Requires="v">
                <p:oleObj name="Equation" r:id="rId3" imgW="2323800" imgH="660240" progId="Equation.DSMT4">
                  <p:embed/>
                </p:oleObj>
              </mc:Choice>
              <mc:Fallback>
                <p:oleObj name="Equation" r:id="rId3" imgW="2323800" imgH="660240" progId="Equation.DSMT4">
                  <p:embed/>
                  <p:pic>
                    <p:nvPicPr>
                      <p:cNvPr id="3" name="Object 2"/>
                      <p:cNvPicPr/>
                      <p:nvPr/>
                    </p:nvPicPr>
                    <p:blipFill>
                      <a:blip r:embed="rId4"/>
                      <a:stretch>
                        <a:fillRect/>
                      </a:stretch>
                    </p:blipFill>
                    <p:spPr>
                      <a:xfrm>
                        <a:off x="3001865" y="3312008"/>
                        <a:ext cx="3093377" cy="87899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8BAACB0-0828-4CD0-ACA8-384D7DFBF73D}"/>
              </a:ext>
            </a:extLst>
          </p:cNvPr>
          <p:cNvSpPr>
            <a:spLocks noGrp="1"/>
          </p:cNvSpPr>
          <p:nvPr>
            <p:ph sz="quarter" idx="18"/>
          </p:nvPr>
        </p:nvSpPr>
        <p:spPr>
          <a:xfrm>
            <a:off x="398816" y="4267200"/>
            <a:ext cx="8514996" cy="518668"/>
          </a:xfrm>
        </p:spPr>
        <p:txBody>
          <a:bodyPr/>
          <a:lstStyle/>
          <a:p>
            <a:pPr marL="461963" indent="-461963"/>
            <a:r>
              <a:rPr lang="en-US" sz="2200" dirty="0"/>
              <a:t>Seeking the equilibrium solution yields:</a:t>
            </a:r>
          </a:p>
        </p:txBody>
      </p:sp>
      <p:graphicFrame>
        <p:nvGraphicFramePr>
          <p:cNvPr id="11" name="Object 10" descr="equation sequence part 1 u sub n plus one equals part 2 u sub n equals part 3 rho times u sub n minus rho times u sub n squared right double arrow u sub n equals zero comma equation left hand side u sub n equals right hand side rho minus one divided by rho">
            <a:extLst>
              <a:ext uri="{FF2B5EF4-FFF2-40B4-BE49-F238E27FC236}">
                <a16:creationId xmlns:a16="http://schemas.microsoft.com/office/drawing/2014/main" id="{1B58FBED-FDBF-4934-A214-0824B7868CDA}"/>
              </a:ext>
            </a:extLst>
          </p:cNvPr>
          <p:cNvGraphicFramePr>
            <a:graphicFrameLocks noChangeAspect="1"/>
          </p:cNvGraphicFramePr>
          <p:nvPr>
            <p:extLst>
              <p:ext uri="{D42A27DB-BD31-4B8C-83A1-F6EECF244321}">
                <p14:modId xmlns:p14="http://schemas.microsoft.com/office/powerpoint/2010/main" val="1558293425"/>
              </p:ext>
            </p:extLst>
          </p:nvPr>
        </p:nvGraphicFramePr>
        <p:xfrm>
          <a:off x="2481520" y="4785868"/>
          <a:ext cx="4254324" cy="674964"/>
        </p:xfrm>
        <a:graphic>
          <a:graphicData uri="http://schemas.openxmlformats.org/presentationml/2006/ole">
            <mc:AlternateContent xmlns:mc="http://schemas.openxmlformats.org/markup-compatibility/2006">
              <mc:Choice xmlns:v="urn:schemas-microsoft-com:vml" Requires="v">
                <p:oleObj name="Equation" r:id="rId5" imgW="2641320" imgH="419040" progId="Equation.DSMT4">
                  <p:embed/>
                </p:oleObj>
              </mc:Choice>
              <mc:Fallback>
                <p:oleObj name="Equation" r:id="rId5" imgW="2641320" imgH="419040" progId="Equation.DSMT4">
                  <p:embed/>
                  <p:pic>
                    <p:nvPicPr>
                      <p:cNvPr id="4" name="Object 3"/>
                      <p:cNvPicPr>
                        <a:picLocks noChangeAspect="1" noChangeArrowheads="1"/>
                      </p:cNvPicPr>
                      <p:nvPr/>
                    </p:nvPicPr>
                    <p:blipFill>
                      <a:blip r:embed="rId6"/>
                      <a:srcRect/>
                      <a:stretch>
                        <a:fillRect/>
                      </a:stretch>
                    </p:blipFill>
                    <p:spPr bwMode="auto">
                      <a:xfrm>
                        <a:off x="2481520" y="4785868"/>
                        <a:ext cx="4254324" cy="67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AF4FED88-C555-40FE-BF7D-099E4C035E97}"/>
              </a:ext>
            </a:extLst>
          </p:cNvPr>
          <p:cNvSpPr>
            <a:spLocks noGrp="1"/>
          </p:cNvSpPr>
          <p:nvPr>
            <p:ph sz="quarter" idx="21"/>
          </p:nvPr>
        </p:nvSpPr>
        <p:spPr>
          <a:xfrm>
            <a:off x="351184" y="5486400"/>
            <a:ext cx="8514997" cy="530102"/>
          </a:xfrm>
        </p:spPr>
        <p:txBody>
          <a:bodyPr/>
          <a:lstStyle/>
          <a:p>
            <a:pPr marL="461963" indent="-461963"/>
            <a:r>
              <a:rPr lang="en-US" sz="2200" dirty="0"/>
              <a:t>Are either of these equilibrium solutions asymptotically stable?</a:t>
            </a:r>
          </a:p>
        </p:txBody>
      </p:sp>
    </p:spTree>
    <p:extLst>
      <p:ext uri="{BB962C8B-B14F-4D97-AF65-F5344CB8AC3E}">
        <p14:creationId xmlns:p14="http://schemas.microsoft.com/office/powerpoint/2010/main" val="50694465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1247</Words>
  <Application>Microsoft Office PowerPoint</Application>
  <PresentationFormat>On-screen Show (4:3)</PresentationFormat>
  <Paragraphs>88</Paragraphs>
  <Slides>19</Slides>
  <Notes>12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19</vt:i4>
      </vt:variant>
    </vt:vector>
  </HeadingPairs>
  <TitlesOfParts>
    <vt:vector size="34"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2.9 First-Order Difference Equations</vt:lpstr>
      <vt:lpstr>Introduction to Difference Equations</vt:lpstr>
      <vt:lpstr>Difference Equation and Equilibrium Solution</vt:lpstr>
      <vt:lpstr>Linear Homogeneous Difference Equations</vt:lpstr>
      <vt:lpstr>Adding and Subtracting a Term to the Equation</vt:lpstr>
      <vt:lpstr>Conditions for an Equilibrium</vt:lpstr>
      <vt:lpstr>Example 2.9.1: Extending the Model</vt:lpstr>
      <vt:lpstr>Nonlinear Difference Equations</vt:lpstr>
      <vt:lpstr>Examining Points Near Equilibrium Solutions</vt:lpstr>
      <vt:lpstr>Solutions for Varying Initial States and Varying Parameter Values Between 0 and 3 (part one)</vt:lpstr>
      <vt:lpstr>Solutions for Varying Initial States and Parameter Values Between 0 and 3 (part two) </vt:lpstr>
      <vt:lpstr>Summary of Asymptotic Stability Intervals</vt:lpstr>
      <vt:lpstr>Solutions of the Difference Equation That Do Not Approach an Equilibrium - 2 Cycle</vt:lpstr>
      <vt:lpstr>Solutions of the Difference Equation That Do Not Approach an Equilibrium - 4 Cycles</vt:lpstr>
      <vt:lpstr>Solutions of the Difference Equation That Do Not Approach an Equilibrium: General Cyclic and Chaotic Behavior</vt:lpstr>
      <vt:lpstr>Chaotic Solutions Graphical Example</vt:lpstr>
      <vt:lpstr>What Chaotic Solutions May Suggest</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2025-07-26T01:04:21Z</dcterms:modified>
</cp:coreProperties>
</file>