
<file path=[Content_Types].xml><?xml version="1.0" encoding="utf-8"?>
<Types xmlns="http://schemas.openxmlformats.org/package/2006/content-types">
  <Default Extension="bin" ContentType="application/vnd.openxmlformats-officedocument.oleObject"/>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5.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6.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936" r:id="rId1"/>
    <p:sldMasterId id="2147483939" r:id="rId2"/>
    <p:sldMasterId id="2147483953" r:id="rId3"/>
    <p:sldMasterId id="2147483956" r:id="rId4"/>
    <p:sldMasterId id="2147483959" r:id="rId5"/>
    <p:sldMasterId id="2147483962" r:id="rId6"/>
    <p:sldMasterId id="2147483967" r:id="rId7"/>
  </p:sldMasterIdLst>
  <p:notesMasterIdLst>
    <p:notesMasterId r:id="rId30"/>
  </p:notesMasterIdLst>
  <p:sldIdLst>
    <p:sldId id="436" r:id="rId8"/>
    <p:sldId id="437" r:id="rId9"/>
    <p:sldId id="852" r:id="rId10"/>
    <p:sldId id="1031" r:id="rId11"/>
    <p:sldId id="1032" r:id="rId12"/>
    <p:sldId id="1033" r:id="rId13"/>
    <p:sldId id="1034" r:id="rId14"/>
    <p:sldId id="1035" r:id="rId15"/>
    <p:sldId id="1036" r:id="rId16"/>
    <p:sldId id="974" r:id="rId17"/>
    <p:sldId id="1014" r:id="rId18"/>
    <p:sldId id="1015" r:id="rId19"/>
    <p:sldId id="1037" r:id="rId20"/>
    <p:sldId id="1016" r:id="rId21"/>
    <p:sldId id="1038" r:id="rId22"/>
    <p:sldId id="1018" r:id="rId23"/>
    <p:sldId id="1039" r:id="rId24"/>
    <p:sldId id="1040" r:id="rId25"/>
    <p:sldId id="1041" r:id="rId26"/>
    <p:sldId id="1042" r:id="rId27"/>
    <p:sldId id="1043" r:id="rId28"/>
    <p:sldId id="351" r:id="rId29"/>
  </p:sldIdLst>
  <p:sldSz cx="9144000" cy="6858000" type="screen4x3"/>
  <p:notesSz cx="6858000" cy="9144000"/>
  <p:defaultTextStyle>
    <a:defPPr>
      <a:defRPr lang="en-CA"/>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2" pos="288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7F"/>
    <a:srgbClr val="931B21"/>
    <a:srgbClr val="90A2B7"/>
    <a:srgbClr val="7D8FAA"/>
    <a:srgbClr val="EEF8FC"/>
    <a:srgbClr val="E3F3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17" autoAdjust="0"/>
    <p:restoredTop sz="96257" autoAdjust="0"/>
  </p:normalViewPr>
  <p:slideViewPr>
    <p:cSldViewPr>
      <p:cViewPr varScale="1">
        <p:scale>
          <a:sx n="106" d="100"/>
          <a:sy n="106" d="100"/>
        </p:scale>
        <p:origin x="1092" y="102"/>
      </p:cViewPr>
      <p:guideLst>
        <p:guide pos="2880"/>
        <p:guide orient="horz" pos="2160"/>
      </p:guideLst>
    </p:cSldViewPr>
  </p:slideViewPr>
  <p:outlineViewPr>
    <p:cViewPr>
      <p:scale>
        <a:sx n="33" d="100"/>
        <a:sy n="33" d="100"/>
      </p:scale>
      <p:origin x="0" y="-263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652"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6.wmf"/><Relationship Id="rId4" Type="http://schemas.openxmlformats.org/officeDocument/2006/relationships/image" Target="../media/image2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C3E00D2-8529-4D28-AC18-5C62C9EBCB74}"/>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3" name="Date Placeholder 2">
            <a:extLst>
              <a:ext uri="{FF2B5EF4-FFF2-40B4-BE49-F238E27FC236}">
                <a16:creationId xmlns:a16="http://schemas.microsoft.com/office/drawing/2014/main" id="{B3FCC487-64BD-4550-9CC9-3C6C008FE881}"/>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875F89-0D68-4D84-A197-A84F68D3071E}" type="datetimeFigureOut">
              <a:rPr lang="en-US"/>
              <a:pPr>
                <a:defRPr/>
              </a:pPr>
              <a:t>11/24/2021</a:t>
            </a:fld>
            <a:endParaRPr lang="en-US"/>
          </a:p>
        </p:txBody>
      </p:sp>
      <p:sp>
        <p:nvSpPr>
          <p:cNvPr id="4" name="Slide Image Placeholder 3">
            <a:extLst>
              <a:ext uri="{FF2B5EF4-FFF2-40B4-BE49-F238E27FC236}">
                <a16:creationId xmlns:a16="http://schemas.microsoft.com/office/drawing/2014/main" id="{BFC4B7F5-B7EC-4BD5-9ABE-F7EFFD7DDA63}"/>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pPr lvl="0"/>
            <a:endParaRPr lang="en-US" noProof="0" dirty="0"/>
          </a:p>
        </p:txBody>
      </p:sp>
      <p:sp>
        <p:nvSpPr>
          <p:cNvPr id="5" name="Notes Placeholder 4">
            <a:extLst>
              <a:ext uri="{FF2B5EF4-FFF2-40B4-BE49-F238E27FC236}">
                <a16:creationId xmlns:a16="http://schemas.microsoft.com/office/drawing/2014/main" id="{3B17DBB5-2492-471D-ACDD-B5F83EE92E41}"/>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6" name="Footer Placeholder 5">
            <a:extLst>
              <a:ext uri="{FF2B5EF4-FFF2-40B4-BE49-F238E27FC236}">
                <a16:creationId xmlns:a16="http://schemas.microsoft.com/office/drawing/2014/main" id="{C29FDCF6-59E8-4AFB-BAE1-DE8E05FC427A}"/>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7" name="Slide Number Placeholder 6">
            <a:extLst>
              <a:ext uri="{FF2B5EF4-FFF2-40B4-BE49-F238E27FC236}">
                <a16:creationId xmlns:a16="http://schemas.microsoft.com/office/drawing/2014/main" id="{6E78BF1A-8141-4344-996B-2B47AA9E0A4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271FEB-9CD3-4EE7-AACB-54E989A70BCE}" type="slidenum">
              <a:rPr lang="en-US"/>
              <a:pPr>
                <a:defRPr/>
              </a:pPr>
              <a:t>‹#›</a:t>
            </a:fld>
            <a:endParaRPr lang="en-US"/>
          </a:p>
        </p:txBody>
      </p:sp>
    </p:spTree>
    <p:extLst>
      <p:ext uri="{BB962C8B-B14F-4D97-AF65-F5344CB8AC3E}">
        <p14:creationId xmlns:p14="http://schemas.microsoft.com/office/powerpoint/2010/main" val="35840376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a:t>
            </a:fld>
            <a:endParaRPr lang="en-US" dirty="0"/>
          </a:p>
        </p:txBody>
      </p:sp>
    </p:spTree>
    <p:extLst>
      <p:ext uri="{BB962C8B-B14F-4D97-AF65-F5344CB8AC3E}">
        <p14:creationId xmlns:p14="http://schemas.microsoft.com/office/powerpoint/2010/main" val="26783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22</a:t>
            </a:fld>
            <a:endParaRPr lang="en-US" dirty="0"/>
          </a:p>
        </p:txBody>
      </p:sp>
    </p:spTree>
    <p:extLst>
      <p:ext uri="{BB962C8B-B14F-4D97-AF65-F5344CB8AC3E}">
        <p14:creationId xmlns:p14="http://schemas.microsoft.com/office/powerpoint/2010/main" val="1997925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p:nvPr>
        </p:nvSpPr>
        <p:spPr>
          <a:xfrm>
            <a:off x="1905000" y="6248400"/>
            <a:ext cx="6248400" cy="45720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37936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966725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vl2pPr marL="1143000" indent="-292608">
              <a:buClr>
                <a:schemeClr val="accent2"/>
              </a:buClr>
              <a:defRPr sz="2400" b="0" i="0" baseline="0">
                <a:latin typeface="Times New Roman" charset="0"/>
                <a:ea typeface="Times New Roman" charset="0"/>
                <a:cs typeface="Times New Roman"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527444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221448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75968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p:cNvSpPr>
            <a:spLocks noGrp="1"/>
          </p:cNvSpPr>
          <p:nvPr>
            <p:ph type="title"/>
          </p:nvPr>
        </p:nvSpPr>
        <p:spPr>
          <a:xfrm>
            <a:off x="304800" y="465826"/>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13"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2864091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7"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520700" indent="-508000">
              <a:spcBef>
                <a:spcPts val="2000"/>
              </a:spcBef>
              <a:buNone/>
              <a:tabLst/>
              <a:defRPr sz="2800" b="0" i="0" baseline="0">
                <a:solidFill>
                  <a:schemeClr val="accent2"/>
                </a:solidFill>
                <a:latin typeface="Times New Roman" charset="0"/>
                <a:ea typeface="Times New Roman" charset="0"/>
                <a:cs typeface="Times New Roman" charset="0"/>
              </a:defRPr>
            </a:lvl2pPr>
            <a:lvl3pPr marL="635000" marR="0" indent="-395288" algn="l" defTabSz="914400" rtl="0" eaLnBrk="1" fontAlgn="auto" latinLnBrk="0" hangingPunct="1">
              <a:lnSpc>
                <a:spcPct val="90000"/>
              </a:lnSpc>
              <a:spcBef>
                <a:spcPts val="1000"/>
              </a:spcBef>
              <a:spcAft>
                <a:spcPts val="0"/>
              </a:spcAft>
              <a:buClr>
                <a:schemeClr val="accent2"/>
              </a:buClr>
              <a:buSzTx/>
              <a:buFont typeface="+mj-lt"/>
              <a:buAutoNum type="arabicPeriod"/>
              <a:tabLst/>
              <a:defRPr sz="2800" b="0" i="0">
                <a:solidFill>
                  <a:schemeClr val="tx1"/>
                </a:solidFill>
                <a:latin typeface="Times New Roman" charset="0"/>
                <a:ea typeface="Times New Roman" charset="0"/>
                <a:cs typeface="Times New Roman" charset="0"/>
              </a:defRPr>
            </a:lvl3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lgn="ctr">
              <a:defRPr>
                <a:latin typeface="Times New Roman" charset="0"/>
                <a:ea typeface="Times New Roman" charset="0"/>
                <a:cs typeface="Times New Roman" charset="0"/>
              </a:defRPr>
            </a:lvl1pPr>
          </a:lstStyle>
          <a:p>
            <a:r>
              <a:rPr lang="en-US" sz="1200" dirty="0">
                <a:solidFill>
                  <a:schemeClr val="tx1">
                    <a:tint val="75000"/>
                  </a:schemeClr>
                </a:solidFill>
                <a:latin typeface="Times New Roman" panose="02020603050405020304" pitchFamily="18" charset="0"/>
                <a:cs typeface="Times New Roman" panose="02020603050405020304" pitchFamily="18" charset="0"/>
              </a:rPr>
              <a:t>Copyright ©2021 John Wiley &amp; Sons, Inc.</a:t>
            </a:r>
          </a:p>
        </p:txBody>
      </p:sp>
    </p:spTree>
    <p:extLst>
      <p:ext uri="{BB962C8B-B14F-4D97-AF65-F5344CB8AC3E}">
        <p14:creationId xmlns:p14="http://schemas.microsoft.com/office/powerpoint/2010/main" val="3149278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838200"/>
          </a:xfrm>
          <a:prstGeom prst="rect">
            <a:avLst/>
          </a:prstGeom>
        </p:spPr>
        <p:txBody>
          <a:bodyPr>
            <a:normAutofit/>
          </a:bodyPr>
          <a:lstStyle>
            <a:lvl1pPr>
              <a:defRPr sz="4000" b="0" i="0">
                <a:solidFill>
                  <a:srgbClr val="196E78"/>
                </a:solidFill>
                <a:latin typeface="Times New Roman" panose="02020603050405020304" pitchFamily="18" charset="0"/>
                <a:ea typeface="Times New Roman" panose="02020603050405020304" pitchFamily="18" charset="0"/>
                <a:cs typeface="Times New Roman" panose="02020603050405020304" pitchFamily="18" charset="0"/>
              </a:defRPr>
            </a:lvl1pPr>
          </a:lstStyle>
          <a:p>
            <a:endParaRPr lang="en-US" dirty="0"/>
          </a:p>
        </p:txBody>
      </p:sp>
      <p:sp>
        <p:nvSpPr>
          <p:cNvPr id="13" name="Content Placeholder"/>
          <p:cNvSpPr>
            <a:spLocks noGrp="1"/>
          </p:cNvSpPr>
          <p:nvPr>
            <p:ph sz="quarter" idx="10" hasCustomPrompt="1"/>
          </p:nvPr>
        </p:nvSpPr>
        <p:spPr>
          <a:xfrm>
            <a:off x="304800" y="1447800"/>
            <a:ext cx="8534400" cy="4800600"/>
          </a:xfrm>
          <a:prstGeom prst="rect">
            <a:avLst/>
          </a:prstGeom>
        </p:spPr>
        <p:txBody>
          <a:bodyPr/>
          <a:lstStyle>
            <a:lvl1pPr marL="457200" indent="-457200" algn="l">
              <a:lnSpc>
                <a:spcPct val="100000"/>
              </a:lnSpc>
              <a:spcBef>
                <a:spcPts val="624"/>
              </a:spcBef>
              <a:buClr>
                <a:schemeClr val="accent2"/>
              </a:buClr>
              <a:buFont typeface="Arial" panose="020B0604020202020204" pitchFamily="34" charset="0"/>
              <a:buChar char="•"/>
              <a:tabLst/>
              <a:defRPr sz="2800" b="0" i="0" baseline="0">
                <a:latin typeface="Times New Roman" panose="02020603050405020304" pitchFamily="18" charset="0"/>
                <a:ea typeface="Times New Roman" panose="02020603050405020304" pitchFamily="18" charset="0"/>
                <a:cs typeface="Times New Roman" panose="02020603050405020304" pitchFamily="18" charset="0"/>
              </a:defRPr>
            </a:lvl1pPr>
            <a:lvl2pPr marL="914400" indent="-457200">
              <a:lnSpc>
                <a:spcPct val="100000"/>
              </a:lnSpc>
              <a:spcBef>
                <a:spcPts val="624"/>
              </a:spcBef>
              <a:buClr>
                <a:schemeClr val="accent2"/>
              </a:buClr>
              <a:buSzPct val="80000"/>
              <a:buFont typeface="Courier New" panose="02070309020205020404" pitchFamily="49" charset="0"/>
              <a:buChar char="o"/>
              <a:defRPr sz="2600" b="0" i="0">
                <a:latin typeface="Times New Roman" panose="02020603050405020304" pitchFamily="18" charset="0"/>
                <a:ea typeface="Times New Roman" panose="02020603050405020304" pitchFamily="18" charset="0"/>
                <a:cs typeface="Times New Roman" panose="02020603050405020304" pitchFamily="18" charset="0"/>
              </a:defRPr>
            </a:lvl2pPr>
            <a:lvl3pPr>
              <a:lnSpc>
                <a:spcPct val="100000"/>
              </a:lnSpc>
              <a:spcBef>
                <a:spcPts val="624"/>
              </a:spcBef>
              <a:defRPr sz="2400" b="0" i="0">
                <a:latin typeface="Times New Roman" panose="02020603050405020304" pitchFamily="18" charset="0"/>
                <a:ea typeface="Source Sans Pro" charset="0"/>
                <a:cs typeface="Times New Roman" panose="02020603050405020304" pitchFamily="18"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712075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975360"/>
          </a:xfrm>
          <a:prstGeom prst="rect">
            <a:avLst/>
          </a:prstGeom>
        </p:spPr>
        <p:txBody>
          <a:bodyPr>
            <a:normAutofit/>
          </a:bodyPr>
          <a:lstStyle>
            <a:lvl1pPr>
              <a:defRPr sz="4000" b="0" i="0">
                <a:solidFill>
                  <a:srgbClr val="196E78"/>
                </a:solidFill>
                <a:latin typeface="+mn-lt"/>
                <a:ea typeface="Calibri" charset="0"/>
                <a:cs typeface="Calibri" charset="0"/>
              </a:defRPr>
            </a:lvl1pPr>
          </a:lstStyle>
          <a:p>
            <a:endParaRPr lang="en-US" dirty="0"/>
          </a:p>
        </p:txBody>
      </p:sp>
      <p:sp>
        <p:nvSpPr>
          <p:cNvPr id="13" name="Contents"/>
          <p:cNvSpPr>
            <a:spLocks noGrp="1"/>
          </p:cNvSpPr>
          <p:nvPr>
            <p:ph sz="quarter" idx="10" hasCustomPrompt="1"/>
          </p:nvPr>
        </p:nvSpPr>
        <p:spPr>
          <a:xfrm>
            <a:off x="304800" y="1752600"/>
            <a:ext cx="8534400" cy="5334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C00000"/>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4" name="Content Placeholder 3">
            <a:extLst>
              <a:ext uri="{FF2B5EF4-FFF2-40B4-BE49-F238E27FC236}">
                <a16:creationId xmlns:a16="http://schemas.microsoft.com/office/drawing/2014/main" id="{9C5F9957-1560-4A8E-98D3-0418F97BCE24}"/>
              </a:ext>
            </a:extLst>
          </p:cNvPr>
          <p:cNvSpPr>
            <a:spLocks noGrp="1"/>
          </p:cNvSpPr>
          <p:nvPr>
            <p:ph sz="quarter" idx="11"/>
          </p:nvPr>
        </p:nvSpPr>
        <p:spPr>
          <a:xfrm>
            <a:off x="295275" y="3886200"/>
            <a:ext cx="8526463" cy="1981200"/>
          </a:xfrm>
          <a:prstGeom prst="rect">
            <a:avLst/>
          </a:prstGeom>
        </p:spPr>
        <p:txBody>
          <a:bodyPr/>
          <a:lstStyle>
            <a:lvl1pPr marL="457200" indent="-457200">
              <a:buClr>
                <a:schemeClr val="accent2"/>
              </a:buClr>
              <a:defRPr/>
            </a:lvl1pPr>
            <a:lvl2pPr marL="914400" indent="-457200">
              <a:buClr>
                <a:schemeClr val="accent2"/>
              </a:buClr>
              <a:buSzPct val="80000"/>
              <a:buFont typeface="Courier New" panose="02070309020205020404" pitchFamily="49" charset="0"/>
              <a:buChar char="o"/>
              <a:defRPr/>
            </a:lvl2pPr>
            <a:lvl3pPr marL="1371600" indent="-457200">
              <a:buClr>
                <a:schemeClr val="accent2"/>
              </a:buClr>
              <a:buSzPct val="80000"/>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a:extLst>
              <a:ext uri="{FF2B5EF4-FFF2-40B4-BE49-F238E27FC236}">
                <a16:creationId xmlns:a16="http://schemas.microsoft.com/office/drawing/2014/main" id="{C5D82127-62C7-4A6A-82BE-9478F53D6B22}"/>
              </a:ext>
            </a:extLst>
          </p:cNvPr>
          <p:cNvSpPr>
            <a:spLocks noGrp="1"/>
          </p:cNvSpPr>
          <p:nvPr>
            <p:ph sz="quarter" idx="12"/>
          </p:nvPr>
        </p:nvSpPr>
        <p:spPr>
          <a:xfrm>
            <a:off x="2941638" y="2590800"/>
            <a:ext cx="1858962" cy="9906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944676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plus image, figure title, caption, and source">
    <p:spTree>
      <p:nvGrpSpPr>
        <p:cNvPr id="1" name=""/>
        <p:cNvGrpSpPr/>
        <p:nvPr/>
      </p:nvGrpSpPr>
      <p:grpSpPr>
        <a:xfrm>
          <a:off x="0" y="0"/>
          <a:ext cx="0" cy="0"/>
          <a:chOff x="0" y="0"/>
          <a:chExt cx="0" cy="0"/>
        </a:xfrm>
      </p:grpSpPr>
      <p:sp>
        <p:nvSpPr>
          <p:cNvPr id="4" name="Title 3"/>
          <p:cNvSpPr>
            <a:spLocks noGrp="1"/>
          </p:cNvSpPr>
          <p:nvPr>
            <p:ph type="title"/>
          </p:nvPr>
        </p:nvSpPr>
        <p:spPr>
          <a:xfrm>
            <a:off x="281354" y="457200"/>
            <a:ext cx="8534400" cy="1141412"/>
          </a:xfrm>
        </p:spPr>
        <p:txBody>
          <a:bodyPr>
            <a:normAutofit/>
          </a:bodyPr>
          <a:lstStyle>
            <a:lvl1pPr>
              <a:defRPr sz="4000" b="0"/>
            </a:lvl1pPr>
          </a:lstStyle>
          <a:p>
            <a:r>
              <a:rPr lang="en-US" dirty="0"/>
              <a:t>Click to edit Master title style</a:t>
            </a:r>
          </a:p>
        </p:txBody>
      </p:sp>
      <p:sp>
        <p:nvSpPr>
          <p:cNvPr id="7" name="Content Placeholder 9"/>
          <p:cNvSpPr>
            <a:spLocks noGrp="1"/>
          </p:cNvSpPr>
          <p:nvPr>
            <p:ph sz="quarter" idx="15" hasCustomPrompt="1"/>
          </p:nvPr>
        </p:nvSpPr>
        <p:spPr>
          <a:xfrm>
            <a:off x="380060" y="1692275"/>
            <a:ext cx="8534400" cy="425450"/>
          </a:xfrm>
          <a:prstGeom prst="rect">
            <a:avLst/>
          </a:prstGeom>
        </p:spPr>
        <p:txBody>
          <a:bodyPr/>
          <a:lstStyle>
            <a:lvl1pPr marL="285750" indent="-285750" algn="l">
              <a:lnSpc>
                <a:spcPct val="100000"/>
              </a:lnSpc>
              <a:spcBef>
                <a:spcPts val="624"/>
              </a:spcBef>
              <a:buClr>
                <a:schemeClr val="accent2"/>
              </a:buClr>
              <a:buFont typeface="Arial" panose="020B0604020202020204" pitchFamily="34" charset="0"/>
              <a:buChar char="•"/>
              <a:defRPr sz="1800" b="0" i="0"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1pPr>
            <a:lvl2pPr marL="714031" indent="-400761">
              <a:lnSpc>
                <a:spcPct val="100000"/>
              </a:lnSpc>
              <a:spcBef>
                <a:spcPts val="624"/>
              </a:spcBef>
              <a:buClr>
                <a:schemeClr val="accent2"/>
              </a:buClr>
              <a:buSzPct val="80000"/>
              <a:buFont typeface="Courier New" panose="02070309020205020404" pitchFamily="49" charset="0"/>
              <a:buChar char="o"/>
              <a:tabLst/>
              <a:defRPr sz="2467" b="0" i="0" baseline="0">
                <a:solidFill>
                  <a:schemeClr val="tx1"/>
                </a:solidFill>
                <a:latin typeface="Source Sans Pro" charset="0"/>
                <a:ea typeface="Source Sans Pro" charset="0"/>
                <a:cs typeface="Source Sans Pro" charset="0"/>
              </a:defRPr>
            </a:lvl2pPr>
          </a:lstStyle>
          <a:p>
            <a:pPr lvl="0"/>
            <a:r>
              <a:rPr lang="en-US" sz="1778" dirty="0"/>
              <a:t>Click to add figure title</a:t>
            </a:r>
          </a:p>
          <a:p>
            <a:pPr lvl="1"/>
            <a:endParaRPr lang="en-US" sz="1778" dirty="0"/>
          </a:p>
          <a:p>
            <a:pPr lvl="0"/>
            <a:endParaRPr lang="en-US" dirty="0"/>
          </a:p>
        </p:txBody>
      </p:sp>
      <p:sp>
        <p:nvSpPr>
          <p:cNvPr id="6" name="Content Placeholder 94"/>
          <p:cNvSpPr>
            <a:spLocks noGrp="1"/>
          </p:cNvSpPr>
          <p:nvPr>
            <p:ph sz="quarter" idx="16" hasCustomPrompt="1"/>
          </p:nvPr>
        </p:nvSpPr>
        <p:spPr>
          <a:xfrm>
            <a:off x="2965214" y="2362201"/>
            <a:ext cx="3058189" cy="1363133"/>
          </a:xfrm>
          <a:prstGeom prst="rect">
            <a:avLst/>
          </a:prstGeom>
        </p:spPr>
        <p:txBody>
          <a:bodyPr/>
          <a:lstStyle>
            <a:lvl1pPr marL="0" indent="0">
              <a:buNone/>
              <a:defRPr sz="2489" b="0" i="0">
                <a:latin typeface="+mn-lt"/>
                <a:ea typeface="Calibri" charset="0"/>
                <a:cs typeface="Calibri" charset="0"/>
              </a:defRPr>
            </a:lvl1pPr>
          </a:lstStyle>
          <a:p>
            <a:pPr lvl="0"/>
            <a:r>
              <a:rPr lang="en-US" dirty="0"/>
              <a:t>Click to add image</a:t>
            </a:r>
          </a:p>
        </p:txBody>
      </p:sp>
      <p:sp>
        <p:nvSpPr>
          <p:cNvPr id="11" name="Content Placeholder 10"/>
          <p:cNvSpPr>
            <a:spLocks noGrp="1"/>
          </p:cNvSpPr>
          <p:nvPr>
            <p:ph sz="quarter" idx="18"/>
          </p:nvPr>
        </p:nvSpPr>
        <p:spPr>
          <a:xfrm>
            <a:off x="579968" y="4183063"/>
            <a:ext cx="8334022" cy="1041400"/>
          </a:xfrm>
          <a:prstGeom prst="rect">
            <a:avLst/>
          </a:prstGeom>
        </p:spPr>
        <p:txBody>
          <a:bodyPr/>
          <a:lstStyle>
            <a:lvl1pPr>
              <a:lnSpc>
                <a:spcPct val="100000"/>
              </a:lnSpc>
              <a:spcBef>
                <a:spcPts val="624"/>
              </a:spcBef>
              <a:buClr>
                <a:srgbClr val="B11116"/>
              </a:buClr>
              <a:defRPr/>
            </a:lvl1pPr>
          </a:lstStyle>
          <a:p>
            <a:pPr lvl="0"/>
            <a:endParaRPr lang="en-US" dirty="0"/>
          </a:p>
        </p:txBody>
      </p:sp>
      <p:sp>
        <p:nvSpPr>
          <p:cNvPr id="5" name="Picture Placeholder 4"/>
          <p:cNvSpPr>
            <a:spLocks noGrp="1"/>
          </p:cNvSpPr>
          <p:nvPr>
            <p:ph type="pic" sz="quarter" idx="19"/>
          </p:nvPr>
        </p:nvSpPr>
        <p:spPr>
          <a:xfrm>
            <a:off x="300567" y="2298700"/>
            <a:ext cx="2548467" cy="1265238"/>
          </a:xfrm>
          <a:prstGeom prst="rect">
            <a:avLst/>
          </a:prstGeom>
        </p:spPr>
        <p:txBody>
          <a:bodyPr/>
          <a:lstStyle/>
          <a:p>
            <a:endParaRPr lang="en-US" dirty="0"/>
          </a:p>
        </p:txBody>
      </p:sp>
      <p:sp>
        <p:nvSpPr>
          <p:cNvPr id="12" name="Picture Placeholder 11"/>
          <p:cNvSpPr>
            <a:spLocks noGrp="1"/>
          </p:cNvSpPr>
          <p:nvPr>
            <p:ph type="pic" sz="quarter" idx="20"/>
          </p:nvPr>
        </p:nvSpPr>
        <p:spPr>
          <a:xfrm>
            <a:off x="478368" y="3657601"/>
            <a:ext cx="1854200" cy="631825"/>
          </a:xfrm>
          <a:prstGeom prst="rect">
            <a:avLst/>
          </a:prstGeom>
        </p:spPr>
        <p:txBody>
          <a:bodyPr/>
          <a:lstStyle/>
          <a:p>
            <a:endParaRPr lang="en-US" dirty="0"/>
          </a:p>
        </p:txBody>
      </p:sp>
      <p:sp>
        <p:nvSpPr>
          <p:cNvPr id="10" name="Content Placeholder 9"/>
          <p:cNvSpPr>
            <a:spLocks noGrp="1"/>
          </p:cNvSpPr>
          <p:nvPr>
            <p:ph sz="quarter" idx="21"/>
          </p:nvPr>
        </p:nvSpPr>
        <p:spPr>
          <a:xfrm>
            <a:off x="579968" y="5407025"/>
            <a:ext cx="3810000" cy="685800"/>
          </a:xfrm>
          <a:prstGeom prst="rect">
            <a:avLst/>
          </a:prstGeom>
        </p:spPr>
        <p:txBody>
          <a:bodyPr/>
          <a:lstStyle/>
          <a:p>
            <a:pPr lvl="0"/>
            <a:endParaRPr lang="en-US" dirty="0"/>
          </a:p>
        </p:txBody>
      </p:sp>
      <p:sp>
        <p:nvSpPr>
          <p:cNvPr id="13" name="Content Placeholder 12">
            <a:extLst>
              <a:ext uri="{FF2B5EF4-FFF2-40B4-BE49-F238E27FC236}">
                <a16:creationId xmlns:a16="http://schemas.microsoft.com/office/drawing/2014/main" id="{7B87F3B8-4D51-42A0-884F-DBA69811E018}"/>
              </a:ext>
            </a:extLst>
          </p:cNvPr>
          <p:cNvSpPr>
            <a:spLocks noGrp="1"/>
          </p:cNvSpPr>
          <p:nvPr>
            <p:ph sz="quarter" idx="22"/>
          </p:nvPr>
        </p:nvSpPr>
        <p:spPr>
          <a:xfrm>
            <a:off x="5867400" y="5407025"/>
            <a:ext cx="2895600"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
        <p:nvSpPr>
          <p:cNvPr id="14" name="Picture Placeholder 11">
            <a:extLst>
              <a:ext uri="{FF2B5EF4-FFF2-40B4-BE49-F238E27FC236}">
                <a16:creationId xmlns:a16="http://schemas.microsoft.com/office/drawing/2014/main" id="{FBA3E100-6354-4F60-B216-877F69A22A66}"/>
              </a:ext>
            </a:extLst>
          </p:cNvPr>
          <p:cNvSpPr>
            <a:spLocks noGrp="1"/>
          </p:cNvSpPr>
          <p:nvPr>
            <p:ph type="pic" sz="quarter" idx="24"/>
          </p:nvPr>
        </p:nvSpPr>
        <p:spPr>
          <a:xfrm>
            <a:off x="630768" y="3810001"/>
            <a:ext cx="1854200" cy="631825"/>
          </a:xfrm>
          <a:prstGeom prst="rect">
            <a:avLst/>
          </a:prstGeom>
        </p:spPr>
        <p:txBody>
          <a:bodyPr/>
          <a:lstStyle/>
          <a:p>
            <a:endParaRPr lang="en-US" dirty="0"/>
          </a:p>
        </p:txBody>
      </p:sp>
      <p:sp>
        <p:nvSpPr>
          <p:cNvPr id="15" name="Content Placeholder 14">
            <a:extLst>
              <a:ext uri="{FF2B5EF4-FFF2-40B4-BE49-F238E27FC236}">
                <a16:creationId xmlns:a16="http://schemas.microsoft.com/office/drawing/2014/main" id="{D1B15146-A80C-4E59-ADEC-269EC7423323}"/>
              </a:ext>
            </a:extLst>
          </p:cNvPr>
          <p:cNvSpPr>
            <a:spLocks noGrp="1"/>
          </p:cNvSpPr>
          <p:nvPr>
            <p:ph sz="quarter" idx="25"/>
          </p:nvPr>
        </p:nvSpPr>
        <p:spPr>
          <a:xfrm>
            <a:off x="4572000" y="5407025"/>
            <a:ext cx="1143000"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16">
            <a:extLst>
              <a:ext uri="{FF2B5EF4-FFF2-40B4-BE49-F238E27FC236}">
                <a16:creationId xmlns:a16="http://schemas.microsoft.com/office/drawing/2014/main" id="{0731A378-C1E8-40F7-984C-660BE0BA25DD}"/>
              </a:ext>
            </a:extLst>
          </p:cNvPr>
          <p:cNvSpPr>
            <a:spLocks noGrp="1"/>
          </p:cNvSpPr>
          <p:nvPr>
            <p:ph sz="quarter" idx="26"/>
          </p:nvPr>
        </p:nvSpPr>
        <p:spPr>
          <a:xfrm>
            <a:off x="8275638" y="54070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Table Placeholder 2"/>
          <p:cNvSpPr>
            <a:spLocks noGrp="1"/>
          </p:cNvSpPr>
          <p:nvPr>
            <p:ph type="tbl" sz="quarter" idx="17"/>
          </p:nvPr>
        </p:nvSpPr>
        <p:spPr>
          <a:xfrm>
            <a:off x="6728178" y="2497138"/>
            <a:ext cx="2106789" cy="1320800"/>
          </a:xfrm>
          <a:prstGeom prst="rect">
            <a:avLst/>
          </a:prstGeom>
        </p:spPr>
        <p:txBody>
          <a:bodyPr/>
          <a:lstStyle>
            <a:lvl1pPr marL="0" indent="0">
              <a:buNone/>
              <a:defRPr/>
            </a:lvl1pPr>
          </a:lstStyle>
          <a:p>
            <a:endParaRPr lang="en-US" dirty="0"/>
          </a:p>
        </p:txBody>
      </p:sp>
      <p:sp>
        <p:nvSpPr>
          <p:cNvPr id="19" name="Table Placeholder 2">
            <a:extLst>
              <a:ext uri="{FF2B5EF4-FFF2-40B4-BE49-F238E27FC236}">
                <a16:creationId xmlns:a16="http://schemas.microsoft.com/office/drawing/2014/main" id="{2219DD6E-B1FF-4B5E-979E-66564D9D6D23}"/>
              </a:ext>
            </a:extLst>
          </p:cNvPr>
          <p:cNvSpPr>
            <a:spLocks noGrp="1"/>
          </p:cNvSpPr>
          <p:nvPr>
            <p:ph type="tbl" sz="quarter" idx="27"/>
          </p:nvPr>
        </p:nvSpPr>
        <p:spPr>
          <a:xfrm>
            <a:off x="6880578" y="2649538"/>
            <a:ext cx="2106789" cy="1320800"/>
          </a:xfrm>
          <a:prstGeom prst="rect">
            <a:avLst/>
          </a:prstGeom>
        </p:spPr>
        <p:txBody>
          <a:bodyPr/>
          <a:lstStyle>
            <a:lvl1pPr marL="0" indent="0">
              <a:buNone/>
              <a:defRPr/>
            </a:lvl1pPr>
          </a:lstStyle>
          <a:p>
            <a:endParaRPr lang="en-US" dirty="0"/>
          </a:p>
        </p:txBody>
      </p:sp>
      <p:sp>
        <p:nvSpPr>
          <p:cNvPr id="20" name="Table Placeholder 2">
            <a:extLst>
              <a:ext uri="{FF2B5EF4-FFF2-40B4-BE49-F238E27FC236}">
                <a16:creationId xmlns:a16="http://schemas.microsoft.com/office/drawing/2014/main" id="{7F0B942C-BA51-48F2-A4DF-6B77FCD5655E}"/>
              </a:ext>
            </a:extLst>
          </p:cNvPr>
          <p:cNvSpPr>
            <a:spLocks noGrp="1"/>
          </p:cNvSpPr>
          <p:nvPr>
            <p:ph type="tbl" sz="quarter" idx="28"/>
          </p:nvPr>
        </p:nvSpPr>
        <p:spPr>
          <a:xfrm>
            <a:off x="7032978" y="2801938"/>
            <a:ext cx="2106789" cy="1320800"/>
          </a:xfrm>
          <a:prstGeom prst="rect">
            <a:avLst/>
          </a:prstGeom>
        </p:spPr>
        <p:txBody>
          <a:bodyPr/>
          <a:lstStyle>
            <a:lvl1pPr marL="0" indent="0">
              <a:buNone/>
              <a:defRPr/>
            </a:lvl1pPr>
          </a:lstStyle>
          <a:p>
            <a:endParaRPr lang="en-US" dirty="0"/>
          </a:p>
        </p:txBody>
      </p:sp>
      <p:sp>
        <p:nvSpPr>
          <p:cNvPr id="21" name="Content Placeholder 16">
            <a:extLst>
              <a:ext uri="{FF2B5EF4-FFF2-40B4-BE49-F238E27FC236}">
                <a16:creationId xmlns:a16="http://schemas.microsoft.com/office/drawing/2014/main" id="{C789B25C-62B8-4A2F-A664-6F982F31033E}"/>
              </a:ext>
            </a:extLst>
          </p:cNvPr>
          <p:cNvSpPr>
            <a:spLocks noGrp="1"/>
          </p:cNvSpPr>
          <p:nvPr>
            <p:ph sz="quarter" idx="29"/>
          </p:nvPr>
        </p:nvSpPr>
        <p:spPr>
          <a:xfrm>
            <a:off x="8428038" y="55594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Content Placeholder 16">
            <a:extLst>
              <a:ext uri="{FF2B5EF4-FFF2-40B4-BE49-F238E27FC236}">
                <a16:creationId xmlns:a16="http://schemas.microsoft.com/office/drawing/2014/main" id="{45FF1C84-C34F-4BA9-82D5-684501BD5A6F}"/>
              </a:ext>
            </a:extLst>
          </p:cNvPr>
          <p:cNvSpPr>
            <a:spLocks noGrp="1"/>
          </p:cNvSpPr>
          <p:nvPr>
            <p:ph sz="quarter" idx="30"/>
          </p:nvPr>
        </p:nvSpPr>
        <p:spPr>
          <a:xfrm>
            <a:off x="8580438" y="57118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16">
            <a:extLst>
              <a:ext uri="{FF2B5EF4-FFF2-40B4-BE49-F238E27FC236}">
                <a16:creationId xmlns:a16="http://schemas.microsoft.com/office/drawing/2014/main" id="{27B4A8D3-48D8-431A-A735-B8148B0F2578}"/>
              </a:ext>
            </a:extLst>
          </p:cNvPr>
          <p:cNvSpPr>
            <a:spLocks noGrp="1"/>
          </p:cNvSpPr>
          <p:nvPr>
            <p:ph sz="quarter" idx="31"/>
          </p:nvPr>
        </p:nvSpPr>
        <p:spPr>
          <a:xfrm>
            <a:off x="8732838" y="58642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Box 7"/>
          <p:cNvSpPr txBox="1"/>
          <p:nvPr userDrawn="1"/>
        </p:nvSpPr>
        <p:spPr>
          <a:xfrm>
            <a:off x="2941320" y="6419851"/>
            <a:ext cx="3278293" cy="276999"/>
          </a:xfrm>
          <a:prstGeom prst="rect">
            <a:avLst/>
          </a:prstGeom>
          <a:noFill/>
        </p:spPr>
        <p:txBody>
          <a:bodyPr wrap="square" rtlCol="0">
            <a:spAutoFit/>
          </a:bodyPr>
          <a:lstStyle/>
          <a:p>
            <a:pPr algn="ctr"/>
            <a:r>
              <a:rPr lang="en-US" sz="120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endPar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endParaRPr>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059499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normAutofit/>
          </a:bodyPr>
          <a:lstStyle>
            <a:lvl1pPr>
              <a:defRPr sz="44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7" name="TextBox 6"/>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8"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2437403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Times New Roman" charset="0"/>
                <a:ea typeface="Times New Roman" charset="0"/>
                <a:cs typeface="Times New Roman" charset="0"/>
              </a:defRPr>
            </a:lvl1pPr>
          </a:lstStyle>
          <a:p>
            <a:pPr lvl="0"/>
            <a:r>
              <a:rPr lang="en-US" dirty="0"/>
              <a:t>Third Edition</a:t>
            </a:r>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STIX" charset="0"/>
                <a:ea typeface="STIX" charset="0"/>
                <a:cs typeface="STIX" charset="0"/>
              </a:defRPr>
            </a:lvl1pPr>
          </a:lstStyle>
          <a:p>
            <a:pPr lvl="0"/>
            <a:r>
              <a:rPr lang="en-US" dirty="0"/>
              <a:t>David Klein</a:t>
            </a:r>
          </a:p>
        </p:txBody>
      </p:sp>
    </p:spTree>
    <p:extLst>
      <p:ext uri="{BB962C8B-B14F-4D97-AF65-F5344CB8AC3E}">
        <p14:creationId xmlns:p14="http://schemas.microsoft.com/office/powerpoint/2010/main" val="21903219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p>
            <a:fld id="{957104EA-F2AF-1046-9253-EE8D978719B5}" type="slidenum">
              <a:rPr lang="en-US" smtClean="0"/>
              <a:t>‹#›</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811428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8"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0276762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pPr lvl="0"/>
            <a:r>
              <a:rPr lang="en-US" dirty="0"/>
              <a:t>1.1 Periodicity Assumption</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
        <p:nvSpPr>
          <p:cNvPr id="7" name="Content Placeholder 6"/>
          <p:cNvSpPr>
            <a:spLocks noGrp="1"/>
          </p:cNvSpPr>
          <p:nvPr>
            <p:ph sz="quarter" idx="16" hasCustomPrompt="1"/>
          </p:nvPr>
        </p:nvSpPr>
        <p:spPr>
          <a:xfrm>
            <a:off x="304800" y="1752600"/>
            <a:ext cx="8534400" cy="4603750"/>
          </a:xfrm>
          <a:prstGeom prst="rect">
            <a:avLst/>
          </a:prstGeom>
        </p:spPr>
        <p:txBody>
          <a:bodyPr/>
          <a:lstStyle>
            <a:lvl1pPr marL="0" indent="0">
              <a:spcBef>
                <a:spcPts val="1000"/>
              </a:spcBef>
              <a:buNone/>
              <a:defRPr sz="2800" baseline="0">
                <a:latin typeface="Times New Roman" charset="0"/>
                <a:ea typeface="Times New Roman" charset="0"/>
                <a:cs typeface="Times New Roman" charset="0"/>
              </a:defRPr>
            </a:lvl1pPr>
            <a:lvl2pPr marL="804672" indent="-448056">
              <a:spcBef>
                <a:spcPts val="1000"/>
              </a:spcBef>
              <a:buClr>
                <a:schemeClr val="accent2"/>
              </a:buClr>
              <a:buFont typeface="+mj-lt"/>
              <a:buAutoNum type="alphaLcPeriod"/>
              <a:defRPr sz="2800" baseline="0">
                <a:latin typeface="Times New Roman" charset="0"/>
                <a:ea typeface="Times New Roman" charset="0"/>
                <a:cs typeface="Times New Roman" charset="0"/>
              </a:defRPr>
            </a:lvl2pPr>
            <a:lvl3pPr marL="914400" indent="0">
              <a:buNone/>
              <a:defRPr sz="3000">
                <a:latin typeface="STIX" charset="0"/>
                <a:ea typeface="STIX" charset="0"/>
                <a:cs typeface="STIX" charset="0"/>
              </a:defRPr>
            </a:lvl3pPr>
            <a:lvl4pPr marL="1371600" indent="0">
              <a:buNone/>
              <a:defRPr sz="3000">
                <a:latin typeface="STIX" charset="0"/>
                <a:ea typeface="STIX" charset="0"/>
                <a:cs typeface="STIX" charset="0"/>
              </a:defRPr>
            </a:lvl4pPr>
            <a:lvl5pPr marL="1828800" indent="0">
              <a:buNone/>
              <a:defRPr sz="3000">
                <a:latin typeface="STIX" charset="0"/>
                <a:ea typeface="STIX" charset="0"/>
                <a:cs typeface="STIX" charset="0"/>
              </a:defRPr>
            </a:lvl5pPr>
          </a:lstStyle>
          <a:p>
            <a:pPr lvl="0"/>
            <a:r>
              <a:rPr lang="en-US" dirty="0"/>
              <a:t>Which one of these statements about the accrual basis of accounting is false?</a:t>
            </a:r>
          </a:p>
          <a:p>
            <a:pPr lvl="1"/>
            <a:r>
              <a:rPr lang="en-US" dirty="0"/>
              <a:t>Companies record events that change their financial statements in the period in which event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Tree>
    <p:extLst>
      <p:ext uri="{BB962C8B-B14F-4D97-AF65-F5344CB8AC3E}">
        <p14:creationId xmlns:p14="http://schemas.microsoft.com/office/powerpoint/2010/main" val="33742024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None/>
              <a:tabLst/>
              <a:defRPr sz="2800" b="0" i="0" baseline="0">
                <a:solidFill>
                  <a:schemeClr val="tx1"/>
                </a:solidFill>
                <a:latin typeface="Times New Roman" charset="0"/>
                <a:ea typeface="Times New Roman" charset="0"/>
                <a:cs typeface="Times New Roman" charset="0"/>
              </a:defRPr>
            </a:lvl2pPr>
            <a:lvl3pPr marL="349250" indent="-336550">
              <a:buClr>
                <a:schemeClr val="accent1"/>
              </a:buClr>
              <a:buFont typeface="Wingdings" charset="2"/>
              <a:buChar char="ü"/>
              <a:tabLst>
                <a:tab pos="796925" algn="l"/>
              </a:tabLst>
              <a:defRPr sz="2800" b="0" i="0">
                <a:latin typeface="Times New Roman" charset="0"/>
                <a:ea typeface="Times New Roman" charset="0"/>
                <a:cs typeface="Times New Roman"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1694330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Language</a:t>
            </a:r>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Times New Roman" charset="0"/>
                <a:ea typeface="Times New Roman" charset="0"/>
                <a:cs typeface="Times New Roman"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12387507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1142999"/>
          </a:xfrm>
        </p:spPr>
        <p:txBody>
          <a:body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7115458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3624029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lvl1pPr marL="0" algn="ctr" defTabSz="914400" rtl="0" eaLnBrk="1" latinLnBrk="0" hangingPunct="1">
              <a:defRPr lang="en-US" sz="1200" b="0" i="0" kern="1200" smtClean="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7906686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6583438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Tree>
    <p:extLst>
      <p:ext uri="{BB962C8B-B14F-4D97-AF65-F5344CB8AC3E}">
        <p14:creationId xmlns:p14="http://schemas.microsoft.com/office/powerpoint/2010/main" val="1623267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332508" y="745068"/>
            <a:ext cx="8470670" cy="849312"/>
          </a:xfrm>
          <a:prstGeom prst="rect">
            <a:avLst/>
          </a:prstGeom>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594379"/>
            <a:ext cx="8470180"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a:xfrm>
            <a:off x="6457950" y="6356351"/>
            <a:ext cx="2345228" cy="365125"/>
          </a:xfrm>
          <a:prstGeom prst="rect">
            <a:avLst/>
          </a:prstGeom>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a:xfrm>
            <a:off x="3028950" y="6356351"/>
            <a:ext cx="3086100" cy="365125"/>
          </a:xfrm>
          <a:prstGeom prst="rect">
            <a:avLst/>
          </a:prstGeom>
        </p:spPr>
        <p:txBody>
          <a:bodyPr/>
          <a:lstStyle/>
          <a:p>
            <a:r>
              <a:rPr lang="en-US"/>
              <a:t>Copyright ©2018 John Wiley &amp; Sons, Inc. </a:t>
            </a:r>
            <a:endParaRPr lang="en-US" dirty="0"/>
          </a:p>
        </p:txBody>
      </p:sp>
    </p:spTree>
    <p:extLst>
      <p:ext uri="{BB962C8B-B14F-4D97-AF65-F5344CB8AC3E}">
        <p14:creationId xmlns:p14="http://schemas.microsoft.com/office/powerpoint/2010/main" val="23482900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6" name="Title 1"/>
          <p:cNvSpPr>
            <a:spLocks noGrp="1"/>
          </p:cNvSpPr>
          <p:nvPr>
            <p:ph type="title"/>
          </p:nvPr>
        </p:nvSpPr>
        <p:spPr>
          <a:xfrm>
            <a:off x="304800" y="5410201"/>
            <a:ext cx="8534400" cy="380999"/>
          </a:xfrm>
          <a:prstGeom prst="rect">
            <a:avLst/>
          </a:prstGeom>
        </p:spPr>
        <p:txBody>
          <a:bodyPr/>
          <a:lstStyle>
            <a:lvl1pPr>
              <a:defRPr sz="2000">
                <a:latin typeface="Times New Roman" charset="0"/>
                <a:ea typeface="Times New Roman" charset="0"/>
                <a:cs typeface="Times New Roman" charset="0"/>
              </a:defRPr>
            </a:lvl1pPr>
          </a:lstStyle>
          <a:p>
            <a:r>
              <a:rPr lang="en-US" dirty="0"/>
              <a:t>Click to edit Master title style</a:t>
            </a:r>
          </a:p>
        </p:txBody>
      </p:sp>
      <p:sp>
        <p:nvSpPr>
          <p:cNvPr id="5" name="Content Placeholder 2"/>
          <p:cNvSpPr>
            <a:spLocks noGrp="1"/>
          </p:cNvSpPr>
          <p:nvPr>
            <p:ph idx="1"/>
          </p:nvPr>
        </p:nvSpPr>
        <p:spPr>
          <a:xfrm>
            <a:off x="304800" y="609601"/>
            <a:ext cx="8534400" cy="4726179"/>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8" name="Content Placeholder 7"/>
          <p:cNvSpPr>
            <a:spLocks noGrp="1"/>
          </p:cNvSpPr>
          <p:nvPr>
            <p:ph sz="quarter" idx="12"/>
          </p:nvPr>
        </p:nvSpPr>
        <p:spPr>
          <a:xfrm>
            <a:off x="304800" y="5791200"/>
            <a:ext cx="8534400" cy="565150"/>
          </a:xfrm>
          <a:prstGeom prst="rect">
            <a:avLst/>
          </a:prstGeom>
        </p:spPr>
        <p:txBody>
          <a:bodyPr/>
          <a:lstStyle>
            <a:lvl1pPr marL="0" indent="0">
              <a:buNone/>
              <a:defRPr sz="2000" b="0" i="0">
                <a:latin typeface="Times New Roman" charset="0"/>
                <a:ea typeface="Times New Roman" charset="0"/>
                <a:cs typeface="Times New Roman" charset="0"/>
              </a:defRPr>
            </a:lvl1pPr>
          </a:lstStyle>
          <a:p>
            <a:pPr lvl="0"/>
            <a:endParaRPr lang="en-US" dirty="0"/>
          </a:p>
        </p:txBody>
      </p:sp>
      <p:sp>
        <p:nvSpPr>
          <p:cNvPr id="4" name="Slide Number Placeholder 3"/>
          <p:cNvSpPr>
            <a:spLocks noGrp="1"/>
          </p:cNvSpPr>
          <p:nvPr>
            <p:ph type="sldNum" sz="quarter" idx="11"/>
          </p:nvPr>
        </p:nvSpPr>
        <p:spPr>
          <a:xfrm>
            <a:off x="6457950" y="6356350"/>
            <a:ext cx="2381250" cy="365125"/>
          </a:xfrm>
        </p:spPr>
        <p:txBody>
          <a:bodyPr/>
          <a:lstStyle/>
          <a:p>
            <a:fld id="{43DD970A-8A59-5645-997B-8F1EF841716D}" type="slidenum">
              <a:rPr lang="en-US" smtClean="0"/>
              <a:t>‹#›</a:t>
            </a:fld>
            <a:endParaRPr lang="en-US"/>
          </a:p>
        </p:txBody>
      </p:sp>
      <p:sp>
        <p:nvSpPr>
          <p:cNvPr id="3" name="Footer Placeholder 2"/>
          <p:cNvSpPr>
            <a:spLocks noGrp="1"/>
          </p:cNvSpPr>
          <p:nvPr>
            <p:ph type="ftr" sz="quarter" idx="10"/>
          </p:nvPr>
        </p:nvSpPr>
        <p:spPr/>
        <p:txBody>
          <a:bodyPr/>
          <a:lstStyle/>
          <a:p>
            <a:r>
              <a:rPr lang="en-US" dirty="0"/>
              <a:t>Copyright ©2018 John Wiley &amp; Sons, Inc. </a:t>
            </a:r>
          </a:p>
        </p:txBody>
      </p:sp>
    </p:spTree>
    <p:extLst>
      <p:ext uri="{BB962C8B-B14F-4D97-AF65-F5344CB8AC3E}">
        <p14:creationId xmlns:p14="http://schemas.microsoft.com/office/powerpoint/2010/main" val="5571499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Image Slide: Version B">
    <p:spTree>
      <p:nvGrpSpPr>
        <p:cNvPr id="1" name=""/>
        <p:cNvGrpSpPr/>
        <p:nvPr/>
      </p:nvGrpSpPr>
      <p:grpSpPr>
        <a:xfrm>
          <a:off x="0" y="0"/>
          <a:ext cx="0" cy="0"/>
          <a:chOff x="0" y="0"/>
          <a:chExt cx="0" cy="0"/>
        </a:xfrm>
      </p:grpSpPr>
      <p:sp>
        <p:nvSpPr>
          <p:cNvPr id="2" name="Title 1"/>
          <p:cNvSpPr>
            <a:spLocks noGrp="1"/>
          </p:cNvSpPr>
          <p:nvPr>
            <p:ph type="title"/>
          </p:nvPr>
        </p:nvSpPr>
        <p:spPr>
          <a:xfrm>
            <a:off x="304800" y="5961253"/>
            <a:ext cx="8534400" cy="320675"/>
          </a:xfrm>
          <a:prstGeom prst="rect">
            <a:avLst/>
          </a:prstGeom>
        </p:spPr>
        <p:txBody>
          <a:bodyPr/>
          <a:lstStyle>
            <a:lvl1pPr algn="ctr">
              <a:defRPr>
                <a:latin typeface="Times New Roman" charset="0"/>
                <a:ea typeface="Times New Roman" charset="0"/>
                <a:cs typeface="Times New Roman" charset="0"/>
              </a:defRPr>
            </a:lvl1pPr>
          </a:lstStyle>
          <a:p>
            <a:r>
              <a:rPr lang="en-US" dirty="0"/>
              <a:t>Click to edit Master title style</a:t>
            </a:r>
          </a:p>
        </p:txBody>
      </p:sp>
      <p:sp>
        <p:nvSpPr>
          <p:cNvPr id="3" name="Content Placeholder 2"/>
          <p:cNvSpPr>
            <a:spLocks noGrp="1"/>
          </p:cNvSpPr>
          <p:nvPr>
            <p:ph idx="1"/>
          </p:nvPr>
        </p:nvSpPr>
        <p:spPr>
          <a:xfrm>
            <a:off x="304800" y="609601"/>
            <a:ext cx="8534400" cy="5277230"/>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p>
            <a:fld id="{43DD970A-8A59-5645-997B-8F1EF841716D}" type="slidenum">
              <a:rPr lang="en-US" smtClean="0"/>
              <a:t>‹#›</a:t>
            </a:fld>
            <a:endParaRPr lang="en-US"/>
          </a:p>
        </p:txBody>
      </p:sp>
      <p:sp>
        <p:nvSpPr>
          <p:cNvPr id="5" name="Footer Placeholder 4"/>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2854489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hasCustomPrompt="1"/>
          </p:nvPr>
        </p:nvSpPr>
        <p:spPr>
          <a:xfrm>
            <a:off x="1568918" y="6248400"/>
            <a:ext cx="6584482" cy="457200"/>
          </a:xfrm>
          <a:prstGeom prst="rect">
            <a:avLst/>
          </a:prstGeom>
        </p:spPr>
        <p:txBody>
          <a:bodyPr/>
          <a:lstStyle>
            <a:lvl1pPr marL="0" indent="0">
              <a:buNone/>
              <a:defRPr/>
            </a:lvl1pPr>
          </a:lstStyle>
          <a:p>
            <a:pPr lvl="0"/>
            <a:r>
              <a:rPr lang="en-US" dirty="0"/>
              <a:t>Copyright ©2019 John Wiley &amp; Sons, Inc.</a:t>
            </a:r>
          </a:p>
        </p:txBody>
      </p:sp>
      <p:sp>
        <p:nvSpPr>
          <p:cNvPr id="6" name="Content Placeholder 5"/>
          <p:cNvSpPr>
            <a:spLocks noGrp="1"/>
          </p:cNvSpPr>
          <p:nvPr>
            <p:ph sz="quarter" idx="24"/>
          </p:nvPr>
        </p:nvSpPr>
        <p:spPr>
          <a:xfrm>
            <a:off x="152400" y="6092825"/>
            <a:ext cx="8839200" cy="27305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437005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832767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BL 2-col"/>
          <p:cNvSpPr>
            <a:spLocks noGrp="1"/>
          </p:cNvSpPr>
          <p:nvPr>
            <p:ph sz="quarter" idx="12" hasCustomPrompt="1"/>
          </p:nvPr>
        </p:nvSpPr>
        <p:spPr>
          <a:xfrm>
            <a:off x="304800" y="1752600"/>
            <a:ext cx="85344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34424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46037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Tree>
    <p:extLst>
      <p:ext uri="{BB962C8B-B14F-4D97-AF65-F5344CB8AC3E}">
        <p14:creationId xmlns:p14="http://schemas.microsoft.com/office/powerpoint/2010/main" val="4099831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Times New Roman" charset="0"/>
                <a:ea typeface="Times New Roman" charset="0"/>
                <a:cs typeface="Times New Roman"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79950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6" Type="http://schemas.openxmlformats.org/officeDocument/2006/relationships/theme" Target="../theme/theme2.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1.xml"/><Relationship Id="rId1"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3.xml"/><Relationship Id="rId1" Type="http://schemas.openxmlformats.org/officeDocument/2006/relationships/slideLayout" Target="../slideLayouts/slideLayout2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5" Type="http://schemas.openxmlformats.org/officeDocument/2006/relationships/theme" Target="../theme/theme6.xml"/><Relationship Id="rId4" Type="http://schemas.openxmlformats.org/officeDocument/2006/relationships/slideLayout" Target="../slideLayouts/slideLayout29.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1.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5619401"/>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71" r:id="rId3"/>
    <p:sldLayoutId id="2147483975" r:id="rId4"/>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204204284"/>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73" r:id="rId13"/>
    <p:sldLayoutId id="2147483952" r:id="rId14"/>
    <p:sldLayoutId id="2147483976" r:id="rId15"/>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©2015 John Wiley &amp; Sons, Inc. </a:t>
            </a:r>
          </a:p>
        </p:txBody>
      </p:sp>
    </p:spTree>
    <p:extLst>
      <p:ext uri="{BB962C8B-B14F-4D97-AF65-F5344CB8AC3E}">
        <p14:creationId xmlns:p14="http://schemas.microsoft.com/office/powerpoint/2010/main" val="1664903694"/>
      </p:ext>
    </p:extLst>
  </p:cSld>
  <p:clrMap bg1="lt1" tx1="dk1" bg2="lt2" tx2="dk2" accent1="accent1" accent2="accent2" accent3="accent3" accent4="accent4" accent5="accent5" accent6="accent6" hlink="hlink" folHlink="folHlink"/>
  <p:sldLayoutIdLst>
    <p:sldLayoutId id="2147483954" r:id="rId1"/>
    <p:sldLayoutId id="2147483955" r:id="rId2"/>
  </p:sldLayoutIdLst>
  <p:hf hdr="0" dt="0"/>
  <p:txStyles>
    <p:titleStyle>
      <a:lvl1pPr algn="l" defTabSz="914400" rtl="0" eaLnBrk="1" latinLnBrk="0" hangingPunct="1">
        <a:lnSpc>
          <a:spcPct val="90000"/>
        </a:lnSpc>
        <a:spcBef>
          <a:spcPct val="0"/>
        </a:spcBef>
        <a:buNone/>
        <a:defRPr sz="4000" b="0" i="0" kern="1200">
          <a:solidFill>
            <a:schemeClr val="accent2"/>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604463431"/>
      </p:ext>
    </p:extLst>
  </p:cSld>
  <p:clrMap bg1="lt1" tx1="dk1" bg2="lt2" tx2="dk2" accent1="accent1" accent2="accent2" accent3="accent3" accent4="accent4" accent5="accent5" accent6="accent6" hlink="hlink" folHlink="folHlink"/>
  <p:sldLayoutIdLst>
    <p:sldLayoutId id="2147483957" r:id="rId1"/>
    <p:sldLayoutId id="2147483958"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7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86380510"/>
      </p:ext>
    </p:extLst>
  </p:cSld>
  <p:clrMap bg1="lt1" tx1="dk1" bg2="lt2" tx2="dk2" accent1="accent1" accent2="accent2" accent3="accent3" accent4="accent4" accent5="accent5" accent6="accent6" hlink="hlink" folHlink="folHlink"/>
  <p:sldLayoutIdLst>
    <p:sldLayoutId id="2147483960" r:id="rId1"/>
    <p:sldLayoutId id="2147483961"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©2015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20700190"/>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
        <p:nvSpPr>
          <p:cNvPr id="6" name="Slide Number Placeholder 5"/>
          <p:cNvSpPr>
            <a:spLocks noGrp="1"/>
          </p:cNvSpPr>
          <p:nvPr>
            <p:ph type="sldNum" sz="quarter" idx="4"/>
          </p:nvPr>
        </p:nvSpPr>
        <p:spPr>
          <a:xfrm>
            <a:off x="6457950" y="6356350"/>
            <a:ext cx="2457450" cy="365125"/>
          </a:xfrm>
          <a:prstGeom prst="rect">
            <a:avLst/>
          </a:prstGeom>
        </p:spPr>
        <p:txBody>
          <a:bodyPr vert="horz" lIns="91440" tIns="45720" rIns="91440" bIns="45720" rtlCol="0" anchor="ctr"/>
          <a:lstStyle>
            <a:lvl1pPr algn="r">
              <a:defRPr sz="1200">
                <a:solidFill>
                  <a:schemeClr val="tx1">
                    <a:tint val="75000"/>
                  </a:schemeClr>
                </a:solidFill>
                <a:latin typeface="Times New Roman" charset="0"/>
                <a:ea typeface="Times New Roman" charset="0"/>
                <a:cs typeface="Times New Roman" charset="0"/>
              </a:defRPr>
            </a:lvl1pPr>
          </a:lstStyle>
          <a:p>
            <a:fld id="{43DD970A-8A59-5645-997B-8F1EF841716D}" type="slidenum">
              <a:rPr lang="en-US" smtClean="0"/>
              <a:pPr/>
              <a:t>‹#›</a:t>
            </a:fld>
            <a:endParaRPr lang="en-US" dirty="0"/>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964483"/>
      </p:ext>
    </p:extLst>
  </p:cSld>
  <p:clrMap bg1="lt1" tx1="dk1" bg2="lt2" tx2="dk2" accent1="accent1" accent2="accent2" accent3="accent3" accent4="accent4" accent5="accent5" accent6="accent6" hlink="hlink" folHlink="folHlink"/>
  <p:sldLayoutIdLst>
    <p:sldLayoutId id="2147483968" r:id="rId1"/>
    <p:sldLayoutId id="214748396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TIX" charset="0"/>
          <a:ea typeface="STIX" charset="0"/>
          <a:cs typeface="STIX"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8.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8.xml"/><Relationship Id="rId1" Type="http://schemas.openxmlformats.org/officeDocument/2006/relationships/vmlDrawing" Target="../drawings/vmlDrawing7.vml"/><Relationship Id="rId6" Type="http://schemas.openxmlformats.org/officeDocument/2006/relationships/image" Target="../media/image5.wmf"/><Relationship Id="rId5" Type="http://schemas.openxmlformats.org/officeDocument/2006/relationships/oleObject" Target="../embeddings/oleObject15.bin"/><Relationship Id="rId4" Type="http://schemas.openxmlformats.org/officeDocument/2006/relationships/image" Target="../media/image12.wmf"/></Relationships>
</file>

<file path=ppt/slides/_rels/slide12.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18.xml"/><Relationship Id="rId1" Type="http://schemas.openxmlformats.org/officeDocument/2006/relationships/vmlDrawing" Target="../drawings/vmlDrawing8.vml"/><Relationship Id="rId6" Type="http://schemas.openxmlformats.org/officeDocument/2006/relationships/image" Target="../media/image14.wmf"/><Relationship Id="rId5" Type="http://schemas.openxmlformats.org/officeDocument/2006/relationships/oleObject" Target="../embeddings/oleObject17.bin"/><Relationship Id="rId4" Type="http://schemas.openxmlformats.org/officeDocument/2006/relationships/image" Target="../media/image13.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8.xml"/><Relationship Id="rId1" Type="http://schemas.openxmlformats.org/officeDocument/2006/relationships/vmlDrawing" Target="../drawings/vmlDrawing9.vml"/><Relationship Id="rId4" Type="http://schemas.openxmlformats.org/officeDocument/2006/relationships/image" Target="../media/image16.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8.xml"/><Relationship Id="rId1" Type="http://schemas.openxmlformats.org/officeDocument/2006/relationships/vmlDrawing" Target="../drawings/vmlDrawing10.vml"/><Relationship Id="rId4" Type="http://schemas.openxmlformats.org/officeDocument/2006/relationships/image" Target="../media/image16.wmf"/></Relationships>
</file>

<file path=ppt/slides/_rels/slide16.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18.xml"/><Relationship Id="rId1" Type="http://schemas.openxmlformats.org/officeDocument/2006/relationships/vmlDrawing" Target="../drawings/vmlDrawing11.vml"/><Relationship Id="rId6" Type="http://schemas.openxmlformats.org/officeDocument/2006/relationships/image" Target="../media/image17.wmf"/><Relationship Id="rId5" Type="http://schemas.openxmlformats.org/officeDocument/2006/relationships/oleObject" Target="../embeddings/oleObject22.bin"/><Relationship Id="rId4" Type="http://schemas.openxmlformats.org/officeDocument/2006/relationships/image" Target="../media/image16.wmf"/></Relationships>
</file>

<file path=ppt/slides/_rels/slide17.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18.xml"/><Relationship Id="rId1" Type="http://schemas.openxmlformats.org/officeDocument/2006/relationships/vmlDrawing" Target="../drawings/vmlDrawing12.vml"/><Relationship Id="rId6" Type="http://schemas.openxmlformats.org/officeDocument/2006/relationships/image" Target="../media/image19.wmf"/><Relationship Id="rId5" Type="http://schemas.openxmlformats.org/officeDocument/2006/relationships/oleObject" Target="../embeddings/oleObject25.bin"/><Relationship Id="rId10" Type="http://schemas.openxmlformats.org/officeDocument/2006/relationships/image" Target="../media/image21.wmf"/><Relationship Id="rId4" Type="http://schemas.openxmlformats.org/officeDocument/2006/relationships/image" Target="../media/image16.wmf"/><Relationship Id="rId9"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8.xml"/><Relationship Id="rId1" Type="http://schemas.openxmlformats.org/officeDocument/2006/relationships/vmlDrawing" Target="../drawings/vmlDrawing13.vml"/><Relationship Id="rId6" Type="http://schemas.openxmlformats.org/officeDocument/2006/relationships/image" Target="../media/image23.wmf"/><Relationship Id="rId5" Type="http://schemas.openxmlformats.org/officeDocument/2006/relationships/oleObject" Target="../embeddings/oleObject29.bin"/><Relationship Id="rId4" Type="http://schemas.openxmlformats.org/officeDocument/2006/relationships/image" Target="../media/image22.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8.xml"/><Relationship Id="rId1" Type="http://schemas.openxmlformats.org/officeDocument/2006/relationships/vmlDrawing" Target="../drawings/vmlDrawing14.vml"/><Relationship Id="rId6" Type="http://schemas.openxmlformats.org/officeDocument/2006/relationships/image" Target="../media/image25.wmf"/><Relationship Id="rId5" Type="http://schemas.openxmlformats.org/officeDocument/2006/relationships/oleObject" Target="../embeddings/oleObject31.bin"/><Relationship Id="rId4" Type="http://schemas.openxmlformats.org/officeDocument/2006/relationships/image" Target="../media/image2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18.xml"/><Relationship Id="rId1" Type="http://schemas.openxmlformats.org/officeDocument/2006/relationships/vmlDrawing" Target="../drawings/vmlDrawing15.vml"/><Relationship Id="rId4" Type="http://schemas.openxmlformats.org/officeDocument/2006/relationships/image" Target="../media/image16.wmf"/></Relationships>
</file>

<file path=ppt/slides/_rels/slide21.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18.xml"/><Relationship Id="rId1" Type="http://schemas.openxmlformats.org/officeDocument/2006/relationships/vmlDrawing" Target="../drawings/vmlDrawing16.vml"/><Relationship Id="rId6" Type="http://schemas.openxmlformats.org/officeDocument/2006/relationships/image" Target="../media/image27.wmf"/><Relationship Id="rId5" Type="http://schemas.openxmlformats.org/officeDocument/2006/relationships/oleObject" Target="../embeddings/oleObject34.bin"/><Relationship Id="rId4" Type="http://schemas.openxmlformats.org/officeDocument/2006/relationships/image" Target="../media/image26.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4.bin"/><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8.xml"/><Relationship Id="rId1" Type="http://schemas.openxmlformats.org/officeDocument/2006/relationships/vmlDrawing" Target="../drawings/vmlDrawing3.vml"/><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image" Target="../media/image5.wmf"/><Relationship Id="rId5" Type="http://schemas.openxmlformats.org/officeDocument/2006/relationships/oleObject" Target="../embeddings/oleObject7.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18.xml"/><Relationship Id="rId1" Type="http://schemas.openxmlformats.org/officeDocument/2006/relationships/vmlDrawing" Target="../drawings/vmlDrawing5.vml"/><Relationship Id="rId6" Type="http://schemas.openxmlformats.org/officeDocument/2006/relationships/image" Target="../media/image9.wmf"/><Relationship Id="rId5" Type="http://schemas.openxmlformats.org/officeDocument/2006/relationships/oleObject" Target="../embeddings/oleObject11.bin"/><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nchor="ctr"/>
          <a:lstStyle/>
          <a:p>
            <a:r>
              <a:rPr lang="en-US" sz="4200" dirty="0">
                <a:latin typeface="Times New Roman" panose="02020603050405020304" pitchFamily="18" charset="0"/>
                <a:cs typeface="Times New Roman" panose="02020603050405020304" pitchFamily="18" charset="0"/>
              </a:rPr>
              <a:t>Elementary Differential Equations and Boundary Value Problems</a:t>
            </a:r>
          </a:p>
        </p:txBody>
      </p:sp>
      <p:sp>
        <p:nvSpPr>
          <p:cNvPr id="4" name="Author"/>
          <p:cNvSpPr>
            <a:spLocks noGrp="1"/>
          </p:cNvSpPr>
          <p:nvPr>
            <p:ph sz="quarter" idx="21"/>
          </p:nvPr>
        </p:nvSpPr>
        <p:spPr>
          <a:prstGeom prst="rect">
            <a:avLst/>
          </a:prstGeom>
        </p:spPr>
        <p:txBody>
          <a:bodyPr/>
          <a:lstStyle/>
          <a:p>
            <a:r>
              <a:rPr lang="en-US" dirty="0">
                <a:latin typeface="Times New Roman" panose="02020603050405020304" pitchFamily="18" charset="0"/>
                <a:cs typeface="Times New Roman" panose="02020603050405020304" pitchFamily="18" charset="0"/>
              </a:rPr>
              <a:t>Twelfth Edition</a:t>
            </a:r>
          </a:p>
        </p:txBody>
      </p:sp>
      <p:sp>
        <p:nvSpPr>
          <p:cNvPr id="3" name="Edition"/>
          <p:cNvSpPr>
            <a:spLocks noGrp="1"/>
          </p:cNvSpPr>
          <p:nvPr>
            <p:ph sz="quarter" idx="22"/>
          </p:nvPr>
        </p:nvSpPr>
        <p:spPr>
          <a:xfrm>
            <a:off x="228600" y="2363724"/>
            <a:ext cx="8686800" cy="685800"/>
          </a:xfrm>
          <a:prstGeom prst="rect">
            <a:avLst/>
          </a:prstGeom>
        </p:spPr>
        <p:txBody>
          <a:bodyPr anchor="ctr"/>
          <a:lstStyle/>
          <a:p>
            <a:pPr>
              <a:lnSpc>
                <a:spcPct val="100000"/>
              </a:lnSpc>
            </a:pPr>
            <a:r>
              <a:rPr lang="sv-SE" sz="2000" b="1" dirty="0">
                <a:solidFill>
                  <a:srgbClr val="990000"/>
                </a:solidFill>
                <a:latin typeface="Times New Roman" panose="02020603050405020304" pitchFamily="18" charset="0"/>
                <a:cs typeface="Times New Roman" panose="02020603050405020304" pitchFamily="18" charset="0"/>
              </a:rPr>
              <a:t>Boyce</a:t>
            </a:r>
          </a:p>
        </p:txBody>
      </p:sp>
      <p:sp>
        <p:nvSpPr>
          <p:cNvPr id="5" name="CN"/>
          <p:cNvSpPr>
            <a:spLocks noGrp="1"/>
          </p:cNvSpPr>
          <p:nvPr>
            <p:ph sz="quarter" idx="19"/>
          </p:nvPr>
        </p:nvSpPr>
        <p:spPr>
          <a:xfrm>
            <a:off x="152400" y="3657600"/>
            <a:ext cx="8839200" cy="533400"/>
          </a:xfrm>
        </p:spPr>
        <p:txBody>
          <a:bodyPr anchor="ctr"/>
          <a:lstStyle/>
          <a:p>
            <a:r>
              <a:rPr lang="en-US" dirty="0">
                <a:latin typeface="Times New Roman" panose="02020603050405020304" pitchFamily="18" charset="0"/>
                <a:cs typeface="Times New Roman" panose="02020603050405020304" pitchFamily="18" charset="0"/>
              </a:rPr>
              <a:t>Chapter 10</a:t>
            </a:r>
          </a:p>
        </p:txBody>
      </p:sp>
      <p:sp>
        <p:nvSpPr>
          <p:cNvPr id="6" name="CT"/>
          <p:cNvSpPr>
            <a:spLocks noGrp="1"/>
          </p:cNvSpPr>
          <p:nvPr>
            <p:ph sz="quarter" idx="20"/>
          </p:nvPr>
        </p:nvSpPr>
        <p:spPr>
          <a:xfrm>
            <a:off x="152400" y="4572000"/>
            <a:ext cx="8839200" cy="1215874"/>
          </a:xfrm>
        </p:spPr>
        <p:txBody>
          <a:bodyPr anchor="t"/>
          <a:lstStyle/>
          <a:p>
            <a:pPr>
              <a:spcBef>
                <a:spcPts val="0"/>
              </a:spcBef>
            </a:pPr>
            <a:r>
              <a:rPr lang="en-US" sz="4000" dirty="0">
                <a:latin typeface="Times New Roman" panose="02020603050405020304" pitchFamily="18" charset="0"/>
                <a:cs typeface="Times New Roman" panose="02020603050405020304" pitchFamily="18" charset="0"/>
              </a:rPr>
              <a:t>Partial Differential Equations and Fourier Series</a:t>
            </a:r>
          </a:p>
        </p:txBody>
      </p:sp>
      <p:sp>
        <p:nvSpPr>
          <p:cNvPr id="10" name="Content Placeholder 9"/>
          <p:cNvSpPr>
            <a:spLocks noGrp="1"/>
          </p:cNvSpPr>
          <p:nvPr>
            <p:ph sz="quarter" idx="23"/>
          </p:nvPr>
        </p:nvSpPr>
        <p:spPr>
          <a:xfrm>
            <a:off x="1291735" y="6340626"/>
            <a:ext cx="6584482" cy="457200"/>
          </a:xfrm>
          <a:prstGeom prst="rect">
            <a:avLst/>
          </a:prstGeom>
        </p:spPr>
        <p:txBody>
          <a:bodyPr anchor="ct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Tree>
    <p:extLst>
      <p:ext uri="{BB962C8B-B14F-4D97-AF65-F5344CB8AC3E}">
        <p14:creationId xmlns:p14="http://schemas.microsoft.com/office/powerpoint/2010/main" val="1261288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CFDA4-E352-4297-AA39-269416D1C217}"/>
              </a:ext>
            </a:extLst>
          </p:cNvPr>
          <p:cNvSpPr>
            <a:spLocks noGrp="1"/>
          </p:cNvSpPr>
          <p:nvPr>
            <p:ph type="title"/>
          </p:nvPr>
        </p:nvSpPr>
        <p:spPr>
          <a:xfrm>
            <a:off x="281354" y="457199"/>
            <a:ext cx="8534400" cy="1235075"/>
          </a:xfrm>
        </p:spPr>
        <p:txBody>
          <a:bodyPr>
            <a:normAutofit fontScale="90000"/>
          </a:bodyPr>
          <a:lstStyle/>
          <a:p>
            <a:r>
              <a:rPr lang="en-US" dirty="0"/>
              <a:t>Nonhomogeneous Boundary Value Problem and Corresponding Homogeneous Problem</a:t>
            </a:r>
            <a:endParaRPr lang="en-IN" dirty="0"/>
          </a:p>
        </p:txBody>
      </p:sp>
      <p:sp>
        <p:nvSpPr>
          <p:cNvPr id="3" name="Content Placeholder 2">
            <a:extLst>
              <a:ext uri="{FF2B5EF4-FFF2-40B4-BE49-F238E27FC236}">
                <a16:creationId xmlns:a16="http://schemas.microsoft.com/office/drawing/2014/main" id="{AA88AC6C-732B-40AE-B190-D733C694F526}"/>
              </a:ext>
            </a:extLst>
          </p:cNvPr>
          <p:cNvSpPr>
            <a:spLocks noGrp="1"/>
          </p:cNvSpPr>
          <p:nvPr>
            <p:ph sz="quarter" idx="15"/>
          </p:nvPr>
        </p:nvSpPr>
        <p:spPr>
          <a:xfrm>
            <a:off x="380060" y="1692275"/>
            <a:ext cx="8534400" cy="822325"/>
          </a:xfrm>
        </p:spPr>
        <p:txBody>
          <a:bodyPr/>
          <a:lstStyle/>
          <a:p>
            <a:r>
              <a:rPr lang="en-US" sz="2200" dirty="0">
                <a:sym typeface="Symbol" pitchFamily="18" charset="2"/>
              </a:rPr>
              <a:t>The nonhomogeneous boundary value problem has a corresponding homogeneous problem and boundary conditions:</a:t>
            </a:r>
          </a:p>
        </p:txBody>
      </p:sp>
      <p:graphicFrame>
        <p:nvGraphicFramePr>
          <p:cNvPr id="8" name="Object 6" descr="sum with 3 summands y super double prime plus p of x times y super prime plus q of x times y equals zero comma y of alpha equals zero comma y of beta equals zero">
            <a:extLst>
              <a:ext uri="{FF2B5EF4-FFF2-40B4-BE49-F238E27FC236}">
                <a16:creationId xmlns:a16="http://schemas.microsoft.com/office/drawing/2014/main" id="{CC92BA01-7F24-43F5-AE9D-95A8EC2558BA}"/>
              </a:ext>
            </a:extLst>
          </p:cNvPr>
          <p:cNvGraphicFramePr>
            <a:graphicFrameLocks noGrp="1" noChangeAspect="1"/>
          </p:cNvGraphicFramePr>
          <p:nvPr>
            <p:ph type="pic" sz="quarter" idx="19"/>
            <p:extLst>
              <p:ext uri="{D42A27DB-BD31-4B8C-83A1-F6EECF244321}">
                <p14:modId xmlns:p14="http://schemas.microsoft.com/office/powerpoint/2010/main" val="2178709637"/>
              </p:ext>
            </p:extLst>
          </p:nvPr>
        </p:nvGraphicFramePr>
        <p:xfrm>
          <a:off x="2315086" y="2756437"/>
          <a:ext cx="4513829" cy="332817"/>
        </p:xfrm>
        <a:graphic>
          <a:graphicData uri="http://schemas.openxmlformats.org/presentationml/2006/ole">
            <mc:AlternateContent xmlns:mc="http://schemas.openxmlformats.org/markup-compatibility/2006">
              <mc:Choice xmlns:v="urn:schemas-microsoft-com:vml" Requires="v">
                <p:oleObj spid="_x0000_s486493" name="Equation" r:id="rId3" imgW="2755800" imgH="203040" progId="Equation.3">
                  <p:embed/>
                </p:oleObj>
              </mc:Choice>
              <mc:Fallback>
                <p:oleObj name="Equation" r:id="rId3" imgW="2755800" imgH="203040" progId="Equation.3">
                  <p:embed/>
                  <p:pic>
                    <p:nvPicPr>
                      <p:cNvPr id="15" name="Object 6">
                        <a:extLst>
                          <a:ext uri="{FF2B5EF4-FFF2-40B4-BE49-F238E27FC236}">
                            <a16:creationId xmlns:a16="http://schemas.microsoft.com/office/drawing/2014/main" id="{CE42FB77-75FE-413D-96FE-5BD594170E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5086" y="2756437"/>
                        <a:ext cx="4513829" cy="3328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Content Placeholder 8">
            <a:extLst>
              <a:ext uri="{FF2B5EF4-FFF2-40B4-BE49-F238E27FC236}">
                <a16:creationId xmlns:a16="http://schemas.microsoft.com/office/drawing/2014/main" id="{CA4DAEB9-C55E-4BD8-ADF1-548D95B3CEE2}"/>
              </a:ext>
            </a:extLst>
          </p:cNvPr>
          <p:cNvSpPr>
            <a:spLocks noGrp="1"/>
          </p:cNvSpPr>
          <p:nvPr>
            <p:ph sz="quarter" idx="16"/>
          </p:nvPr>
        </p:nvSpPr>
        <p:spPr>
          <a:xfrm>
            <a:off x="380060" y="3472272"/>
            <a:ext cx="8282354" cy="2547528"/>
          </a:xfrm>
        </p:spPr>
        <p:txBody>
          <a:bodyPr/>
          <a:lstStyle/>
          <a:p>
            <a:pPr marL="342900" indent="-342900">
              <a:buClr>
                <a:schemeClr val="accent2"/>
              </a:buCl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Observe that this problem has the solution </a:t>
            </a:r>
            <a:r>
              <a:rPr lang="en-US" sz="2200" i="1" dirty="0">
                <a:latin typeface="Times New Roman" panose="02020603050405020304" pitchFamily="18" charset="0"/>
                <a:cs typeface="Times New Roman" panose="02020603050405020304" pitchFamily="18" charset="0"/>
              </a:rPr>
              <a:t>y</a:t>
            </a:r>
            <a:r>
              <a:rPr lang="en-US" sz="2200" dirty="0">
                <a:latin typeface="Times New Roman" panose="02020603050405020304" pitchFamily="18" charset="0"/>
                <a:cs typeface="Times New Roman" panose="02020603050405020304" pitchFamily="18" charset="0"/>
              </a:rPr>
              <a:t> = 0 for all </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regardless of the coefficients </a:t>
            </a:r>
            <a:r>
              <a:rPr lang="en-US" sz="2200" i="1" dirty="0">
                <a:latin typeface="Times New Roman" panose="02020603050405020304" pitchFamily="18" charset="0"/>
                <a:cs typeface="Times New Roman" panose="02020603050405020304" pitchFamily="18" charset="0"/>
              </a:rPr>
              <a:t>p</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and </a:t>
            </a:r>
            <a:r>
              <a:rPr lang="en-US" sz="2200" i="1" dirty="0">
                <a:latin typeface="Times New Roman" panose="02020603050405020304" pitchFamily="18" charset="0"/>
                <a:cs typeface="Times New Roman" panose="02020603050405020304" pitchFamily="18" charset="0"/>
              </a:rPr>
              <a:t>q</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a:t>
            </a:r>
          </a:p>
          <a:p>
            <a:pPr marL="342900" indent="-342900">
              <a:buClr>
                <a:schemeClr val="accent2"/>
              </a:buCl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solution is often called the trivial solution and is rarely of interest. </a:t>
            </a:r>
          </a:p>
          <a:p>
            <a:pPr marL="342900" indent="-342900">
              <a:buClr>
                <a:schemeClr val="accent2"/>
              </a:buCl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What we would like to know is whether the problem has other, nonzero solutions. </a:t>
            </a:r>
          </a:p>
        </p:txBody>
      </p:sp>
    </p:spTree>
    <p:extLst>
      <p:ext uri="{BB962C8B-B14F-4D97-AF65-F5344CB8AC3E}">
        <p14:creationId xmlns:p14="http://schemas.microsoft.com/office/powerpoint/2010/main" val="2882782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54CC76-D0D7-4588-8366-F42BF86A9C83}"/>
              </a:ext>
            </a:extLst>
          </p:cNvPr>
          <p:cNvSpPr>
            <a:spLocks noGrp="1"/>
          </p:cNvSpPr>
          <p:nvPr>
            <p:ph type="title"/>
          </p:nvPr>
        </p:nvSpPr>
        <p:spPr/>
        <p:txBody>
          <a:bodyPr/>
          <a:lstStyle/>
          <a:p>
            <a:r>
              <a:rPr lang="en-US" dirty="0"/>
              <a:t>Example 10.1.3</a:t>
            </a:r>
            <a:endParaRPr lang="en-IN" dirty="0"/>
          </a:p>
        </p:txBody>
      </p:sp>
      <p:sp>
        <p:nvSpPr>
          <p:cNvPr id="5" name="Content Placeholder 4">
            <a:extLst>
              <a:ext uri="{FF2B5EF4-FFF2-40B4-BE49-F238E27FC236}">
                <a16:creationId xmlns:a16="http://schemas.microsoft.com/office/drawing/2014/main" id="{FBE90AA9-5B4E-4BE3-8A27-CD9EE31A195D}"/>
              </a:ext>
            </a:extLst>
          </p:cNvPr>
          <p:cNvSpPr>
            <a:spLocks noGrp="1"/>
          </p:cNvSpPr>
          <p:nvPr>
            <p:ph sz="quarter" idx="15"/>
          </p:nvPr>
        </p:nvSpPr>
        <p:spPr/>
        <p:txBody>
          <a:bodyPr/>
          <a:lstStyle/>
          <a:p>
            <a:pPr marL="0" indent="0">
              <a:buNone/>
            </a:pPr>
            <a:r>
              <a:rPr lang="en-US" sz="2200" dirty="0"/>
              <a:t>Solve the boundary value problem</a:t>
            </a:r>
          </a:p>
        </p:txBody>
      </p:sp>
      <p:graphicFrame>
        <p:nvGraphicFramePr>
          <p:cNvPr id="11" name="Object 4" descr="y super double prime plus two times y equals zero comma y of zero equals zero comma y of pi equals zero">
            <a:extLst>
              <a:ext uri="{FF2B5EF4-FFF2-40B4-BE49-F238E27FC236}">
                <a16:creationId xmlns:a16="http://schemas.microsoft.com/office/drawing/2014/main" id="{297B4556-710A-4EDE-92C5-9D58F7D3D2C2}"/>
              </a:ext>
            </a:extLst>
          </p:cNvPr>
          <p:cNvGraphicFramePr>
            <a:graphicFrameLocks noGrp="1" noChangeAspect="1"/>
          </p:cNvGraphicFramePr>
          <p:nvPr>
            <p:ph type="pic" sz="quarter" idx="19"/>
            <p:extLst>
              <p:ext uri="{D42A27DB-BD31-4B8C-83A1-F6EECF244321}">
                <p14:modId xmlns:p14="http://schemas.microsoft.com/office/powerpoint/2010/main" val="824821625"/>
              </p:ext>
            </p:extLst>
          </p:nvPr>
        </p:nvGraphicFramePr>
        <p:xfrm>
          <a:off x="3221898" y="2181401"/>
          <a:ext cx="3190743" cy="327256"/>
        </p:xfrm>
        <a:graphic>
          <a:graphicData uri="http://schemas.openxmlformats.org/presentationml/2006/ole">
            <mc:AlternateContent xmlns:mc="http://schemas.openxmlformats.org/markup-compatibility/2006">
              <mc:Choice xmlns:v="urn:schemas-microsoft-com:vml" Requires="v">
                <p:oleObj spid="_x0000_s490719" name="Equation" r:id="rId3" imgW="1981080" imgH="203040" progId="Equation.3">
                  <p:embed/>
                </p:oleObj>
              </mc:Choice>
              <mc:Fallback>
                <p:oleObj name="Equation" r:id="rId3" imgW="1981080" imgH="203040" progId="Equation.3">
                  <p:embed/>
                  <p:pic>
                    <p:nvPicPr>
                      <p:cNvPr id="11" name="Object 4">
                        <a:extLst>
                          <a:ext uri="{FF2B5EF4-FFF2-40B4-BE49-F238E27FC236}">
                            <a16:creationId xmlns:a16="http://schemas.microsoft.com/office/drawing/2014/main" id="{29FEB506-4B2F-430D-8C91-02BC243369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1898" y="2181401"/>
                        <a:ext cx="3190743" cy="327256"/>
                      </a:xfrm>
                      <a:prstGeom prst="rect">
                        <a:avLst/>
                      </a:prstGeom>
                      <a:noFill/>
                    </p:spPr>
                  </p:pic>
                </p:oleObj>
              </mc:Fallback>
            </mc:AlternateContent>
          </a:graphicData>
        </a:graphic>
      </p:graphicFrame>
      <p:sp>
        <p:nvSpPr>
          <p:cNvPr id="8" name="Content Placeholder 7">
            <a:extLst>
              <a:ext uri="{FF2B5EF4-FFF2-40B4-BE49-F238E27FC236}">
                <a16:creationId xmlns:a16="http://schemas.microsoft.com/office/drawing/2014/main" id="{B7AE0BFD-0141-415A-96B4-82CFEA54F8A0}"/>
              </a:ext>
            </a:extLst>
          </p:cNvPr>
          <p:cNvSpPr>
            <a:spLocks noGrp="1"/>
          </p:cNvSpPr>
          <p:nvPr>
            <p:ph sz="quarter" idx="18"/>
          </p:nvPr>
        </p:nvSpPr>
        <p:spPr>
          <a:xfrm>
            <a:off x="398815" y="2590800"/>
            <a:ext cx="8416939" cy="441724"/>
          </a:xfrm>
        </p:spPr>
        <p:txBody>
          <a:bodyPr/>
          <a:lstStyle/>
          <a:p>
            <a:pPr marL="271463" indent="-271463">
              <a:buClr>
                <a:schemeClr val="accent2"/>
              </a:buClr>
            </a:pPr>
            <a:r>
              <a:rPr lang="en-US" sz="2200" dirty="0">
                <a:latin typeface="Times New Roman" panose="02020603050405020304" pitchFamily="18" charset="0"/>
                <a:cs typeface="Times New Roman" panose="02020603050405020304" pitchFamily="18" charset="0"/>
              </a:rPr>
              <a:t>The general solution of the differential equation is given by:</a:t>
            </a:r>
          </a:p>
        </p:txBody>
      </p:sp>
      <p:graphicFrame>
        <p:nvGraphicFramePr>
          <p:cNvPr id="16" name="Picture Placeholder 15" descr="y equals c sub one times cosine of Square root of two x plus c sub two times sine of Square root of two x">
            <a:extLst>
              <a:ext uri="{FF2B5EF4-FFF2-40B4-BE49-F238E27FC236}">
                <a16:creationId xmlns:a16="http://schemas.microsoft.com/office/drawing/2014/main" id="{022C5E75-BD00-4605-AF1C-69CB990780D7}"/>
              </a:ext>
            </a:extLst>
          </p:cNvPr>
          <p:cNvGraphicFramePr>
            <a:graphicFrameLocks noGrp="1" noChangeAspect="1"/>
          </p:cNvGraphicFramePr>
          <p:nvPr>
            <p:ph type="pic" sz="quarter" idx="20"/>
            <p:extLst>
              <p:ext uri="{D42A27DB-BD31-4B8C-83A1-F6EECF244321}">
                <p14:modId xmlns:p14="http://schemas.microsoft.com/office/powerpoint/2010/main" val="1701984457"/>
              </p:ext>
            </p:extLst>
          </p:nvPr>
        </p:nvGraphicFramePr>
        <p:xfrm>
          <a:off x="2964511" y="3024579"/>
          <a:ext cx="3284828" cy="515265"/>
        </p:xfrm>
        <a:graphic>
          <a:graphicData uri="http://schemas.openxmlformats.org/presentationml/2006/ole">
            <mc:AlternateContent xmlns:mc="http://schemas.openxmlformats.org/markup-compatibility/2006">
              <mc:Choice xmlns:v="urn:schemas-microsoft-com:vml" Requires="v">
                <p:oleObj spid="_x0000_s490720" r:id="rId5" imgW="1943100" imgH="304800" progId="Equation.DSMT4">
                  <p:embed/>
                </p:oleObj>
              </mc:Choice>
              <mc:Fallback>
                <p:oleObj r:id="rId5" imgW="1943100" imgH="304800" progId="Equation.DSMT4">
                  <p:embed/>
                  <p:pic>
                    <p:nvPicPr>
                      <p:cNvPr id="9" name="Object 8">
                        <a:extLst>
                          <a:ext uri="{FF2B5EF4-FFF2-40B4-BE49-F238E27FC236}">
                            <a16:creationId xmlns:a16="http://schemas.microsoft.com/office/drawing/2014/main" id="{953DED7D-503C-45A5-82B8-3A66F209D7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4511" y="3024579"/>
                        <a:ext cx="3284828" cy="515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a:extLst>
              <a:ext uri="{FF2B5EF4-FFF2-40B4-BE49-F238E27FC236}">
                <a16:creationId xmlns:a16="http://schemas.microsoft.com/office/drawing/2014/main" id="{E8A6B933-2E69-4B10-9519-AD3AB4A1E040}"/>
              </a:ext>
            </a:extLst>
          </p:cNvPr>
          <p:cNvSpPr>
            <a:spLocks noGrp="1"/>
          </p:cNvSpPr>
          <p:nvPr>
            <p:ph sz="quarter" idx="16"/>
          </p:nvPr>
        </p:nvSpPr>
        <p:spPr>
          <a:xfrm>
            <a:off x="456271" y="3668823"/>
            <a:ext cx="8230529" cy="2427177"/>
          </a:xfrm>
        </p:spPr>
        <p:txBody>
          <a:bodyPr/>
          <a:lstStyle/>
          <a:p>
            <a:pPr marL="342900" indent="-342900">
              <a:buClr>
                <a:schemeClr val="accent2"/>
              </a:buCl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first boundary condition requires that </a:t>
            </a:r>
            <a:r>
              <a:rPr lang="en-US" sz="2200" i="1" dirty="0">
                <a:latin typeface="Times New Roman" panose="02020603050405020304" pitchFamily="18" charset="0"/>
                <a:cs typeface="Times New Roman" panose="02020603050405020304" pitchFamily="18" charset="0"/>
              </a:rPr>
              <a:t>c</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 0.</a:t>
            </a:r>
          </a:p>
          <a:p>
            <a:pPr marL="342900" indent="-342900">
              <a:buClr>
                <a:schemeClr val="accent2"/>
              </a:buCl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From the second boundary condition, we have </a:t>
            </a:r>
            <a:r>
              <a:rPr lang="en-US" sz="2200" i="1" dirty="0">
                <a:latin typeface="Times New Roman" panose="02020603050405020304" pitchFamily="18" charset="0"/>
                <a:cs typeface="Times New Roman" panose="02020603050405020304" pitchFamily="18" charset="0"/>
              </a:rPr>
              <a:t>c</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0.</a:t>
            </a:r>
          </a:p>
          <a:p>
            <a:pPr marL="342900" indent="-342900">
              <a:buClr>
                <a:schemeClr val="accent2"/>
              </a:buCl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Thus the only solution to the boundary value problem is </a:t>
            </a:r>
            <a:r>
              <a:rPr lang="en-US" sz="2200" i="1" dirty="0">
                <a:latin typeface="Times New Roman" panose="02020603050405020304" pitchFamily="18" charset="0"/>
                <a:cs typeface="Times New Roman" panose="02020603050405020304" pitchFamily="18" charset="0"/>
              </a:rPr>
              <a:t>y</a:t>
            </a:r>
            <a:r>
              <a:rPr lang="en-US" sz="2200" dirty="0">
                <a:latin typeface="Times New Roman" panose="02020603050405020304" pitchFamily="18" charset="0"/>
                <a:cs typeface="Times New Roman" panose="02020603050405020304" pitchFamily="18" charset="0"/>
              </a:rPr>
              <a:t> = 0.</a:t>
            </a:r>
          </a:p>
          <a:p>
            <a:pPr marL="342900" indent="-342900">
              <a:buClr>
                <a:schemeClr val="accent2"/>
              </a:buCl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example illustrates that a homogeneous boundary value problem may have only the trivial solution </a:t>
            </a:r>
            <a:r>
              <a:rPr lang="en-US" sz="2200" i="1" dirty="0">
                <a:latin typeface="Times New Roman" panose="02020603050405020304" pitchFamily="18" charset="0"/>
                <a:cs typeface="Times New Roman" panose="02020603050405020304" pitchFamily="18" charset="0"/>
              </a:rPr>
              <a:t>y</a:t>
            </a:r>
            <a:r>
              <a:rPr lang="en-US" sz="2200" dirty="0">
                <a:latin typeface="Times New Roman" panose="02020603050405020304" pitchFamily="18" charset="0"/>
                <a:cs typeface="Times New Roman" panose="02020603050405020304" pitchFamily="18" charset="0"/>
              </a:rPr>
              <a:t> = 0.</a:t>
            </a:r>
          </a:p>
        </p:txBody>
      </p:sp>
    </p:spTree>
    <p:extLst>
      <p:ext uri="{BB962C8B-B14F-4D97-AF65-F5344CB8AC3E}">
        <p14:creationId xmlns:p14="http://schemas.microsoft.com/office/powerpoint/2010/main" val="1448635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9B55-028B-4C0D-958D-E2AF6E628C19}"/>
              </a:ext>
            </a:extLst>
          </p:cNvPr>
          <p:cNvSpPr>
            <a:spLocks noGrp="1"/>
          </p:cNvSpPr>
          <p:nvPr>
            <p:ph type="title"/>
          </p:nvPr>
        </p:nvSpPr>
        <p:spPr/>
        <p:txBody>
          <a:bodyPr/>
          <a:lstStyle/>
          <a:p>
            <a:r>
              <a:rPr lang="en-IN" dirty="0"/>
              <a:t>Example 10.1.4</a:t>
            </a:r>
          </a:p>
        </p:txBody>
      </p:sp>
      <p:sp>
        <p:nvSpPr>
          <p:cNvPr id="3" name="Content Placeholder 2">
            <a:extLst>
              <a:ext uri="{FF2B5EF4-FFF2-40B4-BE49-F238E27FC236}">
                <a16:creationId xmlns:a16="http://schemas.microsoft.com/office/drawing/2014/main" id="{962D8CDC-98FB-49F4-AE90-C85764832B61}"/>
              </a:ext>
            </a:extLst>
          </p:cNvPr>
          <p:cNvSpPr>
            <a:spLocks noGrp="1"/>
          </p:cNvSpPr>
          <p:nvPr>
            <p:ph sz="quarter" idx="15"/>
          </p:nvPr>
        </p:nvSpPr>
        <p:spPr>
          <a:xfrm>
            <a:off x="380060" y="1524000"/>
            <a:ext cx="8534400" cy="425450"/>
          </a:xfrm>
        </p:spPr>
        <p:txBody>
          <a:bodyPr/>
          <a:lstStyle/>
          <a:p>
            <a:pPr marL="0" indent="0">
              <a:buNone/>
            </a:pPr>
            <a:r>
              <a:rPr lang="en-US" sz="2000" dirty="0"/>
              <a:t>Solve the boundary value problem</a:t>
            </a:r>
          </a:p>
        </p:txBody>
      </p:sp>
      <p:graphicFrame>
        <p:nvGraphicFramePr>
          <p:cNvPr id="14" name="Object 4" descr="y super double prime plus y equals zero comma y of zero equals zero comma y of pi equals zero">
            <a:extLst>
              <a:ext uri="{FF2B5EF4-FFF2-40B4-BE49-F238E27FC236}">
                <a16:creationId xmlns:a16="http://schemas.microsoft.com/office/drawing/2014/main" id="{39FE1AAD-5285-4D91-9538-FBA4AB3FC52D}"/>
              </a:ext>
            </a:extLst>
          </p:cNvPr>
          <p:cNvGraphicFramePr>
            <a:graphicFrameLocks noGrp="1" noChangeAspect="1"/>
          </p:cNvGraphicFramePr>
          <p:nvPr>
            <p:ph type="pic" sz="quarter" idx="19"/>
            <p:extLst>
              <p:ext uri="{D42A27DB-BD31-4B8C-83A1-F6EECF244321}">
                <p14:modId xmlns:p14="http://schemas.microsoft.com/office/powerpoint/2010/main" val="151785143"/>
              </p:ext>
            </p:extLst>
          </p:nvPr>
        </p:nvGraphicFramePr>
        <p:xfrm>
          <a:off x="2764145" y="1981200"/>
          <a:ext cx="3068022" cy="327256"/>
        </p:xfrm>
        <a:graphic>
          <a:graphicData uri="http://schemas.openxmlformats.org/presentationml/2006/ole">
            <mc:AlternateContent xmlns:mc="http://schemas.openxmlformats.org/markup-compatibility/2006">
              <mc:Choice xmlns:v="urn:schemas-microsoft-com:vml" Requires="v">
                <p:oleObj spid="_x0000_s491820" name="Equation" r:id="rId3" imgW="1904760" imgH="203040" progId="Equation.3">
                  <p:embed/>
                </p:oleObj>
              </mc:Choice>
              <mc:Fallback>
                <p:oleObj name="Equation" r:id="rId3" imgW="1904760" imgH="203040" progId="Equation.3">
                  <p:embed/>
                  <p:pic>
                    <p:nvPicPr>
                      <p:cNvPr id="12" name="Object 4">
                        <a:extLst>
                          <a:ext uri="{FF2B5EF4-FFF2-40B4-BE49-F238E27FC236}">
                            <a16:creationId xmlns:a16="http://schemas.microsoft.com/office/drawing/2014/main" id="{D1250E56-B524-4BDC-B88B-EEA5F72A3A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4145" y="1981200"/>
                        <a:ext cx="3068022" cy="327256"/>
                      </a:xfrm>
                      <a:prstGeom prst="rect">
                        <a:avLst/>
                      </a:prstGeom>
                      <a:noFill/>
                    </p:spPr>
                  </p:pic>
                </p:oleObj>
              </mc:Fallback>
            </mc:AlternateContent>
          </a:graphicData>
        </a:graphic>
      </p:graphicFrame>
      <p:sp>
        <p:nvSpPr>
          <p:cNvPr id="4" name="Content Placeholder 3">
            <a:extLst>
              <a:ext uri="{FF2B5EF4-FFF2-40B4-BE49-F238E27FC236}">
                <a16:creationId xmlns:a16="http://schemas.microsoft.com/office/drawing/2014/main" id="{E6C38CDC-0F55-4CEA-B364-D24A8258755E}"/>
              </a:ext>
            </a:extLst>
          </p:cNvPr>
          <p:cNvSpPr>
            <a:spLocks noGrp="1"/>
          </p:cNvSpPr>
          <p:nvPr>
            <p:ph sz="quarter" idx="16"/>
          </p:nvPr>
        </p:nvSpPr>
        <p:spPr>
          <a:xfrm>
            <a:off x="379097" y="2355587"/>
            <a:ext cx="8334022" cy="455875"/>
          </a:xfrm>
        </p:spPr>
        <p:txBody>
          <a:bodyPr/>
          <a:lstStyle/>
          <a:p>
            <a:pPr marL="342900" indent="-342900">
              <a:buClr>
                <a:schemeClr val="accent2"/>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Symbol" pitchFamily="18" charset="2"/>
              </a:rPr>
              <a:t>The general solution is given by</a:t>
            </a:r>
          </a:p>
        </p:txBody>
      </p:sp>
      <p:graphicFrame>
        <p:nvGraphicFramePr>
          <p:cNvPr id="19" name="Picture Placeholder 18" descr="y equals c sub one times cosine of x plus c sub two times sine of x">
            <a:extLst>
              <a:ext uri="{FF2B5EF4-FFF2-40B4-BE49-F238E27FC236}">
                <a16:creationId xmlns:a16="http://schemas.microsoft.com/office/drawing/2014/main" id="{89ABBFAA-101E-426D-A7EA-6A7228B27943}"/>
              </a:ext>
            </a:extLst>
          </p:cNvPr>
          <p:cNvGraphicFramePr>
            <a:graphicFrameLocks noGrp="1" noChangeAspect="1"/>
          </p:cNvGraphicFramePr>
          <p:nvPr>
            <p:ph type="pic" sz="quarter" idx="20"/>
            <p:extLst>
              <p:ext uri="{D42A27DB-BD31-4B8C-83A1-F6EECF244321}">
                <p14:modId xmlns:p14="http://schemas.microsoft.com/office/powerpoint/2010/main" val="738093847"/>
              </p:ext>
            </p:extLst>
          </p:nvPr>
        </p:nvGraphicFramePr>
        <p:xfrm>
          <a:off x="2757856" y="2760460"/>
          <a:ext cx="2231288" cy="371881"/>
        </p:xfrm>
        <a:graphic>
          <a:graphicData uri="http://schemas.openxmlformats.org/presentationml/2006/ole">
            <mc:AlternateContent xmlns:mc="http://schemas.openxmlformats.org/markup-compatibility/2006">
              <mc:Choice xmlns:v="urn:schemas-microsoft-com:vml" Requires="v">
                <p:oleObj spid="_x0000_s491821" r:id="rId5" imgW="1524000" imgH="254000" progId="Equation.DSMT4">
                  <p:embed/>
                </p:oleObj>
              </mc:Choice>
              <mc:Fallback>
                <p:oleObj r:id="rId5" imgW="1524000" imgH="254000" progId="Equation.DSMT4">
                  <p:embed/>
                  <p:pic>
                    <p:nvPicPr>
                      <p:cNvPr id="13" name="Object 12">
                        <a:extLst>
                          <a:ext uri="{FF2B5EF4-FFF2-40B4-BE49-F238E27FC236}">
                            <a16:creationId xmlns:a16="http://schemas.microsoft.com/office/drawing/2014/main" id="{7681A430-E9E4-48D9-AC84-214FF6ED66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7856" y="2760460"/>
                        <a:ext cx="2231288" cy="3718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6775D328-7804-4848-8250-B9E529B6BD96}"/>
              </a:ext>
            </a:extLst>
          </p:cNvPr>
          <p:cNvSpPr>
            <a:spLocks noGrp="1"/>
          </p:cNvSpPr>
          <p:nvPr>
            <p:ph sz="quarter" idx="18"/>
          </p:nvPr>
        </p:nvSpPr>
        <p:spPr>
          <a:xfrm>
            <a:off x="404989" y="3152775"/>
            <a:ext cx="8334022" cy="910755"/>
          </a:xfrm>
        </p:spPr>
        <p:txBody>
          <a:bodyPr/>
          <a:lstStyle/>
          <a:p>
            <a:pPr marL="271463" indent="-271463">
              <a:buClr>
                <a:schemeClr val="accent2"/>
              </a:buClr>
            </a:pPr>
            <a:r>
              <a:rPr lang="en-US" sz="2000" dirty="0">
                <a:latin typeface="Times New Roman" panose="02020603050405020304" pitchFamily="18" charset="0"/>
                <a:cs typeface="Times New Roman" panose="02020603050405020304" pitchFamily="18" charset="0"/>
              </a:rPr>
              <a:t>The first boundary condition requires </a:t>
            </a:r>
            <a:r>
              <a:rPr lang="en-US" sz="2000" i="1" dirty="0">
                <a:latin typeface="Times New Roman" panose="02020603050405020304" pitchFamily="18" charset="0"/>
                <a:cs typeface="Times New Roman" panose="02020603050405020304" pitchFamily="18" charset="0"/>
              </a:rPr>
              <a:t>c</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 0, while the second boundary condition is satisfied regardless of the value of </a:t>
            </a:r>
            <a:r>
              <a:rPr lang="en-US" sz="2000" i="1" dirty="0">
                <a:latin typeface="Times New Roman" panose="02020603050405020304" pitchFamily="18" charset="0"/>
                <a:cs typeface="Times New Roman" panose="02020603050405020304" pitchFamily="18" charset="0"/>
              </a:rPr>
              <a:t>c</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t>
            </a:r>
          </a:p>
          <a:p>
            <a:pPr marL="271463" indent="-271463">
              <a:buClr>
                <a:schemeClr val="accent2"/>
              </a:buClr>
            </a:pPr>
            <a:r>
              <a:rPr lang="en-US" sz="2000" dirty="0">
                <a:latin typeface="Times New Roman" panose="02020603050405020304" pitchFamily="18" charset="0"/>
                <a:cs typeface="Times New Roman" panose="02020603050405020304" pitchFamily="18" charset="0"/>
              </a:rPr>
              <a:t>Thus there are infinitely many solutions of the form</a:t>
            </a:r>
          </a:p>
        </p:txBody>
      </p:sp>
      <p:graphicFrame>
        <p:nvGraphicFramePr>
          <p:cNvPr id="28" name="Picture Placeholder 27" descr="y equals c sub two times sine of x comma where c sub two remains arbitrary">
            <a:extLst>
              <a:ext uri="{FF2B5EF4-FFF2-40B4-BE49-F238E27FC236}">
                <a16:creationId xmlns:a16="http://schemas.microsoft.com/office/drawing/2014/main" id="{933FE2AD-0B06-41D1-9C93-9D4464C21BFC}"/>
              </a:ext>
            </a:extLst>
          </p:cNvPr>
          <p:cNvGraphicFramePr>
            <a:graphicFrameLocks noGrp="1" noChangeAspect="1"/>
          </p:cNvGraphicFramePr>
          <p:nvPr>
            <p:ph type="pic" sz="quarter" idx="24"/>
            <p:extLst>
              <p:ext uri="{D42A27DB-BD31-4B8C-83A1-F6EECF244321}">
                <p14:modId xmlns:p14="http://schemas.microsoft.com/office/powerpoint/2010/main" val="2175254829"/>
              </p:ext>
            </p:extLst>
          </p:nvPr>
        </p:nvGraphicFramePr>
        <p:xfrm>
          <a:off x="1922626" y="4313231"/>
          <a:ext cx="4372106" cy="430749"/>
        </p:xfrm>
        <a:graphic>
          <a:graphicData uri="http://schemas.openxmlformats.org/presentationml/2006/ole">
            <mc:AlternateContent xmlns:mc="http://schemas.openxmlformats.org/markup-compatibility/2006">
              <mc:Choice xmlns:v="urn:schemas-microsoft-com:vml" Requires="v">
                <p:oleObj spid="_x0000_s491822" r:id="rId7" imgW="2578100" imgH="254000" progId="Equation.DSMT4">
                  <p:embed/>
                </p:oleObj>
              </mc:Choice>
              <mc:Fallback>
                <p:oleObj r:id="rId7" imgW="2578100" imgH="254000" progId="Equation.DSMT4">
                  <p:embed/>
                  <p:pic>
                    <p:nvPicPr>
                      <p:cNvPr id="27" name="Object 26">
                        <a:extLst>
                          <a:ext uri="{FF2B5EF4-FFF2-40B4-BE49-F238E27FC236}">
                            <a16:creationId xmlns:a16="http://schemas.microsoft.com/office/drawing/2014/main" id="{353C98DC-1965-4E3F-B131-145D8722AB8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2626" y="4313231"/>
                        <a:ext cx="4372106" cy="4307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Content Placeholder 11">
            <a:extLst>
              <a:ext uri="{FF2B5EF4-FFF2-40B4-BE49-F238E27FC236}">
                <a16:creationId xmlns:a16="http://schemas.microsoft.com/office/drawing/2014/main" id="{58A86DC1-E0EE-4902-AA1D-7F187E12C9DB}"/>
              </a:ext>
            </a:extLst>
          </p:cNvPr>
          <p:cNvSpPr>
            <a:spLocks noGrp="1"/>
          </p:cNvSpPr>
          <p:nvPr>
            <p:ph sz="quarter" idx="25"/>
          </p:nvPr>
        </p:nvSpPr>
        <p:spPr>
          <a:xfrm>
            <a:off x="404988" y="4908550"/>
            <a:ext cx="8509471" cy="806449"/>
          </a:xfrm>
        </p:spPr>
        <p:txBody>
          <a:bodyPr/>
          <a:lstStyle/>
          <a:p>
            <a:pPr marL="271463" indent="-271463">
              <a:buClr>
                <a:schemeClr val="accent2"/>
              </a:buClr>
            </a:pPr>
            <a:r>
              <a:rPr lang="en-US" sz="2000" dirty="0">
                <a:latin typeface="Times New Roman" panose="02020603050405020304" pitchFamily="18" charset="0"/>
                <a:cs typeface="Times New Roman" panose="02020603050405020304" pitchFamily="18" charset="0"/>
                <a:sym typeface="Symbol" pitchFamily="18" charset="2"/>
              </a:rPr>
              <a:t>This example illustrates that a homogeneous boundary value problem may have infinitely many (nontrivial) solutions.</a:t>
            </a:r>
          </a:p>
        </p:txBody>
      </p:sp>
    </p:spTree>
    <p:extLst>
      <p:ext uri="{BB962C8B-B14F-4D97-AF65-F5344CB8AC3E}">
        <p14:creationId xmlns:p14="http://schemas.microsoft.com/office/powerpoint/2010/main" val="412693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1A33F68D-7998-45C7-9392-2FDF905CFEE4}"/>
              </a:ext>
            </a:extLst>
          </p:cNvPr>
          <p:cNvSpPr>
            <a:spLocks noGrp="1"/>
          </p:cNvSpPr>
          <p:nvPr>
            <p:ph type="title"/>
          </p:nvPr>
        </p:nvSpPr>
        <p:spPr/>
        <p:txBody>
          <a:bodyPr/>
          <a:lstStyle/>
          <a:p>
            <a:r>
              <a:rPr lang="en-IN" dirty="0"/>
              <a:t>Linear Boundary Value Problems</a:t>
            </a:r>
          </a:p>
        </p:txBody>
      </p:sp>
      <p:sp>
        <p:nvSpPr>
          <p:cNvPr id="21" name="Content Placeholder 20">
            <a:extLst>
              <a:ext uri="{FF2B5EF4-FFF2-40B4-BE49-F238E27FC236}">
                <a16:creationId xmlns:a16="http://schemas.microsoft.com/office/drawing/2014/main" id="{CDAFA6FC-AA9B-43F4-B993-91D1CEE9A46E}"/>
              </a:ext>
            </a:extLst>
          </p:cNvPr>
          <p:cNvSpPr>
            <a:spLocks noGrp="1"/>
          </p:cNvSpPr>
          <p:nvPr>
            <p:ph sz="quarter" idx="10"/>
          </p:nvPr>
        </p:nvSpPr>
        <p:spPr/>
        <p:txBody>
          <a:bodyPr/>
          <a:lstStyle/>
          <a:p>
            <a:r>
              <a:rPr lang="en-US" sz="2400" dirty="0"/>
              <a:t>Thus examples 10.1.1 through 10.1.4 illustrate (but do not prove) that there is the same relationship between homogeneous and nonhomogeneous linear boundary value problems as there is between homogeneous and nonhomogeneous linear algebraic systems. </a:t>
            </a:r>
          </a:p>
          <a:p>
            <a:r>
              <a:rPr lang="en-US" sz="2400" dirty="0"/>
              <a:t>A nonhomogeneous boundary value problem (Example 10.1.1) has a unique solution, and the corresponding homogeneous problem (Example 10.1.3) has only the trivial solution.</a:t>
            </a:r>
          </a:p>
          <a:p>
            <a:r>
              <a:rPr lang="en-US" sz="2400" dirty="0"/>
              <a:t>Further, a nonhomogeneous problem (Example 10.1.2) has either no solution or infinitely many solutions, and the corresponding homogeneous problem (Example 10.1.4) has nontrivial solutions.</a:t>
            </a:r>
          </a:p>
        </p:txBody>
      </p:sp>
    </p:spTree>
    <p:extLst>
      <p:ext uri="{BB962C8B-B14F-4D97-AF65-F5344CB8AC3E}">
        <p14:creationId xmlns:p14="http://schemas.microsoft.com/office/powerpoint/2010/main" val="815501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278E0-B098-4FB3-A005-16B6292E1DA9}"/>
              </a:ext>
            </a:extLst>
          </p:cNvPr>
          <p:cNvSpPr>
            <a:spLocks noGrp="1"/>
          </p:cNvSpPr>
          <p:nvPr>
            <p:ph type="title"/>
          </p:nvPr>
        </p:nvSpPr>
        <p:spPr/>
        <p:txBody>
          <a:bodyPr/>
          <a:lstStyle/>
          <a:p>
            <a:r>
              <a:rPr lang="en-IN" dirty="0"/>
              <a:t>Eigenvalue Problems</a:t>
            </a:r>
          </a:p>
        </p:txBody>
      </p:sp>
      <p:sp>
        <p:nvSpPr>
          <p:cNvPr id="3" name="Content Placeholder 2">
            <a:extLst>
              <a:ext uri="{FF2B5EF4-FFF2-40B4-BE49-F238E27FC236}">
                <a16:creationId xmlns:a16="http://schemas.microsoft.com/office/drawing/2014/main" id="{BA9D5F22-BE2B-4F1B-8FD5-2FA9A45FE1FD}"/>
              </a:ext>
            </a:extLst>
          </p:cNvPr>
          <p:cNvSpPr>
            <a:spLocks noGrp="1"/>
          </p:cNvSpPr>
          <p:nvPr>
            <p:ph sz="quarter" idx="15"/>
          </p:nvPr>
        </p:nvSpPr>
        <p:spPr>
          <a:xfrm>
            <a:off x="380060" y="1692274"/>
            <a:ext cx="8534400" cy="2117725"/>
          </a:xfrm>
        </p:spPr>
        <p:txBody>
          <a:bodyPr/>
          <a:lstStyle/>
          <a:p>
            <a:r>
              <a:rPr lang="en-US" sz="2200" dirty="0"/>
              <a:t>Recall from Section 7.3 the eigenvalue problem </a:t>
            </a:r>
            <a:r>
              <a:rPr lang="en-US" sz="2200" b="1" dirty="0"/>
              <a:t>Ax</a:t>
            </a:r>
            <a:r>
              <a:rPr lang="en-US" sz="2200" dirty="0"/>
              <a:t> = </a:t>
            </a:r>
            <a:r>
              <a:rPr lang="en-US" sz="2200" i="1" dirty="0" err="1">
                <a:sym typeface="Symbol" pitchFamily="18" charset="2"/>
              </a:rPr>
              <a:t>λ</a:t>
            </a:r>
            <a:r>
              <a:rPr lang="en-US" sz="2200" b="1" dirty="0" err="1"/>
              <a:t>x</a:t>
            </a:r>
            <a:r>
              <a:rPr lang="en-US" sz="2200" dirty="0"/>
              <a:t>.</a:t>
            </a:r>
          </a:p>
          <a:p>
            <a:r>
              <a:rPr lang="en-US" sz="2200" dirty="0"/>
              <a:t>Note that </a:t>
            </a:r>
            <a:r>
              <a:rPr lang="en-US" sz="2200" b="1" dirty="0"/>
              <a:t>x</a:t>
            </a:r>
            <a:r>
              <a:rPr lang="en-US" sz="2200" dirty="0"/>
              <a:t> = </a:t>
            </a:r>
            <a:r>
              <a:rPr lang="en-US" sz="2200" b="1" dirty="0"/>
              <a:t>0</a:t>
            </a:r>
            <a:r>
              <a:rPr lang="en-US" sz="2200" dirty="0"/>
              <a:t> is a solution for all </a:t>
            </a:r>
            <a:r>
              <a:rPr lang="en-US" sz="2200" i="1" dirty="0">
                <a:sym typeface="Symbol" pitchFamily="18" charset="2"/>
              </a:rPr>
              <a:t>λ</a:t>
            </a:r>
            <a:r>
              <a:rPr lang="en-US" sz="2200" dirty="0">
                <a:sym typeface="Symbol" pitchFamily="18" charset="2"/>
              </a:rPr>
              <a:t>, but for certain </a:t>
            </a:r>
            <a:r>
              <a:rPr lang="en-US" sz="2200" i="1" dirty="0">
                <a:sym typeface="Symbol" pitchFamily="18" charset="2"/>
              </a:rPr>
              <a:t>λ</a:t>
            </a:r>
            <a:r>
              <a:rPr lang="en-US" sz="2200" dirty="0">
                <a:sym typeface="Symbol" pitchFamily="18" charset="2"/>
              </a:rPr>
              <a:t>, called eigenvalues, there are nonzero solutions, called eigenvectors. </a:t>
            </a:r>
          </a:p>
          <a:p>
            <a:r>
              <a:rPr lang="en-US" sz="2200" dirty="0">
                <a:sym typeface="Symbol" pitchFamily="18" charset="2"/>
              </a:rPr>
              <a:t>The situation is similar for boundary value problems. </a:t>
            </a:r>
          </a:p>
          <a:p>
            <a:r>
              <a:rPr lang="en-US" sz="2200" dirty="0"/>
              <a:t>Consider the boundary value problem</a:t>
            </a:r>
          </a:p>
        </p:txBody>
      </p:sp>
      <p:graphicFrame>
        <p:nvGraphicFramePr>
          <p:cNvPr id="8" name="Object 4" descr="y super double prime plus lamda times y equals zero comma y of zero equals zero comma y of pi equals zero">
            <a:extLst>
              <a:ext uri="{FF2B5EF4-FFF2-40B4-BE49-F238E27FC236}">
                <a16:creationId xmlns:a16="http://schemas.microsoft.com/office/drawing/2014/main" id="{CB18F5CB-4CCC-4EF7-A408-C2EB9DC87580}"/>
              </a:ext>
            </a:extLst>
          </p:cNvPr>
          <p:cNvGraphicFramePr>
            <a:graphicFrameLocks noGrp="1" noChangeAspect="1"/>
          </p:cNvGraphicFramePr>
          <p:nvPr>
            <p:ph type="pic" sz="quarter" idx="19"/>
            <p:extLst>
              <p:ext uri="{D42A27DB-BD31-4B8C-83A1-F6EECF244321}">
                <p14:modId xmlns:p14="http://schemas.microsoft.com/office/powerpoint/2010/main" val="3639323779"/>
              </p:ext>
            </p:extLst>
          </p:nvPr>
        </p:nvGraphicFramePr>
        <p:xfrm>
          <a:off x="2897212" y="3981782"/>
          <a:ext cx="3836050" cy="395980"/>
        </p:xfrm>
        <a:graphic>
          <a:graphicData uri="http://schemas.openxmlformats.org/presentationml/2006/ole">
            <mc:AlternateContent xmlns:mc="http://schemas.openxmlformats.org/markup-compatibility/2006">
              <mc:Choice xmlns:v="urn:schemas-microsoft-com:vml" Requires="v">
                <p:oleObj spid="_x0000_s492627" name="Equation" r:id="rId3" imgW="1968480" imgH="203040" progId="Equation.3">
                  <p:embed/>
                </p:oleObj>
              </mc:Choice>
              <mc:Fallback>
                <p:oleObj name="Equation" r:id="rId3" imgW="1968480" imgH="203040" progId="Equation.3">
                  <p:embed/>
                  <p:pic>
                    <p:nvPicPr>
                      <p:cNvPr id="10" name="Object 4">
                        <a:extLst>
                          <a:ext uri="{FF2B5EF4-FFF2-40B4-BE49-F238E27FC236}">
                            <a16:creationId xmlns:a16="http://schemas.microsoft.com/office/drawing/2014/main" id="{4487A44B-DDD3-4B6D-B8EA-F934074E8E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7212" y="3981782"/>
                        <a:ext cx="3836050" cy="395980"/>
                      </a:xfrm>
                      <a:prstGeom prst="rect">
                        <a:avLst/>
                      </a:prstGeom>
                      <a:noFill/>
                    </p:spPr>
                  </p:pic>
                </p:oleObj>
              </mc:Fallback>
            </mc:AlternateContent>
          </a:graphicData>
        </a:graphic>
      </p:graphicFrame>
      <p:sp>
        <p:nvSpPr>
          <p:cNvPr id="4" name="Content Placeholder 3">
            <a:extLst>
              <a:ext uri="{FF2B5EF4-FFF2-40B4-BE49-F238E27FC236}">
                <a16:creationId xmlns:a16="http://schemas.microsoft.com/office/drawing/2014/main" id="{BDADC609-1726-4413-83AE-61512595338A}"/>
              </a:ext>
            </a:extLst>
          </p:cNvPr>
          <p:cNvSpPr>
            <a:spLocks noGrp="1"/>
          </p:cNvSpPr>
          <p:nvPr>
            <p:ph sz="quarter" idx="16"/>
          </p:nvPr>
        </p:nvSpPr>
        <p:spPr>
          <a:xfrm>
            <a:off x="381000" y="4648200"/>
            <a:ext cx="8358554" cy="1600200"/>
          </a:xfrm>
        </p:spPr>
        <p:txBody>
          <a:bodyPr/>
          <a:lstStyle/>
          <a:p>
            <a:pPr marL="342900" indent="-342900">
              <a:buClr>
                <a:schemeClr val="accent2"/>
              </a:buCl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is the same problem as in Example 10.1.3 if </a:t>
            </a:r>
            <a:r>
              <a:rPr lang="en-US" sz="2200" i="1" dirty="0">
                <a:latin typeface="Times New Roman" panose="02020603050405020304" pitchFamily="18" charset="0"/>
                <a:cs typeface="Times New Roman" panose="02020603050405020304" pitchFamily="18" charset="0"/>
                <a:sym typeface="Symbol" pitchFamily="18" charset="2"/>
              </a:rPr>
              <a:t>λ </a:t>
            </a:r>
            <a:r>
              <a:rPr lang="en-US" sz="2200" dirty="0">
                <a:latin typeface="Times New Roman" panose="02020603050405020304" pitchFamily="18" charset="0"/>
                <a:cs typeface="Times New Roman" panose="02020603050405020304" pitchFamily="18" charset="0"/>
                <a:sym typeface="Symbol" pitchFamily="18" charset="2"/>
              </a:rPr>
              <a:t>= 2, and is the same problem as in Example 10.1.4 if </a:t>
            </a:r>
            <a:r>
              <a:rPr lang="en-US" sz="2200" i="1" dirty="0">
                <a:latin typeface="Times New Roman" panose="02020603050405020304" pitchFamily="18" charset="0"/>
                <a:cs typeface="Times New Roman" panose="02020603050405020304" pitchFamily="18" charset="0"/>
                <a:sym typeface="Symbol" pitchFamily="18" charset="2"/>
              </a:rPr>
              <a:t>λ </a:t>
            </a:r>
            <a:r>
              <a:rPr lang="en-US" sz="2200" dirty="0">
                <a:latin typeface="Times New Roman" panose="02020603050405020304" pitchFamily="18" charset="0"/>
                <a:cs typeface="Times New Roman" panose="02020603050405020304" pitchFamily="18" charset="0"/>
                <a:sym typeface="Symbol" pitchFamily="18" charset="2"/>
              </a:rPr>
              <a:t>= 1.</a:t>
            </a:r>
          </a:p>
          <a:p>
            <a:pPr marL="342900" indent="-342900">
              <a:buClr>
                <a:schemeClr val="accent2"/>
              </a:buCl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sym typeface="Symbol" pitchFamily="18" charset="2"/>
              </a:rPr>
              <a:t>Thus the above boundary value problem has only the trivial solution (</a:t>
            </a:r>
            <a:r>
              <a:rPr lang="en-US" sz="2200" i="1" dirty="0">
                <a:latin typeface="Times New Roman" panose="02020603050405020304" pitchFamily="18" charset="0"/>
                <a:cs typeface="Times New Roman" panose="02020603050405020304" pitchFamily="18" charset="0"/>
                <a:sym typeface="Symbol" pitchFamily="18" charset="2"/>
              </a:rPr>
              <a:t>y</a:t>
            </a:r>
            <a:r>
              <a:rPr lang="en-US" sz="2200" dirty="0">
                <a:latin typeface="Times New Roman" panose="02020603050405020304" pitchFamily="18" charset="0"/>
                <a:cs typeface="Times New Roman" panose="02020603050405020304" pitchFamily="18" charset="0"/>
                <a:sym typeface="Symbol" pitchFamily="18" charset="2"/>
              </a:rPr>
              <a:t> = 0) for </a:t>
            </a:r>
            <a:r>
              <a:rPr lang="en-US" sz="2200" i="1" dirty="0">
                <a:latin typeface="Times New Roman" panose="02020603050405020304" pitchFamily="18" charset="0"/>
                <a:cs typeface="Times New Roman" panose="02020603050405020304" pitchFamily="18" charset="0"/>
                <a:sym typeface="Symbol" pitchFamily="18" charset="2"/>
              </a:rPr>
              <a:t>λ </a:t>
            </a:r>
            <a:r>
              <a:rPr lang="en-US" sz="2200" dirty="0">
                <a:latin typeface="Times New Roman" panose="02020603050405020304" pitchFamily="18" charset="0"/>
                <a:cs typeface="Times New Roman" panose="02020603050405020304" pitchFamily="18" charset="0"/>
                <a:sym typeface="Symbol" pitchFamily="18" charset="2"/>
              </a:rPr>
              <a:t>= 2, and has other, nontrivial, solutions for </a:t>
            </a:r>
            <a:r>
              <a:rPr lang="en-US" sz="2200" i="1" dirty="0">
                <a:latin typeface="Times New Roman" panose="02020603050405020304" pitchFamily="18" charset="0"/>
                <a:cs typeface="Times New Roman" panose="02020603050405020304" pitchFamily="18" charset="0"/>
                <a:sym typeface="Symbol" pitchFamily="18" charset="2"/>
              </a:rPr>
              <a:t>λ </a:t>
            </a:r>
            <a:r>
              <a:rPr lang="en-US" sz="2200" dirty="0">
                <a:latin typeface="Times New Roman" panose="02020603050405020304" pitchFamily="18" charset="0"/>
                <a:cs typeface="Times New Roman" panose="02020603050405020304" pitchFamily="18" charset="0"/>
                <a:sym typeface="Symbol" pitchFamily="18" charset="2"/>
              </a:rPr>
              <a:t>= 1.</a:t>
            </a:r>
          </a:p>
        </p:txBody>
      </p:sp>
    </p:spTree>
    <p:extLst>
      <p:ext uri="{BB962C8B-B14F-4D97-AF65-F5344CB8AC3E}">
        <p14:creationId xmlns:p14="http://schemas.microsoft.com/office/powerpoint/2010/main" val="3371319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278E0-B098-4FB3-A005-16B6292E1DA9}"/>
              </a:ext>
            </a:extLst>
          </p:cNvPr>
          <p:cNvSpPr>
            <a:spLocks noGrp="1"/>
          </p:cNvSpPr>
          <p:nvPr>
            <p:ph type="title"/>
          </p:nvPr>
        </p:nvSpPr>
        <p:spPr/>
        <p:txBody>
          <a:bodyPr/>
          <a:lstStyle/>
          <a:p>
            <a:r>
              <a:rPr lang="en-IN" dirty="0"/>
              <a:t>Eigenvalues and Eigenfunctions</a:t>
            </a:r>
          </a:p>
        </p:txBody>
      </p:sp>
      <p:sp>
        <p:nvSpPr>
          <p:cNvPr id="3" name="Content Placeholder 2">
            <a:extLst>
              <a:ext uri="{FF2B5EF4-FFF2-40B4-BE49-F238E27FC236}">
                <a16:creationId xmlns:a16="http://schemas.microsoft.com/office/drawing/2014/main" id="{BA9D5F22-BE2B-4F1B-8FD5-2FA9A45FE1FD}"/>
              </a:ext>
            </a:extLst>
          </p:cNvPr>
          <p:cNvSpPr>
            <a:spLocks noGrp="1"/>
          </p:cNvSpPr>
          <p:nvPr>
            <p:ph sz="quarter" idx="15"/>
          </p:nvPr>
        </p:nvSpPr>
        <p:spPr>
          <a:xfrm>
            <a:off x="380060" y="1692275"/>
            <a:ext cx="8534400" cy="517526"/>
          </a:xfrm>
        </p:spPr>
        <p:txBody>
          <a:bodyPr/>
          <a:lstStyle/>
          <a:p>
            <a:r>
              <a:rPr lang="en-US" sz="2200" dirty="0"/>
              <a:t>Thus our boundary value problem</a:t>
            </a:r>
          </a:p>
        </p:txBody>
      </p:sp>
      <p:graphicFrame>
        <p:nvGraphicFramePr>
          <p:cNvPr id="9" name="Object 4" descr="y super double prime plus lamda times y equals zero comma y of zero equals zero comma y of pi equals zero">
            <a:extLst>
              <a:ext uri="{FF2B5EF4-FFF2-40B4-BE49-F238E27FC236}">
                <a16:creationId xmlns:a16="http://schemas.microsoft.com/office/drawing/2014/main" id="{45B73B0C-AF83-455D-BCC2-FAD78944E868}"/>
              </a:ext>
            </a:extLst>
          </p:cNvPr>
          <p:cNvGraphicFramePr>
            <a:graphicFrameLocks noGrp="1" noChangeAspect="1"/>
          </p:cNvGraphicFramePr>
          <p:nvPr>
            <p:ph type="pic" sz="quarter" idx="19"/>
            <p:extLst>
              <p:ext uri="{D42A27DB-BD31-4B8C-83A1-F6EECF244321}">
                <p14:modId xmlns:p14="http://schemas.microsoft.com/office/powerpoint/2010/main" val="3514564332"/>
              </p:ext>
            </p:extLst>
          </p:nvPr>
        </p:nvGraphicFramePr>
        <p:xfrm>
          <a:off x="3130960" y="2217095"/>
          <a:ext cx="2882081" cy="297505"/>
        </p:xfrm>
        <a:graphic>
          <a:graphicData uri="http://schemas.openxmlformats.org/presentationml/2006/ole">
            <mc:AlternateContent xmlns:mc="http://schemas.openxmlformats.org/markup-compatibility/2006">
              <mc:Choice xmlns:v="urn:schemas-microsoft-com:vml" Requires="v">
                <p:oleObj spid="_x0000_s502812" name="Equation" r:id="rId3" imgW="1968480" imgH="203040" progId="Equation.3">
                  <p:embed/>
                </p:oleObj>
              </mc:Choice>
              <mc:Fallback>
                <p:oleObj name="Equation" r:id="rId3" imgW="1968480" imgH="203040" progId="Equation.3">
                  <p:embed/>
                  <p:pic>
                    <p:nvPicPr>
                      <p:cNvPr id="9" name="Object 4">
                        <a:extLst>
                          <a:ext uri="{FF2B5EF4-FFF2-40B4-BE49-F238E27FC236}">
                            <a16:creationId xmlns:a16="http://schemas.microsoft.com/office/drawing/2014/main" id="{A04D368E-7F24-42B5-89A6-F25215B879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0960" y="2217095"/>
                        <a:ext cx="2882081" cy="2975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a:extLst>
              <a:ext uri="{FF2B5EF4-FFF2-40B4-BE49-F238E27FC236}">
                <a16:creationId xmlns:a16="http://schemas.microsoft.com/office/drawing/2014/main" id="{BDADC609-1726-4413-83AE-61512595338A}"/>
              </a:ext>
            </a:extLst>
          </p:cNvPr>
          <p:cNvSpPr>
            <a:spLocks noGrp="1"/>
          </p:cNvSpPr>
          <p:nvPr>
            <p:ph sz="quarter" idx="16"/>
          </p:nvPr>
        </p:nvSpPr>
        <p:spPr>
          <a:xfrm>
            <a:off x="381000" y="2667000"/>
            <a:ext cx="8358554" cy="3581400"/>
          </a:xfrm>
        </p:spPr>
        <p:txBody>
          <a:bodyPr/>
          <a:lstStyle/>
          <a:p>
            <a:pPr marL="271463">
              <a:buClr>
                <a:schemeClr val="accent2"/>
              </a:buClr>
            </a:pPr>
            <a:r>
              <a:rPr lang="en-US" sz="2200" dirty="0">
                <a:latin typeface="Times New Roman" panose="02020603050405020304" pitchFamily="18" charset="0"/>
                <a:cs typeface="Times New Roman" panose="02020603050405020304" pitchFamily="18" charset="0"/>
                <a:sym typeface="Symbol" pitchFamily="18" charset="2"/>
              </a:rPr>
              <a:t>has only the trivial solution for </a:t>
            </a:r>
            <a:r>
              <a:rPr lang="en-US" sz="2200" i="1" dirty="0">
                <a:latin typeface="Times New Roman" panose="02020603050405020304" pitchFamily="18" charset="0"/>
                <a:cs typeface="Times New Roman" panose="02020603050405020304" pitchFamily="18" charset="0"/>
                <a:sym typeface="Symbol" pitchFamily="18" charset="2"/>
              </a:rPr>
              <a:t>λ </a:t>
            </a:r>
            <a:r>
              <a:rPr lang="en-US" sz="2200" dirty="0">
                <a:latin typeface="Times New Roman" panose="02020603050405020304" pitchFamily="18" charset="0"/>
                <a:cs typeface="Times New Roman" panose="02020603050405020304" pitchFamily="18" charset="0"/>
                <a:sym typeface="Symbol" pitchFamily="18" charset="2"/>
              </a:rPr>
              <a:t>= 2, and has other, nontrivial solutions for </a:t>
            </a:r>
            <a:r>
              <a:rPr lang="en-US" sz="2200" i="1" dirty="0">
                <a:latin typeface="Times New Roman" panose="02020603050405020304" pitchFamily="18" charset="0"/>
                <a:cs typeface="Times New Roman" panose="02020603050405020304" pitchFamily="18" charset="0"/>
                <a:sym typeface="Symbol" pitchFamily="18" charset="2"/>
              </a:rPr>
              <a:t>λ</a:t>
            </a:r>
            <a:r>
              <a:rPr lang="en-US" sz="2200" dirty="0">
                <a:latin typeface="Times New Roman" panose="02020603050405020304" pitchFamily="18" charset="0"/>
                <a:cs typeface="Times New Roman" panose="02020603050405020304" pitchFamily="18" charset="0"/>
                <a:sym typeface="Symbol" pitchFamily="18" charset="2"/>
              </a:rPr>
              <a:t> = 1.</a:t>
            </a:r>
          </a:p>
          <a:p>
            <a:pPr marL="342900" indent="-342900">
              <a:buClr>
                <a:schemeClr val="accent2"/>
              </a:buCl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sym typeface="Symbol" pitchFamily="18" charset="2"/>
              </a:rPr>
              <a:t>By extension of the terminology for linear algebraic systems, the values of </a:t>
            </a:r>
            <a:r>
              <a:rPr lang="en-US" sz="2200" i="1" dirty="0">
                <a:latin typeface="Times New Roman" panose="02020603050405020304" pitchFamily="18" charset="0"/>
                <a:cs typeface="Times New Roman" panose="02020603050405020304" pitchFamily="18" charset="0"/>
                <a:sym typeface="Symbol" pitchFamily="18" charset="2"/>
              </a:rPr>
              <a:t>λ </a:t>
            </a:r>
            <a:r>
              <a:rPr lang="en-US" sz="2200" dirty="0">
                <a:latin typeface="Times New Roman" panose="02020603050405020304" pitchFamily="18" charset="0"/>
                <a:cs typeface="Times New Roman" panose="02020603050405020304" pitchFamily="18" charset="0"/>
                <a:sym typeface="Symbol" pitchFamily="18" charset="2"/>
              </a:rPr>
              <a:t>for which nontrivial solutions occur are called </a:t>
            </a:r>
            <a:r>
              <a:rPr lang="en-US" sz="2200" b="1" dirty="0">
                <a:latin typeface="Times New Roman" panose="02020603050405020304" pitchFamily="18" charset="0"/>
                <a:cs typeface="Times New Roman" panose="02020603050405020304" pitchFamily="18" charset="0"/>
                <a:sym typeface="Symbol" pitchFamily="18" charset="2"/>
              </a:rPr>
              <a:t>eigenvalues</a:t>
            </a:r>
            <a:r>
              <a:rPr lang="en-US" sz="2200" dirty="0">
                <a:latin typeface="Times New Roman" panose="02020603050405020304" pitchFamily="18" charset="0"/>
                <a:cs typeface="Times New Roman" panose="02020603050405020304" pitchFamily="18" charset="0"/>
                <a:sym typeface="Symbol" pitchFamily="18" charset="2"/>
              </a:rPr>
              <a:t>, and the nontrivial solutions themselves are called </a:t>
            </a:r>
            <a:r>
              <a:rPr lang="en-US" sz="2200" b="1" dirty="0">
                <a:latin typeface="Times New Roman" panose="02020603050405020304" pitchFamily="18" charset="0"/>
                <a:cs typeface="Times New Roman" panose="02020603050405020304" pitchFamily="18" charset="0"/>
                <a:sym typeface="Symbol" pitchFamily="18" charset="2"/>
              </a:rPr>
              <a:t>eigenfunctions</a:t>
            </a:r>
            <a:r>
              <a:rPr lang="en-US" sz="2200" dirty="0">
                <a:latin typeface="Times New Roman" panose="02020603050405020304" pitchFamily="18" charset="0"/>
                <a:cs typeface="Times New Roman" panose="02020603050405020304" pitchFamily="18" charset="0"/>
                <a:sym typeface="Symbol" pitchFamily="18" charset="2"/>
              </a:rPr>
              <a:t>.  </a:t>
            </a:r>
          </a:p>
          <a:p>
            <a:pPr marL="342900" indent="-342900">
              <a:buClr>
                <a:schemeClr val="accent2"/>
              </a:buCl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sym typeface="Symbol" pitchFamily="18" charset="2"/>
              </a:rPr>
              <a:t>Thus </a:t>
            </a:r>
            <a:r>
              <a:rPr lang="en-US" sz="2200" i="1" dirty="0">
                <a:latin typeface="Times New Roman" panose="02020603050405020304" pitchFamily="18" charset="0"/>
                <a:cs typeface="Times New Roman" panose="02020603050405020304" pitchFamily="18" charset="0"/>
                <a:sym typeface="Symbol" pitchFamily="18" charset="2"/>
              </a:rPr>
              <a:t>λ</a:t>
            </a:r>
            <a:r>
              <a:rPr lang="en-US" sz="2200" dirty="0">
                <a:latin typeface="Times New Roman" panose="02020603050405020304" pitchFamily="18" charset="0"/>
                <a:cs typeface="Times New Roman" panose="02020603050405020304" pitchFamily="18" charset="0"/>
                <a:sym typeface="Symbol" pitchFamily="18" charset="2"/>
              </a:rPr>
              <a:t> = 1 is an eigenvalue of the boundary value problem and </a:t>
            </a:r>
            <a:r>
              <a:rPr lang="en-US" sz="2200" i="1" dirty="0">
                <a:latin typeface="Times New Roman" panose="02020603050405020304" pitchFamily="18" charset="0"/>
                <a:cs typeface="Times New Roman" panose="02020603050405020304" pitchFamily="18" charset="0"/>
                <a:sym typeface="Symbol" pitchFamily="18" charset="2"/>
              </a:rPr>
              <a:t>λ</a:t>
            </a:r>
            <a:r>
              <a:rPr lang="en-US" sz="2200" dirty="0">
                <a:latin typeface="Times New Roman" panose="02020603050405020304" pitchFamily="18" charset="0"/>
                <a:cs typeface="Times New Roman" panose="02020603050405020304" pitchFamily="18" charset="0"/>
                <a:sym typeface="Symbol" pitchFamily="18" charset="2"/>
              </a:rPr>
              <a:t> = 2 is not. </a:t>
            </a:r>
          </a:p>
          <a:p>
            <a:pPr marL="342900" indent="-342900">
              <a:buClr>
                <a:schemeClr val="accent2"/>
              </a:buCl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sym typeface="Symbol" pitchFamily="18" charset="2"/>
              </a:rPr>
              <a:t>Further, any nonzero multiple of sin(</a:t>
            </a:r>
            <a:r>
              <a:rPr lang="en-US" sz="2200" i="1" dirty="0">
                <a:latin typeface="Times New Roman" panose="02020603050405020304" pitchFamily="18" charset="0"/>
                <a:cs typeface="Times New Roman" panose="02020603050405020304" pitchFamily="18" charset="0"/>
                <a:sym typeface="Symbol" pitchFamily="18" charset="2"/>
              </a:rPr>
              <a:t>x</a:t>
            </a:r>
            <a:r>
              <a:rPr lang="en-US" sz="2200" dirty="0">
                <a:latin typeface="Times New Roman" panose="02020603050405020304" pitchFamily="18" charset="0"/>
                <a:cs typeface="Times New Roman" panose="02020603050405020304" pitchFamily="18" charset="0"/>
                <a:sym typeface="Symbol" pitchFamily="18" charset="2"/>
              </a:rPr>
              <a:t>) is an eigenfunction corresponding to the eigenvalue </a:t>
            </a:r>
            <a:r>
              <a:rPr lang="en-US" sz="2200" i="1" dirty="0">
                <a:latin typeface="Times New Roman" panose="02020603050405020304" pitchFamily="18" charset="0"/>
                <a:cs typeface="Times New Roman" panose="02020603050405020304" pitchFamily="18" charset="0"/>
                <a:sym typeface="Symbol" pitchFamily="18" charset="2"/>
              </a:rPr>
              <a:t>λ </a:t>
            </a:r>
            <a:r>
              <a:rPr lang="en-US" sz="2200" dirty="0">
                <a:latin typeface="Times New Roman" panose="02020603050405020304" pitchFamily="18" charset="0"/>
                <a:cs typeface="Times New Roman" panose="02020603050405020304" pitchFamily="18" charset="0"/>
                <a:sym typeface="Symbol" pitchFamily="18" charset="2"/>
              </a:rPr>
              <a:t>= 1.</a:t>
            </a:r>
          </a:p>
        </p:txBody>
      </p:sp>
    </p:spTree>
    <p:extLst>
      <p:ext uri="{BB962C8B-B14F-4D97-AF65-F5344CB8AC3E}">
        <p14:creationId xmlns:p14="http://schemas.microsoft.com/office/powerpoint/2010/main" val="2805535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9B55-028B-4C0D-958D-E2AF6E628C19}"/>
              </a:ext>
            </a:extLst>
          </p:cNvPr>
          <p:cNvSpPr>
            <a:spLocks noGrp="1"/>
          </p:cNvSpPr>
          <p:nvPr>
            <p:ph type="title"/>
          </p:nvPr>
        </p:nvSpPr>
        <p:spPr/>
        <p:txBody>
          <a:bodyPr/>
          <a:lstStyle/>
          <a:p>
            <a:r>
              <a:rPr lang="en-US" dirty="0"/>
              <a:t>A Boundary Value Problem for </a:t>
            </a:r>
            <a:r>
              <a:rPr lang="en-US" i="1" dirty="0"/>
              <a:t>λ</a:t>
            </a:r>
            <a:r>
              <a:rPr lang="en-US" dirty="0"/>
              <a:t> &gt; 0</a:t>
            </a:r>
            <a:endParaRPr lang="en-IN" baseline="-25000" dirty="0"/>
          </a:p>
        </p:txBody>
      </p:sp>
      <p:sp>
        <p:nvSpPr>
          <p:cNvPr id="3" name="Content Placeholder 2">
            <a:extLst>
              <a:ext uri="{FF2B5EF4-FFF2-40B4-BE49-F238E27FC236}">
                <a16:creationId xmlns:a16="http://schemas.microsoft.com/office/drawing/2014/main" id="{962D8CDC-98FB-49F4-AE90-C85764832B61}"/>
              </a:ext>
            </a:extLst>
          </p:cNvPr>
          <p:cNvSpPr>
            <a:spLocks noGrp="1"/>
          </p:cNvSpPr>
          <p:nvPr>
            <p:ph sz="quarter" idx="15"/>
          </p:nvPr>
        </p:nvSpPr>
        <p:spPr>
          <a:xfrm>
            <a:off x="380060" y="1524000"/>
            <a:ext cx="8534400" cy="425450"/>
          </a:xfrm>
        </p:spPr>
        <p:txBody>
          <a:bodyPr/>
          <a:lstStyle/>
          <a:p>
            <a:r>
              <a:rPr lang="en-US" sz="2000" dirty="0"/>
              <a:t>We now seek other eigenvalues and eigenfunctions of</a:t>
            </a:r>
          </a:p>
        </p:txBody>
      </p:sp>
      <p:graphicFrame>
        <p:nvGraphicFramePr>
          <p:cNvPr id="12" name="Object 4" descr="y super double prime plus lamda times y equals zero comma y of zero equals zero comma y of pi equals zero">
            <a:extLst>
              <a:ext uri="{FF2B5EF4-FFF2-40B4-BE49-F238E27FC236}">
                <a16:creationId xmlns:a16="http://schemas.microsoft.com/office/drawing/2014/main" id="{D0C6FCB5-E991-4087-94FC-45608CE9A474}"/>
              </a:ext>
            </a:extLst>
          </p:cNvPr>
          <p:cNvGraphicFramePr>
            <a:graphicFrameLocks noGrp="1" noChangeAspect="1"/>
          </p:cNvGraphicFramePr>
          <p:nvPr>
            <p:ph type="pic" sz="quarter" idx="19"/>
            <p:extLst>
              <p:ext uri="{D42A27DB-BD31-4B8C-83A1-F6EECF244321}">
                <p14:modId xmlns:p14="http://schemas.microsoft.com/office/powerpoint/2010/main" val="3270839788"/>
              </p:ext>
            </p:extLst>
          </p:nvPr>
        </p:nvGraphicFramePr>
        <p:xfrm>
          <a:off x="2544711" y="1981200"/>
          <a:ext cx="3170289" cy="327256"/>
        </p:xfrm>
        <a:graphic>
          <a:graphicData uri="http://schemas.openxmlformats.org/presentationml/2006/ole">
            <mc:AlternateContent xmlns:mc="http://schemas.openxmlformats.org/markup-compatibility/2006">
              <mc:Choice xmlns:v="urn:schemas-microsoft-com:vml" Requires="v">
                <p:oleObj spid="_x0000_s495839" name="Equation" r:id="rId3" imgW="1968480" imgH="203040" progId="Equation.3">
                  <p:embed/>
                </p:oleObj>
              </mc:Choice>
              <mc:Fallback>
                <p:oleObj name="Equation" r:id="rId3" imgW="1968480" imgH="203040" progId="Equation.3">
                  <p:embed/>
                  <p:pic>
                    <p:nvPicPr>
                      <p:cNvPr id="19" name="Object 4">
                        <a:extLst>
                          <a:ext uri="{FF2B5EF4-FFF2-40B4-BE49-F238E27FC236}">
                            <a16:creationId xmlns:a16="http://schemas.microsoft.com/office/drawing/2014/main" id="{6E19296F-870D-4FAF-B86B-44DF1E87DE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4711" y="1981200"/>
                        <a:ext cx="3170289" cy="327256"/>
                      </a:xfrm>
                      <a:prstGeom prst="rect">
                        <a:avLst/>
                      </a:prstGeom>
                      <a:noFill/>
                    </p:spPr>
                  </p:pic>
                </p:oleObj>
              </mc:Fallback>
            </mc:AlternateContent>
          </a:graphicData>
        </a:graphic>
      </p:graphicFrame>
      <p:sp>
        <p:nvSpPr>
          <p:cNvPr id="4" name="Content Placeholder 3">
            <a:extLst>
              <a:ext uri="{FF2B5EF4-FFF2-40B4-BE49-F238E27FC236}">
                <a16:creationId xmlns:a16="http://schemas.microsoft.com/office/drawing/2014/main" id="{E6C38CDC-0F55-4CEA-B364-D24A8258755E}"/>
              </a:ext>
            </a:extLst>
          </p:cNvPr>
          <p:cNvSpPr>
            <a:spLocks noGrp="1"/>
          </p:cNvSpPr>
          <p:nvPr>
            <p:ph sz="quarter" idx="16"/>
          </p:nvPr>
        </p:nvSpPr>
        <p:spPr>
          <a:xfrm>
            <a:off x="379097" y="2355587"/>
            <a:ext cx="8334022" cy="1530613"/>
          </a:xfrm>
        </p:spPr>
        <p:txBody>
          <a:bodyPr/>
          <a:lstStyle/>
          <a:p>
            <a:pPr marL="342900" indent="-342900">
              <a:buClr>
                <a:schemeClr val="accent2"/>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Symbol" pitchFamily="18" charset="2"/>
              </a:rPr>
              <a:t>We consider separately the cases </a:t>
            </a:r>
            <a:r>
              <a:rPr lang="en-US" sz="2000" i="1" dirty="0">
                <a:latin typeface="Times New Roman" panose="02020603050405020304" pitchFamily="18" charset="0"/>
                <a:cs typeface="Times New Roman" panose="02020603050405020304" pitchFamily="18" charset="0"/>
                <a:sym typeface="Symbol" pitchFamily="18" charset="2"/>
              </a:rPr>
              <a:t>λ </a:t>
            </a:r>
            <a:r>
              <a:rPr lang="en-US" sz="2000" dirty="0">
                <a:latin typeface="Times New Roman" panose="02020603050405020304" pitchFamily="18" charset="0"/>
                <a:cs typeface="Times New Roman" panose="02020603050405020304" pitchFamily="18" charset="0"/>
                <a:sym typeface="Symbol" pitchFamily="18" charset="2"/>
              </a:rPr>
              <a:t>&lt; 0, </a:t>
            </a:r>
            <a:r>
              <a:rPr lang="en-US" sz="2000" i="1" dirty="0">
                <a:latin typeface="Times New Roman" panose="02020603050405020304" pitchFamily="18" charset="0"/>
                <a:cs typeface="Times New Roman" panose="02020603050405020304" pitchFamily="18" charset="0"/>
                <a:sym typeface="Symbol" pitchFamily="18" charset="2"/>
              </a:rPr>
              <a:t>λ </a:t>
            </a:r>
            <a:r>
              <a:rPr lang="en-US" sz="2000" dirty="0">
                <a:latin typeface="Times New Roman" panose="02020603050405020304" pitchFamily="18" charset="0"/>
                <a:cs typeface="Times New Roman" panose="02020603050405020304" pitchFamily="18" charset="0"/>
                <a:sym typeface="Symbol" pitchFamily="18" charset="2"/>
              </a:rPr>
              <a:t>= 0 and </a:t>
            </a:r>
            <a:r>
              <a:rPr lang="en-US" sz="2000" i="1" dirty="0">
                <a:latin typeface="Times New Roman" panose="02020603050405020304" pitchFamily="18" charset="0"/>
                <a:cs typeface="Times New Roman" panose="02020603050405020304" pitchFamily="18" charset="0"/>
                <a:sym typeface="Symbol" pitchFamily="18" charset="2"/>
              </a:rPr>
              <a:t>λ</a:t>
            </a:r>
            <a:r>
              <a:rPr lang="en-US" sz="2000" dirty="0">
                <a:latin typeface="Times New Roman" panose="02020603050405020304" pitchFamily="18" charset="0"/>
                <a:cs typeface="Times New Roman" panose="02020603050405020304" pitchFamily="18" charset="0"/>
                <a:sym typeface="Symbol" pitchFamily="18" charset="2"/>
              </a:rPr>
              <a:t> &gt; 0.</a:t>
            </a:r>
          </a:p>
          <a:p>
            <a:pPr marL="342900" indent="-342900">
              <a:buClr>
                <a:schemeClr val="accent2"/>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Symbol" pitchFamily="18" charset="2"/>
              </a:rPr>
              <a:t>Suppose first that </a:t>
            </a:r>
            <a:r>
              <a:rPr lang="en-US" sz="2000" i="1" dirty="0">
                <a:latin typeface="Times New Roman" panose="02020603050405020304" pitchFamily="18" charset="0"/>
                <a:cs typeface="Times New Roman" panose="02020603050405020304" pitchFamily="18" charset="0"/>
                <a:sym typeface="Symbol" pitchFamily="18" charset="2"/>
              </a:rPr>
              <a:t>λ</a:t>
            </a:r>
            <a:r>
              <a:rPr lang="en-US" sz="2000" dirty="0">
                <a:latin typeface="Times New Roman" panose="02020603050405020304" pitchFamily="18" charset="0"/>
                <a:cs typeface="Times New Roman" panose="02020603050405020304" pitchFamily="18" charset="0"/>
                <a:sym typeface="Symbol" pitchFamily="18" charset="2"/>
              </a:rPr>
              <a:t> &gt; 0. To avoid the frequent appearance of radical signs, let </a:t>
            </a:r>
            <a:r>
              <a:rPr lang="en-US" sz="2000" i="1" dirty="0">
                <a:latin typeface="Times New Roman" panose="02020603050405020304" pitchFamily="18" charset="0"/>
                <a:cs typeface="Times New Roman" panose="02020603050405020304" pitchFamily="18" charset="0"/>
                <a:sym typeface="Symbol" pitchFamily="18" charset="2"/>
              </a:rPr>
              <a:t>λ </a:t>
            </a:r>
            <a:r>
              <a:rPr lang="en-US" sz="2000" dirty="0">
                <a:latin typeface="Times New Roman" panose="02020603050405020304" pitchFamily="18" charset="0"/>
                <a:cs typeface="Times New Roman" panose="02020603050405020304" pitchFamily="18" charset="0"/>
                <a:sym typeface="Symbol" pitchFamily="18" charset="2"/>
              </a:rPr>
              <a:t>= </a:t>
            </a:r>
            <a:r>
              <a:rPr lang="en-US" sz="2000" i="1" dirty="0">
                <a:latin typeface="Times New Roman" panose="02020603050405020304" pitchFamily="18" charset="0"/>
                <a:cs typeface="Times New Roman" panose="02020603050405020304" pitchFamily="18" charset="0"/>
                <a:sym typeface="Symbol" pitchFamily="18" charset="2"/>
              </a:rPr>
              <a:t>μ</a:t>
            </a:r>
            <a:r>
              <a:rPr lang="en-US" sz="2000" baseline="30000" dirty="0">
                <a:latin typeface="Times New Roman" panose="02020603050405020304" pitchFamily="18" charset="0"/>
                <a:cs typeface="Times New Roman" panose="02020603050405020304" pitchFamily="18" charset="0"/>
                <a:sym typeface="Symbol" pitchFamily="18" charset="2"/>
              </a:rPr>
              <a:t>2</a:t>
            </a:r>
            <a:r>
              <a:rPr lang="en-US" sz="2000" dirty="0">
                <a:latin typeface="Times New Roman" panose="02020603050405020304" pitchFamily="18" charset="0"/>
                <a:cs typeface="Times New Roman" panose="02020603050405020304" pitchFamily="18" charset="0"/>
                <a:sym typeface="Symbol" pitchFamily="18" charset="2"/>
              </a:rPr>
              <a:t>, where </a:t>
            </a:r>
            <a:r>
              <a:rPr lang="en-US" sz="2000" i="1" dirty="0">
                <a:latin typeface="Times New Roman" panose="02020603050405020304" pitchFamily="18" charset="0"/>
                <a:cs typeface="Times New Roman" panose="02020603050405020304" pitchFamily="18" charset="0"/>
                <a:sym typeface="Symbol" pitchFamily="18" charset="2"/>
              </a:rPr>
              <a:t>λ </a:t>
            </a:r>
            <a:r>
              <a:rPr lang="en-US" sz="2000" dirty="0">
                <a:latin typeface="Times New Roman" panose="02020603050405020304" pitchFamily="18" charset="0"/>
                <a:cs typeface="Times New Roman" panose="02020603050405020304" pitchFamily="18" charset="0"/>
                <a:sym typeface="Symbol" pitchFamily="18" charset="2"/>
              </a:rPr>
              <a:t> &gt; 0. </a:t>
            </a:r>
          </a:p>
          <a:p>
            <a:pPr marL="342900" indent="-342900">
              <a:buClr>
                <a:schemeClr val="accent2"/>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Symbol" pitchFamily="18" charset="2"/>
              </a:rPr>
              <a:t>Our boundary value problem is then</a:t>
            </a:r>
          </a:p>
        </p:txBody>
      </p:sp>
      <p:graphicFrame>
        <p:nvGraphicFramePr>
          <p:cNvPr id="15" name="Object 6" descr="y super double prime plus mu squared times y equals zero comma y of zero equals zero comma y of pi equals zero">
            <a:extLst>
              <a:ext uri="{FF2B5EF4-FFF2-40B4-BE49-F238E27FC236}">
                <a16:creationId xmlns:a16="http://schemas.microsoft.com/office/drawing/2014/main" id="{3DBC5D82-46A1-435F-B202-BBC07DF243A3}"/>
              </a:ext>
            </a:extLst>
          </p:cNvPr>
          <p:cNvGraphicFramePr>
            <a:graphicFrameLocks noGrp="1" noChangeAspect="1"/>
          </p:cNvGraphicFramePr>
          <p:nvPr>
            <p:ph type="pic" sz="quarter" idx="20"/>
            <p:extLst>
              <p:ext uri="{D42A27DB-BD31-4B8C-83A1-F6EECF244321}">
                <p14:modId xmlns:p14="http://schemas.microsoft.com/office/powerpoint/2010/main" val="2431302712"/>
              </p:ext>
            </p:extLst>
          </p:nvPr>
        </p:nvGraphicFramePr>
        <p:xfrm>
          <a:off x="2734972" y="3962400"/>
          <a:ext cx="3284828" cy="362742"/>
        </p:xfrm>
        <a:graphic>
          <a:graphicData uri="http://schemas.openxmlformats.org/presentationml/2006/ole">
            <mc:AlternateContent xmlns:mc="http://schemas.openxmlformats.org/markup-compatibility/2006">
              <mc:Choice xmlns:v="urn:schemas-microsoft-com:vml" Requires="v">
                <p:oleObj spid="_x0000_s495840" name="Equation" r:id="rId5" imgW="2070000" imgH="228600" progId="Equation.3">
                  <p:embed/>
                </p:oleObj>
              </mc:Choice>
              <mc:Fallback>
                <p:oleObj name="Equation" r:id="rId5" imgW="2070000" imgH="228600" progId="Equation.3">
                  <p:embed/>
                  <p:pic>
                    <p:nvPicPr>
                      <p:cNvPr id="20" name="Object 6">
                        <a:extLst>
                          <a:ext uri="{FF2B5EF4-FFF2-40B4-BE49-F238E27FC236}">
                            <a16:creationId xmlns:a16="http://schemas.microsoft.com/office/drawing/2014/main" id="{792B74F5-ED56-45E3-924D-F712EE2611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4972" y="3962400"/>
                        <a:ext cx="3284828" cy="362742"/>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6775D328-7804-4848-8250-B9E529B6BD96}"/>
              </a:ext>
            </a:extLst>
          </p:cNvPr>
          <p:cNvSpPr>
            <a:spLocks noGrp="1"/>
          </p:cNvSpPr>
          <p:nvPr>
            <p:ph sz="quarter" idx="18"/>
          </p:nvPr>
        </p:nvSpPr>
        <p:spPr>
          <a:xfrm>
            <a:off x="404989" y="4485031"/>
            <a:ext cx="8334022" cy="467969"/>
          </a:xfrm>
        </p:spPr>
        <p:txBody>
          <a:bodyPr/>
          <a:lstStyle/>
          <a:p>
            <a:pPr marL="271463" indent="-271463">
              <a:buClr>
                <a:schemeClr val="accent2"/>
              </a:buClr>
            </a:pPr>
            <a:r>
              <a:rPr lang="en-US" sz="2200" dirty="0">
                <a:latin typeface="Times New Roman" panose="02020603050405020304" pitchFamily="18" charset="0"/>
                <a:cs typeface="Times New Roman" panose="02020603050405020304" pitchFamily="18" charset="0"/>
                <a:sym typeface="Symbol" pitchFamily="18" charset="2"/>
              </a:rPr>
              <a:t>The general solution is</a:t>
            </a:r>
          </a:p>
        </p:txBody>
      </p:sp>
      <p:graphicFrame>
        <p:nvGraphicFramePr>
          <p:cNvPr id="20" name="Picture Placeholder 19" descr="y equals c sub one times cosine of mu times x plus c sub two times sine of mu times x">
            <a:extLst>
              <a:ext uri="{FF2B5EF4-FFF2-40B4-BE49-F238E27FC236}">
                <a16:creationId xmlns:a16="http://schemas.microsoft.com/office/drawing/2014/main" id="{2E736AB9-D8DD-4787-A5ED-A4A190380184}"/>
              </a:ext>
            </a:extLst>
          </p:cNvPr>
          <p:cNvGraphicFramePr>
            <a:graphicFrameLocks noGrp="1" noChangeAspect="1"/>
          </p:cNvGraphicFramePr>
          <p:nvPr>
            <p:ph type="pic" sz="quarter" idx="24"/>
            <p:extLst>
              <p:ext uri="{D42A27DB-BD31-4B8C-83A1-F6EECF244321}">
                <p14:modId xmlns:p14="http://schemas.microsoft.com/office/powerpoint/2010/main" val="3738551899"/>
              </p:ext>
            </p:extLst>
          </p:nvPr>
        </p:nvGraphicFramePr>
        <p:xfrm>
          <a:off x="3027929" y="4872474"/>
          <a:ext cx="3037342" cy="449976"/>
        </p:xfrm>
        <a:graphic>
          <a:graphicData uri="http://schemas.openxmlformats.org/presentationml/2006/ole">
            <mc:AlternateContent xmlns:mc="http://schemas.openxmlformats.org/markup-compatibility/2006">
              <mc:Choice xmlns:v="urn:schemas-microsoft-com:vml" Requires="v">
                <p:oleObj spid="_x0000_s495841" r:id="rId7" imgW="1714500" imgH="254000" progId="Equation.DSMT4">
                  <p:embed/>
                </p:oleObj>
              </mc:Choice>
              <mc:Fallback>
                <p:oleObj r:id="rId7" imgW="1714500" imgH="254000" progId="Equation.DSMT4">
                  <p:embed/>
                  <p:pic>
                    <p:nvPicPr>
                      <p:cNvPr id="16" name="Object 15">
                        <a:extLst>
                          <a:ext uri="{FF2B5EF4-FFF2-40B4-BE49-F238E27FC236}">
                            <a16:creationId xmlns:a16="http://schemas.microsoft.com/office/drawing/2014/main" id="{EC123835-1D23-44D2-9252-EB585406BE7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7929" y="4872474"/>
                        <a:ext cx="3037342" cy="4499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Content Placeholder 18">
            <a:extLst>
              <a:ext uri="{FF2B5EF4-FFF2-40B4-BE49-F238E27FC236}">
                <a16:creationId xmlns:a16="http://schemas.microsoft.com/office/drawing/2014/main" id="{155F3DC7-E22B-41F1-9289-168904DDCA24}"/>
              </a:ext>
            </a:extLst>
          </p:cNvPr>
          <p:cNvSpPr>
            <a:spLocks noGrp="1"/>
          </p:cNvSpPr>
          <p:nvPr>
            <p:ph sz="quarter" idx="21"/>
          </p:nvPr>
        </p:nvSpPr>
        <p:spPr>
          <a:xfrm>
            <a:off x="379096" y="5410200"/>
            <a:ext cx="8436657" cy="762000"/>
          </a:xfrm>
        </p:spPr>
        <p:txBody>
          <a:bodyPr/>
          <a:lstStyle/>
          <a:p>
            <a:pPr marL="271463" indent="-271463">
              <a:buClr>
                <a:schemeClr val="accent2"/>
              </a:buClr>
            </a:pPr>
            <a:r>
              <a:rPr lang="en-US" sz="2200" dirty="0">
                <a:latin typeface="Times New Roman" panose="02020603050405020304" pitchFamily="18" charset="0"/>
                <a:cs typeface="Times New Roman" panose="02020603050405020304" pitchFamily="18" charset="0"/>
              </a:rPr>
              <a:t>The first boundary condition requires </a:t>
            </a:r>
            <a:r>
              <a:rPr lang="en-US" sz="2200" i="1" dirty="0">
                <a:latin typeface="Times New Roman" panose="02020603050405020304" pitchFamily="18" charset="0"/>
                <a:cs typeface="Times New Roman" panose="02020603050405020304" pitchFamily="18" charset="0"/>
              </a:rPr>
              <a:t>c</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 0, while the second is satisfied regardless of </a:t>
            </a:r>
            <a:r>
              <a:rPr lang="en-US" sz="2200" i="1" dirty="0">
                <a:latin typeface="Times New Roman" panose="02020603050405020304" pitchFamily="18" charset="0"/>
                <a:cs typeface="Times New Roman" panose="02020603050405020304" pitchFamily="18" charset="0"/>
              </a:rPr>
              <a:t>c</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as long as </a:t>
            </a:r>
            <a:r>
              <a:rPr lang="en-US" sz="2200" i="1" dirty="0">
                <a:latin typeface="Times New Roman" panose="02020603050405020304" pitchFamily="18" charset="0"/>
                <a:cs typeface="Times New Roman" panose="02020603050405020304" pitchFamily="18" charset="0"/>
                <a:sym typeface="Symbol" pitchFamily="18" charset="2"/>
              </a:rPr>
              <a:t>μ </a:t>
            </a:r>
            <a:r>
              <a:rPr lang="en-US" sz="2200" dirty="0">
                <a:latin typeface="Times New Roman" panose="02020603050405020304" pitchFamily="18" charset="0"/>
                <a:cs typeface="Times New Roman" panose="02020603050405020304" pitchFamily="18" charset="0"/>
                <a:sym typeface="Symbol" pitchFamily="18" charset="2"/>
              </a:rPr>
              <a:t>= </a:t>
            </a:r>
            <a:r>
              <a:rPr lang="en-US" sz="2200" i="1" dirty="0">
                <a:latin typeface="Times New Roman" panose="02020603050405020304" pitchFamily="18" charset="0"/>
                <a:cs typeface="Times New Roman" panose="02020603050405020304" pitchFamily="18" charset="0"/>
                <a:sym typeface="Symbol" pitchFamily="18" charset="2"/>
              </a:rPr>
              <a:t>n</a:t>
            </a:r>
            <a:r>
              <a:rPr lang="en-US" sz="2200" dirty="0">
                <a:latin typeface="Times New Roman" panose="02020603050405020304" pitchFamily="18" charset="0"/>
                <a:cs typeface="Times New Roman" panose="02020603050405020304" pitchFamily="18" charset="0"/>
                <a:sym typeface="Symbol" pitchFamily="18" charset="2"/>
              </a:rPr>
              <a:t>,  </a:t>
            </a:r>
            <a:r>
              <a:rPr lang="en-US" sz="2200" i="1" dirty="0">
                <a:latin typeface="Times New Roman" panose="02020603050405020304" pitchFamily="18" charset="0"/>
                <a:cs typeface="Times New Roman" panose="02020603050405020304" pitchFamily="18" charset="0"/>
                <a:sym typeface="Symbol" pitchFamily="18" charset="2"/>
              </a:rPr>
              <a:t>n</a:t>
            </a:r>
            <a:r>
              <a:rPr lang="en-US" sz="2200" dirty="0">
                <a:latin typeface="Times New Roman" panose="02020603050405020304" pitchFamily="18" charset="0"/>
                <a:cs typeface="Times New Roman" panose="02020603050405020304" pitchFamily="18" charset="0"/>
                <a:sym typeface="Symbol" pitchFamily="18" charset="2"/>
              </a:rPr>
              <a:t> = 1, 2, 3, ….</a:t>
            </a:r>
          </a:p>
        </p:txBody>
      </p:sp>
    </p:spTree>
    <p:extLst>
      <p:ext uri="{BB962C8B-B14F-4D97-AF65-F5344CB8AC3E}">
        <p14:creationId xmlns:p14="http://schemas.microsoft.com/office/powerpoint/2010/main" val="1599214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9B55-028B-4C0D-958D-E2AF6E628C19}"/>
              </a:ext>
            </a:extLst>
          </p:cNvPr>
          <p:cNvSpPr>
            <a:spLocks noGrp="1"/>
          </p:cNvSpPr>
          <p:nvPr>
            <p:ph type="title"/>
          </p:nvPr>
        </p:nvSpPr>
        <p:spPr/>
        <p:txBody>
          <a:bodyPr/>
          <a:lstStyle/>
          <a:p>
            <a:r>
              <a:rPr lang="en-US" dirty="0"/>
              <a:t>Eigenvalues, Eigenfunctions for </a:t>
            </a:r>
            <a:r>
              <a:rPr lang="el-GR" i="1" dirty="0"/>
              <a:t>λ</a:t>
            </a:r>
            <a:r>
              <a:rPr lang="el-GR" dirty="0"/>
              <a:t> &gt; 0</a:t>
            </a:r>
            <a:endParaRPr lang="en-IN" baseline="-25000" dirty="0"/>
          </a:p>
        </p:txBody>
      </p:sp>
      <p:sp>
        <p:nvSpPr>
          <p:cNvPr id="3" name="Content Placeholder 2">
            <a:extLst>
              <a:ext uri="{FF2B5EF4-FFF2-40B4-BE49-F238E27FC236}">
                <a16:creationId xmlns:a16="http://schemas.microsoft.com/office/drawing/2014/main" id="{962D8CDC-98FB-49F4-AE90-C85764832B61}"/>
              </a:ext>
            </a:extLst>
          </p:cNvPr>
          <p:cNvSpPr>
            <a:spLocks noGrp="1"/>
          </p:cNvSpPr>
          <p:nvPr>
            <p:ph sz="quarter" idx="15"/>
          </p:nvPr>
        </p:nvSpPr>
        <p:spPr/>
        <p:txBody>
          <a:bodyPr/>
          <a:lstStyle/>
          <a:p>
            <a:r>
              <a:rPr lang="en-US" sz="2000" dirty="0">
                <a:sym typeface="Symbol" pitchFamily="18" charset="2"/>
              </a:rPr>
              <a:t>We have</a:t>
            </a:r>
            <a:r>
              <a:rPr lang="en-US" sz="2000" i="1" dirty="0">
                <a:sym typeface="Symbol" pitchFamily="18" charset="2"/>
              </a:rPr>
              <a:t> </a:t>
            </a:r>
            <a:r>
              <a:rPr lang="el-GR" sz="2000" i="1" dirty="0">
                <a:sym typeface="Symbol" pitchFamily="18" charset="2"/>
              </a:rPr>
              <a:t>λ</a:t>
            </a:r>
            <a:r>
              <a:rPr lang="en-US" sz="2000" dirty="0">
                <a:sym typeface="Symbol" pitchFamily="18" charset="2"/>
              </a:rPr>
              <a:t> = </a:t>
            </a:r>
            <a:r>
              <a:rPr lang="en-US" sz="2000" i="1" dirty="0">
                <a:sym typeface="Symbol" pitchFamily="18" charset="2"/>
              </a:rPr>
              <a:t>μ</a:t>
            </a:r>
            <a:r>
              <a:rPr lang="en-US" sz="2000" baseline="30000" dirty="0">
                <a:sym typeface="Symbol" pitchFamily="18" charset="2"/>
              </a:rPr>
              <a:t>2</a:t>
            </a:r>
            <a:r>
              <a:rPr lang="en-US" sz="2000" dirty="0">
                <a:sym typeface="Symbol" pitchFamily="18" charset="2"/>
              </a:rPr>
              <a:t> and </a:t>
            </a:r>
            <a:r>
              <a:rPr lang="en-US" sz="2000" i="1" dirty="0">
                <a:sym typeface="Symbol" pitchFamily="18" charset="2"/>
              </a:rPr>
              <a:t>μ</a:t>
            </a:r>
            <a:r>
              <a:rPr lang="en-US" sz="2000" dirty="0">
                <a:sym typeface="Symbol" pitchFamily="18" charset="2"/>
              </a:rPr>
              <a:t> restricted to positive integer values.  </a:t>
            </a:r>
            <a:r>
              <a:rPr lang="en-US" sz="2000" dirty="0"/>
              <a:t>Thus the eigenvalues of</a:t>
            </a:r>
          </a:p>
        </p:txBody>
      </p:sp>
      <p:graphicFrame>
        <p:nvGraphicFramePr>
          <p:cNvPr id="13" name="Object 4" descr="y super double prime plus lamda times y equals zero comma y of zero equals zero comma y of pi equals zero">
            <a:extLst>
              <a:ext uri="{FF2B5EF4-FFF2-40B4-BE49-F238E27FC236}">
                <a16:creationId xmlns:a16="http://schemas.microsoft.com/office/drawing/2014/main" id="{030D062A-5215-4535-963A-4B3023EDC799}"/>
              </a:ext>
            </a:extLst>
          </p:cNvPr>
          <p:cNvGraphicFramePr>
            <a:graphicFrameLocks noGrp="1" noChangeAspect="1"/>
          </p:cNvGraphicFramePr>
          <p:nvPr>
            <p:ph type="pic" sz="quarter" idx="19"/>
            <p:extLst>
              <p:ext uri="{D42A27DB-BD31-4B8C-83A1-F6EECF244321}">
                <p14:modId xmlns:p14="http://schemas.microsoft.com/office/powerpoint/2010/main" val="2557566786"/>
              </p:ext>
            </p:extLst>
          </p:nvPr>
        </p:nvGraphicFramePr>
        <p:xfrm>
          <a:off x="2620911" y="2362200"/>
          <a:ext cx="3170289" cy="327256"/>
        </p:xfrm>
        <a:graphic>
          <a:graphicData uri="http://schemas.openxmlformats.org/presentationml/2006/ole">
            <mc:AlternateContent xmlns:mc="http://schemas.openxmlformats.org/markup-compatibility/2006">
              <mc:Choice xmlns:v="urn:schemas-microsoft-com:vml" Requires="v">
                <p:oleObj spid="_x0000_s503888" name="Equation" r:id="rId3" imgW="1968480" imgH="203040" progId="Equation.3">
                  <p:embed/>
                </p:oleObj>
              </mc:Choice>
              <mc:Fallback>
                <p:oleObj name="Equation" r:id="rId3" imgW="1968480" imgH="203040" progId="Equation.3">
                  <p:embed/>
                  <p:pic>
                    <p:nvPicPr>
                      <p:cNvPr id="12" name="Object 4">
                        <a:extLst>
                          <a:ext uri="{FF2B5EF4-FFF2-40B4-BE49-F238E27FC236}">
                            <a16:creationId xmlns:a16="http://schemas.microsoft.com/office/drawing/2014/main" id="{BC05A3BA-1178-428E-B0EB-023C99B62D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0911" y="2362200"/>
                        <a:ext cx="3170289" cy="327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a:extLst>
              <a:ext uri="{FF2B5EF4-FFF2-40B4-BE49-F238E27FC236}">
                <a16:creationId xmlns:a16="http://schemas.microsoft.com/office/drawing/2014/main" id="{E6C38CDC-0F55-4CEA-B364-D24A8258755E}"/>
              </a:ext>
            </a:extLst>
          </p:cNvPr>
          <p:cNvSpPr>
            <a:spLocks noGrp="1"/>
          </p:cNvSpPr>
          <p:nvPr>
            <p:ph sz="quarter" idx="16"/>
          </p:nvPr>
        </p:nvSpPr>
        <p:spPr>
          <a:xfrm>
            <a:off x="356449" y="2766572"/>
            <a:ext cx="1225786" cy="425451"/>
          </a:xfrm>
        </p:spPr>
        <p:txBody>
          <a:bodyPr/>
          <a:lstStyle/>
          <a:p>
            <a:pPr indent="361950">
              <a:buClr>
                <a:schemeClr val="accent2"/>
              </a:buClr>
            </a:pPr>
            <a:r>
              <a:rPr lang="en-US" sz="2000" dirty="0">
                <a:latin typeface="Times New Roman" panose="02020603050405020304" pitchFamily="18" charset="0"/>
                <a:cs typeface="Times New Roman" panose="02020603050405020304" pitchFamily="18" charset="0"/>
                <a:sym typeface="Symbol" pitchFamily="18" charset="2"/>
              </a:rPr>
              <a:t>are</a:t>
            </a:r>
          </a:p>
        </p:txBody>
      </p:sp>
      <p:graphicFrame>
        <p:nvGraphicFramePr>
          <p:cNvPr id="16" name="Object 7" descr="lamda sub one equals one comma lamda sub two equals four comma lamda sub three equals nine comma ellipsis comma equation left hand side lamda sub n equals right hand side n squared comma ellipsis">
            <a:extLst>
              <a:ext uri="{FF2B5EF4-FFF2-40B4-BE49-F238E27FC236}">
                <a16:creationId xmlns:a16="http://schemas.microsoft.com/office/drawing/2014/main" id="{FC1027A9-1A04-4811-995A-57910B91B68F}"/>
              </a:ext>
            </a:extLst>
          </p:cNvPr>
          <p:cNvGraphicFramePr>
            <a:graphicFrameLocks noGrp="1" noChangeAspect="1"/>
          </p:cNvGraphicFramePr>
          <p:nvPr>
            <p:ph type="pic" sz="quarter" idx="20"/>
            <p:extLst>
              <p:ext uri="{D42A27DB-BD31-4B8C-83A1-F6EECF244321}">
                <p14:modId xmlns:p14="http://schemas.microsoft.com/office/powerpoint/2010/main" val="1835266173"/>
              </p:ext>
            </p:extLst>
          </p:nvPr>
        </p:nvGraphicFramePr>
        <p:xfrm>
          <a:off x="2505761" y="2907119"/>
          <a:ext cx="3971239" cy="428772"/>
        </p:xfrm>
        <a:graphic>
          <a:graphicData uri="http://schemas.openxmlformats.org/presentationml/2006/ole">
            <mc:AlternateContent xmlns:mc="http://schemas.openxmlformats.org/markup-compatibility/2006">
              <mc:Choice xmlns:v="urn:schemas-microsoft-com:vml" Requires="v">
                <p:oleObj spid="_x0000_s503889" name="Equation" r:id="rId5" imgW="2234880" imgH="241200" progId="Equation.3">
                  <p:embed/>
                </p:oleObj>
              </mc:Choice>
              <mc:Fallback>
                <p:oleObj name="Equation" r:id="rId5" imgW="2234880" imgH="241200" progId="Equation.3">
                  <p:embed/>
                  <p:pic>
                    <p:nvPicPr>
                      <p:cNvPr id="15" name="Object 7">
                        <a:extLst>
                          <a:ext uri="{FF2B5EF4-FFF2-40B4-BE49-F238E27FC236}">
                            <a16:creationId xmlns:a16="http://schemas.microsoft.com/office/drawing/2014/main" id="{FFA7EA92-B4F1-428A-BF3D-6D5DB069C7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5761" y="2907119"/>
                        <a:ext cx="3971239" cy="428772"/>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6775D328-7804-4848-8250-B9E529B6BD96}"/>
              </a:ext>
            </a:extLst>
          </p:cNvPr>
          <p:cNvSpPr>
            <a:spLocks noGrp="1"/>
          </p:cNvSpPr>
          <p:nvPr>
            <p:ph sz="quarter" idx="18"/>
          </p:nvPr>
        </p:nvSpPr>
        <p:spPr>
          <a:xfrm>
            <a:off x="380060" y="3409686"/>
            <a:ext cx="8334022" cy="489445"/>
          </a:xfrm>
        </p:spPr>
        <p:txBody>
          <a:bodyPr/>
          <a:lstStyle/>
          <a:p>
            <a:pPr marL="0" indent="271463">
              <a:buClr>
                <a:schemeClr val="accent2"/>
              </a:buClr>
              <a:buNone/>
            </a:pPr>
            <a:r>
              <a:rPr lang="en-US" sz="2200" dirty="0">
                <a:latin typeface="Times New Roman" panose="02020603050405020304" pitchFamily="18" charset="0"/>
                <a:cs typeface="Times New Roman" panose="02020603050405020304" pitchFamily="18" charset="0"/>
                <a:sym typeface="Symbol" pitchFamily="18" charset="2"/>
              </a:rPr>
              <a:t>with corresponding eigenfunctions</a:t>
            </a:r>
          </a:p>
        </p:txBody>
      </p:sp>
      <p:graphicFrame>
        <p:nvGraphicFramePr>
          <p:cNvPr id="21" name="Picture Placeholder 20" descr="equation left hand side y sub one equals right hand side a sub one times sine of x comma equation left hand side y sub two equals right hand side a sub two times sine of two times x comma ellipsis comma equation left hand side y sub n equals right hand side a sub n times sine of n times x comma ellipsis">
            <a:extLst>
              <a:ext uri="{FF2B5EF4-FFF2-40B4-BE49-F238E27FC236}">
                <a16:creationId xmlns:a16="http://schemas.microsoft.com/office/drawing/2014/main" id="{43A14B41-37E4-49A4-88D4-2890C57AA265}"/>
              </a:ext>
            </a:extLst>
          </p:cNvPr>
          <p:cNvGraphicFramePr>
            <a:graphicFrameLocks noGrp="1" noChangeAspect="1"/>
          </p:cNvGraphicFramePr>
          <p:nvPr>
            <p:ph type="pic" sz="quarter" idx="24"/>
            <p:extLst>
              <p:ext uri="{D42A27DB-BD31-4B8C-83A1-F6EECF244321}">
                <p14:modId xmlns:p14="http://schemas.microsoft.com/office/powerpoint/2010/main" val="44134345"/>
              </p:ext>
            </p:extLst>
          </p:nvPr>
        </p:nvGraphicFramePr>
        <p:xfrm>
          <a:off x="1926876" y="3945665"/>
          <a:ext cx="5290249" cy="407639"/>
        </p:xfrm>
        <a:graphic>
          <a:graphicData uri="http://schemas.openxmlformats.org/presentationml/2006/ole">
            <mc:AlternateContent xmlns:mc="http://schemas.openxmlformats.org/markup-compatibility/2006">
              <mc:Choice xmlns:v="urn:schemas-microsoft-com:vml" Requires="v">
                <p:oleObj spid="_x0000_s503890" r:id="rId7" imgW="3302000" imgH="254000" progId="Equation.DSMT4">
                  <p:embed/>
                </p:oleObj>
              </mc:Choice>
              <mc:Fallback>
                <p:oleObj r:id="rId7" imgW="3302000" imgH="254000" progId="Equation.DSMT4">
                  <p:embed/>
                  <p:pic>
                    <p:nvPicPr>
                      <p:cNvPr id="17" name="Object 16">
                        <a:extLst>
                          <a:ext uri="{FF2B5EF4-FFF2-40B4-BE49-F238E27FC236}">
                            <a16:creationId xmlns:a16="http://schemas.microsoft.com/office/drawing/2014/main" id="{012DE978-23F8-4DFD-A439-FE3D350CA2B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6876" y="3945665"/>
                        <a:ext cx="5290249" cy="4076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Content Placeholder 18">
            <a:extLst>
              <a:ext uri="{FF2B5EF4-FFF2-40B4-BE49-F238E27FC236}">
                <a16:creationId xmlns:a16="http://schemas.microsoft.com/office/drawing/2014/main" id="{155F3DC7-E22B-41F1-9289-168904DDCA24}"/>
              </a:ext>
            </a:extLst>
          </p:cNvPr>
          <p:cNvSpPr>
            <a:spLocks noGrp="1"/>
          </p:cNvSpPr>
          <p:nvPr>
            <p:ph sz="quarter" idx="21"/>
          </p:nvPr>
        </p:nvSpPr>
        <p:spPr>
          <a:xfrm>
            <a:off x="600760" y="4505292"/>
            <a:ext cx="8334021" cy="828708"/>
          </a:xfrm>
        </p:spPr>
        <p:txBody>
          <a:bodyPr/>
          <a:lstStyle/>
          <a:p>
            <a:pPr marL="0" indent="0">
              <a:buClr>
                <a:schemeClr val="accent2"/>
              </a:buClr>
              <a:buNone/>
            </a:pPr>
            <a:r>
              <a:rPr lang="en-US" sz="2200" dirty="0">
                <a:latin typeface="Times New Roman" panose="02020603050405020304" pitchFamily="18" charset="0"/>
                <a:cs typeface="Times New Roman" panose="02020603050405020304" pitchFamily="18" charset="0"/>
              </a:rPr>
              <a:t>where </a:t>
            </a:r>
            <a:r>
              <a:rPr lang="en-US" sz="2200" i="1"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a</a:t>
            </a:r>
            <a:r>
              <a:rPr lang="en-US" sz="2200" i="1" baseline="-25000" dirty="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 … are arbitrary constants. Choosing each constant to be 1, we have</a:t>
            </a:r>
            <a:endParaRPr lang="en-IN" sz="2200" dirty="0">
              <a:latin typeface="Times New Roman" panose="02020603050405020304" pitchFamily="18" charset="0"/>
              <a:cs typeface="Times New Roman" panose="02020603050405020304" pitchFamily="18" charset="0"/>
            </a:endParaRPr>
          </a:p>
        </p:txBody>
      </p:sp>
      <p:graphicFrame>
        <p:nvGraphicFramePr>
          <p:cNvPr id="35" name="Content Placeholder 34" descr="multiline equation row 1 y sub one of x equals sine of x comma y sub two of x equals sine of two times x comma ellipsis comma y sub n of x equals sine of n times x comma ellipsis comma">
            <a:extLst>
              <a:ext uri="{FF2B5EF4-FFF2-40B4-BE49-F238E27FC236}">
                <a16:creationId xmlns:a16="http://schemas.microsoft.com/office/drawing/2014/main" id="{99A9F7A1-24D7-4A89-8C78-D6E7BD07CA4D}"/>
              </a:ext>
            </a:extLst>
          </p:cNvPr>
          <p:cNvGraphicFramePr>
            <a:graphicFrameLocks noGrp="1" noChangeAspect="1"/>
          </p:cNvGraphicFramePr>
          <p:nvPr>
            <p:ph sz="quarter" idx="25"/>
            <p:extLst>
              <p:ext uri="{D42A27DB-BD31-4B8C-83A1-F6EECF244321}">
                <p14:modId xmlns:p14="http://schemas.microsoft.com/office/powerpoint/2010/main" val="2806292124"/>
              </p:ext>
            </p:extLst>
          </p:nvPr>
        </p:nvGraphicFramePr>
        <p:xfrm>
          <a:off x="1752600" y="5486400"/>
          <a:ext cx="5777256" cy="390354"/>
        </p:xfrm>
        <a:graphic>
          <a:graphicData uri="http://schemas.openxmlformats.org/presentationml/2006/ole">
            <mc:AlternateContent xmlns:mc="http://schemas.openxmlformats.org/markup-compatibility/2006">
              <mc:Choice xmlns:v="urn:schemas-microsoft-com:vml" Requires="v">
                <p:oleObj spid="_x0000_s503891" r:id="rId9" imgW="3759200" imgH="254000" progId="Equation.DSMT4">
                  <p:embed/>
                </p:oleObj>
              </mc:Choice>
              <mc:Fallback>
                <p:oleObj r:id="rId9" imgW="3759200" imgH="254000" progId="Equation.DSMT4">
                  <p:embed/>
                  <p:pic>
                    <p:nvPicPr>
                      <p:cNvPr id="34" name="Object 33">
                        <a:extLst>
                          <a:ext uri="{FF2B5EF4-FFF2-40B4-BE49-F238E27FC236}">
                            <a16:creationId xmlns:a16="http://schemas.microsoft.com/office/drawing/2014/main" id="{57B1C257-8CE3-4D44-AB04-B305BCBC48F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2600" y="5486400"/>
                        <a:ext cx="5777256" cy="3903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20027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9B55-028B-4C0D-958D-E2AF6E628C19}"/>
              </a:ext>
            </a:extLst>
          </p:cNvPr>
          <p:cNvSpPr>
            <a:spLocks noGrp="1"/>
          </p:cNvSpPr>
          <p:nvPr>
            <p:ph type="title"/>
          </p:nvPr>
        </p:nvSpPr>
        <p:spPr/>
        <p:txBody>
          <a:bodyPr/>
          <a:lstStyle/>
          <a:p>
            <a:r>
              <a:rPr lang="en-US" dirty="0"/>
              <a:t>Boundary Value Problem for </a:t>
            </a:r>
            <a:r>
              <a:rPr lang="en-US" i="1" dirty="0"/>
              <a:t>λ</a:t>
            </a:r>
            <a:r>
              <a:rPr lang="en-US" dirty="0"/>
              <a:t> &lt; 0</a:t>
            </a:r>
            <a:endParaRPr lang="en-IN" baseline="-25000" dirty="0"/>
          </a:p>
        </p:txBody>
      </p:sp>
      <p:sp>
        <p:nvSpPr>
          <p:cNvPr id="3" name="Content Placeholder 2">
            <a:extLst>
              <a:ext uri="{FF2B5EF4-FFF2-40B4-BE49-F238E27FC236}">
                <a16:creationId xmlns:a16="http://schemas.microsoft.com/office/drawing/2014/main" id="{962D8CDC-98FB-49F4-AE90-C85764832B61}"/>
              </a:ext>
            </a:extLst>
          </p:cNvPr>
          <p:cNvSpPr>
            <a:spLocks noGrp="1"/>
          </p:cNvSpPr>
          <p:nvPr>
            <p:ph sz="quarter" idx="15"/>
          </p:nvPr>
        </p:nvSpPr>
        <p:spPr/>
        <p:txBody>
          <a:bodyPr/>
          <a:lstStyle/>
          <a:p>
            <a:r>
              <a:rPr lang="en-US" sz="2000" dirty="0">
                <a:sym typeface="Symbol" pitchFamily="18" charset="2"/>
              </a:rPr>
              <a:t>Now suppose </a:t>
            </a:r>
            <a:r>
              <a:rPr lang="el-GR" sz="2000" i="1" dirty="0"/>
              <a:t>λ </a:t>
            </a:r>
            <a:r>
              <a:rPr lang="en-US" sz="2000" dirty="0">
                <a:sym typeface="Symbol" pitchFamily="18" charset="2"/>
              </a:rPr>
              <a:t>&lt; 0, and let </a:t>
            </a:r>
            <a:r>
              <a:rPr lang="el-GR" sz="2000" i="1" dirty="0"/>
              <a:t>λ </a:t>
            </a:r>
            <a:r>
              <a:rPr lang="en-US" sz="2000" dirty="0">
                <a:sym typeface="Symbol" pitchFamily="18" charset="2"/>
              </a:rPr>
              <a:t>= –</a:t>
            </a:r>
            <a:r>
              <a:rPr lang="en-US" sz="2000" i="1" dirty="0">
                <a:sym typeface="Symbol" pitchFamily="18" charset="2"/>
              </a:rPr>
              <a:t> </a:t>
            </a:r>
            <a:r>
              <a:rPr lang="el-GR" sz="2000" i="1" dirty="0">
                <a:sym typeface="Symbol" pitchFamily="18" charset="2"/>
              </a:rPr>
              <a:t>μ</a:t>
            </a:r>
            <a:r>
              <a:rPr lang="en-US" sz="2000" baseline="30000" dirty="0">
                <a:sym typeface="Symbol" pitchFamily="18" charset="2"/>
              </a:rPr>
              <a:t>2</a:t>
            </a:r>
            <a:r>
              <a:rPr lang="en-US" sz="2000" dirty="0">
                <a:sym typeface="Symbol" pitchFamily="18" charset="2"/>
              </a:rPr>
              <a:t>, where </a:t>
            </a:r>
            <a:r>
              <a:rPr lang="el-GR" sz="2000" i="1" dirty="0">
                <a:sym typeface="Symbol" pitchFamily="18" charset="2"/>
              </a:rPr>
              <a:t>μ </a:t>
            </a:r>
            <a:r>
              <a:rPr lang="en-US" sz="2000" dirty="0">
                <a:sym typeface="Symbol" pitchFamily="18" charset="2"/>
              </a:rPr>
              <a:t>&gt; 0. </a:t>
            </a:r>
            <a:endParaRPr lang="en-US" sz="2000" dirty="0"/>
          </a:p>
          <a:p>
            <a:r>
              <a:rPr lang="en-US" sz="2000" dirty="0"/>
              <a:t>Then our boundary value problem becomes</a:t>
            </a:r>
          </a:p>
        </p:txBody>
      </p:sp>
      <p:graphicFrame>
        <p:nvGraphicFramePr>
          <p:cNvPr id="14" name="Object 4" descr="y super double prime minus mu squared times y equals zero comma y of zero equals zero comma y of pi equals zero">
            <a:extLst>
              <a:ext uri="{FF2B5EF4-FFF2-40B4-BE49-F238E27FC236}">
                <a16:creationId xmlns:a16="http://schemas.microsoft.com/office/drawing/2014/main" id="{6DDD4D97-28B3-4070-B9D4-F296FD705DD5}"/>
              </a:ext>
            </a:extLst>
          </p:cNvPr>
          <p:cNvGraphicFramePr>
            <a:graphicFrameLocks noGrp="1" noChangeAspect="1"/>
          </p:cNvGraphicFramePr>
          <p:nvPr>
            <p:ph type="pic" sz="quarter" idx="19"/>
            <p:extLst>
              <p:ext uri="{D42A27DB-BD31-4B8C-83A1-F6EECF244321}">
                <p14:modId xmlns:p14="http://schemas.microsoft.com/office/powerpoint/2010/main" val="44477320"/>
              </p:ext>
            </p:extLst>
          </p:nvPr>
        </p:nvGraphicFramePr>
        <p:xfrm>
          <a:off x="2347165" y="2509029"/>
          <a:ext cx="3644809" cy="404979"/>
        </p:xfrm>
        <a:graphic>
          <a:graphicData uri="http://schemas.openxmlformats.org/presentationml/2006/ole">
            <mc:AlternateContent xmlns:mc="http://schemas.openxmlformats.org/markup-compatibility/2006">
              <mc:Choice xmlns:v="urn:schemas-microsoft-com:vml" Requires="v">
                <p:oleObj spid="_x0000_s504868" name="Equation" r:id="rId3" imgW="2057400" imgH="228600" progId="Equation.3">
                  <p:embed/>
                </p:oleObj>
              </mc:Choice>
              <mc:Fallback>
                <p:oleObj name="Equation" r:id="rId3" imgW="2057400" imgH="228600" progId="Equation.3">
                  <p:embed/>
                  <p:pic>
                    <p:nvPicPr>
                      <p:cNvPr id="23" name="Object 4">
                        <a:extLst>
                          <a:ext uri="{FF2B5EF4-FFF2-40B4-BE49-F238E27FC236}">
                            <a16:creationId xmlns:a16="http://schemas.microsoft.com/office/drawing/2014/main" id="{5E94166D-EAEA-4BE9-A46C-CD2CAD0340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7165" y="2509029"/>
                        <a:ext cx="3644809" cy="404979"/>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6775D328-7804-4848-8250-B9E529B6BD96}"/>
              </a:ext>
            </a:extLst>
          </p:cNvPr>
          <p:cNvSpPr>
            <a:spLocks noGrp="1"/>
          </p:cNvSpPr>
          <p:nvPr>
            <p:ph sz="quarter" idx="18"/>
          </p:nvPr>
        </p:nvSpPr>
        <p:spPr>
          <a:xfrm>
            <a:off x="404989" y="3048000"/>
            <a:ext cx="8334022" cy="489445"/>
          </a:xfrm>
        </p:spPr>
        <p:txBody>
          <a:bodyPr/>
          <a:lstStyle/>
          <a:p>
            <a:pPr marL="271463" indent="-271463">
              <a:buClr>
                <a:schemeClr val="accent2"/>
              </a:buClr>
            </a:pPr>
            <a:r>
              <a:rPr lang="en-US" sz="2200" dirty="0">
                <a:latin typeface="Times New Roman" panose="02020603050405020304" pitchFamily="18" charset="0"/>
                <a:cs typeface="Times New Roman" panose="02020603050405020304" pitchFamily="18" charset="0"/>
                <a:sym typeface="Symbol" pitchFamily="18" charset="2"/>
              </a:rPr>
              <a:t>The general solution is</a:t>
            </a:r>
          </a:p>
        </p:txBody>
      </p:sp>
      <p:graphicFrame>
        <p:nvGraphicFramePr>
          <p:cNvPr id="22" name="Picture Placeholder 21" descr="y equals c sub one times hyperbolic cosine of mu times x plus c sub two times hyperbolic sine of mu times x">
            <a:extLst>
              <a:ext uri="{FF2B5EF4-FFF2-40B4-BE49-F238E27FC236}">
                <a16:creationId xmlns:a16="http://schemas.microsoft.com/office/drawing/2014/main" id="{16946B44-9157-45AA-ADD1-047F57F39591}"/>
              </a:ext>
            </a:extLst>
          </p:cNvPr>
          <p:cNvGraphicFramePr>
            <a:graphicFrameLocks noGrp="1" noChangeAspect="1"/>
          </p:cNvGraphicFramePr>
          <p:nvPr>
            <p:ph type="pic" sz="quarter" idx="24"/>
            <p:extLst>
              <p:ext uri="{D42A27DB-BD31-4B8C-83A1-F6EECF244321}">
                <p14:modId xmlns:p14="http://schemas.microsoft.com/office/powerpoint/2010/main" val="1028509175"/>
              </p:ext>
            </p:extLst>
          </p:nvPr>
        </p:nvGraphicFramePr>
        <p:xfrm>
          <a:off x="2637486" y="3554714"/>
          <a:ext cx="3284828" cy="443896"/>
        </p:xfrm>
        <a:graphic>
          <a:graphicData uri="http://schemas.openxmlformats.org/presentationml/2006/ole">
            <mc:AlternateContent xmlns:mc="http://schemas.openxmlformats.org/markup-compatibility/2006">
              <mc:Choice xmlns:v="urn:schemas-microsoft-com:vml" Requires="v">
                <p:oleObj spid="_x0000_s504869" r:id="rId5" imgW="1879600" imgH="254000" progId="Equation.DSMT4">
                  <p:embed/>
                </p:oleObj>
              </mc:Choice>
              <mc:Fallback>
                <p:oleObj r:id="rId5" imgW="1879600" imgH="254000" progId="Equation.DSMT4">
                  <p:embed/>
                  <p:pic>
                    <p:nvPicPr>
                      <p:cNvPr id="18" name="Object 17">
                        <a:extLst>
                          <a:ext uri="{FF2B5EF4-FFF2-40B4-BE49-F238E27FC236}">
                            <a16:creationId xmlns:a16="http://schemas.microsoft.com/office/drawing/2014/main" id="{D07720F9-E736-4092-91BF-0D371E04BE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37486" y="3554714"/>
                        <a:ext cx="3284828" cy="4438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Content Placeholder 22">
            <a:extLst>
              <a:ext uri="{FF2B5EF4-FFF2-40B4-BE49-F238E27FC236}">
                <a16:creationId xmlns:a16="http://schemas.microsoft.com/office/drawing/2014/main" id="{D9B14A24-F0F9-4703-A269-8C71BFE298DC}"/>
              </a:ext>
            </a:extLst>
          </p:cNvPr>
          <p:cNvSpPr>
            <a:spLocks noGrp="1"/>
          </p:cNvSpPr>
          <p:nvPr>
            <p:ph sz="quarter" idx="21"/>
          </p:nvPr>
        </p:nvSpPr>
        <p:spPr>
          <a:xfrm>
            <a:off x="442164" y="4124820"/>
            <a:ext cx="8373589" cy="2047380"/>
          </a:xfrm>
        </p:spPr>
        <p:txBody>
          <a:bodyPr/>
          <a:lstStyle/>
          <a:p>
            <a:pPr marL="271463" indent="-271463">
              <a:buClr>
                <a:schemeClr val="accent2"/>
              </a:buClr>
            </a:pPr>
            <a:r>
              <a:rPr lang="en-US" sz="2000" dirty="0">
                <a:latin typeface="Times New Roman" panose="02020603050405020304" pitchFamily="18" charset="0"/>
                <a:cs typeface="Times New Roman" panose="02020603050405020304" pitchFamily="18" charset="0"/>
              </a:rPr>
              <a:t>We have chosen </a:t>
            </a:r>
            <a:r>
              <a:rPr lang="en-US" sz="2000" dirty="0" err="1">
                <a:latin typeface="Times New Roman" panose="02020603050405020304" pitchFamily="18" charset="0"/>
                <a:cs typeface="Times New Roman" panose="02020603050405020304" pitchFamily="18" charset="0"/>
              </a:rPr>
              <a:t>cosh</a:t>
            </a:r>
            <a:r>
              <a:rPr lang="en-US" sz="2000" dirty="0">
                <a:latin typeface="Times New Roman" panose="02020603050405020304" pitchFamily="18" charset="0"/>
                <a:cs typeface="Times New Roman" panose="02020603050405020304" pitchFamily="18" charset="0"/>
              </a:rPr>
              <a:t>(</a:t>
            </a:r>
            <a:r>
              <a:rPr lang="en-US" sz="2000" i="1" dirty="0" err="1">
                <a:latin typeface="Times New Roman" panose="02020603050405020304" pitchFamily="18" charset="0"/>
                <a:cs typeface="Times New Roman" panose="02020603050405020304" pitchFamily="18" charset="0"/>
              </a:rPr>
              <a:t>μx</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sinh</a:t>
            </a:r>
            <a:r>
              <a:rPr lang="en-US" sz="2000" dirty="0">
                <a:latin typeface="Times New Roman" panose="02020603050405020304" pitchFamily="18" charset="0"/>
                <a:cs typeface="Times New Roman" panose="02020603050405020304" pitchFamily="18" charset="0"/>
              </a:rPr>
              <a:t>(</a:t>
            </a:r>
            <a:r>
              <a:rPr lang="en-US" sz="2000" i="1" dirty="0" err="1">
                <a:latin typeface="Times New Roman" panose="02020603050405020304" pitchFamily="18" charset="0"/>
                <a:cs typeface="Times New Roman" panose="02020603050405020304" pitchFamily="18" charset="0"/>
              </a:rPr>
              <a:t>μx</a:t>
            </a:r>
            <a:r>
              <a:rPr lang="en-US" sz="2000" dirty="0">
                <a:latin typeface="Times New Roman" panose="02020603050405020304" pitchFamily="18" charset="0"/>
                <a:cs typeface="Times New Roman" panose="02020603050405020304" pitchFamily="18" charset="0"/>
              </a:rPr>
              <a:t>) instead of exp(𝜇𝑥) and exp(−𝜇𝑥) for convenience in applying the boundary conditions.</a:t>
            </a:r>
          </a:p>
          <a:p>
            <a:pPr marL="271463" indent="-271463">
              <a:buClr>
                <a:schemeClr val="accent2"/>
              </a:buClr>
            </a:pPr>
            <a:r>
              <a:rPr lang="en-US" sz="2000" dirty="0">
                <a:latin typeface="Times New Roman" panose="02020603050405020304" pitchFamily="18" charset="0"/>
                <a:cs typeface="Times New Roman" panose="02020603050405020304" pitchFamily="18" charset="0"/>
              </a:rPr>
              <a:t>The first boundary condition requires that </a:t>
            </a:r>
            <a:r>
              <a:rPr lang="en-US" sz="2000" i="1" dirty="0">
                <a:latin typeface="Times New Roman" panose="02020603050405020304" pitchFamily="18" charset="0"/>
                <a:cs typeface="Times New Roman" panose="02020603050405020304" pitchFamily="18" charset="0"/>
              </a:rPr>
              <a:t>c</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 0, and from the second boundary condition, we have </a:t>
            </a:r>
            <a:r>
              <a:rPr lang="en-US" sz="2000" i="1" dirty="0">
                <a:latin typeface="Times New Roman" panose="02020603050405020304" pitchFamily="18" charset="0"/>
                <a:cs typeface="Times New Roman" panose="02020603050405020304" pitchFamily="18" charset="0"/>
              </a:rPr>
              <a:t>c</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 0. </a:t>
            </a:r>
          </a:p>
          <a:p>
            <a:pPr marL="271463" indent="-271463">
              <a:buClr>
                <a:schemeClr val="accent2"/>
              </a:buClr>
            </a:pPr>
            <a:r>
              <a:rPr lang="en-US" sz="2000" dirty="0">
                <a:latin typeface="Times New Roman" panose="02020603050405020304" pitchFamily="18" charset="0"/>
                <a:cs typeface="Times New Roman" panose="02020603050405020304" pitchFamily="18" charset="0"/>
              </a:rPr>
              <a:t>Thus the only solution is </a:t>
            </a:r>
            <a:r>
              <a:rPr lang="en-US" sz="2000" i="1" dirty="0">
                <a:latin typeface="Times New Roman" panose="02020603050405020304" pitchFamily="18" charset="0"/>
                <a:cs typeface="Times New Roman" panose="02020603050405020304" pitchFamily="18" charset="0"/>
              </a:rPr>
              <a:t>y</a:t>
            </a:r>
            <a:r>
              <a:rPr lang="en-US" sz="2000" dirty="0">
                <a:latin typeface="Times New Roman" panose="02020603050405020304" pitchFamily="18" charset="0"/>
                <a:cs typeface="Times New Roman" panose="02020603050405020304" pitchFamily="18" charset="0"/>
              </a:rPr>
              <a:t> = 0, and hence there are no negative eigenvalues for this problem.</a:t>
            </a:r>
          </a:p>
        </p:txBody>
      </p:sp>
    </p:spTree>
    <p:extLst>
      <p:ext uri="{BB962C8B-B14F-4D97-AF65-F5344CB8AC3E}">
        <p14:creationId xmlns:p14="http://schemas.microsoft.com/office/powerpoint/2010/main" val="863378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9B55-028B-4C0D-958D-E2AF6E628C19}"/>
              </a:ext>
            </a:extLst>
          </p:cNvPr>
          <p:cNvSpPr>
            <a:spLocks noGrp="1"/>
          </p:cNvSpPr>
          <p:nvPr>
            <p:ph type="title"/>
          </p:nvPr>
        </p:nvSpPr>
        <p:spPr/>
        <p:txBody>
          <a:bodyPr/>
          <a:lstStyle/>
          <a:p>
            <a:r>
              <a:rPr lang="en-US" dirty="0"/>
              <a:t>Boundary Value Problem for </a:t>
            </a:r>
            <a:r>
              <a:rPr lang="en-US" i="1" dirty="0"/>
              <a:t>λ</a:t>
            </a:r>
            <a:r>
              <a:rPr lang="en-US" dirty="0"/>
              <a:t> = 0</a:t>
            </a:r>
            <a:endParaRPr lang="en-IN" baseline="-25000" dirty="0"/>
          </a:p>
        </p:txBody>
      </p:sp>
      <p:sp>
        <p:nvSpPr>
          <p:cNvPr id="3" name="Content Placeholder 2">
            <a:extLst>
              <a:ext uri="{FF2B5EF4-FFF2-40B4-BE49-F238E27FC236}">
                <a16:creationId xmlns:a16="http://schemas.microsoft.com/office/drawing/2014/main" id="{962D8CDC-98FB-49F4-AE90-C85764832B61}"/>
              </a:ext>
            </a:extLst>
          </p:cNvPr>
          <p:cNvSpPr>
            <a:spLocks noGrp="1"/>
          </p:cNvSpPr>
          <p:nvPr>
            <p:ph sz="quarter" idx="15"/>
          </p:nvPr>
        </p:nvSpPr>
        <p:spPr/>
        <p:txBody>
          <a:bodyPr/>
          <a:lstStyle/>
          <a:p>
            <a:r>
              <a:rPr lang="en-US" sz="2200" dirty="0">
                <a:sym typeface="Symbol" pitchFamily="18" charset="2"/>
              </a:rPr>
              <a:t>Now suppose </a:t>
            </a:r>
            <a:r>
              <a:rPr lang="el-GR" sz="2200" i="1" dirty="0"/>
              <a:t>λ </a:t>
            </a:r>
            <a:r>
              <a:rPr lang="en-US" sz="2200" dirty="0">
                <a:sym typeface="Symbol" pitchFamily="18" charset="2"/>
              </a:rPr>
              <a:t>= 0. </a:t>
            </a:r>
            <a:r>
              <a:rPr lang="en-US" sz="2200" dirty="0"/>
              <a:t>Then our problem becomes</a:t>
            </a:r>
          </a:p>
        </p:txBody>
      </p:sp>
      <p:graphicFrame>
        <p:nvGraphicFramePr>
          <p:cNvPr id="10" name="Object 4" descr="y super double prime equals zero comma y of zero equals zero comma y of pi equals zero">
            <a:extLst>
              <a:ext uri="{FF2B5EF4-FFF2-40B4-BE49-F238E27FC236}">
                <a16:creationId xmlns:a16="http://schemas.microsoft.com/office/drawing/2014/main" id="{2ADAA6E3-F9A9-4771-B406-B004AA0E4D56}"/>
              </a:ext>
            </a:extLst>
          </p:cNvPr>
          <p:cNvGraphicFramePr>
            <a:graphicFrameLocks noGrp="1" noChangeAspect="1"/>
          </p:cNvGraphicFramePr>
          <p:nvPr>
            <p:ph type="pic" sz="quarter" idx="19"/>
            <p:extLst>
              <p:ext uri="{D42A27DB-BD31-4B8C-83A1-F6EECF244321}">
                <p14:modId xmlns:p14="http://schemas.microsoft.com/office/powerpoint/2010/main" val="1568454663"/>
              </p:ext>
            </p:extLst>
          </p:nvPr>
        </p:nvGraphicFramePr>
        <p:xfrm>
          <a:off x="2601413" y="2369363"/>
          <a:ext cx="3593513" cy="435578"/>
        </p:xfrm>
        <a:graphic>
          <a:graphicData uri="http://schemas.openxmlformats.org/presentationml/2006/ole">
            <mc:AlternateContent xmlns:mc="http://schemas.openxmlformats.org/markup-compatibility/2006">
              <mc:Choice xmlns:v="urn:schemas-microsoft-com:vml" Requires="v">
                <p:oleObj spid="_x0000_s505882" name="Equation" r:id="rId3" imgW="1676160" imgH="203040" progId="Equation.3">
                  <p:embed/>
                </p:oleObj>
              </mc:Choice>
              <mc:Fallback>
                <p:oleObj name="Equation" r:id="rId3" imgW="1676160" imgH="203040" progId="Equation.3">
                  <p:embed/>
                  <p:pic>
                    <p:nvPicPr>
                      <p:cNvPr id="10" name="Object 4">
                        <a:extLst>
                          <a:ext uri="{FF2B5EF4-FFF2-40B4-BE49-F238E27FC236}">
                            <a16:creationId xmlns:a16="http://schemas.microsoft.com/office/drawing/2014/main" id="{546A5010-20F6-4050-96C2-690E9397D4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1413" y="2369363"/>
                        <a:ext cx="3593513" cy="4355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6775D328-7804-4848-8250-B9E529B6BD96}"/>
              </a:ext>
            </a:extLst>
          </p:cNvPr>
          <p:cNvSpPr>
            <a:spLocks noGrp="1"/>
          </p:cNvSpPr>
          <p:nvPr>
            <p:ph sz="quarter" idx="18"/>
          </p:nvPr>
        </p:nvSpPr>
        <p:spPr>
          <a:xfrm>
            <a:off x="404989" y="3048000"/>
            <a:ext cx="8334022" cy="489445"/>
          </a:xfrm>
        </p:spPr>
        <p:txBody>
          <a:bodyPr/>
          <a:lstStyle/>
          <a:p>
            <a:pPr marL="271463" indent="-271463">
              <a:buClr>
                <a:schemeClr val="accent2"/>
              </a:buClr>
            </a:pPr>
            <a:r>
              <a:rPr lang="en-US" sz="2200" dirty="0">
                <a:latin typeface="Times New Roman" panose="02020603050405020304" pitchFamily="18" charset="0"/>
                <a:cs typeface="Times New Roman" panose="02020603050405020304" pitchFamily="18" charset="0"/>
                <a:sym typeface="Symbol" pitchFamily="18" charset="2"/>
              </a:rPr>
              <a:t>The general solution is</a:t>
            </a:r>
          </a:p>
        </p:txBody>
      </p:sp>
      <p:graphicFrame>
        <p:nvGraphicFramePr>
          <p:cNvPr id="13" name="Object 5" descr="y equals c sub one times x plus c sub two">
            <a:extLst>
              <a:ext uri="{FF2B5EF4-FFF2-40B4-BE49-F238E27FC236}">
                <a16:creationId xmlns:a16="http://schemas.microsoft.com/office/drawing/2014/main" id="{BA876C1A-F74B-43F8-B6C2-8E83B7DB28A2}"/>
              </a:ext>
            </a:extLst>
          </p:cNvPr>
          <p:cNvGraphicFramePr>
            <a:graphicFrameLocks noGrp="1" noChangeAspect="1"/>
          </p:cNvGraphicFramePr>
          <p:nvPr>
            <p:ph type="pic" sz="quarter" idx="24"/>
            <p:extLst>
              <p:ext uri="{D42A27DB-BD31-4B8C-83A1-F6EECF244321}">
                <p14:modId xmlns:p14="http://schemas.microsoft.com/office/powerpoint/2010/main" val="1471566982"/>
              </p:ext>
            </p:extLst>
          </p:nvPr>
        </p:nvGraphicFramePr>
        <p:xfrm>
          <a:off x="3709701" y="3490372"/>
          <a:ext cx="1676974" cy="509081"/>
        </p:xfrm>
        <a:graphic>
          <a:graphicData uri="http://schemas.openxmlformats.org/presentationml/2006/ole">
            <mc:AlternateContent xmlns:mc="http://schemas.openxmlformats.org/markup-compatibility/2006">
              <mc:Choice xmlns:v="urn:schemas-microsoft-com:vml" Requires="v">
                <p:oleObj spid="_x0000_s505883" name="Equation" r:id="rId5" imgW="711000" imgH="215640" progId="Equation.3">
                  <p:embed/>
                </p:oleObj>
              </mc:Choice>
              <mc:Fallback>
                <p:oleObj name="Equation" r:id="rId5" imgW="711000" imgH="215640" progId="Equation.3">
                  <p:embed/>
                  <p:pic>
                    <p:nvPicPr>
                      <p:cNvPr id="13" name="Object 5">
                        <a:extLst>
                          <a:ext uri="{FF2B5EF4-FFF2-40B4-BE49-F238E27FC236}">
                            <a16:creationId xmlns:a16="http://schemas.microsoft.com/office/drawing/2014/main" id="{B8C84344-A876-40D9-82D1-FD012AF809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9701" y="3490372"/>
                        <a:ext cx="1676974" cy="5090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Content Placeholder 22">
            <a:extLst>
              <a:ext uri="{FF2B5EF4-FFF2-40B4-BE49-F238E27FC236}">
                <a16:creationId xmlns:a16="http://schemas.microsoft.com/office/drawing/2014/main" id="{D9B14A24-F0F9-4703-A269-8C71BFE298DC}"/>
              </a:ext>
            </a:extLst>
          </p:cNvPr>
          <p:cNvSpPr>
            <a:spLocks noGrp="1"/>
          </p:cNvSpPr>
          <p:nvPr>
            <p:ph sz="quarter" idx="21"/>
          </p:nvPr>
        </p:nvSpPr>
        <p:spPr>
          <a:xfrm>
            <a:off x="442164" y="4124820"/>
            <a:ext cx="8373589" cy="2047380"/>
          </a:xfrm>
        </p:spPr>
        <p:txBody>
          <a:bodyPr/>
          <a:lstStyle/>
          <a:p>
            <a:pPr marL="271463" indent="-271463">
              <a:buClr>
                <a:schemeClr val="accent2"/>
              </a:buClr>
            </a:pPr>
            <a:r>
              <a:rPr lang="en-US" sz="2200" dirty="0">
                <a:latin typeface="Times New Roman" panose="02020603050405020304" pitchFamily="18" charset="0"/>
                <a:cs typeface="Times New Roman" panose="02020603050405020304" pitchFamily="18" charset="0"/>
              </a:rPr>
              <a:t>The first boundary condition requires that </a:t>
            </a:r>
            <a:r>
              <a:rPr lang="en-US" sz="2200" i="1" dirty="0">
                <a:latin typeface="Times New Roman" panose="02020603050405020304" pitchFamily="18" charset="0"/>
                <a:cs typeface="Times New Roman" panose="02020603050405020304" pitchFamily="18" charset="0"/>
              </a:rPr>
              <a:t>c</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0, and from the second boundary condition, we have 𝑐</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𝜋 = 0 ⇒ 𝑐</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0. </a:t>
            </a:r>
          </a:p>
          <a:p>
            <a:pPr marL="271463" indent="-271463">
              <a:buClr>
                <a:schemeClr val="accent2"/>
              </a:buClr>
            </a:pPr>
            <a:r>
              <a:rPr lang="en-US" sz="2200" dirty="0">
                <a:latin typeface="Times New Roman" panose="02020603050405020304" pitchFamily="18" charset="0"/>
                <a:cs typeface="Times New Roman" panose="02020603050405020304" pitchFamily="18" charset="0"/>
              </a:rPr>
              <a:t>Thus the only solution is </a:t>
            </a:r>
            <a:r>
              <a:rPr lang="en-US" sz="2200" i="1" dirty="0">
                <a:latin typeface="Times New Roman" panose="02020603050405020304" pitchFamily="18" charset="0"/>
                <a:cs typeface="Times New Roman" panose="02020603050405020304" pitchFamily="18" charset="0"/>
              </a:rPr>
              <a:t>y</a:t>
            </a:r>
            <a:r>
              <a:rPr lang="en-US" sz="2200" dirty="0">
                <a:latin typeface="Times New Roman" panose="02020603050405020304" pitchFamily="18" charset="0"/>
                <a:cs typeface="Times New Roman" panose="02020603050405020304" pitchFamily="18" charset="0"/>
              </a:rPr>
              <a:t> = 0, and </a:t>
            </a:r>
            <a:r>
              <a:rPr lang="en-US" sz="2200" i="1" dirty="0">
                <a:latin typeface="Times New Roman" panose="02020603050405020304" pitchFamily="18" charset="0"/>
                <a:cs typeface="Times New Roman" panose="02020603050405020304" pitchFamily="18" charset="0"/>
              </a:rPr>
              <a:t>λ</a:t>
            </a:r>
            <a:r>
              <a:rPr lang="en-US" sz="2200" dirty="0">
                <a:latin typeface="Times New Roman" panose="02020603050405020304" pitchFamily="18" charset="0"/>
                <a:cs typeface="Times New Roman" panose="02020603050405020304" pitchFamily="18" charset="0"/>
              </a:rPr>
              <a:t> = 0 is not an eigenvalue for this problem. </a:t>
            </a:r>
          </a:p>
        </p:txBody>
      </p:sp>
    </p:spTree>
    <p:extLst>
      <p:ext uri="{BB962C8B-B14F-4D97-AF65-F5344CB8AC3E}">
        <p14:creationId xmlns:p14="http://schemas.microsoft.com/office/powerpoint/2010/main" val="2775134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EF2DB0-947D-4998-8340-5D9EA3F5FAE3}"/>
              </a:ext>
            </a:extLst>
          </p:cNvPr>
          <p:cNvSpPr>
            <a:spLocks noGrp="1"/>
          </p:cNvSpPr>
          <p:nvPr>
            <p:ph type="title"/>
          </p:nvPr>
        </p:nvSpPr>
        <p:spPr>
          <a:xfrm>
            <a:off x="304800" y="2400301"/>
            <a:ext cx="8534400" cy="1866899"/>
          </a:xfrm>
        </p:spPr>
        <p:txBody>
          <a:bodyPr anchor="ctr">
            <a:normAutofit/>
          </a:bodyPr>
          <a:lstStyle/>
          <a:p>
            <a:pPr algn="ctr"/>
            <a:r>
              <a:rPr lang="en-US" dirty="0">
                <a:solidFill>
                  <a:srgbClr val="007787"/>
                </a:solidFill>
              </a:rPr>
              <a:t>Section 10.1 Two-Point Boundary Value Problems</a:t>
            </a:r>
            <a:endParaRPr lang="en-US" dirty="0"/>
          </a:p>
        </p:txBody>
      </p:sp>
    </p:spTree>
    <p:extLst>
      <p:ext uri="{BB962C8B-B14F-4D97-AF65-F5344CB8AC3E}">
        <p14:creationId xmlns:p14="http://schemas.microsoft.com/office/powerpoint/2010/main" val="1599326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9B55-028B-4C0D-958D-E2AF6E628C19}"/>
              </a:ext>
            </a:extLst>
          </p:cNvPr>
          <p:cNvSpPr>
            <a:spLocks noGrp="1"/>
          </p:cNvSpPr>
          <p:nvPr>
            <p:ph type="title"/>
          </p:nvPr>
        </p:nvSpPr>
        <p:spPr/>
        <p:txBody>
          <a:bodyPr/>
          <a:lstStyle/>
          <a:p>
            <a:r>
              <a:rPr lang="en-US" dirty="0"/>
              <a:t>Real Eigenvalues</a:t>
            </a:r>
            <a:endParaRPr lang="en-IN" baseline="-25000" dirty="0"/>
          </a:p>
        </p:txBody>
      </p:sp>
      <p:sp>
        <p:nvSpPr>
          <p:cNvPr id="3" name="Content Placeholder 2">
            <a:extLst>
              <a:ext uri="{FF2B5EF4-FFF2-40B4-BE49-F238E27FC236}">
                <a16:creationId xmlns:a16="http://schemas.microsoft.com/office/drawing/2014/main" id="{962D8CDC-98FB-49F4-AE90-C85764832B61}"/>
              </a:ext>
            </a:extLst>
          </p:cNvPr>
          <p:cNvSpPr>
            <a:spLocks noGrp="1"/>
          </p:cNvSpPr>
          <p:nvPr>
            <p:ph sz="quarter" idx="15"/>
          </p:nvPr>
        </p:nvSpPr>
        <p:spPr/>
        <p:txBody>
          <a:bodyPr/>
          <a:lstStyle/>
          <a:p>
            <a:r>
              <a:rPr lang="en-US" sz="2200" dirty="0">
                <a:sym typeface="Symbol" pitchFamily="18" charset="2"/>
              </a:rPr>
              <a:t>Thus the only real eigenvalues of</a:t>
            </a:r>
          </a:p>
        </p:txBody>
      </p:sp>
      <p:graphicFrame>
        <p:nvGraphicFramePr>
          <p:cNvPr id="11" name="Object 4" descr="y super double prime plus lamda times y equals zero comma y of zero equals zero comma y of pi equals zero">
            <a:extLst>
              <a:ext uri="{FF2B5EF4-FFF2-40B4-BE49-F238E27FC236}">
                <a16:creationId xmlns:a16="http://schemas.microsoft.com/office/drawing/2014/main" id="{9CEDD872-524F-4041-BF07-6FB067C62F43}"/>
              </a:ext>
            </a:extLst>
          </p:cNvPr>
          <p:cNvGraphicFramePr>
            <a:graphicFrameLocks noGrp="1" noChangeAspect="1"/>
          </p:cNvGraphicFramePr>
          <p:nvPr>
            <p:ph type="pic" sz="quarter" idx="19"/>
            <p:extLst>
              <p:ext uri="{D42A27DB-BD31-4B8C-83A1-F6EECF244321}">
                <p14:modId xmlns:p14="http://schemas.microsoft.com/office/powerpoint/2010/main" val="1869740385"/>
              </p:ext>
            </p:extLst>
          </p:nvPr>
        </p:nvGraphicFramePr>
        <p:xfrm>
          <a:off x="2327744" y="2286000"/>
          <a:ext cx="3836050" cy="395980"/>
        </p:xfrm>
        <a:graphic>
          <a:graphicData uri="http://schemas.openxmlformats.org/presentationml/2006/ole">
            <mc:AlternateContent xmlns:mc="http://schemas.openxmlformats.org/markup-compatibility/2006">
              <mc:Choice xmlns:v="urn:schemas-microsoft-com:vml" Requires="v">
                <p:oleObj spid="_x0000_s506890" name="Equation" r:id="rId3" imgW="1968480" imgH="203040" progId="Equation.3">
                  <p:embed/>
                </p:oleObj>
              </mc:Choice>
              <mc:Fallback>
                <p:oleObj name="Equation" r:id="rId3" imgW="1968480" imgH="203040" progId="Equation.3">
                  <p:embed/>
                  <p:pic>
                    <p:nvPicPr>
                      <p:cNvPr id="12" name="Object 4">
                        <a:extLst>
                          <a:ext uri="{FF2B5EF4-FFF2-40B4-BE49-F238E27FC236}">
                            <a16:creationId xmlns:a16="http://schemas.microsoft.com/office/drawing/2014/main" id="{D81207D1-8239-47FE-A511-81DE43C8D8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7744" y="2286000"/>
                        <a:ext cx="3836050" cy="395980"/>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6775D328-7804-4848-8250-B9E529B6BD96}"/>
              </a:ext>
            </a:extLst>
          </p:cNvPr>
          <p:cNvSpPr>
            <a:spLocks noGrp="1"/>
          </p:cNvSpPr>
          <p:nvPr>
            <p:ph sz="quarter" idx="18"/>
          </p:nvPr>
        </p:nvSpPr>
        <p:spPr>
          <a:xfrm>
            <a:off x="404989" y="2819400"/>
            <a:ext cx="8334022" cy="2971800"/>
          </a:xfrm>
        </p:spPr>
        <p:txBody>
          <a:bodyPr/>
          <a:lstStyle/>
          <a:p>
            <a:pPr marL="271463" indent="0">
              <a:buClr>
                <a:schemeClr val="accent2"/>
              </a:buClr>
              <a:buNone/>
            </a:pPr>
            <a:r>
              <a:rPr lang="en-US" sz="2200" dirty="0">
                <a:latin typeface="Times New Roman" panose="02020603050405020304" pitchFamily="18" charset="0"/>
                <a:cs typeface="Times New Roman" panose="02020603050405020304" pitchFamily="18" charset="0"/>
                <a:sym typeface="Symbol" pitchFamily="18" charset="2"/>
              </a:rPr>
              <a:t>are </a:t>
            </a:r>
            <a:r>
              <a:rPr lang="en-US" sz="2200" i="1" dirty="0" err="1">
                <a:latin typeface="Times New Roman" panose="02020603050405020304" pitchFamily="18" charset="0"/>
                <a:cs typeface="Times New Roman" panose="02020603050405020304" pitchFamily="18" charset="0"/>
                <a:sym typeface="Symbol" pitchFamily="18" charset="2"/>
              </a:rPr>
              <a:t>λ</a:t>
            </a:r>
            <a:r>
              <a:rPr lang="en-US" sz="2200" baseline="-25000" dirty="0" err="1">
                <a:latin typeface="Times New Roman" panose="02020603050405020304" pitchFamily="18" charset="0"/>
                <a:cs typeface="Times New Roman" panose="02020603050405020304" pitchFamily="18" charset="0"/>
                <a:sym typeface="Symbol" pitchFamily="18" charset="2"/>
              </a:rPr>
              <a:t>n</a:t>
            </a:r>
            <a:r>
              <a:rPr lang="en-US" sz="2200" dirty="0">
                <a:latin typeface="Times New Roman" panose="02020603050405020304" pitchFamily="18" charset="0"/>
                <a:cs typeface="Times New Roman" panose="02020603050405020304" pitchFamily="18" charset="0"/>
                <a:sym typeface="Symbol" pitchFamily="18" charset="2"/>
              </a:rPr>
              <a:t> = </a:t>
            </a:r>
            <a:r>
              <a:rPr lang="en-US" sz="2200" i="1" dirty="0">
                <a:latin typeface="Times New Roman" panose="02020603050405020304" pitchFamily="18" charset="0"/>
                <a:cs typeface="Times New Roman" panose="02020603050405020304" pitchFamily="18" charset="0"/>
                <a:sym typeface="Symbol" pitchFamily="18" charset="2"/>
              </a:rPr>
              <a:t>n</a:t>
            </a:r>
            <a:r>
              <a:rPr lang="en-US" sz="2200" baseline="30000" dirty="0">
                <a:latin typeface="Times New Roman" panose="02020603050405020304" pitchFamily="18" charset="0"/>
                <a:cs typeface="Times New Roman" panose="02020603050405020304" pitchFamily="18" charset="0"/>
                <a:sym typeface="Symbol" pitchFamily="18" charset="2"/>
              </a:rPr>
              <a:t>2</a:t>
            </a:r>
            <a:r>
              <a:rPr lang="en-US" sz="2200" dirty="0">
                <a:latin typeface="Times New Roman" panose="02020603050405020304" pitchFamily="18" charset="0"/>
                <a:cs typeface="Times New Roman" panose="02020603050405020304" pitchFamily="18" charset="0"/>
                <a:sym typeface="Symbol" pitchFamily="18" charset="2"/>
              </a:rPr>
              <a:t>  for 𝑛 =1, 2, 3,⋯ and that the corresponding eigenfunctions proportional to sin(</a:t>
            </a:r>
            <a:r>
              <a:rPr lang="en-US" sz="2200" i="1" dirty="0" err="1">
                <a:latin typeface="Times New Roman" panose="02020603050405020304" pitchFamily="18" charset="0"/>
                <a:cs typeface="Times New Roman" panose="02020603050405020304" pitchFamily="18" charset="0"/>
                <a:sym typeface="Symbol" pitchFamily="18" charset="2"/>
              </a:rPr>
              <a:t>nx</a:t>
            </a:r>
            <a:r>
              <a:rPr lang="en-US" sz="2200" dirty="0">
                <a:latin typeface="Times New Roman" panose="02020603050405020304" pitchFamily="18" charset="0"/>
                <a:cs typeface="Times New Roman" panose="02020603050405020304" pitchFamily="18" charset="0"/>
                <a:sym typeface="Symbol" pitchFamily="18" charset="2"/>
              </a:rPr>
              <a:t>).</a:t>
            </a:r>
          </a:p>
          <a:p>
            <a:pPr marL="271463" indent="-271463">
              <a:buClr>
                <a:schemeClr val="accent2"/>
              </a:buClr>
            </a:pPr>
            <a:r>
              <a:rPr lang="en-US" sz="2200" dirty="0">
                <a:latin typeface="Times New Roman" panose="02020603050405020304" pitchFamily="18" charset="0"/>
                <a:cs typeface="Times New Roman" panose="02020603050405020304" pitchFamily="18" charset="0"/>
                <a:sym typeface="Symbol" pitchFamily="18" charset="2"/>
              </a:rPr>
              <a:t>There is a possibility of complex eigenvalues, but for this particular boundary value problem it can be shown that there are no complex eigenvalues.</a:t>
            </a:r>
          </a:p>
          <a:p>
            <a:pPr marL="271463" indent="-271463">
              <a:buClr>
                <a:schemeClr val="accent2"/>
              </a:buClr>
            </a:pPr>
            <a:r>
              <a:rPr lang="en-US" sz="2200" dirty="0">
                <a:latin typeface="Times New Roman" panose="02020603050405020304" pitchFamily="18" charset="0"/>
                <a:cs typeface="Times New Roman" panose="02020603050405020304" pitchFamily="18" charset="0"/>
                <a:sym typeface="Symbol" pitchFamily="18" charset="2"/>
              </a:rPr>
              <a:t>Later, in Section 11.2, we discuss an important class of boundary problems that includes the one above. </a:t>
            </a:r>
          </a:p>
          <a:p>
            <a:pPr marL="271463" indent="-271463">
              <a:buClr>
                <a:schemeClr val="accent2"/>
              </a:buClr>
            </a:pPr>
            <a:r>
              <a:rPr lang="en-US" sz="2200" dirty="0">
                <a:latin typeface="Times New Roman" panose="02020603050405020304" pitchFamily="18" charset="0"/>
                <a:cs typeface="Times New Roman" panose="02020603050405020304" pitchFamily="18" charset="0"/>
                <a:sym typeface="Symbol" pitchFamily="18" charset="2"/>
              </a:rPr>
              <a:t>One of the useful properties of this class of problems is that all their eigenvalues are real.</a:t>
            </a:r>
          </a:p>
        </p:txBody>
      </p:sp>
    </p:spTree>
    <p:extLst>
      <p:ext uri="{BB962C8B-B14F-4D97-AF65-F5344CB8AC3E}">
        <p14:creationId xmlns:p14="http://schemas.microsoft.com/office/powerpoint/2010/main" val="2558341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9B55-028B-4C0D-958D-E2AF6E628C19}"/>
              </a:ext>
            </a:extLst>
          </p:cNvPr>
          <p:cNvSpPr>
            <a:spLocks noGrp="1"/>
          </p:cNvSpPr>
          <p:nvPr>
            <p:ph type="title"/>
          </p:nvPr>
        </p:nvSpPr>
        <p:spPr/>
        <p:txBody>
          <a:bodyPr/>
          <a:lstStyle/>
          <a:p>
            <a:r>
              <a:rPr lang="en-US" dirty="0"/>
              <a:t>Boundary Value Problem on [0, </a:t>
            </a:r>
            <a:r>
              <a:rPr lang="en-US" i="1" dirty="0"/>
              <a:t>L</a:t>
            </a:r>
            <a:r>
              <a:rPr lang="en-US" dirty="0"/>
              <a:t>]</a:t>
            </a:r>
            <a:endParaRPr lang="en-IN" baseline="-25000" dirty="0"/>
          </a:p>
        </p:txBody>
      </p:sp>
      <p:sp>
        <p:nvSpPr>
          <p:cNvPr id="3" name="Content Placeholder 2">
            <a:extLst>
              <a:ext uri="{FF2B5EF4-FFF2-40B4-BE49-F238E27FC236}">
                <a16:creationId xmlns:a16="http://schemas.microsoft.com/office/drawing/2014/main" id="{962D8CDC-98FB-49F4-AE90-C85764832B61}"/>
              </a:ext>
            </a:extLst>
          </p:cNvPr>
          <p:cNvSpPr>
            <a:spLocks noGrp="1"/>
          </p:cNvSpPr>
          <p:nvPr>
            <p:ph sz="quarter" idx="15"/>
          </p:nvPr>
        </p:nvSpPr>
        <p:spPr/>
        <p:txBody>
          <a:bodyPr/>
          <a:lstStyle/>
          <a:p>
            <a:r>
              <a:rPr lang="en-US" sz="2000" dirty="0"/>
              <a:t>In later sections of this chapter, we will often encounter this boundary value problem on a more general interval [0, </a:t>
            </a:r>
            <a:r>
              <a:rPr lang="en-US" sz="2000" i="1" dirty="0"/>
              <a:t>L</a:t>
            </a:r>
            <a:r>
              <a:rPr lang="en-US" sz="2000" dirty="0"/>
              <a:t>]:</a:t>
            </a:r>
          </a:p>
        </p:txBody>
      </p:sp>
      <p:graphicFrame>
        <p:nvGraphicFramePr>
          <p:cNvPr id="14" name="Object 4" descr="y super double prime plus lamda times y equals zero comma y of zero equals zero comma y of cap l equals zero">
            <a:extLst>
              <a:ext uri="{FF2B5EF4-FFF2-40B4-BE49-F238E27FC236}">
                <a16:creationId xmlns:a16="http://schemas.microsoft.com/office/drawing/2014/main" id="{5D401A7B-4201-401C-B6EC-31BAABC50237}"/>
              </a:ext>
            </a:extLst>
          </p:cNvPr>
          <p:cNvGraphicFramePr>
            <a:graphicFrameLocks noGrp="1" noChangeAspect="1"/>
          </p:cNvGraphicFramePr>
          <p:nvPr>
            <p:ph type="pic" sz="quarter" idx="19"/>
            <p:extLst>
              <p:ext uri="{D42A27DB-BD31-4B8C-83A1-F6EECF244321}">
                <p14:modId xmlns:p14="http://schemas.microsoft.com/office/powerpoint/2010/main" val="1154905622"/>
              </p:ext>
            </p:extLst>
          </p:nvPr>
        </p:nvGraphicFramePr>
        <p:xfrm>
          <a:off x="2957129" y="2438400"/>
          <a:ext cx="2882081" cy="297505"/>
        </p:xfrm>
        <a:graphic>
          <a:graphicData uri="http://schemas.openxmlformats.org/presentationml/2006/ole">
            <mc:AlternateContent xmlns:mc="http://schemas.openxmlformats.org/markup-compatibility/2006">
              <mc:Choice xmlns:v="urn:schemas-microsoft-com:vml" Requires="v">
                <p:oleObj spid="_x0000_s508958" name="Equation" r:id="rId3" imgW="1968480" imgH="203040" progId="Equation.3">
                  <p:embed/>
                </p:oleObj>
              </mc:Choice>
              <mc:Fallback>
                <p:oleObj name="Equation" r:id="rId3" imgW="1968480" imgH="203040" progId="Equation.3">
                  <p:embed/>
                  <p:pic>
                    <p:nvPicPr>
                      <p:cNvPr id="19" name="Object 4">
                        <a:extLst>
                          <a:ext uri="{FF2B5EF4-FFF2-40B4-BE49-F238E27FC236}">
                            <a16:creationId xmlns:a16="http://schemas.microsoft.com/office/drawing/2014/main" id="{E84A97AC-861C-4D6E-9290-985E76F27A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7129" y="2438400"/>
                        <a:ext cx="2882081" cy="297505"/>
                      </a:xfrm>
                      <a:prstGeom prst="rect">
                        <a:avLst/>
                      </a:prstGeom>
                      <a:noFill/>
                    </p:spPr>
                  </p:pic>
                </p:oleObj>
              </mc:Fallback>
            </mc:AlternateContent>
          </a:graphicData>
        </a:graphic>
      </p:graphicFrame>
      <p:sp>
        <p:nvSpPr>
          <p:cNvPr id="4" name="Content Placeholder 3">
            <a:extLst>
              <a:ext uri="{FF2B5EF4-FFF2-40B4-BE49-F238E27FC236}">
                <a16:creationId xmlns:a16="http://schemas.microsoft.com/office/drawing/2014/main" id="{E6C38CDC-0F55-4CEA-B364-D24A8258755E}"/>
              </a:ext>
            </a:extLst>
          </p:cNvPr>
          <p:cNvSpPr>
            <a:spLocks noGrp="1"/>
          </p:cNvSpPr>
          <p:nvPr>
            <p:ph sz="quarter" idx="16"/>
          </p:nvPr>
        </p:nvSpPr>
        <p:spPr>
          <a:xfrm>
            <a:off x="356448" y="2766572"/>
            <a:ext cx="8558011" cy="425451"/>
          </a:xfrm>
        </p:spPr>
        <p:txBody>
          <a:bodyPr/>
          <a:lstStyle/>
          <a:p>
            <a:pPr marL="271463" indent="-271463">
              <a:buClr>
                <a:schemeClr val="accent2"/>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Symbol" pitchFamily="18" charset="2"/>
              </a:rPr>
              <a:t>If we let </a:t>
            </a:r>
            <a:r>
              <a:rPr lang="en-US" sz="2000" i="1" dirty="0">
                <a:latin typeface="Times New Roman" panose="02020603050405020304" pitchFamily="18" charset="0"/>
                <a:cs typeface="Times New Roman" panose="02020603050405020304" pitchFamily="18" charset="0"/>
                <a:sym typeface="Symbol" pitchFamily="18" charset="2"/>
              </a:rPr>
              <a:t>λ</a:t>
            </a:r>
            <a:r>
              <a:rPr lang="en-US" sz="2000" dirty="0">
                <a:latin typeface="Times New Roman" panose="02020603050405020304" pitchFamily="18" charset="0"/>
                <a:cs typeface="Times New Roman" panose="02020603050405020304" pitchFamily="18" charset="0"/>
                <a:sym typeface="Symbol" pitchFamily="18" charset="2"/>
              </a:rPr>
              <a:t> = </a:t>
            </a:r>
            <a:r>
              <a:rPr lang="en-US" sz="2000" i="1" dirty="0">
                <a:latin typeface="Times New Roman" panose="02020603050405020304" pitchFamily="18" charset="0"/>
                <a:cs typeface="Times New Roman" panose="02020603050405020304" pitchFamily="18" charset="0"/>
                <a:sym typeface="Symbol" pitchFamily="18" charset="2"/>
              </a:rPr>
              <a:t>μ</a:t>
            </a:r>
            <a:r>
              <a:rPr lang="en-US" sz="2000" baseline="-25000" dirty="0">
                <a:latin typeface="Times New Roman" panose="02020603050405020304" pitchFamily="18" charset="0"/>
                <a:cs typeface="Times New Roman" panose="02020603050405020304" pitchFamily="18" charset="0"/>
                <a:sym typeface="Symbol" pitchFamily="18" charset="2"/>
              </a:rPr>
              <a:t>2</a:t>
            </a:r>
            <a:r>
              <a:rPr lang="en-US" sz="2000" dirty="0">
                <a:latin typeface="Times New Roman" panose="02020603050405020304" pitchFamily="18" charset="0"/>
                <a:cs typeface="Times New Roman" panose="02020603050405020304" pitchFamily="18" charset="0"/>
                <a:sym typeface="Symbol" pitchFamily="18" charset="2"/>
              </a:rPr>
              <a:t>, </a:t>
            </a:r>
            <a:r>
              <a:rPr lang="en-US" sz="2000" i="1" dirty="0">
                <a:latin typeface="Times New Roman" panose="02020603050405020304" pitchFamily="18" charset="0"/>
                <a:cs typeface="Times New Roman" panose="02020603050405020304" pitchFamily="18" charset="0"/>
                <a:sym typeface="Symbol" pitchFamily="18" charset="2"/>
              </a:rPr>
              <a:t>μ</a:t>
            </a:r>
            <a:r>
              <a:rPr lang="en-US" sz="2000" dirty="0">
                <a:latin typeface="Times New Roman" panose="02020603050405020304" pitchFamily="18" charset="0"/>
                <a:cs typeface="Times New Roman" panose="02020603050405020304" pitchFamily="18" charset="0"/>
                <a:sym typeface="Symbol" pitchFamily="18" charset="2"/>
              </a:rPr>
              <a:t> &gt; 0 as before, the general solution is</a:t>
            </a:r>
          </a:p>
        </p:txBody>
      </p:sp>
      <p:graphicFrame>
        <p:nvGraphicFramePr>
          <p:cNvPr id="18" name="Picture Placeholder 17" descr="y equals c sub one times cosine of mu times x plus c sub two times sine of mu times x">
            <a:extLst>
              <a:ext uri="{FF2B5EF4-FFF2-40B4-BE49-F238E27FC236}">
                <a16:creationId xmlns:a16="http://schemas.microsoft.com/office/drawing/2014/main" id="{0A0CA5D3-9422-45A3-832C-9844E92EE424}"/>
              </a:ext>
            </a:extLst>
          </p:cNvPr>
          <p:cNvGraphicFramePr>
            <a:graphicFrameLocks noGrp="1" noChangeAspect="1"/>
          </p:cNvGraphicFramePr>
          <p:nvPr>
            <p:ph type="pic" sz="quarter" idx="20"/>
            <p:extLst>
              <p:ext uri="{D42A27DB-BD31-4B8C-83A1-F6EECF244321}">
                <p14:modId xmlns:p14="http://schemas.microsoft.com/office/powerpoint/2010/main" val="3551377674"/>
              </p:ext>
            </p:extLst>
          </p:nvPr>
        </p:nvGraphicFramePr>
        <p:xfrm>
          <a:off x="2895600" y="3124200"/>
          <a:ext cx="3037342" cy="449976"/>
        </p:xfrm>
        <a:graphic>
          <a:graphicData uri="http://schemas.openxmlformats.org/presentationml/2006/ole">
            <mc:AlternateContent xmlns:mc="http://schemas.openxmlformats.org/markup-compatibility/2006">
              <mc:Choice xmlns:v="urn:schemas-microsoft-com:vml" Requires="v">
                <p:oleObj spid="_x0000_s508959" r:id="rId5" imgW="1714500" imgH="254000" progId="Equation.DSMT4">
                  <p:embed/>
                </p:oleObj>
              </mc:Choice>
              <mc:Fallback>
                <p:oleObj r:id="rId5" imgW="1714500" imgH="254000" progId="Equation.DSMT4">
                  <p:embed/>
                  <p:pic>
                    <p:nvPicPr>
                      <p:cNvPr id="11" name="Object 10">
                        <a:extLst>
                          <a:ext uri="{FF2B5EF4-FFF2-40B4-BE49-F238E27FC236}">
                            <a16:creationId xmlns:a16="http://schemas.microsoft.com/office/drawing/2014/main" id="{5B6D97F5-CF57-4910-A18F-FDA8425DF5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3124200"/>
                        <a:ext cx="3037342" cy="4499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6775D328-7804-4848-8250-B9E529B6BD96}"/>
              </a:ext>
            </a:extLst>
          </p:cNvPr>
          <p:cNvSpPr>
            <a:spLocks noGrp="1"/>
          </p:cNvSpPr>
          <p:nvPr>
            <p:ph sz="quarter" idx="18"/>
          </p:nvPr>
        </p:nvSpPr>
        <p:spPr>
          <a:xfrm>
            <a:off x="380060" y="3625355"/>
            <a:ext cx="8334022" cy="489445"/>
          </a:xfrm>
        </p:spPr>
        <p:txBody>
          <a:bodyPr/>
          <a:lstStyle/>
          <a:p>
            <a:pPr marL="271463" indent="-271463">
              <a:buClr>
                <a:schemeClr val="accent2"/>
              </a:buClr>
            </a:pPr>
            <a:r>
              <a:rPr lang="en-US" sz="2200" dirty="0">
                <a:latin typeface="Times New Roman" panose="02020603050405020304" pitchFamily="18" charset="0"/>
                <a:cs typeface="Times New Roman" panose="02020603050405020304" pitchFamily="18" charset="0"/>
              </a:rPr>
              <a:t>The first boundary condition requires </a:t>
            </a:r>
            <a:r>
              <a:rPr lang="en-US" sz="2200" i="1" dirty="0">
                <a:latin typeface="Times New Roman" panose="02020603050405020304" pitchFamily="18" charset="0"/>
                <a:cs typeface="Times New Roman" panose="02020603050405020304" pitchFamily="18" charset="0"/>
              </a:rPr>
              <a:t>c</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 0, and the second requires</a:t>
            </a:r>
            <a:r>
              <a:rPr lang="en-US" sz="2200" i="1" dirty="0">
                <a:latin typeface="Times New Roman" panose="02020603050405020304" pitchFamily="18" charset="0"/>
                <a:cs typeface="Times New Roman" panose="02020603050405020304" pitchFamily="18" charset="0"/>
                <a:sym typeface="Symbol" pitchFamily="18" charset="2"/>
              </a:rPr>
              <a:t> </a:t>
            </a:r>
            <a:r>
              <a:rPr lang="el-GR" sz="2200" i="1" dirty="0">
                <a:latin typeface="Times New Roman" panose="02020603050405020304" pitchFamily="18" charset="0"/>
                <a:cs typeface="Times New Roman" panose="02020603050405020304" pitchFamily="18" charset="0"/>
                <a:sym typeface="Symbol" pitchFamily="18" charset="2"/>
              </a:rPr>
              <a:t>μ</a:t>
            </a:r>
            <a:r>
              <a:rPr lang="en-IN" sz="2200" i="1" dirty="0">
                <a:latin typeface="Times New Roman" panose="02020603050405020304" pitchFamily="18" charset="0"/>
                <a:cs typeface="Times New Roman" panose="02020603050405020304" pitchFamily="18" charset="0"/>
                <a:sym typeface="Symbol" pitchFamily="18" charset="2"/>
              </a:rPr>
              <a:t> = n</a:t>
            </a:r>
            <a:r>
              <a:rPr lang="el-GR" sz="2200" i="1" dirty="0">
                <a:latin typeface="Times New Roman" panose="02020603050405020304" pitchFamily="18" charset="0"/>
                <a:cs typeface="Times New Roman" panose="02020603050405020304" pitchFamily="18" charset="0"/>
                <a:sym typeface="Symbol" pitchFamily="18" charset="2"/>
              </a:rPr>
              <a:t>π</a:t>
            </a:r>
            <a:r>
              <a:rPr lang="en-IN" sz="2200" i="1" dirty="0">
                <a:latin typeface="Times New Roman" panose="02020603050405020304" pitchFamily="18" charset="0"/>
                <a:cs typeface="Times New Roman" panose="02020603050405020304" pitchFamily="18" charset="0"/>
                <a:sym typeface="Symbol" pitchFamily="18" charset="2"/>
              </a:rPr>
              <a:t>/L</a:t>
            </a:r>
            <a:r>
              <a:rPr lang="en-US" sz="2200" dirty="0">
                <a:latin typeface="Times New Roman" panose="02020603050405020304" pitchFamily="18" charset="0"/>
                <a:cs typeface="Times New Roman" panose="02020603050405020304" pitchFamily="18" charset="0"/>
                <a:sym typeface="Symbol" pitchFamily="18" charset="2"/>
              </a:rPr>
              <a:t>, regardless of the value of </a:t>
            </a:r>
            <a:r>
              <a:rPr lang="en-US" sz="2200" i="1" dirty="0">
                <a:latin typeface="Times New Roman" panose="02020603050405020304" pitchFamily="18" charset="0"/>
                <a:cs typeface="Times New Roman" panose="02020603050405020304" pitchFamily="18" charset="0"/>
              </a:rPr>
              <a:t>c</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a:t>
            </a:r>
          </a:p>
          <a:p>
            <a:pPr marL="271463" indent="-271463">
              <a:buClr>
                <a:schemeClr val="accent2"/>
              </a:buClr>
            </a:pPr>
            <a:r>
              <a:rPr lang="en-US" sz="2200" dirty="0">
                <a:latin typeface="Times New Roman" panose="02020603050405020304" pitchFamily="18" charset="0"/>
                <a:cs typeface="Times New Roman" panose="02020603050405020304" pitchFamily="18" charset="0"/>
                <a:sym typeface="Symbol" pitchFamily="18" charset="2"/>
              </a:rPr>
              <a:t>Thus, as before, the eigenvalues and eigenvectors are</a:t>
            </a:r>
          </a:p>
        </p:txBody>
      </p:sp>
      <p:graphicFrame>
        <p:nvGraphicFramePr>
          <p:cNvPr id="25" name="Picture Placeholder 24" descr="multiline equation row 1 equation left hand side lamda sub n equals right hand side n squared times pi squared divided by cap l squared comma y sub n of x equals sine of n times pi times x divided by cap l comma n equals one comma two comma three comma ellipsis">
            <a:extLst>
              <a:ext uri="{FF2B5EF4-FFF2-40B4-BE49-F238E27FC236}">
                <a16:creationId xmlns:a16="http://schemas.microsoft.com/office/drawing/2014/main" id="{DC601E7A-E212-42A2-AB29-6AFD4E2EA0DA}"/>
              </a:ext>
            </a:extLst>
          </p:cNvPr>
          <p:cNvGraphicFramePr>
            <a:graphicFrameLocks noGrp="1" noChangeAspect="1"/>
          </p:cNvGraphicFramePr>
          <p:nvPr>
            <p:ph type="pic" sz="quarter" idx="24"/>
            <p:extLst>
              <p:ext uri="{D42A27DB-BD31-4B8C-83A1-F6EECF244321}">
                <p14:modId xmlns:p14="http://schemas.microsoft.com/office/powerpoint/2010/main" val="3955640195"/>
              </p:ext>
            </p:extLst>
          </p:nvPr>
        </p:nvGraphicFramePr>
        <p:xfrm>
          <a:off x="2607616" y="4877619"/>
          <a:ext cx="3613311" cy="563113"/>
        </p:xfrm>
        <a:graphic>
          <a:graphicData uri="http://schemas.openxmlformats.org/presentationml/2006/ole">
            <mc:AlternateContent xmlns:mc="http://schemas.openxmlformats.org/markup-compatibility/2006">
              <mc:Choice xmlns:v="urn:schemas-microsoft-com:vml" Requires="v">
                <p:oleObj spid="_x0000_s508960" r:id="rId7" imgW="2933700" imgH="457200" progId="Equation.DSMT4">
                  <p:embed/>
                </p:oleObj>
              </mc:Choice>
              <mc:Fallback>
                <p:oleObj r:id="rId7" imgW="2933700" imgH="457200" progId="Equation.DSMT4">
                  <p:embed/>
                  <p:pic>
                    <p:nvPicPr>
                      <p:cNvPr id="23" name="Object 22">
                        <a:extLst>
                          <a:ext uri="{FF2B5EF4-FFF2-40B4-BE49-F238E27FC236}">
                            <a16:creationId xmlns:a16="http://schemas.microsoft.com/office/drawing/2014/main" id="{B0926F74-9256-41A6-9795-9C682C69E09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07616" y="4877619"/>
                        <a:ext cx="3613311" cy="563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Content Placeholder 18">
            <a:extLst>
              <a:ext uri="{FF2B5EF4-FFF2-40B4-BE49-F238E27FC236}">
                <a16:creationId xmlns:a16="http://schemas.microsoft.com/office/drawing/2014/main" id="{155F3DC7-E22B-41F1-9289-168904DDCA24}"/>
              </a:ext>
            </a:extLst>
          </p:cNvPr>
          <p:cNvSpPr>
            <a:spLocks noGrp="1"/>
          </p:cNvSpPr>
          <p:nvPr>
            <p:ph sz="quarter" idx="21"/>
          </p:nvPr>
        </p:nvSpPr>
        <p:spPr>
          <a:xfrm>
            <a:off x="600760" y="5495892"/>
            <a:ext cx="8334021" cy="828708"/>
          </a:xfrm>
        </p:spPr>
        <p:txBody>
          <a:bodyPr/>
          <a:lstStyle/>
          <a:p>
            <a:pPr marL="271463" indent="0">
              <a:buNone/>
            </a:pPr>
            <a:r>
              <a:rPr lang="en-US" sz="2200" dirty="0">
                <a:sym typeface="Symbol" pitchFamily="18" charset="2"/>
              </a:rPr>
              <a:t>Where the eigenfunctions </a:t>
            </a:r>
            <a:r>
              <a:rPr lang="en-US" sz="2200" i="1" dirty="0" err="1">
                <a:sym typeface="Symbol" pitchFamily="18" charset="2"/>
              </a:rPr>
              <a:t>y</a:t>
            </a:r>
            <a:r>
              <a:rPr lang="en-US" sz="2200" i="1" baseline="-25000" dirty="0" err="1">
                <a:sym typeface="Symbol" pitchFamily="18" charset="2"/>
              </a:rPr>
              <a:t>n</a:t>
            </a:r>
            <a:r>
              <a:rPr lang="en-US" sz="2200" dirty="0">
                <a:sym typeface="Symbol" pitchFamily="18" charset="2"/>
              </a:rPr>
              <a:t>(</a:t>
            </a:r>
            <a:r>
              <a:rPr lang="en-US" sz="2200" i="1" dirty="0">
                <a:sym typeface="Symbol" pitchFamily="18" charset="2"/>
              </a:rPr>
              <a:t>x</a:t>
            </a:r>
            <a:r>
              <a:rPr lang="en-US" sz="2200" dirty="0">
                <a:sym typeface="Symbol" pitchFamily="18" charset="2"/>
              </a:rPr>
              <a:t>) are determined only up to an arbitrary multiplicative constant.</a:t>
            </a:r>
            <a:endParaRPr lang="en-IN" sz="2200" dirty="0"/>
          </a:p>
        </p:txBody>
      </p:sp>
    </p:spTree>
    <p:extLst>
      <p:ext uri="{BB962C8B-B14F-4D97-AF65-F5344CB8AC3E}">
        <p14:creationId xmlns:p14="http://schemas.microsoft.com/office/powerpoint/2010/main" val="39112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5775"/>
            <a:ext cx="8534400" cy="990600"/>
          </a:xfrm>
        </p:spPr>
        <p:txBody>
          <a:bodyPr>
            <a:normAutofit/>
          </a:bodyPr>
          <a:lstStyle/>
          <a:p>
            <a:r>
              <a:rPr lang="en-US" sz="4000" dirty="0">
                <a:solidFill>
                  <a:srgbClr val="007787"/>
                </a:solidFill>
                <a:latin typeface="Times New Roman" panose="02020603050405020304" pitchFamily="18" charset="0"/>
                <a:cs typeface="Times New Roman" panose="02020603050405020304" pitchFamily="18" charset="0"/>
              </a:rPr>
              <a:t>Copyright</a:t>
            </a:r>
          </a:p>
        </p:txBody>
      </p:sp>
      <p:sp>
        <p:nvSpPr>
          <p:cNvPr id="3" name="Content Placeholder 2"/>
          <p:cNvSpPr>
            <a:spLocks noGrp="1"/>
          </p:cNvSpPr>
          <p:nvPr>
            <p:ph sz="quarter" idx="16"/>
          </p:nvPr>
        </p:nvSpPr>
        <p:spPr/>
        <p:txBody>
          <a:bodyPr/>
          <a:lstStyle/>
          <a:p>
            <a:r>
              <a:rPr lang="en-US" sz="2400" b="1" dirty="0">
                <a:latin typeface="Times New Roman" panose="02020603050405020304" pitchFamily="18" charset="0"/>
                <a:cs typeface="Times New Roman" panose="02020603050405020304" pitchFamily="18" charset="0"/>
              </a:rPr>
              <a:t>Copyright © 2021 John Wiley &amp; Sons, Inc.</a:t>
            </a:r>
          </a:p>
          <a:p>
            <a:pPr>
              <a:lnSpc>
                <a:spcPct val="150000"/>
              </a:lnSpc>
            </a:pPr>
            <a:r>
              <a:rPr lang="en-US" sz="1800" dirty="0">
                <a:latin typeface="Times New Roman" panose="02020603050405020304" pitchFamily="18" charset="0"/>
                <a:cs typeface="Times New Roman" panose="02020603050405020304" pitchFamily="18" charset="0"/>
              </a:rPr>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Tree>
    <p:extLst>
      <p:ext uri="{BB962C8B-B14F-4D97-AF65-F5344CB8AC3E}">
        <p14:creationId xmlns:p14="http://schemas.microsoft.com/office/powerpoint/2010/main" val="289797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E5AF038-0033-4DC9-A3E9-66FA72287A5C}"/>
              </a:ext>
            </a:extLst>
          </p:cNvPr>
          <p:cNvSpPr>
            <a:spLocks noGrp="1"/>
          </p:cNvSpPr>
          <p:nvPr>
            <p:ph type="title"/>
          </p:nvPr>
        </p:nvSpPr>
        <p:spPr/>
        <p:txBody>
          <a:bodyPr>
            <a:normAutofit/>
          </a:bodyPr>
          <a:lstStyle/>
          <a:p>
            <a:r>
              <a:rPr lang="en-US" dirty="0"/>
              <a:t>Two-Point Boundary Value Problems</a:t>
            </a:r>
            <a:endParaRPr lang="en-IN" dirty="0"/>
          </a:p>
        </p:txBody>
      </p:sp>
      <p:sp>
        <p:nvSpPr>
          <p:cNvPr id="7" name="Content Placeholder 6">
            <a:extLst>
              <a:ext uri="{FF2B5EF4-FFF2-40B4-BE49-F238E27FC236}">
                <a16:creationId xmlns:a16="http://schemas.microsoft.com/office/drawing/2014/main" id="{AE7052F9-537E-4EF3-8973-C093475456DB}"/>
              </a:ext>
            </a:extLst>
          </p:cNvPr>
          <p:cNvSpPr>
            <a:spLocks noGrp="1"/>
          </p:cNvSpPr>
          <p:nvPr>
            <p:ph sz="quarter" idx="10"/>
          </p:nvPr>
        </p:nvSpPr>
        <p:spPr>
          <a:xfrm>
            <a:off x="304800" y="1371600"/>
            <a:ext cx="8534400" cy="4953000"/>
          </a:xfrm>
        </p:spPr>
        <p:txBody>
          <a:bodyPr/>
          <a:lstStyle/>
          <a:p>
            <a:pPr>
              <a:lnSpc>
                <a:spcPct val="90000"/>
              </a:lnSpc>
              <a:spcBef>
                <a:spcPts val="1200"/>
              </a:spcBef>
            </a:pPr>
            <a:r>
              <a:rPr lang="en-US" sz="2200" dirty="0"/>
              <a:t>In many important physical problems there are two or more independent variables, so the corresponding mathematical models involve partial differential equations. </a:t>
            </a:r>
          </a:p>
          <a:p>
            <a:pPr>
              <a:lnSpc>
                <a:spcPct val="90000"/>
              </a:lnSpc>
              <a:spcBef>
                <a:spcPts val="1200"/>
              </a:spcBef>
            </a:pPr>
            <a:r>
              <a:rPr lang="en-US" sz="2200" dirty="0"/>
              <a:t>This chapter treats one important method for solving partial differential equations, known as </a:t>
            </a:r>
            <a:r>
              <a:rPr lang="en-US" sz="2200" b="1" dirty="0"/>
              <a:t>separation of variables</a:t>
            </a:r>
            <a:r>
              <a:rPr lang="en-US" sz="2200" dirty="0"/>
              <a:t>. </a:t>
            </a:r>
          </a:p>
          <a:p>
            <a:pPr>
              <a:lnSpc>
                <a:spcPct val="90000"/>
              </a:lnSpc>
              <a:spcBef>
                <a:spcPts val="1200"/>
              </a:spcBef>
            </a:pPr>
            <a:r>
              <a:rPr lang="en-US" sz="2200" dirty="0"/>
              <a:t>An essential feature of the separation of variables is the replacement of a partial differential equation by a set of ordinary differential equations, which must be solved subject to given initial or boundary conditions.</a:t>
            </a:r>
          </a:p>
          <a:p>
            <a:pPr>
              <a:lnSpc>
                <a:spcPct val="90000"/>
              </a:lnSpc>
              <a:spcBef>
                <a:spcPts val="1200"/>
              </a:spcBef>
            </a:pPr>
            <a:r>
              <a:rPr lang="en-US" sz="2200" dirty="0"/>
              <a:t>Section 10.1 deals with some basic properties of boundary value problems for ordinary differential equations.</a:t>
            </a:r>
          </a:p>
          <a:p>
            <a:pPr>
              <a:lnSpc>
                <a:spcPct val="90000"/>
              </a:lnSpc>
              <a:spcBef>
                <a:spcPts val="1200"/>
              </a:spcBef>
            </a:pPr>
            <a:r>
              <a:rPr lang="en-US" sz="2200" dirty="0"/>
              <a:t>The solution of the partial differential equation is then a sum, usually an infinite series, formed from the solutions to the ordinary differential equations, as we see later in the chapter.</a:t>
            </a:r>
          </a:p>
        </p:txBody>
      </p:sp>
    </p:spTree>
    <p:extLst>
      <p:ext uri="{BB962C8B-B14F-4D97-AF65-F5344CB8AC3E}">
        <p14:creationId xmlns:p14="http://schemas.microsoft.com/office/powerpoint/2010/main" val="61686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54CC76-D0D7-4588-8366-F42BF86A9C83}"/>
              </a:ext>
            </a:extLst>
          </p:cNvPr>
          <p:cNvSpPr>
            <a:spLocks noGrp="1"/>
          </p:cNvSpPr>
          <p:nvPr>
            <p:ph type="title"/>
          </p:nvPr>
        </p:nvSpPr>
        <p:spPr/>
        <p:txBody>
          <a:bodyPr/>
          <a:lstStyle/>
          <a:p>
            <a:r>
              <a:rPr lang="en-US" dirty="0"/>
              <a:t>Boundary Conditions</a:t>
            </a:r>
            <a:endParaRPr lang="en-IN" dirty="0"/>
          </a:p>
        </p:txBody>
      </p:sp>
      <p:sp>
        <p:nvSpPr>
          <p:cNvPr id="5" name="Content Placeholder 4">
            <a:extLst>
              <a:ext uri="{FF2B5EF4-FFF2-40B4-BE49-F238E27FC236}">
                <a16:creationId xmlns:a16="http://schemas.microsoft.com/office/drawing/2014/main" id="{FBE90AA9-5B4E-4BE3-8A27-CD9EE31A195D}"/>
              </a:ext>
            </a:extLst>
          </p:cNvPr>
          <p:cNvSpPr>
            <a:spLocks noGrp="1"/>
          </p:cNvSpPr>
          <p:nvPr>
            <p:ph sz="quarter" idx="15"/>
          </p:nvPr>
        </p:nvSpPr>
        <p:spPr>
          <a:xfrm>
            <a:off x="380060" y="1524000"/>
            <a:ext cx="8534400" cy="1584325"/>
          </a:xfrm>
        </p:spPr>
        <p:txBody>
          <a:bodyPr/>
          <a:lstStyle/>
          <a:p>
            <a:r>
              <a:rPr lang="en-US" sz="2200" dirty="0"/>
              <a:t>Up to this point we have dealt with initial value problems, consisting of a differential equation together with suitable initial conditions at a given point. </a:t>
            </a:r>
          </a:p>
          <a:p>
            <a:r>
              <a:rPr lang="en-US" sz="2200" dirty="0"/>
              <a:t>A typical example, as discussed in Chapter 3, is</a:t>
            </a:r>
          </a:p>
        </p:txBody>
      </p:sp>
      <p:graphicFrame>
        <p:nvGraphicFramePr>
          <p:cNvPr id="19" name="Object 4" descr="sum with 3 summands y super double prime plus p of t times y super prime plus q of t times y equals g of t comma y of t sub zero equals y sub zero comma y super prime of t sub zero equals y super prime sub zero">
            <a:extLst>
              <a:ext uri="{FF2B5EF4-FFF2-40B4-BE49-F238E27FC236}">
                <a16:creationId xmlns:a16="http://schemas.microsoft.com/office/drawing/2014/main" id="{0EFAA844-D5E6-4DE6-AF06-2C1176178B6F}"/>
              </a:ext>
            </a:extLst>
          </p:cNvPr>
          <p:cNvGraphicFramePr>
            <a:graphicFrameLocks noGrp="1" noChangeAspect="1"/>
          </p:cNvGraphicFramePr>
          <p:nvPr>
            <p:ph type="pic" sz="quarter" idx="19"/>
            <p:extLst>
              <p:ext uri="{D42A27DB-BD31-4B8C-83A1-F6EECF244321}">
                <p14:modId xmlns:p14="http://schemas.microsoft.com/office/powerpoint/2010/main" val="1348563176"/>
              </p:ext>
            </p:extLst>
          </p:nvPr>
        </p:nvGraphicFramePr>
        <p:xfrm>
          <a:off x="2087848" y="3048000"/>
          <a:ext cx="4968305" cy="374182"/>
        </p:xfrm>
        <a:graphic>
          <a:graphicData uri="http://schemas.openxmlformats.org/presentationml/2006/ole">
            <mc:AlternateContent xmlns:mc="http://schemas.openxmlformats.org/markup-compatibility/2006">
              <mc:Choice xmlns:v="urn:schemas-microsoft-com:vml" Requires="v">
                <p:oleObj spid="_x0000_s497772" name="Equation" r:id="rId3" imgW="3035160" imgH="228600" progId="Equation.DSMT4">
                  <p:embed/>
                </p:oleObj>
              </mc:Choice>
              <mc:Fallback>
                <p:oleObj name="Equation" r:id="rId3" imgW="3035160" imgH="228600" progId="Equation.DSMT4">
                  <p:embed/>
                  <p:pic>
                    <p:nvPicPr>
                      <p:cNvPr id="21" name="Object 4">
                        <a:extLst>
                          <a:ext uri="{FF2B5EF4-FFF2-40B4-BE49-F238E27FC236}">
                            <a16:creationId xmlns:a16="http://schemas.microsoft.com/office/drawing/2014/main" id="{8D913040-BEA6-44C5-8B9E-F092C31285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7848" y="3048000"/>
                        <a:ext cx="4968305" cy="3741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id="{B7AE0BFD-0141-415A-96B4-82CFEA54F8A0}"/>
              </a:ext>
            </a:extLst>
          </p:cNvPr>
          <p:cNvSpPr>
            <a:spLocks noGrp="1"/>
          </p:cNvSpPr>
          <p:nvPr>
            <p:ph sz="quarter" idx="18"/>
          </p:nvPr>
        </p:nvSpPr>
        <p:spPr>
          <a:xfrm>
            <a:off x="457200" y="3505200"/>
            <a:ext cx="8229600" cy="2362200"/>
          </a:xfrm>
        </p:spPr>
        <p:txBody>
          <a:bodyPr/>
          <a:lstStyle/>
          <a:p>
            <a:pPr marL="271463" indent="-271463">
              <a:buClr>
                <a:schemeClr val="accent2"/>
              </a:buClr>
            </a:pPr>
            <a:r>
              <a:rPr lang="en-US" sz="2200" dirty="0">
                <a:latin typeface="Times New Roman" panose="02020603050405020304" pitchFamily="18" charset="0"/>
                <a:cs typeface="Times New Roman" panose="02020603050405020304" pitchFamily="18" charset="0"/>
              </a:rPr>
              <a:t>Physical applications often require the dependent variable </a:t>
            </a:r>
            <a:r>
              <a:rPr lang="en-US" sz="2200" i="1" dirty="0">
                <a:latin typeface="Times New Roman" panose="02020603050405020304" pitchFamily="18" charset="0"/>
                <a:cs typeface="Times New Roman" panose="02020603050405020304" pitchFamily="18" charset="0"/>
              </a:rPr>
              <a:t>y</a:t>
            </a:r>
            <a:r>
              <a:rPr lang="en-US" sz="2200" dirty="0">
                <a:latin typeface="Times New Roman" panose="02020603050405020304" pitchFamily="18" charset="0"/>
                <a:cs typeface="Times New Roman" panose="02020603050405020304" pitchFamily="18" charset="0"/>
              </a:rPr>
              <a:t> or its derivative </a:t>
            </a:r>
            <a:r>
              <a:rPr lang="en-US" sz="2200" i="1" dirty="0">
                <a:latin typeface="Times New Roman" panose="02020603050405020304" pitchFamily="18" charset="0"/>
                <a:cs typeface="Times New Roman" panose="02020603050405020304" pitchFamily="18" charset="0"/>
              </a:rPr>
              <a:t>y'</a:t>
            </a:r>
            <a:r>
              <a:rPr lang="en-US" sz="2200" dirty="0">
                <a:latin typeface="Times New Roman" panose="02020603050405020304" pitchFamily="18" charset="0"/>
                <a:cs typeface="Times New Roman" panose="02020603050405020304" pitchFamily="18" charset="0"/>
              </a:rPr>
              <a:t> to be specified at two different points.</a:t>
            </a:r>
          </a:p>
          <a:p>
            <a:pPr marL="271463" indent="-271463">
              <a:buClr>
                <a:schemeClr val="accent2"/>
              </a:buClr>
            </a:pPr>
            <a:r>
              <a:rPr lang="en-US" sz="2200" dirty="0">
                <a:latin typeface="Times New Roman" panose="02020603050405020304" pitchFamily="18" charset="0"/>
                <a:cs typeface="Times New Roman" panose="02020603050405020304" pitchFamily="18" charset="0"/>
              </a:rPr>
              <a:t>Such conditions are called </a:t>
            </a:r>
            <a:r>
              <a:rPr lang="en-US" sz="2200" b="1" dirty="0">
                <a:latin typeface="Times New Roman" panose="02020603050405020304" pitchFamily="18" charset="0"/>
                <a:cs typeface="Times New Roman" panose="02020603050405020304" pitchFamily="18" charset="0"/>
              </a:rPr>
              <a:t>boundary conditions</a:t>
            </a:r>
            <a:r>
              <a:rPr lang="en-US" sz="2200" dirty="0">
                <a:latin typeface="Times New Roman" panose="02020603050405020304" pitchFamily="18" charset="0"/>
                <a:cs typeface="Times New Roman" panose="02020603050405020304" pitchFamily="18" charset="0"/>
              </a:rPr>
              <a:t>.</a:t>
            </a:r>
          </a:p>
          <a:p>
            <a:pPr marL="271463" indent="-271463">
              <a:buClr>
                <a:schemeClr val="accent2"/>
              </a:buClr>
            </a:pPr>
            <a:r>
              <a:rPr lang="en-US" sz="2200" dirty="0">
                <a:latin typeface="Times New Roman" panose="02020603050405020304" pitchFamily="18" charset="0"/>
                <a:cs typeface="Times New Roman" panose="02020603050405020304" pitchFamily="18" charset="0"/>
              </a:rPr>
              <a:t>The differential equation and suitable boundary conditions form a </a:t>
            </a:r>
            <a:r>
              <a:rPr lang="en-US" sz="2200" b="1" dirty="0">
                <a:latin typeface="Times New Roman" panose="02020603050405020304" pitchFamily="18" charset="0"/>
                <a:cs typeface="Times New Roman" panose="02020603050405020304" pitchFamily="18" charset="0"/>
              </a:rPr>
              <a:t>two-point boundary value problem</a:t>
            </a:r>
            <a:r>
              <a:rPr lang="en-US" sz="2200" dirty="0">
                <a:latin typeface="Times New Roman" panose="02020603050405020304" pitchFamily="18" charset="0"/>
                <a:cs typeface="Times New Roman" panose="02020603050405020304" pitchFamily="18" charset="0"/>
              </a:rPr>
              <a:t>.</a:t>
            </a:r>
          </a:p>
          <a:p>
            <a:pPr marL="271463" indent="-271463">
              <a:buClr>
                <a:schemeClr val="accent2"/>
              </a:buClr>
            </a:pPr>
            <a:r>
              <a:rPr lang="en-US" sz="2200" dirty="0">
                <a:latin typeface="Times New Roman" panose="02020603050405020304" pitchFamily="18" charset="0"/>
                <a:cs typeface="Times New Roman" panose="02020603050405020304" pitchFamily="18" charset="0"/>
              </a:rPr>
              <a:t>A typical example is</a:t>
            </a:r>
          </a:p>
        </p:txBody>
      </p:sp>
      <p:graphicFrame>
        <p:nvGraphicFramePr>
          <p:cNvPr id="21" name="Object 5" descr="sum with 3 summands y super double prime plus p of x times y super prime plus q of x times y equals g of x comma y of alpha equals y sub zero comma y of beta equals y sub one">
            <a:extLst>
              <a:ext uri="{FF2B5EF4-FFF2-40B4-BE49-F238E27FC236}">
                <a16:creationId xmlns:a16="http://schemas.microsoft.com/office/drawing/2014/main" id="{0A02BF34-BF3C-4E33-98CE-BD7C4D17DFE6}"/>
              </a:ext>
            </a:extLst>
          </p:cNvPr>
          <p:cNvGraphicFramePr>
            <a:graphicFrameLocks noGrp="1" noChangeAspect="1"/>
          </p:cNvGraphicFramePr>
          <p:nvPr>
            <p:ph type="pic" sz="quarter" idx="20"/>
            <p:extLst>
              <p:ext uri="{D42A27DB-BD31-4B8C-83A1-F6EECF244321}">
                <p14:modId xmlns:p14="http://schemas.microsoft.com/office/powerpoint/2010/main" val="1776005023"/>
              </p:ext>
            </p:extLst>
          </p:nvPr>
        </p:nvGraphicFramePr>
        <p:xfrm>
          <a:off x="2167342" y="5851140"/>
          <a:ext cx="4809317" cy="357720"/>
        </p:xfrm>
        <a:graphic>
          <a:graphicData uri="http://schemas.openxmlformats.org/presentationml/2006/ole">
            <mc:AlternateContent xmlns:mc="http://schemas.openxmlformats.org/markup-compatibility/2006">
              <mc:Choice xmlns:v="urn:schemas-microsoft-com:vml" Requires="v">
                <p:oleObj spid="_x0000_s497773" name="Equation" r:id="rId5" imgW="3073320" imgH="228600" progId="Equation.3">
                  <p:embed/>
                </p:oleObj>
              </mc:Choice>
              <mc:Fallback>
                <p:oleObj name="Equation" r:id="rId5" imgW="3073320" imgH="228600" progId="Equation.3">
                  <p:embed/>
                  <p:pic>
                    <p:nvPicPr>
                      <p:cNvPr id="22" name="Object 5">
                        <a:extLst>
                          <a:ext uri="{FF2B5EF4-FFF2-40B4-BE49-F238E27FC236}">
                            <a16:creationId xmlns:a16="http://schemas.microsoft.com/office/drawing/2014/main" id="{377B188C-23AD-4481-B3D0-8E8E9C63D8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7342" y="5851140"/>
                        <a:ext cx="4809317" cy="357720"/>
                      </a:xfrm>
                      <a:prstGeom prst="rect">
                        <a:avLst/>
                      </a:prstGeom>
                      <a:noFill/>
                    </p:spPr>
                  </p:pic>
                </p:oleObj>
              </mc:Fallback>
            </mc:AlternateContent>
          </a:graphicData>
        </a:graphic>
      </p:graphicFrame>
    </p:spTree>
    <p:extLst>
      <p:ext uri="{BB962C8B-B14F-4D97-AF65-F5344CB8AC3E}">
        <p14:creationId xmlns:p14="http://schemas.microsoft.com/office/powerpoint/2010/main" val="2582349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14A6D-E106-4B6B-B21A-E53FC8BA9B3B}"/>
              </a:ext>
            </a:extLst>
          </p:cNvPr>
          <p:cNvSpPr>
            <a:spLocks noGrp="1"/>
          </p:cNvSpPr>
          <p:nvPr>
            <p:ph type="title"/>
          </p:nvPr>
        </p:nvSpPr>
        <p:spPr>
          <a:xfrm>
            <a:off x="281354" y="457199"/>
            <a:ext cx="8534400" cy="1235075"/>
          </a:xfrm>
        </p:spPr>
        <p:txBody>
          <a:bodyPr>
            <a:normAutofit/>
          </a:bodyPr>
          <a:lstStyle/>
          <a:p>
            <a:r>
              <a:rPr lang="en-IN" dirty="0"/>
              <a:t>Homogeneous Boundary Value Problems</a:t>
            </a:r>
          </a:p>
        </p:txBody>
      </p:sp>
      <p:sp>
        <p:nvSpPr>
          <p:cNvPr id="3" name="Content Placeholder 2">
            <a:extLst>
              <a:ext uri="{FF2B5EF4-FFF2-40B4-BE49-F238E27FC236}">
                <a16:creationId xmlns:a16="http://schemas.microsoft.com/office/drawing/2014/main" id="{870CF618-99EE-4C67-9BBB-47B8093853D0}"/>
              </a:ext>
            </a:extLst>
          </p:cNvPr>
          <p:cNvSpPr>
            <a:spLocks noGrp="1"/>
          </p:cNvSpPr>
          <p:nvPr>
            <p:ph sz="quarter" idx="15"/>
          </p:nvPr>
        </p:nvSpPr>
        <p:spPr/>
        <p:txBody>
          <a:bodyPr/>
          <a:lstStyle/>
          <a:p>
            <a:r>
              <a:rPr lang="en-US" sz="2200" dirty="0"/>
              <a:t>The natural occurrence of boundary value problems usually involves a space coordinate as the independent variable, so we use</a:t>
            </a:r>
            <a:r>
              <a:rPr lang="en-US" sz="2200" i="1" dirty="0"/>
              <a:t> x</a:t>
            </a:r>
            <a:r>
              <a:rPr lang="en-US" sz="2200" dirty="0"/>
              <a:t> instead of </a:t>
            </a:r>
            <a:r>
              <a:rPr lang="en-US" sz="2200" i="1" dirty="0"/>
              <a:t>t</a:t>
            </a:r>
            <a:r>
              <a:rPr lang="en-US" sz="2200" dirty="0"/>
              <a:t> in the boundary value problem</a:t>
            </a:r>
          </a:p>
        </p:txBody>
      </p:sp>
      <p:graphicFrame>
        <p:nvGraphicFramePr>
          <p:cNvPr id="20" name="Object 5" descr="sum with 3 summands y super double prime plus p of x times y super prime plus q of x times y equals g of x comma y of alpha equals y sub zero comma y of beta equals y sub one">
            <a:extLst>
              <a:ext uri="{FF2B5EF4-FFF2-40B4-BE49-F238E27FC236}">
                <a16:creationId xmlns:a16="http://schemas.microsoft.com/office/drawing/2014/main" id="{8B7E1892-5977-4F5C-83F5-384E58E81DB0}"/>
              </a:ext>
            </a:extLst>
          </p:cNvPr>
          <p:cNvGraphicFramePr>
            <a:graphicFrameLocks noGrp="1" noChangeAspect="1"/>
          </p:cNvGraphicFramePr>
          <p:nvPr>
            <p:ph type="pic" sz="quarter" idx="19"/>
            <p:extLst>
              <p:ext uri="{D42A27DB-BD31-4B8C-83A1-F6EECF244321}">
                <p14:modId xmlns:p14="http://schemas.microsoft.com/office/powerpoint/2010/main" val="324418667"/>
              </p:ext>
            </p:extLst>
          </p:nvPr>
        </p:nvGraphicFramePr>
        <p:xfrm>
          <a:off x="2590800" y="2864659"/>
          <a:ext cx="4513829" cy="335741"/>
        </p:xfrm>
        <a:graphic>
          <a:graphicData uri="http://schemas.openxmlformats.org/presentationml/2006/ole">
            <mc:AlternateContent xmlns:mc="http://schemas.openxmlformats.org/markup-compatibility/2006">
              <mc:Choice xmlns:v="urn:schemas-microsoft-com:vml" Requires="v">
                <p:oleObj spid="_x0000_s498791" name="Equation" r:id="rId3" imgW="3073320" imgH="228600" progId="Equation.3">
                  <p:embed/>
                </p:oleObj>
              </mc:Choice>
              <mc:Fallback>
                <p:oleObj name="Equation" r:id="rId3" imgW="3073320" imgH="228600" progId="Equation.3">
                  <p:embed/>
                  <p:pic>
                    <p:nvPicPr>
                      <p:cNvPr id="19" name="Object 5">
                        <a:extLst>
                          <a:ext uri="{FF2B5EF4-FFF2-40B4-BE49-F238E27FC236}">
                            <a16:creationId xmlns:a16="http://schemas.microsoft.com/office/drawing/2014/main" id="{2808E684-D4FA-4BD0-B6E1-44FC65554B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864659"/>
                        <a:ext cx="4513829" cy="3357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97B66C3B-C120-46BC-85D8-B9534466C29E}"/>
              </a:ext>
            </a:extLst>
          </p:cNvPr>
          <p:cNvSpPr>
            <a:spLocks noGrp="1"/>
          </p:cNvSpPr>
          <p:nvPr>
            <p:ph sz="quarter" idx="18"/>
          </p:nvPr>
        </p:nvSpPr>
        <p:spPr>
          <a:xfrm>
            <a:off x="404989" y="3266996"/>
            <a:ext cx="8334022" cy="1228804"/>
          </a:xfrm>
        </p:spPr>
        <p:txBody>
          <a:bodyPr/>
          <a:lstStyle/>
          <a:p>
            <a:pPr marL="271463" indent="-271463">
              <a:buClr>
                <a:schemeClr val="accent2"/>
              </a:buClr>
            </a:pPr>
            <a:r>
              <a:rPr lang="en-US" sz="2200" dirty="0">
                <a:latin typeface="Times New Roman" panose="02020603050405020304" pitchFamily="18" charset="0"/>
                <a:cs typeface="Times New Roman" panose="02020603050405020304" pitchFamily="18" charset="0"/>
              </a:rPr>
              <a:t>Boundary value problems for nonlinear equations can be posed, but we restrict ourselves to linear equations only. </a:t>
            </a:r>
          </a:p>
          <a:p>
            <a:pPr marL="271463" indent="-271463">
              <a:buClr>
                <a:schemeClr val="accent2"/>
              </a:buClr>
            </a:pPr>
            <a:r>
              <a:rPr lang="en-US" sz="2200" dirty="0">
                <a:latin typeface="Times New Roman" panose="02020603050405020304" pitchFamily="18" charset="0"/>
                <a:cs typeface="Times New Roman" panose="02020603050405020304" pitchFamily="18" charset="0"/>
              </a:rPr>
              <a:t>If the above boundary value problem has the form</a:t>
            </a:r>
          </a:p>
        </p:txBody>
      </p:sp>
      <p:graphicFrame>
        <p:nvGraphicFramePr>
          <p:cNvPr id="21" name="Object 6" descr="sum with 3 summands y super double prime plus p of x times y super prime plus q of x times y equals zero comma y of alpha equals zero comma y of beta equals zero">
            <a:extLst>
              <a:ext uri="{FF2B5EF4-FFF2-40B4-BE49-F238E27FC236}">
                <a16:creationId xmlns:a16="http://schemas.microsoft.com/office/drawing/2014/main" id="{EC7CD873-9B8B-459C-8B11-6903DACC81F7}"/>
              </a:ext>
            </a:extLst>
          </p:cNvPr>
          <p:cNvGraphicFramePr>
            <a:graphicFrameLocks noGrp="1" noChangeAspect="1"/>
          </p:cNvGraphicFramePr>
          <p:nvPr>
            <p:ph sz="quarter" idx="16"/>
            <p:extLst>
              <p:ext uri="{D42A27DB-BD31-4B8C-83A1-F6EECF244321}">
                <p14:modId xmlns:p14="http://schemas.microsoft.com/office/powerpoint/2010/main" val="2757331912"/>
              </p:ext>
            </p:extLst>
          </p:nvPr>
        </p:nvGraphicFramePr>
        <p:xfrm>
          <a:off x="2406309" y="4519009"/>
          <a:ext cx="4882244" cy="359982"/>
        </p:xfrm>
        <a:graphic>
          <a:graphicData uri="http://schemas.openxmlformats.org/presentationml/2006/ole">
            <mc:AlternateContent xmlns:mc="http://schemas.openxmlformats.org/markup-compatibility/2006">
              <mc:Choice xmlns:v="urn:schemas-microsoft-com:vml" Requires="v">
                <p:oleObj spid="_x0000_s498792" name="Equation" r:id="rId5" imgW="2755800" imgH="203040" progId="Equation.3">
                  <p:embed/>
                </p:oleObj>
              </mc:Choice>
              <mc:Fallback>
                <p:oleObj name="Equation" r:id="rId5" imgW="2755800" imgH="203040" progId="Equation.3">
                  <p:embed/>
                  <p:pic>
                    <p:nvPicPr>
                      <p:cNvPr id="20" name="Object 6">
                        <a:extLst>
                          <a:ext uri="{FF2B5EF4-FFF2-40B4-BE49-F238E27FC236}">
                            <a16:creationId xmlns:a16="http://schemas.microsoft.com/office/drawing/2014/main" id="{E5BE1FCE-30AD-4144-98D7-72852267E8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6309" y="4519009"/>
                        <a:ext cx="4882244" cy="3599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id="{17035E1E-0341-4F32-B477-3210DBCB2EEB}"/>
              </a:ext>
            </a:extLst>
          </p:cNvPr>
          <p:cNvSpPr>
            <a:spLocks noGrp="1"/>
          </p:cNvSpPr>
          <p:nvPr>
            <p:ph sz="quarter" idx="21"/>
          </p:nvPr>
        </p:nvSpPr>
        <p:spPr>
          <a:xfrm>
            <a:off x="685800" y="4959270"/>
            <a:ext cx="8152460" cy="685801"/>
          </a:xfrm>
        </p:spPr>
        <p:txBody>
          <a:bodyPr/>
          <a:lstStyle/>
          <a:p>
            <a:pPr marL="0" indent="0">
              <a:buNone/>
            </a:pPr>
            <a:r>
              <a:rPr lang="en-US" sz="2200" dirty="0">
                <a:latin typeface="Times New Roman" panose="02020603050405020304" pitchFamily="18" charset="0"/>
                <a:cs typeface="Times New Roman" panose="02020603050405020304" pitchFamily="18" charset="0"/>
              </a:rPr>
              <a:t>then it is said to be </a:t>
            </a:r>
            <a:r>
              <a:rPr lang="en-US" sz="2200" b="1" dirty="0">
                <a:latin typeface="Times New Roman" panose="02020603050405020304" pitchFamily="18" charset="0"/>
                <a:cs typeface="Times New Roman" panose="02020603050405020304" pitchFamily="18" charset="0"/>
              </a:rPr>
              <a:t>homogeneous</a:t>
            </a:r>
            <a:r>
              <a:rPr lang="en-US" sz="2200" dirty="0">
                <a:latin typeface="Times New Roman" panose="02020603050405020304" pitchFamily="18" charset="0"/>
                <a:cs typeface="Times New Roman" panose="02020603050405020304" pitchFamily="18" charset="0"/>
              </a:rPr>
              <a:t>. Otherwise, the problem is </a:t>
            </a:r>
            <a:r>
              <a:rPr lang="en-US" sz="2200" b="1" dirty="0">
                <a:latin typeface="Times New Roman" panose="02020603050405020304" pitchFamily="18" charset="0"/>
                <a:cs typeface="Times New Roman" panose="02020603050405020304" pitchFamily="18" charset="0"/>
              </a:rPr>
              <a:t>nonhomogeneous</a:t>
            </a:r>
            <a:r>
              <a:rPr lang="en-US" sz="2200" dirty="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9902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14A6D-E106-4B6B-B21A-E53FC8BA9B3B}"/>
              </a:ext>
            </a:extLst>
          </p:cNvPr>
          <p:cNvSpPr>
            <a:spLocks noGrp="1"/>
          </p:cNvSpPr>
          <p:nvPr>
            <p:ph type="title"/>
          </p:nvPr>
        </p:nvSpPr>
        <p:spPr/>
        <p:txBody>
          <a:bodyPr>
            <a:normAutofit/>
          </a:bodyPr>
          <a:lstStyle/>
          <a:p>
            <a:r>
              <a:rPr lang="en-US" dirty="0"/>
              <a:t>Solutions to Boundary Value Problems</a:t>
            </a:r>
            <a:endParaRPr lang="en-IN" dirty="0"/>
          </a:p>
        </p:txBody>
      </p:sp>
      <p:sp>
        <p:nvSpPr>
          <p:cNvPr id="3" name="Content Placeholder 2">
            <a:extLst>
              <a:ext uri="{FF2B5EF4-FFF2-40B4-BE49-F238E27FC236}">
                <a16:creationId xmlns:a16="http://schemas.microsoft.com/office/drawing/2014/main" id="{870CF618-99EE-4C67-9BBB-47B8093853D0}"/>
              </a:ext>
            </a:extLst>
          </p:cNvPr>
          <p:cNvSpPr>
            <a:spLocks noGrp="1"/>
          </p:cNvSpPr>
          <p:nvPr>
            <p:ph sz="quarter" idx="15"/>
          </p:nvPr>
        </p:nvSpPr>
        <p:spPr>
          <a:xfrm>
            <a:off x="380060" y="1600200"/>
            <a:ext cx="8534400" cy="425450"/>
          </a:xfrm>
        </p:spPr>
        <p:txBody>
          <a:bodyPr/>
          <a:lstStyle/>
          <a:p>
            <a:r>
              <a:rPr lang="en-US" sz="2200" dirty="0"/>
              <a:t>To solve the boundary value problem,</a:t>
            </a:r>
          </a:p>
        </p:txBody>
      </p:sp>
      <p:graphicFrame>
        <p:nvGraphicFramePr>
          <p:cNvPr id="14" name="Object 4" descr="sum with 3 summands y super double prime plus p of x times y super prime plus q of x times y equals g of x comma y of alpha equals y sub zero comma y of beta equals y sub one">
            <a:extLst>
              <a:ext uri="{FF2B5EF4-FFF2-40B4-BE49-F238E27FC236}">
                <a16:creationId xmlns:a16="http://schemas.microsoft.com/office/drawing/2014/main" id="{801E93D8-61DE-48AA-8BE7-D93E7604A600}"/>
              </a:ext>
            </a:extLst>
          </p:cNvPr>
          <p:cNvGraphicFramePr>
            <a:graphicFrameLocks noGrp="1" noChangeAspect="1"/>
          </p:cNvGraphicFramePr>
          <p:nvPr>
            <p:ph type="pic" sz="quarter" idx="19"/>
            <p:extLst>
              <p:ext uri="{D42A27DB-BD31-4B8C-83A1-F6EECF244321}">
                <p14:modId xmlns:p14="http://schemas.microsoft.com/office/powerpoint/2010/main" val="2941236651"/>
              </p:ext>
            </p:extLst>
          </p:nvPr>
        </p:nvGraphicFramePr>
        <p:xfrm>
          <a:off x="2141255" y="2057400"/>
          <a:ext cx="4513829" cy="335741"/>
        </p:xfrm>
        <a:graphic>
          <a:graphicData uri="http://schemas.openxmlformats.org/presentationml/2006/ole">
            <mc:AlternateContent xmlns:mc="http://schemas.openxmlformats.org/markup-compatibility/2006">
              <mc:Choice xmlns:v="urn:schemas-microsoft-com:vml" Requires="v">
                <p:oleObj spid="_x0000_s499762" name="Equation" r:id="rId3" imgW="3073320" imgH="228600" progId="Equation.3">
                  <p:embed/>
                </p:oleObj>
              </mc:Choice>
              <mc:Fallback>
                <p:oleObj name="Equation" r:id="rId3" imgW="3073320" imgH="228600" progId="Equation.3">
                  <p:embed/>
                  <p:pic>
                    <p:nvPicPr>
                      <p:cNvPr id="19" name="Object 4">
                        <a:extLst>
                          <a:ext uri="{FF2B5EF4-FFF2-40B4-BE49-F238E27FC236}">
                            <a16:creationId xmlns:a16="http://schemas.microsoft.com/office/drawing/2014/main" id="{0998499C-3A6E-4ADF-8FE9-362E896EF0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1255" y="2057400"/>
                        <a:ext cx="4513829" cy="335741"/>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97B66C3B-C120-46BC-85D8-B9534466C29E}"/>
              </a:ext>
            </a:extLst>
          </p:cNvPr>
          <p:cNvSpPr>
            <a:spLocks noGrp="1"/>
          </p:cNvSpPr>
          <p:nvPr>
            <p:ph sz="quarter" idx="18"/>
          </p:nvPr>
        </p:nvSpPr>
        <p:spPr>
          <a:xfrm>
            <a:off x="404989" y="2286000"/>
            <a:ext cx="8334022" cy="3657600"/>
          </a:xfrm>
        </p:spPr>
        <p:txBody>
          <a:bodyPr/>
          <a:lstStyle/>
          <a:p>
            <a:pPr indent="-47625">
              <a:buFontTx/>
              <a:buNone/>
            </a:pPr>
            <a:r>
              <a:rPr lang="en-US" sz="2200" dirty="0">
                <a:latin typeface="Times New Roman" panose="02020603050405020304" pitchFamily="18" charset="0"/>
                <a:cs typeface="Times New Roman" panose="02020603050405020304" pitchFamily="18" charset="0"/>
              </a:rPr>
              <a:t>we need to find a function </a:t>
            </a:r>
            <a:r>
              <a:rPr lang="en-US" sz="2200" i="1" dirty="0">
                <a:latin typeface="Times New Roman" panose="02020603050405020304" pitchFamily="18" charset="0"/>
                <a:cs typeface="Times New Roman" panose="02020603050405020304" pitchFamily="18" charset="0"/>
              </a:rPr>
              <a:t>y</a:t>
            </a:r>
            <a:r>
              <a:rPr lang="en-US" sz="2200" dirty="0">
                <a:latin typeface="Times New Roman" panose="02020603050405020304" pitchFamily="18" charset="0"/>
                <a:cs typeface="Times New Roman" panose="02020603050405020304" pitchFamily="18" charset="0"/>
              </a:rPr>
              <a:t> = </a:t>
            </a:r>
            <a:r>
              <a:rPr lang="en-US" sz="2200" i="1" dirty="0">
                <a:latin typeface="Times New Roman" panose="02020603050405020304" pitchFamily="18" charset="0"/>
                <a:cs typeface="Times New Roman" panose="02020603050405020304" pitchFamily="18" charset="0"/>
                <a:sym typeface="Symbol" pitchFamily="18" charset="2"/>
              </a:rPr>
              <a:t>y</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that satisfies the differential equation on the interval </a:t>
            </a:r>
            <a:r>
              <a:rPr lang="en-US" sz="2200" i="1" dirty="0">
                <a:latin typeface="Times New Roman" panose="02020603050405020304" pitchFamily="18" charset="0"/>
                <a:cs typeface="Times New Roman" panose="02020603050405020304" pitchFamily="18" charset="0"/>
                <a:sym typeface="Symbol" pitchFamily="18" charset="2"/>
              </a:rPr>
              <a:t>α &lt; x &lt; </a:t>
            </a:r>
            <a:r>
              <a:rPr lang="el-GR" sz="2200" i="1" dirty="0">
                <a:latin typeface="Times New Roman" panose="02020603050405020304" pitchFamily="18" charset="0"/>
                <a:cs typeface="Times New Roman" panose="02020603050405020304" pitchFamily="18" charset="0"/>
                <a:sym typeface="Symbol" pitchFamily="18" charset="2"/>
              </a:rPr>
              <a:t>β</a:t>
            </a:r>
            <a:r>
              <a:rPr lang="en-IN" sz="2200" i="1" dirty="0">
                <a:latin typeface="Times New Roman" panose="02020603050405020304" pitchFamily="18" charset="0"/>
                <a:cs typeface="Times New Roman" panose="02020603050405020304" pitchFamily="18" charset="0"/>
                <a:sym typeface="Symbol" pitchFamily="18" charset="2"/>
              </a:rPr>
              <a:t> </a:t>
            </a:r>
            <a:r>
              <a:rPr lang="en-US" sz="2200" dirty="0">
                <a:latin typeface="Times New Roman" panose="02020603050405020304" pitchFamily="18" charset="0"/>
                <a:cs typeface="Times New Roman" panose="02020603050405020304" pitchFamily="18" charset="0"/>
              </a:rPr>
              <a:t>and that takes on the specified values </a:t>
            </a:r>
            <a:r>
              <a:rPr lang="en-US" sz="2200" i="1" dirty="0">
                <a:latin typeface="Times New Roman" panose="02020603050405020304" pitchFamily="18" charset="0"/>
                <a:cs typeface="Times New Roman" panose="02020603050405020304" pitchFamily="18" charset="0"/>
              </a:rPr>
              <a:t>y</a:t>
            </a:r>
            <a:r>
              <a:rPr lang="en-US" sz="2200" baseline="-250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and </a:t>
            </a:r>
            <a:r>
              <a:rPr lang="en-US" sz="2200" i="1" dirty="0">
                <a:latin typeface="Times New Roman" panose="02020603050405020304" pitchFamily="18" charset="0"/>
                <a:cs typeface="Times New Roman" panose="02020603050405020304" pitchFamily="18" charset="0"/>
              </a:rPr>
              <a:t>y</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at the endpoints. </a:t>
            </a:r>
          </a:p>
          <a:p>
            <a:r>
              <a:rPr lang="en-US" sz="2200" dirty="0">
                <a:latin typeface="Times New Roman" panose="02020603050405020304" pitchFamily="18" charset="0"/>
                <a:cs typeface="Times New Roman" panose="02020603050405020304" pitchFamily="18" charset="0"/>
              </a:rPr>
              <a:t>Initial value and boundary value problems may superficially appear similar, but their solutions differ in important ways.</a:t>
            </a:r>
          </a:p>
          <a:p>
            <a:r>
              <a:rPr lang="en-US" sz="2200" dirty="0">
                <a:latin typeface="Times New Roman" panose="02020603050405020304" pitchFamily="18" charset="0"/>
                <a:cs typeface="Times New Roman" panose="02020603050405020304" pitchFamily="18" charset="0"/>
              </a:rPr>
              <a:t>Under mild conditions on the coefficients, an initial value problem is certain to have a unique solution.</a:t>
            </a:r>
          </a:p>
          <a:p>
            <a:r>
              <a:rPr lang="en-US" sz="2200" dirty="0">
                <a:latin typeface="Times New Roman" panose="02020603050405020304" pitchFamily="18" charset="0"/>
                <a:cs typeface="Times New Roman" panose="02020603050405020304" pitchFamily="18" charset="0"/>
              </a:rPr>
              <a:t>Yet for similar conditions, boundary value problems may have a unique solution, no solution, or infinitely many solutions. </a:t>
            </a:r>
          </a:p>
          <a:p>
            <a:r>
              <a:rPr lang="en-US" sz="2200" dirty="0">
                <a:latin typeface="Times New Roman" panose="02020603050405020304" pitchFamily="18" charset="0"/>
                <a:cs typeface="Times New Roman" panose="02020603050405020304" pitchFamily="18" charset="0"/>
              </a:rPr>
              <a:t>In this respect, linear boundary value problems resemble systems of linear algebraic equations.</a:t>
            </a:r>
          </a:p>
        </p:txBody>
      </p:sp>
    </p:spTree>
    <p:extLst>
      <p:ext uri="{BB962C8B-B14F-4D97-AF65-F5344CB8AC3E}">
        <p14:creationId xmlns:p14="http://schemas.microsoft.com/office/powerpoint/2010/main" val="952347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623DB86A-5665-4744-A334-3F7F6A958806}"/>
              </a:ext>
            </a:extLst>
          </p:cNvPr>
          <p:cNvSpPr>
            <a:spLocks noGrp="1"/>
          </p:cNvSpPr>
          <p:nvPr>
            <p:ph type="title"/>
          </p:nvPr>
        </p:nvSpPr>
        <p:spPr/>
        <p:txBody>
          <a:bodyPr/>
          <a:lstStyle/>
          <a:p>
            <a:r>
              <a:rPr lang="en-IN" dirty="0"/>
              <a:t>Linear Systems</a:t>
            </a:r>
          </a:p>
        </p:txBody>
      </p:sp>
      <p:sp>
        <p:nvSpPr>
          <p:cNvPr id="21" name="Content Placeholder 20">
            <a:extLst>
              <a:ext uri="{FF2B5EF4-FFF2-40B4-BE49-F238E27FC236}">
                <a16:creationId xmlns:a16="http://schemas.microsoft.com/office/drawing/2014/main" id="{D07FD4B2-4E26-4930-8A44-BD198E4EC0D3}"/>
              </a:ext>
            </a:extLst>
          </p:cNvPr>
          <p:cNvSpPr>
            <a:spLocks noGrp="1"/>
          </p:cNvSpPr>
          <p:nvPr>
            <p:ph sz="quarter" idx="10"/>
          </p:nvPr>
        </p:nvSpPr>
        <p:spPr/>
        <p:txBody>
          <a:bodyPr/>
          <a:lstStyle/>
          <a:p>
            <a:r>
              <a:rPr lang="en-US" sz="2200" dirty="0"/>
              <a:t>Consider the system </a:t>
            </a:r>
            <a:r>
              <a:rPr lang="en-US" sz="2200" b="1" dirty="0"/>
              <a:t>Ax</a:t>
            </a:r>
            <a:r>
              <a:rPr lang="en-US" sz="2200" dirty="0"/>
              <a:t> = </a:t>
            </a:r>
            <a:r>
              <a:rPr lang="en-US" sz="2200" b="1" dirty="0"/>
              <a:t>b</a:t>
            </a:r>
            <a:r>
              <a:rPr lang="en-US" sz="2200" dirty="0"/>
              <a:t>, where </a:t>
            </a:r>
            <a:r>
              <a:rPr lang="en-US" sz="2200" b="1" dirty="0"/>
              <a:t>A</a:t>
            </a:r>
            <a:r>
              <a:rPr lang="en-US" sz="2200" dirty="0"/>
              <a:t> is an </a:t>
            </a:r>
            <a:r>
              <a:rPr lang="en-US" sz="2200" i="1" dirty="0"/>
              <a:t>n</a:t>
            </a:r>
            <a:r>
              <a:rPr lang="en-US" sz="2200" dirty="0"/>
              <a:t> x </a:t>
            </a:r>
            <a:r>
              <a:rPr lang="en-US" sz="2200" i="1" dirty="0"/>
              <a:t>n</a:t>
            </a:r>
            <a:r>
              <a:rPr lang="en-US" sz="2200" dirty="0"/>
              <a:t> matrix, </a:t>
            </a:r>
            <a:r>
              <a:rPr lang="en-US" sz="2200" b="1" dirty="0"/>
              <a:t>b</a:t>
            </a:r>
            <a:r>
              <a:rPr lang="en-US" sz="2200" dirty="0"/>
              <a:t> is a given  </a:t>
            </a:r>
            <a:r>
              <a:rPr lang="en-US" sz="2200" i="1" dirty="0"/>
              <a:t>n</a:t>
            </a:r>
            <a:r>
              <a:rPr lang="en-US" sz="2200" dirty="0"/>
              <a:t> x 1 vector, and </a:t>
            </a:r>
            <a:r>
              <a:rPr lang="en-US" sz="2200" b="1" dirty="0"/>
              <a:t>x</a:t>
            </a:r>
            <a:r>
              <a:rPr lang="en-US" sz="2200" dirty="0"/>
              <a:t> is an </a:t>
            </a:r>
            <a:r>
              <a:rPr lang="en-US" sz="2200" i="1" dirty="0"/>
              <a:t>n</a:t>
            </a:r>
            <a:r>
              <a:rPr lang="en-US" sz="2200" dirty="0"/>
              <a:t> x 1 vector to be determined. </a:t>
            </a:r>
          </a:p>
          <a:p>
            <a:r>
              <a:rPr lang="en-US" sz="2200" dirty="0"/>
              <a:t>Recall the following facts (see Section 7.3):</a:t>
            </a:r>
          </a:p>
          <a:p>
            <a:pPr lvl="1"/>
            <a:r>
              <a:rPr lang="en-US" sz="2000" dirty="0"/>
              <a:t>If </a:t>
            </a:r>
            <a:r>
              <a:rPr lang="en-US" sz="2000" b="1" dirty="0"/>
              <a:t>A</a:t>
            </a:r>
            <a:r>
              <a:rPr lang="en-US" sz="2000" dirty="0"/>
              <a:t> is nonsingular, then </a:t>
            </a:r>
            <a:r>
              <a:rPr lang="en-US" sz="2000" b="1" dirty="0"/>
              <a:t>Ax</a:t>
            </a:r>
            <a:r>
              <a:rPr lang="en-US" sz="2000" dirty="0"/>
              <a:t> = </a:t>
            </a:r>
            <a:r>
              <a:rPr lang="en-US" sz="2000" b="1" dirty="0"/>
              <a:t>b</a:t>
            </a:r>
            <a:r>
              <a:rPr lang="en-US" sz="2000" dirty="0"/>
              <a:t> has unique solution for any </a:t>
            </a:r>
            <a:r>
              <a:rPr lang="en-US" sz="2000" b="1" dirty="0"/>
              <a:t>b</a:t>
            </a:r>
            <a:r>
              <a:rPr lang="en-US" sz="2000" dirty="0"/>
              <a:t>. </a:t>
            </a:r>
          </a:p>
          <a:p>
            <a:pPr lvl="1"/>
            <a:r>
              <a:rPr lang="en-US" sz="2000" dirty="0"/>
              <a:t>If </a:t>
            </a:r>
            <a:r>
              <a:rPr lang="en-US" sz="2000" b="1" dirty="0"/>
              <a:t>A</a:t>
            </a:r>
            <a:r>
              <a:rPr lang="en-US" sz="2000" dirty="0"/>
              <a:t> is singular, then </a:t>
            </a:r>
            <a:r>
              <a:rPr lang="en-US" sz="2000" b="1" dirty="0"/>
              <a:t>Ax</a:t>
            </a:r>
            <a:r>
              <a:rPr lang="en-US" sz="2000" dirty="0"/>
              <a:t> = </a:t>
            </a:r>
            <a:r>
              <a:rPr lang="en-US" sz="2000" b="1" dirty="0"/>
              <a:t>b</a:t>
            </a:r>
            <a:r>
              <a:rPr lang="en-US" sz="2000" dirty="0"/>
              <a:t> has no solution unless </a:t>
            </a:r>
            <a:r>
              <a:rPr lang="en-US" sz="2000" b="1" dirty="0"/>
              <a:t>b</a:t>
            </a:r>
            <a:r>
              <a:rPr lang="en-US" sz="2000" dirty="0"/>
              <a:t> satisfies a certain additional condition, in which case there are infinitely many solutions.  </a:t>
            </a:r>
          </a:p>
          <a:p>
            <a:pPr lvl="1"/>
            <a:r>
              <a:rPr lang="en-US" sz="2000" dirty="0"/>
              <a:t>The homogeneous system </a:t>
            </a:r>
            <a:r>
              <a:rPr lang="en-US" sz="2000" b="1" dirty="0"/>
              <a:t>Ax</a:t>
            </a:r>
            <a:r>
              <a:rPr lang="en-US" sz="2000" dirty="0"/>
              <a:t> = </a:t>
            </a:r>
            <a:r>
              <a:rPr lang="en-US" sz="2000" b="1" dirty="0"/>
              <a:t>0</a:t>
            </a:r>
            <a:r>
              <a:rPr lang="en-US" sz="2000" dirty="0"/>
              <a:t> always has the solution </a:t>
            </a:r>
            <a:r>
              <a:rPr lang="en-US" sz="2000" b="1" dirty="0"/>
              <a:t>x</a:t>
            </a:r>
            <a:r>
              <a:rPr lang="en-US" sz="2000" dirty="0"/>
              <a:t> = </a:t>
            </a:r>
            <a:r>
              <a:rPr lang="en-US" sz="2000" b="1" dirty="0"/>
              <a:t>0</a:t>
            </a:r>
            <a:r>
              <a:rPr lang="en-US" sz="2000" dirty="0"/>
              <a:t>. </a:t>
            </a:r>
          </a:p>
          <a:p>
            <a:pPr lvl="1"/>
            <a:r>
              <a:rPr lang="en-US" sz="2000" dirty="0"/>
              <a:t>If </a:t>
            </a:r>
            <a:r>
              <a:rPr lang="en-US" sz="2000" b="1" dirty="0"/>
              <a:t>A</a:t>
            </a:r>
            <a:r>
              <a:rPr lang="en-US" sz="2000" dirty="0"/>
              <a:t> is nonsingular, then this is the only solution, but if </a:t>
            </a:r>
            <a:r>
              <a:rPr lang="en-US" sz="2000" b="1" dirty="0"/>
              <a:t>A</a:t>
            </a:r>
            <a:r>
              <a:rPr lang="en-US" sz="2000" dirty="0"/>
              <a:t> is singular, then there are infinitely many (nonzero) solutions. </a:t>
            </a:r>
          </a:p>
          <a:p>
            <a:r>
              <a:rPr lang="en-US" sz="2200" dirty="0"/>
              <a:t>Thus the nonhomogeneous system has a unique solution if the homogeneous system has only the solution </a:t>
            </a:r>
            <a:r>
              <a:rPr lang="en-US" sz="2200" b="1" dirty="0"/>
              <a:t>x</a:t>
            </a:r>
            <a:r>
              <a:rPr lang="en-US" sz="2200" dirty="0"/>
              <a:t> = </a:t>
            </a:r>
            <a:r>
              <a:rPr lang="en-US" sz="2200" b="1" dirty="0"/>
              <a:t>0</a:t>
            </a:r>
            <a:r>
              <a:rPr lang="en-US" sz="2200" dirty="0"/>
              <a:t>, and the nonhomogeneous system has either no solution or infinitely many solutions if homogeneous system has nonzero solution</a:t>
            </a:r>
            <a:r>
              <a:rPr lang="en-US" sz="2400" dirty="0"/>
              <a:t>s.</a:t>
            </a:r>
          </a:p>
        </p:txBody>
      </p:sp>
    </p:spTree>
    <p:extLst>
      <p:ext uri="{BB962C8B-B14F-4D97-AF65-F5344CB8AC3E}">
        <p14:creationId xmlns:p14="http://schemas.microsoft.com/office/powerpoint/2010/main" val="3925847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9B9B38-247F-4A0B-B8B5-3B9284504AB4}"/>
              </a:ext>
            </a:extLst>
          </p:cNvPr>
          <p:cNvSpPr>
            <a:spLocks noGrp="1"/>
          </p:cNvSpPr>
          <p:nvPr>
            <p:ph type="title"/>
          </p:nvPr>
        </p:nvSpPr>
        <p:spPr/>
        <p:txBody>
          <a:bodyPr/>
          <a:lstStyle/>
          <a:p>
            <a:r>
              <a:rPr lang="en-IN" dirty="0"/>
              <a:t>Example 10.1.1</a:t>
            </a:r>
          </a:p>
        </p:txBody>
      </p:sp>
      <p:sp>
        <p:nvSpPr>
          <p:cNvPr id="5" name="Content Placeholder 4">
            <a:extLst>
              <a:ext uri="{FF2B5EF4-FFF2-40B4-BE49-F238E27FC236}">
                <a16:creationId xmlns:a16="http://schemas.microsoft.com/office/drawing/2014/main" id="{64DFC416-61A1-4999-AC6A-3C87B9877FDF}"/>
              </a:ext>
            </a:extLst>
          </p:cNvPr>
          <p:cNvSpPr>
            <a:spLocks noGrp="1"/>
          </p:cNvSpPr>
          <p:nvPr>
            <p:ph sz="quarter" idx="15"/>
          </p:nvPr>
        </p:nvSpPr>
        <p:spPr>
          <a:xfrm>
            <a:off x="380060" y="1371600"/>
            <a:ext cx="8534400" cy="425450"/>
          </a:xfrm>
        </p:spPr>
        <p:txBody>
          <a:bodyPr/>
          <a:lstStyle/>
          <a:p>
            <a:pPr marL="0" indent="0">
              <a:buNone/>
            </a:pPr>
            <a:r>
              <a:rPr lang="en-US" sz="2000" dirty="0"/>
              <a:t>Solve the boundary value problem</a:t>
            </a:r>
          </a:p>
        </p:txBody>
      </p:sp>
      <p:graphicFrame>
        <p:nvGraphicFramePr>
          <p:cNvPr id="24" name="Picture Placeholder 23" descr="multiline equation row 1 y super double prime plus two times y equals zero comma y of zero equals zero comma y of pi equals zero">
            <a:extLst>
              <a:ext uri="{FF2B5EF4-FFF2-40B4-BE49-F238E27FC236}">
                <a16:creationId xmlns:a16="http://schemas.microsoft.com/office/drawing/2014/main" id="{CE7FE073-270F-4670-A1DD-043018AE1C75}"/>
              </a:ext>
            </a:extLst>
          </p:cNvPr>
          <p:cNvGraphicFramePr>
            <a:graphicFrameLocks noGrp="1" noChangeAspect="1"/>
          </p:cNvGraphicFramePr>
          <p:nvPr>
            <p:ph type="pic" sz="quarter" idx="19"/>
            <p:extLst>
              <p:ext uri="{D42A27DB-BD31-4B8C-83A1-F6EECF244321}">
                <p14:modId xmlns:p14="http://schemas.microsoft.com/office/powerpoint/2010/main" val="2779311442"/>
              </p:ext>
            </p:extLst>
          </p:nvPr>
        </p:nvGraphicFramePr>
        <p:xfrm>
          <a:off x="2442528" y="1869503"/>
          <a:ext cx="3454080" cy="409069"/>
        </p:xfrm>
        <a:graphic>
          <a:graphicData uri="http://schemas.openxmlformats.org/presentationml/2006/ole">
            <mc:AlternateContent xmlns:mc="http://schemas.openxmlformats.org/markup-compatibility/2006">
              <mc:Choice xmlns:v="urn:schemas-microsoft-com:vml" Requires="v">
                <p:oleObj spid="_x0000_s500926" r:id="rId3" imgW="2145369" imgH="253890" progId="Equation.DSMT4">
                  <p:embed/>
                </p:oleObj>
              </mc:Choice>
              <mc:Fallback>
                <p:oleObj r:id="rId3" imgW="2145369" imgH="253890" progId="Equation.DSMT4">
                  <p:embed/>
                  <p:pic>
                    <p:nvPicPr>
                      <p:cNvPr id="23" name="Object 22">
                        <a:extLst>
                          <a:ext uri="{FF2B5EF4-FFF2-40B4-BE49-F238E27FC236}">
                            <a16:creationId xmlns:a16="http://schemas.microsoft.com/office/drawing/2014/main" id="{2FBD4664-13CA-45DD-884B-89D77CEE4E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2528" y="1869503"/>
                        <a:ext cx="3454080" cy="4090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a:extLst>
              <a:ext uri="{FF2B5EF4-FFF2-40B4-BE49-F238E27FC236}">
                <a16:creationId xmlns:a16="http://schemas.microsoft.com/office/drawing/2014/main" id="{7D5CBD3F-1E92-4623-9596-36D22B38FC11}"/>
              </a:ext>
            </a:extLst>
          </p:cNvPr>
          <p:cNvSpPr>
            <a:spLocks noGrp="1"/>
          </p:cNvSpPr>
          <p:nvPr>
            <p:ph sz="quarter" idx="16"/>
          </p:nvPr>
        </p:nvSpPr>
        <p:spPr>
          <a:xfrm>
            <a:off x="508359" y="2305316"/>
            <a:ext cx="6959241" cy="346318"/>
          </a:xfrm>
        </p:spPr>
        <p:txBody>
          <a:bodyPr/>
          <a:lstStyle/>
          <a:p>
            <a:pPr marL="342900" indent="-342900">
              <a:buClr>
                <a:schemeClr val="accent2"/>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general solution of the differential equation is</a:t>
            </a:r>
          </a:p>
        </p:txBody>
      </p:sp>
      <p:graphicFrame>
        <p:nvGraphicFramePr>
          <p:cNvPr id="27" name="Picture Placeholder 26" descr="y equals c sub one times cosine of Square root of two x plus c sub two times sine of Square root of two x">
            <a:extLst>
              <a:ext uri="{FF2B5EF4-FFF2-40B4-BE49-F238E27FC236}">
                <a16:creationId xmlns:a16="http://schemas.microsoft.com/office/drawing/2014/main" id="{DC709B8E-30E5-4DA5-8360-4CC2F5DB0020}"/>
              </a:ext>
            </a:extLst>
          </p:cNvPr>
          <p:cNvGraphicFramePr>
            <a:graphicFrameLocks noGrp="1" noChangeAspect="1"/>
          </p:cNvGraphicFramePr>
          <p:nvPr>
            <p:ph type="pic" sz="quarter" idx="20"/>
            <p:extLst>
              <p:ext uri="{D42A27DB-BD31-4B8C-83A1-F6EECF244321}">
                <p14:modId xmlns:p14="http://schemas.microsoft.com/office/powerpoint/2010/main" val="1687491258"/>
              </p:ext>
            </p:extLst>
          </p:nvPr>
        </p:nvGraphicFramePr>
        <p:xfrm>
          <a:off x="2462158" y="2688292"/>
          <a:ext cx="2714734" cy="425839"/>
        </p:xfrm>
        <a:graphic>
          <a:graphicData uri="http://schemas.openxmlformats.org/presentationml/2006/ole">
            <mc:AlternateContent xmlns:mc="http://schemas.openxmlformats.org/markup-compatibility/2006">
              <mc:Choice xmlns:v="urn:schemas-microsoft-com:vml" Requires="v">
                <p:oleObj spid="_x0000_s500927" r:id="rId5" imgW="1943100" imgH="304800" progId="Equation.DSMT4">
                  <p:embed/>
                </p:oleObj>
              </mc:Choice>
              <mc:Fallback>
                <p:oleObj r:id="rId5" imgW="1943100" imgH="304800" progId="Equation.DSMT4">
                  <p:embed/>
                  <p:pic>
                    <p:nvPicPr>
                      <p:cNvPr id="26" name="Object 25">
                        <a:extLst>
                          <a:ext uri="{FF2B5EF4-FFF2-40B4-BE49-F238E27FC236}">
                            <a16:creationId xmlns:a16="http://schemas.microsoft.com/office/drawing/2014/main" id="{04408403-D5C6-4B49-A082-FAF51BDCBB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62158" y="2688292"/>
                        <a:ext cx="2714734" cy="4258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id="{CA256AC4-76A0-4C76-AE0B-49862F42BD9C}"/>
              </a:ext>
            </a:extLst>
          </p:cNvPr>
          <p:cNvSpPr>
            <a:spLocks noGrp="1"/>
          </p:cNvSpPr>
          <p:nvPr>
            <p:ph sz="quarter" idx="18"/>
          </p:nvPr>
        </p:nvSpPr>
        <p:spPr>
          <a:xfrm>
            <a:off x="469778" y="3088858"/>
            <a:ext cx="8334022" cy="802648"/>
          </a:xfrm>
        </p:spPr>
        <p:txBody>
          <a:bodyPr/>
          <a:lstStyle/>
          <a:p>
            <a:pPr marL="271463" indent="-271463">
              <a:buClr>
                <a:schemeClr val="accent2"/>
              </a:buClr>
            </a:pPr>
            <a:r>
              <a:rPr lang="en-US" sz="2000" dirty="0">
                <a:latin typeface="Times New Roman" panose="02020603050405020304" pitchFamily="18" charset="0"/>
                <a:cs typeface="Times New Roman" panose="02020603050405020304" pitchFamily="18" charset="0"/>
              </a:rPr>
              <a:t>The first boundary condition requires that </a:t>
            </a:r>
            <a:r>
              <a:rPr lang="en-US" sz="2000" i="1" dirty="0">
                <a:latin typeface="Times New Roman" panose="02020603050405020304" pitchFamily="18" charset="0"/>
                <a:cs typeface="Times New Roman" panose="02020603050405020304" pitchFamily="18" charset="0"/>
              </a:rPr>
              <a:t>c</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 1.  </a:t>
            </a:r>
          </a:p>
          <a:p>
            <a:pPr marL="271463" indent="-271463">
              <a:buClr>
                <a:schemeClr val="accent2"/>
              </a:buClr>
            </a:pPr>
            <a:r>
              <a:rPr lang="en-US" sz="2000" dirty="0">
                <a:latin typeface="Times New Roman" panose="02020603050405020304" pitchFamily="18" charset="0"/>
                <a:cs typeface="Times New Roman" panose="02020603050405020304" pitchFamily="18" charset="0"/>
              </a:rPr>
              <a:t>The second boundary condition implies that</a:t>
            </a:r>
          </a:p>
        </p:txBody>
      </p:sp>
      <p:graphicFrame>
        <p:nvGraphicFramePr>
          <p:cNvPr id="30" name="Picture Placeholder 29" descr="equation left hand side multiline equation row 1 c sub one times cosine of Square root of two pi plus c sub two times sine of Square root of two pi equals zero comma so equation left hand side c sub two equals right hand side negative cotangent of Square root of two pi approximately equals right hand side negative 0.2762 full stop">
            <a:extLst>
              <a:ext uri="{FF2B5EF4-FFF2-40B4-BE49-F238E27FC236}">
                <a16:creationId xmlns:a16="http://schemas.microsoft.com/office/drawing/2014/main" id="{C51A1DCC-980A-4835-97E9-0582F5B841B3}"/>
              </a:ext>
            </a:extLst>
          </p:cNvPr>
          <p:cNvGraphicFramePr>
            <a:graphicFrameLocks noGrp="1" noChangeAspect="1"/>
          </p:cNvGraphicFramePr>
          <p:nvPr>
            <p:ph type="pic" sz="quarter" idx="24"/>
            <p:extLst>
              <p:ext uri="{D42A27DB-BD31-4B8C-83A1-F6EECF244321}">
                <p14:modId xmlns:p14="http://schemas.microsoft.com/office/powerpoint/2010/main" val="2315026284"/>
              </p:ext>
            </p:extLst>
          </p:nvPr>
        </p:nvGraphicFramePr>
        <p:xfrm>
          <a:off x="1204963" y="3962400"/>
          <a:ext cx="6401201" cy="472703"/>
        </p:xfrm>
        <a:graphic>
          <a:graphicData uri="http://schemas.openxmlformats.org/presentationml/2006/ole">
            <mc:AlternateContent xmlns:mc="http://schemas.openxmlformats.org/markup-compatibility/2006">
              <mc:Choice xmlns:v="urn:schemas-microsoft-com:vml" Requires="v">
                <p:oleObj spid="_x0000_s500928" r:id="rId7" imgW="4127500" imgH="304800" progId="Equation.DSMT4">
                  <p:embed/>
                </p:oleObj>
              </mc:Choice>
              <mc:Fallback>
                <p:oleObj r:id="rId7" imgW="4127500" imgH="304800" progId="Equation.DSMT4">
                  <p:embed/>
                  <p:pic>
                    <p:nvPicPr>
                      <p:cNvPr id="29" name="Object 28">
                        <a:extLst>
                          <a:ext uri="{FF2B5EF4-FFF2-40B4-BE49-F238E27FC236}">
                            <a16:creationId xmlns:a16="http://schemas.microsoft.com/office/drawing/2014/main" id="{506ED361-269B-498C-916A-D12D68C64B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4963" y="3962400"/>
                        <a:ext cx="6401201" cy="4727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10">
            <a:extLst>
              <a:ext uri="{FF2B5EF4-FFF2-40B4-BE49-F238E27FC236}">
                <a16:creationId xmlns:a16="http://schemas.microsoft.com/office/drawing/2014/main" id="{0489EEC6-7A13-4E26-8B34-550ADD94B56A}"/>
              </a:ext>
            </a:extLst>
          </p:cNvPr>
          <p:cNvSpPr>
            <a:spLocks noGrp="1"/>
          </p:cNvSpPr>
          <p:nvPr>
            <p:ph sz="quarter" idx="21"/>
          </p:nvPr>
        </p:nvSpPr>
        <p:spPr>
          <a:xfrm>
            <a:off x="518921" y="4495800"/>
            <a:ext cx="8394892" cy="482787"/>
          </a:xfrm>
        </p:spPr>
        <p:txBody>
          <a:bodyPr/>
          <a:lstStyle/>
          <a:p>
            <a:pPr marL="361950" indent="-361950">
              <a:buClr>
                <a:schemeClr val="accent2"/>
              </a:buClr>
            </a:pPr>
            <a:r>
              <a:rPr lang="en-US" sz="2200" dirty="0">
                <a:latin typeface="Times New Roman" panose="02020603050405020304" pitchFamily="18" charset="0"/>
                <a:cs typeface="Times New Roman" panose="02020603050405020304" pitchFamily="18" charset="0"/>
              </a:rPr>
              <a:t>Thus the solution to the boundary value problem is</a:t>
            </a:r>
          </a:p>
        </p:txBody>
      </p:sp>
      <p:graphicFrame>
        <p:nvGraphicFramePr>
          <p:cNvPr id="33" name="Content Placeholder 32" descr="y equals cosine of Square root of two x minus cotangent of Square root of two pi times sine of Square root of two x">
            <a:extLst>
              <a:ext uri="{FF2B5EF4-FFF2-40B4-BE49-F238E27FC236}">
                <a16:creationId xmlns:a16="http://schemas.microsoft.com/office/drawing/2014/main" id="{37CDCE30-D7F8-4500-9B06-0B857B14623D}"/>
              </a:ext>
            </a:extLst>
          </p:cNvPr>
          <p:cNvGraphicFramePr>
            <a:graphicFrameLocks noGrp="1" noChangeAspect="1"/>
          </p:cNvGraphicFramePr>
          <p:nvPr>
            <p:ph sz="quarter" idx="25"/>
            <p:extLst>
              <p:ext uri="{D42A27DB-BD31-4B8C-83A1-F6EECF244321}">
                <p14:modId xmlns:p14="http://schemas.microsoft.com/office/powerpoint/2010/main" val="3181249987"/>
              </p:ext>
            </p:extLst>
          </p:nvPr>
        </p:nvGraphicFramePr>
        <p:xfrm>
          <a:off x="2686452" y="4953000"/>
          <a:ext cx="2964646" cy="393105"/>
        </p:xfrm>
        <a:graphic>
          <a:graphicData uri="http://schemas.openxmlformats.org/presentationml/2006/ole">
            <mc:AlternateContent xmlns:mc="http://schemas.openxmlformats.org/markup-compatibility/2006">
              <mc:Choice xmlns:v="urn:schemas-microsoft-com:vml" Requires="v">
                <p:oleObj spid="_x0000_s500929" r:id="rId9" imgW="2298700" imgH="304800" progId="Equation.DSMT4">
                  <p:embed/>
                </p:oleObj>
              </mc:Choice>
              <mc:Fallback>
                <p:oleObj r:id="rId9" imgW="2298700" imgH="304800" progId="Equation.DSMT4">
                  <p:embed/>
                  <p:pic>
                    <p:nvPicPr>
                      <p:cNvPr id="32" name="Object 31">
                        <a:extLst>
                          <a:ext uri="{FF2B5EF4-FFF2-40B4-BE49-F238E27FC236}">
                            <a16:creationId xmlns:a16="http://schemas.microsoft.com/office/drawing/2014/main" id="{1DF987CA-C828-4873-9C71-0399DB01CB9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86452" y="4953000"/>
                        <a:ext cx="2964646" cy="3931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Content Placeholder 11">
            <a:extLst>
              <a:ext uri="{FF2B5EF4-FFF2-40B4-BE49-F238E27FC236}">
                <a16:creationId xmlns:a16="http://schemas.microsoft.com/office/drawing/2014/main" id="{436D309A-D44A-4579-8DBC-09DAA16CDE6A}"/>
              </a:ext>
            </a:extLst>
          </p:cNvPr>
          <p:cNvSpPr>
            <a:spLocks noGrp="1"/>
          </p:cNvSpPr>
          <p:nvPr>
            <p:ph sz="quarter" idx="22"/>
          </p:nvPr>
        </p:nvSpPr>
        <p:spPr>
          <a:xfrm>
            <a:off x="552870" y="5450029"/>
            <a:ext cx="8250929" cy="722171"/>
          </a:xfrm>
        </p:spPr>
        <p:txBody>
          <a:bodyPr/>
          <a:lstStyle/>
          <a:p>
            <a:pPr marL="271463" indent="-271463">
              <a:buClr>
                <a:schemeClr val="accent2"/>
              </a:buClr>
            </a:pPr>
            <a:r>
              <a:rPr lang="en-US" sz="2200" dirty="0">
                <a:latin typeface="Times New Roman" panose="02020603050405020304" pitchFamily="18" charset="0"/>
                <a:cs typeface="Times New Roman" panose="02020603050405020304" pitchFamily="18" charset="0"/>
              </a:rPr>
              <a:t>This is an example of a nonhomogeneous boundary value problem with a unique solution.</a:t>
            </a:r>
          </a:p>
        </p:txBody>
      </p:sp>
    </p:spTree>
    <p:extLst>
      <p:ext uri="{BB962C8B-B14F-4D97-AF65-F5344CB8AC3E}">
        <p14:creationId xmlns:p14="http://schemas.microsoft.com/office/powerpoint/2010/main" val="1269493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9B9B38-247F-4A0B-B8B5-3B9284504AB4}"/>
              </a:ext>
            </a:extLst>
          </p:cNvPr>
          <p:cNvSpPr>
            <a:spLocks noGrp="1"/>
          </p:cNvSpPr>
          <p:nvPr>
            <p:ph type="title"/>
          </p:nvPr>
        </p:nvSpPr>
        <p:spPr/>
        <p:txBody>
          <a:bodyPr/>
          <a:lstStyle/>
          <a:p>
            <a:r>
              <a:rPr lang="en-IN" dirty="0"/>
              <a:t>Example 10.1.2</a:t>
            </a:r>
          </a:p>
        </p:txBody>
      </p:sp>
      <p:sp>
        <p:nvSpPr>
          <p:cNvPr id="5" name="Content Placeholder 4">
            <a:extLst>
              <a:ext uri="{FF2B5EF4-FFF2-40B4-BE49-F238E27FC236}">
                <a16:creationId xmlns:a16="http://schemas.microsoft.com/office/drawing/2014/main" id="{64DFC416-61A1-4999-AC6A-3C87B9877FDF}"/>
              </a:ext>
            </a:extLst>
          </p:cNvPr>
          <p:cNvSpPr>
            <a:spLocks noGrp="1"/>
          </p:cNvSpPr>
          <p:nvPr>
            <p:ph sz="quarter" idx="15"/>
          </p:nvPr>
        </p:nvSpPr>
        <p:spPr>
          <a:xfrm>
            <a:off x="380060" y="1371600"/>
            <a:ext cx="8534400" cy="425450"/>
          </a:xfrm>
        </p:spPr>
        <p:txBody>
          <a:bodyPr/>
          <a:lstStyle/>
          <a:p>
            <a:pPr marL="0" indent="0">
              <a:buNone/>
            </a:pPr>
            <a:r>
              <a:rPr lang="en-US" sz="2000" dirty="0"/>
              <a:t>Solve the boundary value problem</a:t>
            </a:r>
          </a:p>
        </p:txBody>
      </p:sp>
      <p:graphicFrame>
        <p:nvGraphicFramePr>
          <p:cNvPr id="14" name="Object 4" descr="y super double prime plus y equals zero comma y of zero equals one comma y of pi equals a comma a arbitrary full stop">
            <a:extLst>
              <a:ext uri="{FF2B5EF4-FFF2-40B4-BE49-F238E27FC236}">
                <a16:creationId xmlns:a16="http://schemas.microsoft.com/office/drawing/2014/main" id="{59BE836A-312A-479D-A4C0-5573F2BD6C7C}"/>
              </a:ext>
            </a:extLst>
          </p:cNvPr>
          <p:cNvGraphicFramePr>
            <a:graphicFrameLocks noGrp="1" noChangeAspect="1"/>
          </p:cNvGraphicFramePr>
          <p:nvPr>
            <p:ph type="pic" sz="quarter" idx="19"/>
            <p:extLst>
              <p:ext uri="{D42A27DB-BD31-4B8C-83A1-F6EECF244321}">
                <p14:modId xmlns:p14="http://schemas.microsoft.com/office/powerpoint/2010/main" val="656111258"/>
              </p:ext>
            </p:extLst>
          </p:nvPr>
        </p:nvGraphicFramePr>
        <p:xfrm>
          <a:off x="2039375" y="1834156"/>
          <a:ext cx="4513825" cy="325322"/>
        </p:xfrm>
        <a:graphic>
          <a:graphicData uri="http://schemas.openxmlformats.org/presentationml/2006/ole">
            <mc:AlternateContent xmlns:mc="http://schemas.openxmlformats.org/markup-compatibility/2006">
              <mc:Choice xmlns:v="urn:schemas-microsoft-com:vml" Requires="v">
                <p:oleObj spid="_x0000_s501888" name="Equation" r:id="rId3" imgW="2819160" imgH="203040" progId="Equation.3">
                  <p:embed/>
                </p:oleObj>
              </mc:Choice>
              <mc:Fallback>
                <p:oleObj name="Equation" r:id="rId3" imgW="2819160" imgH="203040" progId="Equation.3">
                  <p:embed/>
                  <p:pic>
                    <p:nvPicPr>
                      <p:cNvPr id="14" name="Object 4">
                        <a:extLst>
                          <a:ext uri="{FF2B5EF4-FFF2-40B4-BE49-F238E27FC236}">
                            <a16:creationId xmlns:a16="http://schemas.microsoft.com/office/drawing/2014/main" id="{88A9A120-8F4B-417B-A699-5E51D356E5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9375" y="1834156"/>
                        <a:ext cx="4513825" cy="325322"/>
                      </a:xfrm>
                      <a:prstGeom prst="rect">
                        <a:avLst/>
                      </a:prstGeom>
                      <a:noFill/>
                    </p:spPr>
                  </p:pic>
                </p:oleObj>
              </mc:Fallback>
            </mc:AlternateContent>
          </a:graphicData>
        </a:graphic>
      </p:graphicFrame>
      <p:sp>
        <p:nvSpPr>
          <p:cNvPr id="6" name="Content Placeholder 5">
            <a:extLst>
              <a:ext uri="{FF2B5EF4-FFF2-40B4-BE49-F238E27FC236}">
                <a16:creationId xmlns:a16="http://schemas.microsoft.com/office/drawing/2014/main" id="{7D5CBD3F-1E92-4623-9596-36D22B38FC11}"/>
              </a:ext>
            </a:extLst>
          </p:cNvPr>
          <p:cNvSpPr>
            <a:spLocks noGrp="1"/>
          </p:cNvSpPr>
          <p:nvPr>
            <p:ph sz="quarter" idx="16"/>
          </p:nvPr>
        </p:nvSpPr>
        <p:spPr>
          <a:xfrm>
            <a:off x="508359" y="2305316"/>
            <a:ext cx="6959241" cy="346318"/>
          </a:xfrm>
        </p:spPr>
        <p:txBody>
          <a:bodyPr/>
          <a:lstStyle/>
          <a:p>
            <a:pPr marL="342900" indent="-342900">
              <a:buClr>
                <a:schemeClr val="accent2"/>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general solution of the differential equation is</a:t>
            </a:r>
          </a:p>
        </p:txBody>
      </p:sp>
      <p:graphicFrame>
        <p:nvGraphicFramePr>
          <p:cNvPr id="19" name="Picture Placeholder 18" descr="y equals c sub one times cosine of x plus c sub two times sine of x">
            <a:extLst>
              <a:ext uri="{FF2B5EF4-FFF2-40B4-BE49-F238E27FC236}">
                <a16:creationId xmlns:a16="http://schemas.microsoft.com/office/drawing/2014/main" id="{5D8EF2C0-63FA-4CD6-8834-7BF40A1C88AF}"/>
              </a:ext>
            </a:extLst>
          </p:cNvPr>
          <p:cNvGraphicFramePr>
            <a:graphicFrameLocks noGrp="1" noChangeAspect="1"/>
          </p:cNvGraphicFramePr>
          <p:nvPr>
            <p:ph type="pic" sz="quarter" idx="20"/>
            <p:extLst>
              <p:ext uri="{D42A27DB-BD31-4B8C-83A1-F6EECF244321}">
                <p14:modId xmlns:p14="http://schemas.microsoft.com/office/powerpoint/2010/main" val="866733681"/>
              </p:ext>
            </p:extLst>
          </p:nvPr>
        </p:nvGraphicFramePr>
        <p:xfrm>
          <a:off x="3068567" y="2665666"/>
          <a:ext cx="2454417" cy="409069"/>
        </p:xfrm>
        <a:graphic>
          <a:graphicData uri="http://schemas.openxmlformats.org/presentationml/2006/ole">
            <mc:AlternateContent xmlns:mc="http://schemas.openxmlformats.org/markup-compatibility/2006">
              <mc:Choice xmlns:v="urn:schemas-microsoft-com:vml" Requires="v">
                <p:oleObj spid="_x0000_s501889" r:id="rId5" imgW="1524000" imgH="254000" progId="Equation.DSMT4">
                  <p:embed/>
                </p:oleObj>
              </mc:Choice>
              <mc:Fallback>
                <p:oleObj r:id="rId5" imgW="1524000" imgH="254000" progId="Equation.DSMT4">
                  <p:embed/>
                  <p:pic>
                    <p:nvPicPr>
                      <p:cNvPr id="13" name="Object 12">
                        <a:extLst>
                          <a:ext uri="{FF2B5EF4-FFF2-40B4-BE49-F238E27FC236}">
                            <a16:creationId xmlns:a16="http://schemas.microsoft.com/office/drawing/2014/main" id="{413C2D80-078F-4ECD-B403-8B2B28DC23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8567" y="2665666"/>
                        <a:ext cx="2454417" cy="4090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id="{CA256AC4-76A0-4C76-AE0B-49862F42BD9C}"/>
              </a:ext>
            </a:extLst>
          </p:cNvPr>
          <p:cNvSpPr>
            <a:spLocks noGrp="1"/>
          </p:cNvSpPr>
          <p:nvPr>
            <p:ph sz="quarter" idx="18"/>
          </p:nvPr>
        </p:nvSpPr>
        <p:spPr>
          <a:xfrm>
            <a:off x="505178" y="3088858"/>
            <a:ext cx="8334022" cy="1532898"/>
          </a:xfrm>
        </p:spPr>
        <p:txBody>
          <a:bodyPr/>
          <a:lstStyle/>
          <a:p>
            <a:pPr marL="271463" indent="-271463">
              <a:buClr>
                <a:schemeClr val="accent2"/>
              </a:buClr>
            </a:pPr>
            <a:r>
              <a:rPr lang="en-US" sz="2000" dirty="0">
                <a:latin typeface="Times New Roman" panose="02020603050405020304" pitchFamily="18" charset="0"/>
                <a:cs typeface="Times New Roman" panose="02020603050405020304" pitchFamily="18" charset="0"/>
              </a:rPr>
              <a:t>The first boundary condition requires that </a:t>
            </a:r>
            <a:r>
              <a:rPr lang="en-US" sz="2000" i="1" dirty="0">
                <a:latin typeface="Times New Roman" panose="02020603050405020304" pitchFamily="18" charset="0"/>
                <a:cs typeface="Times New Roman" panose="02020603050405020304" pitchFamily="18" charset="0"/>
              </a:rPr>
              <a:t>c</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 1, while the second requires </a:t>
            </a:r>
            <a:r>
              <a:rPr lang="en-US" sz="2000" i="1" dirty="0">
                <a:latin typeface="Times New Roman" panose="02020603050405020304" pitchFamily="18" charset="0"/>
                <a:cs typeface="Times New Roman" panose="02020603050405020304" pitchFamily="18" charset="0"/>
              </a:rPr>
              <a:t>c</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 − </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These two conditions are incompatible if 𝑎 ≠ −1 , so there is no solution. </a:t>
            </a:r>
          </a:p>
          <a:p>
            <a:pPr marL="271463" indent="-271463">
              <a:buClr>
                <a:schemeClr val="accent2"/>
              </a:buClr>
            </a:pPr>
            <a:r>
              <a:rPr lang="en-US" sz="2000" dirty="0">
                <a:latin typeface="Times New Roman" panose="02020603050405020304" pitchFamily="18" charset="0"/>
                <a:cs typeface="Times New Roman" panose="02020603050405020304" pitchFamily="18" charset="0"/>
              </a:rPr>
              <a:t>However, if </a:t>
            </a:r>
            <a:r>
              <a:rPr lang="en-US" sz="2000" i="1" dirty="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 −1, then there are infinitely many solutions:</a:t>
            </a:r>
          </a:p>
        </p:txBody>
      </p:sp>
      <p:graphicFrame>
        <p:nvGraphicFramePr>
          <p:cNvPr id="28" name="Picture Placeholder 27" descr="y equals cosine of x plus c sub two times sine of x">
            <a:extLst>
              <a:ext uri="{FF2B5EF4-FFF2-40B4-BE49-F238E27FC236}">
                <a16:creationId xmlns:a16="http://schemas.microsoft.com/office/drawing/2014/main" id="{35AE9686-A385-4BA9-8931-42AF91209649}"/>
              </a:ext>
            </a:extLst>
          </p:cNvPr>
          <p:cNvGraphicFramePr>
            <a:graphicFrameLocks noGrp="1" noChangeAspect="1"/>
          </p:cNvGraphicFramePr>
          <p:nvPr>
            <p:ph type="pic" sz="quarter" idx="24"/>
            <p:extLst>
              <p:ext uri="{D42A27DB-BD31-4B8C-83A1-F6EECF244321}">
                <p14:modId xmlns:p14="http://schemas.microsoft.com/office/powerpoint/2010/main" val="1715786940"/>
              </p:ext>
            </p:extLst>
          </p:nvPr>
        </p:nvGraphicFramePr>
        <p:xfrm>
          <a:off x="3327662" y="4495800"/>
          <a:ext cx="2229428" cy="409069"/>
        </p:xfrm>
        <a:graphic>
          <a:graphicData uri="http://schemas.openxmlformats.org/presentationml/2006/ole">
            <mc:AlternateContent xmlns:mc="http://schemas.openxmlformats.org/markup-compatibility/2006">
              <mc:Choice xmlns:v="urn:schemas-microsoft-com:vml" Requires="v">
                <p:oleObj spid="_x0000_s501890" r:id="rId7" imgW="1384300" imgH="254000" progId="Equation.DSMT4">
                  <p:embed/>
                </p:oleObj>
              </mc:Choice>
              <mc:Fallback>
                <p:oleObj r:id="rId7" imgW="1384300" imgH="254000" progId="Equation.DSMT4">
                  <p:embed/>
                  <p:pic>
                    <p:nvPicPr>
                      <p:cNvPr id="23" name="Object 22">
                        <a:extLst>
                          <a:ext uri="{FF2B5EF4-FFF2-40B4-BE49-F238E27FC236}">
                            <a16:creationId xmlns:a16="http://schemas.microsoft.com/office/drawing/2014/main" id="{4B912038-08E3-4C1A-9ED5-42B1D377ADA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27662" y="4495800"/>
                        <a:ext cx="2229428" cy="4090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10">
            <a:extLst>
              <a:ext uri="{FF2B5EF4-FFF2-40B4-BE49-F238E27FC236}">
                <a16:creationId xmlns:a16="http://schemas.microsoft.com/office/drawing/2014/main" id="{0489EEC6-7A13-4E26-8B34-550ADD94B56A}"/>
              </a:ext>
            </a:extLst>
          </p:cNvPr>
          <p:cNvSpPr>
            <a:spLocks noGrp="1"/>
          </p:cNvSpPr>
          <p:nvPr>
            <p:ph sz="quarter" idx="21"/>
          </p:nvPr>
        </p:nvSpPr>
        <p:spPr>
          <a:xfrm>
            <a:off x="518921" y="5058981"/>
            <a:ext cx="8394892" cy="960820"/>
          </a:xfrm>
        </p:spPr>
        <p:txBody>
          <a:bodyPr/>
          <a:lstStyle/>
          <a:p>
            <a:pPr marL="361950" indent="-361950">
              <a:buClr>
                <a:schemeClr val="accent2"/>
              </a:buClr>
            </a:pPr>
            <a:r>
              <a:rPr lang="en-US" sz="2200" dirty="0">
                <a:latin typeface="Times New Roman" panose="02020603050405020304" pitchFamily="18" charset="0"/>
                <a:cs typeface="Times New Roman" panose="02020603050405020304" pitchFamily="18" charset="0"/>
              </a:rPr>
              <a:t>This example illustrates that a nonhomogeneous boundary value problem may have no solution, and also that under special circumstances it may have infinitely many solutions.</a:t>
            </a:r>
          </a:p>
        </p:txBody>
      </p:sp>
    </p:spTree>
    <p:extLst>
      <p:ext uri="{BB962C8B-B14F-4D97-AF65-F5344CB8AC3E}">
        <p14:creationId xmlns:p14="http://schemas.microsoft.com/office/powerpoint/2010/main" val="620404253"/>
      </p:ext>
    </p:extLst>
  </p:cSld>
  <p:clrMapOvr>
    <a:masterClrMapping/>
  </p:clrMapOvr>
</p:sld>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ustom Desig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1961</Words>
  <Application>Microsoft Office PowerPoint</Application>
  <PresentationFormat>On-screen Show (4:3)</PresentationFormat>
  <Paragraphs>129</Paragraphs>
  <Slides>22</Slides>
  <Notes>2</Notes>
  <HiddenSlides>0</HiddenSlides>
  <MMClips>0</MMClips>
  <ScaleCrop>false</ScaleCrop>
  <HeadingPairs>
    <vt:vector size="8" baseType="variant">
      <vt:variant>
        <vt:lpstr>Fonts Used</vt:lpstr>
      </vt:variant>
      <vt:variant>
        <vt:i4>7</vt:i4>
      </vt:variant>
      <vt:variant>
        <vt:lpstr>Theme</vt:lpstr>
      </vt:variant>
      <vt:variant>
        <vt:i4>7</vt:i4>
      </vt:variant>
      <vt:variant>
        <vt:lpstr>Embedded OLE Servers</vt:lpstr>
      </vt:variant>
      <vt:variant>
        <vt:i4>2</vt:i4>
      </vt:variant>
      <vt:variant>
        <vt:lpstr>Slide Titles</vt:lpstr>
      </vt:variant>
      <vt:variant>
        <vt:i4>22</vt:i4>
      </vt:variant>
    </vt:vector>
  </HeadingPairs>
  <TitlesOfParts>
    <vt:vector size="38" baseType="lpstr">
      <vt:lpstr>Arial</vt:lpstr>
      <vt:lpstr>Calibri</vt:lpstr>
      <vt:lpstr>Courier New</vt:lpstr>
      <vt:lpstr>Source Sans Pro</vt:lpstr>
      <vt:lpstr>STIX</vt:lpstr>
      <vt:lpstr>Times New Roman</vt:lpstr>
      <vt:lpstr>Wingdings</vt:lpstr>
      <vt:lpstr>Opener</vt:lpstr>
      <vt:lpstr>Chapter Outline</vt:lpstr>
      <vt:lpstr>Learning Objectives</vt:lpstr>
      <vt:lpstr>Concept Check Question</vt:lpstr>
      <vt:lpstr>Key Term</vt:lpstr>
      <vt:lpstr>Image Slide Master</vt:lpstr>
      <vt:lpstr>Custom Design</vt:lpstr>
      <vt:lpstr>Equation</vt:lpstr>
      <vt:lpstr>MathType 7.0 Equation</vt:lpstr>
      <vt:lpstr>Elementary Differential Equations and Boundary Value Problems</vt:lpstr>
      <vt:lpstr>Section 10.1 Two-Point Boundary Value Problems</vt:lpstr>
      <vt:lpstr>Two-Point Boundary Value Problems</vt:lpstr>
      <vt:lpstr>Boundary Conditions</vt:lpstr>
      <vt:lpstr>Homogeneous Boundary Value Problems</vt:lpstr>
      <vt:lpstr>Solutions to Boundary Value Problems</vt:lpstr>
      <vt:lpstr>Linear Systems</vt:lpstr>
      <vt:lpstr>Example 10.1.1</vt:lpstr>
      <vt:lpstr>Example 10.1.2</vt:lpstr>
      <vt:lpstr>Nonhomogeneous Boundary Value Problem and Corresponding Homogeneous Problem</vt:lpstr>
      <vt:lpstr>Example 10.1.3</vt:lpstr>
      <vt:lpstr>Example 10.1.4</vt:lpstr>
      <vt:lpstr>Linear Boundary Value Problems</vt:lpstr>
      <vt:lpstr>Eigenvalue Problems</vt:lpstr>
      <vt:lpstr>Eigenvalues and Eigenfunctions</vt:lpstr>
      <vt:lpstr>A Boundary Value Problem for λ &gt; 0</vt:lpstr>
      <vt:lpstr>Eigenvalues, Eigenfunctions for λ &gt; 0</vt:lpstr>
      <vt:lpstr>Boundary Value Problem for λ &lt; 0</vt:lpstr>
      <vt:lpstr>Boundary Value Problem for λ = 0</vt:lpstr>
      <vt:lpstr>Real Eigenvalues</vt:lpstr>
      <vt:lpstr>Boundary Value Problem on [0, L]</vt:lpstr>
      <vt:lpstr>Copyright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Integration</dc:title>
  <dc:creator/>
  <cp:lastModifiedBy/>
  <cp:revision>1</cp:revision>
  <dcterms:modified xsi:type="dcterms:W3CDTF">2021-11-23T19:29:07Z</dcterms:modified>
</cp:coreProperties>
</file>