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7.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79" r:id="rId2"/>
    <p:sldMasterId id="2147483939" r:id="rId3"/>
    <p:sldMasterId id="2147483953" r:id="rId4"/>
    <p:sldMasterId id="2147483956" r:id="rId5"/>
    <p:sldMasterId id="2147483959" r:id="rId6"/>
    <p:sldMasterId id="2147483962" r:id="rId7"/>
    <p:sldMasterId id="2147483967" r:id="rId8"/>
  </p:sldMasterIdLst>
  <p:notesMasterIdLst>
    <p:notesMasterId r:id="rId23"/>
  </p:notesMasterIdLst>
  <p:handoutMasterIdLst>
    <p:handoutMasterId r:id="rId24"/>
  </p:handoutMasterIdLst>
  <p:sldIdLst>
    <p:sldId id="465" r:id="rId9"/>
    <p:sldId id="437" r:id="rId10"/>
    <p:sldId id="454" r:id="rId11"/>
    <p:sldId id="439" r:id="rId12"/>
    <p:sldId id="455" r:id="rId13"/>
    <p:sldId id="456" r:id="rId14"/>
    <p:sldId id="457" r:id="rId15"/>
    <p:sldId id="458" r:id="rId16"/>
    <p:sldId id="459" r:id="rId17"/>
    <p:sldId id="462" r:id="rId18"/>
    <p:sldId id="463" r:id="rId19"/>
    <p:sldId id="464" r:id="rId20"/>
    <p:sldId id="447" r:id="rId21"/>
    <p:sldId id="466" r:id="rId22"/>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25" autoAdjust="0"/>
    <p:restoredTop sz="96224" autoAdjust="0"/>
  </p:normalViewPr>
  <p:slideViewPr>
    <p:cSldViewPr>
      <p:cViewPr varScale="1">
        <p:scale>
          <a:sx n="103" d="100"/>
          <a:sy n="103" d="100"/>
        </p:scale>
        <p:origin x="1842" y="114"/>
      </p:cViewPr>
      <p:guideLst>
        <p:guide pos="2880"/>
        <p:guide orient="horz" pos="2160"/>
      </p:guideLst>
    </p:cSldViewPr>
  </p:slideViewPr>
  <p:outlineViewPr>
    <p:cViewPr>
      <p:scale>
        <a:sx n="33" d="100"/>
        <a:sy n="33" d="100"/>
      </p:scale>
      <p:origin x="0" y="-512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1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13E03A-A770-4BE9-B824-9AA8FF00E5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0AD0AA-A602-452B-B723-AA972AB87D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7C859-05BE-45F3-8259-AC24D30551F3}" type="datetimeFigureOut">
              <a:rPr lang="en-US" smtClean="0"/>
              <a:t>7/22/2025</a:t>
            </a:fld>
            <a:endParaRPr lang="en-US"/>
          </a:p>
        </p:txBody>
      </p:sp>
      <p:sp>
        <p:nvSpPr>
          <p:cNvPr id="4" name="Footer Placeholder 3">
            <a:extLst>
              <a:ext uri="{FF2B5EF4-FFF2-40B4-BE49-F238E27FC236}">
                <a16:creationId xmlns:a16="http://schemas.microsoft.com/office/drawing/2014/main" id="{DD17E451-D698-4E39-9C9D-DD820A1139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A5E878C-C319-4757-ADC3-21744AC5E2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3BFBD7-02BC-4876-8A40-F2436BDC9086}" type="slidenum">
              <a:rPr lang="en-US" smtClean="0"/>
              <a:t>‹#›</a:t>
            </a:fld>
            <a:endParaRPr lang="en-US"/>
          </a:p>
        </p:txBody>
      </p:sp>
    </p:spTree>
    <p:extLst>
      <p:ext uri="{BB962C8B-B14F-4D97-AF65-F5344CB8AC3E}">
        <p14:creationId xmlns:p14="http://schemas.microsoft.com/office/powerpoint/2010/main" val="2794697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7/22/2025</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12</a:t>
            </a:fld>
            <a:endParaRPr lang="en-US"/>
          </a:p>
        </p:txBody>
      </p:sp>
    </p:spTree>
    <p:extLst>
      <p:ext uri="{BB962C8B-B14F-4D97-AF65-F5344CB8AC3E}">
        <p14:creationId xmlns:p14="http://schemas.microsoft.com/office/powerpoint/2010/main" val="1652217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13</a:t>
            </a:fld>
            <a:endParaRPr lang="en-US"/>
          </a:p>
        </p:txBody>
      </p:sp>
    </p:spTree>
    <p:extLst>
      <p:ext uri="{BB962C8B-B14F-4D97-AF65-F5344CB8AC3E}">
        <p14:creationId xmlns:p14="http://schemas.microsoft.com/office/powerpoint/2010/main" val="887129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14</a:t>
            </a:fld>
            <a:endParaRPr lang="en-US" dirty="0"/>
          </a:p>
        </p:txBody>
      </p:sp>
    </p:spTree>
    <p:extLst>
      <p:ext uri="{BB962C8B-B14F-4D97-AF65-F5344CB8AC3E}">
        <p14:creationId xmlns:p14="http://schemas.microsoft.com/office/powerpoint/2010/main" val="199792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3</a:t>
            </a:fld>
            <a:endParaRPr lang="en-US"/>
          </a:p>
        </p:txBody>
      </p:sp>
    </p:spTree>
    <p:extLst>
      <p:ext uri="{BB962C8B-B14F-4D97-AF65-F5344CB8AC3E}">
        <p14:creationId xmlns:p14="http://schemas.microsoft.com/office/powerpoint/2010/main" val="1720733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5</a:t>
            </a:fld>
            <a:endParaRPr lang="en-US"/>
          </a:p>
        </p:txBody>
      </p:sp>
    </p:spTree>
    <p:extLst>
      <p:ext uri="{BB962C8B-B14F-4D97-AF65-F5344CB8AC3E}">
        <p14:creationId xmlns:p14="http://schemas.microsoft.com/office/powerpoint/2010/main" val="58397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6</a:t>
            </a:fld>
            <a:endParaRPr lang="en-US"/>
          </a:p>
        </p:txBody>
      </p:sp>
    </p:spTree>
    <p:extLst>
      <p:ext uri="{BB962C8B-B14F-4D97-AF65-F5344CB8AC3E}">
        <p14:creationId xmlns:p14="http://schemas.microsoft.com/office/powerpoint/2010/main" val="1150887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7</a:t>
            </a:fld>
            <a:endParaRPr lang="en-US"/>
          </a:p>
        </p:txBody>
      </p:sp>
    </p:spTree>
    <p:extLst>
      <p:ext uri="{BB962C8B-B14F-4D97-AF65-F5344CB8AC3E}">
        <p14:creationId xmlns:p14="http://schemas.microsoft.com/office/powerpoint/2010/main" val="2003156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8</a:t>
            </a:fld>
            <a:endParaRPr lang="en-US"/>
          </a:p>
        </p:txBody>
      </p:sp>
    </p:spTree>
    <p:extLst>
      <p:ext uri="{BB962C8B-B14F-4D97-AF65-F5344CB8AC3E}">
        <p14:creationId xmlns:p14="http://schemas.microsoft.com/office/powerpoint/2010/main" val="3147390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9</a:t>
            </a:fld>
            <a:endParaRPr lang="en-US"/>
          </a:p>
        </p:txBody>
      </p:sp>
    </p:spTree>
    <p:extLst>
      <p:ext uri="{BB962C8B-B14F-4D97-AF65-F5344CB8AC3E}">
        <p14:creationId xmlns:p14="http://schemas.microsoft.com/office/powerpoint/2010/main" val="134077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10</a:t>
            </a:fld>
            <a:endParaRPr lang="en-US"/>
          </a:p>
        </p:txBody>
      </p:sp>
    </p:spTree>
    <p:extLst>
      <p:ext uri="{BB962C8B-B14F-4D97-AF65-F5344CB8AC3E}">
        <p14:creationId xmlns:p14="http://schemas.microsoft.com/office/powerpoint/2010/main" val="1119237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11</a:t>
            </a:fld>
            <a:endParaRPr lang="en-US"/>
          </a:p>
        </p:txBody>
      </p:sp>
    </p:spTree>
    <p:extLst>
      <p:ext uri="{BB962C8B-B14F-4D97-AF65-F5344CB8AC3E}">
        <p14:creationId xmlns:p14="http://schemas.microsoft.com/office/powerpoint/2010/main" val="2152096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4"/>
            <a:ext cx="8534400" cy="503885"/>
          </a:xfrm>
          <a:prstGeom prst="rect">
            <a:avLst/>
          </a:prstGeom>
        </p:spPr>
        <p:txBody>
          <a:bodyPr/>
          <a:lstStyle>
            <a:lvl1pPr marL="285750" indent="-285750" algn="l">
              <a:spcBef>
                <a:spcPts val="889"/>
              </a:spcBef>
              <a:buClr>
                <a:schemeClr val="accent2"/>
              </a:buClr>
              <a:buFont typeface="Arial" panose="020B0604020202020204" pitchFamily="34" charset="0"/>
              <a:buChar char="•"/>
              <a:defRPr sz="1800"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p:txBody>
      </p:sp>
      <p:sp>
        <p:nvSpPr>
          <p:cNvPr id="6" name="Content Placeholder 94"/>
          <p:cNvSpPr>
            <a:spLocks noGrp="1"/>
          </p:cNvSpPr>
          <p:nvPr>
            <p:ph sz="quarter" idx="16" hasCustomPrompt="1"/>
          </p:nvPr>
        </p:nvSpPr>
        <p:spPr>
          <a:xfrm>
            <a:off x="6044780" y="2607978"/>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98816" y="2397771"/>
            <a:ext cx="8514996" cy="66561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6195403" y="2264632"/>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7144599" y="3535156"/>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98815" y="3285069"/>
            <a:ext cx="8514997" cy="530102"/>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398814" y="5109953"/>
            <a:ext cx="8591991"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7275146" y="3696346"/>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380060" y="4166981"/>
            <a:ext cx="8533752" cy="685800"/>
          </a:xfrm>
          <a:prstGeom prst="rect">
            <a:avLst/>
          </a:prstGeom>
        </p:spPr>
        <p:txBody>
          <a:bodyPr/>
          <a:lstStyle>
            <a:lvl1pPr marL="273050" indent="-273050">
              <a:buClr>
                <a:schemeClr val="accent2"/>
              </a:buCl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579217" y="4461363"/>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731617" y="4613763"/>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6884017" y="4766163"/>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0940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7315809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119374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69047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4153467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186196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heme" Target="../theme/theme3.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7.xml"/><Relationship Id="rId4" Type="http://schemas.openxmlformats.org/officeDocument/2006/relationships/slideLayout" Target="../slideLayouts/slideLayout34.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6.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493063"/>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 id="2147483978" r:id="rId17"/>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1.x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xml"/><Relationship Id="rId1" Type="http://schemas.openxmlformats.org/officeDocument/2006/relationships/slideLayout" Target="../slideLayouts/slideLayout21.xml"/><Relationship Id="rId5" Type="http://schemas.openxmlformats.org/officeDocument/2006/relationships/image" Target="../media/image8.jpeg"/><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7.xml"/><Relationship Id="rId1" Type="http://schemas.openxmlformats.org/officeDocument/2006/relationships/slideLayout" Target="../slideLayouts/slideLayout22.xml"/><Relationship Id="rId5" Type="http://schemas.openxmlformats.org/officeDocument/2006/relationships/image" Target="../media/image17.png"/><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2</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First-Order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231619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CAF5-4439-4654-ACCA-25EE6531C42A}"/>
              </a:ext>
            </a:extLst>
          </p:cNvPr>
          <p:cNvSpPr>
            <a:spLocks noGrp="1"/>
          </p:cNvSpPr>
          <p:nvPr>
            <p:ph type="title"/>
          </p:nvPr>
        </p:nvSpPr>
        <p:spPr/>
        <p:txBody>
          <a:bodyPr>
            <a:noAutofit/>
          </a:bodyPr>
          <a:lstStyle/>
          <a:p>
            <a:r>
              <a:rPr lang="en-US" dirty="0"/>
              <a:t>Example 2.2.3: Implicit Solution of an Initial Value Problem</a:t>
            </a:r>
            <a:endParaRPr lang="en-IN" dirty="0"/>
          </a:p>
        </p:txBody>
      </p:sp>
      <p:sp>
        <p:nvSpPr>
          <p:cNvPr id="3" name="Content Placeholder 2">
            <a:extLst>
              <a:ext uri="{FF2B5EF4-FFF2-40B4-BE49-F238E27FC236}">
                <a16:creationId xmlns:a16="http://schemas.microsoft.com/office/drawing/2014/main" id="{1D585875-8E8C-40BA-98EC-D7E4C6C66118}"/>
              </a:ext>
            </a:extLst>
          </p:cNvPr>
          <p:cNvSpPr>
            <a:spLocks noGrp="1"/>
          </p:cNvSpPr>
          <p:nvPr>
            <p:ph sz="quarter" idx="15"/>
          </p:nvPr>
        </p:nvSpPr>
        <p:spPr>
          <a:xfrm>
            <a:off x="380060" y="1629715"/>
            <a:ext cx="8534400" cy="503885"/>
          </a:xfrm>
        </p:spPr>
        <p:txBody>
          <a:bodyPr/>
          <a:lstStyle/>
          <a:p>
            <a:pPr marL="461963" indent="-461963"/>
            <a:r>
              <a:rPr lang="en-US" sz="2400" dirty="0"/>
              <a:t>Consider the following initial value problem:</a:t>
            </a:r>
          </a:p>
        </p:txBody>
      </p:sp>
      <p:graphicFrame>
        <p:nvGraphicFramePr>
          <p:cNvPr id="6" name="Object 5" descr="equation left hand side d times y divided by d times x equals right hand side four times x minus x cubed divided by four plus y cubed comma y of zero equals one">
            <a:extLst>
              <a:ext uri="{FF2B5EF4-FFF2-40B4-BE49-F238E27FC236}">
                <a16:creationId xmlns:a16="http://schemas.microsoft.com/office/drawing/2014/main" id="{D0E6D3AA-BA7B-4B8F-8CD4-BAA846BE7FA1}"/>
              </a:ext>
            </a:extLst>
          </p:cNvPr>
          <p:cNvGraphicFramePr>
            <a:graphicFrameLocks noChangeAspect="1"/>
          </p:cNvGraphicFramePr>
          <p:nvPr>
            <p:extLst>
              <p:ext uri="{D42A27DB-BD31-4B8C-83A1-F6EECF244321}">
                <p14:modId xmlns:p14="http://schemas.microsoft.com/office/powerpoint/2010/main" val="2403835579"/>
              </p:ext>
            </p:extLst>
          </p:nvPr>
        </p:nvGraphicFramePr>
        <p:xfrm>
          <a:off x="3530732" y="2121922"/>
          <a:ext cx="2082535" cy="650793"/>
        </p:xfrm>
        <a:graphic>
          <a:graphicData uri="http://schemas.openxmlformats.org/presentationml/2006/ole">
            <mc:AlternateContent xmlns:mc="http://schemas.openxmlformats.org/markup-compatibility/2006">
              <mc:Choice xmlns:v="urn:schemas-microsoft-com:vml" Requires="v">
                <p:oleObj name="Equation" r:id="rId3" imgW="1422360" imgH="444240" progId="Equation.DSMT4">
                  <p:embed/>
                </p:oleObj>
              </mc:Choice>
              <mc:Fallback>
                <p:oleObj name="Equation" r:id="rId3" imgW="1422360" imgH="444240" progId="Equation.DSMT4">
                  <p:embed/>
                  <p:pic>
                    <p:nvPicPr>
                      <p:cNvPr id="3" name="Object 2"/>
                      <p:cNvPicPr/>
                      <p:nvPr/>
                    </p:nvPicPr>
                    <p:blipFill>
                      <a:blip r:embed="rId4"/>
                      <a:stretch>
                        <a:fillRect/>
                      </a:stretch>
                    </p:blipFill>
                    <p:spPr>
                      <a:xfrm>
                        <a:off x="3530732" y="2121922"/>
                        <a:ext cx="2082535" cy="65079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62AB2C59-E9B2-4D52-81B4-BDC2CCE692C7}"/>
              </a:ext>
            </a:extLst>
          </p:cNvPr>
          <p:cNvSpPr>
            <a:spLocks noGrp="1"/>
          </p:cNvSpPr>
          <p:nvPr>
            <p:ph sz="quarter" idx="18"/>
          </p:nvPr>
        </p:nvSpPr>
        <p:spPr>
          <a:xfrm>
            <a:off x="398816" y="2772715"/>
            <a:ext cx="8514996" cy="503885"/>
          </a:xfrm>
        </p:spPr>
        <p:txBody>
          <a:bodyPr/>
          <a:lstStyle/>
          <a:p>
            <a:pPr marL="461963" indent="-461963"/>
            <a:r>
              <a:rPr lang="en-US" dirty="0"/>
              <a:t>Separating variables and using calculus, we obtain </a:t>
            </a:r>
          </a:p>
        </p:txBody>
      </p:sp>
      <p:graphicFrame>
        <p:nvGraphicFramePr>
          <p:cNvPr id="7" name="Object 6" descr="multiline equation line 1 equation left hand side open left parenthesis four plus y cubed close times d times y equals right hand side open left parenthesis four times x minus x cubed close times d times x line 2 integral four plus y three dy equals integral four x minus x three dx line 3 equation left hand side four times y plus one divided by four times y super four equals right hand side two times x squared minus one divided by four times x super four plus c line 4 sum with 3 summands y super four plus 16 times y plus x super four minus eight times x squared equals cap c where cap c equals four times c">
            <a:extLst>
              <a:ext uri="{FF2B5EF4-FFF2-40B4-BE49-F238E27FC236}">
                <a16:creationId xmlns:a16="http://schemas.microsoft.com/office/drawing/2014/main" id="{69B7511B-A50D-46DF-9BE5-436F658EF50B}"/>
              </a:ext>
            </a:extLst>
          </p:cNvPr>
          <p:cNvGraphicFramePr>
            <a:graphicFrameLocks noChangeAspect="1"/>
          </p:cNvGraphicFramePr>
          <p:nvPr>
            <p:extLst>
              <p:ext uri="{D42A27DB-BD31-4B8C-83A1-F6EECF244321}">
                <p14:modId xmlns:p14="http://schemas.microsoft.com/office/powerpoint/2010/main" val="544888430"/>
              </p:ext>
            </p:extLst>
          </p:nvPr>
        </p:nvGraphicFramePr>
        <p:xfrm>
          <a:off x="2889235" y="3406066"/>
          <a:ext cx="3365527" cy="1822219"/>
        </p:xfrm>
        <a:graphic>
          <a:graphicData uri="http://schemas.openxmlformats.org/presentationml/2006/ole">
            <mc:AlternateContent xmlns:mc="http://schemas.openxmlformats.org/markup-compatibility/2006">
              <mc:Choice xmlns:v="urn:schemas-microsoft-com:vml" Requires="v">
                <p:oleObj name="Equation" r:id="rId5" imgW="2298600" imgH="1244520" progId="Equation.DSMT4">
                  <p:embed/>
                </p:oleObj>
              </mc:Choice>
              <mc:Fallback>
                <p:oleObj name="Equation" r:id="rId5" imgW="2298600" imgH="1244520" progId="Equation.DSMT4">
                  <p:embed/>
                  <p:pic>
                    <p:nvPicPr>
                      <p:cNvPr id="5" name="Object 4"/>
                      <p:cNvPicPr/>
                      <p:nvPr/>
                    </p:nvPicPr>
                    <p:blipFill>
                      <a:blip r:embed="rId6"/>
                      <a:stretch>
                        <a:fillRect/>
                      </a:stretch>
                    </p:blipFill>
                    <p:spPr>
                      <a:xfrm>
                        <a:off x="2889235" y="3406066"/>
                        <a:ext cx="3365527" cy="182221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B340B9EF-0548-4825-A446-B9C1F5972EA7}"/>
              </a:ext>
            </a:extLst>
          </p:cNvPr>
          <p:cNvSpPr>
            <a:spLocks noGrp="1"/>
          </p:cNvSpPr>
          <p:nvPr>
            <p:ph sz="quarter" idx="21"/>
          </p:nvPr>
        </p:nvSpPr>
        <p:spPr>
          <a:xfrm>
            <a:off x="398815" y="5410200"/>
            <a:ext cx="8514997" cy="530102"/>
          </a:xfrm>
        </p:spPr>
        <p:txBody>
          <a:bodyPr/>
          <a:lstStyle/>
          <a:p>
            <a:pPr marL="461963" indent="-461963"/>
            <a:r>
              <a:rPr lang="en-US" dirty="0">
                <a:solidFill>
                  <a:schemeClr val="dk1"/>
                </a:solidFill>
                <a:ea typeface="Times New Roman"/>
                <a:cs typeface="Times New Roman"/>
                <a:sym typeface="Times New Roman"/>
              </a:rPr>
              <a:t>Using the initial condition, 𝑦(0) = 1 , it follows that </a:t>
            </a:r>
            <a:r>
              <a:rPr lang="en-US" i="1" dirty="0">
                <a:solidFill>
                  <a:schemeClr val="dk1"/>
                </a:solidFill>
                <a:ea typeface="Times New Roman"/>
                <a:cs typeface="Times New Roman"/>
                <a:sym typeface="Times New Roman"/>
              </a:rPr>
              <a:t>C</a:t>
            </a:r>
            <a:r>
              <a:rPr lang="en-US" dirty="0">
                <a:solidFill>
                  <a:schemeClr val="dk1"/>
                </a:solidFill>
                <a:ea typeface="Times New Roman"/>
                <a:cs typeface="Times New Roman"/>
                <a:sym typeface="Times New Roman"/>
              </a:rPr>
              <a:t> = 17.</a:t>
            </a:r>
            <a:endParaRPr lang="en-US" dirty="0"/>
          </a:p>
        </p:txBody>
      </p:sp>
      <p:graphicFrame>
        <p:nvGraphicFramePr>
          <p:cNvPr id="9" name="Object 8" descr="sum with 3 summands y super four plus 16 times y plus x super four minus eight times x squared equals 17">
            <a:extLst>
              <a:ext uri="{FF2B5EF4-FFF2-40B4-BE49-F238E27FC236}">
                <a16:creationId xmlns:a16="http://schemas.microsoft.com/office/drawing/2014/main" id="{317600A8-CB4B-40C3-B8AF-4707945BE5E0}"/>
              </a:ext>
            </a:extLst>
          </p:cNvPr>
          <p:cNvGraphicFramePr>
            <a:graphicFrameLocks noChangeAspect="1"/>
          </p:cNvGraphicFramePr>
          <p:nvPr>
            <p:extLst>
              <p:ext uri="{D42A27DB-BD31-4B8C-83A1-F6EECF244321}">
                <p14:modId xmlns:p14="http://schemas.microsoft.com/office/powerpoint/2010/main" val="1082240815"/>
              </p:ext>
            </p:extLst>
          </p:nvPr>
        </p:nvGraphicFramePr>
        <p:xfrm>
          <a:off x="3390316" y="5891372"/>
          <a:ext cx="2372603" cy="368163"/>
        </p:xfrm>
        <a:graphic>
          <a:graphicData uri="http://schemas.openxmlformats.org/presentationml/2006/ole">
            <mc:AlternateContent xmlns:mc="http://schemas.openxmlformats.org/markup-compatibility/2006">
              <mc:Choice xmlns:v="urn:schemas-microsoft-com:vml" Requires="v">
                <p:oleObj name="Equation" r:id="rId7" imgW="1473120" imgH="228600" progId="Equation.DSMT4">
                  <p:embed/>
                </p:oleObj>
              </mc:Choice>
              <mc:Fallback>
                <p:oleObj name="Equation" r:id="rId7" imgW="1473120" imgH="228600" progId="Equation.DSMT4">
                  <p:embed/>
                  <p:pic>
                    <p:nvPicPr>
                      <p:cNvPr id="6" name="Object 5"/>
                      <p:cNvPicPr/>
                      <p:nvPr/>
                    </p:nvPicPr>
                    <p:blipFill>
                      <a:blip r:embed="rId8"/>
                      <a:stretch>
                        <a:fillRect/>
                      </a:stretch>
                    </p:blipFill>
                    <p:spPr>
                      <a:xfrm>
                        <a:off x="3390316" y="5891372"/>
                        <a:ext cx="2372603" cy="368163"/>
                      </a:xfrm>
                      <a:prstGeom prst="rect">
                        <a:avLst/>
                      </a:prstGeom>
                    </p:spPr>
                  </p:pic>
                </p:oleObj>
              </mc:Fallback>
            </mc:AlternateContent>
          </a:graphicData>
        </a:graphic>
      </p:graphicFrame>
    </p:spTree>
    <p:extLst>
      <p:ext uri="{BB962C8B-B14F-4D97-AF65-F5344CB8AC3E}">
        <p14:creationId xmlns:p14="http://schemas.microsoft.com/office/powerpoint/2010/main" val="1542351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971D-4960-4425-B43C-44D61A0C8FF5}"/>
              </a:ext>
            </a:extLst>
          </p:cNvPr>
          <p:cNvSpPr>
            <a:spLocks noGrp="1"/>
          </p:cNvSpPr>
          <p:nvPr>
            <p:ph type="title"/>
          </p:nvPr>
        </p:nvSpPr>
        <p:spPr/>
        <p:txBody>
          <a:bodyPr>
            <a:noAutofit/>
          </a:bodyPr>
          <a:lstStyle/>
          <a:p>
            <a:r>
              <a:rPr lang="en-US" dirty="0"/>
              <a:t>Example 2.2.3: General Solution vs. Particular Solution Through Point (0,1)</a:t>
            </a:r>
            <a:endParaRPr lang="en-IN" dirty="0"/>
          </a:p>
        </p:txBody>
      </p:sp>
      <p:sp>
        <p:nvSpPr>
          <p:cNvPr id="3" name="Content Placeholder 2">
            <a:extLst>
              <a:ext uri="{FF2B5EF4-FFF2-40B4-BE49-F238E27FC236}">
                <a16:creationId xmlns:a16="http://schemas.microsoft.com/office/drawing/2014/main" id="{BF55BB2A-0379-4160-AAE9-FE612EE99944}"/>
              </a:ext>
            </a:extLst>
          </p:cNvPr>
          <p:cNvSpPr>
            <a:spLocks noGrp="1"/>
          </p:cNvSpPr>
          <p:nvPr>
            <p:ph sz="quarter" idx="15"/>
          </p:nvPr>
        </p:nvSpPr>
        <p:spPr>
          <a:xfrm>
            <a:off x="380060" y="1692275"/>
            <a:ext cx="4191940" cy="425450"/>
          </a:xfrm>
        </p:spPr>
        <p:txBody>
          <a:bodyPr/>
          <a:lstStyle/>
          <a:p>
            <a:pPr algn="l"/>
            <a:r>
              <a:rPr lang="en-US" sz="2800" dirty="0"/>
              <a:t>Thus the general solution is</a:t>
            </a:r>
          </a:p>
        </p:txBody>
      </p:sp>
      <p:graphicFrame>
        <p:nvGraphicFramePr>
          <p:cNvPr id="7" name="Object 6" descr="sum with 3 summands y super four plus 16 times y plus x super four minus eight times x squared equals c">
            <a:extLst>
              <a:ext uri="{FF2B5EF4-FFF2-40B4-BE49-F238E27FC236}">
                <a16:creationId xmlns:a16="http://schemas.microsoft.com/office/drawing/2014/main" id="{BC9E9F0C-34EC-4A40-BDA4-AAF41608E4B8}"/>
              </a:ext>
            </a:extLst>
          </p:cNvPr>
          <p:cNvGraphicFramePr>
            <a:graphicFrameLocks noChangeAspect="1"/>
          </p:cNvGraphicFramePr>
          <p:nvPr>
            <p:extLst>
              <p:ext uri="{D42A27DB-BD31-4B8C-83A1-F6EECF244321}">
                <p14:modId xmlns:p14="http://schemas.microsoft.com/office/powerpoint/2010/main" val="3228529628"/>
              </p:ext>
            </p:extLst>
          </p:nvPr>
        </p:nvGraphicFramePr>
        <p:xfrm>
          <a:off x="3074182" y="2169687"/>
          <a:ext cx="3021818" cy="490025"/>
        </p:xfrm>
        <a:graphic>
          <a:graphicData uri="http://schemas.openxmlformats.org/presentationml/2006/ole">
            <mc:AlternateContent xmlns:mc="http://schemas.openxmlformats.org/markup-compatibility/2006">
              <mc:Choice xmlns:v="urn:schemas-microsoft-com:vml" Requires="v">
                <p:oleObj name="Equation" r:id="rId3" imgW="1409400" imgH="228600" progId="Equation.DSMT4">
                  <p:embed/>
                </p:oleObj>
              </mc:Choice>
              <mc:Fallback>
                <p:oleObj name="Equation" r:id="rId3" imgW="1409400" imgH="228600" progId="Equation.DSMT4">
                  <p:embed/>
                  <p:pic>
                    <p:nvPicPr>
                      <p:cNvPr id="3" name="Object 2"/>
                      <p:cNvPicPr/>
                      <p:nvPr/>
                    </p:nvPicPr>
                    <p:blipFill>
                      <a:blip r:embed="rId4"/>
                      <a:stretch>
                        <a:fillRect/>
                      </a:stretch>
                    </p:blipFill>
                    <p:spPr>
                      <a:xfrm>
                        <a:off x="3074182" y="2169687"/>
                        <a:ext cx="3021818" cy="490025"/>
                      </a:xfrm>
                      <a:prstGeom prst="rect">
                        <a:avLst/>
                      </a:prstGeom>
                    </p:spPr>
                  </p:pic>
                </p:oleObj>
              </mc:Fallback>
            </mc:AlternateContent>
          </a:graphicData>
        </a:graphic>
      </p:graphicFrame>
      <p:sp>
        <p:nvSpPr>
          <p:cNvPr id="23" name="Content Placeholder 22">
            <a:extLst>
              <a:ext uri="{FF2B5EF4-FFF2-40B4-BE49-F238E27FC236}">
                <a16:creationId xmlns:a16="http://schemas.microsoft.com/office/drawing/2014/main" id="{ED844522-3311-48E3-A316-82E0CB40E7F0}"/>
              </a:ext>
            </a:extLst>
          </p:cNvPr>
          <p:cNvSpPr>
            <a:spLocks noGrp="1"/>
          </p:cNvSpPr>
          <p:nvPr>
            <p:ph sz="quarter" idx="16"/>
          </p:nvPr>
        </p:nvSpPr>
        <p:spPr>
          <a:xfrm>
            <a:off x="419605" y="2740024"/>
            <a:ext cx="4838195" cy="581289"/>
          </a:xfrm>
        </p:spPr>
        <p:txBody>
          <a:bodyPr/>
          <a:lstStyle/>
          <a:p>
            <a:r>
              <a:rPr lang="en-US" sz="2800" dirty="0"/>
              <a:t>and the solution through (0,1) is</a:t>
            </a:r>
          </a:p>
        </p:txBody>
      </p:sp>
      <p:graphicFrame>
        <p:nvGraphicFramePr>
          <p:cNvPr id="8" name="Object 7" descr="sum with 3 summands y super four plus 16 times y plus x super four minus eight times x squared equals 17">
            <a:extLst>
              <a:ext uri="{FF2B5EF4-FFF2-40B4-BE49-F238E27FC236}">
                <a16:creationId xmlns:a16="http://schemas.microsoft.com/office/drawing/2014/main" id="{0FB1E90A-248F-4146-AC91-74E9A3C718B4}"/>
              </a:ext>
            </a:extLst>
          </p:cNvPr>
          <p:cNvGraphicFramePr>
            <a:graphicFrameLocks noChangeAspect="1"/>
          </p:cNvGraphicFramePr>
          <p:nvPr>
            <p:extLst>
              <p:ext uri="{D42A27DB-BD31-4B8C-83A1-F6EECF244321}">
                <p14:modId xmlns:p14="http://schemas.microsoft.com/office/powerpoint/2010/main" val="1412411982"/>
              </p:ext>
            </p:extLst>
          </p:nvPr>
        </p:nvGraphicFramePr>
        <p:xfrm>
          <a:off x="3005733" y="3382771"/>
          <a:ext cx="3157934" cy="490025"/>
        </p:xfrm>
        <a:graphic>
          <a:graphicData uri="http://schemas.openxmlformats.org/presentationml/2006/ole">
            <mc:AlternateContent xmlns:mc="http://schemas.openxmlformats.org/markup-compatibility/2006">
              <mc:Choice xmlns:v="urn:schemas-microsoft-com:vml" Requires="v">
                <p:oleObj name="Equation" r:id="rId5" imgW="1473120" imgH="228600" progId="Equation.DSMT4">
                  <p:embed/>
                </p:oleObj>
              </mc:Choice>
              <mc:Fallback>
                <p:oleObj name="Equation" r:id="rId5" imgW="1473120" imgH="22860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5733" y="3382771"/>
                        <a:ext cx="3157934" cy="49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Content Placeholder 5">
            <a:extLst>
              <a:ext uri="{FF2B5EF4-FFF2-40B4-BE49-F238E27FC236}">
                <a16:creationId xmlns:a16="http://schemas.microsoft.com/office/drawing/2014/main" id="{04A2C32A-B649-4553-9595-66E6692B5C00}"/>
              </a:ext>
            </a:extLst>
          </p:cNvPr>
          <p:cNvSpPr>
            <a:spLocks noGrp="1"/>
          </p:cNvSpPr>
          <p:nvPr>
            <p:ph sz="quarter" idx="18"/>
          </p:nvPr>
        </p:nvSpPr>
        <p:spPr>
          <a:xfrm>
            <a:off x="398816" y="3911600"/>
            <a:ext cx="8334022" cy="1041400"/>
          </a:xfrm>
        </p:spPr>
        <p:txBody>
          <a:bodyPr/>
          <a:lstStyle/>
          <a:p>
            <a:pPr marL="0" indent="0">
              <a:buNone/>
            </a:pPr>
            <a:r>
              <a:rPr lang="en-US" dirty="0"/>
              <a:t>Vertical asymptotes for this particular solution will be found where:</a:t>
            </a:r>
          </a:p>
        </p:txBody>
      </p:sp>
      <p:graphicFrame>
        <p:nvGraphicFramePr>
          <p:cNvPr id="9" name="Object 8" descr="y equals root of order three over three equation left hand side almost equals right hand side negative 1.5874&#10;x similar to plus or minus 3 full stop 3488">
            <a:extLst>
              <a:ext uri="{FF2B5EF4-FFF2-40B4-BE49-F238E27FC236}">
                <a16:creationId xmlns:a16="http://schemas.microsoft.com/office/drawing/2014/main" id="{7531EA82-740C-409C-8CD6-94EDD87D7416}"/>
              </a:ext>
            </a:extLst>
          </p:cNvPr>
          <p:cNvGraphicFramePr>
            <a:graphicFrameLocks noChangeAspect="1"/>
          </p:cNvGraphicFramePr>
          <p:nvPr>
            <p:extLst>
              <p:ext uri="{D42A27DB-BD31-4B8C-83A1-F6EECF244321}">
                <p14:modId xmlns:p14="http://schemas.microsoft.com/office/powerpoint/2010/main" val="966388726"/>
              </p:ext>
            </p:extLst>
          </p:nvPr>
        </p:nvGraphicFramePr>
        <p:xfrm>
          <a:off x="3228023" y="5018087"/>
          <a:ext cx="2640330" cy="925513"/>
        </p:xfrm>
        <a:graphic>
          <a:graphicData uri="http://schemas.openxmlformats.org/presentationml/2006/ole">
            <mc:AlternateContent xmlns:mc="http://schemas.openxmlformats.org/markup-compatibility/2006">
              <mc:Choice xmlns:v="urn:schemas-microsoft-com:vml" Requires="v">
                <p:oleObj name="Equation" r:id="rId7" imgW="1231560" imgH="431640" progId="Equation.DSMT4">
                  <p:embed/>
                </p:oleObj>
              </mc:Choice>
              <mc:Fallback>
                <p:oleObj name="Equation" r:id="rId7" imgW="1231560" imgH="431640" progId="Equation.DSMT4">
                  <p:embed/>
                  <p:pic>
                    <p:nvPicPr>
                      <p:cNvPr id="6" name="Object 5"/>
                      <p:cNvPicPr/>
                      <p:nvPr/>
                    </p:nvPicPr>
                    <p:blipFill>
                      <a:blip r:embed="rId8"/>
                      <a:stretch>
                        <a:fillRect/>
                      </a:stretch>
                    </p:blipFill>
                    <p:spPr>
                      <a:xfrm>
                        <a:off x="3228023" y="5018087"/>
                        <a:ext cx="2640330" cy="925513"/>
                      </a:xfrm>
                      <a:prstGeom prst="rect">
                        <a:avLst/>
                      </a:prstGeom>
                    </p:spPr>
                  </p:pic>
                </p:oleObj>
              </mc:Fallback>
            </mc:AlternateContent>
          </a:graphicData>
        </a:graphic>
      </p:graphicFrame>
    </p:spTree>
    <p:extLst>
      <p:ext uri="{BB962C8B-B14F-4D97-AF65-F5344CB8AC3E}">
        <p14:creationId xmlns:p14="http://schemas.microsoft.com/office/powerpoint/2010/main" val="341219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AEE6-0CEE-43F7-8932-032B6B2515F8}"/>
              </a:ext>
            </a:extLst>
          </p:cNvPr>
          <p:cNvSpPr>
            <a:spLocks noGrp="1"/>
          </p:cNvSpPr>
          <p:nvPr>
            <p:ph type="title"/>
          </p:nvPr>
        </p:nvSpPr>
        <p:spPr>
          <a:xfrm>
            <a:off x="281354" y="457200"/>
            <a:ext cx="8534400" cy="685800"/>
          </a:xfrm>
        </p:spPr>
        <p:txBody>
          <a:bodyPr>
            <a:normAutofit/>
          </a:bodyPr>
          <a:lstStyle/>
          <a:p>
            <a:r>
              <a:rPr lang="en-US" dirty="0"/>
              <a:t>Example 2.2.3: Graph of Solutions</a:t>
            </a:r>
            <a:endParaRPr lang="en-IN" dirty="0"/>
          </a:p>
        </p:txBody>
      </p:sp>
      <p:sp>
        <p:nvSpPr>
          <p:cNvPr id="3" name="Content Placeholder 2">
            <a:extLst>
              <a:ext uri="{FF2B5EF4-FFF2-40B4-BE49-F238E27FC236}">
                <a16:creationId xmlns:a16="http://schemas.microsoft.com/office/drawing/2014/main" id="{42981F0B-3E05-40C2-A891-9A84C52D2471}"/>
              </a:ext>
            </a:extLst>
          </p:cNvPr>
          <p:cNvSpPr>
            <a:spLocks noGrp="1"/>
          </p:cNvSpPr>
          <p:nvPr>
            <p:ph sz="quarter" idx="15"/>
          </p:nvPr>
        </p:nvSpPr>
        <p:spPr>
          <a:xfrm>
            <a:off x="381000" y="1219200"/>
            <a:ext cx="8534400" cy="1371600"/>
          </a:xfrm>
        </p:spPr>
        <p:txBody>
          <a:bodyPr/>
          <a:lstStyle/>
          <a:p>
            <a:pPr marL="461963" lvl="0" indent="-461963">
              <a:lnSpc>
                <a:spcPct val="100000"/>
              </a:lnSpc>
              <a:spcBef>
                <a:spcPts val="400"/>
              </a:spcBef>
              <a:buSzPct val="100000"/>
            </a:pPr>
            <a:r>
              <a:rPr lang="en-US" sz="2400" dirty="0">
                <a:solidFill>
                  <a:schemeClr val="dk1"/>
                </a:solidFill>
                <a:ea typeface="Times New Roman"/>
                <a:cs typeface="Times New Roman"/>
                <a:sym typeface="Times New Roman"/>
              </a:rPr>
              <a:t>The graph of the solution through (0, 1) is shown in green</a:t>
            </a:r>
          </a:p>
          <a:p>
            <a:pPr marL="461963" lvl="0" indent="-461963">
              <a:lnSpc>
                <a:spcPct val="100000"/>
              </a:lnSpc>
              <a:spcBef>
                <a:spcPts val="400"/>
              </a:spcBef>
              <a:buSzPct val="100000"/>
            </a:pPr>
            <a:r>
              <a:rPr lang="en-US" sz="2400" dirty="0">
                <a:solidFill>
                  <a:schemeClr val="dk1"/>
                </a:solidFill>
                <a:ea typeface="Times New Roman"/>
                <a:cs typeface="Times New Roman"/>
                <a:sym typeface="Times New Roman"/>
              </a:rPr>
              <a:t>The points identified with open dots correspond to the solution domain boundaries where the tangent lines are vertical.</a:t>
            </a:r>
          </a:p>
        </p:txBody>
      </p:sp>
      <p:pic>
        <p:nvPicPr>
          <p:cNvPr id="5" name="Picture 4" descr="A graph shows the integral curves of a differential equation. The horizontal and vertical axes are labeled x and y, respectively. The x axis is marked from negative 3 to 3 in increments of 1, and the y axis is marked from negative 3 to 2 in increments of 1. The first curve starts at (0, 2), bulge concave down through the first quadrant to (3.5, 0), then bulges through the fourth quadrant to (0, negative 3.2), then bulges into the third quadrant to (negative 3.5, 0), and then bulges through the second quadrant to (0, 2) to form a closed loop. This curve is symmetrical about the y axis. Three other curves inside this curve also have identical shapes, with their starting points at (0, 1), the origin, and (0, negative 1). Two similar oval shaped curves are present in the third and fourth quadrants, inside these four curves. A portion of the second inner curve is highlighted in green. It starts at an open circle marked at (negative 3.3488, negative 1.5874), bulges through the second quadrant to (0, 1), and then bulges through the first quadrant to an open circle marked at (3.3488, negative 1.5874). This curve is symmetrical about the y axis. All values are estimated."/>
          <p:cNvPicPr>
            <a:picLocks noChangeAspect="1"/>
          </p:cNvPicPr>
          <p:nvPr/>
        </p:nvPicPr>
        <p:blipFill rotWithShape="1">
          <a:blip r:embed="rId3"/>
          <a:srcRect l="2871" t="4341" r="2871"/>
          <a:stretch/>
        </p:blipFill>
        <p:spPr>
          <a:xfrm>
            <a:off x="2438400" y="2667000"/>
            <a:ext cx="4267200" cy="3352515"/>
          </a:xfrm>
          <a:prstGeom prst="rect">
            <a:avLst/>
          </a:prstGeom>
        </p:spPr>
      </p:pic>
    </p:spTree>
    <p:extLst>
      <p:ext uri="{BB962C8B-B14F-4D97-AF65-F5344CB8AC3E}">
        <p14:creationId xmlns:p14="http://schemas.microsoft.com/office/powerpoint/2010/main" val="1912958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7F55-0AC9-4C4F-BF37-B5C9D6640992}"/>
              </a:ext>
            </a:extLst>
          </p:cNvPr>
          <p:cNvSpPr>
            <a:spLocks noGrp="1"/>
          </p:cNvSpPr>
          <p:nvPr>
            <p:ph type="title"/>
          </p:nvPr>
        </p:nvSpPr>
        <p:spPr>
          <a:xfrm>
            <a:off x="281354" y="457200"/>
            <a:ext cx="8534400" cy="784208"/>
          </a:xfrm>
        </p:spPr>
        <p:txBody>
          <a:bodyPr>
            <a:normAutofit/>
          </a:bodyPr>
          <a:lstStyle/>
          <a:p>
            <a:r>
              <a:rPr lang="en-US" dirty="0"/>
              <a:t>Parametric Equations</a:t>
            </a:r>
            <a:endParaRPr lang="en-IN" dirty="0"/>
          </a:p>
        </p:txBody>
      </p:sp>
      <p:sp>
        <p:nvSpPr>
          <p:cNvPr id="3" name="Content Placeholder 2">
            <a:extLst>
              <a:ext uri="{FF2B5EF4-FFF2-40B4-BE49-F238E27FC236}">
                <a16:creationId xmlns:a16="http://schemas.microsoft.com/office/drawing/2014/main" id="{1AF0A3E5-D101-4C1D-985D-9F30315C02FF}"/>
              </a:ext>
            </a:extLst>
          </p:cNvPr>
          <p:cNvSpPr>
            <a:spLocks noGrp="1"/>
          </p:cNvSpPr>
          <p:nvPr>
            <p:ph sz="quarter" idx="15"/>
          </p:nvPr>
        </p:nvSpPr>
        <p:spPr>
          <a:xfrm>
            <a:off x="380060" y="1692275"/>
            <a:ext cx="4191940" cy="425450"/>
          </a:xfrm>
        </p:spPr>
        <p:txBody>
          <a:bodyPr/>
          <a:lstStyle/>
          <a:p>
            <a:pPr marL="461963" indent="-461963" algn="l">
              <a:buClr>
                <a:schemeClr val="accent2"/>
              </a:buClr>
              <a:buFont typeface="Arial" panose="020B0604020202020204" pitchFamily="34" charset="0"/>
              <a:buChar char="•"/>
            </a:pPr>
            <a:r>
              <a:rPr lang="en-US" sz="2400" dirty="0"/>
              <a:t>The differential equation:</a:t>
            </a:r>
          </a:p>
        </p:txBody>
      </p:sp>
      <p:graphicFrame>
        <p:nvGraphicFramePr>
          <p:cNvPr id="6" name="Object 5" descr="equation left hand side d times y divided by d times x equals right hand side cap f of x comma y divided by cap g of x comma y">
            <a:extLst>
              <a:ext uri="{FF2B5EF4-FFF2-40B4-BE49-F238E27FC236}">
                <a16:creationId xmlns:a16="http://schemas.microsoft.com/office/drawing/2014/main" id="{82301805-DD4A-4115-A434-0458F68A4DA8}"/>
              </a:ext>
            </a:extLst>
          </p:cNvPr>
          <p:cNvGraphicFramePr>
            <a:graphicFrameLocks noChangeAspect="1"/>
          </p:cNvGraphicFramePr>
          <p:nvPr>
            <p:extLst>
              <p:ext uri="{D42A27DB-BD31-4B8C-83A1-F6EECF244321}">
                <p14:modId xmlns:p14="http://schemas.microsoft.com/office/powerpoint/2010/main" val="2104473163"/>
              </p:ext>
            </p:extLst>
          </p:nvPr>
        </p:nvGraphicFramePr>
        <p:xfrm>
          <a:off x="4190130" y="1562085"/>
          <a:ext cx="1390837" cy="756779"/>
        </p:xfrm>
        <a:graphic>
          <a:graphicData uri="http://schemas.openxmlformats.org/presentationml/2006/ole">
            <mc:AlternateContent xmlns:mc="http://schemas.openxmlformats.org/markup-compatibility/2006">
              <mc:Choice xmlns:v="urn:schemas-microsoft-com:vml" Requires="v">
                <p:oleObj name="Equation" r:id="rId3" imgW="863280" imgH="469800" progId="Equation.DSMT4">
                  <p:embed/>
                </p:oleObj>
              </mc:Choice>
              <mc:Fallback>
                <p:oleObj name="Equation" r:id="rId3" imgW="863280" imgH="469800" progId="Equation.DSMT4">
                  <p:embed/>
                  <p:pic>
                    <p:nvPicPr>
                      <p:cNvPr id="3" name="Object 2"/>
                      <p:cNvPicPr/>
                      <p:nvPr/>
                    </p:nvPicPr>
                    <p:blipFill>
                      <a:blip r:embed="rId4"/>
                      <a:stretch>
                        <a:fillRect/>
                      </a:stretch>
                    </p:blipFill>
                    <p:spPr>
                      <a:xfrm>
                        <a:off x="4190130" y="1562085"/>
                        <a:ext cx="1390837" cy="75677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998ABB35-EF15-4398-8C48-493412EEC0CD}"/>
              </a:ext>
            </a:extLst>
          </p:cNvPr>
          <p:cNvSpPr>
            <a:spLocks noGrp="1"/>
          </p:cNvSpPr>
          <p:nvPr>
            <p:ph sz="quarter" idx="21"/>
          </p:nvPr>
        </p:nvSpPr>
        <p:spPr>
          <a:xfrm>
            <a:off x="425633" y="2400437"/>
            <a:ext cx="7860409" cy="1561811"/>
          </a:xfrm>
        </p:spPr>
        <p:txBody>
          <a:bodyPr/>
          <a:lstStyle/>
          <a:p>
            <a:pPr marL="461963" lvl="0" indent="0">
              <a:lnSpc>
                <a:spcPct val="100000"/>
              </a:lnSpc>
              <a:spcBef>
                <a:spcPts val="0"/>
              </a:spcBef>
              <a:buClr>
                <a:schemeClr val="dk1"/>
              </a:buClr>
              <a:buSzPts val="2400"/>
              <a:buNone/>
            </a:pPr>
            <a:r>
              <a:rPr lang="en-US" sz="2400" dirty="0">
                <a:solidFill>
                  <a:schemeClr val="dk1"/>
                </a:solidFill>
                <a:ea typeface="Times New Roman"/>
                <a:cs typeface="Times New Roman"/>
                <a:sym typeface="Times New Roman"/>
              </a:rPr>
              <a:t>is sometimes easier to solve if </a:t>
            </a:r>
            <a:r>
              <a:rPr lang="en-US" sz="2400" i="1" dirty="0">
                <a:solidFill>
                  <a:schemeClr val="dk1"/>
                </a:solidFill>
                <a:ea typeface="Times New Roman"/>
                <a:cs typeface="Times New Roman"/>
                <a:sym typeface="Times New Roman"/>
              </a:rPr>
              <a:t>x</a:t>
            </a:r>
            <a:r>
              <a:rPr lang="en-US" sz="2400" dirty="0">
                <a:solidFill>
                  <a:schemeClr val="dk1"/>
                </a:solidFill>
                <a:ea typeface="Times New Roman"/>
                <a:cs typeface="Times New Roman"/>
                <a:sym typeface="Times New Roman"/>
              </a:rPr>
              <a:t> and </a:t>
            </a:r>
            <a:r>
              <a:rPr lang="en-US" sz="2400" i="1" dirty="0">
                <a:solidFill>
                  <a:schemeClr val="dk1"/>
                </a:solidFill>
                <a:ea typeface="Times New Roman"/>
                <a:cs typeface="Times New Roman"/>
                <a:sym typeface="Times New Roman"/>
              </a:rPr>
              <a:t>y</a:t>
            </a:r>
            <a:r>
              <a:rPr lang="en-US" sz="2400" dirty="0">
                <a:solidFill>
                  <a:schemeClr val="dk1"/>
                </a:solidFill>
                <a:ea typeface="Times New Roman"/>
                <a:cs typeface="Times New Roman"/>
                <a:sym typeface="Times New Roman"/>
              </a:rPr>
              <a:t> are thought of as dependent variables of the independent variable </a:t>
            </a:r>
            <a:r>
              <a:rPr lang="en-US" sz="2400" i="1" dirty="0">
                <a:solidFill>
                  <a:schemeClr val="dk1"/>
                </a:solidFill>
                <a:ea typeface="Times New Roman"/>
                <a:cs typeface="Times New Roman"/>
                <a:sym typeface="Times New Roman"/>
              </a:rPr>
              <a:t>t</a:t>
            </a:r>
            <a:r>
              <a:rPr lang="en-US" sz="2400" dirty="0">
                <a:solidFill>
                  <a:schemeClr val="dk1"/>
                </a:solidFill>
                <a:ea typeface="Times New Roman"/>
                <a:cs typeface="Times New Roman"/>
                <a:sym typeface="Times New Roman"/>
              </a:rPr>
              <a:t> and rewriting the single differential equation as the system of differential equations:</a:t>
            </a:r>
            <a:endParaRPr lang="en-US" sz="2400" dirty="0"/>
          </a:p>
        </p:txBody>
      </p:sp>
      <p:graphicFrame>
        <p:nvGraphicFramePr>
          <p:cNvPr id="7" name="Object 6" descr="d times y divided by d times t equals cap f of x comma y and d times x divided by d times t equals cap g of x comma y">
            <a:extLst>
              <a:ext uri="{FF2B5EF4-FFF2-40B4-BE49-F238E27FC236}">
                <a16:creationId xmlns:a16="http://schemas.microsoft.com/office/drawing/2014/main" id="{37853167-E601-4D9A-80F6-B93619330917}"/>
              </a:ext>
            </a:extLst>
          </p:cNvPr>
          <p:cNvGraphicFramePr>
            <a:graphicFrameLocks noChangeAspect="1"/>
          </p:cNvGraphicFramePr>
          <p:nvPr>
            <p:extLst>
              <p:ext uri="{D42A27DB-BD31-4B8C-83A1-F6EECF244321}">
                <p14:modId xmlns:p14="http://schemas.microsoft.com/office/powerpoint/2010/main" val="146769262"/>
              </p:ext>
            </p:extLst>
          </p:nvPr>
        </p:nvGraphicFramePr>
        <p:xfrm>
          <a:off x="3022364" y="4027883"/>
          <a:ext cx="3149836" cy="634059"/>
        </p:xfrm>
        <a:graphic>
          <a:graphicData uri="http://schemas.openxmlformats.org/presentationml/2006/ole">
            <mc:AlternateContent xmlns:mc="http://schemas.openxmlformats.org/markup-compatibility/2006">
              <mc:Choice xmlns:v="urn:schemas-microsoft-com:vml" Requires="v">
                <p:oleObj name="Equation" r:id="rId5" imgW="1955520" imgH="393480" progId="Equation.DSMT4">
                  <p:embed/>
                </p:oleObj>
              </mc:Choice>
              <mc:Fallback>
                <p:oleObj name="Equation" r:id="rId5" imgW="1955520" imgH="393480" progId="Equation.DSMT4">
                  <p:embed/>
                  <p:pic>
                    <p:nvPicPr>
                      <p:cNvPr id="4" name="Object 3"/>
                      <p:cNvPicPr/>
                      <p:nvPr/>
                    </p:nvPicPr>
                    <p:blipFill>
                      <a:blip r:embed="rId6"/>
                      <a:stretch>
                        <a:fillRect/>
                      </a:stretch>
                    </p:blipFill>
                    <p:spPr>
                      <a:xfrm>
                        <a:off x="3022364" y="4027883"/>
                        <a:ext cx="3149836" cy="634059"/>
                      </a:xfrm>
                      <a:prstGeom prst="rect">
                        <a:avLst/>
                      </a:prstGeom>
                    </p:spPr>
                  </p:pic>
                </p:oleObj>
              </mc:Fallback>
            </mc:AlternateContent>
          </a:graphicData>
        </a:graphic>
      </p:graphicFrame>
      <p:sp>
        <p:nvSpPr>
          <p:cNvPr id="20" name="Content Placeholder 19">
            <a:extLst>
              <a:ext uri="{FF2B5EF4-FFF2-40B4-BE49-F238E27FC236}">
                <a16:creationId xmlns:a16="http://schemas.microsoft.com/office/drawing/2014/main" id="{2C83EAE7-F299-46F3-9829-9E6E2D17CAB8}"/>
              </a:ext>
            </a:extLst>
          </p:cNvPr>
          <p:cNvSpPr>
            <a:spLocks noGrp="1"/>
          </p:cNvSpPr>
          <p:nvPr>
            <p:ph sz="quarter" idx="22"/>
          </p:nvPr>
        </p:nvSpPr>
        <p:spPr>
          <a:xfrm>
            <a:off x="955345" y="4800600"/>
            <a:ext cx="7860409" cy="517523"/>
          </a:xfrm>
        </p:spPr>
        <p:txBody>
          <a:bodyPr/>
          <a:lstStyle/>
          <a:p>
            <a:pPr marL="0" indent="0">
              <a:buNone/>
            </a:pPr>
            <a:r>
              <a:rPr lang="en-US" sz="2400" dirty="0"/>
              <a:t>Chapter 9 is devoted to the solution of systems such as these.</a:t>
            </a:r>
            <a:endParaRPr lang="en-IN" sz="2400" dirty="0"/>
          </a:p>
        </p:txBody>
      </p:sp>
    </p:spTree>
    <p:extLst>
      <p:ext uri="{BB962C8B-B14F-4D97-AF65-F5344CB8AC3E}">
        <p14:creationId xmlns:p14="http://schemas.microsoft.com/office/powerpoint/2010/main" val="12397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1812902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EFC8-F60D-48B1-B365-C1B7AB44A29A}"/>
              </a:ext>
            </a:extLst>
          </p:cNvPr>
          <p:cNvSpPr>
            <a:spLocks noGrp="1"/>
          </p:cNvSpPr>
          <p:nvPr>
            <p:ph type="title"/>
          </p:nvPr>
        </p:nvSpPr>
        <p:spPr>
          <a:xfrm>
            <a:off x="304800" y="2705100"/>
            <a:ext cx="8534400" cy="1447800"/>
          </a:xfrm>
        </p:spPr>
        <p:txBody>
          <a:bodyPr>
            <a:normAutofit/>
          </a:bodyPr>
          <a:lstStyle/>
          <a:p>
            <a:pPr algn="ctr"/>
            <a:r>
              <a:rPr lang="en-US" b="1" dirty="0"/>
              <a:t>Section 2.2</a:t>
            </a:r>
            <a:br>
              <a:rPr lang="en-US" b="1" dirty="0"/>
            </a:br>
            <a:r>
              <a:rPr lang="en-US" b="1" dirty="0"/>
              <a:t>Separable Differential Equations</a:t>
            </a:r>
            <a:endParaRPr lang="en-IN" b="1" dirty="0"/>
          </a:p>
        </p:txBody>
      </p:sp>
    </p:spTree>
    <p:extLst>
      <p:ext uri="{BB962C8B-B14F-4D97-AF65-F5344CB8AC3E}">
        <p14:creationId xmlns:p14="http://schemas.microsoft.com/office/powerpoint/2010/main" val="159932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1DF7-D727-4B0E-9790-940CE6D98912}"/>
              </a:ext>
            </a:extLst>
          </p:cNvPr>
          <p:cNvSpPr>
            <a:spLocks noGrp="1"/>
          </p:cNvSpPr>
          <p:nvPr>
            <p:ph type="title"/>
          </p:nvPr>
        </p:nvSpPr>
        <p:spPr>
          <a:xfrm>
            <a:off x="281354" y="457200"/>
            <a:ext cx="8534400" cy="1106307"/>
          </a:xfrm>
        </p:spPr>
        <p:txBody>
          <a:bodyPr>
            <a:noAutofit/>
          </a:bodyPr>
          <a:lstStyle/>
          <a:p>
            <a:r>
              <a:rPr lang="en-US" dirty="0"/>
              <a:t>Definition of Separable Differential Equations</a:t>
            </a:r>
            <a:endParaRPr lang="en-IN" dirty="0"/>
          </a:p>
        </p:txBody>
      </p:sp>
      <p:sp>
        <p:nvSpPr>
          <p:cNvPr id="3" name="Content Placeholder 2">
            <a:extLst>
              <a:ext uri="{FF2B5EF4-FFF2-40B4-BE49-F238E27FC236}">
                <a16:creationId xmlns:a16="http://schemas.microsoft.com/office/drawing/2014/main" id="{E84AA180-83CC-4510-8EC7-7265E44CD727}"/>
              </a:ext>
            </a:extLst>
          </p:cNvPr>
          <p:cNvSpPr>
            <a:spLocks noGrp="1"/>
          </p:cNvSpPr>
          <p:nvPr>
            <p:ph sz="quarter" idx="15"/>
          </p:nvPr>
        </p:nvSpPr>
        <p:spPr>
          <a:xfrm>
            <a:off x="380060" y="1744652"/>
            <a:ext cx="8534400" cy="607821"/>
          </a:xfrm>
        </p:spPr>
        <p:txBody>
          <a:bodyPr/>
          <a:lstStyle/>
          <a:p>
            <a:pPr marL="457200" indent="-457200" algn="l">
              <a:buClr>
                <a:schemeClr val="accent2"/>
              </a:buClr>
              <a:buFont typeface="Arial" panose="020B0604020202020204" pitchFamily="34" charset="0"/>
              <a:buChar char="•"/>
            </a:pPr>
            <a:r>
              <a:rPr lang="en-US" sz="1800" dirty="0"/>
              <a:t>In this section we examine a subclass of linear and nonlinear first order equations. Consider the first order equation</a:t>
            </a:r>
          </a:p>
        </p:txBody>
      </p:sp>
      <p:graphicFrame>
        <p:nvGraphicFramePr>
          <p:cNvPr id="14" name="Object 13" descr="d times y divided by d times x equals f of x comma y">
            <a:extLst>
              <a:ext uri="{FF2B5EF4-FFF2-40B4-BE49-F238E27FC236}">
                <a16:creationId xmlns:a16="http://schemas.microsoft.com/office/drawing/2014/main" id="{530C3865-6AD9-488B-B3E4-D7734926BE6B}"/>
              </a:ext>
            </a:extLst>
          </p:cNvPr>
          <p:cNvGraphicFramePr>
            <a:graphicFrameLocks noChangeAspect="1"/>
          </p:cNvGraphicFramePr>
          <p:nvPr>
            <p:extLst>
              <p:ext uri="{D42A27DB-BD31-4B8C-83A1-F6EECF244321}">
                <p14:modId xmlns:p14="http://schemas.microsoft.com/office/powerpoint/2010/main" val="3101877903"/>
              </p:ext>
            </p:extLst>
          </p:nvPr>
        </p:nvGraphicFramePr>
        <p:xfrm>
          <a:off x="3958396" y="2294958"/>
          <a:ext cx="1227208" cy="576417"/>
        </p:xfrm>
        <a:graphic>
          <a:graphicData uri="http://schemas.openxmlformats.org/presentationml/2006/ole">
            <mc:AlternateContent xmlns:mc="http://schemas.openxmlformats.org/markup-compatibility/2006">
              <mc:Choice xmlns:v="urn:schemas-microsoft-com:vml" Requires="v">
                <p:oleObj name="Equation" r:id="rId3" imgW="838080" imgH="393480" progId="Equation.DSMT4">
                  <p:embed/>
                </p:oleObj>
              </mc:Choice>
              <mc:Fallback>
                <p:oleObj name="Equation" r:id="rId3" imgW="838080" imgH="393480" progId="Equation.DSMT4">
                  <p:embed/>
                  <p:pic>
                    <p:nvPicPr>
                      <p:cNvPr id="3" name="Object 2"/>
                      <p:cNvPicPr/>
                      <p:nvPr/>
                    </p:nvPicPr>
                    <p:blipFill>
                      <a:blip r:embed="rId4"/>
                      <a:stretch>
                        <a:fillRect/>
                      </a:stretch>
                    </p:blipFill>
                    <p:spPr>
                      <a:xfrm>
                        <a:off x="3958396" y="2294958"/>
                        <a:ext cx="1227208" cy="57641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6909DD31-EBD2-4A83-9D41-5709D96E6E81}"/>
              </a:ext>
            </a:extLst>
          </p:cNvPr>
          <p:cNvSpPr>
            <a:spLocks noGrp="1"/>
          </p:cNvSpPr>
          <p:nvPr>
            <p:ph sz="quarter" idx="18"/>
          </p:nvPr>
        </p:nvSpPr>
        <p:spPr>
          <a:xfrm>
            <a:off x="381000" y="2811452"/>
            <a:ext cx="8334022" cy="409296"/>
          </a:xfrm>
        </p:spPr>
        <p:txBody>
          <a:bodyPr/>
          <a:lstStyle/>
          <a:p>
            <a:pPr marL="457200" indent="-457200"/>
            <a:r>
              <a:rPr lang="en-US" sz="1800" dirty="0"/>
              <a:t>We can rewrite this in the form</a:t>
            </a:r>
          </a:p>
        </p:txBody>
      </p:sp>
      <p:graphicFrame>
        <p:nvGraphicFramePr>
          <p:cNvPr id="15" name="Object 14" descr="cap m of x comma y plus cap n of x comma y times d times y divided by d times x equals zero">
            <a:extLst>
              <a:ext uri="{FF2B5EF4-FFF2-40B4-BE49-F238E27FC236}">
                <a16:creationId xmlns:a16="http://schemas.microsoft.com/office/drawing/2014/main" id="{64089A4A-F54C-43BE-9A7C-875A0B0510CF}"/>
              </a:ext>
            </a:extLst>
          </p:cNvPr>
          <p:cNvGraphicFramePr>
            <a:graphicFrameLocks noChangeAspect="1"/>
          </p:cNvGraphicFramePr>
          <p:nvPr>
            <p:extLst>
              <p:ext uri="{D42A27DB-BD31-4B8C-83A1-F6EECF244321}">
                <p14:modId xmlns:p14="http://schemas.microsoft.com/office/powerpoint/2010/main" val="1738237266"/>
              </p:ext>
            </p:extLst>
          </p:nvPr>
        </p:nvGraphicFramePr>
        <p:xfrm>
          <a:off x="3505200" y="3209672"/>
          <a:ext cx="2342853" cy="576417"/>
        </p:xfrm>
        <a:graphic>
          <a:graphicData uri="http://schemas.openxmlformats.org/presentationml/2006/ole">
            <mc:AlternateContent xmlns:mc="http://schemas.openxmlformats.org/markup-compatibility/2006">
              <mc:Choice xmlns:v="urn:schemas-microsoft-com:vml" Requires="v">
                <p:oleObj name="Equation" r:id="rId5" imgW="1600200" imgH="393480" progId="Equation.DSMT4">
                  <p:embed/>
                </p:oleObj>
              </mc:Choice>
              <mc:Fallback>
                <p:oleObj name="Equation" r:id="rId5" imgW="1600200" imgH="393480" progId="Equation.DSMT4">
                  <p:embed/>
                  <p:pic>
                    <p:nvPicPr>
                      <p:cNvPr id="4" name="Object 3"/>
                      <p:cNvPicPr/>
                      <p:nvPr/>
                    </p:nvPicPr>
                    <p:blipFill>
                      <a:blip r:embed="rId6"/>
                      <a:stretch>
                        <a:fillRect/>
                      </a:stretch>
                    </p:blipFill>
                    <p:spPr>
                      <a:xfrm>
                        <a:off x="3505200" y="3209672"/>
                        <a:ext cx="2342853" cy="57641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83E829F4-2B82-43A4-8A4C-7F6A73CDBBBE}"/>
              </a:ext>
            </a:extLst>
          </p:cNvPr>
          <p:cNvSpPr>
            <a:spLocks noGrp="1"/>
          </p:cNvSpPr>
          <p:nvPr>
            <p:ph sz="quarter" idx="21"/>
          </p:nvPr>
        </p:nvSpPr>
        <p:spPr>
          <a:xfrm>
            <a:off x="381000" y="3783693"/>
            <a:ext cx="8229517" cy="685800"/>
          </a:xfrm>
        </p:spPr>
        <p:txBody>
          <a:bodyPr/>
          <a:lstStyle/>
          <a:p>
            <a:pPr marL="457200" indent="-457200">
              <a:lnSpc>
                <a:spcPct val="100000"/>
              </a:lnSpc>
              <a:spcBef>
                <a:spcPts val="624"/>
              </a:spcBef>
              <a:buClr>
                <a:schemeClr val="accent2"/>
              </a:buClr>
            </a:pPr>
            <a:r>
              <a:rPr lang="en-US" sz="1800" dirty="0">
                <a:solidFill>
                  <a:schemeClr val="dk1"/>
                </a:solidFill>
                <a:ea typeface="Times New Roman"/>
                <a:cs typeface="Times New Roman"/>
                <a:sym typeface="Times New Roman"/>
              </a:rPr>
              <a:t>For example, we can let </a:t>
            </a:r>
            <a:r>
              <a:rPr lang="en-US" sz="1800" i="1" dirty="0">
                <a:solidFill>
                  <a:schemeClr val="dk1"/>
                </a:solidFill>
                <a:ea typeface="Times New Roman"/>
                <a:cs typeface="Times New Roman"/>
                <a:sym typeface="Times New Roman"/>
              </a:rPr>
              <a:t>M</a:t>
            </a:r>
            <a:r>
              <a:rPr lang="en-US" sz="1800" dirty="0">
                <a:solidFill>
                  <a:schemeClr val="dk1"/>
                </a:solidFill>
                <a:ea typeface="Times New Roman"/>
                <a:cs typeface="Times New Roman"/>
                <a:sym typeface="Times New Roman"/>
              </a:rPr>
              <a:t>(</a:t>
            </a:r>
            <a:r>
              <a:rPr lang="en-US" sz="1800" i="1" dirty="0" err="1">
                <a:solidFill>
                  <a:schemeClr val="dk1"/>
                </a:solidFill>
                <a:ea typeface="Times New Roman"/>
                <a:cs typeface="Times New Roman"/>
                <a:sym typeface="Times New Roman"/>
              </a:rPr>
              <a:t>x</a:t>
            </a:r>
            <a:r>
              <a:rPr lang="en-US" sz="1800" dirty="0" err="1">
                <a:solidFill>
                  <a:schemeClr val="dk1"/>
                </a:solidFill>
                <a:ea typeface="Times New Roman"/>
                <a:cs typeface="Times New Roman"/>
                <a:sym typeface="Times New Roman"/>
              </a:rPr>
              <a:t>,</a:t>
            </a:r>
            <a:r>
              <a:rPr lang="en-US" sz="1800" i="1" dirty="0" err="1">
                <a:solidFill>
                  <a:schemeClr val="dk1"/>
                </a:solidFill>
                <a:ea typeface="Times New Roman"/>
                <a:cs typeface="Times New Roman"/>
                <a:sym typeface="Times New Roman"/>
              </a:rPr>
              <a:t>y</a:t>
            </a:r>
            <a:r>
              <a:rPr lang="en-US" sz="1800" dirty="0">
                <a:solidFill>
                  <a:schemeClr val="dk1"/>
                </a:solidFill>
                <a:ea typeface="Times New Roman"/>
                <a:cs typeface="Times New Roman"/>
                <a:sym typeface="Times New Roman"/>
              </a:rPr>
              <a:t>) = – </a:t>
            </a:r>
            <a:r>
              <a:rPr lang="en-US" sz="1800" i="1" dirty="0">
                <a:solidFill>
                  <a:schemeClr val="dk1"/>
                </a:solidFill>
                <a:ea typeface="Times New Roman"/>
                <a:cs typeface="Times New Roman"/>
                <a:sym typeface="Times New Roman"/>
              </a:rPr>
              <a:t>f </a:t>
            </a:r>
            <a:r>
              <a:rPr lang="en-US" sz="1800" dirty="0">
                <a:solidFill>
                  <a:schemeClr val="dk1"/>
                </a:solidFill>
                <a:ea typeface="Times New Roman"/>
                <a:cs typeface="Times New Roman"/>
                <a:sym typeface="Times New Roman"/>
              </a:rPr>
              <a:t>(</a:t>
            </a:r>
            <a:r>
              <a:rPr lang="en-US" sz="1800" i="1" dirty="0" err="1">
                <a:solidFill>
                  <a:schemeClr val="dk1"/>
                </a:solidFill>
                <a:ea typeface="Times New Roman"/>
                <a:cs typeface="Times New Roman"/>
                <a:sym typeface="Times New Roman"/>
              </a:rPr>
              <a:t>x</a:t>
            </a:r>
            <a:r>
              <a:rPr lang="en-US" sz="1800" dirty="0" err="1">
                <a:solidFill>
                  <a:schemeClr val="dk1"/>
                </a:solidFill>
                <a:ea typeface="Times New Roman"/>
                <a:cs typeface="Times New Roman"/>
                <a:sym typeface="Times New Roman"/>
              </a:rPr>
              <a:t>,</a:t>
            </a:r>
            <a:r>
              <a:rPr lang="en-US" sz="1800" i="1" dirty="0" err="1">
                <a:solidFill>
                  <a:schemeClr val="dk1"/>
                </a:solidFill>
                <a:ea typeface="Times New Roman"/>
                <a:cs typeface="Times New Roman"/>
                <a:sym typeface="Times New Roman"/>
              </a:rPr>
              <a:t>y</a:t>
            </a:r>
            <a:r>
              <a:rPr lang="en-US" sz="1800" dirty="0">
                <a:solidFill>
                  <a:schemeClr val="dk1"/>
                </a:solidFill>
                <a:ea typeface="Times New Roman"/>
                <a:cs typeface="Times New Roman"/>
                <a:sym typeface="Times New Roman"/>
              </a:rPr>
              <a:t>) and </a:t>
            </a:r>
            <a:r>
              <a:rPr lang="en-US" sz="1800" i="1" dirty="0">
                <a:solidFill>
                  <a:schemeClr val="dk1"/>
                </a:solidFill>
                <a:ea typeface="Times New Roman"/>
                <a:cs typeface="Times New Roman"/>
                <a:sym typeface="Times New Roman"/>
              </a:rPr>
              <a:t>N </a:t>
            </a:r>
            <a:r>
              <a:rPr lang="en-US" sz="1800" dirty="0">
                <a:solidFill>
                  <a:schemeClr val="dk1"/>
                </a:solidFill>
                <a:ea typeface="Times New Roman"/>
                <a:cs typeface="Times New Roman"/>
                <a:sym typeface="Times New Roman"/>
              </a:rPr>
              <a:t>(</a:t>
            </a:r>
            <a:r>
              <a:rPr lang="en-US" sz="1800" i="1" dirty="0" err="1">
                <a:solidFill>
                  <a:schemeClr val="dk1"/>
                </a:solidFill>
                <a:ea typeface="Times New Roman"/>
                <a:cs typeface="Times New Roman"/>
                <a:sym typeface="Times New Roman"/>
              </a:rPr>
              <a:t>x</a:t>
            </a:r>
            <a:r>
              <a:rPr lang="en-US" sz="1800" dirty="0" err="1">
                <a:solidFill>
                  <a:schemeClr val="dk1"/>
                </a:solidFill>
                <a:ea typeface="Times New Roman"/>
                <a:cs typeface="Times New Roman"/>
                <a:sym typeface="Times New Roman"/>
              </a:rPr>
              <a:t>,</a:t>
            </a:r>
            <a:r>
              <a:rPr lang="en-US" sz="1800" i="1" dirty="0" err="1">
                <a:solidFill>
                  <a:schemeClr val="dk1"/>
                </a:solidFill>
                <a:ea typeface="Times New Roman"/>
                <a:cs typeface="Times New Roman"/>
                <a:sym typeface="Times New Roman"/>
              </a:rPr>
              <a:t>y</a:t>
            </a:r>
            <a:r>
              <a:rPr lang="en-US" sz="1800" dirty="0">
                <a:solidFill>
                  <a:schemeClr val="dk1"/>
                </a:solidFill>
                <a:ea typeface="Times New Roman"/>
                <a:cs typeface="Times New Roman"/>
                <a:sym typeface="Times New Roman"/>
              </a:rPr>
              <a:t>) = 1 to do this, but there may be other ways as well. In differential form,</a:t>
            </a:r>
            <a:endParaRPr lang="en-US" sz="1800" dirty="0"/>
          </a:p>
        </p:txBody>
      </p:sp>
      <p:graphicFrame>
        <p:nvGraphicFramePr>
          <p:cNvPr id="16" name="Object 15" descr="cap m of x comma y times d times x plus cap n of x comma y times d times y equals zero">
            <a:extLst>
              <a:ext uri="{FF2B5EF4-FFF2-40B4-BE49-F238E27FC236}">
                <a16:creationId xmlns:a16="http://schemas.microsoft.com/office/drawing/2014/main" id="{8A6FEA41-8DF6-470F-BF45-A82467B405E6}"/>
              </a:ext>
            </a:extLst>
          </p:cNvPr>
          <p:cNvGraphicFramePr>
            <a:graphicFrameLocks noChangeAspect="1"/>
          </p:cNvGraphicFramePr>
          <p:nvPr>
            <p:extLst>
              <p:ext uri="{D42A27DB-BD31-4B8C-83A1-F6EECF244321}">
                <p14:modId xmlns:p14="http://schemas.microsoft.com/office/powerpoint/2010/main" val="1950194578"/>
              </p:ext>
            </p:extLst>
          </p:nvPr>
        </p:nvGraphicFramePr>
        <p:xfrm>
          <a:off x="3300665" y="4504919"/>
          <a:ext cx="2547388" cy="371881"/>
        </p:xfrm>
        <a:graphic>
          <a:graphicData uri="http://schemas.openxmlformats.org/presentationml/2006/ole">
            <mc:AlternateContent xmlns:mc="http://schemas.openxmlformats.org/markup-compatibility/2006">
              <mc:Choice xmlns:v="urn:schemas-microsoft-com:vml" Requires="v">
                <p:oleObj name="Equation" r:id="rId7" imgW="1739880" imgH="253800" progId="Equation.DSMT4">
                  <p:embed/>
                </p:oleObj>
              </mc:Choice>
              <mc:Fallback>
                <p:oleObj name="Equation" r:id="rId7" imgW="1739880" imgH="253800" progId="Equation.DSMT4">
                  <p:embed/>
                  <p:pic>
                    <p:nvPicPr>
                      <p:cNvPr id="5" name="Object 4"/>
                      <p:cNvPicPr/>
                      <p:nvPr/>
                    </p:nvPicPr>
                    <p:blipFill>
                      <a:blip r:embed="rId8"/>
                      <a:stretch>
                        <a:fillRect/>
                      </a:stretch>
                    </p:blipFill>
                    <p:spPr>
                      <a:xfrm>
                        <a:off x="3300665" y="4504919"/>
                        <a:ext cx="2547388" cy="371881"/>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B1C7451F-A5D3-4643-9E07-D748AD423CA7}"/>
              </a:ext>
            </a:extLst>
          </p:cNvPr>
          <p:cNvSpPr>
            <a:spLocks noGrp="1"/>
          </p:cNvSpPr>
          <p:nvPr>
            <p:ph sz="quarter" idx="25"/>
          </p:nvPr>
        </p:nvSpPr>
        <p:spPr>
          <a:xfrm>
            <a:off x="380060" y="4874086"/>
            <a:ext cx="7620940" cy="383714"/>
          </a:xfrm>
        </p:spPr>
        <p:txBody>
          <a:bodyPr/>
          <a:lstStyle/>
          <a:p>
            <a:pPr marL="457200" indent="-457200">
              <a:buClr>
                <a:schemeClr val="accent2"/>
              </a:buClr>
            </a:pPr>
            <a:r>
              <a:rPr lang="en-US" sz="1800" dirty="0">
                <a:solidFill>
                  <a:schemeClr val="dk1"/>
                </a:solidFill>
                <a:ea typeface="Times New Roman"/>
                <a:cs typeface="Times New Roman"/>
                <a:sym typeface="Times New Roman"/>
              </a:rPr>
              <a:t>If </a:t>
            </a:r>
            <a:r>
              <a:rPr lang="en-US" sz="1800" i="1" dirty="0">
                <a:solidFill>
                  <a:schemeClr val="dk1"/>
                </a:solidFill>
                <a:ea typeface="Times New Roman"/>
                <a:cs typeface="Times New Roman"/>
                <a:sym typeface="Times New Roman"/>
              </a:rPr>
              <a:t>M</a:t>
            </a:r>
            <a:r>
              <a:rPr lang="en-US" sz="1800" dirty="0">
                <a:solidFill>
                  <a:schemeClr val="dk1"/>
                </a:solidFill>
                <a:ea typeface="Times New Roman"/>
                <a:cs typeface="Times New Roman"/>
                <a:sym typeface="Times New Roman"/>
              </a:rPr>
              <a:t> is a function of </a:t>
            </a:r>
            <a:r>
              <a:rPr lang="en-US" sz="1800" i="1" dirty="0">
                <a:solidFill>
                  <a:schemeClr val="dk1"/>
                </a:solidFill>
                <a:ea typeface="Times New Roman"/>
                <a:cs typeface="Times New Roman"/>
                <a:sym typeface="Times New Roman"/>
              </a:rPr>
              <a:t>x</a:t>
            </a:r>
            <a:r>
              <a:rPr lang="en-US" sz="1800" dirty="0">
                <a:solidFill>
                  <a:schemeClr val="dk1"/>
                </a:solidFill>
                <a:ea typeface="Times New Roman"/>
                <a:cs typeface="Times New Roman"/>
                <a:sym typeface="Times New Roman"/>
              </a:rPr>
              <a:t> only and </a:t>
            </a:r>
            <a:r>
              <a:rPr lang="en-US" sz="1800" i="1" dirty="0">
                <a:solidFill>
                  <a:schemeClr val="dk1"/>
                </a:solidFill>
                <a:ea typeface="Times New Roman"/>
                <a:cs typeface="Times New Roman"/>
                <a:sym typeface="Times New Roman"/>
              </a:rPr>
              <a:t>N</a:t>
            </a:r>
            <a:r>
              <a:rPr lang="en-US" sz="1800" dirty="0">
                <a:solidFill>
                  <a:schemeClr val="dk1"/>
                </a:solidFill>
                <a:ea typeface="Times New Roman"/>
                <a:cs typeface="Times New Roman"/>
                <a:sym typeface="Times New Roman"/>
              </a:rPr>
              <a:t> is a function of </a:t>
            </a:r>
            <a:r>
              <a:rPr lang="en-US" sz="1800" i="1" dirty="0">
                <a:solidFill>
                  <a:schemeClr val="dk1"/>
                </a:solidFill>
                <a:ea typeface="Times New Roman"/>
                <a:cs typeface="Times New Roman"/>
                <a:sym typeface="Times New Roman"/>
              </a:rPr>
              <a:t>y</a:t>
            </a:r>
            <a:r>
              <a:rPr lang="en-US" sz="1800" dirty="0">
                <a:solidFill>
                  <a:schemeClr val="dk1"/>
                </a:solidFill>
                <a:ea typeface="Times New Roman"/>
                <a:cs typeface="Times New Roman"/>
                <a:sym typeface="Times New Roman"/>
              </a:rPr>
              <a:t> only, then</a:t>
            </a:r>
            <a:endParaRPr lang="en-US" sz="1800" dirty="0"/>
          </a:p>
        </p:txBody>
      </p:sp>
      <p:graphicFrame>
        <p:nvGraphicFramePr>
          <p:cNvPr id="17" name="Object 16" descr="cap m of x times d times x plus cap n of y times d times y equals zero">
            <a:extLst>
              <a:ext uri="{FF2B5EF4-FFF2-40B4-BE49-F238E27FC236}">
                <a16:creationId xmlns:a16="http://schemas.microsoft.com/office/drawing/2014/main" id="{38954AE4-C4E9-4C41-A9C1-11969A6B534F}"/>
              </a:ext>
            </a:extLst>
          </p:cNvPr>
          <p:cNvGraphicFramePr>
            <a:graphicFrameLocks noChangeAspect="1"/>
          </p:cNvGraphicFramePr>
          <p:nvPr>
            <p:extLst>
              <p:ext uri="{D42A27DB-BD31-4B8C-83A1-F6EECF244321}">
                <p14:modId xmlns:p14="http://schemas.microsoft.com/office/powerpoint/2010/main" val="877448413"/>
              </p:ext>
            </p:extLst>
          </p:nvPr>
        </p:nvGraphicFramePr>
        <p:xfrm>
          <a:off x="3362933" y="5305931"/>
          <a:ext cx="2352151" cy="409069"/>
        </p:xfrm>
        <a:graphic>
          <a:graphicData uri="http://schemas.openxmlformats.org/presentationml/2006/ole">
            <mc:AlternateContent xmlns:mc="http://schemas.openxmlformats.org/markup-compatibility/2006">
              <mc:Choice xmlns:v="urn:schemas-microsoft-com:vml" Requires="v">
                <p:oleObj name="Equation" r:id="rId9" imgW="1460160" imgH="253800" progId="Equation.DSMT4">
                  <p:embed/>
                </p:oleObj>
              </mc:Choice>
              <mc:Fallback>
                <p:oleObj name="Equation" r:id="rId9" imgW="1460160" imgH="253800" progId="Equation.DSMT4">
                  <p:embed/>
                  <p:pic>
                    <p:nvPicPr>
                      <p:cNvPr id="6" name="Object 5"/>
                      <p:cNvPicPr/>
                      <p:nvPr/>
                    </p:nvPicPr>
                    <p:blipFill>
                      <a:blip r:embed="rId10"/>
                      <a:stretch>
                        <a:fillRect/>
                      </a:stretch>
                    </p:blipFill>
                    <p:spPr>
                      <a:xfrm>
                        <a:off x="3362933" y="5305931"/>
                        <a:ext cx="2352151" cy="409069"/>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EF30E88C-9CA4-4AB8-A9A7-15C12B4BB64C}"/>
              </a:ext>
            </a:extLst>
          </p:cNvPr>
          <p:cNvSpPr>
            <a:spLocks noGrp="1"/>
          </p:cNvSpPr>
          <p:nvPr>
            <p:ph sz="quarter" idx="22"/>
          </p:nvPr>
        </p:nvSpPr>
        <p:spPr>
          <a:xfrm>
            <a:off x="381000" y="5762904"/>
            <a:ext cx="8257822" cy="409296"/>
          </a:xfrm>
        </p:spPr>
        <p:txBody>
          <a:bodyPr/>
          <a:lstStyle/>
          <a:p>
            <a:pPr marL="457200" indent="-457200">
              <a:buClr>
                <a:schemeClr val="accent2"/>
              </a:buClr>
            </a:pPr>
            <a:r>
              <a:rPr lang="en-US" sz="1800" dirty="0">
                <a:solidFill>
                  <a:schemeClr val="dk1"/>
                </a:solidFill>
                <a:ea typeface="Times New Roman"/>
                <a:cs typeface="Times New Roman"/>
                <a:sym typeface="Times New Roman"/>
              </a:rPr>
              <a:t>In this case, the equation is called </a:t>
            </a:r>
            <a:r>
              <a:rPr lang="en-US" sz="1800" b="1" dirty="0">
                <a:solidFill>
                  <a:schemeClr val="dk1"/>
                </a:solidFill>
                <a:ea typeface="Times New Roman"/>
                <a:cs typeface="Times New Roman"/>
                <a:sym typeface="Times New Roman"/>
              </a:rPr>
              <a:t>separable</a:t>
            </a:r>
            <a:r>
              <a:rPr lang="en-US" sz="1800" dirty="0">
                <a:solidFill>
                  <a:schemeClr val="dk1"/>
                </a:solidFill>
                <a:ea typeface="Times New Roman"/>
                <a:cs typeface="Times New Roman"/>
                <a:sym typeface="Times New Roman"/>
              </a:rPr>
              <a:t>.</a:t>
            </a:r>
            <a:endParaRPr lang="en-US" sz="1800" dirty="0"/>
          </a:p>
        </p:txBody>
      </p:sp>
    </p:spTree>
    <p:extLst>
      <p:ext uri="{BB962C8B-B14F-4D97-AF65-F5344CB8AC3E}">
        <p14:creationId xmlns:p14="http://schemas.microsoft.com/office/powerpoint/2010/main" val="33213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BF4901-8FF0-4649-9303-6018D825A1D4}"/>
              </a:ext>
            </a:extLst>
          </p:cNvPr>
          <p:cNvSpPr>
            <a:spLocks noGrp="1"/>
          </p:cNvSpPr>
          <p:nvPr>
            <p:ph type="title"/>
          </p:nvPr>
        </p:nvSpPr>
        <p:spPr>
          <a:xfrm>
            <a:off x="281354" y="457199"/>
            <a:ext cx="8534400" cy="1235075"/>
          </a:xfrm>
        </p:spPr>
        <p:txBody>
          <a:bodyPr>
            <a:noAutofit/>
          </a:bodyPr>
          <a:lstStyle/>
          <a:p>
            <a:r>
              <a:rPr lang="en-US" dirty="0"/>
              <a:t>Example 2.2.1: Finding a General Solution for a Separable Equation</a:t>
            </a:r>
            <a:endParaRPr lang="en-IN" dirty="0"/>
          </a:p>
        </p:txBody>
      </p:sp>
      <p:sp>
        <p:nvSpPr>
          <p:cNvPr id="6" name="Content Placeholder 5">
            <a:extLst>
              <a:ext uri="{FF2B5EF4-FFF2-40B4-BE49-F238E27FC236}">
                <a16:creationId xmlns:a16="http://schemas.microsoft.com/office/drawing/2014/main" id="{A9A5EEFA-9E3C-4BF6-83C5-0D4DC8029743}"/>
              </a:ext>
            </a:extLst>
          </p:cNvPr>
          <p:cNvSpPr>
            <a:spLocks noGrp="1"/>
          </p:cNvSpPr>
          <p:nvPr>
            <p:ph sz="quarter" idx="15"/>
          </p:nvPr>
        </p:nvSpPr>
        <p:spPr/>
        <p:txBody>
          <a:bodyPr/>
          <a:lstStyle/>
          <a:p>
            <a:pPr marL="457200" indent="-457200" algn="l">
              <a:buFont typeface="Arial" panose="020B0604020202020204" pitchFamily="34" charset="0"/>
              <a:buChar char="•"/>
            </a:pPr>
            <a:r>
              <a:rPr lang="en-US" sz="2600" dirty="0"/>
              <a:t>Solve the following first order nonlinear equation:</a:t>
            </a:r>
          </a:p>
        </p:txBody>
      </p:sp>
      <p:graphicFrame>
        <p:nvGraphicFramePr>
          <p:cNvPr id="7" name="Object 6" descr="equation left hand side d times y divided by d times x equals right hand side x squared divided by one minus y squared">
            <a:extLst>
              <a:ext uri="{FF2B5EF4-FFF2-40B4-BE49-F238E27FC236}">
                <a16:creationId xmlns:a16="http://schemas.microsoft.com/office/drawing/2014/main" id="{13D5D1BF-6DCD-4D49-8AED-CD5AE10A2AB2}"/>
              </a:ext>
            </a:extLst>
          </p:cNvPr>
          <p:cNvGraphicFramePr>
            <a:graphicFrameLocks noChangeAspect="1"/>
          </p:cNvGraphicFramePr>
          <p:nvPr>
            <p:extLst>
              <p:ext uri="{D42A27DB-BD31-4B8C-83A1-F6EECF244321}">
                <p14:modId xmlns:p14="http://schemas.microsoft.com/office/powerpoint/2010/main" val="3270708656"/>
              </p:ext>
            </p:extLst>
          </p:nvPr>
        </p:nvGraphicFramePr>
        <p:xfrm>
          <a:off x="4032772" y="2182854"/>
          <a:ext cx="1078457" cy="650793"/>
        </p:xfrm>
        <a:graphic>
          <a:graphicData uri="http://schemas.openxmlformats.org/presentationml/2006/ole">
            <mc:AlternateContent xmlns:mc="http://schemas.openxmlformats.org/markup-compatibility/2006">
              <mc:Choice xmlns:v="urn:schemas-microsoft-com:vml" Requires="v">
                <p:oleObj name="Equation" r:id="rId2" imgW="736560" imgH="444240" progId="Equation.DSMT4">
                  <p:embed/>
                </p:oleObj>
              </mc:Choice>
              <mc:Fallback>
                <p:oleObj name="Equation" r:id="rId2" imgW="736560" imgH="444240" progId="Equation.DSMT4">
                  <p:embed/>
                  <p:pic>
                    <p:nvPicPr>
                      <p:cNvPr id="3" name="Object 2"/>
                      <p:cNvPicPr/>
                      <p:nvPr/>
                    </p:nvPicPr>
                    <p:blipFill>
                      <a:blip r:embed="rId3"/>
                      <a:stretch>
                        <a:fillRect/>
                      </a:stretch>
                    </p:blipFill>
                    <p:spPr>
                      <a:xfrm>
                        <a:off x="4032772" y="2182854"/>
                        <a:ext cx="1078457" cy="650793"/>
                      </a:xfrm>
                      <a:prstGeom prst="rect">
                        <a:avLst/>
                      </a:prstGeom>
                    </p:spPr>
                  </p:pic>
                </p:oleObj>
              </mc:Fallback>
            </mc:AlternateContent>
          </a:graphicData>
        </a:graphic>
      </p:graphicFrame>
      <p:sp>
        <p:nvSpPr>
          <p:cNvPr id="28" name="Content Placeholder 27">
            <a:extLst>
              <a:ext uri="{FF2B5EF4-FFF2-40B4-BE49-F238E27FC236}">
                <a16:creationId xmlns:a16="http://schemas.microsoft.com/office/drawing/2014/main" id="{31B8CDDB-E567-43BC-934D-73960817DABC}"/>
              </a:ext>
            </a:extLst>
          </p:cNvPr>
          <p:cNvSpPr>
            <a:spLocks noGrp="1"/>
          </p:cNvSpPr>
          <p:nvPr>
            <p:ph sz="quarter" idx="18"/>
          </p:nvPr>
        </p:nvSpPr>
        <p:spPr>
          <a:xfrm>
            <a:off x="381000" y="3048000"/>
            <a:ext cx="8077200" cy="595790"/>
          </a:xfrm>
        </p:spPr>
        <p:txBody>
          <a:bodyPr/>
          <a:lstStyle/>
          <a:p>
            <a:pPr marL="452438" indent="-452438">
              <a:buClr>
                <a:schemeClr val="accent2"/>
              </a:buClr>
            </a:pPr>
            <a:r>
              <a:rPr lang="en-US" sz="2600" dirty="0">
                <a:solidFill>
                  <a:schemeClr val="dk1"/>
                </a:solidFill>
                <a:ea typeface="Times New Roman"/>
                <a:cs typeface="Times New Roman"/>
                <a:sym typeface="Times New Roman"/>
              </a:rPr>
              <a:t>Separating variables, and using calculus, we obtain </a:t>
            </a:r>
          </a:p>
        </p:txBody>
      </p:sp>
      <p:graphicFrame>
        <p:nvGraphicFramePr>
          <p:cNvPr id="8" name="Object 7" descr="multiline equation line 1 equation left hand side open left parenthesis one minus y squared close times d times y equals right hand side open left parenthesis x squared close times d times x line 2 integral one minus y two dy equals integral x two dx line 3 equation left hand side y minus one divided by three times y cubed equals right hand side one divided by three times x cubed plus c line 4 equation left hand side three times y minus y cubed equals right hand side x cubed plus c">
            <a:extLst>
              <a:ext uri="{FF2B5EF4-FFF2-40B4-BE49-F238E27FC236}">
                <a16:creationId xmlns:a16="http://schemas.microsoft.com/office/drawing/2014/main" id="{C71F9ED5-A863-4783-A197-D3DA5D612D78}"/>
              </a:ext>
            </a:extLst>
          </p:cNvPr>
          <p:cNvGraphicFramePr>
            <a:graphicFrameLocks noChangeAspect="1"/>
          </p:cNvGraphicFramePr>
          <p:nvPr>
            <p:extLst>
              <p:ext uri="{D42A27DB-BD31-4B8C-83A1-F6EECF244321}">
                <p14:modId xmlns:p14="http://schemas.microsoft.com/office/powerpoint/2010/main" val="468822469"/>
              </p:ext>
            </p:extLst>
          </p:nvPr>
        </p:nvGraphicFramePr>
        <p:xfrm>
          <a:off x="3403159" y="3733800"/>
          <a:ext cx="2290789" cy="2004441"/>
        </p:xfrm>
        <a:graphic>
          <a:graphicData uri="http://schemas.openxmlformats.org/presentationml/2006/ole">
            <mc:AlternateContent xmlns:mc="http://schemas.openxmlformats.org/markup-compatibility/2006">
              <mc:Choice xmlns:v="urn:schemas-microsoft-com:vml" Requires="v">
                <p:oleObj name="Equation" r:id="rId4" imgW="1422360" imgH="1244520" progId="Equation.DSMT4">
                  <p:embed/>
                </p:oleObj>
              </mc:Choice>
              <mc:Fallback>
                <p:oleObj name="Equation" r:id="rId4" imgW="1422360" imgH="1244520" progId="Equation.DSMT4">
                  <p:embed/>
                  <p:pic>
                    <p:nvPicPr>
                      <p:cNvPr id="5" name="Object 4"/>
                      <p:cNvPicPr/>
                      <p:nvPr/>
                    </p:nvPicPr>
                    <p:blipFill>
                      <a:blip r:embed="rId5"/>
                      <a:stretch>
                        <a:fillRect/>
                      </a:stretch>
                    </p:blipFill>
                    <p:spPr>
                      <a:xfrm>
                        <a:off x="3403159" y="3733800"/>
                        <a:ext cx="2290789" cy="2004441"/>
                      </a:xfrm>
                      <a:prstGeom prst="rect">
                        <a:avLst/>
                      </a:prstGeom>
                    </p:spPr>
                  </p:pic>
                </p:oleObj>
              </mc:Fallback>
            </mc:AlternateContent>
          </a:graphicData>
        </a:graphic>
      </p:graphicFrame>
    </p:spTree>
    <p:extLst>
      <p:ext uri="{BB962C8B-B14F-4D97-AF65-F5344CB8AC3E}">
        <p14:creationId xmlns:p14="http://schemas.microsoft.com/office/powerpoint/2010/main" val="213671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F9A97-E4D9-4F3E-ADE2-78515FDF156A}"/>
              </a:ext>
            </a:extLst>
          </p:cNvPr>
          <p:cNvSpPr>
            <a:spLocks noGrp="1"/>
          </p:cNvSpPr>
          <p:nvPr>
            <p:ph type="title"/>
          </p:nvPr>
        </p:nvSpPr>
        <p:spPr>
          <a:xfrm>
            <a:off x="281354" y="457200"/>
            <a:ext cx="8534400" cy="1295400"/>
          </a:xfrm>
        </p:spPr>
        <p:txBody>
          <a:bodyPr>
            <a:noAutofit/>
          </a:bodyPr>
          <a:lstStyle/>
          <a:p>
            <a:r>
              <a:rPr lang="en-US" dirty="0"/>
              <a:t>Example 2.2.1: Graphing Solutions for a Separable Equation</a:t>
            </a:r>
            <a:endParaRPr lang="en-IN" dirty="0"/>
          </a:p>
        </p:txBody>
      </p:sp>
      <p:sp>
        <p:nvSpPr>
          <p:cNvPr id="3" name="Content Placeholder 2">
            <a:extLst>
              <a:ext uri="{FF2B5EF4-FFF2-40B4-BE49-F238E27FC236}">
                <a16:creationId xmlns:a16="http://schemas.microsoft.com/office/drawing/2014/main" id="{B50BB195-BFCE-4E6D-B6B8-2277CE59C8F1}"/>
              </a:ext>
            </a:extLst>
          </p:cNvPr>
          <p:cNvSpPr>
            <a:spLocks noGrp="1"/>
          </p:cNvSpPr>
          <p:nvPr>
            <p:ph sz="quarter" idx="15"/>
          </p:nvPr>
        </p:nvSpPr>
        <p:spPr>
          <a:xfrm>
            <a:off x="380060" y="1692275"/>
            <a:ext cx="8534400" cy="425450"/>
          </a:xfrm>
        </p:spPr>
        <p:txBody>
          <a:bodyPr/>
          <a:lstStyle/>
          <a:p>
            <a:pPr algn="l"/>
            <a:r>
              <a:rPr lang="en-US" sz="2000" dirty="0">
                <a:solidFill>
                  <a:schemeClr val="dk1"/>
                </a:solidFill>
                <a:ea typeface="Times New Roman"/>
                <a:cs typeface="Times New Roman"/>
                <a:sym typeface="Times New Roman"/>
              </a:rPr>
              <a:t>The general solution</a:t>
            </a:r>
            <a:endParaRPr lang="en-US" sz="1100" dirty="0"/>
          </a:p>
        </p:txBody>
      </p:sp>
      <p:graphicFrame>
        <p:nvGraphicFramePr>
          <p:cNvPr id="6" name="Object 5" descr="equation left hand side three times y minus y cubed equals right hand side x cubed plus c">
            <a:extLst>
              <a:ext uri="{FF2B5EF4-FFF2-40B4-BE49-F238E27FC236}">
                <a16:creationId xmlns:a16="http://schemas.microsoft.com/office/drawing/2014/main" id="{8A6827E0-9374-4BE6-8C5D-0238699F3FD0}"/>
              </a:ext>
            </a:extLst>
          </p:cNvPr>
          <p:cNvGraphicFramePr>
            <a:graphicFrameLocks noChangeAspect="1"/>
          </p:cNvGraphicFramePr>
          <p:nvPr>
            <p:extLst>
              <p:ext uri="{D42A27DB-BD31-4B8C-83A1-F6EECF244321}">
                <p14:modId xmlns:p14="http://schemas.microsoft.com/office/powerpoint/2010/main" val="1656295308"/>
              </p:ext>
            </p:extLst>
          </p:nvPr>
        </p:nvGraphicFramePr>
        <p:xfrm>
          <a:off x="2647362" y="1709723"/>
          <a:ext cx="1431744" cy="334694"/>
        </p:xfrm>
        <a:graphic>
          <a:graphicData uri="http://schemas.openxmlformats.org/presentationml/2006/ole">
            <mc:AlternateContent xmlns:mc="http://schemas.openxmlformats.org/markup-compatibility/2006">
              <mc:Choice xmlns:v="urn:schemas-microsoft-com:vml" Requires="v">
                <p:oleObj name="Equation" r:id="rId3" imgW="977760" imgH="228600" progId="Equation.DSMT4">
                  <p:embed/>
                </p:oleObj>
              </mc:Choice>
              <mc:Fallback>
                <p:oleObj name="Equation" r:id="rId3" imgW="977760" imgH="228600" progId="Equation.DSMT4">
                  <p:embed/>
                  <p:pic>
                    <p:nvPicPr>
                      <p:cNvPr id="3" name="Object 2"/>
                      <p:cNvPicPr/>
                      <p:nvPr/>
                    </p:nvPicPr>
                    <p:blipFill>
                      <a:blip r:embed="rId4"/>
                      <a:stretch>
                        <a:fillRect/>
                      </a:stretch>
                    </p:blipFill>
                    <p:spPr>
                      <a:xfrm>
                        <a:off x="2647362" y="1709723"/>
                        <a:ext cx="1431744" cy="334694"/>
                      </a:xfrm>
                      <a:prstGeom prst="rect">
                        <a:avLst/>
                      </a:prstGeom>
                    </p:spPr>
                  </p:pic>
                </p:oleObj>
              </mc:Fallback>
            </mc:AlternateContent>
          </a:graphicData>
        </a:graphic>
      </p:graphicFrame>
      <p:sp>
        <p:nvSpPr>
          <p:cNvPr id="22" name="Content Placeholder 21">
            <a:extLst>
              <a:ext uri="{FF2B5EF4-FFF2-40B4-BE49-F238E27FC236}">
                <a16:creationId xmlns:a16="http://schemas.microsoft.com/office/drawing/2014/main" id="{BCCDF7E3-D5F7-4D4D-AE27-F10068DDEFC0}"/>
              </a:ext>
            </a:extLst>
          </p:cNvPr>
          <p:cNvSpPr>
            <a:spLocks noGrp="1"/>
          </p:cNvSpPr>
          <p:nvPr>
            <p:ph sz="quarter" idx="18"/>
          </p:nvPr>
        </p:nvSpPr>
        <p:spPr>
          <a:xfrm>
            <a:off x="380060" y="1676400"/>
            <a:ext cx="8334022" cy="1066800"/>
          </a:xfrm>
        </p:spPr>
        <p:txBody>
          <a:bodyPr/>
          <a:lstStyle/>
          <a:p>
            <a:pPr marL="0" indent="3657600">
              <a:buNone/>
            </a:pPr>
            <a:r>
              <a:rPr lang="en-US" sz="2000" dirty="0"/>
              <a:t>defines the solution </a:t>
            </a:r>
            <a:r>
              <a:rPr lang="en-US" sz="2000" i="1" dirty="0"/>
              <a:t>y</a:t>
            </a:r>
            <a:r>
              <a:rPr lang="en-US" sz="2000" dirty="0"/>
              <a:t> implicitly.  A graph showing the direction field and implicit plots of several solution curves for the differential equation is shown below:</a:t>
            </a:r>
            <a:endParaRPr lang="en-IN" sz="2000" dirty="0"/>
          </a:p>
        </p:txBody>
      </p:sp>
      <p:pic>
        <p:nvPicPr>
          <p:cNvPr id="37" name="Content Placeholder 36" descr="A graph shows the integral curves of a differential equation with a direction field in the background. The horizontal and vertical axes are labeled x and y, respectively. The x axis is marked from negative 4 to 4 in increments of 2, and the y axis is marked from negative 4 to 4 in increments of 2. The direction field in the background consists of small line segments. Above y equals 2, from the left, the line segments slope downward to the right with their slopes decreasing as we move rightward until they become horizontal briefly, after which they again slope downward to the right with their slopes increasing. Below y equals negative 2, the line segments slope downward to the right with their slopes decreasing until they become horizontal briefly, and then again slope downward to the right with their slopes increasing. Between y equals 2 and y equals negative 2, the line segments are initially vertical, and between x equals negative 2 and x equals 2, they have different slopes, both upward and downward. To the right of x equals 2, the line segments again become almost vertical. The bottom integral curves start from the second quadrant, bulge concave upward into the third quadrant, and then again converge and end in the fourth quadrant. The top integral curves also start from the second quadrant, but bulge concave downward into the first quadrant, and then again converge and end in the fourth quadrant.">
            <a:extLst>
              <a:ext uri="{FF2B5EF4-FFF2-40B4-BE49-F238E27FC236}">
                <a16:creationId xmlns:a16="http://schemas.microsoft.com/office/drawing/2014/main" id="{C7665D87-2B96-4EEB-89C2-DCEDC66F2EB7}"/>
              </a:ext>
            </a:extLst>
          </p:cNvPr>
          <p:cNvPicPr>
            <a:picLocks noGrp="1" noChangeAspect="1"/>
          </p:cNvPicPr>
          <p:nvPr>
            <p:ph sz="quarter" idx="16"/>
          </p:nvPr>
        </p:nvPicPr>
        <p:blipFill>
          <a:blip r:embed="rId5"/>
          <a:stretch>
            <a:fillRect/>
          </a:stretch>
        </p:blipFill>
        <p:spPr>
          <a:xfrm>
            <a:off x="2286000" y="2787683"/>
            <a:ext cx="4623639" cy="3497711"/>
          </a:xfrm>
          <a:prstGeom prst="rect">
            <a:avLst/>
          </a:prstGeom>
        </p:spPr>
      </p:pic>
    </p:spTree>
    <p:extLst>
      <p:ext uri="{BB962C8B-B14F-4D97-AF65-F5344CB8AC3E}">
        <p14:creationId xmlns:p14="http://schemas.microsoft.com/office/powerpoint/2010/main" val="148878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5512-CCD9-4515-87C0-67FF149E0CA8}"/>
              </a:ext>
            </a:extLst>
          </p:cNvPr>
          <p:cNvSpPr>
            <a:spLocks noGrp="1"/>
          </p:cNvSpPr>
          <p:nvPr>
            <p:ph type="title"/>
          </p:nvPr>
        </p:nvSpPr>
        <p:spPr/>
        <p:txBody>
          <a:bodyPr>
            <a:noAutofit/>
          </a:bodyPr>
          <a:lstStyle/>
          <a:p>
            <a:r>
              <a:rPr lang="en-US" dirty="0"/>
              <a:t>Example 2.2.2: Finding an Implicit General Solution</a:t>
            </a:r>
            <a:endParaRPr lang="en-IN" dirty="0"/>
          </a:p>
        </p:txBody>
      </p:sp>
      <p:sp>
        <p:nvSpPr>
          <p:cNvPr id="3" name="Content Placeholder 2">
            <a:extLst>
              <a:ext uri="{FF2B5EF4-FFF2-40B4-BE49-F238E27FC236}">
                <a16:creationId xmlns:a16="http://schemas.microsoft.com/office/drawing/2014/main" id="{A60AA7F6-6BAC-4536-90C9-A7E909D87775}"/>
              </a:ext>
            </a:extLst>
          </p:cNvPr>
          <p:cNvSpPr>
            <a:spLocks noGrp="1"/>
          </p:cNvSpPr>
          <p:nvPr>
            <p:ph sz="quarter" idx="15"/>
          </p:nvPr>
        </p:nvSpPr>
        <p:spPr/>
        <p:txBody>
          <a:bodyPr/>
          <a:lstStyle/>
          <a:p>
            <a:pPr marL="457200" indent="-457200" algn="l">
              <a:buFont typeface="Arial" panose="020B0604020202020204" pitchFamily="34" charset="0"/>
              <a:buChar char="•"/>
            </a:pPr>
            <a:r>
              <a:rPr lang="en-US" sz="2400" dirty="0"/>
              <a:t>Solve the following first order nonlinear equation:</a:t>
            </a:r>
          </a:p>
        </p:txBody>
      </p:sp>
      <p:graphicFrame>
        <p:nvGraphicFramePr>
          <p:cNvPr id="6" name="Object 5" descr="equation left hand side d times y divided by d times x equals right hand side sum with 3 summands three times x squared plus four times x plus two divided by two times open left parenthesis y minus one close">
            <a:extLst>
              <a:ext uri="{FF2B5EF4-FFF2-40B4-BE49-F238E27FC236}">
                <a16:creationId xmlns:a16="http://schemas.microsoft.com/office/drawing/2014/main" id="{67328A0A-268D-46C8-8160-C049D6BCE529}"/>
              </a:ext>
            </a:extLst>
          </p:cNvPr>
          <p:cNvGraphicFramePr>
            <a:graphicFrameLocks noChangeAspect="1"/>
          </p:cNvGraphicFramePr>
          <p:nvPr>
            <p:extLst>
              <p:ext uri="{D42A27DB-BD31-4B8C-83A1-F6EECF244321}">
                <p14:modId xmlns:p14="http://schemas.microsoft.com/office/powerpoint/2010/main" val="3601300792"/>
              </p:ext>
            </p:extLst>
          </p:nvPr>
        </p:nvGraphicFramePr>
        <p:xfrm>
          <a:off x="3672047" y="2215021"/>
          <a:ext cx="1799907" cy="756779"/>
        </p:xfrm>
        <a:graphic>
          <a:graphicData uri="http://schemas.openxmlformats.org/presentationml/2006/ole">
            <mc:AlternateContent xmlns:mc="http://schemas.openxmlformats.org/markup-compatibility/2006">
              <mc:Choice xmlns:v="urn:schemas-microsoft-com:vml" Requires="v">
                <p:oleObj name="Equation" r:id="rId3" imgW="1117440" imgH="469800" progId="Equation.DSMT4">
                  <p:embed/>
                </p:oleObj>
              </mc:Choice>
              <mc:Fallback>
                <p:oleObj name="Equation" r:id="rId3" imgW="1117440" imgH="469800" progId="Equation.DSMT4">
                  <p:embed/>
                  <p:pic>
                    <p:nvPicPr>
                      <p:cNvPr id="3" name="Object 2"/>
                      <p:cNvPicPr/>
                      <p:nvPr/>
                    </p:nvPicPr>
                    <p:blipFill>
                      <a:blip r:embed="rId4"/>
                      <a:stretch>
                        <a:fillRect/>
                      </a:stretch>
                    </p:blipFill>
                    <p:spPr>
                      <a:xfrm>
                        <a:off x="3672047" y="2215021"/>
                        <a:ext cx="1799907" cy="756779"/>
                      </a:xfrm>
                      <a:prstGeom prst="rect">
                        <a:avLst/>
                      </a:prstGeom>
                    </p:spPr>
                  </p:pic>
                </p:oleObj>
              </mc:Fallback>
            </mc:AlternateContent>
          </a:graphicData>
        </a:graphic>
      </p:graphicFrame>
      <p:sp>
        <p:nvSpPr>
          <p:cNvPr id="22" name="Content Placeholder 21">
            <a:extLst>
              <a:ext uri="{FF2B5EF4-FFF2-40B4-BE49-F238E27FC236}">
                <a16:creationId xmlns:a16="http://schemas.microsoft.com/office/drawing/2014/main" id="{05746982-7ACF-4B85-8B19-22009B29C6DB}"/>
              </a:ext>
            </a:extLst>
          </p:cNvPr>
          <p:cNvSpPr>
            <a:spLocks noGrp="1"/>
          </p:cNvSpPr>
          <p:nvPr>
            <p:ph sz="quarter" idx="18"/>
          </p:nvPr>
        </p:nvSpPr>
        <p:spPr>
          <a:xfrm>
            <a:off x="398816" y="3068184"/>
            <a:ext cx="8514996" cy="665616"/>
          </a:xfrm>
        </p:spPr>
        <p:txBody>
          <a:bodyPr/>
          <a:lstStyle/>
          <a:p>
            <a:pPr marL="457200" indent="-457200"/>
            <a:r>
              <a:rPr lang="en-US" dirty="0"/>
              <a:t>Separating variables and using calculus, we obtain</a:t>
            </a:r>
          </a:p>
        </p:txBody>
      </p:sp>
      <p:graphicFrame>
        <p:nvGraphicFramePr>
          <p:cNvPr id="7" name="Object 6" descr="multiline equation line 1 equation left hand side two times open left parenthesis y minus one close times d times y equals right hand side open left parenthesis sum with 3 summands three times x squared plus four times x plus two close times d times x line 2 two times integral y minus one dy equals integral three x two plus four x plus two dx line 3 equation left hand side y squared minus two times y equals right hand side sum with 4 summands x cubed plus two times x squared plus two times x plus c">
            <a:extLst>
              <a:ext uri="{FF2B5EF4-FFF2-40B4-BE49-F238E27FC236}">
                <a16:creationId xmlns:a16="http://schemas.microsoft.com/office/drawing/2014/main" id="{3F09F660-1A33-4BB4-A6CF-0673C32106AE}"/>
              </a:ext>
            </a:extLst>
          </p:cNvPr>
          <p:cNvGraphicFramePr>
            <a:graphicFrameLocks noChangeAspect="1"/>
          </p:cNvGraphicFramePr>
          <p:nvPr>
            <p:extLst>
              <p:ext uri="{D42A27DB-BD31-4B8C-83A1-F6EECF244321}">
                <p14:modId xmlns:p14="http://schemas.microsoft.com/office/powerpoint/2010/main" val="2302422143"/>
              </p:ext>
            </p:extLst>
          </p:nvPr>
        </p:nvGraphicFramePr>
        <p:xfrm>
          <a:off x="3081936" y="3627301"/>
          <a:ext cx="2937864" cy="1487526"/>
        </p:xfrm>
        <a:graphic>
          <a:graphicData uri="http://schemas.openxmlformats.org/presentationml/2006/ole">
            <mc:AlternateContent xmlns:mc="http://schemas.openxmlformats.org/markup-compatibility/2006">
              <mc:Choice xmlns:v="urn:schemas-microsoft-com:vml" Requires="v">
                <p:oleObj name="Equation" r:id="rId5" imgW="2006280" imgH="1015920" progId="Equation.DSMT4">
                  <p:embed/>
                </p:oleObj>
              </mc:Choice>
              <mc:Fallback>
                <p:oleObj name="Equation" r:id="rId5" imgW="2006280" imgH="1015920" progId="Equation.DSMT4">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1936" y="3627301"/>
                        <a:ext cx="2937864" cy="148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Content Placeholder 24">
            <a:extLst>
              <a:ext uri="{FF2B5EF4-FFF2-40B4-BE49-F238E27FC236}">
                <a16:creationId xmlns:a16="http://schemas.microsoft.com/office/drawing/2014/main" id="{E781AE86-3CF0-4D7F-9482-2D03FFE1D66E}"/>
              </a:ext>
            </a:extLst>
          </p:cNvPr>
          <p:cNvSpPr>
            <a:spLocks noGrp="1"/>
          </p:cNvSpPr>
          <p:nvPr>
            <p:ph sz="quarter" idx="21"/>
          </p:nvPr>
        </p:nvSpPr>
        <p:spPr>
          <a:xfrm>
            <a:off x="380060" y="5181917"/>
            <a:ext cx="8514997" cy="837883"/>
          </a:xfrm>
        </p:spPr>
        <p:txBody>
          <a:bodyPr/>
          <a:lstStyle/>
          <a:p>
            <a:pPr marL="0" indent="0" algn="ctr">
              <a:buNone/>
            </a:pPr>
            <a:r>
              <a:rPr lang="en-US" dirty="0"/>
              <a:t>The equation above defines the solution </a:t>
            </a:r>
            <a:r>
              <a:rPr lang="en-US" i="1" dirty="0"/>
              <a:t>y </a:t>
            </a:r>
            <a:r>
              <a:rPr lang="en-US" dirty="0"/>
              <a:t>implicitly.  An explicit expression for the solution can be found (next slide)</a:t>
            </a:r>
          </a:p>
        </p:txBody>
      </p:sp>
    </p:spTree>
    <p:extLst>
      <p:ext uri="{BB962C8B-B14F-4D97-AF65-F5344CB8AC3E}">
        <p14:creationId xmlns:p14="http://schemas.microsoft.com/office/powerpoint/2010/main" val="115977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6309-13E6-45D5-8C27-E1AEFEDDAE92}"/>
              </a:ext>
            </a:extLst>
          </p:cNvPr>
          <p:cNvSpPr>
            <a:spLocks noGrp="1"/>
          </p:cNvSpPr>
          <p:nvPr>
            <p:ph type="title"/>
          </p:nvPr>
        </p:nvSpPr>
        <p:spPr/>
        <p:txBody>
          <a:bodyPr>
            <a:noAutofit/>
          </a:bodyPr>
          <a:lstStyle/>
          <a:p>
            <a:r>
              <a:rPr lang="en-US" dirty="0"/>
              <a:t>Example 2.2.2: Rearrange to create an explicit general solution in terms of “</a:t>
            </a:r>
            <a:r>
              <a:rPr lang="en-US" i="1" dirty="0"/>
              <a:t>y</a:t>
            </a:r>
            <a:r>
              <a:rPr lang="en-US" dirty="0"/>
              <a:t>”</a:t>
            </a:r>
            <a:endParaRPr lang="en-IN" dirty="0"/>
          </a:p>
        </p:txBody>
      </p:sp>
      <p:graphicFrame>
        <p:nvGraphicFramePr>
          <p:cNvPr id="4" name="Object 3" descr="equation left hand side y squared minus two times y equals right hand side sum with 4 summands x cubed plus two times x squared plus two times x plus c">
            <a:extLst>
              <a:ext uri="{FF2B5EF4-FFF2-40B4-BE49-F238E27FC236}">
                <a16:creationId xmlns:a16="http://schemas.microsoft.com/office/drawing/2014/main" id="{8754E4D8-386F-45B7-8E33-EE04261BB79F}"/>
              </a:ext>
            </a:extLst>
          </p:cNvPr>
          <p:cNvGraphicFramePr>
            <a:graphicFrameLocks noChangeAspect="1"/>
          </p:cNvGraphicFramePr>
          <p:nvPr>
            <p:extLst>
              <p:ext uri="{D42A27DB-BD31-4B8C-83A1-F6EECF244321}">
                <p14:modId xmlns:p14="http://schemas.microsoft.com/office/powerpoint/2010/main" val="398799870"/>
              </p:ext>
            </p:extLst>
          </p:nvPr>
        </p:nvGraphicFramePr>
        <p:xfrm>
          <a:off x="2963334" y="2329962"/>
          <a:ext cx="3217332" cy="445477"/>
        </p:xfrm>
        <a:graphic>
          <a:graphicData uri="http://schemas.openxmlformats.org/presentationml/2006/ole">
            <mc:AlternateContent xmlns:mc="http://schemas.openxmlformats.org/markup-compatibility/2006">
              <mc:Choice xmlns:v="urn:schemas-microsoft-com:vml" Requires="v">
                <p:oleObj name="Equation" r:id="rId3" imgW="1650960" imgH="228600" progId="Equation.DSMT4">
                  <p:embed/>
                </p:oleObj>
              </mc:Choice>
              <mc:Fallback>
                <p:oleObj name="Equation" r:id="rId3" imgW="1650960" imgH="228600" progId="Equation.DSMT4">
                  <p:embed/>
                  <p:pic>
                    <p:nvPicPr>
                      <p:cNvPr id="3" name="Object 2"/>
                      <p:cNvPicPr/>
                      <p:nvPr/>
                    </p:nvPicPr>
                    <p:blipFill>
                      <a:blip r:embed="rId4"/>
                      <a:stretch>
                        <a:fillRect/>
                      </a:stretch>
                    </p:blipFill>
                    <p:spPr>
                      <a:xfrm>
                        <a:off x="2963334" y="2329962"/>
                        <a:ext cx="3217332" cy="445477"/>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9083E138-1FD9-4BF0-9E79-4584AEF51F5A}"/>
              </a:ext>
            </a:extLst>
          </p:cNvPr>
          <p:cNvSpPr>
            <a:spLocks noGrp="1"/>
          </p:cNvSpPr>
          <p:nvPr>
            <p:ph sz="quarter" idx="15"/>
          </p:nvPr>
        </p:nvSpPr>
        <p:spPr>
          <a:xfrm>
            <a:off x="380060" y="3048000"/>
            <a:ext cx="8534400" cy="838200"/>
          </a:xfrm>
        </p:spPr>
        <p:txBody>
          <a:bodyPr/>
          <a:lstStyle/>
          <a:p>
            <a:pPr marL="0" indent="0">
              <a:lnSpc>
                <a:spcPct val="100000"/>
              </a:lnSpc>
              <a:spcBef>
                <a:spcPts val="624"/>
              </a:spcBef>
              <a:buNone/>
            </a:pPr>
            <a:r>
              <a:rPr lang="en-US" sz="2400" dirty="0"/>
              <a:t>The general equation above defines the solution </a:t>
            </a:r>
            <a:r>
              <a:rPr lang="en-US" sz="2400" i="1" dirty="0"/>
              <a:t>y</a:t>
            </a:r>
            <a:r>
              <a:rPr lang="en-US" sz="2400" dirty="0"/>
              <a:t> implicitly.  An explicit expression for the solution can be found in this case:</a:t>
            </a:r>
          </a:p>
        </p:txBody>
      </p:sp>
      <p:graphicFrame>
        <p:nvGraphicFramePr>
          <p:cNvPr id="5" name="Object 4" descr="multiline equation line 1 y squared minus two times y minus open left parenthesis sum with 4 summands x cubed plus two times x squared plus two times x plus c close equals zero right double arrow y equals two plus minus Square root of four plus four times open left parenthesis sum with 4 summands x cubed plus two times x squared plus two times x plus c close divided by two line 2 y equals one plus minus Square root of sum with 4 summands x cubed plus two times x squared plus two times x plus cap c">
            <a:extLst>
              <a:ext uri="{FF2B5EF4-FFF2-40B4-BE49-F238E27FC236}">
                <a16:creationId xmlns:a16="http://schemas.microsoft.com/office/drawing/2014/main" id="{62480E72-4648-4195-99F0-05F704C8B8EF}"/>
              </a:ext>
            </a:extLst>
          </p:cNvPr>
          <p:cNvGraphicFramePr>
            <a:graphicFrameLocks noChangeAspect="1"/>
          </p:cNvGraphicFramePr>
          <p:nvPr>
            <p:extLst>
              <p:ext uri="{D42A27DB-BD31-4B8C-83A1-F6EECF244321}">
                <p14:modId xmlns:p14="http://schemas.microsoft.com/office/powerpoint/2010/main" val="472554935"/>
              </p:ext>
            </p:extLst>
          </p:nvPr>
        </p:nvGraphicFramePr>
        <p:xfrm>
          <a:off x="1480532" y="4209116"/>
          <a:ext cx="6136043" cy="1152832"/>
        </p:xfrm>
        <a:graphic>
          <a:graphicData uri="http://schemas.openxmlformats.org/presentationml/2006/ole">
            <mc:AlternateContent xmlns:mc="http://schemas.openxmlformats.org/markup-compatibility/2006">
              <mc:Choice xmlns:v="urn:schemas-microsoft-com:vml" Requires="v">
                <p:oleObj name="Equation" r:id="rId5" imgW="4190760" imgH="787320" progId="Equation.DSMT4">
                  <p:embed/>
                </p:oleObj>
              </mc:Choice>
              <mc:Fallback>
                <p:oleObj name="Equation" r:id="rId5" imgW="4190760" imgH="787320" progId="Equation.DSMT4">
                  <p:embed/>
                  <p:pic>
                    <p:nvPicPr>
                      <p:cNvPr id="4" name="Object 3"/>
                      <p:cNvPicPr/>
                      <p:nvPr/>
                    </p:nvPicPr>
                    <p:blipFill>
                      <a:blip r:embed="rId6"/>
                      <a:stretch>
                        <a:fillRect/>
                      </a:stretch>
                    </p:blipFill>
                    <p:spPr>
                      <a:xfrm>
                        <a:off x="1480532" y="4209116"/>
                        <a:ext cx="6136043" cy="1152832"/>
                      </a:xfrm>
                      <a:prstGeom prst="rect">
                        <a:avLst/>
                      </a:prstGeom>
                    </p:spPr>
                  </p:pic>
                </p:oleObj>
              </mc:Fallback>
            </mc:AlternateContent>
          </a:graphicData>
        </a:graphic>
      </p:graphicFrame>
    </p:spTree>
    <p:extLst>
      <p:ext uri="{BB962C8B-B14F-4D97-AF65-F5344CB8AC3E}">
        <p14:creationId xmlns:p14="http://schemas.microsoft.com/office/powerpoint/2010/main" val="293076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8EA2-DF9E-40BA-B8AF-2B31F6ABFE72}"/>
              </a:ext>
            </a:extLst>
          </p:cNvPr>
          <p:cNvSpPr>
            <a:spLocks noGrp="1"/>
          </p:cNvSpPr>
          <p:nvPr>
            <p:ph type="title"/>
          </p:nvPr>
        </p:nvSpPr>
        <p:spPr>
          <a:xfrm>
            <a:off x="281354" y="457200"/>
            <a:ext cx="8405446" cy="1143000"/>
          </a:xfrm>
        </p:spPr>
        <p:txBody>
          <a:bodyPr>
            <a:noAutofit/>
          </a:bodyPr>
          <a:lstStyle/>
          <a:p>
            <a:r>
              <a:rPr lang="en-US" dirty="0"/>
              <a:t>Example 2.2.2: Initial Value Condition (0, −1)</a:t>
            </a:r>
            <a:endParaRPr lang="en-IN" dirty="0"/>
          </a:p>
        </p:txBody>
      </p:sp>
      <p:sp>
        <p:nvSpPr>
          <p:cNvPr id="3" name="Content Placeholder 2">
            <a:extLst>
              <a:ext uri="{FF2B5EF4-FFF2-40B4-BE49-F238E27FC236}">
                <a16:creationId xmlns:a16="http://schemas.microsoft.com/office/drawing/2014/main" id="{D7E14FBC-2FAD-4B2D-89D5-180BFB7C410C}"/>
              </a:ext>
            </a:extLst>
          </p:cNvPr>
          <p:cNvSpPr>
            <a:spLocks noGrp="1"/>
          </p:cNvSpPr>
          <p:nvPr>
            <p:ph sz="quarter" idx="15"/>
          </p:nvPr>
        </p:nvSpPr>
        <p:spPr>
          <a:xfrm>
            <a:off x="380060" y="1600200"/>
            <a:ext cx="8534400" cy="838200"/>
          </a:xfrm>
        </p:spPr>
        <p:txBody>
          <a:bodyPr/>
          <a:lstStyle/>
          <a:p>
            <a:pPr marL="461963" indent="-461963">
              <a:lnSpc>
                <a:spcPct val="100000"/>
              </a:lnSpc>
              <a:spcBef>
                <a:spcPts val="624"/>
              </a:spcBef>
            </a:pPr>
            <a:r>
              <a:rPr lang="en-US" sz="2400" dirty="0">
                <a:solidFill>
                  <a:schemeClr val="dk1"/>
                </a:solidFill>
                <a:ea typeface="Times New Roman"/>
                <a:cs typeface="Times New Roman"/>
                <a:sym typeface="Times New Roman"/>
              </a:rPr>
              <a:t>Suppose we seek a solution satisfying 𝑦(0) = −1.  Using the implicit expression of </a:t>
            </a:r>
            <a:r>
              <a:rPr lang="en-US" sz="2400" i="1" dirty="0">
                <a:solidFill>
                  <a:schemeClr val="dk1"/>
                </a:solidFill>
                <a:ea typeface="Times New Roman"/>
                <a:cs typeface="Times New Roman"/>
                <a:sym typeface="Times New Roman"/>
              </a:rPr>
              <a:t>y</a:t>
            </a:r>
            <a:r>
              <a:rPr lang="en-US" sz="2400" dirty="0">
                <a:solidFill>
                  <a:schemeClr val="dk1"/>
                </a:solidFill>
                <a:ea typeface="Times New Roman"/>
                <a:cs typeface="Times New Roman"/>
                <a:sym typeface="Times New Roman"/>
              </a:rPr>
              <a:t>, we obtain</a:t>
            </a:r>
          </a:p>
        </p:txBody>
      </p:sp>
      <p:graphicFrame>
        <p:nvGraphicFramePr>
          <p:cNvPr id="7" name="Object 6" descr="multiline equation line 1 equation left hand side y squared minus two times y equals right hand side sum with 4 summands x cubed plus two times x squared plus two times x plus cap c line 2  open left parenthesis negative one close squared minus two times open left parenthesis negative one close equals cap c right double arrow cap c equals three">
            <a:extLst>
              <a:ext uri="{FF2B5EF4-FFF2-40B4-BE49-F238E27FC236}">
                <a16:creationId xmlns:a16="http://schemas.microsoft.com/office/drawing/2014/main" id="{5D093B35-E976-4793-8E49-02178C582192}"/>
              </a:ext>
            </a:extLst>
          </p:cNvPr>
          <p:cNvGraphicFramePr>
            <a:graphicFrameLocks noChangeAspect="1"/>
          </p:cNvGraphicFramePr>
          <p:nvPr>
            <p:extLst>
              <p:ext uri="{D42A27DB-BD31-4B8C-83A1-F6EECF244321}">
                <p14:modId xmlns:p14="http://schemas.microsoft.com/office/powerpoint/2010/main" val="385661634"/>
              </p:ext>
            </p:extLst>
          </p:nvPr>
        </p:nvGraphicFramePr>
        <p:xfrm>
          <a:off x="2934937" y="2514600"/>
          <a:ext cx="3313463" cy="838593"/>
        </p:xfrm>
        <a:graphic>
          <a:graphicData uri="http://schemas.openxmlformats.org/presentationml/2006/ole">
            <mc:AlternateContent xmlns:mc="http://schemas.openxmlformats.org/markup-compatibility/2006">
              <mc:Choice xmlns:v="urn:schemas-microsoft-com:vml" Requires="v">
                <p:oleObj name="Equation" r:id="rId3" imgW="2057400" imgH="520560" progId="Equation.DSMT4">
                  <p:embed/>
                </p:oleObj>
              </mc:Choice>
              <mc:Fallback>
                <p:oleObj name="Equation" r:id="rId3" imgW="2057400" imgH="520560" progId="Equation.DSMT4">
                  <p:embed/>
                  <p:pic>
                    <p:nvPicPr>
                      <p:cNvPr id="2" name="Object 1"/>
                      <p:cNvPicPr/>
                      <p:nvPr/>
                    </p:nvPicPr>
                    <p:blipFill>
                      <a:blip r:embed="rId4"/>
                      <a:stretch>
                        <a:fillRect/>
                      </a:stretch>
                    </p:blipFill>
                    <p:spPr>
                      <a:xfrm>
                        <a:off x="2934937" y="2514600"/>
                        <a:ext cx="3313463" cy="83859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E1296C7-DB84-42B1-BF98-3110CA3BEB73}"/>
              </a:ext>
            </a:extLst>
          </p:cNvPr>
          <p:cNvSpPr>
            <a:spLocks noGrp="1"/>
          </p:cNvSpPr>
          <p:nvPr>
            <p:ph sz="quarter" idx="18"/>
          </p:nvPr>
        </p:nvSpPr>
        <p:spPr>
          <a:xfrm>
            <a:off x="416399" y="3396167"/>
            <a:ext cx="8514996" cy="1023433"/>
          </a:xfrm>
        </p:spPr>
        <p:txBody>
          <a:bodyPr/>
          <a:lstStyle/>
          <a:p>
            <a:pPr marL="461963" indent="-461963"/>
            <a:r>
              <a:rPr lang="en-IN" dirty="0"/>
              <a:t>The implicit particular solution is </a:t>
            </a:r>
            <a:r>
              <a:rPr lang="en-IN" i="1" dirty="0"/>
              <a:t>y</a:t>
            </a:r>
            <a:r>
              <a:rPr lang="en-IN" baseline="30000" dirty="0"/>
              <a:t>2 </a:t>
            </a:r>
            <a:r>
              <a:rPr lang="en-IN" dirty="0"/>
              <a:t>− 2</a:t>
            </a:r>
            <a:r>
              <a:rPr lang="en-IN" i="1" dirty="0"/>
              <a:t>y</a:t>
            </a:r>
            <a:r>
              <a:rPr lang="en-IN" dirty="0"/>
              <a:t> = </a:t>
            </a:r>
            <a:r>
              <a:rPr lang="en-IN" i="1" dirty="0"/>
              <a:t>x</a:t>
            </a:r>
            <a:r>
              <a:rPr lang="en-IN" baseline="30000" dirty="0"/>
              <a:t>3</a:t>
            </a:r>
            <a:r>
              <a:rPr lang="en-IN" dirty="0"/>
              <a:t> + 2</a:t>
            </a:r>
            <a:r>
              <a:rPr lang="en-IN" i="1" dirty="0"/>
              <a:t>x</a:t>
            </a:r>
            <a:r>
              <a:rPr lang="en-IN" baseline="30000" dirty="0"/>
              <a:t>2</a:t>
            </a:r>
            <a:r>
              <a:rPr lang="en-IN" dirty="0"/>
              <a:t> + 2</a:t>
            </a:r>
            <a:r>
              <a:rPr lang="en-IN" i="1" dirty="0"/>
              <a:t>x</a:t>
            </a:r>
            <a:r>
              <a:rPr lang="en-IN" dirty="0"/>
              <a:t> + 3</a:t>
            </a:r>
          </a:p>
          <a:p>
            <a:pPr marL="461963" indent="-461963"/>
            <a:r>
              <a:rPr lang="en-US" dirty="0"/>
              <a:t>An explicit expression of </a:t>
            </a:r>
            <a:r>
              <a:rPr lang="en-US" i="1" dirty="0"/>
              <a:t>y</a:t>
            </a:r>
            <a:r>
              <a:rPr lang="en-US" dirty="0"/>
              <a:t> is:</a:t>
            </a:r>
          </a:p>
        </p:txBody>
      </p:sp>
      <p:graphicFrame>
        <p:nvGraphicFramePr>
          <p:cNvPr id="9" name="Object 8" descr="y equals one plus minus Square root of sum with 4 summands x cubed plus two times x squared plus two times x plus four">
            <a:extLst>
              <a:ext uri="{FF2B5EF4-FFF2-40B4-BE49-F238E27FC236}">
                <a16:creationId xmlns:a16="http://schemas.microsoft.com/office/drawing/2014/main" id="{D8C715C6-CDDA-4762-A282-5AC9C8F03E81}"/>
              </a:ext>
            </a:extLst>
          </p:cNvPr>
          <p:cNvGraphicFramePr>
            <a:graphicFrameLocks noChangeAspect="1"/>
          </p:cNvGraphicFramePr>
          <p:nvPr>
            <p:extLst>
              <p:ext uri="{D42A27DB-BD31-4B8C-83A1-F6EECF244321}">
                <p14:modId xmlns:p14="http://schemas.microsoft.com/office/powerpoint/2010/main" val="3008925702"/>
              </p:ext>
            </p:extLst>
          </p:nvPr>
        </p:nvGraphicFramePr>
        <p:xfrm>
          <a:off x="3044873" y="4357383"/>
          <a:ext cx="3093589" cy="519724"/>
        </p:xfrm>
        <a:graphic>
          <a:graphicData uri="http://schemas.openxmlformats.org/presentationml/2006/ole">
            <mc:AlternateContent xmlns:mc="http://schemas.openxmlformats.org/markup-compatibility/2006">
              <mc:Choice xmlns:v="urn:schemas-microsoft-com:vml" Requires="v">
                <p:oleObj name="Equation" r:id="rId5" imgW="1587240" imgH="266400" progId="Equation.DSMT4">
                  <p:embed/>
                </p:oleObj>
              </mc:Choice>
              <mc:Fallback>
                <p:oleObj name="Equation" r:id="rId5" imgW="1587240" imgH="266400" progId="Equation.DSMT4">
                  <p:embed/>
                  <p:pic>
                    <p:nvPicPr>
                      <p:cNvPr id="3" name="Object 2"/>
                      <p:cNvPicPr/>
                      <p:nvPr/>
                    </p:nvPicPr>
                    <p:blipFill>
                      <a:blip r:embed="rId6"/>
                      <a:stretch>
                        <a:fillRect/>
                      </a:stretch>
                    </p:blipFill>
                    <p:spPr>
                      <a:xfrm>
                        <a:off x="3044873" y="4357383"/>
                        <a:ext cx="3093589" cy="519724"/>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768CFD77-0839-4BCF-99C0-2721D1558AE4}"/>
              </a:ext>
            </a:extLst>
          </p:cNvPr>
          <p:cNvSpPr>
            <a:spLocks noGrp="1"/>
          </p:cNvSpPr>
          <p:nvPr>
            <p:ph sz="quarter" idx="21"/>
          </p:nvPr>
        </p:nvSpPr>
        <p:spPr>
          <a:xfrm>
            <a:off x="406299" y="4992749"/>
            <a:ext cx="2489301" cy="384618"/>
          </a:xfrm>
        </p:spPr>
        <p:txBody>
          <a:bodyPr/>
          <a:lstStyle/>
          <a:p>
            <a:pPr marL="461963" indent="-461963"/>
            <a:r>
              <a:rPr lang="en-IN" dirty="0"/>
              <a:t>Of which only</a:t>
            </a:r>
            <a:endParaRPr lang="en-US" dirty="0"/>
          </a:p>
        </p:txBody>
      </p:sp>
      <p:graphicFrame>
        <p:nvGraphicFramePr>
          <p:cNvPr id="10" name="Object 9" descr="y equals one minus Square root of sum with 4 summands x cubed plus two times x squared plus two times x plus four">
            <a:extLst>
              <a:ext uri="{FF2B5EF4-FFF2-40B4-BE49-F238E27FC236}">
                <a16:creationId xmlns:a16="http://schemas.microsoft.com/office/drawing/2014/main" id="{AAAFD849-3C23-46B3-B75A-293FF5A6A867}"/>
              </a:ext>
            </a:extLst>
          </p:cNvPr>
          <p:cNvGraphicFramePr>
            <a:graphicFrameLocks noChangeAspect="1"/>
          </p:cNvGraphicFramePr>
          <p:nvPr>
            <p:extLst>
              <p:ext uri="{D42A27DB-BD31-4B8C-83A1-F6EECF244321}">
                <p14:modId xmlns:p14="http://schemas.microsoft.com/office/powerpoint/2010/main" val="1123084243"/>
              </p:ext>
            </p:extLst>
          </p:nvPr>
        </p:nvGraphicFramePr>
        <p:xfrm>
          <a:off x="2777315" y="4971907"/>
          <a:ext cx="2556685" cy="429524"/>
        </p:xfrm>
        <a:graphic>
          <a:graphicData uri="http://schemas.openxmlformats.org/presentationml/2006/ole">
            <mc:AlternateContent xmlns:mc="http://schemas.openxmlformats.org/markup-compatibility/2006">
              <mc:Choice xmlns:v="urn:schemas-microsoft-com:vml" Requires="v">
                <p:oleObj name="Equation" r:id="rId7" imgW="1587240" imgH="266400" progId="Equation.DSMT4">
                  <p:embed/>
                </p:oleObj>
              </mc:Choice>
              <mc:Fallback>
                <p:oleObj name="Equation" r:id="rId7" imgW="1587240" imgH="266400" progId="Equation.DSMT4">
                  <p:embed/>
                  <p:pic>
                    <p:nvPicPr>
                      <p:cNvPr id="4" name="Object 3"/>
                      <p:cNvPicPr/>
                      <p:nvPr/>
                    </p:nvPicPr>
                    <p:blipFill>
                      <a:blip r:embed="rId8"/>
                      <a:stretch>
                        <a:fillRect/>
                      </a:stretch>
                    </p:blipFill>
                    <p:spPr>
                      <a:xfrm>
                        <a:off x="2777315" y="4971907"/>
                        <a:ext cx="2556685" cy="429524"/>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95DE0F86-4F4D-4AB1-8462-F04BDD47007C}"/>
              </a:ext>
            </a:extLst>
          </p:cNvPr>
          <p:cNvSpPr>
            <a:spLocks noGrp="1"/>
          </p:cNvSpPr>
          <p:nvPr>
            <p:ph sz="quarter" idx="25"/>
          </p:nvPr>
        </p:nvSpPr>
        <p:spPr>
          <a:xfrm>
            <a:off x="533400" y="4961218"/>
            <a:ext cx="8397995" cy="906182"/>
          </a:xfrm>
        </p:spPr>
        <p:txBody>
          <a:bodyPr/>
          <a:lstStyle/>
          <a:p>
            <a:pPr marL="346075" indent="4395788">
              <a:lnSpc>
                <a:spcPct val="100000"/>
              </a:lnSpc>
              <a:spcBef>
                <a:spcPts val="624"/>
              </a:spcBef>
              <a:spcAft>
                <a:spcPts val="1800"/>
              </a:spcAft>
              <a:buNone/>
            </a:pPr>
            <a:r>
              <a:rPr lang="en-IN" dirty="0"/>
              <a:t>satisfies the 𝑦(0) = −1 initial condition.</a:t>
            </a:r>
          </a:p>
        </p:txBody>
      </p:sp>
    </p:spTree>
    <p:extLst>
      <p:ext uri="{BB962C8B-B14F-4D97-AF65-F5344CB8AC3E}">
        <p14:creationId xmlns:p14="http://schemas.microsoft.com/office/powerpoint/2010/main" val="25424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80-518A-4695-811E-AA50391A85C4}"/>
              </a:ext>
            </a:extLst>
          </p:cNvPr>
          <p:cNvSpPr>
            <a:spLocks noGrp="1"/>
          </p:cNvSpPr>
          <p:nvPr>
            <p:ph type="title"/>
          </p:nvPr>
        </p:nvSpPr>
        <p:spPr>
          <a:xfrm>
            <a:off x="281354" y="457200"/>
            <a:ext cx="8176846" cy="998086"/>
          </a:xfrm>
        </p:spPr>
        <p:txBody>
          <a:bodyPr>
            <a:noAutofit/>
          </a:bodyPr>
          <a:lstStyle/>
          <a:p>
            <a:r>
              <a:rPr lang="en-IN" dirty="0"/>
              <a:t>Example 2.2.2: Solution Domain</a:t>
            </a:r>
          </a:p>
        </p:txBody>
      </p:sp>
      <p:sp>
        <p:nvSpPr>
          <p:cNvPr id="3" name="Content Placeholder 2">
            <a:extLst>
              <a:ext uri="{FF2B5EF4-FFF2-40B4-BE49-F238E27FC236}">
                <a16:creationId xmlns:a16="http://schemas.microsoft.com/office/drawing/2014/main" id="{F9537B06-198D-4192-86D7-7C81BAB29E84}"/>
              </a:ext>
            </a:extLst>
          </p:cNvPr>
          <p:cNvSpPr>
            <a:spLocks noGrp="1"/>
          </p:cNvSpPr>
          <p:nvPr>
            <p:ph sz="quarter" idx="15"/>
          </p:nvPr>
        </p:nvSpPr>
        <p:spPr>
          <a:xfrm>
            <a:off x="380060" y="1455286"/>
            <a:ext cx="8534400" cy="754514"/>
          </a:xfrm>
        </p:spPr>
        <p:txBody>
          <a:bodyPr/>
          <a:lstStyle/>
          <a:p>
            <a:pPr marL="0" indent="0">
              <a:buNone/>
            </a:pPr>
            <a:r>
              <a:rPr lang="en-US" sz="2400" dirty="0">
                <a:ea typeface="Times New Roman"/>
                <a:cs typeface="Times New Roman"/>
                <a:sym typeface="Times New Roman"/>
              </a:rPr>
              <a:t>I</a:t>
            </a:r>
            <a:r>
              <a:rPr lang="en-US" sz="2400" dirty="0">
                <a:solidFill>
                  <a:schemeClr val="dk1"/>
                </a:solidFill>
                <a:ea typeface="Times New Roman"/>
                <a:cs typeface="Times New Roman"/>
                <a:sym typeface="Times New Roman"/>
              </a:rPr>
              <a:t>f initial condition is 𝑦(0) = −1, then we choose the positive sign, instead of negative sign, on the square root term:</a:t>
            </a:r>
            <a:endParaRPr lang="en-US" sz="2400" dirty="0"/>
          </a:p>
        </p:txBody>
      </p:sp>
      <p:graphicFrame>
        <p:nvGraphicFramePr>
          <p:cNvPr id="7" name="Object 6" descr="y equals one plus Square root of sum with 4 summands x cubed plus two times x squared plus two times x plus four">
            <a:extLst>
              <a:ext uri="{FF2B5EF4-FFF2-40B4-BE49-F238E27FC236}">
                <a16:creationId xmlns:a16="http://schemas.microsoft.com/office/drawing/2014/main" id="{5403BAE9-7FBB-4B4C-88F6-E53981BEDC35}"/>
              </a:ext>
            </a:extLst>
          </p:cNvPr>
          <p:cNvGraphicFramePr>
            <a:graphicFrameLocks noChangeAspect="1"/>
          </p:cNvGraphicFramePr>
          <p:nvPr>
            <p:extLst>
              <p:ext uri="{D42A27DB-BD31-4B8C-83A1-F6EECF244321}">
                <p14:modId xmlns:p14="http://schemas.microsoft.com/office/powerpoint/2010/main" val="588081096"/>
              </p:ext>
            </p:extLst>
          </p:nvPr>
        </p:nvGraphicFramePr>
        <p:xfrm>
          <a:off x="3207446" y="2263338"/>
          <a:ext cx="2812354" cy="472476"/>
        </p:xfrm>
        <a:graphic>
          <a:graphicData uri="http://schemas.openxmlformats.org/presentationml/2006/ole">
            <mc:AlternateContent xmlns:mc="http://schemas.openxmlformats.org/markup-compatibility/2006">
              <mc:Choice xmlns:v="urn:schemas-microsoft-com:vml" Requires="v">
                <p:oleObj name="Equation" r:id="rId3" imgW="1587240" imgH="266400" progId="Equation.DSMT4">
                  <p:embed/>
                </p:oleObj>
              </mc:Choice>
              <mc:Fallback>
                <p:oleObj name="Equation" r:id="rId3" imgW="1587240" imgH="266400" progId="Equation.DSMT4">
                  <p:embed/>
                  <p:pic>
                    <p:nvPicPr>
                      <p:cNvPr id="3" name="Object 2"/>
                      <p:cNvPicPr/>
                      <p:nvPr/>
                    </p:nvPicPr>
                    <p:blipFill>
                      <a:blip r:embed="rId4"/>
                      <a:stretch>
                        <a:fillRect/>
                      </a:stretch>
                    </p:blipFill>
                    <p:spPr>
                      <a:xfrm>
                        <a:off x="3207446" y="2263338"/>
                        <a:ext cx="2812354" cy="472476"/>
                      </a:xfrm>
                      <a:prstGeom prst="rect">
                        <a:avLst/>
                      </a:prstGeom>
                    </p:spPr>
                  </p:pic>
                </p:oleObj>
              </mc:Fallback>
            </mc:AlternateContent>
          </a:graphicData>
        </a:graphic>
      </p:graphicFrame>
      <p:sp>
        <p:nvSpPr>
          <p:cNvPr id="5" name="Content Placeholder 4"/>
          <p:cNvSpPr>
            <a:spLocks noGrp="1"/>
          </p:cNvSpPr>
          <p:nvPr>
            <p:ph sz="quarter" idx="21"/>
          </p:nvPr>
        </p:nvSpPr>
        <p:spPr>
          <a:xfrm>
            <a:off x="304800" y="2946896"/>
            <a:ext cx="3429000" cy="3225304"/>
          </a:xfrm>
        </p:spPr>
        <p:txBody>
          <a:bodyPr/>
          <a:lstStyle/>
          <a:p>
            <a:pPr marL="0" indent="0">
              <a:buNone/>
            </a:pPr>
            <a:r>
              <a:rPr lang="en-US" sz="2200" dirty="0"/>
              <a:t>The solution is valid over x-values for which the quantity under the radical is positive: 𝑥 &gt; −2</a:t>
            </a:r>
          </a:p>
          <a:p>
            <a:pPr marL="461963" indent="-461963"/>
            <a:r>
              <a:rPr lang="en-US" sz="2200" dirty="0"/>
              <a:t>domain shown in green in the graph</a:t>
            </a:r>
          </a:p>
          <a:p>
            <a:pPr marL="461963" indent="-461963"/>
            <a:r>
              <a:rPr lang="en-US" sz="2200" dirty="0"/>
              <a:t>vertical tangent at domain boundary point (−2,1) </a:t>
            </a:r>
          </a:p>
        </p:txBody>
      </p:sp>
      <p:pic>
        <p:nvPicPr>
          <p:cNvPr id="6" name="Picture 5" descr="A graph shows the integral curves of a differential equation. The horizontal and vertical axes are labeled x and y, respectively. The x axis is marked from negative 2 to 2 in increments of 1, and the y axis is marked from negative 3 to 3 in increments of 1. The integral curves start in the first quadrant very close to each other, then bulge outward as concave rightward until a point in the second quadrant, after which the curves again fall downward through the third quadrant to end in the fourth quadrant. A curve highlighted in green starts at an open circle marked at (negative 2, 1), decreases concave up through approximately (negative 1, negative 0.8) to a marked point (0, negative 1), and then continues to decrease concave down into the fourth quadrant. All values are estimated."/>
          <p:cNvPicPr>
            <a:picLocks noChangeAspect="1"/>
          </p:cNvPicPr>
          <p:nvPr/>
        </p:nvPicPr>
        <p:blipFill>
          <a:blip r:embed="rId5"/>
          <a:stretch>
            <a:fillRect/>
          </a:stretch>
        </p:blipFill>
        <p:spPr>
          <a:xfrm>
            <a:off x="3810001" y="2735747"/>
            <a:ext cx="5105400" cy="3512653"/>
          </a:xfrm>
          <a:prstGeom prst="rect">
            <a:avLst/>
          </a:prstGeom>
        </p:spPr>
      </p:pic>
    </p:spTree>
    <p:extLst>
      <p:ext uri="{BB962C8B-B14F-4D97-AF65-F5344CB8AC3E}">
        <p14:creationId xmlns:p14="http://schemas.microsoft.com/office/powerpoint/2010/main" val="474739621"/>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734</Words>
  <Application>Microsoft Office PowerPoint</Application>
  <PresentationFormat>On-screen Show (4:3)</PresentationFormat>
  <Paragraphs>66</Paragraphs>
  <Slides>14</Slides>
  <Notes>12</Notes>
  <HiddenSlides>0</HiddenSlides>
  <MMClips>0</MMClips>
  <ScaleCrop>false</ScaleCrop>
  <HeadingPairs>
    <vt:vector size="8" baseType="variant">
      <vt:variant>
        <vt:lpstr>Fonts Used</vt:lpstr>
      </vt:variant>
      <vt:variant>
        <vt:i4>7</vt:i4>
      </vt:variant>
      <vt:variant>
        <vt:lpstr>Theme</vt:lpstr>
      </vt:variant>
      <vt:variant>
        <vt:i4>8</vt:i4>
      </vt:variant>
      <vt:variant>
        <vt:lpstr>Embedded OLE Servers</vt:lpstr>
      </vt:variant>
      <vt:variant>
        <vt:i4>1</vt:i4>
      </vt:variant>
      <vt:variant>
        <vt:lpstr>Slide Titles</vt:lpstr>
      </vt:variant>
      <vt:variant>
        <vt:i4>14</vt:i4>
      </vt:variant>
    </vt:vector>
  </HeadingPairs>
  <TitlesOfParts>
    <vt:vector size="30" baseType="lpstr">
      <vt:lpstr>Arial</vt:lpstr>
      <vt:lpstr>Calibri</vt:lpstr>
      <vt:lpstr>Courier New</vt:lpstr>
      <vt:lpstr>Source Sans Pro</vt:lpstr>
      <vt:lpstr>STIX</vt:lpstr>
      <vt:lpstr>Times New Roman</vt:lpstr>
      <vt:lpstr>Wingdings</vt:lpstr>
      <vt:lpstr>Opener</vt:lpstr>
      <vt:lpstr>1_Opener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2.2 Separable Differential Equations</vt:lpstr>
      <vt:lpstr>Definition of Separable Differential Equations</vt:lpstr>
      <vt:lpstr>Example 2.2.1: Finding a General Solution for a Separable Equation</vt:lpstr>
      <vt:lpstr>Example 2.2.1: Graphing Solutions for a Separable Equation</vt:lpstr>
      <vt:lpstr>Example 2.2.2: Finding an Implicit General Solution</vt:lpstr>
      <vt:lpstr>Example 2.2.2: Rearrange to create an explicit general solution in terms of “y”</vt:lpstr>
      <vt:lpstr>Example 2.2.2: Initial Value Condition (0, −1)</vt:lpstr>
      <vt:lpstr>Example 2.2.2: Solution Domain</vt:lpstr>
      <vt:lpstr>Example 2.2.3: Implicit Solution of an Initial Value Problem</vt:lpstr>
      <vt:lpstr>Example 2.2.3: General Solution vs. Particular Solution Through Point (0,1)</vt:lpstr>
      <vt:lpstr>Example 2.2.3: Graph of Solutions</vt:lpstr>
      <vt:lpstr>Parametric Equations</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2025-07-22T22:04:25Z</dcterms:modified>
</cp:coreProperties>
</file>