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3"/>
  </p:notesMasterIdLst>
  <p:sldIdLst>
    <p:sldId id="436" r:id="rId8"/>
    <p:sldId id="437" r:id="rId9"/>
    <p:sldId id="852" r:id="rId10"/>
    <p:sldId id="1031" r:id="rId11"/>
    <p:sldId id="1044" r:id="rId12"/>
    <p:sldId id="1045" r:id="rId13"/>
    <p:sldId id="1032" r:id="rId14"/>
    <p:sldId id="1033" r:id="rId15"/>
    <p:sldId id="1046" r:id="rId16"/>
    <p:sldId id="1047" r:id="rId17"/>
    <p:sldId id="1034" r:id="rId18"/>
    <p:sldId id="1048" r:id="rId19"/>
    <p:sldId id="1049" r:id="rId20"/>
    <p:sldId id="1050" r:id="rId21"/>
    <p:sldId id="1014" r:id="rId22"/>
    <p:sldId id="1037" r:id="rId23"/>
    <p:sldId id="1015" r:id="rId24"/>
    <p:sldId id="1051" r:id="rId25"/>
    <p:sldId id="1052" r:id="rId26"/>
    <p:sldId id="1053" r:id="rId27"/>
    <p:sldId id="1054" r:id="rId28"/>
    <p:sldId id="1055" r:id="rId29"/>
    <p:sldId id="1056" r:id="rId30"/>
    <p:sldId id="1057" r:id="rId31"/>
    <p:sldId id="351" r:id="rId32"/>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7" autoAdjust="0"/>
    <p:restoredTop sz="96257" autoAdjust="0"/>
  </p:normalViewPr>
  <p:slideViewPr>
    <p:cSldViewPr>
      <p:cViewPr varScale="1">
        <p:scale>
          <a:sx n="106" d="100"/>
          <a:sy n="106" d="100"/>
        </p:scale>
        <p:origin x="1092" y="102"/>
      </p:cViewPr>
      <p:guideLst>
        <p:guide pos="2880"/>
        <p:guide orient="horz" pos="2160"/>
      </p:guideLst>
    </p:cSldViewPr>
  </p:slideViewPr>
  <p:outlineViewPr>
    <p:cViewPr>
      <p:scale>
        <a:sx n="33" d="100"/>
        <a:sy n="33" d="100"/>
      </p:scale>
      <p:origin x="0" y="-2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e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11/24/2021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25</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lgn="ctr">
              <a:defRPr>
                <a:latin typeface="Times New Roman" charset="0"/>
                <a:ea typeface="Times New Roman" charset="0"/>
                <a:cs typeface="Times New Roman" charset="0"/>
              </a:defRPr>
            </a:lvl1pPr>
          </a:lstStyle>
          <a:p>
            <a:r>
              <a:rPr lang="en-US" sz="1200" dirty="0">
                <a:solidFill>
                  <a:schemeClr val="tx1">
                    <a:tint val="75000"/>
                  </a:schemeClr>
                </a:solidFill>
                <a:latin typeface="Times New Roman" panose="02020603050405020304" pitchFamily="18"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C5D82127-62C7-4A6A-82BE-9478F53D6B22}"/>
              </a:ext>
            </a:extLst>
          </p:cNvPr>
          <p:cNvSpPr>
            <a:spLocks noGrp="1"/>
          </p:cNvSpPr>
          <p:nvPr>
            <p:ph sz="quarter" idx="12"/>
          </p:nvPr>
        </p:nvSpPr>
        <p:spPr>
          <a:xfrm>
            <a:off x="2941638" y="2590800"/>
            <a:ext cx="1858962" cy="9906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lnSpc>
                <a:spcPct val="100000"/>
              </a:lnSpc>
              <a:spcBef>
                <a:spcPts val="624"/>
              </a:spcBef>
              <a:buClr>
                <a:schemeClr val="accent2"/>
              </a:buClr>
              <a:buFont typeface="Arial" panose="020B0604020202020204" pitchFamily="34" charset="0"/>
              <a:buChar char="•"/>
              <a:defRPr sz="1800" b="0" i="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14031" indent="-400761">
              <a:lnSpc>
                <a:spcPct val="100000"/>
              </a:lnSpc>
              <a:spcBef>
                <a:spcPts val="624"/>
              </a:spcBef>
              <a:buClr>
                <a:schemeClr val="accent2"/>
              </a:buClr>
              <a:buSzPct val="80000"/>
              <a:buFont typeface="Courier New" panose="02070309020205020404" pitchFamily="49" charset="0"/>
              <a:buChar char="o"/>
              <a:tabLst/>
              <a:defRPr sz="2467"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1"/>
            <a:endParaRPr lang="en-US" sz="1778" dirty="0"/>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endPar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endParaRP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6.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6" r:id="rId15"/>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19.png"/><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10</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Partial Differential Equations and Fourier Series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B9B38-247F-4A0B-B8B5-3B9284504AB4}"/>
              </a:ext>
            </a:extLst>
          </p:cNvPr>
          <p:cNvSpPr>
            <a:spLocks noGrp="1"/>
          </p:cNvSpPr>
          <p:nvPr>
            <p:ph type="title"/>
          </p:nvPr>
        </p:nvSpPr>
        <p:spPr>
          <a:xfrm>
            <a:off x="281354" y="457200"/>
            <a:ext cx="8534400" cy="914400"/>
          </a:xfrm>
        </p:spPr>
        <p:txBody>
          <a:bodyPr>
            <a:normAutofit/>
          </a:bodyPr>
          <a:lstStyle/>
          <a:p>
            <a:r>
              <a:rPr lang="en-IN" dirty="0"/>
              <a:t>Coefficient Formulas</a:t>
            </a:r>
          </a:p>
        </p:txBody>
      </p:sp>
      <p:sp>
        <p:nvSpPr>
          <p:cNvPr id="5" name="Content Placeholder 4">
            <a:extLst>
              <a:ext uri="{FF2B5EF4-FFF2-40B4-BE49-F238E27FC236}">
                <a16:creationId xmlns:a16="http://schemas.microsoft.com/office/drawing/2014/main" id="{64DFC416-61A1-4999-AC6A-3C87B9877FDF}"/>
              </a:ext>
            </a:extLst>
          </p:cNvPr>
          <p:cNvSpPr>
            <a:spLocks noGrp="1"/>
          </p:cNvSpPr>
          <p:nvPr>
            <p:ph sz="quarter" idx="15"/>
          </p:nvPr>
        </p:nvSpPr>
        <p:spPr>
          <a:xfrm>
            <a:off x="380060" y="1371600"/>
            <a:ext cx="8534400" cy="425450"/>
          </a:xfrm>
        </p:spPr>
        <p:txBody>
          <a:bodyPr/>
          <a:lstStyle/>
          <a:p>
            <a:r>
              <a:rPr lang="en-US" sz="2000" dirty="0"/>
              <a:t>From the previous slide we have</a:t>
            </a:r>
          </a:p>
        </p:txBody>
      </p:sp>
      <p:graphicFrame>
        <p:nvGraphicFramePr>
          <p:cNvPr id="16" name="Picture Placeholder 15" descr="multiline equation row 1 equation left hand side a sub n times integral minus LLcos two n pi xL times d times x equals right hand side a sub n times cap l comma n equals one comma two comma ellipsis full stop">
            <a:extLst>
              <a:ext uri="{FF2B5EF4-FFF2-40B4-BE49-F238E27FC236}">
                <a16:creationId xmlns:a16="http://schemas.microsoft.com/office/drawing/2014/main" id="{6C998456-CAC7-4E7E-AE20-BB55BB4B8733}"/>
              </a:ext>
            </a:extLst>
          </p:cNvPr>
          <p:cNvGraphicFramePr>
            <a:graphicFrameLocks noGrp="1" noChangeAspect="1"/>
          </p:cNvGraphicFramePr>
          <p:nvPr>
            <p:ph type="pic" sz="quarter" idx="19"/>
            <p:extLst>
              <p:ext uri="{D42A27DB-BD31-4B8C-83A1-F6EECF244321}">
                <p14:modId xmlns:p14="http://schemas.microsoft.com/office/powerpoint/2010/main" val="2409500009"/>
              </p:ext>
            </p:extLst>
          </p:nvPr>
        </p:nvGraphicFramePr>
        <p:xfrm>
          <a:off x="2623014" y="1752600"/>
          <a:ext cx="3245510" cy="574726"/>
        </p:xfrm>
        <a:graphic>
          <a:graphicData uri="http://schemas.openxmlformats.org/presentationml/2006/ole">
            <mc:AlternateContent xmlns:mc="http://schemas.openxmlformats.org/markup-compatibility/2006">
              <mc:Choice xmlns:v="urn:schemas-microsoft-com:vml" Requires="v">
                <p:oleObj spid="_x0000_s511101" r:id="rId3" imgW="2438400" imgH="431800" progId="Equation.DSMT4">
                  <p:embed/>
                </p:oleObj>
              </mc:Choice>
              <mc:Fallback>
                <p:oleObj r:id="rId3" imgW="2438400" imgH="431800" progId="Equation.DSMT4">
                  <p:embed/>
                  <p:pic>
                    <p:nvPicPr>
                      <p:cNvPr id="9" name="Object 8">
                        <a:extLst>
                          <a:ext uri="{FF2B5EF4-FFF2-40B4-BE49-F238E27FC236}">
                            <a16:creationId xmlns:a16="http://schemas.microsoft.com/office/drawing/2014/main" id="{370F6817-5DCE-4754-8B35-735FE88B5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014" y="1752600"/>
                        <a:ext cx="3245510" cy="574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7D5CBD3F-1E92-4623-9596-36D22B38FC11}"/>
              </a:ext>
            </a:extLst>
          </p:cNvPr>
          <p:cNvSpPr>
            <a:spLocks noGrp="1"/>
          </p:cNvSpPr>
          <p:nvPr>
            <p:ph sz="quarter" idx="16"/>
          </p:nvPr>
        </p:nvSpPr>
        <p:spPr>
          <a:xfrm>
            <a:off x="508359" y="2305316"/>
            <a:ext cx="6959241" cy="346318"/>
          </a:xfrm>
        </p:spPr>
        <p:txBody>
          <a:bodyPr/>
          <a:lstStyle/>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find the coefficient </a:t>
            </a:r>
            <a:r>
              <a:rPr lang="en-US" sz="2000" i="1"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we have</a:t>
            </a:r>
          </a:p>
        </p:txBody>
      </p:sp>
      <p:graphicFrame>
        <p:nvGraphicFramePr>
          <p:cNvPr id="19" name="Object 6" descr="equation sequence part 1 integral minus LLf left parenthesis x right parenthesis times d times x equals part 2 sum with 3 summands a sub zero divided by two times integral minus LLdx plus n ary summation m equals one infinity am times integral minus LLcosm pi xLdx plus n ary summation m equals one infinity bm times integral minus LLsinm pi xLdx equals part 3 cap l times a sub zero">
            <a:extLst>
              <a:ext uri="{FF2B5EF4-FFF2-40B4-BE49-F238E27FC236}">
                <a16:creationId xmlns:a16="http://schemas.microsoft.com/office/drawing/2014/main" id="{26F1358A-A7BB-4D81-B2F6-FBD944929696}"/>
              </a:ext>
            </a:extLst>
          </p:cNvPr>
          <p:cNvGraphicFramePr>
            <a:graphicFrameLocks noGrp="1" noChangeAspect="1"/>
          </p:cNvGraphicFramePr>
          <p:nvPr>
            <p:ph type="pic" sz="quarter" idx="20"/>
            <p:extLst>
              <p:ext uri="{D42A27DB-BD31-4B8C-83A1-F6EECF244321}">
                <p14:modId xmlns:p14="http://schemas.microsoft.com/office/powerpoint/2010/main" val="1482737518"/>
              </p:ext>
            </p:extLst>
          </p:nvPr>
        </p:nvGraphicFramePr>
        <p:xfrm>
          <a:off x="990199" y="2743200"/>
          <a:ext cx="6401201" cy="600651"/>
        </p:xfrm>
        <a:graphic>
          <a:graphicData uri="http://schemas.openxmlformats.org/presentationml/2006/ole">
            <mc:AlternateContent xmlns:mc="http://schemas.openxmlformats.org/markup-compatibility/2006">
              <mc:Choice xmlns:v="urn:schemas-microsoft-com:vml" Requires="v">
                <p:oleObj spid="_x0000_s511102" name="Equation" r:id="rId5" imgW="4737100" imgH="444500" progId="Equation.DSMT4">
                  <p:embed/>
                </p:oleObj>
              </mc:Choice>
              <mc:Fallback>
                <p:oleObj name="Equation" r:id="rId5" imgW="4737100" imgH="444500" progId="Equation.DSMT4">
                  <p:embed/>
                  <p:pic>
                    <p:nvPicPr>
                      <p:cNvPr id="20" name="Object 6">
                        <a:extLst>
                          <a:ext uri="{FF2B5EF4-FFF2-40B4-BE49-F238E27FC236}">
                            <a16:creationId xmlns:a16="http://schemas.microsoft.com/office/drawing/2014/main" id="{A9BA1FA5-A7C5-4689-8100-A038CB3D19F8}"/>
                          </a:ext>
                        </a:extLst>
                      </p:cNvPr>
                      <p:cNvPicPr>
                        <a:picLocks noChangeAspect="1" noChangeArrowheads="1"/>
                      </p:cNvPicPr>
                      <p:nvPr/>
                    </p:nvPicPr>
                    <p:blipFill>
                      <a:blip r:embed="rId6"/>
                      <a:srcRect/>
                      <a:stretch>
                        <a:fillRect/>
                      </a:stretch>
                    </p:blipFill>
                    <p:spPr bwMode="auto">
                      <a:xfrm>
                        <a:off x="990199" y="2743200"/>
                        <a:ext cx="6401201" cy="600651"/>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CA256AC4-76A0-4C76-AE0B-49862F42BD9C}"/>
              </a:ext>
            </a:extLst>
          </p:cNvPr>
          <p:cNvSpPr>
            <a:spLocks noGrp="1"/>
          </p:cNvSpPr>
          <p:nvPr>
            <p:ph sz="quarter" idx="18"/>
          </p:nvPr>
        </p:nvSpPr>
        <p:spPr>
          <a:xfrm>
            <a:off x="469778" y="3408718"/>
            <a:ext cx="8334022" cy="482788"/>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Thus the coefficients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are given by</a:t>
            </a:r>
          </a:p>
        </p:txBody>
      </p:sp>
      <p:graphicFrame>
        <p:nvGraphicFramePr>
          <p:cNvPr id="26" name="Picture Placeholder 25" descr="multiline equation row 1 equation left hand side a sub n equals right hand side one divided by cap l times integral minus LLfxcosn pi xL times d times x comma n equals zero comma one comma two comma ellipsis full stop">
            <a:extLst>
              <a:ext uri="{FF2B5EF4-FFF2-40B4-BE49-F238E27FC236}">
                <a16:creationId xmlns:a16="http://schemas.microsoft.com/office/drawing/2014/main" id="{E5F23F40-14FA-4AE3-987F-17701C876AE0}"/>
              </a:ext>
            </a:extLst>
          </p:cNvPr>
          <p:cNvGraphicFramePr>
            <a:graphicFrameLocks noGrp="1" noChangeAspect="1"/>
          </p:cNvGraphicFramePr>
          <p:nvPr>
            <p:ph type="pic" sz="quarter" idx="24"/>
            <p:extLst>
              <p:ext uri="{D42A27DB-BD31-4B8C-83A1-F6EECF244321}">
                <p14:modId xmlns:p14="http://schemas.microsoft.com/office/powerpoint/2010/main" val="2136916110"/>
              </p:ext>
            </p:extLst>
          </p:nvPr>
        </p:nvGraphicFramePr>
        <p:xfrm>
          <a:off x="2362120" y="3858630"/>
          <a:ext cx="3613311" cy="560970"/>
        </p:xfrm>
        <a:graphic>
          <a:graphicData uri="http://schemas.openxmlformats.org/presentationml/2006/ole">
            <mc:AlternateContent xmlns:mc="http://schemas.openxmlformats.org/markup-compatibility/2006">
              <mc:Choice xmlns:v="urn:schemas-microsoft-com:vml" Requires="v">
                <p:oleObj spid="_x0000_s511103" r:id="rId7" imgW="2781300" imgH="431800" progId="Equation.DSMT4">
                  <p:embed/>
                </p:oleObj>
              </mc:Choice>
              <mc:Fallback>
                <p:oleObj r:id="rId7" imgW="2781300" imgH="431800" progId="Equation.DSMT4">
                  <p:embed/>
                  <p:pic>
                    <p:nvPicPr>
                      <p:cNvPr id="21" name="Object 20">
                        <a:extLst>
                          <a:ext uri="{FF2B5EF4-FFF2-40B4-BE49-F238E27FC236}">
                            <a16:creationId xmlns:a16="http://schemas.microsoft.com/office/drawing/2014/main" id="{A044FF2B-8653-4FD3-A21C-61B66419AA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120" y="3858630"/>
                        <a:ext cx="3613311" cy="560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0489EEC6-7A13-4E26-8B34-550ADD94B56A}"/>
              </a:ext>
            </a:extLst>
          </p:cNvPr>
          <p:cNvSpPr>
            <a:spLocks noGrp="1"/>
          </p:cNvSpPr>
          <p:nvPr>
            <p:ph sz="quarter" idx="21"/>
          </p:nvPr>
        </p:nvSpPr>
        <p:spPr>
          <a:xfrm>
            <a:off x="518921" y="4495800"/>
            <a:ext cx="8394892" cy="482787"/>
          </a:xfrm>
        </p:spPr>
        <p:txBody>
          <a:bodyPr/>
          <a:lstStyle/>
          <a:p>
            <a:pPr marL="361950" indent="-361950">
              <a:buClr>
                <a:schemeClr val="accent2"/>
              </a:buClr>
            </a:pPr>
            <a:r>
              <a:rPr lang="en-US" sz="2200" dirty="0">
                <a:latin typeface="Times New Roman" panose="02020603050405020304" pitchFamily="18" charset="0"/>
                <a:cs typeface="Times New Roman" panose="02020603050405020304" pitchFamily="18" charset="0"/>
              </a:rPr>
              <a:t>Similarly, the coefficients </a:t>
            </a:r>
            <a:r>
              <a:rPr lang="en-US" sz="2200" i="1" dirty="0">
                <a:latin typeface="Times New Roman" panose="02020603050405020304" pitchFamily="18" charset="0"/>
                <a:cs typeface="Times New Roman" panose="02020603050405020304" pitchFamily="18" charset="0"/>
              </a:rPr>
              <a:t>b</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are given by</a:t>
            </a:r>
          </a:p>
        </p:txBody>
      </p:sp>
      <p:graphicFrame>
        <p:nvGraphicFramePr>
          <p:cNvPr id="31" name="Content Placeholder 30" descr="multiline equation row 1 equation left hand side b sub n equals right hand side one divided by cap l times integral minus LLfxsinn pi xL times d times x comma n equals one comma two comma three comma ellipsis full stop">
            <a:extLst>
              <a:ext uri="{FF2B5EF4-FFF2-40B4-BE49-F238E27FC236}">
                <a16:creationId xmlns:a16="http://schemas.microsoft.com/office/drawing/2014/main" id="{7F137496-E604-4B34-91EF-453AF63AF520}"/>
              </a:ext>
            </a:extLst>
          </p:cNvPr>
          <p:cNvGraphicFramePr>
            <a:graphicFrameLocks noGrp="1" noChangeAspect="1"/>
          </p:cNvGraphicFramePr>
          <p:nvPr>
            <p:ph sz="quarter" idx="25"/>
            <p:extLst>
              <p:ext uri="{D42A27DB-BD31-4B8C-83A1-F6EECF244321}">
                <p14:modId xmlns:p14="http://schemas.microsoft.com/office/powerpoint/2010/main" val="2371099066"/>
              </p:ext>
            </p:extLst>
          </p:nvPr>
        </p:nvGraphicFramePr>
        <p:xfrm>
          <a:off x="2530089" y="4955101"/>
          <a:ext cx="3261111" cy="513325"/>
        </p:xfrm>
        <a:graphic>
          <a:graphicData uri="http://schemas.openxmlformats.org/presentationml/2006/ole">
            <mc:AlternateContent xmlns:mc="http://schemas.openxmlformats.org/markup-compatibility/2006">
              <mc:Choice xmlns:v="urn:schemas-microsoft-com:vml" Requires="v">
                <p:oleObj spid="_x0000_s511104" r:id="rId9" imgW="2743200" imgH="431800" progId="Equation.DSMT4">
                  <p:embed/>
                </p:oleObj>
              </mc:Choice>
              <mc:Fallback>
                <p:oleObj r:id="rId9" imgW="2743200" imgH="431800" progId="Equation.DSMT4">
                  <p:embed/>
                  <p:pic>
                    <p:nvPicPr>
                      <p:cNvPr id="28" name="Object 27">
                        <a:extLst>
                          <a:ext uri="{FF2B5EF4-FFF2-40B4-BE49-F238E27FC236}">
                            <a16:creationId xmlns:a16="http://schemas.microsoft.com/office/drawing/2014/main" id="{CB688BAF-C9ED-403A-A1DE-9DCC2E3FEE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0089" y="4955101"/>
                        <a:ext cx="3261111" cy="51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436D309A-D44A-4579-8DBC-09DAA16CDE6A}"/>
              </a:ext>
            </a:extLst>
          </p:cNvPr>
          <p:cNvSpPr>
            <a:spLocks noGrp="1"/>
          </p:cNvSpPr>
          <p:nvPr>
            <p:ph sz="quarter" idx="22"/>
          </p:nvPr>
        </p:nvSpPr>
        <p:spPr>
          <a:xfrm>
            <a:off x="552870" y="5450029"/>
            <a:ext cx="8250929" cy="722171"/>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 above equations for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b</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are known as the </a:t>
            </a:r>
            <a:r>
              <a:rPr lang="en-US" sz="2200" b="1" dirty="0">
                <a:latin typeface="Times New Roman" panose="02020603050405020304" pitchFamily="18" charset="0"/>
                <a:cs typeface="Times New Roman" panose="02020603050405020304" pitchFamily="18" charset="0"/>
              </a:rPr>
              <a:t>Euler-Fourier formulas</a:t>
            </a:r>
          </a:p>
        </p:txBody>
      </p:sp>
    </p:spTree>
    <p:extLst>
      <p:ext uri="{BB962C8B-B14F-4D97-AF65-F5344CB8AC3E}">
        <p14:creationId xmlns:p14="http://schemas.microsoft.com/office/powerpoint/2010/main" val="29956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23DB86A-5665-4744-A334-3F7F6A958806}"/>
              </a:ext>
            </a:extLst>
          </p:cNvPr>
          <p:cNvSpPr>
            <a:spLocks noGrp="1"/>
          </p:cNvSpPr>
          <p:nvPr>
            <p:ph type="title"/>
          </p:nvPr>
        </p:nvSpPr>
        <p:spPr/>
        <p:txBody>
          <a:bodyPr/>
          <a:lstStyle/>
          <a:p>
            <a:r>
              <a:rPr lang="en-IN" dirty="0"/>
              <a:t>The Euler-Fourier Formulas</a:t>
            </a:r>
          </a:p>
        </p:txBody>
      </p:sp>
      <p:sp>
        <p:nvSpPr>
          <p:cNvPr id="21" name="Content Placeholder 20">
            <a:extLst>
              <a:ext uri="{FF2B5EF4-FFF2-40B4-BE49-F238E27FC236}">
                <a16:creationId xmlns:a16="http://schemas.microsoft.com/office/drawing/2014/main" id="{D07FD4B2-4E26-4930-8A44-BD198E4EC0D3}"/>
              </a:ext>
            </a:extLst>
          </p:cNvPr>
          <p:cNvSpPr>
            <a:spLocks noGrp="1"/>
          </p:cNvSpPr>
          <p:nvPr>
            <p:ph sz="quarter" idx="10"/>
          </p:nvPr>
        </p:nvSpPr>
        <p:spPr/>
        <p:txBody>
          <a:bodyPr/>
          <a:lstStyle/>
          <a:p>
            <a:r>
              <a:rPr lang="en-US" sz="2400" dirty="0"/>
              <a:t>Note that the Euler-Fourier formulas depend only on the values of 𝑓(𝑥) in the interval −𝐿 ≤ 𝑥 ≤ 𝐿.</a:t>
            </a:r>
          </a:p>
          <a:p>
            <a:r>
              <a:rPr lang="en-US" sz="2400" dirty="0"/>
              <a:t>Since each term of the Fourier series is periodic with period 2</a:t>
            </a:r>
            <a:r>
              <a:rPr lang="en-US" sz="2400" i="1" dirty="0"/>
              <a:t>L</a:t>
            </a:r>
            <a:r>
              <a:rPr lang="en-US" sz="2400" dirty="0"/>
              <a:t>, the series converges for all </a:t>
            </a:r>
            <a:r>
              <a:rPr lang="en-US" sz="2400" i="1" dirty="0"/>
              <a:t>x</a:t>
            </a:r>
            <a:r>
              <a:rPr lang="en-US" sz="2400" dirty="0"/>
              <a:t> whenever it converges in −𝐿 ≤ 𝑥 ≤ 𝐿, and its sum is also a periodic function with period 2</a:t>
            </a:r>
            <a:r>
              <a:rPr lang="en-US" sz="2400" i="1" dirty="0"/>
              <a:t>L</a:t>
            </a:r>
            <a:r>
              <a:rPr lang="en-US" sz="2400" dirty="0"/>
              <a:t>.</a:t>
            </a:r>
          </a:p>
          <a:p>
            <a:r>
              <a:rPr lang="en-US" sz="2400" dirty="0"/>
              <a:t>Hence 𝑓(𝑥) is determined for all </a:t>
            </a:r>
            <a:r>
              <a:rPr lang="en-US" sz="2400" i="1" dirty="0"/>
              <a:t>x</a:t>
            </a:r>
            <a:r>
              <a:rPr lang="en-US" sz="2400" dirty="0"/>
              <a:t> by its values in the interval −𝐿 ≤ 𝑥 ≤ 𝐿.</a:t>
            </a:r>
          </a:p>
        </p:txBody>
      </p:sp>
    </p:spTree>
    <p:extLst>
      <p:ext uri="{BB962C8B-B14F-4D97-AF65-F5344CB8AC3E}">
        <p14:creationId xmlns:p14="http://schemas.microsoft.com/office/powerpoint/2010/main" val="392584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4D4A-EACE-420B-A2E0-651B2B66C0C0}"/>
              </a:ext>
            </a:extLst>
          </p:cNvPr>
          <p:cNvSpPr>
            <a:spLocks noGrp="1"/>
          </p:cNvSpPr>
          <p:nvPr>
            <p:ph type="title"/>
          </p:nvPr>
        </p:nvSpPr>
        <p:spPr/>
        <p:txBody>
          <a:bodyPr/>
          <a:lstStyle/>
          <a:p>
            <a:r>
              <a:rPr lang="en-US" dirty="0"/>
              <a:t>Example 10.2.1: A Triangular Wave</a:t>
            </a:r>
            <a:endParaRPr lang="en-IN" dirty="0"/>
          </a:p>
        </p:txBody>
      </p:sp>
      <p:sp>
        <p:nvSpPr>
          <p:cNvPr id="4" name="Content Placeholder 3">
            <a:extLst>
              <a:ext uri="{FF2B5EF4-FFF2-40B4-BE49-F238E27FC236}">
                <a16:creationId xmlns:a16="http://schemas.microsoft.com/office/drawing/2014/main" id="{2264E6CF-45A3-4331-B5F4-14B751927CC4}"/>
              </a:ext>
            </a:extLst>
          </p:cNvPr>
          <p:cNvSpPr>
            <a:spLocks noGrp="1"/>
          </p:cNvSpPr>
          <p:nvPr>
            <p:ph sz="quarter" idx="15"/>
          </p:nvPr>
        </p:nvSpPr>
        <p:spPr>
          <a:xfrm>
            <a:off x="380060" y="1692275"/>
            <a:ext cx="8534400" cy="1041400"/>
          </a:xfrm>
        </p:spPr>
        <p:txBody>
          <a:bodyPr/>
          <a:lstStyle/>
          <a:p>
            <a:pPr marL="0" indent="0">
              <a:buNone/>
            </a:pPr>
            <a:r>
              <a:rPr lang="en-US" sz="2000" dirty="0"/>
              <a:t>Assume that there is a Fourier series converging to the function f defined below.  Determine the coefficients in this Fourier series.</a:t>
            </a:r>
          </a:p>
        </p:txBody>
      </p:sp>
      <p:graphicFrame>
        <p:nvGraphicFramePr>
          <p:cNvPr id="21" name="Object 4" descr="f of x equals case statement case 1column 1 comma minus minus x comma less than or equals less than minus minus two x zero case 2column 1 comma x comma less than or equals less than zero x two comma f times open left parenthesis x plus four close equals f of x">
            <a:extLst>
              <a:ext uri="{FF2B5EF4-FFF2-40B4-BE49-F238E27FC236}">
                <a16:creationId xmlns:a16="http://schemas.microsoft.com/office/drawing/2014/main" id="{3A487AA1-0554-4328-9627-0416011DC873}"/>
              </a:ext>
            </a:extLst>
          </p:cNvPr>
          <p:cNvGraphicFramePr>
            <a:graphicFrameLocks noGrp="1" noChangeAspect="1"/>
          </p:cNvGraphicFramePr>
          <p:nvPr>
            <p:ph type="pic" sz="quarter" idx="19"/>
            <p:extLst>
              <p:ext uri="{D42A27DB-BD31-4B8C-83A1-F6EECF244321}">
                <p14:modId xmlns:p14="http://schemas.microsoft.com/office/powerpoint/2010/main" val="698276445"/>
              </p:ext>
            </p:extLst>
          </p:nvPr>
        </p:nvGraphicFramePr>
        <p:xfrm>
          <a:off x="1763163" y="2438400"/>
          <a:ext cx="4965212" cy="773799"/>
        </p:xfrm>
        <a:graphic>
          <a:graphicData uri="http://schemas.openxmlformats.org/presentationml/2006/ole">
            <mc:AlternateContent xmlns:mc="http://schemas.openxmlformats.org/markup-compatibility/2006">
              <mc:Choice xmlns:v="urn:schemas-microsoft-com:vml" Requires="v">
                <p:oleObj spid="_x0000_s512028" name="Equation" r:id="rId3" imgW="2933640" imgH="457200" progId="Equation.3">
                  <p:embed/>
                </p:oleObj>
              </mc:Choice>
              <mc:Fallback>
                <p:oleObj name="Equation" r:id="rId3" imgW="2933640" imgH="457200" progId="Equation.3">
                  <p:embed/>
                  <p:pic>
                    <p:nvPicPr>
                      <p:cNvPr id="10" name="Object 4">
                        <a:extLst>
                          <a:ext uri="{FF2B5EF4-FFF2-40B4-BE49-F238E27FC236}">
                            <a16:creationId xmlns:a16="http://schemas.microsoft.com/office/drawing/2014/main" id="{AC1C42BA-A6BB-490C-8422-69B409BF7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163" y="2438400"/>
                        <a:ext cx="4965212" cy="773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id="{9D75D90C-BCE5-4510-A4B3-9AC169809E25}"/>
              </a:ext>
            </a:extLst>
          </p:cNvPr>
          <p:cNvSpPr>
            <a:spLocks noGrp="1"/>
          </p:cNvSpPr>
          <p:nvPr>
            <p:ph sz="quarter" idx="18"/>
          </p:nvPr>
        </p:nvSpPr>
        <p:spPr>
          <a:xfrm>
            <a:off x="404989" y="3239720"/>
            <a:ext cx="8334022" cy="163708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This function represents a triangular wave and is periodic with period </a:t>
            </a:r>
            <a:r>
              <a:rPr lang="en-US" sz="2200" i="1" dirty="0">
                <a:latin typeface="Times New Roman" panose="02020603050405020304" pitchFamily="18" charset="0"/>
                <a:cs typeface="Times New Roman" panose="02020603050405020304" pitchFamily="18" charset="0"/>
                <a:sym typeface="Symbol" pitchFamily="18" charset="2"/>
              </a:rPr>
              <a:t>T</a:t>
            </a:r>
            <a:r>
              <a:rPr lang="en-US" sz="2200" dirty="0">
                <a:latin typeface="Times New Roman" panose="02020603050405020304" pitchFamily="18" charset="0"/>
                <a:cs typeface="Times New Roman" panose="02020603050405020304" pitchFamily="18" charset="0"/>
                <a:sym typeface="Symbol" pitchFamily="18" charset="2"/>
              </a:rPr>
              <a:t> = 4.  See graph of </a:t>
            </a:r>
            <a:r>
              <a:rPr lang="en-US" sz="2200" i="1" dirty="0">
                <a:latin typeface="Times New Roman" panose="02020603050405020304" pitchFamily="18" charset="0"/>
                <a:cs typeface="Times New Roman" panose="02020603050405020304" pitchFamily="18" charset="0"/>
                <a:sym typeface="Symbol" pitchFamily="18" charset="2"/>
              </a:rPr>
              <a:t>f</a:t>
            </a:r>
            <a:r>
              <a:rPr lang="en-US" sz="2200" dirty="0">
                <a:latin typeface="Times New Roman" panose="02020603050405020304" pitchFamily="18" charset="0"/>
                <a:cs typeface="Times New Roman" panose="02020603050405020304" pitchFamily="18" charset="0"/>
                <a:sym typeface="Symbol" pitchFamily="18" charset="2"/>
              </a:rPr>
              <a:t> below. In this case, </a:t>
            </a:r>
            <a:r>
              <a:rPr lang="en-US" sz="2200" i="1" dirty="0">
                <a:latin typeface="Times New Roman" panose="02020603050405020304" pitchFamily="18" charset="0"/>
                <a:cs typeface="Times New Roman" panose="02020603050405020304" pitchFamily="18" charset="0"/>
                <a:sym typeface="Symbol" pitchFamily="18" charset="2"/>
              </a:rPr>
              <a:t>L</a:t>
            </a:r>
            <a:r>
              <a:rPr lang="en-US" sz="2200" dirty="0">
                <a:latin typeface="Times New Roman" panose="02020603050405020304" pitchFamily="18" charset="0"/>
                <a:cs typeface="Times New Roman" panose="02020603050405020304" pitchFamily="18" charset="0"/>
                <a:sym typeface="Symbol" pitchFamily="18" charset="2"/>
              </a:rPr>
              <a:t> = 2. </a:t>
            </a:r>
          </a:p>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Assuming that </a:t>
            </a:r>
            <a:r>
              <a:rPr lang="en-US" sz="2200" i="1" dirty="0">
                <a:latin typeface="Times New Roman" panose="02020603050405020304" pitchFamily="18" charset="0"/>
                <a:cs typeface="Times New Roman" panose="02020603050405020304" pitchFamily="18" charset="0"/>
                <a:sym typeface="Symbol" pitchFamily="18" charset="2"/>
              </a:rPr>
              <a:t>f</a:t>
            </a:r>
            <a:r>
              <a:rPr lang="en-US" sz="2200" dirty="0">
                <a:latin typeface="Times New Roman" panose="02020603050405020304" pitchFamily="18" charset="0"/>
                <a:cs typeface="Times New Roman" panose="02020603050405020304" pitchFamily="18" charset="0"/>
                <a:sym typeface="Symbol" pitchFamily="18" charset="2"/>
              </a:rPr>
              <a:t> has a Fourier series representation, find the coefficients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b</a:t>
            </a:r>
            <a:r>
              <a:rPr lang="en-US" sz="2200" i="1" baseline="-25000" dirty="0">
                <a:latin typeface="Times New Roman" panose="02020603050405020304" pitchFamily="18" charset="0"/>
                <a:cs typeface="Times New Roman" panose="02020603050405020304" pitchFamily="18" charset="0"/>
              </a:rPr>
              <a:t>m</a:t>
            </a:r>
            <a:r>
              <a:rPr lang="en-US" sz="2200" i="1" dirty="0">
                <a:latin typeface="Times New Roman" panose="02020603050405020304" pitchFamily="18" charset="0"/>
                <a:cs typeface="Times New Roman" panose="02020603050405020304" pitchFamily="18" charset="0"/>
              </a:rPr>
              <a:t>.</a:t>
            </a:r>
          </a:p>
        </p:txBody>
      </p:sp>
      <p:pic>
        <p:nvPicPr>
          <p:cNvPr id="22" name="Content Placeholder 21" descr="A triangular wave function is graphed on an x y coordinate plane. The x axis ranges from negative 6 to 6, in increments of 2. The y axis ranges from 0 to 2, in increments of 2. The triangular waveform passes through (negative 6, 2), (negative 4, 0), (negative 2, 2), (0, 0), (2, 2), (4, 0), and (6, 2). All values are estimated.">
            <a:extLst>
              <a:ext uri="{FF2B5EF4-FFF2-40B4-BE49-F238E27FC236}">
                <a16:creationId xmlns:a16="http://schemas.microsoft.com/office/drawing/2014/main" id="{0FF006A2-D8CD-489A-BFA7-FC1A57F00084}"/>
              </a:ext>
            </a:extLst>
          </p:cNvPr>
          <p:cNvPicPr>
            <a:picLocks noGrp="1" noChangeAspect="1"/>
          </p:cNvPicPr>
          <p:nvPr>
            <p:ph sz="quarter" idx="16"/>
          </p:nvPr>
        </p:nvPicPr>
        <p:blipFill rotWithShape="1">
          <a:blip r:embed="rId5"/>
          <a:stretch/>
        </p:blipFill>
        <p:spPr>
          <a:xfrm>
            <a:off x="2590800" y="4834891"/>
            <a:ext cx="4057759" cy="1360474"/>
          </a:xfrm>
          <a:prstGeom prst="rect">
            <a:avLst/>
          </a:prstGeom>
        </p:spPr>
      </p:pic>
    </p:spTree>
    <p:extLst>
      <p:ext uri="{BB962C8B-B14F-4D97-AF65-F5344CB8AC3E}">
        <p14:creationId xmlns:p14="http://schemas.microsoft.com/office/powerpoint/2010/main" val="2056178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AE22-88F0-4537-88FA-A26AB90EDD22}"/>
              </a:ext>
            </a:extLst>
          </p:cNvPr>
          <p:cNvSpPr>
            <a:spLocks noGrp="1"/>
          </p:cNvSpPr>
          <p:nvPr>
            <p:ph type="title"/>
          </p:nvPr>
        </p:nvSpPr>
        <p:spPr/>
        <p:txBody>
          <a:bodyPr/>
          <a:lstStyle/>
          <a:p>
            <a:r>
              <a:rPr lang="en-IN" dirty="0"/>
              <a:t>Example 10.2.1: Coefficients</a:t>
            </a:r>
          </a:p>
        </p:txBody>
      </p:sp>
      <p:sp>
        <p:nvSpPr>
          <p:cNvPr id="3" name="Content Placeholder 2">
            <a:extLst>
              <a:ext uri="{FF2B5EF4-FFF2-40B4-BE49-F238E27FC236}">
                <a16:creationId xmlns:a16="http://schemas.microsoft.com/office/drawing/2014/main" id="{77B2AFB5-2DCD-43AF-BAA4-EC0BBDB5901D}"/>
              </a:ext>
            </a:extLst>
          </p:cNvPr>
          <p:cNvSpPr>
            <a:spLocks noGrp="1"/>
          </p:cNvSpPr>
          <p:nvPr>
            <p:ph sz="quarter" idx="15"/>
          </p:nvPr>
        </p:nvSpPr>
        <p:spPr/>
        <p:txBody>
          <a:bodyPr/>
          <a:lstStyle/>
          <a:p>
            <a:r>
              <a:rPr lang="en-US" sz="2200" dirty="0"/>
              <a:t>First, we </a:t>
            </a:r>
            <a:r>
              <a:rPr lang="en-US" sz="2200" dirty="0">
                <a:sym typeface="Symbol" pitchFamily="18" charset="2"/>
              </a:rPr>
              <a:t>find </a:t>
            </a:r>
            <a:r>
              <a:rPr lang="en-US" sz="2200" i="1" dirty="0"/>
              <a:t>a</a:t>
            </a:r>
            <a:r>
              <a:rPr lang="en-US" sz="2200" baseline="-25000" dirty="0"/>
              <a:t>0</a:t>
            </a:r>
            <a:r>
              <a:rPr lang="en-US" sz="2200" dirty="0"/>
              <a:t>:</a:t>
            </a:r>
            <a:endParaRPr lang="en-US" sz="2200" i="1" dirty="0"/>
          </a:p>
        </p:txBody>
      </p:sp>
      <p:graphicFrame>
        <p:nvGraphicFramePr>
          <p:cNvPr id="22" name="Picture Placeholder 21" descr="equation sequence part 1 a sub zero equals part 2  one divided by two times integral minus 20 minus xdx plus 12 integral 02 xdx equals part 3 one plus one equals part 4 two">
            <a:extLst>
              <a:ext uri="{FF2B5EF4-FFF2-40B4-BE49-F238E27FC236}">
                <a16:creationId xmlns:a16="http://schemas.microsoft.com/office/drawing/2014/main" id="{3A1A652C-72A6-4BF5-AE39-4BD304B8C4C5}"/>
              </a:ext>
            </a:extLst>
          </p:cNvPr>
          <p:cNvGraphicFramePr>
            <a:graphicFrameLocks noGrp="1" noChangeAspect="1"/>
          </p:cNvGraphicFramePr>
          <p:nvPr>
            <p:ph type="pic" sz="quarter" idx="19"/>
            <p:extLst>
              <p:ext uri="{D42A27DB-BD31-4B8C-83A1-F6EECF244321}">
                <p14:modId xmlns:p14="http://schemas.microsoft.com/office/powerpoint/2010/main" val="3987230427"/>
              </p:ext>
            </p:extLst>
          </p:nvPr>
        </p:nvGraphicFramePr>
        <p:xfrm>
          <a:off x="2449668" y="2133600"/>
          <a:ext cx="3722532" cy="634059"/>
        </p:xfrm>
        <a:graphic>
          <a:graphicData uri="http://schemas.openxmlformats.org/presentationml/2006/ole">
            <mc:AlternateContent xmlns:mc="http://schemas.openxmlformats.org/markup-compatibility/2006">
              <mc:Choice xmlns:v="urn:schemas-microsoft-com:vml" Requires="v">
                <p:oleObj spid="_x0000_s513075" r:id="rId3" imgW="2311400" imgH="393700" progId="Equation.DSMT4">
                  <p:embed/>
                </p:oleObj>
              </mc:Choice>
              <mc:Fallback>
                <p:oleObj r:id="rId3" imgW="2311400" imgH="393700" progId="Equation.DSMT4">
                  <p:embed/>
                  <p:pic>
                    <p:nvPicPr>
                      <p:cNvPr id="21" name="Object 20">
                        <a:extLst>
                          <a:ext uri="{FF2B5EF4-FFF2-40B4-BE49-F238E27FC236}">
                            <a16:creationId xmlns:a16="http://schemas.microsoft.com/office/drawing/2014/main" id="{EC2CAAC0-F191-445B-B80D-5F1799BBB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668" y="2133600"/>
                        <a:ext cx="3722532" cy="634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516DA0E8-1C57-4F3B-97E1-16D3B1DDB59D}"/>
              </a:ext>
            </a:extLst>
          </p:cNvPr>
          <p:cNvSpPr>
            <a:spLocks noGrp="1"/>
          </p:cNvSpPr>
          <p:nvPr>
            <p:ph sz="quarter" idx="16"/>
          </p:nvPr>
        </p:nvSpPr>
        <p:spPr>
          <a:xfrm>
            <a:off x="400430" y="2851563"/>
            <a:ext cx="8362570" cy="425450"/>
          </a:xfrm>
        </p:spPr>
        <p:txBody>
          <a:bodyPr/>
          <a:lstStyle/>
          <a:p>
            <a:pPr marL="271463" indent="-271463">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Then </a:t>
            </a:r>
            <a:r>
              <a:rPr lang="en-US" sz="2200" dirty="0">
                <a:latin typeface="Times New Roman" panose="02020603050405020304" pitchFamily="18" charset="0"/>
                <a:cs typeface="Times New Roman" panose="02020603050405020304" pitchFamily="18" charset="0"/>
                <a:sym typeface="Symbol" pitchFamily="18" charset="2"/>
              </a:rPr>
              <a:t>for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 1, 2, …, we have</a:t>
            </a:r>
            <a:endParaRPr lang="en-US" sz="2200" i="1" dirty="0">
              <a:latin typeface="Times New Roman" panose="02020603050405020304" pitchFamily="18" charset="0"/>
              <a:cs typeface="Times New Roman" panose="02020603050405020304" pitchFamily="18" charset="0"/>
            </a:endParaRPr>
          </a:p>
        </p:txBody>
      </p:sp>
      <p:graphicFrame>
        <p:nvGraphicFramePr>
          <p:cNvPr id="25" name="Picture Placeholder 24" descr="equation sequence part 1 a sub m equals part 2  one divided by two times integral minus 20 minus x times cosine of m times pi times x divided by two times d times x plus one divided by two times integral 02 xcos of m times pi times x divided by two times d times x equals part 3 case statement case 1column 1 comma minus minus eight left parenthesis right parenthesis times times m pi two comma separator separator m odd comma case 2column 1 comma zero comma separator separator separator m even full stop">
            <a:extLst>
              <a:ext uri="{FF2B5EF4-FFF2-40B4-BE49-F238E27FC236}">
                <a16:creationId xmlns:a16="http://schemas.microsoft.com/office/drawing/2014/main" id="{1D449BE6-9191-43A0-A9ED-F78BC55A7D6A}"/>
              </a:ext>
            </a:extLst>
          </p:cNvPr>
          <p:cNvGraphicFramePr>
            <a:graphicFrameLocks noGrp="1" noChangeAspect="1"/>
          </p:cNvGraphicFramePr>
          <p:nvPr>
            <p:ph type="pic" sz="quarter" idx="20"/>
            <p:extLst>
              <p:ext uri="{D42A27DB-BD31-4B8C-83A1-F6EECF244321}">
                <p14:modId xmlns:p14="http://schemas.microsoft.com/office/powerpoint/2010/main" val="3874389595"/>
              </p:ext>
            </p:extLst>
          </p:nvPr>
        </p:nvGraphicFramePr>
        <p:xfrm>
          <a:off x="1231700" y="3373212"/>
          <a:ext cx="6401201" cy="1006926"/>
        </p:xfrm>
        <a:graphic>
          <a:graphicData uri="http://schemas.openxmlformats.org/presentationml/2006/ole">
            <mc:AlternateContent xmlns:mc="http://schemas.openxmlformats.org/markup-compatibility/2006">
              <mc:Choice xmlns:v="urn:schemas-microsoft-com:vml" Requires="v">
                <p:oleObj spid="_x0000_s513076" r:id="rId5" imgW="4521200" imgH="711200" progId="Equation.DSMT4">
                  <p:embed/>
                </p:oleObj>
              </mc:Choice>
              <mc:Fallback>
                <p:oleObj r:id="rId5" imgW="4521200" imgH="711200" progId="Equation.DSMT4">
                  <p:embed/>
                  <p:pic>
                    <p:nvPicPr>
                      <p:cNvPr id="24" name="Object 23">
                        <a:extLst>
                          <a:ext uri="{FF2B5EF4-FFF2-40B4-BE49-F238E27FC236}">
                            <a16:creationId xmlns:a16="http://schemas.microsoft.com/office/drawing/2014/main" id="{85AB8C09-DD1F-416A-B1AE-A7D44BCB84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700" y="3373212"/>
                        <a:ext cx="6401201" cy="10069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B8AA4FB6-8931-4234-AA0E-7561F8868B56}"/>
              </a:ext>
            </a:extLst>
          </p:cNvPr>
          <p:cNvSpPr>
            <a:spLocks noGrp="1"/>
          </p:cNvSpPr>
          <p:nvPr>
            <p:ph sz="quarter" idx="18"/>
          </p:nvPr>
        </p:nvSpPr>
        <p:spPr>
          <a:xfrm>
            <a:off x="414704" y="4476336"/>
            <a:ext cx="8334022" cy="1695863"/>
          </a:xfrm>
        </p:spPr>
        <p:txBody>
          <a:bodyPr/>
          <a:lstStyle/>
          <a:p>
            <a:pPr indent="42863">
              <a:buFontTx/>
              <a:buNone/>
            </a:pPr>
            <a:r>
              <a:rPr lang="en-US" sz="2200" dirty="0">
                <a:latin typeface="Times New Roman" panose="02020603050405020304" pitchFamily="18" charset="0"/>
                <a:cs typeface="Times New Roman" panose="02020603050405020304" pitchFamily="18" charset="0"/>
              </a:rPr>
              <a:t>where we have used integration by parts. See text for details. </a:t>
            </a:r>
          </a:p>
          <a:p>
            <a:pPr marL="271463" indent="-271463">
              <a:spcBef>
                <a:spcPts val="1800"/>
              </a:spcBef>
              <a:buClr>
                <a:schemeClr val="accent2"/>
              </a:buClr>
            </a:pPr>
            <a:r>
              <a:rPr lang="en-US" sz="2200" dirty="0">
                <a:latin typeface="Times New Roman" panose="02020603050405020304" pitchFamily="18" charset="0"/>
                <a:cs typeface="Times New Roman" panose="02020603050405020304" pitchFamily="18" charset="0"/>
              </a:rPr>
              <a:t>Similarly, it can be shown that </a:t>
            </a:r>
            <a:r>
              <a:rPr lang="en-US" sz="2200" i="1" dirty="0" err="1">
                <a:latin typeface="Times New Roman" panose="02020603050405020304" pitchFamily="18" charset="0"/>
                <a:cs typeface="Times New Roman" panose="02020603050405020304" pitchFamily="18" charset="0"/>
              </a:rPr>
              <a:t>b</a:t>
            </a:r>
            <a:r>
              <a:rPr lang="en-US" sz="2200" i="1" baseline="-25000" dirty="0" err="1">
                <a:latin typeface="Times New Roman" panose="02020603050405020304" pitchFamily="18" charset="0"/>
                <a:cs typeface="Times New Roman" panose="02020603050405020304" pitchFamily="18" charset="0"/>
              </a:rPr>
              <a:t>m</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0,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 1, 2, …</a:t>
            </a:r>
          </a:p>
        </p:txBody>
      </p:sp>
    </p:spTree>
    <p:extLst>
      <p:ext uri="{BB962C8B-B14F-4D97-AF65-F5344CB8AC3E}">
        <p14:creationId xmlns:p14="http://schemas.microsoft.com/office/powerpoint/2010/main" val="2144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AE22-88F0-4537-88FA-A26AB90EDD22}"/>
              </a:ext>
            </a:extLst>
          </p:cNvPr>
          <p:cNvSpPr>
            <a:spLocks noGrp="1"/>
          </p:cNvSpPr>
          <p:nvPr>
            <p:ph type="title"/>
          </p:nvPr>
        </p:nvSpPr>
        <p:spPr/>
        <p:txBody>
          <a:bodyPr/>
          <a:lstStyle/>
          <a:p>
            <a:r>
              <a:rPr lang="en-US" dirty="0"/>
              <a:t>Example 10.2.1: The Fourier Expansion</a:t>
            </a:r>
            <a:endParaRPr lang="en-IN" dirty="0"/>
          </a:p>
        </p:txBody>
      </p:sp>
      <p:sp>
        <p:nvSpPr>
          <p:cNvPr id="3" name="Content Placeholder 2">
            <a:extLst>
              <a:ext uri="{FF2B5EF4-FFF2-40B4-BE49-F238E27FC236}">
                <a16:creationId xmlns:a16="http://schemas.microsoft.com/office/drawing/2014/main" id="{77B2AFB5-2DCD-43AF-BAA4-EC0BBDB5901D}"/>
              </a:ext>
            </a:extLst>
          </p:cNvPr>
          <p:cNvSpPr>
            <a:spLocks noGrp="1"/>
          </p:cNvSpPr>
          <p:nvPr>
            <p:ph sz="quarter" idx="15"/>
          </p:nvPr>
        </p:nvSpPr>
        <p:spPr/>
        <p:txBody>
          <a:bodyPr/>
          <a:lstStyle/>
          <a:p>
            <a:r>
              <a:rPr lang="en-US" sz="2200" dirty="0"/>
              <a:t>Using the expressions for </a:t>
            </a:r>
            <a:r>
              <a:rPr lang="en-US" sz="2200" i="1" dirty="0"/>
              <a:t>a</a:t>
            </a:r>
            <a:r>
              <a:rPr lang="en-US" sz="2200" baseline="-25000" dirty="0"/>
              <a:t>0</a:t>
            </a:r>
            <a:r>
              <a:rPr lang="en-US" sz="2200" dirty="0"/>
              <a:t>, </a:t>
            </a:r>
            <a:r>
              <a:rPr lang="en-US" sz="2200" i="1" dirty="0"/>
              <a:t>a</a:t>
            </a:r>
            <a:r>
              <a:rPr lang="en-US" sz="2200" i="1" baseline="-25000" dirty="0"/>
              <a:t>m</a:t>
            </a:r>
            <a:r>
              <a:rPr lang="en-US" sz="2200" dirty="0"/>
              <a:t>, and </a:t>
            </a:r>
            <a:r>
              <a:rPr lang="en-US" sz="2200" i="1" dirty="0" err="1"/>
              <a:t>b</a:t>
            </a:r>
            <a:r>
              <a:rPr lang="en-US" sz="2200" i="1" baseline="-25000" dirty="0" err="1"/>
              <a:t>m</a:t>
            </a:r>
            <a:r>
              <a:rPr lang="en-US" sz="2200" dirty="0"/>
              <a:t>, we obtain the Fourier series for </a:t>
            </a:r>
            <a:r>
              <a:rPr lang="en-US" sz="2200" i="1" dirty="0"/>
              <a:t>f</a:t>
            </a:r>
            <a:r>
              <a:rPr lang="en-US" sz="2200" dirty="0"/>
              <a:t>:</a:t>
            </a:r>
          </a:p>
        </p:txBody>
      </p:sp>
      <p:graphicFrame>
        <p:nvGraphicFramePr>
          <p:cNvPr id="18" name="Picture Placeholder 17" descr="multiline equation line 1 f of x equals one minus eight divided by pi squared times open left parenthesis sum with 3 summands cosine of pi times x divided by two plus one divided by three squared times cosine of three times pi times x divided by two plus one divided by five squared times cosine of five times pi times x divided by two postfix plus ellipsis close line 2 equation left hand side equals right hand side one minus eight divided by pi squared times n ary summation m equals one comma three comma five comma horizontal ellipsis infinity one m two cosm pi x two full stop line 3 equation left hand side equals right hand side one minus eight divided by pi squared times n ary summation n equals one infinity 12 n minus 12 cosine two n minus one pi x two full stop">
            <a:extLst>
              <a:ext uri="{FF2B5EF4-FFF2-40B4-BE49-F238E27FC236}">
                <a16:creationId xmlns:a16="http://schemas.microsoft.com/office/drawing/2014/main" id="{440078FF-938B-409E-94B5-C85B7BDF7147}"/>
              </a:ext>
            </a:extLst>
          </p:cNvPr>
          <p:cNvGraphicFramePr>
            <a:graphicFrameLocks noGrp="1" noChangeAspect="1"/>
          </p:cNvGraphicFramePr>
          <p:nvPr>
            <p:ph type="pic" sz="quarter" idx="19"/>
            <p:extLst>
              <p:ext uri="{D42A27DB-BD31-4B8C-83A1-F6EECF244321}">
                <p14:modId xmlns:p14="http://schemas.microsoft.com/office/powerpoint/2010/main" val="880413167"/>
              </p:ext>
            </p:extLst>
          </p:nvPr>
        </p:nvGraphicFramePr>
        <p:xfrm>
          <a:off x="1244635" y="2828020"/>
          <a:ext cx="6608692" cy="2505980"/>
        </p:xfrm>
        <a:graphic>
          <a:graphicData uri="http://schemas.openxmlformats.org/presentationml/2006/ole">
            <mc:AlternateContent xmlns:mc="http://schemas.openxmlformats.org/markup-compatibility/2006">
              <mc:Choice xmlns:v="urn:schemas-microsoft-com:vml" Requires="v">
                <p:oleObj spid="_x0000_s514072" r:id="rId3" imgW="3784600" imgH="1435100" progId="Equation.DSMT4">
                  <p:embed/>
                </p:oleObj>
              </mc:Choice>
              <mc:Fallback>
                <p:oleObj r:id="rId3" imgW="3784600" imgH="1435100" progId="Equation.DSMT4">
                  <p:embed/>
                  <p:pic>
                    <p:nvPicPr>
                      <p:cNvPr id="15" name="Object 14">
                        <a:extLst>
                          <a:ext uri="{FF2B5EF4-FFF2-40B4-BE49-F238E27FC236}">
                            <a16:creationId xmlns:a16="http://schemas.microsoft.com/office/drawing/2014/main" id="{2C7EA4AB-37CC-41AA-8D70-A1B48E9138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35" y="2828020"/>
                        <a:ext cx="6608692" cy="2505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419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4CC76-D0D7-4588-8366-F42BF86A9C83}"/>
              </a:ext>
            </a:extLst>
          </p:cNvPr>
          <p:cNvSpPr>
            <a:spLocks noGrp="1"/>
          </p:cNvSpPr>
          <p:nvPr>
            <p:ph type="title"/>
          </p:nvPr>
        </p:nvSpPr>
        <p:spPr/>
        <p:txBody>
          <a:bodyPr/>
          <a:lstStyle/>
          <a:p>
            <a:r>
              <a:rPr lang="en-US" dirty="0"/>
              <a:t>Example 10.2.2: A Function</a:t>
            </a:r>
            <a:endParaRPr lang="en-IN" dirty="0"/>
          </a:p>
        </p:txBody>
      </p:sp>
      <p:sp>
        <p:nvSpPr>
          <p:cNvPr id="5" name="Content Placeholder 4">
            <a:extLst>
              <a:ext uri="{FF2B5EF4-FFF2-40B4-BE49-F238E27FC236}">
                <a16:creationId xmlns:a16="http://schemas.microsoft.com/office/drawing/2014/main" id="{FBE90AA9-5B4E-4BE3-8A27-CD9EE31A195D}"/>
              </a:ext>
            </a:extLst>
          </p:cNvPr>
          <p:cNvSpPr>
            <a:spLocks noGrp="1"/>
          </p:cNvSpPr>
          <p:nvPr>
            <p:ph sz="quarter" idx="15"/>
          </p:nvPr>
        </p:nvSpPr>
        <p:spPr>
          <a:xfrm>
            <a:off x="380060" y="1371600"/>
            <a:ext cx="8534400" cy="609600"/>
          </a:xfrm>
        </p:spPr>
        <p:txBody>
          <a:bodyPr/>
          <a:lstStyle/>
          <a:p>
            <a:pPr marL="0" indent="0">
              <a:buNone/>
            </a:pPr>
            <a:r>
              <a:rPr lang="en-US" sz="2200" dirty="0"/>
              <a:t>Consider the function below and suppose that 𝑓(𝑥+6) = 𝑓(𝑥).  Graph three periods of 𝑦 = 𝑓(𝑥).  Find the coefficients in the Fourier series for </a:t>
            </a:r>
            <a:r>
              <a:rPr lang="en-US" sz="2200" i="1" dirty="0"/>
              <a:t>f</a:t>
            </a:r>
            <a:r>
              <a:rPr lang="en-US" sz="2200" dirty="0"/>
              <a:t>.</a:t>
            </a:r>
          </a:p>
        </p:txBody>
      </p:sp>
      <p:graphicFrame>
        <p:nvGraphicFramePr>
          <p:cNvPr id="17" name="Picture Placeholder 16" descr="f of x equals case statement case 1column 1 comma zero comma comma less than less than less than minus minus three x minus minus one comma case 2column 1 comma one comma comma less than less than less than minus minus one x one comma case 3column 1 comma zero comma less than less than less than one x three">
            <a:extLst>
              <a:ext uri="{FF2B5EF4-FFF2-40B4-BE49-F238E27FC236}">
                <a16:creationId xmlns:a16="http://schemas.microsoft.com/office/drawing/2014/main" id="{077CCBCF-131D-4F38-BD53-AFBC5A48FE9B}"/>
              </a:ext>
            </a:extLst>
          </p:cNvPr>
          <p:cNvGraphicFramePr>
            <a:graphicFrameLocks noGrp="1" noChangeAspect="1"/>
          </p:cNvGraphicFramePr>
          <p:nvPr>
            <p:ph type="pic" sz="quarter" idx="19"/>
            <p:extLst>
              <p:ext uri="{D42A27DB-BD31-4B8C-83A1-F6EECF244321}">
                <p14:modId xmlns:p14="http://schemas.microsoft.com/office/powerpoint/2010/main" val="2016624411"/>
              </p:ext>
            </p:extLst>
          </p:nvPr>
        </p:nvGraphicFramePr>
        <p:xfrm>
          <a:off x="3658115" y="2177593"/>
          <a:ext cx="2096059" cy="946607"/>
        </p:xfrm>
        <a:graphic>
          <a:graphicData uri="http://schemas.openxmlformats.org/presentationml/2006/ole">
            <mc:AlternateContent xmlns:mc="http://schemas.openxmlformats.org/markup-compatibility/2006">
              <mc:Choice xmlns:v="urn:schemas-microsoft-com:vml" Requires="v">
                <p:oleObj spid="_x0000_s490791" r:id="rId3" imgW="1574800" imgH="711200" progId="Equation.DSMT4">
                  <p:embed/>
                </p:oleObj>
              </mc:Choice>
              <mc:Fallback>
                <p:oleObj r:id="rId3" imgW="1574800" imgH="711200" progId="Equation.DSMT4">
                  <p:embed/>
                  <p:pic>
                    <p:nvPicPr>
                      <p:cNvPr id="15" name="Object 14">
                        <a:extLst>
                          <a:ext uri="{FF2B5EF4-FFF2-40B4-BE49-F238E27FC236}">
                            <a16:creationId xmlns:a16="http://schemas.microsoft.com/office/drawing/2014/main" id="{24923672-95B2-4E9F-9258-E8E1DBFA8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115" y="2177593"/>
                        <a:ext cx="2096059" cy="9466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B7AE0BFD-0141-415A-96B4-82CFEA54F8A0}"/>
              </a:ext>
            </a:extLst>
          </p:cNvPr>
          <p:cNvSpPr>
            <a:spLocks noGrp="1"/>
          </p:cNvSpPr>
          <p:nvPr>
            <p:ph sz="quarter" idx="18"/>
          </p:nvPr>
        </p:nvSpPr>
        <p:spPr>
          <a:xfrm>
            <a:off x="398815" y="3139676"/>
            <a:ext cx="8416939" cy="1432324"/>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This function is periodic with period </a:t>
            </a:r>
            <a:r>
              <a:rPr lang="en-US" sz="2200" i="1" dirty="0">
                <a:latin typeface="Times New Roman" panose="02020603050405020304" pitchFamily="18" charset="0"/>
                <a:cs typeface="Times New Roman" panose="02020603050405020304" pitchFamily="18" charset="0"/>
                <a:sym typeface="Symbol" pitchFamily="18" charset="2"/>
              </a:rPr>
              <a:t>T</a:t>
            </a:r>
            <a:r>
              <a:rPr lang="en-US" sz="2200" dirty="0">
                <a:latin typeface="Times New Roman" panose="02020603050405020304" pitchFamily="18" charset="0"/>
                <a:cs typeface="Times New Roman" panose="02020603050405020304" pitchFamily="18" charset="0"/>
                <a:sym typeface="Symbol" pitchFamily="18" charset="2"/>
              </a:rPr>
              <a:t> = 6. In this case, </a:t>
            </a:r>
            <a:r>
              <a:rPr lang="en-US" sz="2200" i="1" dirty="0">
                <a:latin typeface="Times New Roman" panose="02020603050405020304" pitchFamily="18" charset="0"/>
                <a:cs typeface="Times New Roman" panose="02020603050405020304" pitchFamily="18" charset="0"/>
                <a:sym typeface="Symbol" pitchFamily="18" charset="2"/>
              </a:rPr>
              <a:t>L</a:t>
            </a:r>
            <a:r>
              <a:rPr lang="en-US" sz="2200" dirty="0">
                <a:latin typeface="Times New Roman" panose="02020603050405020304" pitchFamily="18" charset="0"/>
                <a:cs typeface="Times New Roman" panose="02020603050405020304" pitchFamily="18" charset="0"/>
                <a:sym typeface="Symbol" pitchFamily="18" charset="2"/>
              </a:rPr>
              <a:t> = 3.  See graph below. </a:t>
            </a:r>
          </a:p>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Assuming that </a:t>
            </a:r>
            <a:r>
              <a:rPr lang="en-US" sz="2200" i="1" dirty="0">
                <a:latin typeface="Times New Roman" panose="02020603050405020304" pitchFamily="18" charset="0"/>
                <a:cs typeface="Times New Roman" panose="02020603050405020304" pitchFamily="18" charset="0"/>
                <a:sym typeface="Symbol" pitchFamily="18" charset="2"/>
              </a:rPr>
              <a:t>f</a:t>
            </a:r>
            <a:r>
              <a:rPr lang="en-US" sz="2200" dirty="0">
                <a:latin typeface="Times New Roman" panose="02020603050405020304" pitchFamily="18" charset="0"/>
                <a:cs typeface="Times New Roman" panose="02020603050405020304" pitchFamily="18" charset="0"/>
                <a:sym typeface="Symbol" pitchFamily="18" charset="2"/>
              </a:rPr>
              <a:t>  has a Fourier series representation, find the coefficients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b</a:t>
            </a:r>
            <a:r>
              <a:rPr lang="en-US" sz="2200" i="1" baseline="-25000" dirty="0">
                <a:latin typeface="Times New Roman" panose="02020603050405020304" pitchFamily="18" charset="0"/>
                <a:cs typeface="Times New Roman" panose="02020603050405020304" pitchFamily="18" charset="0"/>
              </a:rPr>
              <a:t>n</a:t>
            </a:r>
            <a:r>
              <a:rPr lang="en-US" sz="2200" i="1" dirty="0">
                <a:latin typeface="Times New Roman" panose="02020603050405020304" pitchFamily="18" charset="0"/>
                <a:cs typeface="Times New Roman" panose="02020603050405020304" pitchFamily="18" charset="0"/>
              </a:rPr>
              <a:t>.</a:t>
            </a:r>
          </a:p>
        </p:txBody>
      </p:sp>
      <p:pic>
        <p:nvPicPr>
          <p:cNvPr id="10" name="Content Placeholder 9" descr="A wave function is graphed on a coordinate plane. The horizontal axis labeled t, ranges from negative 9 to 9, in increments of 2. The vertical axis labeled y, ranges from 0 to 1, in increments of 1. The waveform has discontinuities with the open points as follows: moves horizontally along the t axis through open points (negative 9, 0) and (negative 7, 0); moves horizontally between two open points (negative 7, 1) and (negative 5, 1); moves horizontally along the t axis through open points (negative 5, 0), (negative 3, 0), and (negative 1, 0); moves horizontally between two open points (negative 1, 1) and (1, 1); moves horizontally along the t axis through open points (1, 0), (3, 0), and (5, 0); moves horizontally between two open points (5, 1) and (7, 1); and moves horizontally along the t axis through open points (7, 0) and (9, 0). All values are estimated.">
            <a:extLst>
              <a:ext uri="{FF2B5EF4-FFF2-40B4-BE49-F238E27FC236}">
                <a16:creationId xmlns:a16="http://schemas.microsoft.com/office/drawing/2014/main" id="{F017D4C6-964F-455C-B36F-E294F9B88186}"/>
              </a:ext>
            </a:extLst>
          </p:cNvPr>
          <p:cNvPicPr>
            <a:picLocks noGrp="1" noChangeAspect="1"/>
          </p:cNvPicPr>
          <p:nvPr>
            <p:ph sz="quarter" idx="16"/>
          </p:nvPr>
        </p:nvPicPr>
        <p:blipFill rotWithShape="1">
          <a:blip r:embed="rId5"/>
          <a:stretch/>
        </p:blipFill>
        <p:spPr>
          <a:xfrm>
            <a:off x="1742789" y="4747903"/>
            <a:ext cx="5926222" cy="1424297"/>
          </a:xfrm>
          <a:prstGeom prst="rect">
            <a:avLst/>
          </a:prstGeom>
        </p:spPr>
      </p:pic>
    </p:spTree>
    <p:extLst>
      <p:ext uri="{BB962C8B-B14F-4D97-AF65-F5344CB8AC3E}">
        <p14:creationId xmlns:p14="http://schemas.microsoft.com/office/powerpoint/2010/main" val="144863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A33F68D-7998-45C7-9392-2FDF905CFEE4}"/>
              </a:ext>
            </a:extLst>
          </p:cNvPr>
          <p:cNvSpPr>
            <a:spLocks noGrp="1"/>
          </p:cNvSpPr>
          <p:nvPr>
            <p:ph type="title"/>
          </p:nvPr>
        </p:nvSpPr>
        <p:spPr/>
        <p:txBody>
          <a:bodyPr/>
          <a:lstStyle/>
          <a:p>
            <a:r>
              <a:rPr lang="en-US" dirty="0"/>
              <a:t>Example 10.2.2: Points of Discontinuity</a:t>
            </a:r>
            <a:endParaRPr lang="en-IN" dirty="0"/>
          </a:p>
        </p:txBody>
      </p:sp>
      <p:sp>
        <p:nvSpPr>
          <p:cNvPr id="21" name="Content Placeholder 20">
            <a:extLst>
              <a:ext uri="{FF2B5EF4-FFF2-40B4-BE49-F238E27FC236}">
                <a16:creationId xmlns:a16="http://schemas.microsoft.com/office/drawing/2014/main" id="{CDAFA6FC-AA9B-43F4-B993-91D1CEE9A46E}"/>
              </a:ext>
            </a:extLst>
          </p:cNvPr>
          <p:cNvSpPr>
            <a:spLocks noGrp="1"/>
          </p:cNvSpPr>
          <p:nvPr>
            <p:ph sz="quarter" idx="10"/>
          </p:nvPr>
        </p:nvSpPr>
        <p:spPr/>
        <p:txBody>
          <a:bodyPr/>
          <a:lstStyle/>
          <a:p>
            <a:r>
              <a:rPr lang="en-US" sz="2400" dirty="0"/>
              <a:t>Note that </a:t>
            </a:r>
            <a:r>
              <a:rPr lang="en-US" sz="2400" i="1" dirty="0"/>
              <a:t>f</a:t>
            </a:r>
            <a:r>
              <a:rPr lang="en-US" sz="2400" dirty="0"/>
              <a:t>(</a:t>
            </a:r>
            <a:r>
              <a:rPr lang="en-US" sz="2400" i="1" dirty="0"/>
              <a:t>x</a:t>
            </a:r>
            <a:r>
              <a:rPr lang="en-US" sz="2400" dirty="0"/>
              <a:t>) is not assigned values at the points of discontinuity, such as </a:t>
            </a:r>
            <a:r>
              <a:rPr lang="en-US" sz="2400" i="1" dirty="0"/>
              <a:t>x</a:t>
            </a:r>
            <a:r>
              <a:rPr lang="en-US" sz="2400" dirty="0"/>
              <a:t> = −1 and </a:t>
            </a:r>
            <a:r>
              <a:rPr lang="en-US" sz="2400" i="1" dirty="0"/>
              <a:t>x</a:t>
            </a:r>
            <a:r>
              <a:rPr lang="en-US" sz="2400" dirty="0"/>
              <a:t> = 1.</a:t>
            </a:r>
          </a:p>
          <a:p>
            <a:pPr>
              <a:spcBef>
                <a:spcPts val="1800"/>
              </a:spcBef>
            </a:pPr>
            <a:r>
              <a:rPr lang="en-US" sz="2400" dirty="0"/>
              <a:t>This has no effect on the values of the Fourier coefficients, because they result from the evaluation of integrals, and the value of an integral is not affected by the value of the integrand at a single point, or at a finite number of points.</a:t>
            </a:r>
          </a:p>
          <a:p>
            <a:pPr>
              <a:spcBef>
                <a:spcPts val="1800"/>
              </a:spcBef>
            </a:pPr>
            <a:r>
              <a:rPr lang="en-US" sz="2400" dirty="0"/>
              <a:t>Thus, the coefficients are the same regardless of what value, if any, </a:t>
            </a:r>
            <a:r>
              <a:rPr lang="en-US" sz="2400" i="1" dirty="0"/>
              <a:t>f</a:t>
            </a:r>
            <a:r>
              <a:rPr lang="en-US" sz="2400" dirty="0"/>
              <a:t>(</a:t>
            </a:r>
            <a:r>
              <a:rPr lang="en-US" sz="2400" i="1" dirty="0"/>
              <a:t>x</a:t>
            </a:r>
            <a:r>
              <a:rPr lang="en-US" sz="2400" dirty="0"/>
              <a:t>) is assigned at a point of discontinuity.</a:t>
            </a:r>
          </a:p>
        </p:txBody>
      </p:sp>
    </p:spTree>
    <p:extLst>
      <p:ext uri="{BB962C8B-B14F-4D97-AF65-F5344CB8AC3E}">
        <p14:creationId xmlns:p14="http://schemas.microsoft.com/office/powerpoint/2010/main" val="81550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IN" dirty="0"/>
              <a:t>Example 10.2.2: Coefficients</a:t>
            </a:r>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425450"/>
          </a:xfrm>
        </p:spPr>
        <p:txBody>
          <a:bodyPr/>
          <a:lstStyle/>
          <a:p>
            <a:r>
              <a:rPr lang="en-US" sz="2200" dirty="0"/>
              <a:t>First, we </a:t>
            </a:r>
            <a:r>
              <a:rPr lang="en-US" sz="2200" dirty="0">
                <a:sym typeface="Symbol" pitchFamily="18" charset="2"/>
              </a:rPr>
              <a:t>find </a:t>
            </a:r>
            <a:r>
              <a:rPr lang="en-US" sz="2200" i="1" dirty="0"/>
              <a:t>a</a:t>
            </a:r>
            <a:r>
              <a:rPr lang="en-US" sz="2200" baseline="-25000" dirty="0"/>
              <a:t>0</a:t>
            </a:r>
            <a:r>
              <a:rPr lang="en-US" sz="2200" dirty="0"/>
              <a:t>:</a:t>
            </a:r>
            <a:endParaRPr lang="en-US" sz="2200" i="1" dirty="0"/>
          </a:p>
        </p:txBody>
      </p:sp>
      <p:graphicFrame>
        <p:nvGraphicFramePr>
          <p:cNvPr id="22" name="Picture Placeholder 21" descr="equation left hand side a sub zero equals right hand side one divided by three times integral minus 33 fxdx equals 13 integral minus 11 dx equals 23">
            <a:extLst>
              <a:ext uri="{FF2B5EF4-FFF2-40B4-BE49-F238E27FC236}">
                <a16:creationId xmlns:a16="http://schemas.microsoft.com/office/drawing/2014/main" id="{38877749-01E7-4FBE-9565-D9F676E60D8B}"/>
              </a:ext>
            </a:extLst>
          </p:cNvPr>
          <p:cNvGraphicFramePr>
            <a:graphicFrameLocks noGrp="1" noChangeAspect="1"/>
          </p:cNvGraphicFramePr>
          <p:nvPr>
            <p:ph type="pic" sz="quarter" idx="19"/>
            <p:extLst>
              <p:ext uri="{D42A27DB-BD31-4B8C-83A1-F6EECF244321}">
                <p14:modId xmlns:p14="http://schemas.microsoft.com/office/powerpoint/2010/main" val="362280720"/>
              </p:ext>
            </p:extLst>
          </p:nvPr>
        </p:nvGraphicFramePr>
        <p:xfrm>
          <a:off x="2288668" y="2133600"/>
          <a:ext cx="3761803" cy="767212"/>
        </p:xfrm>
        <a:graphic>
          <a:graphicData uri="http://schemas.openxmlformats.org/presentationml/2006/ole">
            <mc:AlternateContent xmlns:mc="http://schemas.openxmlformats.org/markup-compatibility/2006">
              <mc:Choice xmlns:v="urn:schemas-microsoft-com:vml" Requires="v">
                <p:oleObj spid="_x0000_s491944" r:id="rId3" imgW="1930400" imgH="393700" progId="Equation.DSMT4">
                  <p:embed/>
                </p:oleObj>
              </mc:Choice>
              <mc:Fallback>
                <p:oleObj r:id="rId3" imgW="1930400" imgH="393700" progId="Equation.DSMT4">
                  <p:embed/>
                  <p:pic>
                    <p:nvPicPr>
                      <p:cNvPr id="20" name="Object 19">
                        <a:extLst>
                          <a:ext uri="{FF2B5EF4-FFF2-40B4-BE49-F238E27FC236}">
                            <a16:creationId xmlns:a16="http://schemas.microsoft.com/office/drawing/2014/main" id="{7EA2425F-5EF9-42EF-BB6C-D869676A9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8668" y="2133600"/>
                        <a:ext cx="3761803" cy="76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E6C38CDC-0F55-4CEA-B364-D24A8258755E}"/>
              </a:ext>
            </a:extLst>
          </p:cNvPr>
          <p:cNvSpPr>
            <a:spLocks noGrp="1"/>
          </p:cNvSpPr>
          <p:nvPr>
            <p:ph sz="quarter" idx="16"/>
          </p:nvPr>
        </p:nvSpPr>
        <p:spPr>
          <a:xfrm>
            <a:off x="379097" y="3201725"/>
            <a:ext cx="8334022" cy="455875"/>
          </a:xfrm>
        </p:spPr>
        <p:txBody>
          <a:bodyPr/>
          <a:lstStyle/>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Using the Euler-Fourier formulas, we obtain</a:t>
            </a:r>
          </a:p>
        </p:txBody>
      </p:sp>
      <p:graphicFrame>
        <p:nvGraphicFramePr>
          <p:cNvPr id="25" name="Picture Placeholder 24" descr="multiline equation line 1 multiline equation row 1 equation left hand side equation left hand side a sub n equals right hand side one divided by three times integral minus 11 cosn pi x three dx equals one n pi sinn pi x three vertical line sub negative one super one equals right hand side two divided by n times pi times sine of n times pi divided by three comma n equals one comma two comma ellipsis comma line 2 multiline equation row 1 equation left hand side b sub n equals right hand side one divided by three times integral minus 11 sinn pi x three dx equals minus one n pi cosn pi x three vertical line sub negative one super one equals zero comma n equals one comma two comma ellipsis full stop">
            <a:extLst>
              <a:ext uri="{FF2B5EF4-FFF2-40B4-BE49-F238E27FC236}">
                <a16:creationId xmlns:a16="http://schemas.microsoft.com/office/drawing/2014/main" id="{4142CD56-2886-45EB-86C6-164C5AA4E065}"/>
              </a:ext>
            </a:extLst>
          </p:cNvPr>
          <p:cNvGraphicFramePr>
            <a:graphicFrameLocks noGrp="1" noChangeAspect="1"/>
          </p:cNvGraphicFramePr>
          <p:nvPr>
            <p:ph type="pic" sz="quarter" idx="20"/>
            <p:extLst>
              <p:ext uri="{D42A27DB-BD31-4B8C-83A1-F6EECF244321}">
                <p14:modId xmlns:p14="http://schemas.microsoft.com/office/powerpoint/2010/main" val="1139043682"/>
              </p:ext>
            </p:extLst>
          </p:nvPr>
        </p:nvGraphicFramePr>
        <p:xfrm>
          <a:off x="1035879" y="3834480"/>
          <a:ext cx="7041321" cy="1651920"/>
        </p:xfrm>
        <a:graphic>
          <a:graphicData uri="http://schemas.openxmlformats.org/presentationml/2006/ole">
            <mc:AlternateContent xmlns:mc="http://schemas.openxmlformats.org/markup-compatibility/2006">
              <mc:Choice xmlns:v="urn:schemas-microsoft-com:vml" Requires="v">
                <p:oleObj spid="_x0000_s491945" r:id="rId5" imgW="4330700" imgH="1016000" progId="Equation.DSMT4">
                  <p:embed/>
                </p:oleObj>
              </mc:Choice>
              <mc:Fallback>
                <p:oleObj r:id="rId5" imgW="4330700" imgH="1016000" progId="Equation.DSMT4">
                  <p:embed/>
                  <p:pic>
                    <p:nvPicPr>
                      <p:cNvPr id="23" name="Object 22">
                        <a:extLst>
                          <a:ext uri="{FF2B5EF4-FFF2-40B4-BE49-F238E27FC236}">
                            <a16:creationId xmlns:a16="http://schemas.microsoft.com/office/drawing/2014/main" id="{5B45774B-4812-4CDB-B3D9-F1785607EF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879" y="3834480"/>
                        <a:ext cx="7041321" cy="1651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69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IN" dirty="0"/>
              <a:t>Example 10.2.2: Fourier Expansion</a:t>
            </a:r>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425450"/>
          </a:xfrm>
        </p:spPr>
        <p:txBody>
          <a:bodyPr/>
          <a:lstStyle/>
          <a:p>
            <a:pPr marL="271463" indent="-271463"/>
            <a:r>
              <a:rPr lang="en-IN" sz="2200" dirty="0"/>
              <a:t>Thus the Fourier series for </a:t>
            </a:r>
            <a:r>
              <a:rPr lang="en-IN" sz="2200" i="1" dirty="0"/>
              <a:t>f </a:t>
            </a:r>
            <a:r>
              <a:rPr lang="en-IN" sz="2200" dirty="0"/>
              <a:t>is</a:t>
            </a:r>
          </a:p>
        </p:txBody>
      </p:sp>
      <p:graphicFrame>
        <p:nvGraphicFramePr>
          <p:cNvPr id="15" name="Picture Placeholder 14" descr="multiline equation line 1 f of x equals one divided by three plus n ary summation n equals one infinity two n pi times sine of n times pi divided by three times cosine of n times pi times x divided by three line 2 equation left hand side equals right hand side one divided by three plus Square root of three divided by pi times open left parenthesis cosine of pi times x divided by three plus one divided by two times cosine of two times pi times x divided by three minus one divided by four times cosine of four times pi times x divided by three minus one divided by five times cosine of five times pi times x divided by three postfix plus ellipsis close">
            <a:extLst>
              <a:ext uri="{FF2B5EF4-FFF2-40B4-BE49-F238E27FC236}">
                <a16:creationId xmlns:a16="http://schemas.microsoft.com/office/drawing/2014/main" id="{00D05B50-3DBA-4F20-9EB2-CEA221C190A4}"/>
              </a:ext>
            </a:extLst>
          </p:cNvPr>
          <p:cNvGraphicFramePr>
            <a:graphicFrameLocks noGrp="1" noChangeAspect="1"/>
          </p:cNvGraphicFramePr>
          <p:nvPr>
            <p:ph type="pic" sz="quarter" idx="19"/>
            <p:extLst>
              <p:ext uri="{D42A27DB-BD31-4B8C-83A1-F6EECF244321}">
                <p14:modId xmlns:p14="http://schemas.microsoft.com/office/powerpoint/2010/main" val="3969444937"/>
              </p:ext>
            </p:extLst>
          </p:nvPr>
        </p:nvGraphicFramePr>
        <p:xfrm>
          <a:off x="762000" y="2299252"/>
          <a:ext cx="7269567" cy="1433995"/>
        </p:xfrm>
        <a:graphic>
          <a:graphicData uri="http://schemas.openxmlformats.org/presentationml/2006/ole">
            <mc:AlternateContent xmlns:mc="http://schemas.openxmlformats.org/markup-compatibility/2006">
              <mc:Choice xmlns:v="urn:schemas-microsoft-com:vml" Requires="v">
                <p:oleObj spid="_x0000_s515089" r:id="rId3" imgW="4635500" imgH="914400" progId="Equation.DSMT4">
                  <p:embed/>
                </p:oleObj>
              </mc:Choice>
              <mc:Fallback>
                <p:oleObj r:id="rId3" imgW="4635500" imgH="914400" progId="Equation.DSMT4">
                  <p:embed/>
                  <p:pic>
                    <p:nvPicPr>
                      <p:cNvPr id="12" name="Object 11">
                        <a:extLst>
                          <a:ext uri="{FF2B5EF4-FFF2-40B4-BE49-F238E27FC236}">
                            <a16:creationId xmlns:a16="http://schemas.microsoft.com/office/drawing/2014/main" id="{4AC6B556-106A-4161-B442-3F9D2E4CC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99252"/>
                        <a:ext cx="7269567" cy="1433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45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Example 10.2.3: A Triangular Wave</a:t>
            </a:r>
            <a:endParaRPr lang="en-IN"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1492250"/>
          </a:xfrm>
        </p:spPr>
        <p:txBody>
          <a:bodyPr/>
          <a:lstStyle/>
          <a:p>
            <a:r>
              <a:rPr lang="en-US" sz="2200" dirty="0"/>
              <a:t>Consider again the function from Example 10.2.1 (below) and its Fourier series.  Investigate the speed with which the series converges.  In particular, determine how many terms are needed so that the error is no greater than 0.01 for all </a:t>
            </a:r>
            <a:r>
              <a:rPr lang="en-US" sz="2200" i="1" dirty="0"/>
              <a:t>x</a:t>
            </a:r>
            <a:r>
              <a:rPr lang="en-US" sz="2200" dirty="0"/>
              <a:t>. </a:t>
            </a:r>
          </a:p>
        </p:txBody>
      </p:sp>
      <p:graphicFrame>
        <p:nvGraphicFramePr>
          <p:cNvPr id="16" name="Picture Placeholder 15" descr="equation sequence part 1 f of x equals part 2 multiline equation row 1 left curly bracket multiline equation row 1 negative x comma multirelation negative two less than or equals x less than zero row 2 x comma multirelation zero less than or equals x less than two comma f times open left parenthesis x plus four close equals part 3 f of x comma">
            <a:extLst>
              <a:ext uri="{FF2B5EF4-FFF2-40B4-BE49-F238E27FC236}">
                <a16:creationId xmlns:a16="http://schemas.microsoft.com/office/drawing/2014/main" id="{8157DBAC-4B8A-4C0B-B8B0-E8F9C5E3C1D6}"/>
              </a:ext>
            </a:extLst>
          </p:cNvPr>
          <p:cNvGraphicFramePr>
            <a:graphicFrameLocks noGrp="1" noChangeAspect="1"/>
          </p:cNvGraphicFramePr>
          <p:nvPr>
            <p:ph type="pic" sz="quarter" idx="19"/>
            <p:extLst>
              <p:ext uri="{D42A27DB-BD31-4B8C-83A1-F6EECF244321}">
                <p14:modId xmlns:p14="http://schemas.microsoft.com/office/powerpoint/2010/main" val="300545230"/>
              </p:ext>
            </p:extLst>
          </p:nvPr>
        </p:nvGraphicFramePr>
        <p:xfrm>
          <a:off x="2087848" y="3244210"/>
          <a:ext cx="4968305" cy="809316"/>
        </p:xfrm>
        <a:graphic>
          <a:graphicData uri="http://schemas.openxmlformats.org/presentationml/2006/ole">
            <mc:AlternateContent xmlns:mc="http://schemas.openxmlformats.org/markup-compatibility/2006">
              <mc:Choice xmlns:v="urn:schemas-microsoft-com:vml" Requires="v">
                <p:oleObj spid="_x0000_s516121" r:id="rId3" imgW="2806700" imgH="457200" progId="Equation.DSMT4">
                  <p:embed/>
                </p:oleObj>
              </mc:Choice>
              <mc:Fallback>
                <p:oleObj r:id="rId3" imgW="2806700" imgH="457200" progId="Equation.DSMT4">
                  <p:embed/>
                  <p:pic>
                    <p:nvPicPr>
                      <p:cNvPr id="13" name="Object 12">
                        <a:extLst>
                          <a:ext uri="{FF2B5EF4-FFF2-40B4-BE49-F238E27FC236}">
                            <a16:creationId xmlns:a16="http://schemas.microsoft.com/office/drawing/2014/main" id="{9DA87949-F7A1-4D0A-BCF4-CCA373CE0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848" y="3244210"/>
                        <a:ext cx="4968305" cy="809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E6C38CDC-0F55-4CEA-B364-D24A8258755E}"/>
              </a:ext>
            </a:extLst>
          </p:cNvPr>
          <p:cNvSpPr>
            <a:spLocks noGrp="1"/>
          </p:cNvSpPr>
          <p:nvPr>
            <p:ph sz="quarter" idx="16"/>
          </p:nvPr>
        </p:nvSpPr>
        <p:spPr>
          <a:xfrm>
            <a:off x="379097" y="4268525"/>
            <a:ext cx="8334022" cy="455875"/>
          </a:xfrm>
        </p:spPr>
        <p:txBody>
          <a:bodyPr/>
          <a:lstStyle/>
          <a:p>
            <a:pPr marL="285750" indent="-28575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i="1" dirty="0" err="1">
                <a:latin typeface="Times New Roman" panose="02020603050405020304" pitchFamily="18" charset="0"/>
                <a:cs typeface="Times New Roman" panose="02020603050405020304" pitchFamily="18" charset="0"/>
              </a:rPr>
              <a:t>m</a:t>
            </a:r>
            <a:r>
              <a:rPr lang="en-US" sz="2000" baseline="30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partial sum in this series can be used to approximate the function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p>
        </p:txBody>
      </p:sp>
      <p:graphicFrame>
        <p:nvGraphicFramePr>
          <p:cNvPr id="11" name="Picture Placeholder 10" descr="s sub m of x equals one minus eight divided by pi squared times n ary summation n equals one m 12 n minus 12 cosine two n minus one pi x two">
            <a:extLst>
              <a:ext uri="{FF2B5EF4-FFF2-40B4-BE49-F238E27FC236}">
                <a16:creationId xmlns:a16="http://schemas.microsoft.com/office/drawing/2014/main" id="{660A4EA7-E9A8-4051-8B6B-A13214AC2E5F}"/>
              </a:ext>
            </a:extLst>
          </p:cNvPr>
          <p:cNvGraphicFramePr>
            <a:graphicFrameLocks noGrp="1" noChangeAspect="1"/>
          </p:cNvGraphicFramePr>
          <p:nvPr>
            <p:ph type="pic" sz="quarter" idx="20"/>
            <p:extLst>
              <p:ext uri="{D42A27DB-BD31-4B8C-83A1-F6EECF244321}">
                <p14:modId xmlns:p14="http://schemas.microsoft.com/office/powerpoint/2010/main" val="655263198"/>
              </p:ext>
            </p:extLst>
          </p:nvPr>
        </p:nvGraphicFramePr>
        <p:xfrm>
          <a:off x="2048683" y="4820245"/>
          <a:ext cx="4809317" cy="894755"/>
        </p:xfrm>
        <a:graphic>
          <a:graphicData uri="http://schemas.openxmlformats.org/presentationml/2006/ole">
            <mc:AlternateContent xmlns:mc="http://schemas.openxmlformats.org/markup-compatibility/2006">
              <mc:Choice xmlns:v="urn:schemas-microsoft-com:vml" Requires="v">
                <p:oleObj spid="_x0000_s516122" r:id="rId5" imgW="2730500" imgH="508000" progId="Equation.DSMT4">
                  <p:embed/>
                </p:oleObj>
              </mc:Choice>
              <mc:Fallback>
                <p:oleObj r:id="rId5" imgW="2730500" imgH="508000" progId="Equation.DSMT4">
                  <p:embed/>
                  <p:pic>
                    <p:nvPicPr>
                      <p:cNvPr id="8" name="Object 7">
                        <a:extLst>
                          <a:ext uri="{FF2B5EF4-FFF2-40B4-BE49-F238E27FC236}">
                            <a16:creationId xmlns:a16="http://schemas.microsoft.com/office/drawing/2014/main" id="{E916A290-63C2-43E3-BF39-4384ADC1E8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8683" y="4820245"/>
                        <a:ext cx="4809317" cy="894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216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F2DB0-947D-4998-8340-5D9EA3F5FAE3}"/>
              </a:ext>
            </a:extLst>
          </p:cNvPr>
          <p:cNvSpPr>
            <a:spLocks noGrp="1"/>
          </p:cNvSpPr>
          <p:nvPr>
            <p:ph type="title"/>
          </p:nvPr>
        </p:nvSpPr>
        <p:spPr>
          <a:xfrm>
            <a:off x="304800" y="2400301"/>
            <a:ext cx="8534400" cy="1866899"/>
          </a:xfrm>
        </p:spPr>
        <p:txBody>
          <a:bodyPr anchor="ctr">
            <a:normAutofit/>
          </a:bodyPr>
          <a:lstStyle/>
          <a:p>
            <a:pPr algn="ctr"/>
            <a:r>
              <a:rPr lang="en-US" dirty="0">
                <a:solidFill>
                  <a:srgbClr val="007787"/>
                </a:solidFill>
              </a:rPr>
              <a:t>Section 10.2 Fourier Series</a:t>
            </a:r>
            <a:endParaRPr lang="en-US" dirty="0"/>
          </a:p>
        </p:txBody>
      </p:sp>
    </p:spTree>
    <p:extLst>
      <p:ext uri="{BB962C8B-B14F-4D97-AF65-F5344CB8AC3E}">
        <p14:creationId xmlns:p14="http://schemas.microsoft.com/office/powerpoint/2010/main" val="159932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Example 10.2.3: Partial Sums</a:t>
            </a:r>
            <a:endParaRPr lang="en-IN"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1141412"/>
          </a:xfrm>
        </p:spPr>
        <p:txBody>
          <a:bodyPr/>
          <a:lstStyle/>
          <a:p>
            <a:r>
              <a:rPr lang="en-US" sz="2200" dirty="0">
                <a:sym typeface="Symbol" pitchFamily="18" charset="2"/>
              </a:rPr>
              <a:t>The coefficients diminish as (2</a:t>
            </a:r>
            <a:r>
              <a:rPr lang="en-US" sz="2200" i="1" dirty="0">
                <a:sym typeface="Symbol" pitchFamily="18" charset="2"/>
              </a:rPr>
              <a:t>n </a:t>
            </a:r>
            <a:r>
              <a:rPr lang="en-US" sz="2200" dirty="0">
                <a:sym typeface="Symbol" pitchFamily="18" charset="2"/>
              </a:rPr>
              <a:t>1)</a:t>
            </a:r>
            <a:r>
              <a:rPr lang="en-US" sz="2200" baseline="30000" dirty="0">
                <a:sym typeface="Symbol" pitchFamily="18" charset="2"/>
              </a:rPr>
              <a:t>2</a:t>
            </a:r>
            <a:r>
              <a:rPr lang="en-US" sz="2200" dirty="0">
                <a:sym typeface="Symbol" pitchFamily="18" charset="2"/>
              </a:rPr>
              <a:t>, so the series converges fairly rapidly. This is seen below in the graph below where the partial sums for </a:t>
            </a:r>
            <a:r>
              <a:rPr lang="en-US" sz="2200" i="1" dirty="0">
                <a:sym typeface="Symbol" pitchFamily="18" charset="2"/>
              </a:rPr>
              <a:t>m</a:t>
            </a:r>
            <a:r>
              <a:rPr lang="en-US" sz="2200" dirty="0">
                <a:sym typeface="Symbol" pitchFamily="18" charset="2"/>
              </a:rPr>
              <a:t> = 1 (dotted blue) and </a:t>
            </a:r>
            <a:r>
              <a:rPr lang="en-US" sz="2200" i="1" dirty="0">
                <a:sym typeface="Symbol" pitchFamily="18" charset="2"/>
              </a:rPr>
              <a:t>m</a:t>
            </a:r>
            <a:r>
              <a:rPr lang="en-US" sz="2200" dirty="0">
                <a:sym typeface="Symbol" pitchFamily="18" charset="2"/>
              </a:rPr>
              <a:t> = 2 (dashed red) are plotted.</a:t>
            </a:r>
          </a:p>
        </p:txBody>
      </p:sp>
      <p:pic>
        <p:nvPicPr>
          <p:cNvPr id="13" name="Picture Placeholder 12" descr="A triangular wave and its two partial sums are graphed on an x y coordinate plane. The x axis ranges from negative 4 to 4, in increments of 2. The y axis ranges from 0 to 2, in increments of 2. The triangular wave passes through (negative 4, 0), (negative 2, 2), (0, 0), (2, 2), and (4, 0). For m equals 1: the partial sum is a dotted blue curve that passes through (negative 4, 0.2), (negative 2, 1.8), (0, 0.2), (2, 1.8), and (4, 0.2). For m equals 2: the partial sum is a dashed red curve that passes through (negative 4, 0.1), (negative 2, 1.9), (0, 0.1), (2, 1.9), and (4, 0.1). All values are estimated.">
            <a:extLst>
              <a:ext uri="{FF2B5EF4-FFF2-40B4-BE49-F238E27FC236}">
                <a16:creationId xmlns:a16="http://schemas.microsoft.com/office/drawing/2014/main" id="{54F080D8-7154-4B69-9299-F7004EE2329B}"/>
              </a:ext>
            </a:extLst>
          </p:cNvPr>
          <p:cNvPicPr>
            <a:picLocks noGrp="1" noChangeAspect="1"/>
          </p:cNvPicPr>
          <p:nvPr>
            <p:ph type="pic" sz="quarter" idx="19"/>
          </p:nvPr>
        </p:nvPicPr>
        <p:blipFill>
          <a:blip r:embed="rId2"/>
          <a:stretch>
            <a:fillRect/>
          </a:stretch>
        </p:blipFill>
        <p:spPr>
          <a:xfrm>
            <a:off x="1737721" y="2961864"/>
            <a:ext cx="5668559" cy="2873645"/>
          </a:xfrm>
          <a:prstGeom prst="rect">
            <a:avLst/>
          </a:prstGeom>
        </p:spPr>
      </p:pic>
    </p:spTree>
    <p:extLst>
      <p:ext uri="{BB962C8B-B14F-4D97-AF65-F5344CB8AC3E}">
        <p14:creationId xmlns:p14="http://schemas.microsoft.com/office/powerpoint/2010/main" val="132948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Example 10.2.3: Errors</a:t>
            </a:r>
            <a:endParaRPr lang="en-IN"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1141412"/>
          </a:xfrm>
        </p:spPr>
        <p:txBody>
          <a:bodyPr/>
          <a:lstStyle/>
          <a:p>
            <a:r>
              <a:rPr lang="en-US" sz="2000" dirty="0"/>
              <a:t>To investigate the convergence in more detail, we consider the error function </a:t>
            </a:r>
            <a:r>
              <a:rPr lang="en-US" sz="2000" i="1" dirty="0" err="1">
                <a:sym typeface="Symbol" pitchFamily="18" charset="2"/>
              </a:rPr>
              <a:t>e</a:t>
            </a:r>
            <a:r>
              <a:rPr lang="en-US" sz="2000" i="1" baseline="-25000" dirty="0" err="1">
                <a:sym typeface="Symbol" pitchFamily="18" charset="2"/>
              </a:rPr>
              <a:t>m</a:t>
            </a:r>
            <a:r>
              <a:rPr lang="en-US" sz="2000" dirty="0">
                <a:sym typeface="Symbol" pitchFamily="18" charset="2"/>
              </a:rPr>
              <a:t>(</a:t>
            </a:r>
            <a:r>
              <a:rPr lang="en-US" sz="2000" i="1" dirty="0">
                <a:sym typeface="Symbol" pitchFamily="18" charset="2"/>
              </a:rPr>
              <a:t>x</a:t>
            </a:r>
            <a:r>
              <a:rPr lang="en-US" sz="2000" dirty="0">
                <a:sym typeface="Symbol" pitchFamily="18" charset="2"/>
              </a:rPr>
              <a:t>) = </a:t>
            </a:r>
            <a:r>
              <a:rPr lang="en-US" sz="2000" i="1" dirty="0">
                <a:sym typeface="Symbol" pitchFamily="18" charset="2"/>
              </a:rPr>
              <a:t>f</a:t>
            </a:r>
            <a:r>
              <a:rPr lang="en-US" sz="2000" dirty="0">
                <a:sym typeface="Symbol" pitchFamily="18" charset="2"/>
              </a:rPr>
              <a:t> (</a:t>
            </a:r>
            <a:r>
              <a:rPr lang="en-US" sz="2000" i="1" dirty="0">
                <a:sym typeface="Symbol" pitchFamily="18" charset="2"/>
              </a:rPr>
              <a:t>x</a:t>
            </a:r>
            <a:r>
              <a:rPr lang="en-US" sz="2000" dirty="0">
                <a:sym typeface="Symbol" pitchFamily="18" charset="2"/>
              </a:rPr>
              <a:t>) – </a:t>
            </a:r>
            <a:r>
              <a:rPr lang="en-US" sz="2000" i="1" dirty="0" err="1">
                <a:sym typeface="Symbol" pitchFamily="18" charset="2"/>
              </a:rPr>
              <a:t>s</a:t>
            </a:r>
            <a:r>
              <a:rPr lang="en-US" sz="2000" i="1" baseline="-25000" dirty="0" err="1">
                <a:sym typeface="Symbol" pitchFamily="18" charset="2"/>
              </a:rPr>
              <a:t>m</a:t>
            </a:r>
            <a:r>
              <a:rPr lang="en-US" sz="2000" dirty="0">
                <a:sym typeface="Symbol" pitchFamily="18" charset="2"/>
              </a:rPr>
              <a:t>(</a:t>
            </a:r>
            <a:r>
              <a:rPr lang="en-US" sz="2000" i="1" dirty="0">
                <a:sym typeface="Symbol" pitchFamily="18" charset="2"/>
              </a:rPr>
              <a:t>x</a:t>
            </a:r>
            <a:r>
              <a:rPr lang="en-US" sz="2000" dirty="0">
                <a:sym typeface="Symbol" pitchFamily="18" charset="2"/>
              </a:rPr>
              <a:t>).</a:t>
            </a:r>
          </a:p>
          <a:p>
            <a:r>
              <a:rPr lang="en-US" sz="2000" dirty="0">
                <a:sym typeface="Symbol" pitchFamily="18" charset="2"/>
              </a:rPr>
              <a:t>Given below is a graph of |</a:t>
            </a:r>
            <a:r>
              <a:rPr lang="en-US" sz="2000" i="1" dirty="0">
                <a:sym typeface="Symbol" pitchFamily="18" charset="2"/>
              </a:rPr>
              <a:t>e</a:t>
            </a:r>
            <a:r>
              <a:rPr lang="en-US" sz="2000" baseline="-25000" dirty="0">
                <a:sym typeface="Symbol" pitchFamily="18" charset="2"/>
              </a:rPr>
              <a:t>6</a:t>
            </a:r>
            <a:r>
              <a:rPr lang="en-US" sz="2000" dirty="0">
                <a:sym typeface="Symbol" pitchFamily="18" charset="2"/>
              </a:rPr>
              <a:t>(</a:t>
            </a:r>
            <a:r>
              <a:rPr lang="en-US" sz="2000" i="1" dirty="0">
                <a:sym typeface="Symbol" pitchFamily="18" charset="2"/>
              </a:rPr>
              <a:t>x</a:t>
            </a:r>
            <a:r>
              <a:rPr lang="en-US" sz="2000" dirty="0">
                <a:sym typeface="Symbol" pitchFamily="18" charset="2"/>
              </a:rPr>
              <a:t>)| on 0 ≤ </a:t>
            </a:r>
            <a:r>
              <a:rPr lang="en-US" sz="2000" i="1" dirty="0">
                <a:sym typeface="Symbol" pitchFamily="18" charset="2"/>
              </a:rPr>
              <a:t>x</a:t>
            </a:r>
            <a:r>
              <a:rPr lang="en-US" sz="2000" dirty="0">
                <a:sym typeface="Symbol" pitchFamily="18" charset="2"/>
              </a:rPr>
              <a:t> ≤ 2.</a:t>
            </a:r>
          </a:p>
          <a:p>
            <a:r>
              <a:rPr lang="en-US" sz="2000" dirty="0">
                <a:sym typeface="Symbol" pitchFamily="18" charset="2"/>
              </a:rPr>
              <a:t>Note that the error is greatest at  </a:t>
            </a:r>
            <a:r>
              <a:rPr lang="en-US" sz="2000" i="1" dirty="0">
                <a:sym typeface="Symbol" pitchFamily="18" charset="2"/>
              </a:rPr>
              <a:t>x = </a:t>
            </a:r>
            <a:r>
              <a:rPr lang="en-US" sz="2000" dirty="0">
                <a:sym typeface="Symbol" pitchFamily="18" charset="2"/>
              </a:rPr>
              <a:t>0 and </a:t>
            </a:r>
            <a:r>
              <a:rPr lang="en-US" sz="2000" i="1" dirty="0">
                <a:sym typeface="Symbol" pitchFamily="18" charset="2"/>
              </a:rPr>
              <a:t>x</a:t>
            </a:r>
            <a:r>
              <a:rPr lang="en-US" sz="2000" dirty="0">
                <a:sym typeface="Symbol" pitchFamily="18" charset="2"/>
              </a:rPr>
              <a:t> = 2, where the graph of </a:t>
            </a:r>
            <a:r>
              <a:rPr lang="en-US" sz="2000" i="1" dirty="0">
                <a:sym typeface="Symbol" pitchFamily="18" charset="2"/>
              </a:rPr>
              <a:t>f</a:t>
            </a:r>
            <a:r>
              <a:rPr lang="en-US" sz="2000" dirty="0">
                <a:sym typeface="Symbol" pitchFamily="18" charset="2"/>
              </a:rPr>
              <a:t>(</a:t>
            </a:r>
            <a:r>
              <a:rPr lang="en-US" sz="2000" i="1" dirty="0">
                <a:sym typeface="Symbol" pitchFamily="18" charset="2"/>
              </a:rPr>
              <a:t>x</a:t>
            </a:r>
            <a:r>
              <a:rPr lang="en-US" sz="2000" dirty="0">
                <a:sym typeface="Symbol" pitchFamily="18" charset="2"/>
              </a:rPr>
              <a:t>) has corners. </a:t>
            </a:r>
          </a:p>
          <a:p>
            <a:r>
              <a:rPr lang="en-US" sz="2000" dirty="0">
                <a:sym typeface="Symbol" pitchFamily="18" charset="2"/>
              </a:rPr>
              <a:t>Similar graphs are obtained for other values of </a:t>
            </a:r>
            <a:r>
              <a:rPr lang="en-US" sz="2000" i="1" dirty="0">
                <a:sym typeface="Symbol" pitchFamily="18" charset="2"/>
              </a:rPr>
              <a:t>m</a:t>
            </a:r>
            <a:r>
              <a:rPr lang="en-US" sz="2000" dirty="0">
                <a:sym typeface="Symbol" pitchFamily="18" charset="2"/>
              </a:rPr>
              <a:t>.</a:t>
            </a:r>
          </a:p>
        </p:txBody>
      </p:sp>
      <p:pic>
        <p:nvPicPr>
          <p:cNvPr id="7" name="Picture Placeholder 6" descr="An oscillating curve is graphed on a coordinate plane. The horizontal axis labeled x, ranges from 0 to 2, in increments of 0.5. The vertical axis labeled absolute value of start expression e subscript 6 of x end expression, ranges from 0 to 0.035, in increments of 0.005. The curve decreases through (0, 0.035) to (0.05, 0). Between x = 0.05 and x = 1, the oscillating curve of time period 0.16 is graphed and the envelopes of their amplitude are in decaying exponential. Between x = 1 and x = 1.95, the oscillating curve of time period 0.16 is graphed and the envelopes of their amplitude are in increasing exponential. Then the curve increases through (2, 0.035). All values are estimated.">
            <a:extLst>
              <a:ext uri="{FF2B5EF4-FFF2-40B4-BE49-F238E27FC236}">
                <a16:creationId xmlns:a16="http://schemas.microsoft.com/office/drawing/2014/main" id="{56D2B111-FC7E-46AE-859D-9AE1E04A8CD6}"/>
              </a:ext>
            </a:extLst>
          </p:cNvPr>
          <p:cNvPicPr>
            <a:picLocks noGrp="1" noChangeAspect="1"/>
          </p:cNvPicPr>
          <p:nvPr>
            <p:ph type="pic" sz="quarter" idx="19"/>
          </p:nvPr>
        </p:nvPicPr>
        <p:blipFill>
          <a:blip r:embed="rId2"/>
          <a:stretch>
            <a:fillRect/>
          </a:stretch>
        </p:blipFill>
        <p:spPr>
          <a:xfrm>
            <a:off x="2895600" y="3788623"/>
            <a:ext cx="3451291" cy="2307377"/>
          </a:xfrm>
          <a:prstGeom prst="rect">
            <a:avLst/>
          </a:prstGeom>
        </p:spPr>
      </p:pic>
    </p:spTree>
    <p:extLst>
      <p:ext uri="{BB962C8B-B14F-4D97-AF65-F5344CB8AC3E}">
        <p14:creationId xmlns:p14="http://schemas.microsoft.com/office/powerpoint/2010/main" val="368725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67B0327-2CBF-4FB4-8C9C-D7BD0C0BAF9A}"/>
              </a:ext>
            </a:extLst>
          </p:cNvPr>
          <p:cNvSpPr>
            <a:spLocks noGrp="1"/>
          </p:cNvSpPr>
          <p:nvPr>
            <p:ph type="title"/>
          </p:nvPr>
        </p:nvSpPr>
        <p:spPr/>
        <p:txBody>
          <a:bodyPr/>
          <a:lstStyle/>
          <a:p>
            <a:r>
              <a:rPr lang="en-US" dirty="0"/>
              <a:t>Example 10.2.3: A Uniform Error Bound</a:t>
            </a:r>
            <a:endParaRPr lang="en-IN" dirty="0"/>
          </a:p>
        </p:txBody>
      </p:sp>
      <p:sp>
        <p:nvSpPr>
          <p:cNvPr id="21" name="Content Placeholder 20">
            <a:extLst>
              <a:ext uri="{FF2B5EF4-FFF2-40B4-BE49-F238E27FC236}">
                <a16:creationId xmlns:a16="http://schemas.microsoft.com/office/drawing/2014/main" id="{89E79AC1-D0EE-43C4-9633-1C3DD54537F8}"/>
              </a:ext>
            </a:extLst>
          </p:cNvPr>
          <p:cNvSpPr>
            <a:spLocks noGrp="1"/>
          </p:cNvSpPr>
          <p:nvPr>
            <p:ph sz="quarter" idx="10"/>
          </p:nvPr>
        </p:nvSpPr>
        <p:spPr/>
        <p:txBody>
          <a:bodyPr/>
          <a:lstStyle/>
          <a:p>
            <a:r>
              <a:rPr lang="en-US" sz="2200" dirty="0"/>
              <a:t>Since the maximum</a:t>
            </a:r>
            <a:r>
              <a:rPr lang="en-US" sz="2200" dirty="0">
                <a:sym typeface="Symbol" pitchFamily="18" charset="2"/>
              </a:rPr>
              <a:t> error occurs at </a:t>
            </a:r>
            <a:r>
              <a:rPr lang="en-US" sz="2200" i="1" dirty="0">
                <a:sym typeface="Symbol" pitchFamily="18" charset="2"/>
              </a:rPr>
              <a:t>x = </a:t>
            </a:r>
            <a:r>
              <a:rPr lang="en-US" sz="2200" dirty="0">
                <a:sym typeface="Symbol" pitchFamily="18" charset="2"/>
              </a:rPr>
              <a:t>0 or </a:t>
            </a:r>
            <a:r>
              <a:rPr lang="en-US" sz="2200" i="1" dirty="0">
                <a:sym typeface="Symbol" pitchFamily="18" charset="2"/>
              </a:rPr>
              <a:t>x</a:t>
            </a:r>
            <a:r>
              <a:rPr lang="en-US" sz="2200" dirty="0">
                <a:sym typeface="Symbol" pitchFamily="18" charset="2"/>
              </a:rPr>
              <a:t> = 2, we obtain a uniform error bound for each </a:t>
            </a:r>
            <a:r>
              <a:rPr lang="en-US" sz="2200" i="1" dirty="0">
                <a:sym typeface="Symbol" pitchFamily="18" charset="2"/>
              </a:rPr>
              <a:t>m</a:t>
            </a:r>
            <a:r>
              <a:rPr lang="en-US" sz="2200" dirty="0">
                <a:sym typeface="Symbol" pitchFamily="18" charset="2"/>
              </a:rPr>
              <a:t> by evaluating |</a:t>
            </a:r>
            <a:r>
              <a:rPr lang="en-US" sz="2200" i="1" dirty="0" err="1">
                <a:sym typeface="Symbol" pitchFamily="18" charset="2"/>
              </a:rPr>
              <a:t>e</a:t>
            </a:r>
            <a:r>
              <a:rPr lang="en-US" sz="2200" i="1" baseline="-25000" dirty="0" err="1">
                <a:sym typeface="Symbol" pitchFamily="18" charset="2"/>
              </a:rPr>
              <a:t>m</a:t>
            </a:r>
            <a:r>
              <a:rPr lang="en-US" sz="2200" dirty="0">
                <a:sym typeface="Symbol" pitchFamily="18" charset="2"/>
              </a:rPr>
              <a:t>(</a:t>
            </a:r>
            <a:r>
              <a:rPr lang="en-US" sz="2200" i="1" dirty="0">
                <a:sym typeface="Symbol" pitchFamily="18" charset="2"/>
              </a:rPr>
              <a:t>x</a:t>
            </a:r>
            <a:r>
              <a:rPr lang="en-US" sz="2200" dirty="0">
                <a:sym typeface="Symbol" pitchFamily="18" charset="2"/>
              </a:rPr>
              <a:t>)| at one of these points.</a:t>
            </a:r>
          </a:p>
          <a:p>
            <a:r>
              <a:rPr lang="en-US" sz="2200" dirty="0">
                <a:sym typeface="Symbol" pitchFamily="18" charset="2"/>
              </a:rPr>
              <a:t>For example, </a:t>
            </a:r>
            <a:r>
              <a:rPr lang="en-US" sz="2200" i="1" dirty="0">
                <a:sym typeface="Symbol" pitchFamily="18" charset="2"/>
              </a:rPr>
              <a:t>e</a:t>
            </a:r>
            <a:r>
              <a:rPr lang="en-US" sz="2200" baseline="-25000" dirty="0">
                <a:sym typeface="Symbol" pitchFamily="18" charset="2"/>
              </a:rPr>
              <a:t>6</a:t>
            </a:r>
            <a:r>
              <a:rPr lang="en-US" sz="2200" dirty="0">
                <a:sym typeface="Symbol" pitchFamily="18" charset="2"/>
              </a:rPr>
              <a:t>(2) = 0.03370, and hence |</a:t>
            </a:r>
            <a:r>
              <a:rPr lang="en-US" sz="2200" i="1" dirty="0">
                <a:sym typeface="Symbol" pitchFamily="18" charset="2"/>
              </a:rPr>
              <a:t>e</a:t>
            </a:r>
            <a:r>
              <a:rPr lang="en-US" sz="2200" baseline="-25000" dirty="0">
                <a:sym typeface="Symbol" pitchFamily="18" charset="2"/>
              </a:rPr>
              <a:t>6</a:t>
            </a:r>
            <a:r>
              <a:rPr lang="en-US" sz="2200" dirty="0">
                <a:sym typeface="Symbol" pitchFamily="18" charset="2"/>
              </a:rPr>
              <a:t>(</a:t>
            </a:r>
            <a:r>
              <a:rPr lang="en-US" sz="2200" i="1" dirty="0">
                <a:sym typeface="Symbol" pitchFamily="18" charset="2"/>
              </a:rPr>
              <a:t>x</a:t>
            </a:r>
            <a:r>
              <a:rPr lang="en-US" sz="2200" dirty="0">
                <a:sym typeface="Symbol" pitchFamily="18" charset="2"/>
              </a:rPr>
              <a:t>)| &lt; 0.034 on </a:t>
            </a:r>
            <a:br>
              <a:rPr lang="en-US" sz="2200" dirty="0">
                <a:sym typeface="Symbol" pitchFamily="18" charset="2"/>
              </a:rPr>
            </a:br>
            <a:r>
              <a:rPr lang="en-US" sz="2200" dirty="0">
                <a:sym typeface="Symbol" pitchFamily="18" charset="2"/>
              </a:rPr>
              <a:t>0 ≤ </a:t>
            </a:r>
            <a:r>
              <a:rPr lang="en-US" sz="2200" i="1" dirty="0">
                <a:sym typeface="Symbol" pitchFamily="18" charset="2"/>
              </a:rPr>
              <a:t>x</a:t>
            </a:r>
            <a:r>
              <a:rPr lang="en-US" sz="2200" dirty="0">
                <a:sym typeface="Symbol" pitchFamily="18" charset="2"/>
              </a:rPr>
              <a:t> ≤ 2, and consequently for all </a:t>
            </a:r>
            <a:r>
              <a:rPr lang="en-US" sz="2200" i="1" dirty="0">
                <a:sym typeface="Symbol" pitchFamily="18" charset="2"/>
              </a:rPr>
              <a:t>x</a:t>
            </a:r>
            <a:r>
              <a:rPr lang="en-US" sz="2200" dirty="0">
                <a:sym typeface="Symbol" pitchFamily="18" charset="2"/>
              </a:rPr>
              <a:t>.</a:t>
            </a:r>
          </a:p>
        </p:txBody>
      </p:sp>
    </p:spTree>
    <p:extLst>
      <p:ext uri="{BB962C8B-B14F-4D97-AF65-F5344CB8AC3E}">
        <p14:creationId xmlns:p14="http://schemas.microsoft.com/office/powerpoint/2010/main" val="141613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60F7-AA7C-44F2-A714-D4801EA36331}"/>
              </a:ext>
            </a:extLst>
          </p:cNvPr>
          <p:cNvSpPr>
            <a:spLocks noGrp="1"/>
          </p:cNvSpPr>
          <p:nvPr>
            <p:ph type="title"/>
          </p:nvPr>
        </p:nvSpPr>
        <p:spPr>
          <a:xfrm>
            <a:off x="281354" y="457200"/>
            <a:ext cx="8534400" cy="1235074"/>
          </a:xfrm>
        </p:spPr>
        <p:txBody>
          <a:bodyPr>
            <a:normAutofit/>
          </a:bodyPr>
          <a:lstStyle/>
          <a:p>
            <a:r>
              <a:rPr lang="en-US" dirty="0"/>
              <a:t>Example 10.2.3: The Speed of Convergence</a:t>
            </a:r>
            <a:endParaRPr lang="en-IN" dirty="0"/>
          </a:p>
        </p:txBody>
      </p:sp>
      <p:sp>
        <p:nvSpPr>
          <p:cNvPr id="4" name="Content Placeholder 3">
            <a:extLst>
              <a:ext uri="{FF2B5EF4-FFF2-40B4-BE49-F238E27FC236}">
                <a16:creationId xmlns:a16="http://schemas.microsoft.com/office/drawing/2014/main" id="{E0B4F860-5C0D-41D6-BD06-29FDADA34B61}"/>
              </a:ext>
            </a:extLst>
          </p:cNvPr>
          <p:cNvSpPr>
            <a:spLocks noGrp="1"/>
          </p:cNvSpPr>
          <p:nvPr>
            <p:ph sz="quarter" idx="15"/>
          </p:nvPr>
        </p:nvSpPr>
        <p:spPr>
          <a:xfrm>
            <a:off x="380060" y="1692274"/>
            <a:ext cx="8534400" cy="1889125"/>
          </a:xfrm>
        </p:spPr>
        <p:txBody>
          <a:bodyPr/>
          <a:lstStyle/>
          <a:p>
            <a:r>
              <a:rPr lang="en-US" sz="2000" dirty="0"/>
              <a:t>The table below shows values of </a:t>
            </a:r>
            <a:r>
              <a:rPr lang="en-US" sz="2000" dirty="0">
                <a:sym typeface="Symbol" pitchFamily="18" charset="2"/>
              </a:rPr>
              <a:t>|</a:t>
            </a:r>
            <a:r>
              <a:rPr lang="en-US" sz="2000" i="1" dirty="0" err="1">
                <a:sym typeface="Symbol" pitchFamily="18" charset="2"/>
              </a:rPr>
              <a:t>e</a:t>
            </a:r>
            <a:r>
              <a:rPr lang="en-US" sz="2000" i="1" baseline="-25000" dirty="0" err="1">
                <a:sym typeface="Symbol" pitchFamily="18" charset="2"/>
              </a:rPr>
              <a:t>m</a:t>
            </a:r>
            <a:r>
              <a:rPr lang="en-US" sz="2000" dirty="0">
                <a:sym typeface="Symbol" pitchFamily="18" charset="2"/>
              </a:rPr>
              <a:t>(2)|</a:t>
            </a:r>
            <a:r>
              <a:rPr lang="en-US" sz="2000" dirty="0"/>
              <a:t> for other values of </a:t>
            </a:r>
            <a:r>
              <a:rPr lang="en-US" sz="2000" i="1" dirty="0"/>
              <a:t>m</a:t>
            </a:r>
            <a:r>
              <a:rPr lang="en-US" sz="2000" dirty="0"/>
              <a:t>, and these data points are plotted below also. </a:t>
            </a:r>
          </a:p>
          <a:p>
            <a:r>
              <a:rPr lang="en-US" sz="2000" dirty="0">
                <a:sym typeface="Symbol" pitchFamily="18" charset="2"/>
              </a:rPr>
              <a:t> From this information, we can begin to estimate the number of terms that are needed to achieve a given level of accuracy.</a:t>
            </a:r>
          </a:p>
          <a:p>
            <a:r>
              <a:rPr lang="en-US" sz="2000" dirty="0">
                <a:sym typeface="Symbol" pitchFamily="18" charset="2"/>
              </a:rPr>
              <a:t>To guarantee that |</a:t>
            </a:r>
            <a:r>
              <a:rPr lang="en-US" sz="2000" i="1" dirty="0" err="1">
                <a:sym typeface="Symbol" pitchFamily="18" charset="2"/>
              </a:rPr>
              <a:t>e</a:t>
            </a:r>
            <a:r>
              <a:rPr lang="en-US" sz="2000" i="1" baseline="-25000" dirty="0" err="1">
                <a:sym typeface="Symbol" pitchFamily="18" charset="2"/>
              </a:rPr>
              <a:t>m</a:t>
            </a:r>
            <a:r>
              <a:rPr lang="en-US" sz="2000" dirty="0">
                <a:sym typeface="Symbol" pitchFamily="18" charset="2"/>
              </a:rPr>
              <a:t>(2)| ≤ 0.01, we need to choose </a:t>
            </a:r>
            <a:r>
              <a:rPr lang="en-US" sz="2000" i="1" dirty="0">
                <a:sym typeface="Symbol" pitchFamily="18" charset="2"/>
              </a:rPr>
              <a:t>m</a:t>
            </a:r>
            <a:r>
              <a:rPr lang="en-US" sz="2000" dirty="0">
                <a:sym typeface="Symbol" pitchFamily="18" charset="2"/>
              </a:rPr>
              <a:t> = 21.</a:t>
            </a:r>
          </a:p>
        </p:txBody>
      </p:sp>
      <p:graphicFrame>
        <p:nvGraphicFramePr>
          <p:cNvPr id="22" name="Table Placeholder 21">
            <a:extLst>
              <a:ext uri="{FF2B5EF4-FFF2-40B4-BE49-F238E27FC236}">
                <a16:creationId xmlns:a16="http://schemas.microsoft.com/office/drawing/2014/main" id="{AAA1CCEE-6F3D-44D1-9027-2F655738CE65}"/>
              </a:ext>
            </a:extLst>
          </p:cNvPr>
          <p:cNvGraphicFramePr>
            <a:graphicFrameLocks noGrp="1"/>
          </p:cNvGraphicFramePr>
          <p:nvPr>
            <p:ph type="tbl" sz="quarter" idx="17"/>
            <p:extLst>
              <p:ext uri="{D42A27DB-BD31-4B8C-83A1-F6EECF244321}">
                <p14:modId xmlns:p14="http://schemas.microsoft.com/office/powerpoint/2010/main" val="3403818367"/>
              </p:ext>
            </p:extLst>
          </p:nvPr>
        </p:nvGraphicFramePr>
        <p:xfrm>
          <a:off x="838200" y="3906099"/>
          <a:ext cx="3581400" cy="1950720"/>
        </p:xfrm>
        <a:graphic>
          <a:graphicData uri="http://schemas.openxmlformats.org/drawingml/2006/table">
            <a:tbl>
              <a:tblPr firstRow="1" firstCol="1" bandRow="1">
                <a:tableStyleId>{69012ECD-51FC-41F1-AA8D-1B2483CD663E}</a:tableStyleId>
              </a:tblPr>
              <a:tblGrid>
                <a:gridCol w="1790700">
                  <a:extLst>
                    <a:ext uri="{9D8B030D-6E8A-4147-A177-3AD203B41FA5}">
                      <a16:colId xmlns:a16="http://schemas.microsoft.com/office/drawing/2014/main" val="191358684"/>
                    </a:ext>
                  </a:extLst>
                </a:gridCol>
                <a:gridCol w="1790700">
                  <a:extLst>
                    <a:ext uri="{9D8B030D-6E8A-4147-A177-3AD203B41FA5}">
                      <a16:colId xmlns:a16="http://schemas.microsoft.com/office/drawing/2014/main" val="111763791"/>
                    </a:ext>
                  </a:extLst>
                </a:gridCol>
              </a:tblGrid>
              <a:tr h="0">
                <a:tc>
                  <a:txBody>
                    <a:bodyPr/>
                    <a:lstStyle/>
                    <a:p>
                      <a:pPr algn="ctr">
                        <a:lnSpc>
                          <a:spcPct val="100000"/>
                        </a:lnSpc>
                        <a:spcAft>
                          <a:spcPts val="0"/>
                        </a:spcAft>
                      </a:pPr>
                      <a:r>
                        <a:rPr lang="en-IN" sz="1000" i="1" dirty="0">
                          <a:effectLst/>
                          <a:latin typeface="Times New Roman" panose="02020603050405020304" pitchFamily="18" charset="0"/>
                          <a:cs typeface="Times New Roman" panose="02020603050405020304" pitchFamily="18" charset="0"/>
                        </a:rPr>
                        <a:t>m</a:t>
                      </a:r>
                      <a:endParaRPr lang="en-IN" sz="10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i="1" dirty="0" err="1">
                          <a:effectLst/>
                          <a:latin typeface="Times New Roman" panose="02020603050405020304" pitchFamily="18" charset="0"/>
                          <a:ea typeface="Calibri" panose="020F0502020204030204" pitchFamily="34" charset="0"/>
                          <a:cs typeface="Times New Roman" panose="02020603050405020304" pitchFamily="18" charset="0"/>
                        </a:rPr>
                        <a:t>e</a:t>
                      </a:r>
                      <a:r>
                        <a:rPr lang="en-IN" sz="1000" i="1" baseline="-25000" dirty="0" err="1">
                          <a:effectLst/>
                          <a:latin typeface="Times New Roman" panose="02020603050405020304" pitchFamily="18" charset="0"/>
                          <a:ea typeface="Calibri" panose="020F0502020204030204" pitchFamily="34" charset="0"/>
                          <a:cs typeface="Times New Roman" panose="02020603050405020304" pitchFamily="18" charset="0"/>
                        </a:rPr>
                        <a:t>m</a:t>
                      </a:r>
                      <a:r>
                        <a:rPr lang="en-IN" sz="1000" b="1" i="0" kern="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2482098251"/>
                  </a:ext>
                </a:extLst>
              </a:tr>
              <a:tr h="0">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2</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0.09937</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660183025"/>
                  </a:ext>
                </a:extLst>
              </a:tr>
              <a:tr h="0">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4</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0.05040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001719389"/>
                  </a:ext>
                </a:extLst>
              </a:tr>
              <a:tr h="127493">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6</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0.03370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89251951"/>
                  </a:ext>
                </a:extLst>
              </a:tr>
              <a:tr h="181587">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10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0.02025</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412069124"/>
                  </a:ext>
                </a:extLst>
              </a:tr>
              <a:tr h="0">
                <a:tc>
                  <a:txBody>
                    <a:bodyPr/>
                    <a:lstStyle/>
                    <a:p>
                      <a:pPr algn="ctr">
                        <a:lnSpc>
                          <a:spcPct val="100000"/>
                        </a:lnSpc>
                        <a:spcAft>
                          <a:spcPts val="0"/>
                        </a:spcAft>
                      </a:pPr>
                      <a:r>
                        <a:rPr lang="en-IN" sz="1000">
                          <a:effectLst/>
                          <a:latin typeface="Times New Roman" panose="02020603050405020304" pitchFamily="18" charset="0"/>
                          <a:cs typeface="Times New Roman" panose="02020603050405020304" pitchFamily="18" charset="0"/>
                        </a:rPr>
                        <a:t>15</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0.01350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78879955"/>
                  </a:ext>
                </a:extLst>
              </a:tr>
              <a:tr h="0">
                <a:tc>
                  <a:txBody>
                    <a:bodyPr/>
                    <a:lstStyle/>
                    <a:p>
                      <a:pPr algn="ctr">
                        <a:lnSpc>
                          <a:spcPct val="100000"/>
                        </a:lnSpc>
                        <a:spcAft>
                          <a:spcPts val="0"/>
                        </a:spcAft>
                      </a:pPr>
                      <a:r>
                        <a:rPr lang="en-IN" sz="1000">
                          <a:effectLst/>
                          <a:latin typeface="Times New Roman" panose="02020603050405020304" pitchFamily="18" charset="0"/>
                          <a:cs typeface="Times New Roman" panose="02020603050405020304" pitchFamily="18" charset="0"/>
                        </a:rPr>
                        <a:t>20</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0.01013</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08651391"/>
                  </a:ext>
                </a:extLst>
              </a:tr>
              <a:tr h="181587">
                <a:tc>
                  <a:txBody>
                    <a:bodyPr/>
                    <a:lstStyle/>
                    <a:p>
                      <a:pPr algn="ctr">
                        <a:lnSpc>
                          <a:spcPct val="100000"/>
                        </a:lnSpc>
                        <a:spcAft>
                          <a:spcPts val="0"/>
                        </a:spcAft>
                      </a:pPr>
                      <a:r>
                        <a:rPr lang="en-IN" sz="1000">
                          <a:effectLst/>
                          <a:latin typeface="Times New Roman" panose="02020603050405020304" pitchFamily="18" charset="0"/>
                          <a:cs typeface="Times New Roman" panose="02020603050405020304" pitchFamily="18" charset="0"/>
                        </a:rPr>
                        <a:t>25</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0000"/>
                        </a:lnSpc>
                        <a:spcAft>
                          <a:spcPts val="0"/>
                        </a:spcAft>
                      </a:pPr>
                      <a:r>
                        <a:rPr lang="en-IN" sz="1000" dirty="0">
                          <a:effectLst/>
                          <a:latin typeface="Times New Roman" panose="02020603050405020304" pitchFamily="18" charset="0"/>
                          <a:cs typeface="Times New Roman" panose="02020603050405020304" pitchFamily="18" charset="0"/>
                        </a:rPr>
                        <a:t>0.00810</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502542137"/>
                  </a:ext>
                </a:extLst>
              </a:tr>
            </a:tbl>
          </a:graphicData>
        </a:graphic>
      </p:graphicFrame>
      <p:pic>
        <p:nvPicPr>
          <p:cNvPr id="21" name="Picture Placeholder 20" descr="Seven data points are plotted on a coordinate plane. The horizontal axis labeled m, ranges from 0 to 25, in increments of 5. The vertical axis labeled e subscript m of 2, ranges from 0 to 0.10, in increments of 0.02. The coordinates of the data points are as follows: (2, 0.099), (4, 0.050), (6, 0.034), (10, 0.020), (15, 0.014), (20, 0.010), and (25, 0.008). All values are estimated. ">
            <a:extLst>
              <a:ext uri="{FF2B5EF4-FFF2-40B4-BE49-F238E27FC236}">
                <a16:creationId xmlns:a16="http://schemas.microsoft.com/office/drawing/2014/main" id="{27403FBF-F00C-4D77-9C28-B6731883462D}"/>
              </a:ext>
            </a:extLst>
          </p:cNvPr>
          <p:cNvPicPr>
            <a:picLocks noGrp="1" noChangeAspect="1"/>
          </p:cNvPicPr>
          <p:nvPr>
            <p:ph type="pic" sz="quarter" idx="19"/>
          </p:nvPr>
        </p:nvPicPr>
        <p:blipFill rotWithShape="1">
          <a:blip r:embed="rId2"/>
          <a:stretch/>
        </p:blipFill>
        <p:spPr>
          <a:xfrm>
            <a:off x="4802864" y="3596269"/>
            <a:ext cx="3758777" cy="2570380"/>
          </a:xfrm>
          <a:prstGeom prst="rect">
            <a:avLst/>
          </a:prstGeom>
        </p:spPr>
      </p:pic>
    </p:spTree>
    <p:extLst>
      <p:ext uri="{BB962C8B-B14F-4D97-AF65-F5344CB8AC3E}">
        <p14:creationId xmlns:p14="http://schemas.microsoft.com/office/powerpoint/2010/main" val="112066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DC92291-D7B2-467E-9CBA-A5E896752E78}"/>
              </a:ext>
            </a:extLst>
          </p:cNvPr>
          <p:cNvSpPr>
            <a:spLocks noGrp="1"/>
          </p:cNvSpPr>
          <p:nvPr>
            <p:ph type="title"/>
          </p:nvPr>
        </p:nvSpPr>
        <p:spPr/>
        <p:txBody>
          <a:bodyPr/>
          <a:lstStyle/>
          <a:p>
            <a:r>
              <a:rPr lang="en-US" dirty="0"/>
              <a:t>Broad Use of Fourier Series</a:t>
            </a:r>
            <a:endParaRPr lang="en-IN" dirty="0"/>
          </a:p>
        </p:txBody>
      </p:sp>
      <p:sp>
        <p:nvSpPr>
          <p:cNvPr id="21" name="Content Placeholder 20">
            <a:extLst>
              <a:ext uri="{FF2B5EF4-FFF2-40B4-BE49-F238E27FC236}">
                <a16:creationId xmlns:a16="http://schemas.microsoft.com/office/drawing/2014/main" id="{6CF92D61-1CF0-42A7-A1FB-73AEF6AA5C06}"/>
              </a:ext>
            </a:extLst>
          </p:cNvPr>
          <p:cNvSpPr>
            <a:spLocks noGrp="1"/>
          </p:cNvSpPr>
          <p:nvPr>
            <p:ph sz="quarter" idx="10"/>
          </p:nvPr>
        </p:nvSpPr>
        <p:spPr/>
        <p:txBody>
          <a:bodyPr/>
          <a:lstStyle/>
          <a:p>
            <a:r>
              <a:rPr lang="en-US" sz="2400" dirty="0"/>
              <a:t>We will be using Fourier series as a means of solving certain problems in partial differential equations.   </a:t>
            </a:r>
          </a:p>
          <a:p>
            <a:r>
              <a:rPr lang="en-US" sz="2400" dirty="0"/>
              <a:t>However, Fourier series have much wider application in science and engineering and, in general, are valuable tools in the investigations of periodic phenomena.  </a:t>
            </a:r>
          </a:p>
          <a:p>
            <a:r>
              <a:rPr lang="en-US" sz="2400" dirty="0"/>
              <a:t>For example, a basic problem in spectral analysis is to resolve an incoming signal into its harmonic components, which amounts to constructing its Fourier series representation.</a:t>
            </a:r>
          </a:p>
          <a:p>
            <a:r>
              <a:rPr lang="en-US" sz="2400" dirty="0"/>
              <a:t>In some frequency ranges the separate terms correspond to different colors or to different audible tones. </a:t>
            </a:r>
          </a:p>
          <a:p>
            <a:r>
              <a:rPr lang="en-US" sz="2400" dirty="0"/>
              <a:t>The magnitude of the applicable coefficient determines the amplitude of each component.</a:t>
            </a:r>
          </a:p>
        </p:txBody>
      </p:sp>
    </p:spTree>
    <p:extLst>
      <p:ext uri="{BB962C8B-B14F-4D97-AF65-F5344CB8AC3E}">
        <p14:creationId xmlns:p14="http://schemas.microsoft.com/office/powerpoint/2010/main" val="3848308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5AF038-0033-4DC9-A3E9-66FA72287A5C}"/>
              </a:ext>
            </a:extLst>
          </p:cNvPr>
          <p:cNvSpPr>
            <a:spLocks noGrp="1"/>
          </p:cNvSpPr>
          <p:nvPr>
            <p:ph type="title"/>
          </p:nvPr>
        </p:nvSpPr>
        <p:spPr/>
        <p:txBody>
          <a:bodyPr>
            <a:normAutofit/>
          </a:bodyPr>
          <a:lstStyle/>
          <a:p>
            <a:r>
              <a:rPr lang="en-US" dirty="0"/>
              <a:t>Fourier Series</a:t>
            </a:r>
            <a:endParaRPr lang="en-IN" dirty="0"/>
          </a:p>
        </p:txBody>
      </p:sp>
      <p:sp>
        <p:nvSpPr>
          <p:cNvPr id="7" name="Content Placeholder 6">
            <a:extLst>
              <a:ext uri="{FF2B5EF4-FFF2-40B4-BE49-F238E27FC236}">
                <a16:creationId xmlns:a16="http://schemas.microsoft.com/office/drawing/2014/main" id="{AE7052F9-537E-4EF3-8973-C093475456DB}"/>
              </a:ext>
            </a:extLst>
          </p:cNvPr>
          <p:cNvSpPr>
            <a:spLocks noGrp="1"/>
          </p:cNvSpPr>
          <p:nvPr>
            <p:ph sz="quarter" idx="10"/>
          </p:nvPr>
        </p:nvSpPr>
        <p:spPr/>
        <p:txBody>
          <a:bodyPr/>
          <a:lstStyle/>
          <a:p>
            <a:pPr>
              <a:lnSpc>
                <a:spcPct val="90000"/>
              </a:lnSpc>
              <a:spcBef>
                <a:spcPts val="1200"/>
              </a:spcBef>
            </a:pPr>
            <a:r>
              <a:rPr lang="en-US" sz="2400" dirty="0"/>
              <a:t>We will see that many important problems involving partial differential equations can be solved, provided a given function can be expressed as an infinite sum of sines and/or cosines. </a:t>
            </a:r>
          </a:p>
          <a:p>
            <a:pPr>
              <a:lnSpc>
                <a:spcPct val="90000"/>
              </a:lnSpc>
              <a:spcBef>
                <a:spcPts val="1200"/>
              </a:spcBef>
            </a:pPr>
            <a:r>
              <a:rPr lang="en-US" sz="2400" dirty="0"/>
              <a:t>In this and the following two sections, we explain in detail how this can be done.</a:t>
            </a:r>
          </a:p>
          <a:p>
            <a:pPr>
              <a:lnSpc>
                <a:spcPct val="90000"/>
              </a:lnSpc>
              <a:spcBef>
                <a:spcPts val="1200"/>
              </a:spcBef>
            </a:pPr>
            <a:r>
              <a:rPr lang="en-US" sz="2400" dirty="0"/>
              <a:t>These trigonometric series are called </a:t>
            </a:r>
            <a:r>
              <a:rPr lang="en-US" sz="2400" b="1" dirty="0"/>
              <a:t>Fourier series</a:t>
            </a:r>
            <a:r>
              <a:rPr lang="en-US" sz="2400" dirty="0"/>
              <a:t>, and are somewhat analogous to Taylor series in that both types of series provide a means of expressing complicated functions in terms of certain familiar elementary functions.</a:t>
            </a:r>
          </a:p>
        </p:txBody>
      </p:sp>
    </p:spTree>
    <p:extLst>
      <p:ext uri="{BB962C8B-B14F-4D97-AF65-F5344CB8AC3E}">
        <p14:creationId xmlns:p14="http://schemas.microsoft.com/office/powerpoint/2010/main" val="61686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4CC76-D0D7-4588-8366-F42BF86A9C83}"/>
              </a:ext>
            </a:extLst>
          </p:cNvPr>
          <p:cNvSpPr>
            <a:spLocks noGrp="1"/>
          </p:cNvSpPr>
          <p:nvPr>
            <p:ph type="title"/>
          </p:nvPr>
        </p:nvSpPr>
        <p:spPr>
          <a:xfrm>
            <a:off x="281354" y="457200"/>
            <a:ext cx="8534400" cy="1219200"/>
          </a:xfrm>
        </p:spPr>
        <p:txBody>
          <a:bodyPr>
            <a:normAutofit/>
          </a:bodyPr>
          <a:lstStyle/>
          <a:p>
            <a:r>
              <a:rPr lang="en-US" dirty="0"/>
              <a:t>Fourier Series Representation of Functions</a:t>
            </a:r>
            <a:endParaRPr lang="en-IN" dirty="0"/>
          </a:p>
        </p:txBody>
      </p:sp>
      <p:sp>
        <p:nvSpPr>
          <p:cNvPr id="5" name="Content Placeholder 4">
            <a:extLst>
              <a:ext uri="{FF2B5EF4-FFF2-40B4-BE49-F238E27FC236}">
                <a16:creationId xmlns:a16="http://schemas.microsoft.com/office/drawing/2014/main" id="{FBE90AA9-5B4E-4BE3-8A27-CD9EE31A195D}"/>
              </a:ext>
            </a:extLst>
          </p:cNvPr>
          <p:cNvSpPr>
            <a:spLocks noGrp="1"/>
          </p:cNvSpPr>
          <p:nvPr>
            <p:ph sz="quarter" idx="15"/>
          </p:nvPr>
        </p:nvSpPr>
        <p:spPr>
          <a:xfrm>
            <a:off x="380060" y="1600201"/>
            <a:ext cx="8534400" cy="609600"/>
          </a:xfrm>
        </p:spPr>
        <p:txBody>
          <a:bodyPr/>
          <a:lstStyle/>
          <a:p>
            <a:r>
              <a:rPr lang="en-US" sz="2200" dirty="0"/>
              <a:t>We begin with a series of the form</a:t>
            </a:r>
          </a:p>
        </p:txBody>
      </p:sp>
      <p:graphicFrame>
        <p:nvGraphicFramePr>
          <p:cNvPr id="11" name="Picture Placeholder 10" descr="a sub zero divided by two plus n ary summation m equals one infinity amcosm pi xL plus bmsinm pi xL">
            <a:extLst>
              <a:ext uri="{FF2B5EF4-FFF2-40B4-BE49-F238E27FC236}">
                <a16:creationId xmlns:a16="http://schemas.microsoft.com/office/drawing/2014/main" id="{CA0A3275-A2DE-4299-9B8B-1175B61968BF}"/>
              </a:ext>
            </a:extLst>
          </p:cNvPr>
          <p:cNvGraphicFramePr>
            <a:graphicFrameLocks noGrp="1" noChangeAspect="1"/>
          </p:cNvGraphicFramePr>
          <p:nvPr>
            <p:ph type="pic" sz="quarter" idx="19"/>
            <p:extLst>
              <p:ext uri="{D42A27DB-BD31-4B8C-83A1-F6EECF244321}">
                <p14:modId xmlns:p14="http://schemas.microsoft.com/office/powerpoint/2010/main" val="3730573975"/>
              </p:ext>
            </p:extLst>
          </p:nvPr>
        </p:nvGraphicFramePr>
        <p:xfrm>
          <a:off x="2345540" y="2133600"/>
          <a:ext cx="4008882" cy="736325"/>
        </p:xfrm>
        <a:graphic>
          <a:graphicData uri="http://schemas.openxmlformats.org/presentationml/2006/ole">
            <mc:AlternateContent xmlns:mc="http://schemas.openxmlformats.org/markup-compatibility/2006">
              <mc:Choice xmlns:v="urn:schemas-microsoft-com:vml" Requires="v">
                <p:oleObj spid="_x0000_s497822" r:id="rId3" imgW="2489200" imgH="457200" progId="Equation.DSMT4">
                  <p:embed/>
                </p:oleObj>
              </mc:Choice>
              <mc:Fallback>
                <p:oleObj r:id="rId3" imgW="2489200" imgH="457200" progId="Equation.DSMT4">
                  <p:embed/>
                  <p:pic>
                    <p:nvPicPr>
                      <p:cNvPr id="7" name="Object 6">
                        <a:extLst>
                          <a:ext uri="{FF2B5EF4-FFF2-40B4-BE49-F238E27FC236}">
                            <a16:creationId xmlns:a16="http://schemas.microsoft.com/office/drawing/2014/main" id="{E3164A69-148B-4472-90EF-B43FF1B9E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540" y="2133600"/>
                        <a:ext cx="4008882" cy="73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B7AE0BFD-0141-415A-96B4-82CFEA54F8A0}"/>
              </a:ext>
            </a:extLst>
          </p:cNvPr>
          <p:cNvSpPr>
            <a:spLocks noGrp="1"/>
          </p:cNvSpPr>
          <p:nvPr>
            <p:ph sz="quarter" idx="18"/>
          </p:nvPr>
        </p:nvSpPr>
        <p:spPr>
          <a:xfrm>
            <a:off x="457200" y="2949472"/>
            <a:ext cx="8229600" cy="2994128"/>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On the set of points where this series converges, it defines a 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whose value at each point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is the sum of the series for that value of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p>
          <a:p>
            <a:pPr marL="271463" indent="-271463">
              <a:buClr>
                <a:schemeClr val="accent2"/>
              </a:buClr>
            </a:pPr>
            <a:r>
              <a:rPr lang="en-US" sz="2200" dirty="0">
                <a:latin typeface="Times New Roman" panose="02020603050405020304" pitchFamily="18" charset="0"/>
                <a:cs typeface="Times New Roman" panose="02020603050405020304" pitchFamily="18" charset="0"/>
              </a:rPr>
              <a:t>In this case the series is said to be the </a:t>
            </a:r>
            <a:r>
              <a:rPr lang="en-US" sz="2200" b="1" dirty="0">
                <a:latin typeface="Times New Roman" panose="02020603050405020304" pitchFamily="18" charset="0"/>
                <a:cs typeface="Times New Roman" panose="02020603050405020304" pitchFamily="18" charset="0"/>
              </a:rPr>
              <a:t>Fourier series </a:t>
            </a:r>
            <a:r>
              <a:rPr lang="en-US" sz="2200" dirty="0">
                <a:latin typeface="Times New Roman" panose="02020603050405020304" pitchFamily="18" charset="0"/>
                <a:cs typeface="Times New Roman" panose="02020603050405020304" pitchFamily="18" charset="0"/>
              </a:rPr>
              <a:t>of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a:t>
            </a:r>
          </a:p>
          <a:p>
            <a:pPr marL="271463" indent="-271463">
              <a:buClr>
                <a:schemeClr val="accent2"/>
              </a:buClr>
            </a:pPr>
            <a:r>
              <a:rPr lang="en-US" sz="2200" dirty="0">
                <a:latin typeface="Times New Roman" panose="02020603050405020304" pitchFamily="18" charset="0"/>
                <a:cs typeface="Times New Roman" panose="02020603050405020304" pitchFamily="18" charset="0"/>
              </a:rPr>
              <a:t>Our immediate goals are to determine what functions can be represented as a sum of Fourier series, and to find some means of computing the coefficients in the series corresponding to a given function. </a:t>
            </a:r>
          </a:p>
        </p:txBody>
      </p:sp>
    </p:spTree>
    <p:extLst>
      <p:ext uri="{BB962C8B-B14F-4D97-AF65-F5344CB8AC3E}">
        <p14:creationId xmlns:p14="http://schemas.microsoft.com/office/powerpoint/2010/main" val="258234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5C1A-BA32-43C5-931C-8D50E8D2C3FC}"/>
              </a:ext>
            </a:extLst>
          </p:cNvPr>
          <p:cNvSpPr>
            <a:spLocks noGrp="1"/>
          </p:cNvSpPr>
          <p:nvPr>
            <p:ph type="title"/>
          </p:nvPr>
        </p:nvSpPr>
        <p:spPr/>
        <p:txBody>
          <a:bodyPr/>
          <a:lstStyle/>
          <a:p>
            <a:r>
              <a:rPr lang="en-IN" dirty="0"/>
              <a:t>Periodic Functions</a:t>
            </a:r>
          </a:p>
        </p:txBody>
      </p:sp>
      <p:sp>
        <p:nvSpPr>
          <p:cNvPr id="3" name="Content Placeholder 2">
            <a:extLst>
              <a:ext uri="{FF2B5EF4-FFF2-40B4-BE49-F238E27FC236}">
                <a16:creationId xmlns:a16="http://schemas.microsoft.com/office/drawing/2014/main" id="{F2C4BCD4-B5DF-4AF4-884F-A0BBDF4F8E9C}"/>
              </a:ext>
            </a:extLst>
          </p:cNvPr>
          <p:cNvSpPr>
            <a:spLocks noGrp="1"/>
          </p:cNvSpPr>
          <p:nvPr>
            <p:ph sz="quarter" idx="15"/>
          </p:nvPr>
        </p:nvSpPr>
        <p:spPr>
          <a:xfrm>
            <a:off x="380060" y="1692274"/>
            <a:ext cx="8534400" cy="2498725"/>
          </a:xfrm>
        </p:spPr>
        <p:txBody>
          <a:bodyPr/>
          <a:lstStyle/>
          <a:p>
            <a:r>
              <a:rPr lang="en-US" sz="2000" dirty="0"/>
              <a:t>We first develop properties of sin(</a:t>
            </a:r>
            <a:r>
              <a:rPr lang="en-US" sz="2000" i="1" dirty="0"/>
              <a:t>mπx</a:t>
            </a:r>
            <a:r>
              <a:rPr lang="en-US" sz="2000" dirty="0"/>
              <a:t>/</a:t>
            </a:r>
            <a:r>
              <a:rPr lang="en-US" sz="2000" i="1" dirty="0"/>
              <a:t>L</a:t>
            </a:r>
            <a:r>
              <a:rPr lang="en-US" sz="2000" dirty="0"/>
              <a:t>) and cos(</a:t>
            </a:r>
            <a:r>
              <a:rPr lang="en-US" sz="2000" i="1" dirty="0"/>
              <a:t>mπx</a:t>
            </a:r>
            <a:r>
              <a:rPr lang="en-US" sz="2000" dirty="0"/>
              <a:t>/</a:t>
            </a:r>
            <a:r>
              <a:rPr lang="en-US" sz="2000" i="1" dirty="0"/>
              <a:t>L</a:t>
            </a:r>
            <a:r>
              <a:rPr lang="en-US" sz="2000" dirty="0"/>
              <a:t>), where </a:t>
            </a:r>
            <a:r>
              <a:rPr lang="en-US" sz="2000" i="1" dirty="0"/>
              <a:t>m</a:t>
            </a:r>
            <a:r>
              <a:rPr lang="en-US" sz="2000" dirty="0"/>
              <a:t> is a positive integer.</a:t>
            </a:r>
          </a:p>
          <a:p>
            <a:r>
              <a:rPr lang="en-US" sz="2000" dirty="0"/>
              <a:t>The first property is their periodic character. </a:t>
            </a:r>
          </a:p>
          <a:p>
            <a:r>
              <a:rPr lang="en-US" sz="2000" dirty="0"/>
              <a:t>A function is </a:t>
            </a:r>
            <a:r>
              <a:rPr lang="en-US" sz="2000" b="1" dirty="0"/>
              <a:t>periodic</a:t>
            </a:r>
            <a:r>
              <a:rPr lang="en-US" sz="2000" dirty="0"/>
              <a:t> with period </a:t>
            </a:r>
            <a:r>
              <a:rPr lang="en-US" sz="2000" i="1" dirty="0"/>
              <a:t>T</a:t>
            </a:r>
            <a:r>
              <a:rPr lang="en-US" sz="2000" dirty="0"/>
              <a:t> &gt; 0 if the domain of </a:t>
            </a:r>
            <a:r>
              <a:rPr lang="en-US" sz="2000" i="1" dirty="0"/>
              <a:t>f</a:t>
            </a:r>
            <a:r>
              <a:rPr lang="en-US" sz="2000" dirty="0"/>
              <a:t> contains </a:t>
            </a:r>
            <a:r>
              <a:rPr lang="en-US" sz="2000" i="1" dirty="0"/>
              <a:t>x</a:t>
            </a:r>
            <a:r>
              <a:rPr lang="en-US" sz="2000" dirty="0"/>
              <a:t> + </a:t>
            </a:r>
            <a:r>
              <a:rPr lang="en-US" sz="2000" i="1" dirty="0"/>
              <a:t>T</a:t>
            </a:r>
            <a:r>
              <a:rPr lang="en-US" sz="2000" dirty="0"/>
              <a:t> whenever it contains </a:t>
            </a:r>
            <a:r>
              <a:rPr lang="en-US" sz="2000" i="1" dirty="0"/>
              <a:t>x</a:t>
            </a:r>
            <a:r>
              <a:rPr lang="en-US" sz="2000" dirty="0"/>
              <a:t>, and if </a:t>
            </a:r>
            <a:r>
              <a:rPr lang="en-US" sz="2000" i="1" dirty="0"/>
              <a:t>f </a:t>
            </a:r>
            <a:r>
              <a:rPr lang="en-US" sz="2000" dirty="0"/>
              <a:t>(</a:t>
            </a:r>
            <a:r>
              <a:rPr lang="en-US" sz="2000" i="1" dirty="0"/>
              <a:t>x</a:t>
            </a:r>
            <a:r>
              <a:rPr lang="en-US" sz="2000" dirty="0"/>
              <a:t> + </a:t>
            </a:r>
            <a:r>
              <a:rPr lang="en-US" sz="2000" i="1" dirty="0"/>
              <a:t>T</a:t>
            </a:r>
            <a:r>
              <a:rPr lang="en-US" sz="2000" dirty="0"/>
              <a:t>) = </a:t>
            </a:r>
            <a:r>
              <a:rPr lang="en-US" sz="2000" i="1" dirty="0"/>
              <a:t>f</a:t>
            </a:r>
            <a:r>
              <a:rPr lang="en-US" sz="2000" dirty="0"/>
              <a:t>(</a:t>
            </a:r>
            <a:r>
              <a:rPr lang="en-US" sz="2000" i="1" dirty="0"/>
              <a:t>x</a:t>
            </a:r>
            <a:r>
              <a:rPr lang="en-US" sz="2000" dirty="0"/>
              <a:t>) for all </a:t>
            </a:r>
            <a:r>
              <a:rPr lang="en-US" sz="2000" i="1" dirty="0"/>
              <a:t>x</a:t>
            </a:r>
            <a:r>
              <a:rPr lang="en-US" sz="2000" dirty="0"/>
              <a:t>. </a:t>
            </a:r>
          </a:p>
          <a:p>
            <a:r>
              <a:rPr lang="en-US" sz="2000" dirty="0"/>
              <a:t>See graph below.</a:t>
            </a:r>
          </a:p>
        </p:txBody>
      </p:sp>
      <p:pic>
        <p:nvPicPr>
          <p:cNvPr id="20" name="Picture Placeholder 19" descr="A periodic function is graphed on an x y coordinate plane. A low frequency oscillating curve increases from the negative x axis to the second quadrant, decreases to a point slightly below the x axis in the third quadrant, then increases to the right to the second quadrant, decreases to a point slightly below the x axis in the fourth quadrant through the positive x and y axes, then increases to the first quadrant, decreases again to the fourth quadrant, and then increases to the first quadrant. The maximum points of the curve have equal positive y axis value. The minimum points of the curve have equal negative y axis value. The horizontal distance between two consecutive minimum points is labeled T. The horizontal distance between three consecutive minimum points is labeled 2 T. ">
            <a:extLst>
              <a:ext uri="{FF2B5EF4-FFF2-40B4-BE49-F238E27FC236}">
                <a16:creationId xmlns:a16="http://schemas.microsoft.com/office/drawing/2014/main" id="{14A532B6-26A4-4F1B-B1A2-38C00E27670D}"/>
              </a:ext>
            </a:extLst>
          </p:cNvPr>
          <p:cNvPicPr>
            <a:picLocks noGrp="1" noChangeAspect="1"/>
          </p:cNvPicPr>
          <p:nvPr>
            <p:ph type="pic" sz="quarter" idx="19"/>
          </p:nvPr>
        </p:nvPicPr>
        <p:blipFill rotWithShape="1">
          <a:blip r:embed="rId2"/>
          <a:stretch/>
        </p:blipFill>
        <p:spPr>
          <a:xfrm>
            <a:off x="2749866" y="3933455"/>
            <a:ext cx="3794786" cy="2086345"/>
          </a:xfrm>
          <a:prstGeom prst="rect">
            <a:avLst/>
          </a:prstGeom>
        </p:spPr>
      </p:pic>
    </p:spTree>
    <p:extLst>
      <p:ext uri="{BB962C8B-B14F-4D97-AF65-F5344CB8AC3E}">
        <p14:creationId xmlns:p14="http://schemas.microsoft.com/office/powerpoint/2010/main" val="38179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7A72D594-10ED-451F-B21E-8071E4954735}"/>
              </a:ext>
            </a:extLst>
          </p:cNvPr>
          <p:cNvSpPr>
            <a:spLocks noGrp="1"/>
          </p:cNvSpPr>
          <p:nvPr>
            <p:ph type="title"/>
          </p:nvPr>
        </p:nvSpPr>
        <p:spPr>
          <a:xfrm>
            <a:off x="277078" y="457200"/>
            <a:ext cx="8543926" cy="1219200"/>
          </a:xfrm>
        </p:spPr>
        <p:txBody>
          <a:bodyPr>
            <a:normAutofit/>
          </a:bodyPr>
          <a:lstStyle/>
          <a:p>
            <a:r>
              <a:rPr lang="en-US" dirty="0"/>
              <a:t>Periodicity of the Sine and Cosine Functions</a:t>
            </a:r>
            <a:endParaRPr lang="en-IN" dirty="0"/>
          </a:p>
        </p:txBody>
      </p:sp>
      <p:sp>
        <p:nvSpPr>
          <p:cNvPr id="21" name="Content Placeholder 20">
            <a:extLst>
              <a:ext uri="{FF2B5EF4-FFF2-40B4-BE49-F238E27FC236}">
                <a16:creationId xmlns:a16="http://schemas.microsoft.com/office/drawing/2014/main" id="{F8A144C0-AFA5-4415-861E-7BA58505236F}"/>
              </a:ext>
            </a:extLst>
          </p:cNvPr>
          <p:cNvSpPr>
            <a:spLocks noGrp="1"/>
          </p:cNvSpPr>
          <p:nvPr>
            <p:ph sz="quarter" idx="10"/>
          </p:nvPr>
        </p:nvSpPr>
        <p:spPr>
          <a:xfrm>
            <a:off x="304800" y="1676400"/>
            <a:ext cx="8534400" cy="4800600"/>
          </a:xfrm>
        </p:spPr>
        <p:txBody>
          <a:bodyPr/>
          <a:lstStyle/>
          <a:p>
            <a:r>
              <a:rPr lang="en-US" sz="2400" dirty="0"/>
              <a:t>For a periodic function of period </a:t>
            </a:r>
            <a:r>
              <a:rPr lang="en-US" sz="2400" i="1" dirty="0"/>
              <a:t>T</a:t>
            </a:r>
            <a:r>
              <a:rPr lang="en-US" sz="2400" dirty="0"/>
              <a:t>, 𝑓(𝑥 + 𝑇)=𝑓(𝑥) for all </a:t>
            </a:r>
            <a:r>
              <a:rPr lang="en-US" sz="2400" i="1" dirty="0"/>
              <a:t>x</a:t>
            </a:r>
            <a:r>
              <a:rPr lang="en-US" sz="2400" dirty="0"/>
              <a:t>.</a:t>
            </a:r>
          </a:p>
          <a:p>
            <a:r>
              <a:rPr lang="en-US" sz="2400" dirty="0"/>
              <a:t>Note that 2</a:t>
            </a:r>
            <a:r>
              <a:rPr lang="en-US" sz="2400" i="1" dirty="0"/>
              <a:t>T</a:t>
            </a:r>
            <a:r>
              <a:rPr lang="en-US" sz="2400" dirty="0"/>
              <a:t> is also a period, and so is any integer multiple of </a:t>
            </a:r>
            <a:r>
              <a:rPr lang="en-US" sz="2400" i="1" dirty="0"/>
              <a:t>T</a:t>
            </a:r>
            <a:r>
              <a:rPr lang="en-US" sz="2400" dirty="0"/>
              <a:t>.</a:t>
            </a:r>
          </a:p>
          <a:p>
            <a:r>
              <a:rPr lang="en-US" sz="2400" dirty="0"/>
              <a:t>The smallest value of </a:t>
            </a:r>
            <a:r>
              <a:rPr lang="en-US" sz="2400" i="1" dirty="0"/>
              <a:t>T</a:t>
            </a:r>
            <a:r>
              <a:rPr lang="en-US" sz="2400" dirty="0"/>
              <a:t> for which f is periodic is called the </a:t>
            </a:r>
            <a:r>
              <a:rPr lang="en-US" sz="2400" b="1" dirty="0"/>
              <a:t>fundamental period </a:t>
            </a:r>
            <a:r>
              <a:rPr lang="en-US" sz="2400" dirty="0"/>
              <a:t>of </a:t>
            </a:r>
            <a:r>
              <a:rPr lang="en-US" sz="2400" i="1" dirty="0"/>
              <a:t>f</a:t>
            </a:r>
            <a:r>
              <a:rPr lang="en-US" sz="2400" dirty="0"/>
              <a:t>. </a:t>
            </a:r>
          </a:p>
          <a:p>
            <a:r>
              <a:rPr lang="en-US" sz="2400" dirty="0"/>
              <a:t>If </a:t>
            </a:r>
            <a:r>
              <a:rPr lang="en-US" sz="2400" i="1" dirty="0"/>
              <a:t>f</a:t>
            </a:r>
            <a:r>
              <a:rPr lang="en-US" sz="2400" dirty="0"/>
              <a:t> and </a:t>
            </a:r>
            <a:r>
              <a:rPr lang="en-US" sz="2400" i="1" dirty="0"/>
              <a:t>g</a:t>
            </a:r>
            <a:r>
              <a:rPr lang="en-US" sz="2400" dirty="0"/>
              <a:t> are two periodic functions with common period </a:t>
            </a:r>
            <a:r>
              <a:rPr lang="en-US" sz="2400" i="1" dirty="0"/>
              <a:t>T</a:t>
            </a:r>
            <a:r>
              <a:rPr lang="en-US" sz="2400" dirty="0"/>
              <a:t>, then any linear combination </a:t>
            </a:r>
            <a:r>
              <a:rPr lang="en-US" sz="2400" i="1" dirty="0"/>
              <a:t>c</a:t>
            </a:r>
            <a:r>
              <a:rPr lang="en-US" sz="2400" baseline="-25000" dirty="0"/>
              <a:t>1</a:t>
            </a:r>
            <a:r>
              <a:rPr lang="en-US" sz="2400" i="1" dirty="0"/>
              <a:t>f</a:t>
            </a:r>
            <a:r>
              <a:rPr lang="en-US" sz="2400" dirty="0"/>
              <a:t> + </a:t>
            </a:r>
            <a:r>
              <a:rPr lang="en-US" sz="2400" i="1" dirty="0"/>
              <a:t>c</a:t>
            </a:r>
            <a:r>
              <a:rPr lang="en-US" sz="2400" baseline="-25000" dirty="0"/>
              <a:t>2</a:t>
            </a:r>
            <a:r>
              <a:rPr lang="en-US" sz="2400" i="1" dirty="0"/>
              <a:t>g</a:t>
            </a:r>
            <a:r>
              <a:rPr lang="en-US" sz="2400" dirty="0"/>
              <a:t> is also periodic with period </a:t>
            </a:r>
            <a:r>
              <a:rPr lang="en-US" sz="2400" i="1" dirty="0"/>
              <a:t>T</a:t>
            </a:r>
            <a:r>
              <a:rPr lang="en-US" sz="2400" dirty="0"/>
              <a:t>. </a:t>
            </a:r>
          </a:p>
          <a:p>
            <a:r>
              <a:rPr lang="en-US" sz="2400" dirty="0"/>
              <a:t>In particular, sin(</a:t>
            </a:r>
            <a:r>
              <a:rPr lang="en-US" sz="2400" i="1" dirty="0"/>
              <a:t>mπx/L</a:t>
            </a:r>
            <a:r>
              <a:rPr lang="en-US" sz="2400" dirty="0"/>
              <a:t>) and cos(</a:t>
            </a:r>
            <a:r>
              <a:rPr lang="en-US" sz="2400" i="1" dirty="0"/>
              <a:t>mπx/L</a:t>
            </a:r>
            <a:r>
              <a:rPr lang="en-US" sz="2400" dirty="0"/>
              <a:t>), </a:t>
            </a:r>
            <a:r>
              <a:rPr lang="en-US" sz="2400" i="1" dirty="0"/>
              <a:t>m</a:t>
            </a:r>
            <a:r>
              <a:rPr lang="en-US" sz="2400" dirty="0"/>
              <a:t> = 1,2,3,…, are periodic with period </a:t>
            </a:r>
            <a:r>
              <a:rPr lang="en-US" sz="2400" i="1" dirty="0"/>
              <a:t>T = 2L/m</a:t>
            </a:r>
            <a:r>
              <a:rPr lang="en-US" sz="2400" dirty="0"/>
              <a:t>.</a:t>
            </a:r>
          </a:p>
        </p:txBody>
      </p:sp>
    </p:spTree>
    <p:extLst>
      <p:ext uri="{BB962C8B-B14F-4D97-AF65-F5344CB8AC3E}">
        <p14:creationId xmlns:p14="http://schemas.microsoft.com/office/powerpoint/2010/main" val="14171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4A6D-E106-4B6B-B21A-E53FC8BA9B3B}"/>
              </a:ext>
            </a:extLst>
          </p:cNvPr>
          <p:cNvSpPr>
            <a:spLocks noGrp="1"/>
          </p:cNvSpPr>
          <p:nvPr>
            <p:ph type="title"/>
          </p:nvPr>
        </p:nvSpPr>
        <p:spPr/>
        <p:txBody>
          <a:bodyPr>
            <a:normAutofit/>
          </a:bodyPr>
          <a:lstStyle/>
          <a:p>
            <a:r>
              <a:rPr lang="en-IN" dirty="0"/>
              <a:t>Orthogonality</a:t>
            </a:r>
          </a:p>
        </p:txBody>
      </p:sp>
      <p:sp>
        <p:nvSpPr>
          <p:cNvPr id="3" name="Content Placeholder 2">
            <a:extLst>
              <a:ext uri="{FF2B5EF4-FFF2-40B4-BE49-F238E27FC236}">
                <a16:creationId xmlns:a16="http://schemas.microsoft.com/office/drawing/2014/main" id="{870CF618-99EE-4C67-9BBB-47B8093853D0}"/>
              </a:ext>
            </a:extLst>
          </p:cNvPr>
          <p:cNvSpPr>
            <a:spLocks noGrp="1"/>
          </p:cNvSpPr>
          <p:nvPr>
            <p:ph sz="quarter" idx="15"/>
          </p:nvPr>
        </p:nvSpPr>
        <p:spPr/>
        <p:txBody>
          <a:bodyPr/>
          <a:lstStyle/>
          <a:p>
            <a:r>
              <a:rPr lang="en-US" sz="2200" dirty="0"/>
              <a:t>The standard inner product (</a:t>
            </a:r>
            <a:r>
              <a:rPr lang="en-US" sz="2200" i="1" dirty="0"/>
              <a:t>u</a:t>
            </a:r>
            <a:r>
              <a:rPr lang="en-US" sz="2200" dirty="0"/>
              <a:t>, </a:t>
            </a:r>
            <a:r>
              <a:rPr lang="en-US" sz="2200" i="1" dirty="0"/>
              <a:t>v</a:t>
            </a:r>
            <a:r>
              <a:rPr lang="en-US" sz="2200" dirty="0"/>
              <a:t>) of two real-valued functions </a:t>
            </a:r>
            <a:r>
              <a:rPr lang="en-US" sz="2200" i="1" dirty="0"/>
              <a:t>u</a:t>
            </a:r>
            <a:r>
              <a:rPr lang="en-US" sz="2200" dirty="0"/>
              <a:t> and </a:t>
            </a:r>
            <a:r>
              <a:rPr lang="en-US" sz="2200" i="1" dirty="0"/>
              <a:t>v</a:t>
            </a:r>
            <a:r>
              <a:rPr lang="en-US" sz="2200" dirty="0"/>
              <a:t> on the interval </a:t>
            </a:r>
            <a:r>
              <a:rPr lang="el-GR" sz="2200" i="1" dirty="0"/>
              <a:t>α</a:t>
            </a:r>
            <a:r>
              <a:rPr lang="en-IN" sz="2200" dirty="0"/>
              <a:t> ≤ </a:t>
            </a:r>
            <a:r>
              <a:rPr lang="en-IN" sz="2200" i="1" dirty="0"/>
              <a:t>x</a:t>
            </a:r>
            <a:r>
              <a:rPr lang="en-IN" sz="2200" dirty="0"/>
              <a:t> ≤ </a:t>
            </a:r>
            <a:r>
              <a:rPr lang="el-GR" sz="2200" i="1" dirty="0"/>
              <a:t>β</a:t>
            </a:r>
            <a:r>
              <a:rPr lang="en-IN" sz="2200" dirty="0"/>
              <a:t> </a:t>
            </a:r>
            <a:r>
              <a:rPr lang="en-US" sz="2200" i="1" dirty="0">
                <a:sym typeface="Symbol" pitchFamily="18" charset="2"/>
              </a:rPr>
              <a:t> </a:t>
            </a:r>
            <a:r>
              <a:rPr lang="en-US" sz="2200" dirty="0">
                <a:sym typeface="Symbol" pitchFamily="18" charset="2"/>
              </a:rPr>
              <a:t>is defined by</a:t>
            </a:r>
          </a:p>
        </p:txBody>
      </p:sp>
      <p:graphicFrame>
        <p:nvGraphicFramePr>
          <p:cNvPr id="10" name="Object 5" descr="open left parenthesis u comma v close equals integral alpha beta u left parenthesis x right parenthesis v left parenthesis x right parenthesis dx">
            <a:extLst>
              <a:ext uri="{FF2B5EF4-FFF2-40B4-BE49-F238E27FC236}">
                <a16:creationId xmlns:a16="http://schemas.microsoft.com/office/drawing/2014/main" id="{EB2D6445-9ADB-4394-91AF-9AF4370C0FD2}"/>
              </a:ext>
            </a:extLst>
          </p:cNvPr>
          <p:cNvGraphicFramePr>
            <a:graphicFrameLocks noGrp="1" noChangeAspect="1"/>
          </p:cNvGraphicFramePr>
          <p:nvPr>
            <p:ph type="pic" sz="quarter" idx="19"/>
            <p:extLst>
              <p:ext uri="{D42A27DB-BD31-4B8C-83A1-F6EECF244321}">
                <p14:modId xmlns:p14="http://schemas.microsoft.com/office/powerpoint/2010/main" val="650298476"/>
              </p:ext>
            </p:extLst>
          </p:nvPr>
        </p:nvGraphicFramePr>
        <p:xfrm>
          <a:off x="3216980" y="2564210"/>
          <a:ext cx="2362378" cy="584970"/>
        </p:xfrm>
        <a:graphic>
          <a:graphicData uri="http://schemas.openxmlformats.org/presentationml/2006/ole">
            <mc:AlternateContent xmlns:mc="http://schemas.openxmlformats.org/markup-compatibility/2006">
              <mc:Choice xmlns:v="urn:schemas-microsoft-com:vml" Requires="v">
                <p:oleObj spid="_x0000_s498881" name="Equation" r:id="rId3" imgW="1333440" imgH="330120" progId="Equation.3">
                  <p:embed/>
                </p:oleObj>
              </mc:Choice>
              <mc:Fallback>
                <p:oleObj name="Equation" r:id="rId3" imgW="1333440" imgH="330120" progId="Equation.3">
                  <p:embed/>
                  <p:pic>
                    <p:nvPicPr>
                      <p:cNvPr id="19" name="Object 5">
                        <a:extLst>
                          <a:ext uri="{FF2B5EF4-FFF2-40B4-BE49-F238E27FC236}">
                            <a16:creationId xmlns:a16="http://schemas.microsoft.com/office/drawing/2014/main" id="{E05E6613-004A-4C87-B1E5-0CAB2E4ED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980" y="2564210"/>
                        <a:ext cx="2362378" cy="5849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7B66C3B-C120-46BC-85D8-B9534466C29E}"/>
              </a:ext>
            </a:extLst>
          </p:cNvPr>
          <p:cNvSpPr>
            <a:spLocks noGrp="1"/>
          </p:cNvSpPr>
          <p:nvPr>
            <p:ph sz="quarter" idx="18"/>
          </p:nvPr>
        </p:nvSpPr>
        <p:spPr>
          <a:xfrm>
            <a:off x="404989" y="3266996"/>
            <a:ext cx="8334022" cy="847804"/>
          </a:xfrm>
        </p:spPr>
        <p:txBody>
          <a:bodyPr/>
          <a:lstStyle/>
          <a:p>
            <a:pPr marL="271463" indent="-271463">
              <a:buClr>
                <a:schemeClr val="accent2"/>
              </a:buClr>
            </a:pPr>
            <a:r>
              <a:rPr lang="en-US" sz="2200" dirty="0">
                <a:sym typeface="Symbol" pitchFamily="18" charset="2"/>
              </a:rPr>
              <a:t>The functions </a:t>
            </a:r>
            <a:r>
              <a:rPr lang="en-US" sz="2200" i="1" dirty="0"/>
              <a:t>u</a:t>
            </a:r>
            <a:r>
              <a:rPr lang="en-US" sz="2200" dirty="0"/>
              <a:t> and </a:t>
            </a:r>
            <a:r>
              <a:rPr lang="en-US" sz="2200" i="1" dirty="0"/>
              <a:t>v</a:t>
            </a:r>
            <a:r>
              <a:rPr lang="en-US" sz="2200" dirty="0"/>
              <a:t> are </a:t>
            </a:r>
            <a:r>
              <a:rPr lang="en-US" sz="2200" b="1" dirty="0"/>
              <a:t>orthogonal</a:t>
            </a:r>
            <a:r>
              <a:rPr lang="en-US" sz="2200" dirty="0"/>
              <a:t> on </a:t>
            </a:r>
            <a:r>
              <a:rPr lang="el-GR" sz="2200" i="1" dirty="0"/>
              <a:t>α</a:t>
            </a:r>
            <a:r>
              <a:rPr lang="en-IN" sz="2200" dirty="0"/>
              <a:t> ≤ </a:t>
            </a:r>
            <a:r>
              <a:rPr lang="en-IN" sz="2200" i="1" dirty="0"/>
              <a:t>x</a:t>
            </a:r>
            <a:r>
              <a:rPr lang="en-IN" sz="2200" dirty="0"/>
              <a:t> ≤ </a:t>
            </a:r>
            <a:r>
              <a:rPr lang="el-GR" sz="2200" i="1" dirty="0"/>
              <a:t>β</a:t>
            </a:r>
            <a:r>
              <a:rPr lang="en-IN" sz="2200" dirty="0"/>
              <a:t> </a:t>
            </a:r>
            <a:r>
              <a:rPr lang="en-US" sz="2200" dirty="0">
                <a:sym typeface="Symbol" pitchFamily="18" charset="2"/>
              </a:rPr>
              <a:t>if their inner product </a:t>
            </a:r>
            <a:r>
              <a:rPr lang="en-US" sz="2200" dirty="0"/>
              <a:t>(</a:t>
            </a:r>
            <a:r>
              <a:rPr lang="en-US" sz="2200" i="1" dirty="0"/>
              <a:t>u</a:t>
            </a:r>
            <a:r>
              <a:rPr lang="en-US" sz="2200" dirty="0"/>
              <a:t>, </a:t>
            </a:r>
            <a:r>
              <a:rPr lang="en-US" sz="2200" i="1" dirty="0"/>
              <a:t>v</a:t>
            </a:r>
            <a:r>
              <a:rPr lang="en-US" sz="2200" dirty="0"/>
              <a:t>) is zero:</a:t>
            </a:r>
          </a:p>
        </p:txBody>
      </p:sp>
      <p:graphicFrame>
        <p:nvGraphicFramePr>
          <p:cNvPr id="13" name="Object 6" descr="equation sequence part 1  open left parenthesis u comma v close equals part 2 integral alpha beta u left parenthesis x right parenthesis v left parenthesis x right parenthesis dx equals part 3 zero">
            <a:extLst>
              <a:ext uri="{FF2B5EF4-FFF2-40B4-BE49-F238E27FC236}">
                <a16:creationId xmlns:a16="http://schemas.microsoft.com/office/drawing/2014/main" id="{BCCC8C7C-D162-47C5-992B-01A778CBED72}"/>
              </a:ext>
            </a:extLst>
          </p:cNvPr>
          <p:cNvGraphicFramePr>
            <a:graphicFrameLocks noGrp="1" noChangeAspect="1"/>
          </p:cNvGraphicFramePr>
          <p:nvPr>
            <p:ph sz="quarter" idx="16"/>
            <p:extLst>
              <p:ext uri="{D42A27DB-BD31-4B8C-83A1-F6EECF244321}">
                <p14:modId xmlns:p14="http://schemas.microsoft.com/office/powerpoint/2010/main" val="995889595"/>
              </p:ext>
            </p:extLst>
          </p:nvPr>
        </p:nvGraphicFramePr>
        <p:xfrm>
          <a:off x="3073433" y="4174486"/>
          <a:ext cx="2767356" cy="584970"/>
        </p:xfrm>
        <a:graphic>
          <a:graphicData uri="http://schemas.openxmlformats.org/presentationml/2006/ole">
            <mc:AlternateContent xmlns:mc="http://schemas.openxmlformats.org/markup-compatibility/2006">
              <mc:Choice xmlns:v="urn:schemas-microsoft-com:vml" Requires="v">
                <p:oleObj spid="_x0000_s498882" name="Equation" r:id="rId5" imgW="1562040" imgH="330120" progId="Equation.3">
                  <p:embed/>
                </p:oleObj>
              </mc:Choice>
              <mc:Fallback>
                <p:oleObj name="Equation" r:id="rId5" imgW="1562040" imgH="330120" progId="Equation.3">
                  <p:embed/>
                  <p:pic>
                    <p:nvPicPr>
                      <p:cNvPr id="22" name="Object 6">
                        <a:extLst>
                          <a:ext uri="{FF2B5EF4-FFF2-40B4-BE49-F238E27FC236}">
                            <a16:creationId xmlns:a16="http://schemas.microsoft.com/office/drawing/2014/main" id="{9ABAFC9F-4179-40DE-9A56-2D72D360DA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3433" y="4174486"/>
                        <a:ext cx="2767356" cy="58497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17035E1E-0341-4F32-B477-3210DBCB2EEB}"/>
              </a:ext>
            </a:extLst>
          </p:cNvPr>
          <p:cNvSpPr>
            <a:spLocks noGrp="1"/>
          </p:cNvSpPr>
          <p:nvPr>
            <p:ph sz="quarter" idx="21"/>
          </p:nvPr>
        </p:nvSpPr>
        <p:spPr>
          <a:xfrm>
            <a:off x="380881" y="4953000"/>
            <a:ext cx="8152460" cy="685801"/>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A set of functions is </a:t>
            </a:r>
            <a:r>
              <a:rPr lang="en-US" sz="2200" b="1" dirty="0">
                <a:latin typeface="Times New Roman" panose="02020603050405020304" pitchFamily="18" charset="0"/>
                <a:cs typeface="Times New Roman" panose="02020603050405020304" pitchFamily="18" charset="0"/>
              </a:rPr>
              <a:t>mutually orthogonal</a:t>
            </a:r>
            <a:r>
              <a:rPr lang="en-US" sz="2200" dirty="0">
                <a:latin typeface="Times New Roman" panose="02020603050405020304" pitchFamily="18" charset="0"/>
                <a:cs typeface="Times New Roman" panose="02020603050405020304" pitchFamily="18" charset="0"/>
              </a:rPr>
              <a:t> if each distinct pair of functions in the set is orthogonal.</a:t>
            </a:r>
          </a:p>
        </p:txBody>
      </p:sp>
    </p:spTree>
    <p:extLst>
      <p:ext uri="{BB962C8B-B14F-4D97-AF65-F5344CB8AC3E}">
        <p14:creationId xmlns:p14="http://schemas.microsoft.com/office/powerpoint/2010/main" val="384990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4A6D-E106-4B6B-B21A-E53FC8BA9B3B}"/>
              </a:ext>
            </a:extLst>
          </p:cNvPr>
          <p:cNvSpPr>
            <a:spLocks noGrp="1"/>
          </p:cNvSpPr>
          <p:nvPr>
            <p:ph type="title"/>
          </p:nvPr>
        </p:nvSpPr>
        <p:spPr/>
        <p:txBody>
          <a:bodyPr>
            <a:normAutofit/>
          </a:bodyPr>
          <a:lstStyle/>
          <a:p>
            <a:r>
              <a:rPr lang="en-US" dirty="0"/>
              <a:t>Orthogonality of Sine and Cosine</a:t>
            </a:r>
            <a:endParaRPr lang="en-IN" dirty="0"/>
          </a:p>
        </p:txBody>
      </p:sp>
      <p:sp>
        <p:nvSpPr>
          <p:cNvPr id="3" name="Content Placeholder 2">
            <a:extLst>
              <a:ext uri="{FF2B5EF4-FFF2-40B4-BE49-F238E27FC236}">
                <a16:creationId xmlns:a16="http://schemas.microsoft.com/office/drawing/2014/main" id="{870CF618-99EE-4C67-9BBB-47B8093853D0}"/>
              </a:ext>
            </a:extLst>
          </p:cNvPr>
          <p:cNvSpPr>
            <a:spLocks noGrp="1"/>
          </p:cNvSpPr>
          <p:nvPr>
            <p:ph sz="quarter" idx="15"/>
          </p:nvPr>
        </p:nvSpPr>
        <p:spPr>
          <a:xfrm>
            <a:off x="380060" y="1600200"/>
            <a:ext cx="8534400" cy="914400"/>
          </a:xfrm>
        </p:spPr>
        <p:txBody>
          <a:bodyPr/>
          <a:lstStyle/>
          <a:p>
            <a:r>
              <a:rPr lang="en-US" sz="2200" dirty="0"/>
              <a:t>The functions sin(</a:t>
            </a:r>
            <a:r>
              <a:rPr lang="en-US" sz="2200" i="1" dirty="0"/>
              <a:t>m</a:t>
            </a:r>
            <a:r>
              <a:rPr lang="en-US" sz="2200" i="1" dirty="0">
                <a:sym typeface="Symbol" pitchFamily="18" charset="2"/>
              </a:rPr>
              <a:t>π</a:t>
            </a:r>
            <a:r>
              <a:rPr lang="en-US" sz="2200" i="1" dirty="0"/>
              <a:t>x</a:t>
            </a:r>
            <a:r>
              <a:rPr lang="en-US" sz="2200" dirty="0"/>
              <a:t>/</a:t>
            </a:r>
            <a:r>
              <a:rPr lang="en-US" sz="2200" i="1" dirty="0"/>
              <a:t>L</a:t>
            </a:r>
            <a:r>
              <a:rPr lang="en-US" sz="2200" dirty="0"/>
              <a:t>) and cos(</a:t>
            </a:r>
            <a:r>
              <a:rPr lang="en-US" sz="2200" i="1" dirty="0"/>
              <a:t>m</a:t>
            </a:r>
            <a:r>
              <a:rPr lang="en-US" sz="2200" i="1" dirty="0">
                <a:sym typeface="Symbol" pitchFamily="18" charset="2"/>
              </a:rPr>
              <a:t>π</a:t>
            </a:r>
            <a:r>
              <a:rPr lang="en-US" sz="2200" i="1" dirty="0"/>
              <a:t>x</a:t>
            </a:r>
            <a:r>
              <a:rPr lang="en-US" sz="2200" dirty="0"/>
              <a:t>/</a:t>
            </a:r>
            <a:r>
              <a:rPr lang="en-US" sz="2200" i="1" dirty="0"/>
              <a:t>L</a:t>
            </a:r>
            <a:r>
              <a:rPr lang="en-US" sz="2200" dirty="0"/>
              <a:t>), </a:t>
            </a:r>
            <a:r>
              <a:rPr lang="en-US" sz="2200" i="1" dirty="0"/>
              <a:t>m</a:t>
            </a:r>
            <a:r>
              <a:rPr lang="en-US" sz="2200" dirty="0"/>
              <a:t> = 1, 2, …, form a mutually orthogonal set of functions on </a:t>
            </a:r>
            <a:r>
              <a:rPr lang="en-US" sz="2200" i="1" dirty="0">
                <a:sym typeface="Symbol" pitchFamily="18" charset="2"/>
              </a:rPr>
              <a:t>–L</a:t>
            </a:r>
            <a:r>
              <a:rPr lang="en-US" sz="2200" dirty="0">
                <a:sym typeface="Symbol" pitchFamily="18" charset="2"/>
              </a:rPr>
              <a:t> ≤ </a:t>
            </a:r>
            <a:r>
              <a:rPr lang="en-US" sz="2200" i="1" dirty="0">
                <a:sym typeface="Symbol" pitchFamily="18" charset="2"/>
              </a:rPr>
              <a:t>x</a:t>
            </a:r>
            <a:r>
              <a:rPr lang="en-US" sz="2200" dirty="0">
                <a:sym typeface="Symbol" pitchFamily="18" charset="2"/>
              </a:rPr>
              <a:t> ≤ </a:t>
            </a:r>
            <a:r>
              <a:rPr lang="en-US" sz="2200" i="1" dirty="0">
                <a:sym typeface="Symbol" pitchFamily="18" charset="2"/>
              </a:rPr>
              <a:t>L</a:t>
            </a:r>
            <a:r>
              <a:rPr lang="en-US" sz="2200" dirty="0">
                <a:sym typeface="Symbol" pitchFamily="18" charset="2"/>
              </a:rPr>
              <a:t>, with</a:t>
            </a:r>
          </a:p>
        </p:txBody>
      </p:sp>
      <p:graphicFrame>
        <p:nvGraphicFramePr>
          <p:cNvPr id="8" name="Object 5" descr="multiline equation line 1 equation left hand side integral minus LLcosm pi xLcosn pi xL times d times x equals right hand side case statement case 1column 1 comma zero comma comma not equals not equals mn comma case 2column 1 comma cap l comma semicolon separator equals equals mn semicolon line 2 integral minus LLcosm pi xLsinm pi xL times d times x equals zero comma all m comma n semicolon line 3 equation left hand side integral minus LLsinm pi xLsinn pi xL times d times x equals right hand side case statement case 1column 1 comma zero comma comma not equals not equals mn comma case 2column 1 comma cap l comma full stop equals equals mn full stop">
            <a:extLst>
              <a:ext uri="{FF2B5EF4-FFF2-40B4-BE49-F238E27FC236}">
                <a16:creationId xmlns:a16="http://schemas.microsoft.com/office/drawing/2014/main" id="{C5AF0A36-E85B-4B32-9E35-031CC3496F6E}"/>
              </a:ext>
            </a:extLst>
          </p:cNvPr>
          <p:cNvGraphicFramePr>
            <a:graphicFrameLocks noGrp="1" noChangeAspect="1"/>
          </p:cNvGraphicFramePr>
          <p:nvPr>
            <p:ph type="pic" sz="quarter" idx="19"/>
            <p:extLst>
              <p:ext uri="{D42A27DB-BD31-4B8C-83A1-F6EECF244321}">
                <p14:modId xmlns:p14="http://schemas.microsoft.com/office/powerpoint/2010/main" val="1843776462"/>
              </p:ext>
            </p:extLst>
          </p:nvPr>
        </p:nvGraphicFramePr>
        <p:xfrm>
          <a:off x="1889433" y="2743200"/>
          <a:ext cx="5017473" cy="2712149"/>
        </p:xfrm>
        <a:graphic>
          <a:graphicData uri="http://schemas.openxmlformats.org/presentationml/2006/ole">
            <mc:AlternateContent xmlns:mc="http://schemas.openxmlformats.org/markup-compatibility/2006">
              <mc:Choice xmlns:v="urn:schemas-microsoft-com:vml" Requires="v">
                <p:oleObj spid="_x0000_s499807" name="Equation" r:id="rId3" imgW="2819400" imgH="1524000" progId="Equation.DSMT4">
                  <p:embed/>
                </p:oleObj>
              </mc:Choice>
              <mc:Fallback>
                <p:oleObj name="Equation" r:id="rId3" imgW="2819400" imgH="1524000" progId="Equation.DSMT4">
                  <p:embed/>
                  <p:pic>
                    <p:nvPicPr>
                      <p:cNvPr id="19" name="Object 5">
                        <a:extLst>
                          <a:ext uri="{FF2B5EF4-FFF2-40B4-BE49-F238E27FC236}">
                            <a16:creationId xmlns:a16="http://schemas.microsoft.com/office/drawing/2014/main" id="{52AD8030-6C9A-4DED-A2F9-472DE5D2032F}"/>
                          </a:ext>
                        </a:extLst>
                      </p:cNvPr>
                      <p:cNvPicPr>
                        <a:picLocks noChangeAspect="1" noChangeArrowheads="1"/>
                      </p:cNvPicPr>
                      <p:nvPr/>
                    </p:nvPicPr>
                    <p:blipFill>
                      <a:blip r:embed="rId4"/>
                      <a:srcRect/>
                      <a:stretch>
                        <a:fillRect/>
                      </a:stretch>
                    </p:blipFill>
                    <p:spPr bwMode="auto">
                      <a:xfrm>
                        <a:off x="1889433" y="2743200"/>
                        <a:ext cx="5017473" cy="2712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7B66C3B-C120-46BC-85D8-B9534466C29E}"/>
              </a:ext>
            </a:extLst>
          </p:cNvPr>
          <p:cNvSpPr>
            <a:spLocks noGrp="1"/>
          </p:cNvSpPr>
          <p:nvPr>
            <p:ph sz="quarter" idx="18"/>
          </p:nvPr>
        </p:nvSpPr>
        <p:spPr>
          <a:xfrm>
            <a:off x="404989" y="5746750"/>
            <a:ext cx="8334022" cy="42545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These results can be obtained by direct integration; see text.</a:t>
            </a:r>
          </a:p>
        </p:txBody>
      </p:sp>
    </p:spTree>
    <p:extLst>
      <p:ext uri="{BB962C8B-B14F-4D97-AF65-F5344CB8AC3E}">
        <p14:creationId xmlns:p14="http://schemas.microsoft.com/office/powerpoint/2010/main" val="95234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2763-1440-438F-BB8E-F858AA377B64}"/>
              </a:ext>
            </a:extLst>
          </p:cNvPr>
          <p:cNvSpPr>
            <a:spLocks noGrp="1"/>
          </p:cNvSpPr>
          <p:nvPr>
            <p:ph type="title"/>
          </p:nvPr>
        </p:nvSpPr>
        <p:spPr>
          <a:xfrm>
            <a:off x="281354" y="457199"/>
            <a:ext cx="8534400" cy="1235075"/>
          </a:xfrm>
        </p:spPr>
        <p:txBody>
          <a:bodyPr>
            <a:normAutofit/>
          </a:bodyPr>
          <a:lstStyle/>
          <a:p>
            <a:r>
              <a:rPr lang="en-US" dirty="0"/>
              <a:t>Finding Coefficients in Fourier Expansion</a:t>
            </a:r>
            <a:endParaRPr lang="en-IN" dirty="0"/>
          </a:p>
        </p:txBody>
      </p:sp>
      <p:sp>
        <p:nvSpPr>
          <p:cNvPr id="3" name="Content Placeholder 2">
            <a:extLst>
              <a:ext uri="{FF2B5EF4-FFF2-40B4-BE49-F238E27FC236}">
                <a16:creationId xmlns:a16="http://schemas.microsoft.com/office/drawing/2014/main" id="{4B226FBC-963A-4E4B-8A17-49140292171B}"/>
              </a:ext>
            </a:extLst>
          </p:cNvPr>
          <p:cNvSpPr>
            <a:spLocks noGrp="1"/>
          </p:cNvSpPr>
          <p:nvPr>
            <p:ph sz="quarter" idx="15"/>
          </p:nvPr>
        </p:nvSpPr>
        <p:spPr/>
        <p:txBody>
          <a:bodyPr/>
          <a:lstStyle/>
          <a:p>
            <a:r>
              <a:rPr lang="en-US" sz="2000" dirty="0"/>
              <a:t>Suppose the series converges, and call its sum </a:t>
            </a:r>
            <a:r>
              <a:rPr lang="en-US" sz="2000" i="1" dirty="0"/>
              <a:t>f</a:t>
            </a:r>
            <a:r>
              <a:rPr lang="en-US" sz="2000" dirty="0"/>
              <a:t>(</a:t>
            </a:r>
            <a:r>
              <a:rPr lang="en-US" sz="2000" i="1" dirty="0"/>
              <a:t>x</a:t>
            </a:r>
            <a:r>
              <a:rPr lang="en-US" sz="2000" dirty="0"/>
              <a:t>):</a:t>
            </a:r>
          </a:p>
        </p:txBody>
      </p:sp>
      <p:graphicFrame>
        <p:nvGraphicFramePr>
          <p:cNvPr id="20" name="Object 4" descr="f of x equals a sub zero divided by two plus n ary summation m equals one infinity amcosm pi xL plus bmsinm pi xL">
            <a:extLst>
              <a:ext uri="{FF2B5EF4-FFF2-40B4-BE49-F238E27FC236}">
                <a16:creationId xmlns:a16="http://schemas.microsoft.com/office/drawing/2014/main" id="{A95E77E0-5DAC-4C0A-8ABA-993C9D8351B6}"/>
              </a:ext>
            </a:extLst>
          </p:cNvPr>
          <p:cNvGraphicFramePr>
            <a:graphicFrameLocks noGrp="1" noChangeAspect="1"/>
          </p:cNvGraphicFramePr>
          <p:nvPr>
            <p:ph type="pic" sz="quarter" idx="19"/>
            <p:extLst>
              <p:ext uri="{D42A27DB-BD31-4B8C-83A1-F6EECF244321}">
                <p14:modId xmlns:p14="http://schemas.microsoft.com/office/powerpoint/2010/main" val="3057607947"/>
              </p:ext>
            </p:extLst>
          </p:nvPr>
        </p:nvGraphicFramePr>
        <p:xfrm>
          <a:off x="2361501" y="2209800"/>
          <a:ext cx="3730437" cy="576375"/>
        </p:xfrm>
        <a:graphic>
          <a:graphicData uri="http://schemas.openxmlformats.org/presentationml/2006/ole">
            <mc:AlternateContent xmlns:mc="http://schemas.openxmlformats.org/markup-compatibility/2006">
              <mc:Choice xmlns:v="urn:schemas-microsoft-com:vml" Requires="v">
                <p:oleObj spid="_x0000_s510050" name="Equation" r:id="rId3" imgW="2959100" imgH="457200" progId="Equation.DSMT4">
                  <p:embed/>
                </p:oleObj>
              </mc:Choice>
              <mc:Fallback>
                <p:oleObj name="Equation" r:id="rId3" imgW="2959100" imgH="457200" progId="Equation.DSMT4">
                  <p:embed/>
                  <p:pic>
                    <p:nvPicPr>
                      <p:cNvPr id="19" name="Object 4">
                        <a:extLst>
                          <a:ext uri="{FF2B5EF4-FFF2-40B4-BE49-F238E27FC236}">
                            <a16:creationId xmlns:a16="http://schemas.microsoft.com/office/drawing/2014/main" id="{AB846AD7-E72E-4DEE-963F-5AE15194A92B}"/>
                          </a:ext>
                        </a:extLst>
                      </p:cNvPr>
                      <p:cNvPicPr>
                        <a:picLocks noChangeAspect="1" noChangeArrowheads="1"/>
                      </p:cNvPicPr>
                      <p:nvPr/>
                    </p:nvPicPr>
                    <p:blipFill>
                      <a:blip r:embed="rId4"/>
                      <a:srcRect/>
                      <a:stretch>
                        <a:fillRect/>
                      </a:stretch>
                    </p:blipFill>
                    <p:spPr bwMode="auto">
                      <a:xfrm>
                        <a:off x="2361501" y="2209800"/>
                        <a:ext cx="3730437" cy="5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8B87ECD2-FF13-4547-AD53-22F1FDD16A60}"/>
              </a:ext>
            </a:extLst>
          </p:cNvPr>
          <p:cNvSpPr>
            <a:spLocks noGrp="1"/>
          </p:cNvSpPr>
          <p:nvPr>
            <p:ph sz="quarter" idx="16"/>
          </p:nvPr>
        </p:nvSpPr>
        <p:spPr>
          <a:xfrm>
            <a:off x="381000" y="2844571"/>
            <a:ext cx="8533753" cy="446318"/>
          </a:xfrm>
        </p:spPr>
        <p:txBody>
          <a:bodyPr/>
          <a:lstStyle/>
          <a:p>
            <a:pPr marL="271463" indent="-271463">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coefficients </a:t>
            </a:r>
            <a:r>
              <a:rPr lang="en-US" sz="2000" i="1" dirty="0">
                <a:latin typeface="Times New Roman" panose="02020603050405020304" pitchFamily="18" charset="0"/>
                <a:cs typeface="Times New Roman" panose="02020603050405020304" pitchFamily="18" charset="0"/>
              </a:rPr>
              <a:t>a</a:t>
            </a:r>
            <a:r>
              <a:rPr lang="en-US" sz="2000" i="1" baseline="-25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b</a:t>
            </a:r>
            <a:r>
              <a:rPr lang="en-US" sz="2000" i="1" baseline="-25000" dirty="0" err="1">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 1, 2, …, can be found as follows.</a:t>
            </a:r>
          </a:p>
        </p:txBody>
      </p:sp>
      <p:graphicFrame>
        <p:nvGraphicFramePr>
          <p:cNvPr id="23" name="Picture Placeholder 22" descr="multiline equation row 1 integral minus LLfxcosn pi xLdx equals a 02 integral minus LLcosn pi xLdx prefix plus of n ary summation m equals one infinity am integral minus LLcosm pi xLcosn pi xLdx row 2 multiline equation line 1 Where n is fixed and m line 2 ranges over positive integers prefix plus of n ary summation m equals one infinity bm integral minus LLsinm pi xLcosn pi xLdx full stop">
            <a:extLst>
              <a:ext uri="{FF2B5EF4-FFF2-40B4-BE49-F238E27FC236}">
                <a16:creationId xmlns:a16="http://schemas.microsoft.com/office/drawing/2014/main" id="{AE8CF9AF-913E-42A0-A1EC-097FCC7EBA70}"/>
              </a:ext>
            </a:extLst>
          </p:cNvPr>
          <p:cNvGraphicFramePr>
            <a:graphicFrameLocks noGrp="1" noChangeAspect="1"/>
          </p:cNvGraphicFramePr>
          <p:nvPr>
            <p:ph type="pic" sz="quarter" idx="20"/>
            <p:extLst>
              <p:ext uri="{D42A27DB-BD31-4B8C-83A1-F6EECF244321}">
                <p14:modId xmlns:p14="http://schemas.microsoft.com/office/powerpoint/2010/main" val="2074463750"/>
              </p:ext>
            </p:extLst>
          </p:nvPr>
        </p:nvGraphicFramePr>
        <p:xfrm>
          <a:off x="911640" y="3317825"/>
          <a:ext cx="7041321" cy="1254175"/>
        </p:xfrm>
        <a:graphic>
          <a:graphicData uri="http://schemas.openxmlformats.org/presentationml/2006/ole">
            <mc:AlternateContent xmlns:mc="http://schemas.openxmlformats.org/markup-compatibility/2006">
              <mc:Choice xmlns:v="urn:schemas-microsoft-com:vml" Requires="v">
                <p:oleObj spid="_x0000_s510051" r:id="rId5" imgW="4991100" imgH="889000" progId="Equation.DSMT4">
                  <p:embed/>
                </p:oleObj>
              </mc:Choice>
              <mc:Fallback>
                <p:oleObj r:id="rId5" imgW="4991100" imgH="889000" progId="Equation.DSMT4">
                  <p:embed/>
                  <p:pic>
                    <p:nvPicPr>
                      <p:cNvPr id="22" name="Object 21">
                        <a:extLst>
                          <a:ext uri="{FF2B5EF4-FFF2-40B4-BE49-F238E27FC236}">
                            <a16:creationId xmlns:a16="http://schemas.microsoft.com/office/drawing/2014/main" id="{FBA2AF16-EAE5-4898-91DF-1361050293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640" y="3317825"/>
                        <a:ext cx="7041321" cy="12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BE85C49-4411-4495-B5C6-3A3327370FAB}"/>
              </a:ext>
            </a:extLst>
          </p:cNvPr>
          <p:cNvSpPr>
            <a:spLocks noGrp="1"/>
          </p:cNvSpPr>
          <p:nvPr>
            <p:ph sz="quarter" idx="18"/>
          </p:nvPr>
        </p:nvSpPr>
        <p:spPr>
          <a:xfrm>
            <a:off x="404989" y="4671951"/>
            <a:ext cx="8334022" cy="446318"/>
          </a:xfrm>
        </p:spPr>
        <p:txBody>
          <a:bodyPr/>
          <a:lstStyle/>
          <a:p>
            <a:pPr>
              <a:buClr>
                <a:schemeClr val="accent2"/>
              </a:buClr>
            </a:pPr>
            <a:r>
              <a:rPr lang="en-US" sz="2000" dirty="0">
                <a:latin typeface="Times New Roman" panose="02020603050405020304" pitchFamily="18" charset="0"/>
                <a:cs typeface="Times New Roman" panose="02020603050405020304" pitchFamily="18" charset="0"/>
              </a:rPr>
              <a:t>By orthogonality,</a:t>
            </a:r>
          </a:p>
        </p:txBody>
      </p:sp>
      <p:graphicFrame>
        <p:nvGraphicFramePr>
          <p:cNvPr id="26" name="Picture Placeholder 25" descr="multiline equation row 1 integral minus LLfxcosn pi xLdx equals an times integral minus LLcos two n pi xLdx equals an times cap l comma n equals one comma two comma ellipsis full stop">
            <a:extLst>
              <a:ext uri="{FF2B5EF4-FFF2-40B4-BE49-F238E27FC236}">
                <a16:creationId xmlns:a16="http://schemas.microsoft.com/office/drawing/2014/main" id="{4B25996E-DF26-4628-A7E1-DB0737C13BCA}"/>
              </a:ext>
            </a:extLst>
          </p:cNvPr>
          <p:cNvGraphicFramePr>
            <a:graphicFrameLocks noGrp="1" noChangeAspect="1"/>
          </p:cNvGraphicFramePr>
          <p:nvPr>
            <p:ph type="pic" sz="quarter" idx="24"/>
            <p:extLst>
              <p:ext uri="{D42A27DB-BD31-4B8C-83A1-F6EECF244321}">
                <p14:modId xmlns:p14="http://schemas.microsoft.com/office/powerpoint/2010/main" val="761316362"/>
              </p:ext>
            </p:extLst>
          </p:nvPr>
        </p:nvGraphicFramePr>
        <p:xfrm>
          <a:off x="1142599" y="5334000"/>
          <a:ext cx="6401201" cy="693123"/>
        </p:xfrm>
        <a:graphic>
          <a:graphicData uri="http://schemas.openxmlformats.org/presentationml/2006/ole">
            <mc:AlternateContent xmlns:mc="http://schemas.openxmlformats.org/markup-compatibility/2006">
              <mc:Choice xmlns:v="urn:schemas-microsoft-com:vml" Requires="v">
                <p:oleObj spid="_x0000_s510052" r:id="rId7" imgW="3987800" imgH="431800" progId="Equation.DSMT4">
                  <p:embed/>
                </p:oleObj>
              </mc:Choice>
              <mc:Fallback>
                <p:oleObj r:id="rId7" imgW="3987800" imgH="431800" progId="Equation.DSMT4">
                  <p:embed/>
                  <p:pic>
                    <p:nvPicPr>
                      <p:cNvPr id="25" name="Object 24">
                        <a:extLst>
                          <a:ext uri="{FF2B5EF4-FFF2-40B4-BE49-F238E27FC236}">
                            <a16:creationId xmlns:a16="http://schemas.microsoft.com/office/drawing/2014/main" id="{0DC9D51A-D4A9-4278-A922-EB3ED66102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599" y="5334000"/>
                        <a:ext cx="6401201" cy="6931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6449264"/>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1694</Words>
  <Application>Microsoft Office PowerPoint</Application>
  <PresentationFormat>On-screen Show (4:3)</PresentationFormat>
  <Paragraphs>116</Paragraphs>
  <Slides>25</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2</vt:i4>
      </vt:variant>
      <vt:variant>
        <vt:lpstr>Slide Titles</vt:lpstr>
      </vt:variant>
      <vt:variant>
        <vt:i4>25</vt:i4>
      </vt:variant>
    </vt:vector>
  </HeadingPairs>
  <TitlesOfParts>
    <vt:vector size="41"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MathType 7.0 Equation</vt:lpstr>
      <vt:lpstr>Equation</vt:lpstr>
      <vt:lpstr>Elementary Differential Equations and Boundary Value Problems</vt:lpstr>
      <vt:lpstr>Section 10.2 Fourier Series</vt:lpstr>
      <vt:lpstr>Fourier Series</vt:lpstr>
      <vt:lpstr>Fourier Series Representation of Functions</vt:lpstr>
      <vt:lpstr>Periodic Functions</vt:lpstr>
      <vt:lpstr>Periodicity of the Sine and Cosine Functions</vt:lpstr>
      <vt:lpstr>Orthogonality</vt:lpstr>
      <vt:lpstr>Orthogonality of Sine and Cosine</vt:lpstr>
      <vt:lpstr>Finding Coefficients in Fourier Expansion</vt:lpstr>
      <vt:lpstr>Coefficient Formulas</vt:lpstr>
      <vt:lpstr>The Euler-Fourier Formulas</vt:lpstr>
      <vt:lpstr>Example 10.2.1: A Triangular Wave</vt:lpstr>
      <vt:lpstr>Example 10.2.1: Coefficients</vt:lpstr>
      <vt:lpstr>Example 10.2.1: The Fourier Expansion</vt:lpstr>
      <vt:lpstr>Example 10.2.2: A Function</vt:lpstr>
      <vt:lpstr>Example 10.2.2: Points of Discontinuity</vt:lpstr>
      <vt:lpstr>Example 10.2.2: Coefficients</vt:lpstr>
      <vt:lpstr>Example 10.2.2: Fourier Expansion</vt:lpstr>
      <vt:lpstr>Example 10.2.3: A Triangular Wave</vt:lpstr>
      <vt:lpstr>Example 10.2.3: Partial Sums</vt:lpstr>
      <vt:lpstr>Example 10.2.3: Errors</vt:lpstr>
      <vt:lpstr>Example 10.2.3: A Uniform Error Bound</vt:lpstr>
      <vt:lpstr>Example 10.2.3: The Speed of Convergence</vt:lpstr>
      <vt:lpstr>Broad Use of Fourier Series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2021-11-23T19:34:32Z</dcterms:modified>
</cp:coreProperties>
</file>