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21"/>
  </p:notesMasterIdLst>
  <p:sldIdLst>
    <p:sldId id="491" r:id="rId8"/>
    <p:sldId id="437" r:id="rId9"/>
    <p:sldId id="513" r:id="rId10"/>
    <p:sldId id="514" r:id="rId11"/>
    <p:sldId id="515" r:id="rId12"/>
    <p:sldId id="516" r:id="rId13"/>
    <p:sldId id="517" r:id="rId14"/>
    <p:sldId id="492" r:id="rId15"/>
    <p:sldId id="518" r:id="rId16"/>
    <p:sldId id="519" r:id="rId17"/>
    <p:sldId id="520" r:id="rId18"/>
    <p:sldId id="504" r:id="rId19"/>
    <p:sldId id="521" r:id="rId20"/>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5" autoAdjust="0"/>
    <p:restoredTop sz="95981" autoAdjust="0"/>
  </p:normalViewPr>
  <p:slideViewPr>
    <p:cSldViewPr>
      <p:cViewPr varScale="1">
        <p:scale>
          <a:sx n="107" d="100"/>
          <a:sy n="107" d="100"/>
        </p:scale>
        <p:origin x="1590" y="108"/>
      </p:cViewPr>
      <p:guideLst>
        <p:guide pos="2880"/>
        <p:guide orient="horz" pos="2160"/>
      </p:guideLst>
    </p:cSldViewPr>
  </p:slideViewPr>
  <p:outlineViewPr>
    <p:cViewPr>
      <p:scale>
        <a:sx n="33" d="100"/>
        <a:sy n="33" d="100"/>
      </p:scale>
      <p:origin x="0" y="-397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7/25/2025</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2</a:t>
            </a:fld>
            <a:endParaRPr lang="en-US"/>
          </a:p>
        </p:txBody>
      </p:sp>
    </p:spTree>
    <p:extLst>
      <p:ext uri="{BB962C8B-B14F-4D97-AF65-F5344CB8AC3E}">
        <p14:creationId xmlns:p14="http://schemas.microsoft.com/office/powerpoint/2010/main" val="4138191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4</a:t>
            </a:fld>
            <a:endParaRPr lang="en-US"/>
          </a:p>
        </p:txBody>
      </p:sp>
    </p:spTree>
    <p:extLst>
      <p:ext uri="{BB962C8B-B14F-4D97-AF65-F5344CB8AC3E}">
        <p14:creationId xmlns:p14="http://schemas.microsoft.com/office/powerpoint/2010/main" val="368922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5</a:t>
            </a:fld>
            <a:endParaRPr lang="en-US"/>
          </a:p>
        </p:txBody>
      </p:sp>
    </p:spTree>
    <p:extLst>
      <p:ext uri="{BB962C8B-B14F-4D97-AF65-F5344CB8AC3E}">
        <p14:creationId xmlns:p14="http://schemas.microsoft.com/office/powerpoint/2010/main" val="3196130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6</a:t>
            </a:fld>
            <a:endParaRPr lang="en-US"/>
          </a:p>
        </p:txBody>
      </p:sp>
    </p:spTree>
    <p:extLst>
      <p:ext uri="{BB962C8B-B14F-4D97-AF65-F5344CB8AC3E}">
        <p14:creationId xmlns:p14="http://schemas.microsoft.com/office/powerpoint/2010/main" val="2221466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10</a:t>
            </a:fld>
            <a:endParaRPr lang="en-US"/>
          </a:p>
        </p:txBody>
      </p:sp>
    </p:spTree>
    <p:extLst>
      <p:ext uri="{BB962C8B-B14F-4D97-AF65-F5344CB8AC3E}">
        <p14:creationId xmlns:p14="http://schemas.microsoft.com/office/powerpoint/2010/main" val="1750707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11</a:t>
            </a:fld>
            <a:endParaRPr lang="en-US"/>
          </a:p>
        </p:txBody>
      </p:sp>
    </p:spTree>
    <p:extLst>
      <p:ext uri="{BB962C8B-B14F-4D97-AF65-F5344CB8AC3E}">
        <p14:creationId xmlns:p14="http://schemas.microsoft.com/office/powerpoint/2010/main" val="503789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13</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4"/>
            <a:ext cx="8534400" cy="503885"/>
          </a:xfrm>
          <a:prstGeom prst="rect">
            <a:avLst/>
          </a:prstGeom>
        </p:spPr>
        <p:txBody>
          <a:bodyPr/>
          <a:lstStyle>
            <a:lvl1pPr marL="285750" indent="-285750" algn="l">
              <a:spcBef>
                <a:spcPts val="889"/>
              </a:spcBef>
              <a:buClr>
                <a:schemeClr val="accent2"/>
              </a:buClr>
              <a:buFont typeface="Arial" panose="020B0604020202020204" pitchFamily="34" charset="0"/>
              <a:buChar char="•"/>
              <a:defRPr sz="1800"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p:txBody>
      </p:sp>
      <p:sp>
        <p:nvSpPr>
          <p:cNvPr id="6" name="Content Placeholder 94"/>
          <p:cNvSpPr>
            <a:spLocks noGrp="1"/>
          </p:cNvSpPr>
          <p:nvPr>
            <p:ph sz="quarter" idx="16" hasCustomPrompt="1"/>
          </p:nvPr>
        </p:nvSpPr>
        <p:spPr>
          <a:xfrm>
            <a:off x="6044780" y="2607978"/>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98816" y="2397771"/>
            <a:ext cx="8514996" cy="66561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6195403" y="2264632"/>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7144599" y="3535156"/>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98815" y="3285069"/>
            <a:ext cx="8514997" cy="530102"/>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398814" y="5109953"/>
            <a:ext cx="8591991"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7275146" y="3696346"/>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380060" y="4166981"/>
            <a:ext cx="8533752" cy="685800"/>
          </a:xfrm>
          <a:prstGeom prst="rect">
            <a:avLst/>
          </a:prstGeom>
        </p:spPr>
        <p:txBody>
          <a:bodyPr/>
          <a:lstStyle>
            <a:lvl1pPr marL="273050" indent="-273050">
              <a:buClr>
                <a:schemeClr val="accent2"/>
              </a:buCl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579217" y="4461363"/>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731617" y="4613763"/>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6884017" y="4766163"/>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094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552974"/>
            <a:ext cx="8839200" cy="1137532"/>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6394626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552974"/>
            <a:ext cx="8839200" cy="1137532"/>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53815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theme" Target="../theme/theme6.xml"/><Relationship Id="rId4" Type="http://schemas.openxmlformats.org/officeDocument/2006/relationships/slideLayout" Target="../slideLayouts/slideLayout3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8"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 id="2147483979" r:id="rId17"/>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26.wmf"/><Relationship Id="rId5" Type="http://schemas.openxmlformats.org/officeDocument/2006/relationships/oleObject" Target="../embeddings/oleObject25.bin"/><Relationship Id="rId10" Type="http://schemas.openxmlformats.org/officeDocument/2006/relationships/image" Target="../media/image28.wmf"/><Relationship Id="rId4" Type="http://schemas.openxmlformats.org/officeDocument/2006/relationships/image" Target="../media/image25.wmf"/><Relationship Id="rId9"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30.wmf"/><Relationship Id="rId5" Type="http://schemas.openxmlformats.org/officeDocument/2006/relationships/oleObject" Target="../embeddings/oleObject29.bin"/><Relationship Id="rId4" Type="http://schemas.openxmlformats.org/officeDocument/2006/relationships/image" Target="../media/image29.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31.bin"/><Relationship Id="rId1" Type="http://schemas.openxmlformats.org/officeDocument/2006/relationships/slideLayout" Target="../slideLayouts/slideLayout19.xml"/><Relationship Id="rId6" Type="http://schemas.openxmlformats.org/officeDocument/2006/relationships/oleObject" Target="../embeddings/oleObject33.bin"/><Relationship Id="rId5" Type="http://schemas.openxmlformats.org/officeDocument/2006/relationships/image" Target="../media/image33.wmf"/><Relationship Id="rId4" Type="http://schemas.openxmlformats.org/officeDocument/2006/relationships/oleObject" Target="../embeddings/oleObject32.bin"/><Relationship Id="rId9" Type="http://schemas.openxmlformats.org/officeDocument/2006/relationships/image" Target="../media/image35.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9.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19.x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6.wmf"/><Relationship Id="rId5" Type="http://schemas.openxmlformats.org/officeDocument/2006/relationships/oleObject" Target="../embeddings/oleObject6.bin"/><Relationship Id="rId4" Type="http://schemas.openxmlformats.org/officeDocument/2006/relationships/image" Target="../media/image5.wmf"/></Relationships>
</file>

<file path=ppt/slides/_rels/slide6.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9.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13.bin"/><Relationship Id="rId1" Type="http://schemas.openxmlformats.org/officeDocument/2006/relationships/slideLayout" Target="../slideLayouts/slideLayout19.xml"/><Relationship Id="rId6" Type="http://schemas.openxmlformats.org/officeDocument/2006/relationships/oleObject" Target="../embeddings/oleObject15.bin"/><Relationship Id="rId11" Type="http://schemas.openxmlformats.org/officeDocument/2006/relationships/image" Target="../media/image17.wmf"/><Relationship Id="rId5" Type="http://schemas.openxmlformats.org/officeDocument/2006/relationships/image" Target="../media/image14.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6.wmf"/></Relationships>
</file>

<file path=ppt/slides/_rels/slide8.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8.bin"/><Relationship Id="rId1" Type="http://schemas.openxmlformats.org/officeDocument/2006/relationships/slideLayout" Target="../slideLayouts/slideLayout19.xml"/><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19.bin"/><Relationship Id="rId1" Type="http://schemas.openxmlformats.org/officeDocument/2006/relationships/slideLayout" Target="../slideLayouts/slideLayout19.xml"/><Relationship Id="rId6" Type="http://schemas.openxmlformats.org/officeDocument/2006/relationships/oleObject" Target="../embeddings/oleObject21.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2</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First-Order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57484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8765-C245-496E-A10C-E267CCE1DE49}"/>
              </a:ext>
            </a:extLst>
          </p:cNvPr>
          <p:cNvSpPr>
            <a:spLocks noGrp="1"/>
          </p:cNvSpPr>
          <p:nvPr>
            <p:ph type="title"/>
          </p:nvPr>
        </p:nvSpPr>
        <p:spPr/>
        <p:txBody>
          <a:bodyPr>
            <a:noAutofit/>
          </a:bodyPr>
          <a:lstStyle/>
          <a:p>
            <a:r>
              <a:rPr lang="fr-FR" dirty="0"/>
              <a:t>Example 2.6.3: Non-Exact Equation Confirmation</a:t>
            </a:r>
            <a:endParaRPr lang="en-IN" dirty="0"/>
          </a:p>
        </p:txBody>
      </p:sp>
      <p:sp>
        <p:nvSpPr>
          <p:cNvPr id="3" name="Content Placeholder 2">
            <a:extLst>
              <a:ext uri="{FF2B5EF4-FFF2-40B4-BE49-F238E27FC236}">
                <a16:creationId xmlns:a16="http://schemas.microsoft.com/office/drawing/2014/main" id="{FFA51831-7926-4E48-ADBE-0A405636FD80}"/>
              </a:ext>
            </a:extLst>
          </p:cNvPr>
          <p:cNvSpPr>
            <a:spLocks noGrp="1"/>
          </p:cNvSpPr>
          <p:nvPr>
            <p:ph sz="quarter" idx="15"/>
          </p:nvPr>
        </p:nvSpPr>
        <p:spPr/>
        <p:txBody>
          <a:bodyPr/>
          <a:lstStyle/>
          <a:p>
            <a:pPr marL="461963" indent="-461963"/>
            <a:r>
              <a:rPr lang="en-US" sz="2400" dirty="0"/>
              <a:t>We seek </a:t>
            </a:r>
            <a:r>
              <a:rPr lang="el-GR" sz="2400" i="1" dirty="0"/>
              <a:t>ψ</a:t>
            </a:r>
            <a:r>
              <a:rPr lang="en-IN" sz="2400" dirty="0"/>
              <a:t> </a:t>
            </a:r>
            <a:r>
              <a:rPr lang="en-US" sz="2400" dirty="0"/>
              <a:t>such that </a:t>
            </a:r>
          </a:p>
        </p:txBody>
      </p:sp>
      <p:graphicFrame>
        <p:nvGraphicFramePr>
          <p:cNvPr id="7" name="Object 6" descr="equation sequence part 1 psi sub x of x comma y equals part 2 cap m equals part 3 three times x times y plus y squared comma equation sequence part 1 psi sub y of x comma y equals part 2 cap n equals part 3 x squared plus x times y">
            <a:extLst>
              <a:ext uri="{FF2B5EF4-FFF2-40B4-BE49-F238E27FC236}">
                <a16:creationId xmlns:a16="http://schemas.microsoft.com/office/drawing/2014/main" id="{6EB95C0E-3A63-4D6B-B0BD-5506D0B33D6F}"/>
              </a:ext>
            </a:extLst>
          </p:cNvPr>
          <p:cNvGraphicFramePr>
            <a:graphicFrameLocks noChangeAspect="1"/>
          </p:cNvGraphicFramePr>
          <p:nvPr>
            <p:extLst>
              <p:ext uri="{D42A27DB-BD31-4B8C-83A1-F6EECF244321}">
                <p14:modId xmlns:p14="http://schemas.microsoft.com/office/powerpoint/2010/main" val="1938537369"/>
              </p:ext>
            </p:extLst>
          </p:nvPr>
        </p:nvGraphicFramePr>
        <p:xfrm>
          <a:off x="2356411" y="2163750"/>
          <a:ext cx="4425389" cy="371881"/>
        </p:xfrm>
        <a:graphic>
          <a:graphicData uri="http://schemas.openxmlformats.org/presentationml/2006/ole">
            <mc:AlternateContent xmlns:mc="http://schemas.openxmlformats.org/markup-compatibility/2006">
              <mc:Choice xmlns:v="urn:schemas-microsoft-com:vml" Requires="v">
                <p:oleObj name="Equation" r:id="rId3" imgW="3022560" imgH="253800" progId="Equation.DSMT4">
                  <p:embed/>
                </p:oleObj>
              </mc:Choice>
              <mc:Fallback>
                <p:oleObj name="Equation" r:id="rId3" imgW="3022560" imgH="253800" progId="Equation.DSMT4">
                  <p:embed/>
                  <p:pic>
                    <p:nvPicPr>
                      <p:cNvPr id="3" name="Object 2"/>
                      <p:cNvPicPr/>
                      <p:nvPr/>
                    </p:nvPicPr>
                    <p:blipFill>
                      <a:blip r:embed="rId4"/>
                      <a:stretch>
                        <a:fillRect/>
                      </a:stretch>
                    </p:blipFill>
                    <p:spPr>
                      <a:xfrm>
                        <a:off x="2356411" y="2163750"/>
                        <a:ext cx="4425389" cy="37188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1A4406E-A004-4D49-B723-133FE35ACE4A}"/>
              </a:ext>
            </a:extLst>
          </p:cNvPr>
          <p:cNvSpPr>
            <a:spLocks noGrp="1"/>
          </p:cNvSpPr>
          <p:nvPr>
            <p:ph sz="quarter" idx="18"/>
          </p:nvPr>
        </p:nvSpPr>
        <p:spPr>
          <a:xfrm>
            <a:off x="856017" y="2610983"/>
            <a:ext cx="820383" cy="437017"/>
          </a:xfrm>
        </p:spPr>
        <p:txBody>
          <a:bodyPr/>
          <a:lstStyle/>
          <a:p>
            <a:pPr marL="0" indent="0">
              <a:buNone/>
              <a:tabLst>
                <a:tab pos="271463" algn="l"/>
              </a:tabLst>
            </a:pPr>
            <a:r>
              <a:rPr lang="en-IN" dirty="0"/>
              <a:t>and</a:t>
            </a:r>
          </a:p>
        </p:txBody>
      </p:sp>
      <p:graphicFrame>
        <p:nvGraphicFramePr>
          <p:cNvPr id="9" name="Object 8" descr="psi of x comma y equals sum with 3 summands integral psi xx comma ydx equals integral three xy plus y two dx equals three x two y solidus two plus x times y squared plus cap c of y">
            <a:extLst>
              <a:ext uri="{FF2B5EF4-FFF2-40B4-BE49-F238E27FC236}">
                <a16:creationId xmlns:a16="http://schemas.microsoft.com/office/drawing/2014/main" id="{F69FB706-3CC0-43E2-B3A6-712532CBAF1D}"/>
              </a:ext>
            </a:extLst>
          </p:cNvPr>
          <p:cNvGraphicFramePr>
            <a:graphicFrameLocks noChangeAspect="1"/>
          </p:cNvGraphicFramePr>
          <p:nvPr>
            <p:extLst>
              <p:ext uri="{D42A27DB-BD31-4B8C-83A1-F6EECF244321}">
                <p14:modId xmlns:p14="http://schemas.microsoft.com/office/powerpoint/2010/main" val="3456751193"/>
              </p:ext>
            </p:extLst>
          </p:nvPr>
        </p:nvGraphicFramePr>
        <p:xfrm>
          <a:off x="1761928" y="2645548"/>
          <a:ext cx="5671192" cy="409069"/>
        </p:xfrm>
        <a:graphic>
          <a:graphicData uri="http://schemas.openxmlformats.org/presentationml/2006/ole">
            <mc:AlternateContent xmlns:mc="http://schemas.openxmlformats.org/markup-compatibility/2006">
              <mc:Choice xmlns:v="urn:schemas-microsoft-com:vml" Requires="v">
                <p:oleObj name="Equation" r:id="rId5" imgW="3873240" imgH="279360" progId="Equation.DSMT4">
                  <p:embed/>
                </p:oleObj>
              </mc:Choice>
              <mc:Fallback>
                <p:oleObj name="Equation" r:id="rId5" imgW="3873240" imgH="279360" progId="Equation.DSMT4">
                  <p:embed/>
                  <p:pic>
                    <p:nvPicPr>
                      <p:cNvPr id="4" name="Object 3"/>
                      <p:cNvPicPr/>
                      <p:nvPr/>
                    </p:nvPicPr>
                    <p:blipFill>
                      <a:blip r:embed="rId6"/>
                      <a:stretch>
                        <a:fillRect/>
                      </a:stretch>
                    </p:blipFill>
                    <p:spPr>
                      <a:xfrm>
                        <a:off x="1761928" y="2645548"/>
                        <a:ext cx="5671192" cy="40906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02EE8009-2F1E-488C-9128-A3093F3D7EA8}"/>
              </a:ext>
            </a:extLst>
          </p:cNvPr>
          <p:cNvSpPr>
            <a:spLocks noGrp="1"/>
          </p:cNvSpPr>
          <p:nvPr>
            <p:ph sz="quarter" idx="21"/>
          </p:nvPr>
        </p:nvSpPr>
        <p:spPr>
          <a:xfrm>
            <a:off x="417237" y="3450635"/>
            <a:ext cx="1275659" cy="363988"/>
          </a:xfrm>
        </p:spPr>
        <p:txBody>
          <a:bodyPr/>
          <a:lstStyle/>
          <a:p>
            <a:pPr marL="461963" indent="-461963"/>
            <a:r>
              <a:rPr lang="en-IN" dirty="0"/>
              <a:t>Then</a:t>
            </a:r>
          </a:p>
        </p:txBody>
      </p:sp>
      <p:graphicFrame>
        <p:nvGraphicFramePr>
          <p:cNvPr id="10" name="Object 9" descr="multiline equation line 1 equation sequence part 1 psi sub y of x comma y equals part 2 x squared plus x times y equals part 3 sum with 3 summands three divided by two times x squared plus two times x times y plus h super prime of y line 2 multirelation right double arrow h super prime of y equals negative one divided by two x squared minus x times y">
            <a:extLst>
              <a:ext uri="{FF2B5EF4-FFF2-40B4-BE49-F238E27FC236}">
                <a16:creationId xmlns:a16="http://schemas.microsoft.com/office/drawing/2014/main" id="{180043CB-E8C3-4D74-916A-9430D7FF0F73}"/>
              </a:ext>
            </a:extLst>
          </p:cNvPr>
          <p:cNvGraphicFramePr>
            <a:graphicFrameLocks noChangeAspect="1"/>
          </p:cNvGraphicFramePr>
          <p:nvPr>
            <p:extLst>
              <p:ext uri="{D42A27DB-BD31-4B8C-83A1-F6EECF244321}">
                <p14:modId xmlns:p14="http://schemas.microsoft.com/office/powerpoint/2010/main" val="1452184701"/>
              </p:ext>
            </p:extLst>
          </p:nvPr>
        </p:nvGraphicFramePr>
        <p:xfrm>
          <a:off x="2854801" y="3417040"/>
          <a:ext cx="3584916" cy="1213940"/>
        </p:xfrm>
        <a:graphic>
          <a:graphicData uri="http://schemas.openxmlformats.org/presentationml/2006/ole">
            <mc:AlternateContent xmlns:mc="http://schemas.openxmlformats.org/markup-compatibility/2006">
              <mc:Choice xmlns:v="urn:schemas-microsoft-com:vml" Requires="v">
                <p:oleObj name="Equation" r:id="rId7" imgW="2400120" imgH="812520" progId="Equation.DSMT4">
                  <p:embed/>
                </p:oleObj>
              </mc:Choice>
              <mc:Fallback>
                <p:oleObj name="Equation" r:id="rId7" imgW="2400120" imgH="812520" progId="Equation.DSMT4">
                  <p:embed/>
                  <p:pic>
                    <p:nvPicPr>
                      <p:cNvPr id="5" name="Object 4"/>
                      <p:cNvPicPr/>
                      <p:nvPr/>
                    </p:nvPicPr>
                    <p:blipFill>
                      <a:blip r:embed="rId8"/>
                      <a:stretch>
                        <a:fillRect/>
                      </a:stretch>
                    </p:blipFill>
                    <p:spPr>
                      <a:xfrm>
                        <a:off x="2854801" y="3417040"/>
                        <a:ext cx="3584916" cy="121394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1BD47CA7-8685-4A33-8C04-1D7EDBDEF69B}"/>
              </a:ext>
            </a:extLst>
          </p:cNvPr>
          <p:cNvSpPr>
            <a:spLocks noGrp="1"/>
          </p:cNvSpPr>
          <p:nvPr>
            <p:ph sz="quarter" idx="25"/>
          </p:nvPr>
        </p:nvSpPr>
        <p:spPr>
          <a:xfrm>
            <a:off x="321821" y="4724400"/>
            <a:ext cx="8136379" cy="877180"/>
          </a:xfrm>
        </p:spPr>
        <p:txBody>
          <a:bodyPr/>
          <a:lstStyle/>
          <a:p>
            <a:pPr marL="461963" indent="-461963">
              <a:lnSpc>
                <a:spcPct val="100000"/>
              </a:lnSpc>
              <a:spcBef>
                <a:spcPts val="624"/>
              </a:spcBef>
            </a:pPr>
            <a:r>
              <a:rPr lang="en-US" dirty="0"/>
              <a:t>Because </a:t>
            </a:r>
            <a:r>
              <a:rPr lang="en-US" i="1" dirty="0"/>
              <a:t>h′</a:t>
            </a:r>
            <a:r>
              <a:rPr lang="en-US" dirty="0"/>
              <a:t>(</a:t>
            </a:r>
            <a:r>
              <a:rPr lang="en-US" i="1" dirty="0"/>
              <a:t>y</a:t>
            </a:r>
            <a:r>
              <a:rPr lang="en-US" dirty="0"/>
              <a:t>) depends on </a:t>
            </a:r>
            <a:r>
              <a:rPr lang="en-US" i="1" dirty="0"/>
              <a:t>x</a:t>
            </a:r>
            <a:r>
              <a:rPr lang="en-US" dirty="0"/>
              <a:t> as well as </a:t>
            </a:r>
            <a:r>
              <a:rPr lang="en-US" i="1" dirty="0"/>
              <a:t>y</a:t>
            </a:r>
            <a:r>
              <a:rPr lang="en-US" dirty="0"/>
              <a:t>, there is no function </a:t>
            </a:r>
            <a:r>
              <a:rPr lang="el-GR" i="1" dirty="0"/>
              <a:t>ψ</a:t>
            </a:r>
            <a:r>
              <a:rPr lang="en-US" dirty="0"/>
              <a:t>(</a:t>
            </a:r>
            <a:r>
              <a:rPr lang="en-US" i="1" dirty="0"/>
              <a:t>x</a:t>
            </a:r>
            <a:r>
              <a:rPr lang="en-US" dirty="0"/>
              <a:t>, </a:t>
            </a:r>
            <a:r>
              <a:rPr lang="en-US" i="1" dirty="0"/>
              <a:t>y</a:t>
            </a:r>
            <a:r>
              <a:rPr lang="en-US" dirty="0"/>
              <a:t>) such that</a:t>
            </a:r>
          </a:p>
        </p:txBody>
      </p:sp>
      <p:graphicFrame>
        <p:nvGraphicFramePr>
          <p:cNvPr id="12" name="Object 11" descr="equation left hand side d times psi divided by d times x equals right hand side open left parenthesis three times x times y plus y squared close plus open left parenthesis x squared plus x times y close times y super prime">
            <a:extLst>
              <a:ext uri="{FF2B5EF4-FFF2-40B4-BE49-F238E27FC236}">
                <a16:creationId xmlns:a16="http://schemas.microsoft.com/office/drawing/2014/main" id="{74EAEB77-CCA7-4A0B-8526-B3F50046771D}"/>
              </a:ext>
            </a:extLst>
          </p:cNvPr>
          <p:cNvGraphicFramePr>
            <a:graphicFrameLocks noChangeAspect="1"/>
          </p:cNvGraphicFramePr>
          <p:nvPr>
            <p:extLst>
              <p:ext uri="{D42A27DB-BD31-4B8C-83A1-F6EECF244321}">
                <p14:modId xmlns:p14="http://schemas.microsoft.com/office/powerpoint/2010/main" val="1096743700"/>
              </p:ext>
            </p:extLst>
          </p:nvPr>
        </p:nvGraphicFramePr>
        <p:xfrm>
          <a:off x="3048000" y="5635806"/>
          <a:ext cx="3006661" cy="634059"/>
        </p:xfrm>
        <a:graphic>
          <a:graphicData uri="http://schemas.openxmlformats.org/presentationml/2006/ole">
            <mc:AlternateContent xmlns:mc="http://schemas.openxmlformats.org/markup-compatibility/2006">
              <mc:Choice xmlns:v="urn:schemas-microsoft-com:vml" Requires="v">
                <p:oleObj name="Equation" r:id="rId9" imgW="1866600" imgH="393480" progId="Equation.DSMT4">
                  <p:embed/>
                </p:oleObj>
              </mc:Choice>
              <mc:Fallback>
                <p:oleObj name="Equation" r:id="rId9" imgW="1866600" imgH="393480" progId="Equation.DSMT4">
                  <p:embed/>
                  <p:pic>
                    <p:nvPicPr>
                      <p:cNvPr id="6" name="Object 5"/>
                      <p:cNvPicPr/>
                      <p:nvPr/>
                    </p:nvPicPr>
                    <p:blipFill>
                      <a:blip r:embed="rId10"/>
                      <a:stretch>
                        <a:fillRect/>
                      </a:stretch>
                    </p:blipFill>
                    <p:spPr>
                      <a:xfrm>
                        <a:off x="3048000" y="5635806"/>
                        <a:ext cx="3006661" cy="634059"/>
                      </a:xfrm>
                      <a:prstGeom prst="rect">
                        <a:avLst/>
                      </a:prstGeom>
                    </p:spPr>
                  </p:pic>
                </p:oleObj>
              </mc:Fallback>
            </mc:AlternateContent>
          </a:graphicData>
        </a:graphic>
      </p:graphicFrame>
    </p:spTree>
    <p:extLst>
      <p:ext uri="{BB962C8B-B14F-4D97-AF65-F5344CB8AC3E}">
        <p14:creationId xmlns:p14="http://schemas.microsoft.com/office/powerpoint/2010/main" val="909355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8765-C245-496E-A10C-E267CCE1DE49}"/>
              </a:ext>
            </a:extLst>
          </p:cNvPr>
          <p:cNvSpPr>
            <a:spLocks noGrp="1"/>
          </p:cNvSpPr>
          <p:nvPr>
            <p:ph type="title"/>
          </p:nvPr>
        </p:nvSpPr>
        <p:spPr>
          <a:xfrm>
            <a:off x="281354" y="457200"/>
            <a:ext cx="8534400" cy="775825"/>
          </a:xfrm>
        </p:spPr>
        <p:txBody>
          <a:bodyPr>
            <a:normAutofit/>
          </a:bodyPr>
          <a:lstStyle/>
          <a:p>
            <a:r>
              <a:rPr lang="fr-FR" dirty="0" err="1"/>
              <a:t>Integrating</a:t>
            </a:r>
            <a:r>
              <a:rPr lang="fr-FR" dirty="0"/>
              <a:t> </a:t>
            </a:r>
            <a:r>
              <a:rPr lang="fr-FR" dirty="0" err="1"/>
              <a:t>Factors</a:t>
            </a:r>
            <a:endParaRPr lang="en-IN" dirty="0"/>
          </a:p>
        </p:txBody>
      </p:sp>
      <p:sp>
        <p:nvSpPr>
          <p:cNvPr id="3" name="Content Placeholder 2">
            <a:extLst>
              <a:ext uri="{FF2B5EF4-FFF2-40B4-BE49-F238E27FC236}">
                <a16:creationId xmlns:a16="http://schemas.microsoft.com/office/drawing/2014/main" id="{FFA51831-7926-4E48-ADBE-0A405636FD80}"/>
              </a:ext>
            </a:extLst>
          </p:cNvPr>
          <p:cNvSpPr>
            <a:spLocks noGrp="1"/>
          </p:cNvSpPr>
          <p:nvPr>
            <p:ph sz="quarter" idx="15"/>
          </p:nvPr>
        </p:nvSpPr>
        <p:spPr>
          <a:xfrm>
            <a:off x="380060" y="1524000"/>
            <a:ext cx="8534400" cy="990600"/>
          </a:xfrm>
        </p:spPr>
        <p:txBody>
          <a:bodyPr/>
          <a:lstStyle/>
          <a:p>
            <a:pPr marL="461963" indent="-461963"/>
            <a:r>
              <a:rPr lang="en-US" sz="2000" dirty="0"/>
              <a:t>It is sometimes possible to convert a differential equation that is not exact into an exact equation by multiplying the equation by a suitable integrating factor </a:t>
            </a:r>
            <a:r>
              <a:rPr lang="el-GR" sz="2000" i="1" dirty="0"/>
              <a:t>μ</a:t>
            </a:r>
            <a:r>
              <a:rPr lang="en-US" sz="2000" dirty="0"/>
              <a:t>(</a:t>
            </a:r>
            <a:r>
              <a:rPr lang="en-US" sz="2000" i="1" dirty="0"/>
              <a:t>x</a:t>
            </a:r>
            <a:r>
              <a:rPr lang="en-US" sz="2000" dirty="0"/>
              <a:t>, </a:t>
            </a:r>
            <a:r>
              <a:rPr lang="en-US" sz="2000" i="1" dirty="0"/>
              <a:t>y</a:t>
            </a:r>
            <a:r>
              <a:rPr lang="en-US" sz="2000" dirty="0"/>
              <a:t>): </a:t>
            </a:r>
          </a:p>
        </p:txBody>
      </p:sp>
      <p:graphicFrame>
        <p:nvGraphicFramePr>
          <p:cNvPr id="7" name="Object 6" descr="multiline equation line 1 cap m of x comma y plus cap n of x comma y times y super prime equals zero line 2 mu of x comma y times cap m of x comma y plus mu of x comma y times cap n of x comma y times y super prime equals zero">
            <a:extLst>
              <a:ext uri="{FF2B5EF4-FFF2-40B4-BE49-F238E27FC236}">
                <a16:creationId xmlns:a16="http://schemas.microsoft.com/office/drawing/2014/main" id="{0091B785-B598-46EC-8C9F-9658A88E25EB}"/>
              </a:ext>
            </a:extLst>
          </p:cNvPr>
          <p:cNvGraphicFramePr>
            <a:graphicFrameLocks noChangeAspect="1"/>
          </p:cNvGraphicFramePr>
          <p:nvPr>
            <p:extLst>
              <p:ext uri="{D42A27DB-BD31-4B8C-83A1-F6EECF244321}">
                <p14:modId xmlns:p14="http://schemas.microsoft.com/office/powerpoint/2010/main" val="99351724"/>
              </p:ext>
            </p:extLst>
          </p:nvPr>
        </p:nvGraphicFramePr>
        <p:xfrm>
          <a:off x="2740484" y="2456637"/>
          <a:ext cx="3663032" cy="743763"/>
        </p:xfrm>
        <a:graphic>
          <a:graphicData uri="http://schemas.openxmlformats.org/presentationml/2006/ole">
            <mc:AlternateContent xmlns:mc="http://schemas.openxmlformats.org/markup-compatibility/2006">
              <mc:Choice xmlns:v="urn:schemas-microsoft-com:vml" Requires="v">
                <p:oleObj name="Equation" r:id="rId3" imgW="2501640" imgH="507960" progId="Equation.DSMT4">
                  <p:embed/>
                </p:oleObj>
              </mc:Choice>
              <mc:Fallback>
                <p:oleObj name="Equation" r:id="rId3" imgW="2501640" imgH="507960" progId="Equation.DSMT4">
                  <p:embed/>
                  <p:pic>
                    <p:nvPicPr>
                      <p:cNvPr id="2" name="Object 1"/>
                      <p:cNvPicPr/>
                      <p:nvPr/>
                    </p:nvPicPr>
                    <p:blipFill>
                      <a:blip r:embed="rId4"/>
                      <a:stretch>
                        <a:fillRect/>
                      </a:stretch>
                    </p:blipFill>
                    <p:spPr>
                      <a:xfrm>
                        <a:off x="2740484" y="2456637"/>
                        <a:ext cx="3663032" cy="743763"/>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AC896BEA-0A82-4D97-97AE-6948CEBE6DFB}"/>
              </a:ext>
            </a:extLst>
          </p:cNvPr>
          <p:cNvSpPr>
            <a:spLocks noGrp="1"/>
          </p:cNvSpPr>
          <p:nvPr>
            <p:ph sz="quarter" idx="18"/>
          </p:nvPr>
        </p:nvSpPr>
        <p:spPr>
          <a:xfrm>
            <a:off x="398816" y="3276600"/>
            <a:ext cx="8514996" cy="455151"/>
          </a:xfrm>
        </p:spPr>
        <p:txBody>
          <a:bodyPr/>
          <a:lstStyle/>
          <a:p>
            <a:pPr marL="461963" indent="-461963"/>
            <a:r>
              <a:rPr lang="en-US" sz="2000" dirty="0"/>
              <a:t>For this equation to be exact, we need</a:t>
            </a:r>
          </a:p>
        </p:txBody>
      </p:sp>
      <p:graphicFrame>
        <p:nvGraphicFramePr>
          <p:cNvPr id="9" name="Object 8" descr="equation left hand side open left parenthesis mu times cap m close sub y equals right hand side open left parenthesis mu times cap n close sub x left right double arrow cap m times mu sub y minus cap n times mu sub x plus open left parenthesis cap m sub y minus cap n sub x close times mu equals zero">
            <a:extLst>
              <a:ext uri="{FF2B5EF4-FFF2-40B4-BE49-F238E27FC236}">
                <a16:creationId xmlns:a16="http://schemas.microsoft.com/office/drawing/2014/main" id="{DBC66CC6-9DF8-4A28-B0B2-8C0E680A60F0}"/>
              </a:ext>
            </a:extLst>
          </p:cNvPr>
          <p:cNvGraphicFramePr>
            <a:graphicFrameLocks noChangeAspect="1"/>
          </p:cNvGraphicFramePr>
          <p:nvPr>
            <p:extLst>
              <p:ext uri="{D42A27DB-BD31-4B8C-83A1-F6EECF244321}">
                <p14:modId xmlns:p14="http://schemas.microsoft.com/office/powerpoint/2010/main" val="2507356777"/>
              </p:ext>
            </p:extLst>
          </p:nvPr>
        </p:nvGraphicFramePr>
        <p:xfrm>
          <a:off x="2294226" y="3676454"/>
          <a:ext cx="4555548" cy="427664"/>
        </p:xfrm>
        <a:graphic>
          <a:graphicData uri="http://schemas.openxmlformats.org/presentationml/2006/ole">
            <mc:AlternateContent xmlns:mc="http://schemas.openxmlformats.org/markup-compatibility/2006">
              <mc:Choice xmlns:v="urn:schemas-microsoft-com:vml" Requires="v">
                <p:oleObj name="Equation" r:id="rId5" imgW="3111480" imgH="291960" progId="Equation.DSMT4">
                  <p:embed/>
                </p:oleObj>
              </mc:Choice>
              <mc:Fallback>
                <p:oleObj name="Equation" r:id="rId5" imgW="3111480" imgH="291960" progId="Equation.DSMT4">
                  <p:embed/>
                  <p:pic>
                    <p:nvPicPr>
                      <p:cNvPr id="3" name="Object 2"/>
                      <p:cNvPicPr/>
                      <p:nvPr/>
                    </p:nvPicPr>
                    <p:blipFill>
                      <a:blip r:embed="rId6"/>
                      <a:stretch>
                        <a:fillRect/>
                      </a:stretch>
                    </p:blipFill>
                    <p:spPr>
                      <a:xfrm>
                        <a:off x="2294226" y="3676454"/>
                        <a:ext cx="4555548" cy="427664"/>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02EE8009-2F1E-488C-9128-A3093F3D7EA8}"/>
              </a:ext>
            </a:extLst>
          </p:cNvPr>
          <p:cNvSpPr>
            <a:spLocks noGrp="1"/>
          </p:cNvSpPr>
          <p:nvPr>
            <p:ph sz="quarter" idx="21"/>
          </p:nvPr>
        </p:nvSpPr>
        <p:spPr>
          <a:xfrm>
            <a:off x="417237" y="4157928"/>
            <a:ext cx="8398517" cy="784374"/>
          </a:xfrm>
        </p:spPr>
        <p:txBody>
          <a:bodyPr/>
          <a:lstStyle/>
          <a:p>
            <a:pPr marL="461963" indent="-461963">
              <a:lnSpc>
                <a:spcPct val="100000"/>
              </a:lnSpc>
            </a:pPr>
            <a:r>
              <a:rPr lang="en-US" sz="2000" dirty="0"/>
              <a:t>This partial differential equation may be difficult to solve. If </a:t>
            </a:r>
            <a:r>
              <a:rPr lang="el-GR" sz="2000" i="1" dirty="0"/>
              <a:t>μ</a:t>
            </a:r>
            <a:r>
              <a:rPr lang="en-US" sz="2000" dirty="0"/>
              <a:t> is a function of </a:t>
            </a:r>
            <a:r>
              <a:rPr lang="en-US" sz="2000" i="1" dirty="0"/>
              <a:t>x</a:t>
            </a:r>
            <a:r>
              <a:rPr lang="en-US" sz="2000" dirty="0"/>
              <a:t> alone, then </a:t>
            </a:r>
            <a:r>
              <a:rPr lang="el-GR" sz="2000" i="1" dirty="0"/>
              <a:t>μ</a:t>
            </a:r>
            <a:r>
              <a:rPr lang="en-IN" sz="2000" i="1" baseline="-25000" dirty="0"/>
              <a:t>y</a:t>
            </a:r>
            <a:r>
              <a:rPr lang="en-US" sz="2000" dirty="0"/>
              <a:t>= 0 and hence we solve</a:t>
            </a:r>
          </a:p>
        </p:txBody>
      </p:sp>
      <p:graphicFrame>
        <p:nvGraphicFramePr>
          <p:cNvPr id="10" name="Object 9" descr="equation left hand side d times mu divided by d times x equals right hand side cap m sub y minus cap n sub x divided by cap n times mu comma">
            <a:extLst>
              <a:ext uri="{FF2B5EF4-FFF2-40B4-BE49-F238E27FC236}">
                <a16:creationId xmlns:a16="http://schemas.microsoft.com/office/drawing/2014/main" id="{13CBCC5E-8551-48AF-861C-F3187F2F7519}"/>
              </a:ext>
            </a:extLst>
          </p:cNvPr>
          <p:cNvGraphicFramePr>
            <a:graphicFrameLocks noChangeAspect="1"/>
          </p:cNvGraphicFramePr>
          <p:nvPr>
            <p:extLst>
              <p:ext uri="{D42A27DB-BD31-4B8C-83A1-F6EECF244321}">
                <p14:modId xmlns:p14="http://schemas.microsoft.com/office/powerpoint/2010/main" val="3432089876"/>
              </p:ext>
            </p:extLst>
          </p:nvPr>
        </p:nvGraphicFramePr>
        <p:xfrm>
          <a:off x="3733800" y="4923668"/>
          <a:ext cx="1636279" cy="613604"/>
        </p:xfrm>
        <a:graphic>
          <a:graphicData uri="http://schemas.openxmlformats.org/presentationml/2006/ole">
            <mc:AlternateContent xmlns:mc="http://schemas.openxmlformats.org/markup-compatibility/2006">
              <mc:Choice xmlns:v="urn:schemas-microsoft-com:vml" Requires="v">
                <p:oleObj name="Equation" r:id="rId7" imgW="1117440" imgH="419040" progId="Equation.DSMT4">
                  <p:embed/>
                </p:oleObj>
              </mc:Choice>
              <mc:Fallback>
                <p:oleObj name="Equation" r:id="rId7" imgW="1117440" imgH="419040" progId="Equation.DSMT4">
                  <p:embed/>
                  <p:pic>
                    <p:nvPicPr>
                      <p:cNvPr id="4" name="Object 3"/>
                      <p:cNvPicPr/>
                      <p:nvPr/>
                    </p:nvPicPr>
                    <p:blipFill>
                      <a:blip r:embed="rId8"/>
                      <a:stretch>
                        <a:fillRect/>
                      </a:stretch>
                    </p:blipFill>
                    <p:spPr>
                      <a:xfrm>
                        <a:off x="3733800" y="4923668"/>
                        <a:ext cx="1636279" cy="613604"/>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1BD47CA7-8685-4A33-8C04-1D7EDBDEF69B}"/>
              </a:ext>
            </a:extLst>
          </p:cNvPr>
          <p:cNvSpPr>
            <a:spLocks noGrp="1"/>
          </p:cNvSpPr>
          <p:nvPr>
            <p:ph sz="quarter" idx="25"/>
          </p:nvPr>
        </p:nvSpPr>
        <p:spPr>
          <a:xfrm>
            <a:off x="914400" y="5616018"/>
            <a:ext cx="8001000" cy="636050"/>
          </a:xfrm>
        </p:spPr>
        <p:txBody>
          <a:bodyPr/>
          <a:lstStyle/>
          <a:p>
            <a:pPr marL="0" indent="0">
              <a:buNone/>
            </a:pPr>
            <a:r>
              <a:rPr lang="en-US" sz="2000" dirty="0"/>
              <a:t>provided right side is a function of </a:t>
            </a:r>
            <a:r>
              <a:rPr lang="en-US" sz="2000" i="1" dirty="0"/>
              <a:t>x</a:t>
            </a:r>
            <a:r>
              <a:rPr lang="en-US" sz="2000" dirty="0"/>
              <a:t> only. Similarly if  </a:t>
            </a:r>
            <a:r>
              <a:rPr lang="el-GR" sz="2000" i="1" dirty="0"/>
              <a:t>μ</a:t>
            </a:r>
            <a:r>
              <a:rPr lang="en-IN" sz="2000" i="1" dirty="0"/>
              <a:t> </a:t>
            </a:r>
            <a:r>
              <a:rPr lang="en-US" sz="2000" dirty="0"/>
              <a:t>is a function of </a:t>
            </a:r>
            <a:r>
              <a:rPr lang="en-US" sz="2000" i="1" dirty="0"/>
              <a:t>y</a:t>
            </a:r>
            <a:r>
              <a:rPr lang="en-US" sz="2000" dirty="0"/>
              <a:t> alone. See text for more details.</a:t>
            </a:r>
          </a:p>
        </p:txBody>
      </p:sp>
    </p:spTree>
    <p:extLst>
      <p:ext uri="{BB962C8B-B14F-4D97-AF65-F5344CB8AC3E}">
        <p14:creationId xmlns:p14="http://schemas.microsoft.com/office/powerpoint/2010/main" val="74793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AB4F5F-FAAC-44B5-97BA-8946C0F9BA52}"/>
              </a:ext>
            </a:extLst>
          </p:cNvPr>
          <p:cNvSpPr>
            <a:spLocks noGrp="1"/>
          </p:cNvSpPr>
          <p:nvPr>
            <p:ph type="title"/>
          </p:nvPr>
        </p:nvSpPr>
        <p:spPr>
          <a:xfrm>
            <a:off x="281354" y="457200"/>
            <a:ext cx="8534400" cy="731189"/>
          </a:xfrm>
        </p:spPr>
        <p:txBody>
          <a:bodyPr>
            <a:normAutofit/>
          </a:bodyPr>
          <a:lstStyle/>
          <a:p>
            <a:r>
              <a:rPr lang="en-US" dirty="0"/>
              <a:t>Example 2.6.4: Non-Exact Equation</a:t>
            </a:r>
            <a:endParaRPr lang="en-IN" dirty="0"/>
          </a:p>
        </p:txBody>
      </p:sp>
      <p:sp>
        <p:nvSpPr>
          <p:cNvPr id="5" name="Content Placeholder 4">
            <a:extLst>
              <a:ext uri="{FF2B5EF4-FFF2-40B4-BE49-F238E27FC236}">
                <a16:creationId xmlns:a16="http://schemas.microsoft.com/office/drawing/2014/main" id="{4FA4176D-5A68-4072-B69E-BC5B57A812A1}"/>
              </a:ext>
            </a:extLst>
          </p:cNvPr>
          <p:cNvSpPr>
            <a:spLocks noGrp="1"/>
          </p:cNvSpPr>
          <p:nvPr>
            <p:ph sz="quarter" idx="15"/>
          </p:nvPr>
        </p:nvSpPr>
        <p:spPr/>
        <p:txBody>
          <a:bodyPr/>
          <a:lstStyle/>
          <a:p>
            <a:pPr marL="461963" indent="-461963"/>
            <a:r>
              <a:rPr lang="en-US" sz="2400" dirty="0"/>
              <a:t>Consider the following non-exact differential equation. </a:t>
            </a:r>
          </a:p>
        </p:txBody>
      </p:sp>
      <p:graphicFrame>
        <p:nvGraphicFramePr>
          <p:cNvPr id="7" name="Object 6" descr="open left parenthesis three times x times y plus y squared close plus open left parenthesis x squared plus x times y close times y super prime equals zero">
            <a:extLst>
              <a:ext uri="{FF2B5EF4-FFF2-40B4-BE49-F238E27FC236}">
                <a16:creationId xmlns:a16="http://schemas.microsoft.com/office/drawing/2014/main" id="{18842D37-4082-4657-B482-95C8CC78C541}"/>
              </a:ext>
            </a:extLst>
          </p:cNvPr>
          <p:cNvGraphicFramePr>
            <a:graphicFrameLocks noChangeAspect="1"/>
          </p:cNvGraphicFramePr>
          <p:nvPr>
            <p:extLst>
              <p:ext uri="{D42A27DB-BD31-4B8C-83A1-F6EECF244321}">
                <p14:modId xmlns:p14="http://schemas.microsoft.com/office/powerpoint/2010/main" val="2339097822"/>
              </p:ext>
            </p:extLst>
          </p:nvPr>
        </p:nvGraphicFramePr>
        <p:xfrm>
          <a:off x="3191390" y="2200712"/>
          <a:ext cx="2761220" cy="449976"/>
        </p:xfrm>
        <a:graphic>
          <a:graphicData uri="http://schemas.openxmlformats.org/presentationml/2006/ole">
            <mc:AlternateContent xmlns:mc="http://schemas.openxmlformats.org/markup-compatibility/2006">
              <mc:Choice xmlns:v="urn:schemas-microsoft-com:vml" Requires="v">
                <p:oleObj name="Equation" r:id="rId2" imgW="1714320" imgH="279360" progId="Equation.DSMT4">
                  <p:embed/>
                </p:oleObj>
              </mc:Choice>
              <mc:Fallback>
                <p:oleObj name="Equation" r:id="rId2" imgW="1714320" imgH="279360" progId="Equation.DSMT4">
                  <p:embed/>
                  <p:pic>
                    <p:nvPicPr>
                      <p:cNvPr id="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1390" y="2200712"/>
                        <a:ext cx="2761220" cy="44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Content Placeholder 12">
            <a:extLst>
              <a:ext uri="{FF2B5EF4-FFF2-40B4-BE49-F238E27FC236}">
                <a16:creationId xmlns:a16="http://schemas.microsoft.com/office/drawing/2014/main" id="{E403B0F2-C072-4D75-9174-3F989B0C8246}"/>
              </a:ext>
            </a:extLst>
          </p:cNvPr>
          <p:cNvSpPr>
            <a:spLocks noGrp="1"/>
          </p:cNvSpPr>
          <p:nvPr>
            <p:ph sz="quarter" idx="16"/>
          </p:nvPr>
        </p:nvSpPr>
        <p:spPr>
          <a:xfrm>
            <a:off x="377548" y="2762238"/>
            <a:ext cx="8077200" cy="443320"/>
          </a:xfrm>
        </p:spPr>
        <p:txBody>
          <a:bodyPr/>
          <a:lstStyle/>
          <a:p>
            <a:pPr marL="461963" indent="-461963">
              <a:buClr>
                <a:schemeClr val="accent2"/>
              </a:buClr>
              <a:buFont typeface="Arial" panose="020B0604020202020204" pitchFamily="34" charset="0"/>
              <a:buChar char="•"/>
              <a:tabLst>
                <a:tab pos="346075" algn="l"/>
              </a:tabLst>
            </a:pPr>
            <a:r>
              <a:rPr lang="en-US" dirty="0"/>
              <a:t>Seeking an integrating factor, we solve the linear equation</a:t>
            </a:r>
          </a:p>
        </p:txBody>
      </p:sp>
      <p:graphicFrame>
        <p:nvGraphicFramePr>
          <p:cNvPr id="9" name="Object 8" descr="equation left hand side d times mu divided by d times x equals right hand side cap m sub y minus cap n sub x divided by cap n times mu left right double arrow equation left hand side d times mu divided by d times x equals right hand side mu divided by x right double arrow mu of x equals x">
            <a:extLst>
              <a:ext uri="{FF2B5EF4-FFF2-40B4-BE49-F238E27FC236}">
                <a16:creationId xmlns:a16="http://schemas.microsoft.com/office/drawing/2014/main" id="{EA2D7913-CBE7-4BEC-9AB6-B83C990EFE13}"/>
              </a:ext>
            </a:extLst>
          </p:cNvPr>
          <p:cNvGraphicFramePr>
            <a:graphicFrameLocks noChangeAspect="1"/>
          </p:cNvGraphicFramePr>
          <p:nvPr>
            <p:extLst>
              <p:ext uri="{D42A27DB-BD31-4B8C-83A1-F6EECF244321}">
                <p14:modId xmlns:p14="http://schemas.microsoft.com/office/powerpoint/2010/main" val="3412130652"/>
              </p:ext>
            </p:extLst>
          </p:nvPr>
        </p:nvGraphicFramePr>
        <p:xfrm>
          <a:off x="2590800" y="3289379"/>
          <a:ext cx="3941942" cy="613604"/>
        </p:xfrm>
        <a:graphic>
          <a:graphicData uri="http://schemas.openxmlformats.org/presentationml/2006/ole">
            <mc:AlternateContent xmlns:mc="http://schemas.openxmlformats.org/markup-compatibility/2006">
              <mc:Choice xmlns:v="urn:schemas-microsoft-com:vml" Requires="v">
                <p:oleObj name="Equation" r:id="rId4" imgW="2692080" imgH="419040" progId="Equation.DSMT4">
                  <p:embed/>
                </p:oleObj>
              </mc:Choice>
              <mc:Fallback>
                <p:oleObj name="Equation" r:id="rId4" imgW="2692080" imgH="419040" progId="Equation.DSMT4">
                  <p:embed/>
                  <p:pic>
                    <p:nvPicPr>
                      <p:cNvPr id="4" name="Object 3"/>
                      <p:cNvPicPr/>
                      <p:nvPr/>
                    </p:nvPicPr>
                    <p:blipFill>
                      <a:blip r:embed="rId5"/>
                      <a:stretch>
                        <a:fillRect/>
                      </a:stretch>
                    </p:blipFill>
                    <p:spPr>
                      <a:xfrm>
                        <a:off x="2590800" y="3289379"/>
                        <a:ext cx="3941942" cy="613604"/>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976527B1-C0E6-420E-9BE3-4F3C86A96190}"/>
              </a:ext>
            </a:extLst>
          </p:cNvPr>
          <p:cNvSpPr>
            <a:spLocks noGrp="1"/>
          </p:cNvSpPr>
          <p:nvPr>
            <p:ph sz="quarter" idx="18"/>
          </p:nvPr>
        </p:nvSpPr>
        <p:spPr>
          <a:xfrm>
            <a:off x="377548" y="3886200"/>
            <a:ext cx="8514996" cy="838200"/>
          </a:xfrm>
        </p:spPr>
        <p:txBody>
          <a:bodyPr/>
          <a:lstStyle/>
          <a:p>
            <a:pPr marL="461963" indent="-461963"/>
            <a:r>
              <a:rPr lang="en-US" dirty="0"/>
              <a:t>Multiplying our differential equation by </a:t>
            </a:r>
            <a:r>
              <a:rPr lang="el-GR" i="1" dirty="0"/>
              <a:t>μ</a:t>
            </a:r>
            <a:r>
              <a:rPr lang="en-US" dirty="0"/>
              <a:t>, we obtain the exact equation</a:t>
            </a:r>
          </a:p>
        </p:txBody>
      </p:sp>
      <p:graphicFrame>
        <p:nvGraphicFramePr>
          <p:cNvPr id="10" name="Object 9" descr="open left parenthesis three times x squared times y plus x times y squared close plus open left parenthesis x cubed plus x squared times y close times y super prime equals zero comma">
            <a:extLst>
              <a:ext uri="{FF2B5EF4-FFF2-40B4-BE49-F238E27FC236}">
                <a16:creationId xmlns:a16="http://schemas.microsoft.com/office/drawing/2014/main" id="{D7710E8C-7FB2-4D41-96CD-3F686AD2FB4C}"/>
              </a:ext>
            </a:extLst>
          </p:cNvPr>
          <p:cNvGraphicFramePr>
            <a:graphicFrameLocks noChangeAspect="1"/>
          </p:cNvGraphicFramePr>
          <p:nvPr>
            <p:extLst>
              <p:ext uri="{D42A27DB-BD31-4B8C-83A1-F6EECF244321}">
                <p14:modId xmlns:p14="http://schemas.microsoft.com/office/powerpoint/2010/main" val="1963473554"/>
              </p:ext>
            </p:extLst>
          </p:nvPr>
        </p:nvGraphicFramePr>
        <p:xfrm>
          <a:off x="3060128" y="4694119"/>
          <a:ext cx="3149836" cy="449976"/>
        </p:xfrm>
        <a:graphic>
          <a:graphicData uri="http://schemas.openxmlformats.org/presentationml/2006/ole">
            <mc:AlternateContent xmlns:mc="http://schemas.openxmlformats.org/markup-compatibility/2006">
              <mc:Choice xmlns:v="urn:schemas-microsoft-com:vml" Requires="v">
                <p:oleObj name="Equation" r:id="rId6" imgW="1955520" imgH="279360" progId="Equation.DSMT4">
                  <p:embed/>
                </p:oleObj>
              </mc:Choice>
              <mc:Fallback>
                <p:oleObj name="Equation" r:id="rId6" imgW="1955520" imgH="279360" progId="Equation.DSMT4">
                  <p:embed/>
                  <p:pic>
                    <p:nvPicPr>
                      <p:cNvPr id="5" name="Object 4"/>
                      <p:cNvPicPr/>
                      <p:nvPr/>
                    </p:nvPicPr>
                    <p:blipFill>
                      <a:blip r:embed="rId7"/>
                      <a:stretch>
                        <a:fillRect/>
                      </a:stretch>
                    </p:blipFill>
                    <p:spPr>
                      <a:xfrm>
                        <a:off x="3060128" y="4694119"/>
                        <a:ext cx="3149836" cy="449976"/>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63D7682A-4689-4102-8346-3A407F4E4289}"/>
              </a:ext>
            </a:extLst>
          </p:cNvPr>
          <p:cNvSpPr>
            <a:spLocks noGrp="1"/>
          </p:cNvSpPr>
          <p:nvPr>
            <p:ph sz="quarter" idx="21"/>
          </p:nvPr>
        </p:nvSpPr>
        <p:spPr>
          <a:xfrm>
            <a:off x="838200" y="5200454"/>
            <a:ext cx="5410200" cy="530102"/>
          </a:xfrm>
        </p:spPr>
        <p:txBody>
          <a:bodyPr/>
          <a:lstStyle/>
          <a:p>
            <a:pPr marL="0" indent="0">
              <a:buNone/>
            </a:pPr>
            <a:r>
              <a:rPr lang="en-US" dirty="0"/>
              <a:t>which has its solutions given implicitly by</a:t>
            </a:r>
          </a:p>
        </p:txBody>
      </p:sp>
      <p:graphicFrame>
        <p:nvGraphicFramePr>
          <p:cNvPr id="12" name="Object 11" descr="x cubed times y plus one divided by two times x squared times y squared equals c">
            <a:extLst>
              <a:ext uri="{FF2B5EF4-FFF2-40B4-BE49-F238E27FC236}">
                <a16:creationId xmlns:a16="http://schemas.microsoft.com/office/drawing/2014/main" id="{1E775BB1-2C25-40FB-AC51-1D3DC43FDF27}"/>
              </a:ext>
            </a:extLst>
          </p:cNvPr>
          <p:cNvGraphicFramePr>
            <a:graphicFrameLocks noChangeAspect="1"/>
          </p:cNvGraphicFramePr>
          <p:nvPr>
            <p:extLst>
              <p:ext uri="{D42A27DB-BD31-4B8C-83A1-F6EECF244321}">
                <p14:modId xmlns:p14="http://schemas.microsoft.com/office/powerpoint/2010/main" val="2024188723"/>
              </p:ext>
            </p:extLst>
          </p:nvPr>
        </p:nvGraphicFramePr>
        <p:xfrm>
          <a:off x="3827880" y="5685935"/>
          <a:ext cx="1506120" cy="576417"/>
        </p:xfrm>
        <a:graphic>
          <a:graphicData uri="http://schemas.openxmlformats.org/presentationml/2006/ole">
            <mc:AlternateContent xmlns:mc="http://schemas.openxmlformats.org/markup-compatibility/2006">
              <mc:Choice xmlns:v="urn:schemas-microsoft-com:vml" Requires="v">
                <p:oleObj name="Equation" r:id="rId8" imgW="1028520" imgH="393480" progId="Equation.DSMT4">
                  <p:embed/>
                </p:oleObj>
              </mc:Choice>
              <mc:Fallback>
                <p:oleObj name="Equation" r:id="rId8" imgW="1028520" imgH="393480" progId="Equation.DSMT4">
                  <p:embed/>
                  <p:pic>
                    <p:nvPicPr>
                      <p:cNvPr id="6" name="Object 5"/>
                      <p:cNvPicPr/>
                      <p:nvPr/>
                    </p:nvPicPr>
                    <p:blipFill>
                      <a:blip r:embed="rId9"/>
                      <a:stretch>
                        <a:fillRect/>
                      </a:stretch>
                    </p:blipFill>
                    <p:spPr>
                      <a:xfrm>
                        <a:off x="3827880" y="5685935"/>
                        <a:ext cx="1506120" cy="576417"/>
                      </a:xfrm>
                      <a:prstGeom prst="rect">
                        <a:avLst/>
                      </a:prstGeom>
                    </p:spPr>
                  </p:pic>
                </p:oleObj>
              </mc:Fallback>
            </mc:AlternateContent>
          </a:graphicData>
        </a:graphic>
      </p:graphicFrame>
    </p:spTree>
    <p:extLst>
      <p:ext uri="{BB962C8B-B14F-4D97-AF65-F5344CB8AC3E}">
        <p14:creationId xmlns:p14="http://schemas.microsoft.com/office/powerpoint/2010/main" val="162157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his/her/their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741833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BD26-B6B7-4A6B-A143-28883DEBA965}"/>
              </a:ext>
            </a:extLst>
          </p:cNvPr>
          <p:cNvSpPr>
            <a:spLocks noGrp="1"/>
          </p:cNvSpPr>
          <p:nvPr>
            <p:ph type="title"/>
          </p:nvPr>
        </p:nvSpPr>
        <p:spPr>
          <a:xfrm>
            <a:off x="304800" y="2438401"/>
            <a:ext cx="8534400" cy="1981199"/>
          </a:xfrm>
        </p:spPr>
        <p:txBody>
          <a:bodyPr>
            <a:normAutofit fontScale="90000"/>
          </a:bodyPr>
          <a:lstStyle/>
          <a:p>
            <a:pPr algn="ctr">
              <a:lnSpc>
                <a:spcPct val="100000"/>
              </a:lnSpc>
            </a:pPr>
            <a:r>
              <a:rPr lang="en-US" dirty="0"/>
              <a:t>Section 2.6</a:t>
            </a:r>
            <a:br>
              <a:rPr lang="en-US" dirty="0"/>
            </a:br>
            <a:r>
              <a:rPr lang="en-US" dirty="0"/>
              <a:t>Exact Differential Equations and Integrating Factors</a:t>
            </a:r>
            <a:endParaRPr lang="en-IN" dirty="0"/>
          </a:p>
        </p:txBody>
      </p:sp>
    </p:spTree>
    <p:extLst>
      <p:ext uri="{BB962C8B-B14F-4D97-AF65-F5344CB8AC3E}">
        <p14:creationId xmlns:p14="http://schemas.microsoft.com/office/powerpoint/2010/main" val="159932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5908-F7C8-476C-A739-66B3C96A8F59}"/>
              </a:ext>
            </a:extLst>
          </p:cNvPr>
          <p:cNvSpPr>
            <a:spLocks noGrp="1"/>
          </p:cNvSpPr>
          <p:nvPr>
            <p:ph type="title"/>
          </p:nvPr>
        </p:nvSpPr>
        <p:spPr>
          <a:xfrm>
            <a:off x="281354" y="457200"/>
            <a:ext cx="8534400" cy="1184794"/>
          </a:xfrm>
        </p:spPr>
        <p:txBody>
          <a:bodyPr>
            <a:noAutofit/>
          </a:bodyPr>
          <a:lstStyle/>
          <a:p>
            <a:r>
              <a:rPr lang="en-IN" dirty="0"/>
              <a:t>Exact Differential Equations Definition</a:t>
            </a:r>
          </a:p>
        </p:txBody>
      </p:sp>
      <p:sp>
        <p:nvSpPr>
          <p:cNvPr id="3" name="Content Placeholder 2">
            <a:extLst>
              <a:ext uri="{FF2B5EF4-FFF2-40B4-BE49-F238E27FC236}">
                <a16:creationId xmlns:a16="http://schemas.microsoft.com/office/drawing/2014/main" id="{81F54CD8-25B1-4328-B289-1143F0E285F3}"/>
              </a:ext>
            </a:extLst>
          </p:cNvPr>
          <p:cNvSpPr>
            <a:spLocks noGrp="1"/>
          </p:cNvSpPr>
          <p:nvPr>
            <p:ph sz="quarter" idx="15"/>
          </p:nvPr>
        </p:nvSpPr>
        <p:spPr>
          <a:xfrm>
            <a:off x="380060" y="1524000"/>
            <a:ext cx="8534400" cy="1965326"/>
          </a:xfrm>
        </p:spPr>
        <p:txBody>
          <a:bodyPr/>
          <a:lstStyle/>
          <a:p>
            <a:pPr marL="461963" indent="-461963">
              <a:tabLst>
                <a:tab pos="520700" algn="l"/>
              </a:tabLst>
            </a:pPr>
            <a:r>
              <a:rPr lang="en-US" sz="2000" dirty="0"/>
              <a:t>Consider a first order ODE of the form</a:t>
            </a:r>
          </a:p>
          <a:p>
            <a:pPr marL="0" indent="0" algn="ctr">
              <a:buNone/>
              <a:tabLst>
                <a:tab pos="520700" algn="l"/>
              </a:tabLst>
            </a:pPr>
            <a:r>
              <a:rPr lang="en-US" sz="2000" i="1" dirty="0">
                <a:cs typeface="Times New Roman" panose="02020603050405020304" pitchFamily="18" charset="0"/>
              </a:rPr>
              <a:t>M </a:t>
            </a:r>
            <a:r>
              <a:rPr lang="en-US" sz="2000" dirty="0">
                <a:cs typeface="Times New Roman" panose="02020603050405020304" pitchFamily="18" charset="0"/>
              </a:rPr>
              <a:t>(</a:t>
            </a:r>
            <a:r>
              <a:rPr lang="en-US" sz="2000" i="1" dirty="0">
                <a:cs typeface="Times New Roman" panose="02020603050405020304" pitchFamily="18" charset="0"/>
              </a:rPr>
              <a:t>x</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 + </a:t>
            </a:r>
            <a:r>
              <a:rPr lang="en-US" sz="2000" i="1" dirty="0">
                <a:cs typeface="Times New Roman" panose="02020603050405020304" pitchFamily="18" charset="0"/>
              </a:rPr>
              <a:t>N</a:t>
            </a:r>
            <a:r>
              <a:rPr lang="en-US" sz="2000" dirty="0">
                <a:cs typeface="Times New Roman" panose="02020603050405020304" pitchFamily="18" charset="0"/>
              </a:rPr>
              <a:t>(</a:t>
            </a:r>
            <a:r>
              <a:rPr lang="en-US" sz="2000" i="1" dirty="0">
                <a:cs typeface="Times New Roman" panose="02020603050405020304" pitchFamily="18" charset="0"/>
              </a:rPr>
              <a:t>x</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a:t>
            </a:r>
            <a:r>
              <a:rPr lang="en-US" sz="2000" i="1" dirty="0">
                <a:cs typeface="Times New Roman" panose="02020603050405020304" pitchFamily="18" charset="0"/>
              </a:rPr>
              <a:t>y</a:t>
            </a:r>
            <a:r>
              <a:rPr lang="en-US" sz="2000" i="1" dirty="0">
                <a:latin typeface="Times New Roman" panose="02020603050405020304" pitchFamily="18" charset="0"/>
                <a:cs typeface="Times New Roman" panose="02020603050405020304" pitchFamily="18" charset="0"/>
              </a:rPr>
              <a:t>ʹ</a:t>
            </a:r>
            <a:r>
              <a:rPr lang="en-US" sz="2000" dirty="0">
                <a:cs typeface="Times New Roman" panose="02020603050405020304" pitchFamily="18" charset="0"/>
              </a:rPr>
              <a:t> </a:t>
            </a:r>
            <a:r>
              <a:rPr lang="en-US" sz="2000" i="1" dirty="0">
                <a:cs typeface="Times New Roman" panose="02020603050405020304" pitchFamily="18" charset="0"/>
              </a:rPr>
              <a:t>= </a:t>
            </a:r>
            <a:r>
              <a:rPr lang="en-US" sz="2000" dirty="0">
                <a:cs typeface="Times New Roman" panose="02020603050405020304" pitchFamily="18" charset="0"/>
              </a:rPr>
              <a:t>0</a:t>
            </a:r>
          </a:p>
          <a:p>
            <a:pPr marL="461963" indent="-461963"/>
            <a:r>
              <a:rPr lang="en-US" sz="2000" dirty="0"/>
              <a:t>Suppose there is a function </a:t>
            </a:r>
            <a:r>
              <a:rPr lang="el-GR" sz="2000" i="1" dirty="0">
                <a:cs typeface="Times New Roman" panose="02020603050405020304" pitchFamily="18" charset="0"/>
              </a:rPr>
              <a:t>Ψ</a:t>
            </a:r>
            <a:r>
              <a:rPr lang="en-US" sz="2000" dirty="0">
                <a:cs typeface="Times New Roman" panose="02020603050405020304" pitchFamily="18" charset="0"/>
              </a:rPr>
              <a:t>(</a:t>
            </a:r>
            <a:r>
              <a:rPr lang="en-US" sz="2000" i="1" dirty="0">
                <a:cs typeface="Times New Roman" panose="02020603050405020304" pitchFamily="18" charset="0"/>
              </a:rPr>
              <a:t>x</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 </a:t>
            </a:r>
            <a:r>
              <a:rPr lang="en-IN" sz="2000" dirty="0"/>
              <a:t>such that</a:t>
            </a:r>
          </a:p>
          <a:p>
            <a:pPr marL="0" indent="0" algn="ctr">
              <a:buNone/>
            </a:pPr>
            <a:r>
              <a:rPr lang="el-GR" sz="2000" i="1" dirty="0">
                <a:cs typeface="Times New Roman" panose="02020603050405020304" pitchFamily="18" charset="0"/>
              </a:rPr>
              <a:t>Ψ</a:t>
            </a:r>
            <a:r>
              <a:rPr lang="en-US" sz="2000" i="1" baseline="-25000" dirty="0">
                <a:cs typeface="Times New Roman" panose="02020603050405020304" pitchFamily="18" charset="0"/>
              </a:rPr>
              <a:t>x</a:t>
            </a:r>
            <a:r>
              <a:rPr lang="en-US" sz="2000" dirty="0">
                <a:cs typeface="Times New Roman" panose="02020603050405020304" pitchFamily="18" charset="0"/>
              </a:rPr>
              <a:t>(</a:t>
            </a:r>
            <a:r>
              <a:rPr lang="en-US" sz="2000" i="1" dirty="0">
                <a:cs typeface="Times New Roman" panose="02020603050405020304" pitchFamily="18" charset="0"/>
              </a:rPr>
              <a:t>x</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 = </a:t>
            </a:r>
            <a:r>
              <a:rPr lang="en-US" sz="2000" i="1" dirty="0">
                <a:cs typeface="Times New Roman" panose="02020603050405020304" pitchFamily="18" charset="0"/>
              </a:rPr>
              <a:t>M </a:t>
            </a:r>
            <a:r>
              <a:rPr lang="en-US" sz="2000" dirty="0">
                <a:cs typeface="Times New Roman" panose="02020603050405020304" pitchFamily="18" charset="0"/>
              </a:rPr>
              <a:t>(</a:t>
            </a:r>
            <a:r>
              <a:rPr lang="en-US" sz="2000" i="1" dirty="0">
                <a:cs typeface="Times New Roman" panose="02020603050405020304" pitchFamily="18" charset="0"/>
              </a:rPr>
              <a:t>x</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 </a:t>
            </a:r>
            <a:r>
              <a:rPr lang="el-GR" sz="2000" i="1" dirty="0">
                <a:cs typeface="Times New Roman" panose="02020603050405020304" pitchFamily="18" charset="0"/>
              </a:rPr>
              <a:t>Ψ</a:t>
            </a:r>
            <a:r>
              <a:rPr lang="en-US" sz="2000" i="1" baseline="-25000" dirty="0">
                <a:cs typeface="Times New Roman" panose="02020603050405020304" pitchFamily="18" charset="0"/>
              </a:rPr>
              <a:t>y</a:t>
            </a:r>
            <a:r>
              <a:rPr lang="en-US" sz="2000" dirty="0">
                <a:cs typeface="Times New Roman" panose="02020603050405020304" pitchFamily="18" charset="0"/>
              </a:rPr>
              <a:t>(</a:t>
            </a:r>
            <a:r>
              <a:rPr lang="en-US" sz="2000" i="1" dirty="0">
                <a:cs typeface="Times New Roman" panose="02020603050405020304" pitchFamily="18" charset="0"/>
              </a:rPr>
              <a:t>x</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 = </a:t>
            </a:r>
            <a:r>
              <a:rPr lang="en-US" sz="2000" i="1" dirty="0">
                <a:cs typeface="Times New Roman" panose="02020603050405020304" pitchFamily="18" charset="0"/>
              </a:rPr>
              <a:t>N</a:t>
            </a:r>
            <a:r>
              <a:rPr lang="en-US" sz="2000" dirty="0">
                <a:cs typeface="Times New Roman" panose="02020603050405020304" pitchFamily="18" charset="0"/>
              </a:rPr>
              <a:t>(</a:t>
            </a:r>
            <a:r>
              <a:rPr lang="en-US" sz="2000" i="1" dirty="0">
                <a:cs typeface="Times New Roman" panose="02020603050405020304" pitchFamily="18" charset="0"/>
              </a:rPr>
              <a:t>x</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a:t>
            </a:r>
          </a:p>
          <a:p>
            <a:pPr marL="0" indent="461963">
              <a:buNone/>
            </a:pPr>
            <a:r>
              <a:rPr lang="en-IN" sz="2000" dirty="0"/>
              <a:t>and such that </a:t>
            </a:r>
            <a:r>
              <a:rPr lang="el-GR" sz="2000" i="1" dirty="0">
                <a:cs typeface="Times New Roman" panose="02020603050405020304" pitchFamily="18" charset="0"/>
              </a:rPr>
              <a:t>Ψ</a:t>
            </a:r>
            <a:r>
              <a:rPr lang="en-US" sz="2000" dirty="0">
                <a:cs typeface="Times New Roman" panose="02020603050405020304" pitchFamily="18" charset="0"/>
              </a:rPr>
              <a:t>(</a:t>
            </a:r>
            <a:r>
              <a:rPr lang="en-US" sz="2000" i="1" dirty="0">
                <a:cs typeface="Times New Roman" panose="02020603050405020304" pitchFamily="18" charset="0"/>
              </a:rPr>
              <a:t>x</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 </a:t>
            </a:r>
            <a:r>
              <a:rPr lang="en-IN" sz="2000" dirty="0"/>
              <a:t>= </a:t>
            </a:r>
            <a:r>
              <a:rPr lang="en-IN" sz="2000" i="1" dirty="0"/>
              <a:t>c</a:t>
            </a:r>
            <a:r>
              <a:rPr lang="en-IN" sz="2000" dirty="0"/>
              <a:t> defines </a:t>
            </a:r>
            <a:r>
              <a:rPr lang="en-IN" sz="2000" i="1" dirty="0"/>
              <a:t>y</a:t>
            </a:r>
            <a:r>
              <a:rPr lang="en-IN" sz="2000" dirty="0"/>
              <a:t> = </a:t>
            </a:r>
            <a:r>
              <a:rPr lang="el-GR" sz="2000" i="1" dirty="0">
                <a:cs typeface="Times New Roman" panose="02020603050405020304" pitchFamily="18" charset="0"/>
              </a:rPr>
              <a:t>ϕ</a:t>
            </a:r>
            <a:r>
              <a:rPr lang="en-US" sz="2000" dirty="0">
                <a:cs typeface="Times New Roman" panose="02020603050405020304" pitchFamily="18" charset="0"/>
              </a:rPr>
              <a:t>(</a:t>
            </a:r>
            <a:r>
              <a:rPr lang="en-US" sz="2000" i="1" dirty="0">
                <a:cs typeface="Times New Roman" panose="02020603050405020304" pitchFamily="18" charset="0"/>
              </a:rPr>
              <a:t>x</a:t>
            </a:r>
            <a:r>
              <a:rPr lang="en-US" sz="2000" dirty="0">
                <a:cs typeface="Times New Roman" panose="02020603050405020304" pitchFamily="18" charset="0"/>
              </a:rPr>
              <a:t>) </a:t>
            </a:r>
            <a:r>
              <a:rPr lang="en-IN" sz="2000" dirty="0"/>
              <a:t>implicitly. Then</a:t>
            </a:r>
          </a:p>
        </p:txBody>
      </p:sp>
      <p:graphicFrame>
        <p:nvGraphicFramePr>
          <p:cNvPr id="7" name="Object 6" descr="equation sequence part 1 cap m of x comma y plus cap n of x comma y times y super prime equals part 2  prefix partial differential of psi divided by prefix partial differential of x plus prefix partial differential of psi divided by prefix partial differential of y times d times y divided by d times x equals part 3  d divided by d times x times psi of x comma phi of x">
            <a:extLst>
              <a:ext uri="{FF2B5EF4-FFF2-40B4-BE49-F238E27FC236}">
                <a16:creationId xmlns:a16="http://schemas.microsoft.com/office/drawing/2014/main" id="{A7028E1E-D9EC-4AA3-B807-4BD19DA01D09}"/>
              </a:ext>
            </a:extLst>
          </p:cNvPr>
          <p:cNvGraphicFramePr>
            <a:graphicFrameLocks noChangeAspect="1"/>
          </p:cNvGraphicFramePr>
          <p:nvPr>
            <p:extLst>
              <p:ext uri="{D42A27DB-BD31-4B8C-83A1-F6EECF244321}">
                <p14:modId xmlns:p14="http://schemas.microsoft.com/office/powerpoint/2010/main" val="78770056"/>
              </p:ext>
            </p:extLst>
          </p:nvPr>
        </p:nvGraphicFramePr>
        <p:xfrm>
          <a:off x="2173365" y="3560348"/>
          <a:ext cx="4797271" cy="613604"/>
        </p:xfrm>
        <a:graphic>
          <a:graphicData uri="http://schemas.openxmlformats.org/presentationml/2006/ole">
            <mc:AlternateContent xmlns:mc="http://schemas.openxmlformats.org/markup-compatibility/2006">
              <mc:Choice xmlns:v="urn:schemas-microsoft-com:vml" Requires="v">
                <p:oleObj name="Equation" r:id="rId2" imgW="3276360" imgH="419040" progId="Equation.DSMT4">
                  <p:embed/>
                </p:oleObj>
              </mc:Choice>
              <mc:Fallback>
                <p:oleObj name="Equation" r:id="rId2" imgW="3276360" imgH="419040" progId="Equation.DSMT4">
                  <p:embed/>
                  <p:pic>
                    <p:nvPicPr>
                      <p:cNvPr id="7" name="Object 6"/>
                      <p:cNvPicPr/>
                      <p:nvPr/>
                    </p:nvPicPr>
                    <p:blipFill>
                      <a:blip r:embed="rId3"/>
                      <a:stretch>
                        <a:fillRect/>
                      </a:stretch>
                    </p:blipFill>
                    <p:spPr>
                      <a:xfrm>
                        <a:off x="2173365" y="3560348"/>
                        <a:ext cx="4797271" cy="613604"/>
                      </a:xfrm>
                      <a:prstGeom prst="rect">
                        <a:avLst/>
                      </a:prstGeom>
                    </p:spPr>
                  </p:pic>
                </p:oleObj>
              </mc:Fallback>
            </mc:AlternateContent>
          </a:graphicData>
        </a:graphic>
      </p:graphicFrame>
      <p:sp>
        <p:nvSpPr>
          <p:cNvPr id="16" name="Content Placeholder 15">
            <a:extLst>
              <a:ext uri="{FF2B5EF4-FFF2-40B4-BE49-F238E27FC236}">
                <a16:creationId xmlns:a16="http://schemas.microsoft.com/office/drawing/2014/main" id="{5E14F783-5DEA-4213-8A8D-07191CAF5755}"/>
              </a:ext>
            </a:extLst>
          </p:cNvPr>
          <p:cNvSpPr>
            <a:spLocks noGrp="1"/>
          </p:cNvSpPr>
          <p:nvPr>
            <p:ph sz="quarter" idx="29"/>
          </p:nvPr>
        </p:nvSpPr>
        <p:spPr>
          <a:xfrm>
            <a:off x="838728" y="4267200"/>
            <a:ext cx="4038072" cy="320601"/>
          </a:xfrm>
        </p:spPr>
        <p:txBody>
          <a:bodyPr/>
          <a:lstStyle/>
          <a:p>
            <a:pPr marL="0" indent="0">
              <a:buNone/>
            </a:pPr>
            <a:r>
              <a:rPr lang="en-US" sz="2000" dirty="0"/>
              <a:t>and hence the original ODE becomes</a:t>
            </a:r>
          </a:p>
        </p:txBody>
      </p:sp>
      <p:graphicFrame>
        <p:nvGraphicFramePr>
          <p:cNvPr id="8" name="Object 7" descr="d divided by d times x times psi of x comma phi of x equals zero">
            <a:extLst>
              <a:ext uri="{FF2B5EF4-FFF2-40B4-BE49-F238E27FC236}">
                <a16:creationId xmlns:a16="http://schemas.microsoft.com/office/drawing/2014/main" id="{DC1B7A43-FAD5-4425-9F21-0646571061DC}"/>
              </a:ext>
            </a:extLst>
          </p:cNvPr>
          <p:cNvGraphicFramePr>
            <a:graphicFrameLocks noChangeAspect="1"/>
          </p:cNvGraphicFramePr>
          <p:nvPr>
            <p:extLst>
              <p:ext uri="{D42A27DB-BD31-4B8C-83A1-F6EECF244321}">
                <p14:modId xmlns:p14="http://schemas.microsoft.com/office/powerpoint/2010/main" val="565746648"/>
              </p:ext>
            </p:extLst>
          </p:nvPr>
        </p:nvGraphicFramePr>
        <p:xfrm>
          <a:off x="3735267" y="4723296"/>
          <a:ext cx="1673466" cy="576417"/>
        </p:xfrm>
        <a:graphic>
          <a:graphicData uri="http://schemas.openxmlformats.org/presentationml/2006/ole">
            <mc:AlternateContent xmlns:mc="http://schemas.openxmlformats.org/markup-compatibility/2006">
              <mc:Choice xmlns:v="urn:schemas-microsoft-com:vml" Requires="v">
                <p:oleObj name="Equation" r:id="rId4" imgW="1143000" imgH="393480" progId="Equation.DSMT4">
                  <p:embed/>
                </p:oleObj>
              </mc:Choice>
              <mc:Fallback>
                <p:oleObj name="Equation" r:id="rId4" imgW="1143000" imgH="393480" progId="Equation.DSMT4">
                  <p:embed/>
                  <p:pic>
                    <p:nvPicPr>
                      <p:cNvPr id="8" name="Object 7"/>
                      <p:cNvPicPr/>
                      <p:nvPr/>
                    </p:nvPicPr>
                    <p:blipFill>
                      <a:blip r:embed="rId5"/>
                      <a:stretch>
                        <a:fillRect/>
                      </a:stretch>
                    </p:blipFill>
                    <p:spPr>
                      <a:xfrm>
                        <a:off x="3735267" y="4723296"/>
                        <a:ext cx="1673466" cy="576417"/>
                      </a:xfrm>
                      <a:prstGeom prst="rect">
                        <a:avLst/>
                      </a:prstGeom>
                    </p:spPr>
                  </p:pic>
                </p:oleObj>
              </mc:Fallback>
            </mc:AlternateContent>
          </a:graphicData>
        </a:graphic>
      </p:graphicFrame>
      <p:sp>
        <p:nvSpPr>
          <p:cNvPr id="17" name="Content Placeholder 16">
            <a:extLst>
              <a:ext uri="{FF2B5EF4-FFF2-40B4-BE49-F238E27FC236}">
                <a16:creationId xmlns:a16="http://schemas.microsoft.com/office/drawing/2014/main" id="{4A116A61-A27D-4FF4-B37D-85E85E741C33}"/>
              </a:ext>
            </a:extLst>
          </p:cNvPr>
          <p:cNvSpPr>
            <a:spLocks noGrp="1"/>
          </p:cNvSpPr>
          <p:nvPr>
            <p:ph sz="quarter" idx="30"/>
          </p:nvPr>
        </p:nvSpPr>
        <p:spPr>
          <a:xfrm>
            <a:off x="418160" y="5435208"/>
            <a:ext cx="8230540" cy="815425"/>
          </a:xfrm>
        </p:spPr>
        <p:txBody>
          <a:bodyPr/>
          <a:lstStyle/>
          <a:p>
            <a:pPr marL="457200" indent="-457200">
              <a:buClr>
                <a:schemeClr val="accent2"/>
              </a:buClr>
            </a:pPr>
            <a:r>
              <a:rPr lang="en-IN" sz="2000" dirty="0"/>
              <a:t>Thus</a:t>
            </a:r>
            <a:r>
              <a:rPr lang="el-GR" sz="2000" i="1" dirty="0">
                <a:cs typeface="Times New Roman" panose="02020603050405020304" pitchFamily="18" charset="0"/>
              </a:rPr>
              <a:t> Ψ</a:t>
            </a:r>
            <a:r>
              <a:rPr lang="en-US" sz="2000" dirty="0">
                <a:cs typeface="Times New Roman" panose="02020603050405020304" pitchFamily="18" charset="0"/>
              </a:rPr>
              <a:t>(</a:t>
            </a:r>
            <a:r>
              <a:rPr lang="en-US" sz="2000" i="1" dirty="0">
                <a:cs typeface="Times New Roman" panose="02020603050405020304" pitchFamily="18" charset="0"/>
              </a:rPr>
              <a:t>x</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a:t>
            </a:r>
            <a:r>
              <a:rPr lang="en-US" sz="2000" dirty="0"/>
              <a:t> = </a:t>
            </a:r>
            <a:r>
              <a:rPr lang="en-US" sz="2000" i="1" dirty="0"/>
              <a:t>c</a:t>
            </a:r>
            <a:r>
              <a:rPr lang="en-US" sz="2000" dirty="0"/>
              <a:t> defines a solution implicitly.  </a:t>
            </a:r>
          </a:p>
          <a:p>
            <a:pPr marL="457200" indent="-457200">
              <a:buClr>
                <a:schemeClr val="accent2"/>
              </a:buClr>
            </a:pPr>
            <a:r>
              <a:rPr lang="en-US" sz="2000" dirty="0"/>
              <a:t>In this case, the ODE is said to be an </a:t>
            </a:r>
            <a:r>
              <a:rPr lang="en-US" sz="2000" b="1" dirty="0"/>
              <a:t>exact differential equation.</a:t>
            </a:r>
            <a:endParaRPr lang="en-IN" sz="2000" b="1" dirty="0"/>
          </a:p>
        </p:txBody>
      </p:sp>
    </p:spTree>
    <p:extLst>
      <p:ext uri="{BB962C8B-B14F-4D97-AF65-F5344CB8AC3E}">
        <p14:creationId xmlns:p14="http://schemas.microsoft.com/office/powerpoint/2010/main" val="311794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6EF9C-E2F8-4E53-86F1-9C819E65FA26}"/>
              </a:ext>
            </a:extLst>
          </p:cNvPr>
          <p:cNvSpPr>
            <a:spLocks noGrp="1"/>
          </p:cNvSpPr>
          <p:nvPr>
            <p:ph type="title"/>
          </p:nvPr>
        </p:nvSpPr>
        <p:spPr>
          <a:xfrm>
            <a:off x="281354" y="457200"/>
            <a:ext cx="8534400" cy="1143000"/>
          </a:xfrm>
        </p:spPr>
        <p:txBody>
          <a:bodyPr>
            <a:normAutofit/>
          </a:bodyPr>
          <a:lstStyle/>
          <a:p>
            <a:r>
              <a:rPr lang="en-IN" dirty="0"/>
              <a:t>Example 2.6.1: Exact Equation</a:t>
            </a:r>
          </a:p>
        </p:txBody>
      </p:sp>
      <p:sp>
        <p:nvSpPr>
          <p:cNvPr id="3" name="Content Placeholder 2">
            <a:extLst>
              <a:ext uri="{FF2B5EF4-FFF2-40B4-BE49-F238E27FC236}">
                <a16:creationId xmlns:a16="http://schemas.microsoft.com/office/drawing/2014/main" id="{665CB05D-3BE8-4A81-98E8-1DC2A935882E}"/>
              </a:ext>
            </a:extLst>
          </p:cNvPr>
          <p:cNvSpPr>
            <a:spLocks noGrp="1"/>
          </p:cNvSpPr>
          <p:nvPr>
            <p:ph sz="quarter" idx="15"/>
          </p:nvPr>
        </p:nvSpPr>
        <p:spPr>
          <a:xfrm>
            <a:off x="380060" y="1692274"/>
            <a:ext cx="8279722" cy="1660526"/>
          </a:xfrm>
        </p:spPr>
        <p:txBody>
          <a:bodyPr/>
          <a:lstStyle/>
          <a:p>
            <a:pPr marL="457200" indent="-457200"/>
            <a:r>
              <a:rPr lang="en-IN" sz="2400" dirty="0"/>
              <a:t>Consider the equation:</a:t>
            </a:r>
          </a:p>
          <a:p>
            <a:pPr marL="0" indent="0" algn="ctr">
              <a:buNone/>
            </a:pPr>
            <a:r>
              <a:rPr lang="en-IN" sz="2400" dirty="0"/>
              <a:t>2</a:t>
            </a:r>
            <a:r>
              <a:rPr lang="en-IN" sz="2400" i="1" dirty="0"/>
              <a:t>x</a:t>
            </a:r>
            <a:r>
              <a:rPr lang="en-IN" sz="2400" dirty="0"/>
              <a:t> + </a:t>
            </a:r>
            <a:r>
              <a:rPr lang="en-IN" sz="2400" i="1" dirty="0"/>
              <a:t>y</a:t>
            </a:r>
            <a:r>
              <a:rPr lang="en-IN" sz="2400" baseline="30000" dirty="0"/>
              <a:t>2</a:t>
            </a:r>
            <a:r>
              <a:rPr lang="en-IN" sz="2400" dirty="0"/>
              <a:t> + 2</a:t>
            </a:r>
            <a:r>
              <a:rPr lang="en-IN" sz="2400" i="1" dirty="0"/>
              <a:t>xyy</a:t>
            </a:r>
            <a:r>
              <a:rPr lang="en-IN" sz="2400" dirty="0">
                <a:latin typeface="Times New Roman" panose="02020603050405020304" pitchFamily="18" charset="0"/>
                <a:cs typeface="Times New Roman" panose="02020603050405020304" pitchFamily="18" charset="0"/>
              </a:rPr>
              <a:t>ʹ = 0</a:t>
            </a:r>
          </a:p>
          <a:p>
            <a:pPr marL="461963" indent="-461963"/>
            <a:r>
              <a:rPr lang="en-US" sz="2400" dirty="0"/>
              <a:t>It is neither linear nor separable, but there is a function φ such that</a:t>
            </a:r>
          </a:p>
        </p:txBody>
      </p:sp>
      <p:graphicFrame>
        <p:nvGraphicFramePr>
          <p:cNvPr id="7" name="Object 6" descr="equation left hand side two times x plus y squared equals right hand side prefix partial differential of psi divided by prefix partial differential of y and equation left hand side two times x times y equals right hand side prefix partial differential of psi divided by prefix partial differential of x">
            <a:extLst>
              <a:ext uri="{FF2B5EF4-FFF2-40B4-BE49-F238E27FC236}">
                <a16:creationId xmlns:a16="http://schemas.microsoft.com/office/drawing/2014/main" id="{3ACE85CC-8070-4CC4-83F9-10316EA0F834}"/>
              </a:ext>
            </a:extLst>
          </p:cNvPr>
          <p:cNvGraphicFramePr>
            <a:graphicFrameLocks noChangeAspect="1"/>
          </p:cNvGraphicFramePr>
          <p:nvPr>
            <p:extLst>
              <p:ext uri="{D42A27DB-BD31-4B8C-83A1-F6EECF244321}">
                <p14:modId xmlns:p14="http://schemas.microsoft.com/office/powerpoint/2010/main" val="3635427903"/>
              </p:ext>
            </p:extLst>
          </p:nvPr>
        </p:nvGraphicFramePr>
        <p:xfrm>
          <a:off x="3153596" y="3117797"/>
          <a:ext cx="2843033" cy="674964"/>
        </p:xfrm>
        <a:graphic>
          <a:graphicData uri="http://schemas.openxmlformats.org/presentationml/2006/ole">
            <mc:AlternateContent xmlns:mc="http://schemas.openxmlformats.org/markup-compatibility/2006">
              <mc:Choice xmlns:v="urn:schemas-microsoft-com:vml" Requires="v">
                <p:oleObj name="Equation" r:id="rId3" imgW="1765080" imgH="419040" progId="Equation.DSMT4">
                  <p:embed/>
                </p:oleObj>
              </mc:Choice>
              <mc:Fallback>
                <p:oleObj name="Equation" r:id="rId3" imgW="1765080" imgH="419040" progId="Equation.DSMT4">
                  <p:embed/>
                  <p:pic>
                    <p:nvPicPr>
                      <p:cNvPr id="4" name="Object 3"/>
                      <p:cNvPicPr/>
                      <p:nvPr/>
                    </p:nvPicPr>
                    <p:blipFill>
                      <a:blip r:embed="rId4"/>
                      <a:stretch>
                        <a:fillRect/>
                      </a:stretch>
                    </p:blipFill>
                    <p:spPr>
                      <a:xfrm>
                        <a:off x="3153596" y="3117797"/>
                        <a:ext cx="2843033" cy="674964"/>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F80D8FBB-5E9F-4DB9-A2B9-5055CB0BEE7B}"/>
              </a:ext>
            </a:extLst>
          </p:cNvPr>
          <p:cNvSpPr>
            <a:spLocks noGrp="1"/>
          </p:cNvSpPr>
          <p:nvPr>
            <p:ph sz="quarter" idx="18"/>
          </p:nvPr>
        </p:nvSpPr>
        <p:spPr>
          <a:xfrm>
            <a:off x="426128" y="3794460"/>
            <a:ext cx="8389626" cy="1371266"/>
          </a:xfrm>
        </p:spPr>
        <p:txBody>
          <a:bodyPr/>
          <a:lstStyle/>
          <a:p>
            <a:pPr marL="457200" indent="-457200"/>
            <a:r>
              <a:rPr lang="en-US" dirty="0"/>
              <a:t>The function that works is </a:t>
            </a:r>
            <a:r>
              <a:rPr lang="el-GR" i="1" dirty="0">
                <a:latin typeface="Times New Roman" panose="02020603050405020304" pitchFamily="18" charset="0"/>
                <a:cs typeface="Times New Roman" panose="02020603050405020304" pitchFamily="18" charset="0"/>
              </a:rPr>
              <a:t>Ψ</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y</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x</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xy</a:t>
            </a:r>
            <a:r>
              <a:rPr lang="en-US" baseline="30000" dirty="0">
                <a:latin typeface="Times New Roman" panose="02020603050405020304" pitchFamily="18" charset="0"/>
                <a:cs typeface="Times New Roman" panose="02020603050405020304" pitchFamily="18" charset="0"/>
              </a:rPr>
              <a:t>2</a:t>
            </a:r>
          </a:p>
          <a:p>
            <a:pPr marL="457200" indent="-457200"/>
            <a:r>
              <a:rPr lang="en-US" dirty="0"/>
              <a:t>Thinking of </a:t>
            </a:r>
            <a:r>
              <a:rPr lang="en-US" i="1" dirty="0"/>
              <a:t>y</a:t>
            </a:r>
            <a:r>
              <a:rPr lang="en-US" dirty="0"/>
              <a:t> as a function of </a:t>
            </a:r>
            <a:r>
              <a:rPr lang="en-US" i="1" dirty="0"/>
              <a:t>x</a:t>
            </a:r>
            <a:r>
              <a:rPr lang="en-US" dirty="0"/>
              <a:t> and calling upon the chain rule, the differential equation and its solution become</a:t>
            </a:r>
          </a:p>
        </p:txBody>
      </p:sp>
      <p:graphicFrame>
        <p:nvGraphicFramePr>
          <p:cNvPr id="8" name="Object 7" descr="equation sequence part 1  d times psi divided by d times x equals part 2  d divided by d times x times open left parenthesis x squared plus x times y squared close equals part 3 zero multirelation right double arrow psi of x comma y equals x squared plus x times y squared equals c">
            <a:extLst>
              <a:ext uri="{FF2B5EF4-FFF2-40B4-BE49-F238E27FC236}">
                <a16:creationId xmlns:a16="http://schemas.microsoft.com/office/drawing/2014/main" id="{0F171371-8A81-4DE7-B6C2-485493D3DA16}"/>
              </a:ext>
            </a:extLst>
          </p:cNvPr>
          <p:cNvGraphicFramePr>
            <a:graphicFrameLocks noChangeAspect="1"/>
          </p:cNvGraphicFramePr>
          <p:nvPr>
            <p:extLst>
              <p:ext uri="{D42A27DB-BD31-4B8C-83A1-F6EECF244321}">
                <p14:modId xmlns:p14="http://schemas.microsoft.com/office/powerpoint/2010/main" val="2940147638"/>
              </p:ext>
            </p:extLst>
          </p:nvPr>
        </p:nvGraphicFramePr>
        <p:xfrm>
          <a:off x="2162925" y="5309541"/>
          <a:ext cx="4847475" cy="634059"/>
        </p:xfrm>
        <a:graphic>
          <a:graphicData uri="http://schemas.openxmlformats.org/presentationml/2006/ole">
            <mc:AlternateContent xmlns:mc="http://schemas.openxmlformats.org/markup-compatibility/2006">
              <mc:Choice xmlns:v="urn:schemas-microsoft-com:vml" Requires="v">
                <p:oleObj name="Equation" r:id="rId5" imgW="3009600" imgH="393480" progId="Equation.DSMT4">
                  <p:embed/>
                </p:oleObj>
              </mc:Choice>
              <mc:Fallback>
                <p:oleObj name="Equation" r:id="rId5" imgW="3009600" imgH="393480" progId="Equation.DSMT4">
                  <p:embed/>
                  <p:pic>
                    <p:nvPicPr>
                      <p:cNvPr id="6" name="Object 5"/>
                      <p:cNvPicPr/>
                      <p:nvPr/>
                    </p:nvPicPr>
                    <p:blipFill>
                      <a:blip r:embed="rId6"/>
                      <a:stretch>
                        <a:fillRect/>
                      </a:stretch>
                    </p:blipFill>
                    <p:spPr>
                      <a:xfrm>
                        <a:off x="2162925" y="5309541"/>
                        <a:ext cx="4847475" cy="634059"/>
                      </a:xfrm>
                      <a:prstGeom prst="rect">
                        <a:avLst/>
                      </a:prstGeom>
                    </p:spPr>
                  </p:pic>
                </p:oleObj>
              </mc:Fallback>
            </mc:AlternateContent>
          </a:graphicData>
        </a:graphic>
      </p:graphicFrame>
    </p:spTree>
    <p:extLst>
      <p:ext uri="{BB962C8B-B14F-4D97-AF65-F5344CB8AC3E}">
        <p14:creationId xmlns:p14="http://schemas.microsoft.com/office/powerpoint/2010/main" val="378070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2CFC-C2FC-43FD-8EB7-BF738CE8535C}"/>
              </a:ext>
            </a:extLst>
          </p:cNvPr>
          <p:cNvSpPr>
            <a:spLocks noGrp="1"/>
          </p:cNvSpPr>
          <p:nvPr>
            <p:ph type="title"/>
          </p:nvPr>
        </p:nvSpPr>
        <p:spPr>
          <a:xfrm>
            <a:off x="281354" y="457199"/>
            <a:ext cx="8534400" cy="1091231"/>
          </a:xfrm>
        </p:spPr>
        <p:txBody>
          <a:bodyPr>
            <a:noAutofit/>
          </a:bodyPr>
          <a:lstStyle/>
          <a:p>
            <a:r>
              <a:rPr lang="en-IN" dirty="0"/>
              <a:t>Theorem 2.6.1</a:t>
            </a:r>
          </a:p>
        </p:txBody>
      </p:sp>
      <p:sp>
        <p:nvSpPr>
          <p:cNvPr id="3" name="Content Placeholder 2">
            <a:extLst>
              <a:ext uri="{FF2B5EF4-FFF2-40B4-BE49-F238E27FC236}">
                <a16:creationId xmlns:a16="http://schemas.microsoft.com/office/drawing/2014/main" id="{C97B968D-C4DF-47B5-B2C7-0080E3DA4BDE}"/>
              </a:ext>
            </a:extLst>
          </p:cNvPr>
          <p:cNvSpPr>
            <a:spLocks noGrp="1"/>
          </p:cNvSpPr>
          <p:nvPr>
            <p:ph sz="quarter" idx="15"/>
          </p:nvPr>
        </p:nvSpPr>
        <p:spPr/>
        <p:txBody>
          <a:bodyPr/>
          <a:lstStyle/>
          <a:p>
            <a:pPr marL="457200" indent="-457200"/>
            <a:r>
              <a:rPr lang="en-US" sz="2400" dirty="0"/>
              <a:t>Suppose an ODE can be written in the form</a:t>
            </a:r>
          </a:p>
        </p:txBody>
      </p:sp>
      <p:graphicFrame>
        <p:nvGraphicFramePr>
          <p:cNvPr id="7" name="Object 6" descr="multiline equation row 1 cap m of x comma y plus cap n of x comma y times y super prime equals zero open left parenthesis one close">
            <a:extLst>
              <a:ext uri="{FF2B5EF4-FFF2-40B4-BE49-F238E27FC236}">
                <a16:creationId xmlns:a16="http://schemas.microsoft.com/office/drawing/2014/main" id="{FF519677-F518-4E7C-B868-E32680193AFE}"/>
              </a:ext>
            </a:extLst>
          </p:cNvPr>
          <p:cNvGraphicFramePr>
            <a:graphicFrameLocks noChangeAspect="1"/>
          </p:cNvGraphicFramePr>
          <p:nvPr>
            <p:extLst>
              <p:ext uri="{D42A27DB-BD31-4B8C-83A1-F6EECF244321}">
                <p14:modId xmlns:p14="http://schemas.microsoft.com/office/powerpoint/2010/main" val="550405678"/>
              </p:ext>
            </p:extLst>
          </p:nvPr>
        </p:nvGraphicFramePr>
        <p:xfrm>
          <a:off x="2850840" y="2098171"/>
          <a:ext cx="3442320" cy="449976"/>
        </p:xfrm>
        <a:graphic>
          <a:graphicData uri="http://schemas.openxmlformats.org/presentationml/2006/ole">
            <mc:AlternateContent xmlns:mc="http://schemas.openxmlformats.org/markup-compatibility/2006">
              <mc:Choice xmlns:v="urn:schemas-microsoft-com:vml" Requires="v">
                <p:oleObj name="Equation" r:id="rId3" imgW="1942920" imgH="253800" progId="Equation.DSMT4">
                  <p:embed/>
                </p:oleObj>
              </mc:Choice>
              <mc:Fallback>
                <p:oleObj name="Equation" r:id="rId3" imgW="1942920" imgH="253800" progId="Equation.DSMT4">
                  <p:embed/>
                  <p:pic>
                    <p:nvPicPr>
                      <p:cNvPr id="3" name="Object 2"/>
                      <p:cNvPicPr/>
                      <p:nvPr/>
                    </p:nvPicPr>
                    <p:blipFill>
                      <a:blip r:embed="rId4"/>
                      <a:stretch>
                        <a:fillRect/>
                      </a:stretch>
                    </p:blipFill>
                    <p:spPr>
                      <a:xfrm>
                        <a:off x="2850840" y="2098171"/>
                        <a:ext cx="3442320" cy="449976"/>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9F118398-610D-42C8-AD03-434D38CE3AC0}"/>
              </a:ext>
            </a:extLst>
          </p:cNvPr>
          <p:cNvSpPr>
            <a:spLocks noGrp="1"/>
          </p:cNvSpPr>
          <p:nvPr>
            <p:ph sz="quarter" idx="21"/>
          </p:nvPr>
        </p:nvSpPr>
        <p:spPr>
          <a:xfrm>
            <a:off x="398815" y="2590800"/>
            <a:ext cx="8514997" cy="1158132"/>
          </a:xfrm>
        </p:spPr>
        <p:txBody>
          <a:bodyPr/>
          <a:lstStyle/>
          <a:p>
            <a:pPr marL="457200" indent="0">
              <a:lnSpc>
                <a:spcPct val="100000"/>
              </a:lnSpc>
              <a:spcBef>
                <a:spcPts val="624"/>
              </a:spcBef>
              <a:buNone/>
            </a:pPr>
            <a:r>
              <a:rPr lang="en-US" dirty="0">
                <a:solidFill>
                  <a:schemeClr val="dk1"/>
                </a:solidFill>
                <a:ea typeface="Times New Roman"/>
                <a:cs typeface="Times New Roman"/>
                <a:sym typeface="Times New Roman"/>
              </a:rPr>
              <a:t>where the functions </a:t>
            </a:r>
            <a:r>
              <a:rPr lang="en-US" i="1" dirty="0">
                <a:solidFill>
                  <a:schemeClr val="dk1"/>
                </a:solidFill>
                <a:ea typeface="Times New Roman"/>
                <a:cs typeface="Times New Roman"/>
                <a:sym typeface="Times New Roman"/>
              </a:rPr>
              <a:t>M</a:t>
            </a:r>
            <a:r>
              <a:rPr lang="en-US" dirty="0">
                <a:solidFill>
                  <a:schemeClr val="dk1"/>
                </a:solidFill>
                <a:ea typeface="Times New Roman"/>
                <a:cs typeface="Times New Roman"/>
                <a:sym typeface="Times New Roman"/>
              </a:rPr>
              <a:t>, </a:t>
            </a:r>
            <a:r>
              <a:rPr lang="en-US" i="1" dirty="0">
                <a:solidFill>
                  <a:schemeClr val="dk1"/>
                </a:solidFill>
                <a:ea typeface="Times New Roman"/>
                <a:cs typeface="Times New Roman"/>
                <a:sym typeface="Times New Roman"/>
              </a:rPr>
              <a:t>N</a:t>
            </a:r>
            <a:r>
              <a:rPr lang="en-US" dirty="0">
                <a:solidFill>
                  <a:schemeClr val="dk1"/>
                </a:solidFill>
                <a:ea typeface="Times New Roman"/>
                <a:cs typeface="Times New Roman"/>
                <a:sym typeface="Times New Roman"/>
              </a:rPr>
              <a:t>, </a:t>
            </a:r>
            <a:r>
              <a:rPr lang="en-US" i="1" dirty="0">
                <a:solidFill>
                  <a:schemeClr val="dk1"/>
                </a:solidFill>
                <a:ea typeface="Times New Roman"/>
                <a:cs typeface="Times New Roman"/>
                <a:sym typeface="Times New Roman"/>
              </a:rPr>
              <a:t>M</a:t>
            </a:r>
            <a:r>
              <a:rPr lang="en-US" i="1" baseline="-25000" dirty="0">
                <a:solidFill>
                  <a:schemeClr val="dk1"/>
                </a:solidFill>
                <a:ea typeface="Times New Roman"/>
                <a:cs typeface="Times New Roman"/>
                <a:sym typeface="Times New Roman"/>
              </a:rPr>
              <a:t>y</a:t>
            </a:r>
            <a:r>
              <a:rPr lang="en-US" dirty="0">
                <a:solidFill>
                  <a:schemeClr val="dk1"/>
                </a:solidFill>
                <a:ea typeface="Times New Roman"/>
                <a:cs typeface="Times New Roman"/>
                <a:sym typeface="Times New Roman"/>
              </a:rPr>
              <a:t> and </a:t>
            </a:r>
            <a:r>
              <a:rPr lang="en-US" i="1" dirty="0" err="1">
                <a:solidFill>
                  <a:schemeClr val="dk1"/>
                </a:solidFill>
                <a:ea typeface="Times New Roman"/>
                <a:cs typeface="Times New Roman"/>
                <a:sym typeface="Times New Roman"/>
              </a:rPr>
              <a:t>N</a:t>
            </a:r>
            <a:r>
              <a:rPr lang="en-US" i="1" baseline="-25000" dirty="0" err="1">
                <a:solidFill>
                  <a:schemeClr val="dk1"/>
                </a:solidFill>
                <a:ea typeface="Times New Roman"/>
                <a:cs typeface="Times New Roman"/>
                <a:sym typeface="Times New Roman"/>
              </a:rPr>
              <a:t>x</a:t>
            </a:r>
            <a:r>
              <a:rPr lang="en-US" dirty="0">
                <a:solidFill>
                  <a:schemeClr val="dk1"/>
                </a:solidFill>
                <a:ea typeface="Times New Roman"/>
                <a:cs typeface="Times New Roman"/>
                <a:sym typeface="Times New Roman"/>
              </a:rPr>
              <a:t> are all continuous in the rectangular region </a:t>
            </a:r>
            <a:r>
              <a:rPr lang="en-US" i="1" dirty="0">
                <a:solidFill>
                  <a:schemeClr val="dk1"/>
                </a:solidFill>
                <a:ea typeface="Times New Roman"/>
                <a:cs typeface="Times New Roman"/>
                <a:sym typeface="Times New Roman"/>
              </a:rPr>
              <a:t>R</a:t>
            </a:r>
            <a:r>
              <a:rPr lang="en-US" dirty="0">
                <a:solidFill>
                  <a:schemeClr val="dk1"/>
                </a:solidFill>
                <a:ea typeface="Times New Roman"/>
                <a:cs typeface="Times New Roman"/>
                <a:sym typeface="Times New Roman"/>
              </a:rPr>
              <a:t>: </a:t>
            </a:r>
            <a:r>
              <a:rPr lang="el-GR" i="1" dirty="0">
                <a:solidFill>
                  <a:schemeClr val="dk1"/>
                </a:solidFill>
                <a:ea typeface="Times New Roman"/>
                <a:cs typeface="Times New Roman" panose="02020603050405020304" pitchFamily="18" charset="0"/>
                <a:sym typeface="Times New Roman"/>
              </a:rPr>
              <a:t>α</a:t>
            </a:r>
            <a:r>
              <a:rPr lang="en-US" i="1" dirty="0">
                <a:solidFill>
                  <a:schemeClr val="dk1"/>
                </a:solidFill>
                <a:ea typeface="Times New Roman"/>
                <a:cs typeface="Times New Roman" panose="02020603050405020304" pitchFamily="18" charset="0"/>
                <a:sym typeface="Times New Roman"/>
              </a:rPr>
              <a:t> &lt; x &lt; </a:t>
            </a:r>
            <a:r>
              <a:rPr lang="el-GR" i="1" dirty="0">
                <a:solidFill>
                  <a:schemeClr val="dk1"/>
                </a:solidFill>
                <a:ea typeface="Times New Roman"/>
                <a:cs typeface="Times New Roman" panose="02020603050405020304" pitchFamily="18" charset="0"/>
                <a:sym typeface="Times New Roman"/>
              </a:rPr>
              <a:t>β</a:t>
            </a:r>
            <a:r>
              <a:rPr lang="en-US" i="1" dirty="0">
                <a:solidFill>
                  <a:schemeClr val="dk1"/>
                </a:solidFill>
                <a:ea typeface="Times New Roman"/>
                <a:cs typeface="Times New Roman" panose="02020603050405020304" pitchFamily="18" charset="0"/>
                <a:sym typeface="Times New Roman"/>
              </a:rPr>
              <a:t>, </a:t>
            </a:r>
            <a:r>
              <a:rPr lang="el-GR" i="1" dirty="0">
                <a:solidFill>
                  <a:schemeClr val="dk1"/>
                </a:solidFill>
                <a:ea typeface="Times New Roman"/>
                <a:cs typeface="Times New Roman" panose="02020603050405020304" pitchFamily="18" charset="0"/>
                <a:sym typeface="Times New Roman"/>
              </a:rPr>
              <a:t>γ</a:t>
            </a:r>
            <a:r>
              <a:rPr lang="en-US" i="1" dirty="0">
                <a:solidFill>
                  <a:schemeClr val="dk1"/>
                </a:solidFill>
                <a:ea typeface="Times New Roman"/>
                <a:cs typeface="Times New Roman" panose="02020603050405020304" pitchFamily="18" charset="0"/>
                <a:sym typeface="Times New Roman"/>
              </a:rPr>
              <a:t> &lt; y &lt; </a:t>
            </a:r>
            <a:r>
              <a:rPr lang="el-GR" i="1" dirty="0">
                <a:solidFill>
                  <a:schemeClr val="dk1"/>
                </a:solidFill>
                <a:ea typeface="Times New Roman"/>
                <a:cs typeface="Times New Roman" panose="02020603050405020304" pitchFamily="18" charset="0"/>
                <a:sym typeface="Times New Roman"/>
              </a:rPr>
              <a:t>δ</a:t>
            </a:r>
            <a:r>
              <a:rPr lang="en-US" i="1" dirty="0">
                <a:solidFill>
                  <a:schemeClr val="dk1"/>
                </a:solidFill>
                <a:ea typeface="Times New Roman"/>
                <a:cs typeface="Times New Roman" panose="02020603050405020304" pitchFamily="18" charset="0"/>
                <a:sym typeface="Times New Roman"/>
              </a:rPr>
              <a:t> </a:t>
            </a:r>
            <a:r>
              <a:rPr lang="en-US" dirty="0"/>
              <a:t>Then Eq. (1) is an </a:t>
            </a:r>
            <a:r>
              <a:rPr lang="en-US" b="1" dirty="0"/>
              <a:t>exact</a:t>
            </a:r>
            <a:r>
              <a:rPr lang="en-US" dirty="0"/>
              <a:t> differential equation in </a:t>
            </a:r>
            <a:r>
              <a:rPr lang="en-US" i="1" dirty="0"/>
              <a:t>R</a:t>
            </a:r>
            <a:r>
              <a:rPr lang="en-US" dirty="0"/>
              <a:t> if and only if </a:t>
            </a:r>
            <a:endParaRPr lang="en-IN" dirty="0"/>
          </a:p>
        </p:txBody>
      </p:sp>
      <p:graphicFrame>
        <p:nvGraphicFramePr>
          <p:cNvPr id="12" name="Object 11" descr="multiline equation row 1 cap m sub y of x comma y equals cap n sub x of x comma y open left parenthesis two close">
            <a:extLst>
              <a:ext uri="{FF2B5EF4-FFF2-40B4-BE49-F238E27FC236}">
                <a16:creationId xmlns:a16="http://schemas.microsoft.com/office/drawing/2014/main" id="{BAC8FBE8-AB0B-45C2-8991-119D577CE97C}"/>
              </a:ext>
            </a:extLst>
          </p:cNvPr>
          <p:cNvGraphicFramePr>
            <a:graphicFrameLocks noChangeAspect="1"/>
          </p:cNvGraphicFramePr>
          <p:nvPr>
            <p:extLst>
              <p:ext uri="{D42A27DB-BD31-4B8C-83A1-F6EECF244321}">
                <p14:modId xmlns:p14="http://schemas.microsoft.com/office/powerpoint/2010/main" val="1306810894"/>
              </p:ext>
            </p:extLst>
          </p:nvPr>
        </p:nvGraphicFramePr>
        <p:xfrm>
          <a:off x="3042080" y="3826234"/>
          <a:ext cx="3059839" cy="449976"/>
        </p:xfrm>
        <a:graphic>
          <a:graphicData uri="http://schemas.openxmlformats.org/presentationml/2006/ole">
            <mc:AlternateContent xmlns:mc="http://schemas.openxmlformats.org/markup-compatibility/2006">
              <mc:Choice xmlns:v="urn:schemas-microsoft-com:vml" Requires="v">
                <p:oleObj name="Equation" r:id="rId5" imgW="1726920" imgH="253800" progId="Equation.DSMT4">
                  <p:embed/>
                </p:oleObj>
              </mc:Choice>
              <mc:Fallback>
                <p:oleObj name="Equation" r:id="rId5" imgW="1726920" imgH="253800" progId="Equation.DSMT4">
                  <p:embed/>
                  <p:pic>
                    <p:nvPicPr>
                      <p:cNvPr id="5" name="Object 4"/>
                      <p:cNvPicPr/>
                      <p:nvPr/>
                    </p:nvPicPr>
                    <p:blipFill>
                      <a:blip r:embed="rId6"/>
                      <a:stretch>
                        <a:fillRect/>
                      </a:stretch>
                    </p:blipFill>
                    <p:spPr>
                      <a:xfrm>
                        <a:off x="3042080" y="3826234"/>
                        <a:ext cx="3059839" cy="449976"/>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4FB37BEA-6FC9-4459-9A13-66243D1E6E88}"/>
              </a:ext>
            </a:extLst>
          </p:cNvPr>
          <p:cNvSpPr>
            <a:spLocks noGrp="1"/>
          </p:cNvSpPr>
          <p:nvPr>
            <p:ph sz="quarter" idx="22"/>
          </p:nvPr>
        </p:nvSpPr>
        <p:spPr>
          <a:xfrm>
            <a:off x="398815" y="4315411"/>
            <a:ext cx="8591991" cy="503885"/>
          </a:xfrm>
        </p:spPr>
        <p:txBody>
          <a:bodyPr/>
          <a:lstStyle/>
          <a:p>
            <a:pPr marL="457200" indent="-457200">
              <a:buClr>
                <a:schemeClr val="accent2"/>
              </a:buClr>
            </a:pPr>
            <a:r>
              <a:rPr lang="en-US" sz="2400" dirty="0"/>
              <a:t>That is, there exists a function </a:t>
            </a:r>
            <a:r>
              <a:rPr lang="el-GR" sz="2400" i="1" dirty="0"/>
              <a:t>ψ</a:t>
            </a:r>
            <a:r>
              <a:rPr lang="en-IN" sz="2400" i="1" dirty="0"/>
              <a:t> </a:t>
            </a:r>
            <a:r>
              <a:rPr lang="en-US" sz="2400" dirty="0"/>
              <a:t>satisfying the conditions</a:t>
            </a:r>
          </a:p>
        </p:txBody>
      </p:sp>
      <p:graphicFrame>
        <p:nvGraphicFramePr>
          <p:cNvPr id="13" name="Object 12" descr="multiline equation row 1 psi sub x of x comma y equals cap m of x comma y comma psi sub y of x comma y equals cap n of x comma y open left parenthesis three close">
            <a:extLst>
              <a:ext uri="{FF2B5EF4-FFF2-40B4-BE49-F238E27FC236}">
                <a16:creationId xmlns:a16="http://schemas.microsoft.com/office/drawing/2014/main" id="{1984CC98-2874-4D64-8BA1-4CA93592C446}"/>
              </a:ext>
            </a:extLst>
          </p:cNvPr>
          <p:cNvGraphicFramePr>
            <a:graphicFrameLocks noChangeAspect="1"/>
          </p:cNvGraphicFramePr>
          <p:nvPr>
            <p:extLst>
              <p:ext uri="{D42A27DB-BD31-4B8C-83A1-F6EECF244321}">
                <p14:modId xmlns:p14="http://schemas.microsoft.com/office/powerpoint/2010/main" val="1928861898"/>
              </p:ext>
            </p:extLst>
          </p:nvPr>
        </p:nvGraphicFramePr>
        <p:xfrm>
          <a:off x="2074631" y="4824009"/>
          <a:ext cx="4994738" cy="449976"/>
        </p:xfrm>
        <a:graphic>
          <a:graphicData uri="http://schemas.openxmlformats.org/presentationml/2006/ole">
            <mc:AlternateContent xmlns:mc="http://schemas.openxmlformats.org/markup-compatibility/2006">
              <mc:Choice xmlns:v="urn:schemas-microsoft-com:vml" Requires="v">
                <p:oleObj name="Equation" r:id="rId7" imgW="2819160" imgH="253800" progId="Equation.DSMT4">
                  <p:embed/>
                </p:oleObj>
              </mc:Choice>
              <mc:Fallback>
                <p:oleObj name="Equation" r:id="rId7" imgW="2819160" imgH="253800" progId="Equation.DSMT4">
                  <p:embed/>
                  <p:pic>
                    <p:nvPicPr>
                      <p:cNvPr id="6" name="Object 5"/>
                      <p:cNvPicPr/>
                      <p:nvPr/>
                    </p:nvPicPr>
                    <p:blipFill>
                      <a:blip r:embed="rId8"/>
                      <a:stretch>
                        <a:fillRect/>
                      </a:stretch>
                    </p:blipFill>
                    <p:spPr>
                      <a:xfrm>
                        <a:off x="2074631" y="4824009"/>
                        <a:ext cx="4994738" cy="449976"/>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24F8A9D3-6521-4C77-8DA8-B29065B91C3F}"/>
              </a:ext>
            </a:extLst>
          </p:cNvPr>
          <p:cNvSpPr>
            <a:spLocks noGrp="1"/>
          </p:cNvSpPr>
          <p:nvPr>
            <p:ph sz="quarter" idx="25"/>
          </p:nvPr>
        </p:nvSpPr>
        <p:spPr>
          <a:xfrm>
            <a:off x="914400" y="5347675"/>
            <a:ext cx="5451612" cy="472224"/>
          </a:xfrm>
        </p:spPr>
        <p:txBody>
          <a:bodyPr/>
          <a:lstStyle/>
          <a:p>
            <a:pPr marL="457200" indent="-457200">
              <a:buNone/>
            </a:pPr>
            <a:r>
              <a:rPr lang="en-US" dirty="0">
                <a:solidFill>
                  <a:schemeClr val="dk1"/>
                </a:solidFill>
                <a:ea typeface="Times New Roman"/>
                <a:cs typeface="Times New Roman"/>
                <a:sym typeface="Times New Roman"/>
              </a:rPr>
              <a:t>if and only if </a:t>
            </a:r>
            <a:r>
              <a:rPr lang="en-US" i="1" dirty="0">
                <a:solidFill>
                  <a:schemeClr val="dk1"/>
                </a:solidFill>
                <a:ea typeface="Times New Roman"/>
                <a:cs typeface="Times New Roman"/>
                <a:sym typeface="Times New Roman"/>
              </a:rPr>
              <a:t>M</a:t>
            </a:r>
            <a:r>
              <a:rPr lang="en-US" dirty="0">
                <a:solidFill>
                  <a:schemeClr val="dk1"/>
                </a:solidFill>
                <a:ea typeface="Times New Roman"/>
                <a:cs typeface="Times New Roman"/>
                <a:sym typeface="Times New Roman"/>
              </a:rPr>
              <a:t> and </a:t>
            </a:r>
            <a:r>
              <a:rPr lang="en-US" i="1" dirty="0">
                <a:solidFill>
                  <a:schemeClr val="dk1"/>
                </a:solidFill>
                <a:ea typeface="Times New Roman"/>
                <a:cs typeface="Times New Roman"/>
                <a:sym typeface="Times New Roman"/>
              </a:rPr>
              <a:t>N</a:t>
            </a:r>
            <a:r>
              <a:rPr lang="en-US" dirty="0">
                <a:solidFill>
                  <a:schemeClr val="dk1"/>
                </a:solidFill>
                <a:ea typeface="Times New Roman"/>
                <a:cs typeface="Times New Roman"/>
                <a:sym typeface="Times New Roman"/>
              </a:rPr>
              <a:t> satisfy Equation (2).</a:t>
            </a:r>
            <a:endParaRPr lang="en-IN" dirty="0"/>
          </a:p>
        </p:txBody>
      </p:sp>
    </p:spTree>
    <p:extLst>
      <p:ext uri="{BB962C8B-B14F-4D97-AF65-F5344CB8AC3E}">
        <p14:creationId xmlns:p14="http://schemas.microsoft.com/office/powerpoint/2010/main" val="3608812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8765-C245-496E-A10C-E267CCE1DE49}"/>
              </a:ext>
            </a:extLst>
          </p:cNvPr>
          <p:cNvSpPr>
            <a:spLocks noGrp="1"/>
          </p:cNvSpPr>
          <p:nvPr>
            <p:ph type="title"/>
          </p:nvPr>
        </p:nvSpPr>
        <p:spPr>
          <a:xfrm>
            <a:off x="281354" y="457200"/>
            <a:ext cx="8534400" cy="837585"/>
          </a:xfrm>
        </p:spPr>
        <p:txBody>
          <a:bodyPr>
            <a:normAutofit/>
          </a:bodyPr>
          <a:lstStyle/>
          <a:p>
            <a:r>
              <a:rPr lang="en-IN" dirty="0"/>
              <a:t>Example 2.6.2: Exact Equation</a:t>
            </a:r>
          </a:p>
        </p:txBody>
      </p:sp>
      <p:sp>
        <p:nvSpPr>
          <p:cNvPr id="3" name="Content Placeholder 2">
            <a:extLst>
              <a:ext uri="{FF2B5EF4-FFF2-40B4-BE49-F238E27FC236}">
                <a16:creationId xmlns:a16="http://schemas.microsoft.com/office/drawing/2014/main" id="{FFA51831-7926-4E48-ADBE-0A405636FD80}"/>
              </a:ext>
            </a:extLst>
          </p:cNvPr>
          <p:cNvSpPr>
            <a:spLocks noGrp="1"/>
          </p:cNvSpPr>
          <p:nvPr>
            <p:ph sz="quarter" idx="15"/>
          </p:nvPr>
        </p:nvSpPr>
        <p:spPr>
          <a:xfrm>
            <a:off x="380060" y="1600200"/>
            <a:ext cx="8534400" cy="503885"/>
          </a:xfrm>
        </p:spPr>
        <p:txBody>
          <a:bodyPr/>
          <a:lstStyle/>
          <a:p>
            <a:pPr marL="457200" indent="-457200"/>
            <a:r>
              <a:rPr lang="en-US" sz="2400" dirty="0"/>
              <a:t>Consider the following differential equation.</a:t>
            </a:r>
            <a:endParaRPr lang="en-IN" sz="2400" dirty="0"/>
          </a:p>
        </p:txBody>
      </p:sp>
      <p:graphicFrame>
        <p:nvGraphicFramePr>
          <p:cNvPr id="10" name="Object 9" descr="open left parenthesis y times cosine of x plus two times x times e super y close plus open left parenthesis sine of x plus x squared times e super y minus one close times y super prime equals zero">
            <a:extLst>
              <a:ext uri="{FF2B5EF4-FFF2-40B4-BE49-F238E27FC236}">
                <a16:creationId xmlns:a16="http://schemas.microsoft.com/office/drawing/2014/main" id="{8CAAE440-3061-4824-879F-237EAC21A1F1}"/>
              </a:ext>
            </a:extLst>
          </p:cNvPr>
          <p:cNvGraphicFramePr>
            <a:graphicFrameLocks noChangeAspect="1"/>
          </p:cNvGraphicFramePr>
          <p:nvPr>
            <p:extLst>
              <p:ext uri="{D42A27DB-BD31-4B8C-83A1-F6EECF244321}">
                <p14:modId xmlns:p14="http://schemas.microsoft.com/office/powerpoint/2010/main" val="1190448137"/>
              </p:ext>
            </p:extLst>
          </p:nvPr>
        </p:nvGraphicFramePr>
        <p:xfrm>
          <a:off x="2567559" y="2103538"/>
          <a:ext cx="4008882" cy="449976"/>
        </p:xfrm>
        <a:graphic>
          <a:graphicData uri="http://schemas.openxmlformats.org/presentationml/2006/ole">
            <mc:AlternateContent xmlns:mc="http://schemas.openxmlformats.org/markup-compatibility/2006">
              <mc:Choice xmlns:v="urn:schemas-microsoft-com:vml" Requires="v">
                <p:oleObj name="Equation" r:id="rId3" imgW="2489040" imgH="279360" progId="Equation.DSMT4">
                  <p:embed/>
                </p:oleObj>
              </mc:Choice>
              <mc:Fallback>
                <p:oleObj name="Equation" r:id="rId3" imgW="2489040" imgH="279360" progId="Equation.DSMT4">
                  <p:embed/>
                  <p:pic>
                    <p:nvPicPr>
                      <p:cNvPr id="3" name="Object 2"/>
                      <p:cNvPicPr/>
                      <p:nvPr/>
                    </p:nvPicPr>
                    <p:blipFill>
                      <a:blip r:embed="rId4"/>
                      <a:stretch>
                        <a:fillRect/>
                      </a:stretch>
                    </p:blipFill>
                    <p:spPr>
                      <a:xfrm>
                        <a:off x="2567559" y="2103538"/>
                        <a:ext cx="4008882" cy="44997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1A4406E-A004-4D49-B723-133FE35ACE4A}"/>
              </a:ext>
            </a:extLst>
          </p:cNvPr>
          <p:cNvSpPr>
            <a:spLocks noGrp="1"/>
          </p:cNvSpPr>
          <p:nvPr>
            <p:ph sz="quarter" idx="18"/>
          </p:nvPr>
        </p:nvSpPr>
        <p:spPr>
          <a:xfrm>
            <a:off x="398817" y="2590201"/>
            <a:ext cx="1353783" cy="437017"/>
          </a:xfrm>
        </p:spPr>
        <p:txBody>
          <a:bodyPr/>
          <a:lstStyle/>
          <a:p>
            <a:pPr marL="457200" indent="-457200">
              <a:tabLst>
                <a:tab pos="457200" algn="l"/>
              </a:tabLst>
            </a:pPr>
            <a:r>
              <a:rPr lang="en-IN" dirty="0"/>
              <a:t>Then</a:t>
            </a:r>
          </a:p>
        </p:txBody>
      </p:sp>
      <p:graphicFrame>
        <p:nvGraphicFramePr>
          <p:cNvPr id="12" name="Object 11" descr="cap m of x comma y equals y times cosine of x plus two times x times e super y comma cap n of x comma y equals sine of x plus x squared times e super y minus one">
            <a:extLst>
              <a:ext uri="{FF2B5EF4-FFF2-40B4-BE49-F238E27FC236}">
                <a16:creationId xmlns:a16="http://schemas.microsoft.com/office/drawing/2014/main" id="{8E5D7264-D153-48FC-AEF7-180C78207118}"/>
              </a:ext>
            </a:extLst>
          </p:cNvPr>
          <p:cNvGraphicFramePr>
            <a:graphicFrameLocks noChangeAspect="1"/>
          </p:cNvGraphicFramePr>
          <p:nvPr>
            <p:extLst>
              <p:ext uri="{D42A27DB-BD31-4B8C-83A1-F6EECF244321}">
                <p14:modId xmlns:p14="http://schemas.microsoft.com/office/powerpoint/2010/main" val="1179000508"/>
              </p:ext>
            </p:extLst>
          </p:nvPr>
        </p:nvGraphicFramePr>
        <p:xfrm>
          <a:off x="2088199" y="3032419"/>
          <a:ext cx="5011103" cy="409069"/>
        </p:xfrm>
        <a:graphic>
          <a:graphicData uri="http://schemas.openxmlformats.org/presentationml/2006/ole">
            <mc:AlternateContent xmlns:mc="http://schemas.openxmlformats.org/markup-compatibility/2006">
              <mc:Choice xmlns:v="urn:schemas-microsoft-com:vml" Requires="v">
                <p:oleObj name="Equation" r:id="rId5" imgW="3111480" imgH="253800" progId="Equation.DSMT4">
                  <p:embed/>
                </p:oleObj>
              </mc:Choice>
              <mc:Fallback>
                <p:oleObj name="Equation" r:id="rId5" imgW="3111480" imgH="253800" progId="Equation.DSMT4">
                  <p:embed/>
                  <p:pic>
                    <p:nvPicPr>
                      <p:cNvPr id="4" name="Object 3"/>
                      <p:cNvPicPr/>
                      <p:nvPr/>
                    </p:nvPicPr>
                    <p:blipFill>
                      <a:blip r:embed="rId6"/>
                      <a:stretch>
                        <a:fillRect/>
                      </a:stretch>
                    </p:blipFill>
                    <p:spPr>
                      <a:xfrm>
                        <a:off x="2088199" y="3032419"/>
                        <a:ext cx="5011103" cy="40906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02EE8009-2F1E-488C-9128-A3093F3D7EA8}"/>
              </a:ext>
            </a:extLst>
          </p:cNvPr>
          <p:cNvSpPr>
            <a:spLocks noGrp="1"/>
          </p:cNvSpPr>
          <p:nvPr>
            <p:ph sz="quarter" idx="21"/>
          </p:nvPr>
        </p:nvSpPr>
        <p:spPr>
          <a:xfrm>
            <a:off x="866775" y="3464246"/>
            <a:ext cx="1502085" cy="363988"/>
          </a:xfrm>
        </p:spPr>
        <p:txBody>
          <a:bodyPr/>
          <a:lstStyle/>
          <a:p>
            <a:pPr marL="0" indent="0">
              <a:buNone/>
            </a:pPr>
            <a:r>
              <a:rPr lang="en-IN" dirty="0"/>
              <a:t>and hence</a:t>
            </a:r>
          </a:p>
        </p:txBody>
      </p:sp>
      <p:graphicFrame>
        <p:nvGraphicFramePr>
          <p:cNvPr id="13" name="Object 12" descr="equation sequence part 1 cap m sub y of x comma y equals part 2 cosine of x plus two times x times e super y equals part 3  cap n sub x of x comma y right double arrow ODE is exact">
            <a:extLst>
              <a:ext uri="{FF2B5EF4-FFF2-40B4-BE49-F238E27FC236}">
                <a16:creationId xmlns:a16="http://schemas.microsoft.com/office/drawing/2014/main" id="{973B2DCA-CD72-428B-8FBF-0968811C2C08}"/>
              </a:ext>
            </a:extLst>
          </p:cNvPr>
          <p:cNvGraphicFramePr>
            <a:graphicFrameLocks noChangeAspect="1"/>
          </p:cNvGraphicFramePr>
          <p:nvPr>
            <p:extLst>
              <p:ext uri="{D42A27DB-BD31-4B8C-83A1-F6EECF244321}">
                <p14:modId xmlns:p14="http://schemas.microsoft.com/office/powerpoint/2010/main" val="1925597304"/>
              </p:ext>
            </p:extLst>
          </p:nvPr>
        </p:nvGraphicFramePr>
        <p:xfrm>
          <a:off x="1981643" y="3915477"/>
          <a:ext cx="5133823" cy="409069"/>
        </p:xfrm>
        <a:graphic>
          <a:graphicData uri="http://schemas.openxmlformats.org/presentationml/2006/ole">
            <mc:AlternateContent xmlns:mc="http://schemas.openxmlformats.org/markup-compatibility/2006">
              <mc:Choice xmlns:v="urn:schemas-microsoft-com:vml" Requires="v">
                <p:oleObj name="Equation" r:id="rId7" imgW="3187440" imgH="253800" progId="Equation.DSMT4">
                  <p:embed/>
                </p:oleObj>
              </mc:Choice>
              <mc:Fallback>
                <p:oleObj name="Equation" r:id="rId7" imgW="3187440" imgH="253800" progId="Equation.DSMT4">
                  <p:embed/>
                  <p:pic>
                    <p:nvPicPr>
                      <p:cNvPr id="5" name="Object 4"/>
                      <p:cNvPicPr/>
                      <p:nvPr/>
                    </p:nvPicPr>
                    <p:blipFill>
                      <a:blip r:embed="rId8"/>
                      <a:stretch>
                        <a:fillRect/>
                      </a:stretch>
                    </p:blipFill>
                    <p:spPr>
                      <a:xfrm>
                        <a:off x="1981643" y="3915477"/>
                        <a:ext cx="5133823" cy="409069"/>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D992929C-00E2-48C8-91D6-708E13F7BEBC}"/>
              </a:ext>
            </a:extLst>
          </p:cNvPr>
          <p:cNvSpPr>
            <a:spLocks noGrp="1"/>
          </p:cNvSpPr>
          <p:nvPr>
            <p:ph sz="quarter" idx="22"/>
          </p:nvPr>
        </p:nvSpPr>
        <p:spPr>
          <a:xfrm>
            <a:off x="398814" y="4419600"/>
            <a:ext cx="3258786" cy="363988"/>
          </a:xfrm>
        </p:spPr>
        <p:txBody>
          <a:bodyPr/>
          <a:lstStyle/>
          <a:p>
            <a:pPr marL="457200" indent="-457200">
              <a:buClr>
                <a:schemeClr val="accent2"/>
              </a:buClr>
            </a:pPr>
            <a:r>
              <a:rPr lang="en-IN" sz="2400" dirty="0"/>
              <a:t>From Theorem 2.6.1,</a:t>
            </a:r>
          </a:p>
        </p:txBody>
      </p:sp>
      <p:graphicFrame>
        <p:nvGraphicFramePr>
          <p:cNvPr id="14" name="Object 13" descr="equation sequence part 1 psi sub x of x comma y equals part 2 cap m equals part 3 y times cosine of x plus two times x times e super y comma equation sequence part 1 psi sub y of x comma y equals part 2 cap n equals part 3 sine of x plus x squared times e super y minus one">
            <a:extLst>
              <a:ext uri="{FF2B5EF4-FFF2-40B4-BE49-F238E27FC236}">
                <a16:creationId xmlns:a16="http://schemas.microsoft.com/office/drawing/2014/main" id="{1800471B-2723-4771-AB9F-37DD9708973D}"/>
              </a:ext>
            </a:extLst>
          </p:cNvPr>
          <p:cNvGraphicFramePr>
            <a:graphicFrameLocks noChangeAspect="1"/>
          </p:cNvGraphicFramePr>
          <p:nvPr>
            <p:extLst>
              <p:ext uri="{D42A27DB-BD31-4B8C-83A1-F6EECF244321}">
                <p14:modId xmlns:p14="http://schemas.microsoft.com/office/powerpoint/2010/main" val="1018572604"/>
              </p:ext>
            </p:extLst>
          </p:nvPr>
        </p:nvGraphicFramePr>
        <p:xfrm>
          <a:off x="1531666" y="4847863"/>
          <a:ext cx="6033776" cy="409069"/>
        </p:xfrm>
        <a:graphic>
          <a:graphicData uri="http://schemas.openxmlformats.org/presentationml/2006/ole">
            <mc:AlternateContent xmlns:mc="http://schemas.openxmlformats.org/markup-compatibility/2006">
              <mc:Choice xmlns:v="urn:schemas-microsoft-com:vml" Requires="v">
                <p:oleObj name="Equation" r:id="rId9" imgW="3746160" imgH="253800" progId="Equation.DSMT4">
                  <p:embed/>
                </p:oleObj>
              </mc:Choice>
              <mc:Fallback>
                <p:oleObj name="Equation" r:id="rId9" imgW="3746160" imgH="253800" progId="Equation.DSMT4">
                  <p:embed/>
                  <p:pic>
                    <p:nvPicPr>
                      <p:cNvPr id="6" name="Object 5"/>
                      <p:cNvPicPr/>
                      <p:nvPr/>
                    </p:nvPicPr>
                    <p:blipFill>
                      <a:blip r:embed="rId10"/>
                      <a:stretch>
                        <a:fillRect/>
                      </a:stretch>
                    </p:blipFill>
                    <p:spPr>
                      <a:xfrm>
                        <a:off x="1531666" y="4847863"/>
                        <a:ext cx="6033776" cy="409069"/>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1BD47CA7-8685-4A33-8C04-1D7EDBDEF69B}"/>
              </a:ext>
            </a:extLst>
          </p:cNvPr>
          <p:cNvSpPr>
            <a:spLocks noGrp="1"/>
          </p:cNvSpPr>
          <p:nvPr>
            <p:ph sz="quarter" idx="25"/>
          </p:nvPr>
        </p:nvSpPr>
        <p:spPr>
          <a:xfrm>
            <a:off x="413178" y="5381919"/>
            <a:ext cx="1415622" cy="363988"/>
          </a:xfrm>
        </p:spPr>
        <p:txBody>
          <a:bodyPr/>
          <a:lstStyle/>
          <a:p>
            <a:pPr marL="457200" indent="-457200">
              <a:tabLst>
                <a:tab pos="400050" algn="l"/>
              </a:tabLst>
            </a:pPr>
            <a:r>
              <a:rPr lang="en-IN" dirty="0"/>
              <a:t>Thus</a:t>
            </a:r>
          </a:p>
        </p:txBody>
      </p:sp>
      <p:graphicFrame>
        <p:nvGraphicFramePr>
          <p:cNvPr id="15" name="Object 14" descr="psi of x comma y equals integral psi x comma ydx equals integral ycosx plus two xeydx equals ysinx plus times x squared times e super y plus h of y">
            <a:extLst>
              <a:ext uri="{FF2B5EF4-FFF2-40B4-BE49-F238E27FC236}">
                <a16:creationId xmlns:a16="http://schemas.microsoft.com/office/drawing/2014/main" id="{FC8E665C-1503-4AD1-85CE-3082758CDC04}"/>
              </a:ext>
            </a:extLst>
          </p:cNvPr>
          <p:cNvGraphicFramePr>
            <a:graphicFrameLocks noChangeAspect="1"/>
          </p:cNvGraphicFramePr>
          <p:nvPr>
            <p:extLst>
              <p:ext uri="{D42A27DB-BD31-4B8C-83A1-F6EECF244321}">
                <p14:modId xmlns:p14="http://schemas.microsoft.com/office/powerpoint/2010/main" val="2741089623"/>
              </p:ext>
            </p:extLst>
          </p:nvPr>
        </p:nvGraphicFramePr>
        <p:xfrm>
          <a:off x="1554163" y="5830888"/>
          <a:ext cx="6080125" cy="407987"/>
        </p:xfrm>
        <a:graphic>
          <a:graphicData uri="http://schemas.openxmlformats.org/presentationml/2006/ole">
            <mc:AlternateContent xmlns:mc="http://schemas.openxmlformats.org/markup-compatibility/2006">
              <mc:Choice xmlns:v="urn:schemas-microsoft-com:vml" Requires="v">
                <p:oleObj name="Equation" r:id="rId11" imgW="4152600" imgH="279360" progId="Equation.DSMT4">
                  <p:embed/>
                </p:oleObj>
              </mc:Choice>
              <mc:Fallback>
                <p:oleObj name="Equation" r:id="rId11" imgW="4152600" imgH="279360" progId="Equation.DSMT4">
                  <p:embed/>
                  <p:pic>
                    <p:nvPicPr>
                      <p:cNvPr id="7" name="Object 6"/>
                      <p:cNvPicPr/>
                      <p:nvPr/>
                    </p:nvPicPr>
                    <p:blipFill>
                      <a:blip r:embed="rId12"/>
                      <a:stretch>
                        <a:fillRect/>
                      </a:stretch>
                    </p:blipFill>
                    <p:spPr>
                      <a:xfrm>
                        <a:off x="1554163" y="5830888"/>
                        <a:ext cx="6080125" cy="407987"/>
                      </a:xfrm>
                      <a:prstGeom prst="rect">
                        <a:avLst/>
                      </a:prstGeom>
                    </p:spPr>
                  </p:pic>
                </p:oleObj>
              </mc:Fallback>
            </mc:AlternateContent>
          </a:graphicData>
        </a:graphic>
      </p:graphicFrame>
    </p:spTree>
    <p:extLst>
      <p:ext uri="{BB962C8B-B14F-4D97-AF65-F5344CB8AC3E}">
        <p14:creationId xmlns:p14="http://schemas.microsoft.com/office/powerpoint/2010/main" val="115284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8765-C245-496E-A10C-E267CCE1DE49}"/>
              </a:ext>
            </a:extLst>
          </p:cNvPr>
          <p:cNvSpPr>
            <a:spLocks noGrp="1"/>
          </p:cNvSpPr>
          <p:nvPr>
            <p:ph type="title"/>
          </p:nvPr>
        </p:nvSpPr>
        <p:spPr/>
        <p:txBody>
          <a:bodyPr>
            <a:noAutofit/>
          </a:bodyPr>
          <a:lstStyle/>
          <a:p>
            <a:r>
              <a:rPr lang="en-IN" dirty="0"/>
              <a:t>Example 2.6.2: Exact Equation Solution </a:t>
            </a:r>
          </a:p>
        </p:txBody>
      </p:sp>
      <p:sp>
        <p:nvSpPr>
          <p:cNvPr id="3" name="Content Placeholder 2">
            <a:extLst>
              <a:ext uri="{FF2B5EF4-FFF2-40B4-BE49-F238E27FC236}">
                <a16:creationId xmlns:a16="http://schemas.microsoft.com/office/drawing/2014/main" id="{FFA51831-7926-4E48-ADBE-0A405636FD80}"/>
              </a:ext>
            </a:extLst>
          </p:cNvPr>
          <p:cNvSpPr>
            <a:spLocks noGrp="1"/>
          </p:cNvSpPr>
          <p:nvPr>
            <p:ph sz="quarter" idx="15"/>
          </p:nvPr>
        </p:nvSpPr>
        <p:spPr>
          <a:xfrm>
            <a:off x="380060" y="1692274"/>
            <a:ext cx="1753540" cy="503885"/>
          </a:xfrm>
        </p:spPr>
        <p:txBody>
          <a:bodyPr/>
          <a:lstStyle/>
          <a:p>
            <a:pPr marL="461963" indent="-461963"/>
            <a:r>
              <a:rPr lang="en-US" sz="2400" dirty="0"/>
              <a:t>We have</a:t>
            </a:r>
            <a:endParaRPr lang="en-IN" sz="2400" dirty="0"/>
          </a:p>
        </p:txBody>
      </p:sp>
      <p:graphicFrame>
        <p:nvGraphicFramePr>
          <p:cNvPr id="10" name="Object 9" descr="equation sequence part 1 psi sub x of x comma y equals part 2 cap m equals part 3 y times cosine of x plus two times x times e super y comma equation sequence part 1 psi sub y of x comma y equals part 2 cap n equals part 3 sine of x plus x squared times e super y minus one">
            <a:extLst>
              <a:ext uri="{FF2B5EF4-FFF2-40B4-BE49-F238E27FC236}">
                <a16:creationId xmlns:a16="http://schemas.microsoft.com/office/drawing/2014/main" id="{BFE501D0-5606-435D-8FF6-2BFE4A524792}"/>
              </a:ext>
            </a:extLst>
          </p:cNvPr>
          <p:cNvGraphicFramePr>
            <a:graphicFrameLocks noChangeAspect="1"/>
          </p:cNvGraphicFramePr>
          <p:nvPr>
            <p:extLst>
              <p:ext uri="{D42A27DB-BD31-4B8C-83A1-F6EECF244321}">
                <p14:modId xmlns:p14="http://schemas.microsoft.com/office/powerpoint/2010/main" val="4228512455"/>
              </p:ext>
            </p:extLst>
          </p:nvPr>
        </p:nvGraphicFramePr>
        <p:xfrm>
          <a:off x="1618317" y="2145870"/>
          <a:ext cx="6033776" cy="409069"/>
        </p:xfrm>
        <a:graphic>
          <a:graphicData uri="http://schemas.openxmlformats.org/presentationml/2006/ole">
            <mc:AlternateContent xmlns:mc="http://schemas.openxmlformats.org/markup-compatibility/2006">
              <mc:Choice xmlns:v="urn:schemas-microsoft-com:vml" Requires="v">
                <p:oleObj name="Equation" r:id="rId2" imgW="3746160" imgH="253800" progId="Equation.DSMT4">
                  <p:embed/>
                </p:oleObj>
              </mc:Choice>
              <mc:Fallback>
                <p:oleObj name="Equation" r:id="rId2" imgW="3746160" imgH="253800" progId="Equation.DSMT4">
                  <p:embed/>
                  <p:pic>
                    <p:nvPicPr>
                      <p:cNvPr id="3" name="Object 2"/>
                      <p:cNvPicPr/>
                      <p:nvPr/>
                    </p:nvPicPr>
                    <p:blipFill>
                      <a:blip r:embed="rId3"/>
                      <a:stretch>
                        <a:fillRect/>
                      </a:stretch>
                    </p:blipFill>
                    <p:spPr>
                      <a:xfrm>
                        <a:off x="1618317" y="2145870"/>
                        <a:ext cx="6033776" cy="4090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1A4406E-A004-4D49-B723-133FE35ACE4A}"/>
              </a:ext>
            </a:extLst>
          </p:cNvPr>
          <p:cNvSpPr>
            <a:spLocks noGrp="1"/>
          </p:cNvSpPr>
          <p:nvPr>
            <p:ph sz="quarter" idx="18"/>
          </p:nvPr>
        </p:nvSpPr>
        <p:spPr>
          <a:xfrm>
            <a:off x="882870" y="2514600"/>
            <a:ext cx="762000" cy="437017"/>
          </a:xfrm>
        </p:spPr>
        <p:txBody>
          <a:bodyPr/>
          <a:lstStyle/>
          <a:p>
            <a:pPr marL="0" indent="0">
              <a:buNone/>
            </a:pPr>
            <a:r>
              <a:rPr lang="en-IN" dirty="0"/>
              <a:t>and</a:t>
            </a:r>
          </a:p>
        </p:txBody>
      </p:sp>
      <p:graphicFrame>
        <p:nvGraphicFramePr>
          <p:cNvPr id="12" name="Object 11" descr="psi of x comma y equals integral psi xx comma ydx equals integral ycosx plus two xeydx equals ysinx plus times x squared times e super y plus h of y">
            <a:extLst>
              <a:ext uri="{FF2B5EF4-FFF2-40B4-BE49-F238E27FC236}">
                <a16:creationId xmlns:a16="http://schemas.microsoft.com/office/drawing/2014/main" id="{9813E0C3-8917-4441-8992-28EC800E9BA2}"/>
              </a:ext>
            </a:extLst>
          </p:cNvPr>
          <p:cNvGraphicFramePr>
            <a:graphicFrameLocks noChangeAspect="1"/>
          </p:cNvGraphicFramePr>
          <p:nvPr>
            <p:extLst>
              <p:ext uri="{D42A27DB-BD31-4B8C-83A1-F6EECF244321}">
                <p14:modId xmlns:p14="http://schemas.microsoft.com/office/powerpoint/2010/main" val="4257551293"/>
              </p:ext>
            </p:extLst>
          </p:nvPr>
        </p:nvGraphicFramePr>
        <p:xfrm>
          <a:off x="1539739" y="2943731"/>
          <a:ext cx="6080261" cy="409069"/>
        </p:xfrm>
        <a:graphic>
          <a:graphicData uri="http://schemas.openxmlformats.org/presentationml/2006/ole">
            <mc:AlternateContent xmlns:mc="http://schemas.openxmlformats.org/markup-compatibility/2006">
              <mc:Choice xmlns:v="urn:schemas-microsoft-com:vml" Requires="v">
                <p:oleObj name="Equation" r:id="rId4" imgW="4152600" imgH="279360" progId="Equation.DSMT4">
                  <p:embed/>
                </p:oleObj>
              </mc:Choice>
              <mc:Fallback>
                <p:oleObj name="Equation" r:id="rId4" imgW="4152600" imgH="279360" progId="Equation.DSMT4">
                  <p:embed/>
                  <p:pic>
                    <p:nvPicPr>
                      <p:cNvPr id="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9739" y="2943731"/>
                        <a:ext cx="6080261" cy="40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02EE8009-2F1E-488C-9128-A3093F3D7EA8}"/>
              </a:ext>
            </a:extLst>
          </p:cNvPr>
          <p:cNvSpPr>
            <a:spLocks noGrp="1"/>
          </p:cNvSpPr>
          <p:nvPr>
            <p:ph sz="quarter" idx="21"/>
          </p:nvPr>
        </p:nvSpPr>
        <p:spPr>
          <a:xfrm>
            <a:off x="417236" y="3450635"/>
            <a:ext cx="2402163" cy="363988"/>
          </a:xfrm>
        </p:spPr>
        <p:txBody>
          <a:bodyPr/>
          <a:lstStyle/>
          <a:p>
            <a:pPr marL="461963" indent="-461963"/>
            <a:r>
              <a:rPr lang="en-IN" dirty="0"/>
              <a:t>It follows that</a:t>
            </a:r>
          </a:p>
        </p:txBody>
      </p:sp>
      <p:graphicFrame>
        <p:nvGraphicFramePr>
          <p:cNvPr id="13" name="Object 12" descr="multiline equation line 1 equation sequence part 1 psi sub y of x comma y equals part 2 sine of x plus x squared times e super y minus one equals part 3 sum with 3 summands sine of x plus x squared times e super y plus h super prime of y line 2 multirelation right double arrow h super prime of y equals negative one right double arrow h of y equation left hand side equals right hand side negative y plus k">
            <a:extLst>
              <a:ext uri="{FF2B5EF4-FFF2-40B4-BE49-F238E27FC236}">
                <a16:creationId xmlns:a16="http://schemas.microsoft.com/office/drawing/2014/main" id="{96EEBEF6-E85B-4FDE-8471-064253C2D0B4}"/>
              </a:ext>
            </a:extLst>
          </p:cNvPr>
          <p:cNvGraphicFramePr>
            <a:graphicFrameLocks noChangeAspect="1"/>
          </p:cNvGraphicFramePr>
          <p:nvPr>
            <p:extLst>
              <p:ext uri="{D42A27DB-BD31-4B8C-83A1-F6EECF244321}">
                <p14:modId xmlns:p14="http://schemas.microsoft.com/office/powerpoint/2010/main" val="1732213362"/>
              </p:ext>
            </p:extLst>
          </p:nvPr>
        </p:nvGraphicFramePr>
        <p:xfrm>
          <a:off x="2772569" y="3519647"/>
          <a:ext cx="5152231" cy="899953"/>
        </p:xfrm>
        <a:graphic>
          <a:graphicData uri="http://schemas.openxmlformats.org/presentationml/2006/ole">
            <mc:AlternateContent xmlns:mc="http://schemas.openxmlformats.org/markup-compatibility/2006">
              <mc:Choice xmlns:v="urn:schemas-microsoft-com:vml" Requires="v">
                <p:oleObj name="Equation" r:id="rId6" imgW="2908080" imgH="507960" progId="Equation.DSMT4">
                  <p:embed/>
                </p:oleObj>
              </mc:Choice>
              <mc:Fallback>
                <p:oleObj name="Equation" r:id="rId6" imgW="2908080" imgH="507960" progId="Equation.DSMT4">
                  <p:embed/>
                  <p:pic>
                    <p:nvPicPr>
                      <p:cNvPr id="5" name="Object 4"/>
                      <p:cNvPicPr/>
                      <p:nvPr/>
                    </p:nvPicPr>
                    <p:blipFill>
                      <a:blip r:embed="rId7"/>
                      <a:stretch>
                        <a:fillRect/>
                      </a:stretch>
                    </p:blipFill>
                    <p:spPr>
                      <a:xfrm>
                        <a:off x="2772569" y="3519647"/>
                        <a:ext cx="5152231" cy="899953"/>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D992929C-00E2-48C8-91D6-708E13F7BEBC}"/>
              </a:ext>
            </a:extLst>
          </p:cNvPr>
          <p:cNvSpPr>
            <a:spLocks noGrp="1"/>
          </p:cNvSpPr>
          <p:nvPr>
            <p:ph sz="quarter" idx="22"/>
          </p:nvPr>
        </p:nvSpPr>
        <p:spPr>
          <a:xfrm>
            <a:off x="398814" y="4516820"/>
            <a:ext cx="7830785" cy="355832"/>
          </a:xfrm>
        </p:spPr>
        <p:txBody>
          <a:bodyPr/>
          <a:lstStyle/>
          <a:p>
            <a:pPr marL="461963" indent="-461963">
              <a:buClr>
                <a:schemeClr val="accent2"/>
              </a:buClr>
            </a:pPr>
            <a:r>
              <a:rPr lang="en-US" sz="2400" dirty="0"/>
              <a:t>Thus</a:t>
            </a:r>
          </a:p>
        </p:txBody>
      </p:sp>
      <p:graphicFrame>
        <p:nvGraphicFramePr>
          <p:cNvPr id="14" name="Object 13" descr="psi of x comma y equals y times sine of x plus x squared times e super y minus y plus k">
            <a:extLst>
              <a:ext uri="{FF2B5EF4-FFF2-40B4-BE49-F238E27FC236}">
                <a16:creationId xmlns:a16="http://schemas.microsoft.com/office/drawing/2014/main" id="{A62A3B07-DF07-4C3D-A5B3-DC1D2791F0CF}"/>
              </a:ext>
            </a:extLst>
          </p:cNvPr>
          <p:cNvGraphicFramePr>
            <a:graphicFrameLocks noChangeAspect="1"/>
          </p:cNvGraphicFramePr>
          <p:nvPr>
            <p:extLst>
              <p:ext uri="{D42A27DB-BD31-4B8C-83A1-F6EECF244321}">
                <p14:modId xmlns:p14="http://schemas.microsoft.com/office/powerpoint/2010/main" val="2796308973"/>
              </p:ext>
            </p:extLst>
          </p:nvPr>
        </p:nvGraphicFramePr>
        <p:xfrm>
          <a:off x="2891246" y="4750478"/>
          <a:ext cx="3352325" cy="449976"/>
        </p:xfrm>
        <a:graphic>
          <a:graphicData uri="http://schemas.openxmlformats.org/presentationml/2006/ole">
            <mc:AlternateContent xmlns:mc="http://schemas.openxmlformats.org/markup-compatibility/2006">
              <mc:Choice xmlns:v="urn:schemas-microsoft-com:vml" Requires="v">
                <p:oleObj name="Equation" r:id="rId8" imgW="1892160" imgH="253800" progId="Equation.DSMT4">
                  <p:embed/>
                </p:oleObj>
              </mc:Choice>
              <mc:Fallback>
                <p:oleObj name="Equation" r:id="rId8" imgW="1892160" imgH="253800" progId="Equation.DSMT4">
                  <p:embed/>
                  <p:pic>
                    <p:nvPicPr>
                      <p:cNvPr id="6" name="Object 5"/>
                      <p:cNvPicPr/>
                      <p:nvPr/>
                    </p:nvPicPr>
                    <p:blipFill>
                      <a:blip r:embed="rId9"/>
                      <a:stretch>
                        <a:fillRect/>
                      </a:stretch>
                    </p:blipFill>
                    <p:spPr>
                      <a:xfrm>
                        <a:off x="2891246" y="4750478"/>
                        <a:ext cx="3352325" cy="449976"/>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1BD47CA7-8685-4A33-8C04-1D7EDBDEF69B}"/>
              </a:ext>
            </a:extLst>
          </p:cNvPr>
          <p:cNvSpPr>
            <a:spLocks noGrp="1"/>
          </p:cNvSpPr>
          <p:nvPr>
            <p:ph sz="quarter" idx="25"/>
          </p:nvPr>
        </p:nvSpPr>
        <p:spPr>
          <a:xfrm>
            <a:off x="342841" y="5427212"/>
            <a:ext cx="7907778" cy="363988"/>
          </a:xfrm>
        </p:spPr>
        <p:txBody>
          <a:bodyPr/>
          <a:lstStyle/>
          <a:p>
            <a:pPr marL="461963" indent="-461963"/>
            <a:r>
              <a:rPr lang="en-US" dirty="0"/>
              <a:t>By Theorem 2.6.1, the solution is given implicitly by </a:t>
            </a:r>
          </a:p>
        </p:txBody>
      </p:sp>
      <p:graphicFrame>
        <p:nvGraphicFramePr>
          <p:cNvPr id="15" name="Object 14" descr="y times sine of x plus x squared times e super y minus y equals c">
            <a:extLst>
              <a:ext uri="{FF2B5EF4-FFF2-40B4-BE49-F238E27FC236}">
                <a16:creationId xmlns:a16="http://schemas.microsoft.com/office/drawing/2014/main" id="{F2549F81-9448-475B-A58A-6397E564851D}"/>
              </a:ext>
            </a:extLst>
          </p:cNvPr>
          <p:cNvGraphicFramePr>
            <a:graphicFrameLocks noChangeAspect="1"/>
          </p:cNvGraphicFramePr>
          <p:nvPr>
            <p:extLst>
              <p:ext uri="{D42A27DB-BD31-4B8C-83A1-F6EECF244321}">
                <p14:modId xmlns:p14="http://schemas.microsoft.com/office/powerpoint/2010/main" val="1207015985"/>
              </p:ext>
            </p:extLst>
          </p:nvPr>
        </p:nvGraphicFramePr>
        <p:xfrm>
          <a:off x="3435810" y="5867400"/>
          <a:ext cx="2272381" cy="404979"/>
        </p:xfrm>
        <a:graphic>
          <a:graphicData uri="http://schemas.openxmlformats.org/presentationml/2006/ole">
            <mc:AlternateContent xmlns:mc="http://schemas.openxmlformats.org/markup-compatibility/2006">
              <mc:Choice xmlns:v="urn:schemas-microsoft-com:vml" Requires="v">
                <p:oleObj name="Equation" r:id="rId10" imgW="1282680" imgH="228600" progId="Equation.DSMT4">
                  <p:embed/>
                </p:oleObj>
              </mc:Choice>
              <mc:Fallback>
                <p:oleObj name="Equation" r:id="rId10" imgW="1282680" imgH="228600" progId="Equation.DSMT4">
                  <p:embed/>
                  <p:pic>
                    <p:nvPicPr>
                      <p:cNvPr id="7" name="Object 6"/>
                      <p:cNvPicPr/>
                      <p:nvPr/>
                    </p:nvPicPr>
                    <p:blipFill>
                      <a:blip r:embed="rId11"/>
                      <a:stretch>
                        <a:fillRect/>
                      </a:stretch>
                    </p:blipFill>
                    <p:spPr>
                      <a:xfrm>
                        <a:off x="3435810" y="5867400"/>
                        <a:ext cx="2272381" cy="404979"/>
                      </a:xfrm>
                      <a:prstGeom prst="rect">
                        <a:avLst/>
                      </a:prstGeom>
                    </p:spPr>
                  </p:pic>
                </p:oleObj>
              </mc:Fallback>
            </mc:AlternateContent>
          </a:graphicData>
        </a:graphic>
      </p:graphicFrame>
    </p:spTree>
    <p:extLst>
      <p:ext uri="{BB962C8B-B14F-4D97-AF65-F5344CB8AC3E}">
        <p14:creationId xmlns:p14="http://schemas.microsoft.com/office/powerpoint/2010/main" val="138631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11931E-6A84-43B8-98AB-D189B3F7B7CA}"/>
              </a:ext>
            </a:extLst>
          </p:cNvPr>
          <p:cNvSpPr>
            <a:spLocks noGrp="1"/>
          </p:cNvSpPr>
          <p:nvPr>
            <p:ph type="title"/>
          </p:nvPr>
        </p:nvSpPr>
        <p:spPr>
          <a:xfrm>
            <a:off x="281354" y="457200"/>
            <a:ext cx="7719646" cy="1143000"/>
          </a:xfrm>
        </p:spPr>
        <p:txBody>
          <a:bodyPr>
            <a:noAutofit/>
          </a:bodyPr>
          <a:lstStyle/>
          <a:p>
            <a:r>
              <a:rPr lang="en-US" dirty="0"/>
              <a:t>Example 2.6.2: Direction Field and Solution Curves </a:t>
            </a:r>
            <a:endParaRPr lang="en-IN" dirty="0"/>
          </a:p>
        </p:txBody>
      </p:sp>
      <p:sp>
        <p:nvSpPr>
          <p:cNvPr id="5" name="Content Placeholder 4">
            <a:extLst>
              <a:ext uri="{FF2B5EF4-FFF2-40B4-BE49-F238E27FC236}">
                <a16:creationId xmlns:a16="http://schemas.microsoft.com/office/drawing/2014/main" id="{0C9C29DC-998F-45C5-9083-218EABFE4BBC}"/>
              </a:ext>
            </a:extLst>
          </p:cNvPr>
          <p:cNvSpPr>
            <a:spLocks noGrp="1"/>
          </p:cNvSpPr>
          <p:nvPr>
            <p:ph sz="quarter" idx="15"/>
          </p:nvPr>
        </p:nvSpPr>
        <p:spPr>
          <a:xfrm>
            <a:off x="380060" y="1692275"/>
            <a:ext cx="8534400" cy="441326"/>
          </a:xfrm>
        </p:spPr>
        <p:txBody>
          <a:bodyPr/>
          <a:lstStyle/>
          <a:p>
            <a:pPr marL="0" indent="0">
              <a:buNone/>
            </a:pPr>
            <a:r>
              <a:rPr lang="en-US" sz="2400" dirty="0"/>
              <a:t>Our differential equation and solutions are given by</a:t>
            </a:r>
          </a:p>
        </p:txBody>
      </p:sp>
      <p:graphicFrame>
        <p:nvGraphicFramePr>
          <p:cNvPr id="6" name="Object 5" descr="multiline equation line 1  open left parenthesis y times cosine of x plus two times x times e super y close plus open left parenthesis sine of x plus x squared times e super y minus one close times y super prime equals zero comma line 2 y times sine of x plus x squared times e super y minus y equals c">
            <a:extLst>
              <a:ext uri="{FF2B5EF4-FFF2-40B4-BE49-F238E27FC236}">
                <a16:creationId xmlns:a16="http://schemas.microsoft.com/office/drawing/2014/main" id="{DA6A960F-9216-4FA0-A893-3581CFF9FE67}"/>
              </a:ext>
            </a:extLst>
          </p:cNvPr>
          <p:cNvGraphicFramePr>
            <a:graphicFrameLocks noChangeAspect="1"/>
          </p:cNvGraphicFramePr>
          <p:nvPr>
            <p:extLst>
              <p:ext uri="{D42A27DB-BD31-4B8C-83A1-F6EECF244321}">
                <p14:modId xmlns:p14="http://schemas.microsoft.com/office/powerpoint/2010/main" val="4067709600"/>
              </p:ext>
            </p:extLst>
          </p:nvPr>
        </p:nvGraphicFramePr>
        <p:xfrm>
          <a:off x="533400" y="2161277"/>
          <a:ext cx="4049789" cy="859046"/>
        </p:xfrm>
        <a:graphic>
          <a:graphicData uri="http://schemas.openxmlformats.org/presentationml/2006/ole">
            <mc:AlternateContent xmlns:mc="http://schemas.openxmlformats.org/markup-compatibility/2006">
              <mc:Choice xmlns:v="urn:schemas-microsoft-com:vml" Requires="v">
                <p:oleObj name="Equation" r:id="rId2" imgW="2514600" imgH="533160" progId="Equation.DSMT4">
                  <p:embed/>
                </p:oleObj>
              </mc:Choice>
              <mc:Fallback>
                <p:oleObj name="Equation" r:id="rId2" imgW="2514600" imgH="533160" progId="Equation.DSMT4">
                  <p:embed/>
                  <p:pic>
                    <p:nvPicPr>
                      <p:cNvPr id="3" name="Object 2"/>
                      <p:cNvPicPr/>
                      <p:nvPr/>
                    </p:nvPicPr>
                    <p:blipFill>
                      <a:blip r:embed="rId3"/>
                      <a:stretch>
                        <a:fillRect/>
                      </a:stretch>
                    </p:blipFill>
                    <p:spPr>
                      <a:xfrm>
                        <a:off x="533400" y="2161277"/>
                        <a:ext cx="4049789" cy="859046"/>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A09262DC-012E-412E-A1AF-77D5FA76D946}"/>
              </a:ext>
            </a:extLst>
          </p:cNvPr>
          <p:cNvSpPr>
            <a:spLocks noGrp="1"/>
          </p:cNvSpPr>
          <p:nvPr>
            <p:ph sz="quarter" idx="18"/>
          </p:nvPr>
        </p:nvSpPr>
        <p:spPr>
          <a:xfrm>
            <a:off x="483803" y="3581400"/>
            <a:ext cx="3478597" cy="2438400"/>
          </a:xfrm>
        </p:spPr>
        <p:txBody>
          <a:bodyPr/>
          <a:lstStyle/>
          <a:p>
            <a:pPr marL="461963" indent="-461963"/>
            <a:r>
              <a:rPr lang="en-US" sz="2200" dirty="0"/>
              <a:t>A graph of the direction field for this differential equation, along with several solution curves, is given at right:</a:t>
            </a:r>
          </a:p>
        </p:txBody>
      </p:sp>
      <p:pic>
        <p:nvPicPr>
          <p:cNvPr id="15" name="Picture Placeholder 14" descr="A graph plots y of x on the vertical axis versus x on the horizontal axis, with slope field at the background. The horizontal axis ranges from 0 to 2, in increments of 0.5. The vertical axis ranges from 0 to 8, in increments of 2. Seven curves are plotted in the graph. The first curve starts from (0, 8) and decreases to (0, 5). The second curve starts from (0, 8), decreases through (0.1, 5), and ends at (0, 3). The third curve starts from (0, 8) decreases through (0.2, 4), (0.3, 2), (0.1, 1.4), and (0, 1). The fifth curve starts from (0.1, 8), decreases concave up through (0.4, 4), (0.5, 2.2), (0.6, 1.6), (0.8, 1) and ends at (1, 0). The sixth curve starts from (0.1, 8), decreases concave up through (0.5, 3.5), (1, 1.4), and ends at (1.6, 0). The seventh curve starts from (0.1, 8), decreases concave up through (0.5, 3.5), (1, 2), (1.5, 1), and ends at (2, 0.2). The slope fields are decreasing toward the right. The slope field that emerges from the y axis near the origin, is increasing and moving up toward the curves. All values are estimated.">
            <a:extLst>
              <a:ext uri="{FF2B5EF4-FFF2-40B4-BE49-F238E27FC236}">
                <a16:creationId xmlns:a16="http://schemas.microsoft.com/office/drawing/2014/main" id="{08326916-B601-4CE8-9C13-EEB72E2CE3B5}"/>
              </a:ext>
            </a:extLst>
          </p:cNvPr>
          <p:cNvPicPr>
            <a:picLocks noGrp="1" noChangeAspect="1"/>
          </p:cNvPicPr>
          <p:nvPr>
            <p:ph type="pic" sz="quarter" idx="20"/>
          </p:nvPr>
        </p:nvPicPr>
        <p:blipFill>
          <a:blip r:embed="rId4"/>
          <a:stretch>
            <a:fillRect/>
          </a:stretch>
        </p:blipFill>
        <p:spPr>
          <a:xfrm>
            <a:off x="4752739" y="3124200"/>
            <a:ext cx="4162661" cy="3085785"/>
          </a:xfrm>
          <a:prstGeom prst="rect">
            <a:avLst/>
          </a:prstGeom>
        </p:spPr>
      </p:pic>
    </p:spTree>
    <p:extLst>
      <p:ext uri="{BB962C8B-B14F-4D97-AF65-F5344CB8AC3E}">
        <p14:creationId xmlns:p14="http://schemas.microsoft.com/office/powerpoint/2010/main" val="452155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8765-C245-496E-A10C-E267CCE1DE49}"/>
              </a:ext>
            </a:extLst>
          </p:cNvPr>
          <p:cNvSpPr>
            <a:spLocks noGrp="1"/>
          </p:cNvSpPr>
          <p:nvPr>
            <p:ph type="title"/>
          </p:nvPr>
        </p:nvSpPr>
        <p:spPr/>
        <p:txBody>
          <a:bodyPr>
            <a:noAutofit/>
          </a:bodyPr>
          <a:lstStyle/>
          <a:p>
            <a:r>
              <a:rPr lang="en-IN" dirty="0"/>
              <a:t>Example 2.6.3: Non-Exact Equation Presentation</a:t>
            </a:r>
          </a:p>
        </p:txBody>
      </p:sp>
      <p:sp>
        <p:nvSpPr>
          <p:cNvPr id="3" name="Content Placeholder 2">
            <a:extLst>
              <a:ext uri="{FF2B5EF4-FFF2-40B4-BE49-F238E27FC236}">
                <a16:creationId xmlns:a16="http://schemas.microsoft.com/office/drawing/2014/main" id="{FFA51831-7926-4E48-ADBE-0A405636FD80}"/>
              </a:ext>
            </a:extLst>
          </p:cNvPr>
          <p:cNvSpPr>
            <a:spLocks noGrp="1"/>
          </p:cNvSpPr>
          <p:nvPr>
            <p:ph sz="quarter" idx="15"/>
          </p:nvPr>
        </p:nvSpPr>
        <p:spPr>
          <a:xfrm>
            <a:off x="380060" y="1600200"/>
            <a:ext cx="8534400" cy="503885"/>
          </a:xfrm>
        </p:spPr>
        <p:txBody>
          <a:bodyPr/>
          <a:lstStyle/>
          <a:p>
            <a:pPr marL="461963" indent="-461963"/>
            <a:r>
              <a:rPr lang="en-US" sz="2400" dirty="0"/>
              <a:t>Consider the following differential equation.</a:t>
            </a:r>
          </a:p>
        </p:txBody>
      </p:sp>
      <p:graphicFrame>
        <p:nvGraphicFramePr>
          <p:cNvPr id="10" name="Object 9" descr="open left parenthesis three times x times y plus y squared close plus open left parenthesis x squared plus x times y close times y super prime equals zero">
            <a:extLst>
              <a:ext uri="{FF2B5EF4-FFF2-40B4-BE49-F238E27FC236}">
                <a16:creationId xmlns:a16="http://schemas.microsoft.com/office/drawing/2014/main" id="{254251A5-E064-44E0-BD4F-42CBF8719953}"/>
              </a:ext>
            </a:extLst>
          </p:cNvPr>
          <p:cNvGraphicFramePr>
            <a:graphicFrameLocks noChangeAspect="1"/>
          </p:cNvGraphicFramePr>
          <p:nvPr>
            <p:extLst>
              <p:ext uri="{D42A27DB-BD31-4B8C-83A1-F6EECF244321}">
                <p14:modId xmlns:p14="http://schemas.microsoft.com/office/powerpoint/2010/main" val="2447753089"/>
              </p:ext>
            </p:extLst>
          </p:nvPr>
        </p:nvGraphicFramePr>
        <p:xfrm>
          <a:off x="3201288" y="2103414"/>
          <a:ext cx="2761220" cy="449976"/>
        </p:xfrm>
        <a:graphic>
          <a:graphicData uri="http://schemas.openxmlformats.org/presentationml/2006/ole">
            <mc:AlternateContent xmlns:mc="http://schemas.openxmlformats.org/markup-compatibility/2006">
              <mc:Choice xmlns:v="urn:schemas-microsoft-com:vml" Requires="v">
                <p:oleObj name="Equation" r:id="rId2" imgW="1714320" imgH="279360" progId="Equation.DSMT4">
                  <p:embed/>
                </p:oleObj>
              </mc:Choice>
              <mc:Fallback>
                <p:oleObj name="Equation" r:id="rId2" imgW="1714320" imgH="279360" progId="Equation.DSMT4">
                  <p:embed/>
                  <p:pic>
                    <p:nvPicPr>
                      <p:cNvPr id="3" name="Object 2"/>
                      <p:cNvPicPr/>
                      <p:nvPr/>
                    </p:nvPicPr>
                    <p:blipFill>
                      <a:blip r:embed="rId3"/>
                      <a:stretch>
                        <a:fillRect/>
                      </a:stretch>
                    </p:blipFill>
                    <p:spPr>
                      <a:xfrm>
                        <a:off x="3201288" y="2103414"/>
                        <a:ext cx="2761220" cy="44997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1A4406E-A004-4D49-B723-133FE35ACE4A}"/>
              </a:ext>
            </a:extLst>
          </p:cNvPr>
          <p:cNvSpPr>
            <a:spLocks noGrp="1"/>
          </p:cNvSpPr>
          <p:nvPr>
            <p:ph sz="quarter" idx="18"/>
          </p:nvPr>
        </p:nvSpPr>
        <p:spPr>
          <a:xfrm>
            <a:off x="398817" y="2610983"/>
            <a:ext cx="1353783" cy="437017"/>
          </a:xfrm>
        </p:spPr>
        <p:txBody>
          <a:bodyPr/>
          <a:lstStyle/>
          <a:p>
            <a:pPr marL="461963" indent="-461963">
              <a:tabLst>
                <a:tab pos="271463" algn="l"/>
              </a:tabLst>
            </a:pPr>
            <a:r>
              <a:rPr lang="en-IN" dirty="0"/>
              <a:t>Then </a:t>
            </a:r>
          </a:p>
        </p:txBody>
      </p:sp>
      <p:graphicFrame>
        <p:nvGraphicFramePr>
          <p:cNvPr id="12" name="Object 11" descr="cap m of x comma y equals three times x times y plus y squared comma cap n of x comma y equals x squared plus x times y">
            <a:extLst>
              <a:ext uri="{FF2B5EF4-FFF2-40B4-BE49-F238E27FC236}">
                <a16:creationId xmlns:a16="http://schemas.microsoft.com/office/drawing/2014/main" id="{AE52EFE2-FA59-47A2-AFA0-35D80EF005A4}"/>
              </a:ext>
            </a:extLst>
          </p:cNvPr>
          <p:cNvGraphicFramePr>
            <a:graphicFrameLocks noChangeAspect="1"/>
          </p:cNvGraphicFramePr>
          <p:nvPr>
            <p:extLst>
              <p:ext uri="{D42A27DB-BD31-4B8C-83A1-F6EECF244321}">
                <p14:modId xmlns:p14="http://schemas.microsoft.com/office/powerpoint/2010/main" val="2991512262"/>
              </p:ext>
            </p:extLst>
          </p:nvPr>
        </p:nvGraphicFramePr>
        <p:xfrm>
          <a:off x="2861946" y="3038690"/>
          <a:ext cx="3439904" cy="371881"/>
        </p:xfrm>
        <a:graphic>
          <a:graphicData uri="http://schemas.openxmlformats.org/presentationml/2006/ole">
            <mc:AlternateContent xmlns:mc="http://schemas.openxmlformats.org/markup-compatibility/2006">
              <mc:Choice xmlns:v="urn:schemas-microsoft-com:vml" Requires="v">
                <p:oleObj name="Equation" r:id="rId4" imgW="2349360" imgH="253800" progId="Equation.DSMT4">
                  <p:embed/>
                </p:oleObj>
              </mc:Choice>
              <mc:Fallback>
                <p:oleObj name="Equation" r:id="rId4" imgW="2349360" imgH="253800" progId="Equation.DSMT4">
                  <p:embed/>
                  <p:pic>
                    <p:nvPicPr>
                      <p:cNvPr id="4" name="Object 3"/>
                      <p:cNvPicPr/>
                      <p:nvPr/>
                    </p:nvPicPr>
                    <p:blipFill>
                      <a:blip r:embed="rId5"/>
                      <a:stretch>
                        <a:fillRect/>
                      </a:stretch>
                    </p:blipFill>
                    <p:spPr>
                      <a:xfrm>
                        <a:off x="2861946" y="3038690"/>
                        <a:ext cx="3439904" cy="371881"/>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02EE8009-2F1E-488C-9128-A3093F3D7EA8}"/>
              </a:ext>
            </a:extLst>
          </p:cNvPr>
          <p:cNvSpPr>
            <a:spLocks noGrp="1"/>
          </p:cNvSpPr>
          <p:nvPr>
            <p:ph sz="quarter" idx="21"/>
          </p:nvPr>
        </p:nvSpPr>
        <p:spPr>
          <a:xfrm>
            <a:off x="914399" y="3450635"/>
            <a:ext cx="1524001" cy="363988"/>
          </a:xfrm>
        </p:spPr>
        <p:txBody>
          <a:bodyPr/>
          <a:lstStyle/>
          <a:p>
            <a:pPr marL="0" indent="0">
              <a:buNone/>
            </a:pPr>
            <a:r>
              <a:rPr lang="en-IN" dirty="0"/>
              <a:t>and hence</a:t>
            </a:r>
          </a:p>
        </p:txBody>
      </p:sp>
      <p:graphicFrame>
        <p:nvGraphicFramePr>
          <p:cNvPr id="13" name="Object 12" descr="multirelation cap m sub y of x comma y equals three times x plus two times y not equals two times x plus y equals cap n sub x of x comma y right double arrow ODE is not exact">
            <a:extLst>
              <a:ext uri="{FF2B5EF4-FFF2-40B4-BE49-F238E27FC236}">
                <a16:creationId xmlns:a16="http://schemas.microsoft.com/office/drawing/2014/main" id="{3B6FE432-67E1-4B05-BFF6-2A956D7BB8A4}"/>
              </a:ext>
            </a:extLst>
          </p:cNvPr>
          <p:cNvGraphicFramePr>
            <a:graphicFrameLocks noChangeAspect="1"/>
          </p:cNvGraphicFramePr>
          <p:nvPr>
            <p:extLst>
              <p:ext uri="{D42A27DB-BD31-4B8C-83A1-F6EECF244321}">
                <p14:modId xmlns:p14="http://schemas.microsoft.com/office/powerpoint/2010/main" val="3431307349"/>
              </p:ext>
            </p:extLst>
          </p:nvPr>
        </p:nvGraphicFramePr>
        <p:xfrm>
          <a:off x="1638537" y="3944727"/>
          <a:ext cx="5951963" cy="409069"/>
        </p:xfrm>
        <a:graphic>
          <a:graphicData uri="http://schemas.openxmlformats.org/presentationml/2006/ole">
            <mc:AlternateContent xmlns:mc="http://schemas.openxmlformats.org/markup-compatibility/2006">
              <mc:Choice xmlns:v="urn:schemas-microsoft-com:vml" Requires="v">
                <p:oleObj name="Equation" r:id="rId6" imgW="3695400" imgH="253800" progId="Equation.DSMT4">
                  <p:embed/>
                </p:oleObj>
              </mc:Choice>
              <mc:Fallback>
                <p:oleObj name="Equation" r:id="rId6" imgW="3695400" imgH="253800" progId="Equation.DSMT4">
                  <p:embed/>
                  <p:pic>
                    <p:nvPicPr>
                      <p:cNvPr id="5" name="Object 4"/>
                      <p:cNvPicPr/>
                      <p:nvPr/>
                    </p:nvPicPr>
                    <p:blipFill>
                      <a:blip r:embed="rId7"/>
                      <a:stretch>
                        <a:fillRect/>
                      </a:stretch>
                    </p:blipFill>
                    <p:spPr>
                      <a:xfrm>
                        <a:off x="1638537" y="3944727"/>
                        <a:ext cx="5951963" cy="409069"/>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D992929C-00E2-48C8-91D6-708E13F7BEBC}"/>
              </a:ext>
            </a:extLst>
          </p:cNvPr>
          <p:cNvSpPr>
            <a:spLocks noGrp="1"/>
          </p:cNvSpPr>
          <p:nvPr>
            <p:ph sz="quarter" idx="22"/>
          </p:nvPr>
        </p:nvSpPr>
        <p:spPr>
          <a:xfrm>
            <a:off x="398814" y="4352827"/>
            <a:ext cx="8135586" cy="784782"/>
          </a:xfrm>
        </p:spPr>
        <p:txBody>
          <a:bodyPr/>
          <a:lstStyle/>
          <a:p>
            <a:pPr marL="461963" indent="-461963">
              <a:buClr>
                <a:schemeClr val="accent2"/>
              </a:buClr>
            </a:pPr>
            <a:r>
              <a:rPr lang="en-US" sz="2400" dirty="0"/>
              <a:t>To show that our differential equation cannot be solved by this method, let us seek a function </a:t>
            </a:r>
            <a:r>
              <a:rPr lang="el-GR" sz="2400" i="1" dirty="0"/>
              <a:t>ψ</a:t>
            </a:r>
            <a:r>
              <a:rPr lang="en-IN" sz="2400" dirty="0"/>
              <a:t> </a:t>
            </a:r>
            <a:r>
              <a:rPr lang="en-US" sz="2400" dirty="0"/>
              <a:t>such that</a:t>
            </a:r>
          </a:p>
        </p:txBody>
      </p:sp>
      <p:graphicFrame>
        <p:nvGraphicFramePr>
          <p:cNvPr id="14" name="Object 13" descr="equation sequence part 1 psi sub x of x comma y equals part 2 cap m equals part 3 three times x times y plus y squared comma equation sequence part 1 psi sub y of x comma y equals part 2 cap n equals part 3 x squared plus x times y">
            <a:extLst>
              <a:ext uri="{FF2B5EF4-FFF2-40B4-BE49-F238E27FC236}">
                <a16:creationId xmlns:a16="http://schemas.microsoft.com/office/drawing/2014/main" id="{9A1313DA-7960-4BFD-AB66-FB7EF877F081}"/>
              </a:ext>
            </a:extLst>
          </p:cNvPr>
          <p:cNvGraphicFramePr>
            <a:graphicFrameLocks noChangeAspect="1"/>
          </p:cNvGraphicFramePr>
          <p:nvPr>
            <p:extLst>
              <p:ext uri="{D42A27DB-BD31-4B8C-83A1-F6EECF244321}">
                <p14:modId xmlns:p14="http://schemas.microsoft.com/office/powerpoint/2010/main" val="1826304401"/>
              </p:ext>
            </p:extLst>
          </p:nvPr>
        </p:nvGraphicFramePr>
        <p:xfrm>
          <a:off x="2369203" y="5157721"/>
          <a:ext cx="4425389" cy="371881"/>
        </p:xfrm>
        <a:graphic>
          <a:graphicData uri="http://schemas.openxmlformats.org/presentationml/2006/ole">
            <mc:AlternateContent xmlns:mc="http://schemas.openxmlformats.org/markup-compatibility/2006">
              <mc:Choice xmlns:v="urn:schemas-microsoft-com:vml" Requires="v">
                <p:oleObj name="Equation" r:id="rId8" imgW="3022560" imgH="253800" progId="Equation.DSMT4">
                  <p:embed/>
                </p:oleObj>
              </mc:Choice>
              <mc:Fallback>
                <p:oleObj name="Equation" r:id="rId8" imgW="3022560" imgH="253800" progId="Equation.DSMT4">
                  <p:embed/>
                  <p:pic>
                    <p:nvPicPr>
                      <p:cNvPr id="6" name="Object 5"/>
                      <p:cNvPicPr/>
                      <p:nvPr/>
                    </p:nvPicPr>
                    <p:blipFill>
                      <a:blip r:embed="rId9"/>
                      <a:stretch>
                        <a:fillRect/>
                      </a:stretch>
                    </p:blipFill>
                    <p:spPr>
                      <a:xfrm>
                        <a:off x="2369203" y="5157721"/>
                        <a:ext cx="4425389" cy="371881"/>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1BD47CA7-8685-4A33-8C04-1D7EDBDEF69B}"/>
              </a:ext>
            </a:extLst>
          </p:cNvPr>
          <p:cNvSpPr>
            <a:spLocks noGrp="1"/>
          </p:cNvSpPr>
          <p:nvPr>
            <p:ph sz="quarter" idx="25"/>
          </p:nvPr>
        </p:nvSpPr>
        <p:spPr>
          <a:xfrm>
            <a:off x="321821" y="5668314"/>
            <a:ext cx="1430779" cy="503886"/>
          </a:xfrm>
        </p:spPr>
        <p:txBody>
          <a:bodyPr/>
          <a:lstStyle/>
          <a:p>
            <a:pPr marL="461963" indent="-461963"/>
            <a:r>
              <a:rPr lang="en-US" dirty="0"/>
              <a:t>Thus</a:t>
            </a:r>
          </a:p>
        </p:txBody>
      </p:sp>
      <p:graphicFrame>
        <p:nvGraphicFramePr>
          <p:cNvPr id="15" name="Object 14" descr="psi of x comma y equals integral psi xx comma ydx equals integral three xy plus y two dx equals 32 x two y plus times x times y squared plus h of y">
            <a:extLst>
              <a:ext uri="{FF2B5EF4-FFF2-40B4-BE49-F238E27FC236}">
                <a16:creationId xmlns:a16="http://schemas.microsoft.com/office/drawing/2014/main" id="{FDCDFABA-3B5E-4446-A7E0-9B0CA9B0B36A}"/>
              </a:ext>
            </a:extLst>
          </p:cNvPr>
          <p:cNvGraphicFramePr>
            <a:graphicFrameLocks noChangeAspect="1"/>
          </p:cNvGraphicFramePr>
          <p:nvPr>
            <p:extLst>
              <p:ext uri="{D42A27DB-BD31-4B8C-83A1-F6EECF244321}">
                <p14:modId xmlns:p14="http://schemas.microsoft.com/office/powerpoint/2010/main" val="3658343885"/>
              </p:ext>
            </p:extLst>
          </p:nvPr>
        </p:nvGraphicFramePr>
        <p:xfrm>
          <a:off x="2355469" y="5770470"/>
          <a:ext cx="4502531" cy="476377"/>
        </p:xfrm>
        <a:graphic>
          <a:graphicData uri="http://schemas.openxmlformats.org/presentationml/2006/ole">
            <mc:AlternateContent xmlns:mc="http://schemas.openxmlformats.org/markup-compatibility/2006">
              <mc:Choice xmlns:v="urn:schemas-microsoft-com:vml" Requires="v">
                <p:oleObj name="Equation" r:id="rId10" imgW="3720960" imgH="393480" progId="Equation.DSMT4">
                  <p:embed/>
                </p:oleObj>
              </mc:Choice>
              <mc:Fallback>
                <p:oleObj name="Equation" r:id="rId10" imgW="3720960" imgH="393480" progId="Equation.DSMT4">
                  <p:embed/>
                  <p:pic>
                    <p:nvPicPr>
                      <p:cNvPr id="7" name="Object 6"/>
                      <p:cNvPicPr/>
                      <p:nvPr/>
                    </p:nvPicPr>
                    <p:blipFill>
                      <a:blip r:embed="rId11"/>
                      <a:stretch>
                        <a:fillRect/>
                      </a:stretch>
                    </p:blipFill>
                    <p:spPr>
                      <a:xfrm>
                        <a:off x="2355469" y="5770470"/>
                        <a:ext cx="4502531" cy="476377"/>
                      </a:xfrm>
                      <a:prstGeom prst="rect">
                        <a:avLst/>
                      </a:prstGeom>
                    </p:spPr>
                  </p:pic>
                </p:oleObj>
              </mc:Fallback>
            </mc:AlternateContent>
          </a:graphicData>
        </a:graphic>
      </p:graphicFrame>
    </p:spTree>
    <p:extLst>
      <p:ext uri="{BB962C8B-B14F-4D97-AF65-F5344CB8AC3E}">
        <p14:creationId xmlns:p14="http://schemas.microsoft.com/office/powerpoint/2010/main" val="738392959"/>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727</Words>
  <Application>Microsoft Office PowerPoint</Application>
  <PresentationFormat>On-screen Show (4:3)</PresentationFormat>
  <Paragraphs>74</Paragraphs>
  <Slides>13</Slides>
  <Notes>8</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13</vt:i4>
      </vt:variant>
    </vt:vector>
  </HeadingPairs>
  <TitlesOfParts>
    <vt:vector size="28"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2.6 Exact Differential Equations and Integrating Factors</vt:lpstr>
      <vt:lpstr>Exact Differential Equations Definition</vt:lpstr>
      <vt:lpstr>Example 2.6.1: Exact Equation</vt:lpstr>
      <vt:lpstr>Theorem 2.6.1</vt:lpstr>
      <vt:lpstr>Example 2.6.2: Exact Equation</vt:lpstr>
      <vt:lpstr>Example 2.6.2: Exact Equation Solution </vt:lpstr>
      <vt:lpstr>Example 2.6.2: Direction Field and Solution Curves </vt:lpstr>
      <vt:lpstr>Example 2.6.3: Non-Exact Equation Presentation</vt:lpstr>
      <vt:lpstr>Example 2.6.3: Non-Exact Equation Confirmation</vt:lpstr>
      <vt:lpstr>Integrating Factors</vt:lpstr>
      <vt:lpstr>Example 2.6.4: Non-Exact Equation</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2025-07-25T15:56:07Z</dcterms:modified>
</cp:coreProperties>
</file>