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38"/>
  </p:notesMasterIdLst>
  <p:sldIdLst>
    <p:sldId id="436" r:id="rId8"/>
    <p:sldId id="437" r:id="rId9"/>
    <p:sldId id="477" r:id="rId10"/>
    <p:sldId id="478" r:id="rId11"/>
    <p:sldId id="479" r:id="rId12"/>
    <p:sldId id="462" r:id="rId13"/>
    <p:sldId id="480" r:id="rId14"/>
    <p:sldId id="481" r:id="rId15"/>
    <p:sldId id="482" r:id="rId16"/>
    <p:sldId id="483" r:id="rId17"/>
    <p:sldId id="484" r:id="rId18"/>
    <p:sldId id="485" r:id="rId19"/>
    <p:sldId id="486" r:id="rId20"/>
    <p:sldId id="487" r:id="rId21"/>
    <p:sldId id="488" r:id="rId22"/>
    <p:sldId id="489" r:id="rId23"/>
    <p:sldId id="490" r:id="rId24"/>
    <p:sldId id="463" r:id="rId25"/>
    <p:sldId id="491" r:id="rId26"/>
    <p:sldId id="492" r:id="rId27"/>
    <p:sldId id="493" r:id="rId28"/>
    <p:sldId id="494" r:id="rId29"/>
    <p:sldId id="495" r:id="rId30"/>
    <p:sldId id="496" r:id="rId31"/>
    <p:sldId id="464" r:id="rId32"/>
    <p:sldId id="472" r:id="rId33"/>
    <p:sldId id="475" r:id="rId34"/>
    <p:sldId id="476" r:id="rId35"/>
    <p:sldId id="497" r:id="rId36"/>
    <p:sldId id="351" r:id="rId37"/>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7" autoAdjust="0"/>
    <p:restoredTop sz="90834" autoAdjust="0"/>
  </p:normalViewPr>
  <p:slideViewPr>
    <p:cSldViewPr>
      <p:cViewPr varScale="1">
        <p:scale>
          <a:sx n="96" d="100"/>
          <a:sy n="96" d="100"/>
        </p:scale>
        <p:origin x="1362" y="90"/>
      </p:cViewPr>
      <p:guideLst>
        <p:guide pos="2880"/>
        <p:guide orient="horz" pos="2160"/>
      </p:guideLst>
    </p:cSldViewPr>
  </p:slideViewPr>
  <p:outlineViewPr>
    <p:cViewPr>
      <p:scale>
        <a:sx n="33" d="100"/>
        <a:sy n="33" d="100"/>
      </p:scale>
      <p:origin x="0" y="-26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18.wmf"/><Relationship Id="rId1" Type="http://schemas.openxmlformats.org/officeDocument/2006/relationships/image" Target="../media/image1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7.wmf"/><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2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2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11/22/2021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30</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lgn="ctr">
              <a:defRPr>
                <a:latin typeface="Times New Roman" charset="0"/>
                <a:ea typeface="Times New Roman" charset="0"/>
                <a:cs typeface="Times New Roman" charset="0"/>
              </a:defRPr>
            </a:lvl1pPr>
          </a:lstStyle>
          <a:p>
            <a:r>
              <a:rPr lang="en-US" sz="1200" dirty="0">
                <a:solidFill>
                  <a:schemeClr val="tx1">
                    <a:tint val="75000"/>
                  </a:schemeClr>
                </a:solidFill>
                <a:latin typeface="Times New Roman" panose="02020603050405020304" pitchFamily="18"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a:extLst>
              <a:ext uri="{FF2B5EF4-FFF2-40B4-BE49-F238E27FC236}">
                <a16:creationId xmlns:a16="http://schemas.microsoft.com/office/drawing/2014/main" id="{C5D82127-62C7-4A6A-82BE-9478F53D6B22}"/>
              </a:ext>
            </a:extLst>
          </p:cNvPr>
          <p:cNvSpPr>
            <a:spLocks noGrp="1"/>
          </p:cNvSpPr>
          <p:nvPr>
            <p:ph sz="quarter" idx="12"/>
          </p:nvPr>
        </p:nvSpPr>
        <p:spPr>
          <a:xfrm>
            <a:off x="2941638" y="2590800"/>
            <a:ext cx="1858962" cy="9906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lnSpc>
                <a:spcPct val="100000"/>
              </a:lnSpc>
              <a:spcBef>
                <a:spcPts val="624"/>
              </a:spcBef>
              <a:buClr>
                <a:schemeClr val="accent2"/>
              </a:buClr>
              <a:buFont typeface="Arial" panose="020B0604020202020204" pitchFamily="34" charset="0"/>
              <a:buChar char="•"/>
              <a:defRPr sz="1800" b="0" i="0" baseline="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1pPr>
            <a:lvl2pPr marL="714031" indent="-400761">
              <a:lnSpc>
                <a:spcPct val="100000"/>
              </a:lnSpc>
              <a:spcBef>
                <a:spcPts val="624"/>
              </a:spcBef>
              <a:buClr>
                <a:schemeClr val="accent2"/>
              </a:buClr>
              <a:buSzPct val="80000"/>
              <a:buFont typeface="Courier New" panose="02070309020205020404" pitchFamily="49" charset="0"/>
              <a:buChar char="o"/>
              <a:tabLst/>
              <a:defRPr sz="2467"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1"/>
            <a:endParaRPr lang="en-US" sz="1778" dirty="0"/>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endPar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endParaRP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5" Type="http://schemas.openxmlformats.org/officeDocument/2006/relationships/theme" Target="../theme/theme6.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6" r:id="rId15"/>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14.wmf"/><Relationship Id="rId5" Type="http://schemas.openxmlformats.org/officeDocument/2006/relationships/oleObject" Target="../embeddings/oleObject16.bin"/><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15.wmf"/><Relationship Id="rId5" Type="http://schemas.openxmlformats.org/officeDocument/2006/relationships/oleObject" Target="../embeddings/oleObject18.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17.wmf"/><Relationship Id="rId5" Type="http://schemas.openxmlformats.org/officeDocument/2006/relationships/oleObject" Target="../embeddings/oleObject20.bin"/><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18.wmf"/><Relationship Id="rId5" Type="http://schemas.openxmlformats.org/officeDocument/2006/relationships/oleObject" Target="../embeddings/oleObject22.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7.wmf"/><Relationship Id="rId5" Type="http://schemas.openxmlformats.org/officeDocument/2006/relationships/oleObject" Target="../embeddings/oleObject25.bin"/><Relationship Id="rId4" Type="http://schemas.openxmlformats.org/officeDocument/2006/relationships/image" Target="../media/image21.wmf"/></Relationships>
</file>

<file path=ppt/slides/_rels/slide16.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24.wmf"/><Relationship Id="rId5" Type="http://schemas.openxmlformats.org/officeDocument/2006/relationships/oleObject" Target="../embeddings/oleObject28.bin"/><Relationship Id="rId4" Type="http://schemas.openxmlformats.org/officeDocument/2006/relationships/image" Target="../media/image2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image" Target="../media/image27.wmf"/><Relationship Id="rId5" Type="http://schemas.openxmlformats.org/officeDocument/2006/relationships/oleObject" Target="../embeddings/oleObject31.bin"/><Relationship Id="rId4" Type="http://schemas.openxmlformats.org/officeDocument/2006/relationships/image" Target="../media/image26.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30.wmf"/><Relationship Id="rId5" Type="http://schemas.openxmlformats.org/officeDocument/2006/relationships/oleObject" Target="../embeddings/oleObject34.bin"/><Relationship Id="rId4"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32.wmf"/><Relationship Id="rId5" Type="http://schemas.openxmlformats.org/officeDocument/2006/relationships/oleObject" Target="../embeddings/oleObject37.bin"/><Relationship Id="rId4" Type="http://schemas.openxmlformats.org/officeDocument/2006/relationships/image" Target="../media/image29.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35.wmf"/><Relationship Id="rId5" Type="http://schemas.openxmlformats.org/officeDocument/2006/relationships/oleObject" Target="../embeddings/oleObject40.bin"/><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18.xml"/><Relationship Id="rId1" Type="http://schemas.openxmlformats.org/officeDocument/2006/relationships/vmlDrawing" Target="../drawings/vmlDrawing19.vml"/><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42.bin"/><Relationship Id="rId7" Type="http://schemas.openxmlformats.org/officeDocument/2006/relationships/oleObject" Target="../embeddings/oleObject44.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38.wmf"/><Relationship Id="rId5" Type="http://schemas.openxmlformats.org/officeDocument/2006/relationships/oleObject" Target="../embeddings/oleObject43.bin"/><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41.wmf"/><Relationship Id="rId5" Type="http://schemas.openxmlformats.org/officeDocument/2006/relationships/oleObject" Target="../embeddings/oleObject46.bin"/><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43.wmf"/><Relationship Id="rId5" Type="http://schemas.openxmlformats.org/officeDocument/2006/relationships/oleObject" Target="../embeddings/oleObject48.bin"/><Relationship Id="rId4" Type="http://schemas.openxmlformats.org/officeDocument/2006/relationships/image" Target="../media/image4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image" Target="../media/image46.wmf"/><Relationship Id="rId5" Type="http://schemas.openxmlformats.org/officeDocument/2006/relationships/oleObject" Target="../embeddings/oleObject51.bin"/><Relationship Id="rId4" Type="http://schemas.openxmlformats.org/officeDocument/2006/relationships/image" Target="../media/image4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8.xml"/><Relationship Id="rId1" Type="http://schemas.openxmlformats.org/officeDocument/2006/relationships/vmlDrawing" Target="../drawings/vmlDrawing24.vml"/><Relationship Id="rId6" Type="http://schemas.openxmlformats.org/officeDocument/2006/relationships/image" Target="../media/image47.wmf"/><Relationship Id="rId5" Type="http://schemas.openxmlformats.org/officeDocument/2006/relationships/oleObject" Target="../embeddings/oleObject53.bin"/><Relationship Id="rId4" Type="http://schemas.openxmlformats.org/officeDocument/2006/relationships/image" Target="../media/image4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18.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55.bin"/><Relationship Id="rId4" Type="http://schemas.openxmlformats.org/officeDocument/2006/relationships/image" Target="../media/image4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4.png"/><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4.wmf"/><Relationship Id="rId5" Type="http://schemas.openxmlformats.org/officeDocument/2006/relationships/oleObject" Target="../embeddings/oleObject6.bin"/><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8.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0.wmf"/><Relationship Id="rId5" Type="http://schemas.openxmlformats.org/officeDocument/2006/relationships/oleObject" Target="../embeddings/oleObject12.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12.wmf"/><Relationship Id="rId5" Type="http://schemas.openxmlformats.org/officeDocument/2006/relationships/oleObject" Target="../embeddings/oleObject14.bin"/><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5</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Series Solutions of Second Order Linear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8AAF-4F95-43C6-B426-802AE7403D4E}"/>
              </a:ext>
            </a:extLst>
          </p:cNvPr>
          <p:cNvSpPr>
            <a:spLocks noGrp="1"/>
          </p:cNvSpPr>
          <p:nvPr>
            <p:ph type="title"/>
          </p:nvPr>
        </p:nvSpPr>
        <p:spPr/>
        <p:txBody>
          <a:bodyPr/>
          <a:lstStyle/>
          <a:p>
            <a:r>
              <a:rPr lang="en-IN" dirty="0"/>
              <a:t>Example 5.2.1: Even Coefficients</a:t>
            </a:r>
          </a:p>
        </p:txBody>
      </p:sp>
      <p:sp>
        <p:nvSpPr>
          <p:cNvPr id="3" name="Content Placeholder 2">
            <a:extLst>
              <a:ext uri="{FF2B5EF4-FFF2-40B4-BE49-F238E27FC236}">
                <a16:creationId xmlns:a16="http://schemas.microsoft.com/office/drawing/2014/main" id="{FD342A11-1878-4107-BCFC-EB1F53C2A717}"/>
              </a:ext>
            </a:extLst>
          </p:cNvPr>
          <p:cNvSpPr>
            <a:spLocks noGrp="1"/>
          </p:cNvSpPr>
          <p:nvPr>
            <p:ph sz="quarter" idx="15"/>
          </p:nvPr>
        </p:nvSpPr>
        <p:spPr/>
        <p:txBody>
          <a:bodyPr/>
          <a:lstStyle/>
          <a:p>
            <a:pPr marL="0" indent="0">
              <a:buNone/>
            </a:pPr>
            <a:r>
              <a:rPr lang="en-US" sz="2200" dirty="0"/>
              <a:t>Starting with the recurrence relationship:</a:t>
            </a:r>
          </a:p>
        </p:txBody>
      </p:sp>
      <p:graphicFrame>
        <p:nvGraphicFramePr>
          <p:cNvPr id="20" name="Object 11" descr="equation left hand side a sub n plus two equals right hand side negative a sub n divided by open left parenthesis n plus two close times open left parenthesis n plus one close">
            <a:extLst>
              <a:ext uri="{FF2B5EF4-FFF2-40B4-BE49-F238E27FC236}">
                <a16:creationId xmlns:a16="http://schemas.microsoft.com/office/drawing/2014/main" id="{95C96B29-64B8-4C81-9591-18037D122412}"/>
              </a:ext>
            </a:extLst>
          </p:cNvPr>
          <p:cNvGraphicFramePr>
            <a:graphicFrameLocks noGrp="1" noChangeAspect="1"/>
          </p:cNvGraphicFramePr>
          <p:nvPr>
            <p:ph type="pic" sz="quarter" idx="19"/>
            <p:extLst>
              <p:ext uri="{D42A27DB-BD31-4B8C-83A1-F6EECF244321}">
                <p14:modId xmlns:p14="http://schemas.microsoft.com/office/powerpoint/2010/main" val="3858257792"/>
              </p:ext>
            </p:extLst>
          </p:nvPr>
        </p:nvGraphicFramePr>
        <p:xfrm>
          <a:off x="5181600" y="1611036"/>
          <a:ext cx="1943081" cy="674964"/>
        </p:xfrm>
        <a:graphic>
          <a:graphicData uri="http://schemas.openxmlformats.org/presentationml/2006/ole">
            <mc:AlternateContent xmlns:mc="http://schemas.openxmlformats.org/markup-compatibility/2006">
              <mc:Choice xmlns:v="urn:schemas-microsoft-com:vml" Requires="v">
                <p:oleObj spid="_x0000_s25706" name="Equation" r:id="rId3" imgW="1206360" imgH="419040" progId="Equation.3">
                  <p:embed/>
                </p:oleObj>
              </mc:Choice>
              <mc:Fallback>
                <p:oleObj name="Equation" r:id="rId3" imgW="1206360" imgH="419040" progId="Equation.3">
                  <p:embed/>
                  <p:pic>
                    <p:nvPicPr>
                      <p:cNvPr id="19" name="Object 11">
                        <a:extLst>
                          <a:ext uri="{FF2B5EF4-FFF2-40B4-BE49-F238E27FC236}">
                            <a16:creationId xmlns:a16="http://schemas.microsoft.com/office/drawing/2014/main" id="{9B18E242-272A-457B-9609-71F42053E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611036"/>
                        <a:ext cx="1943081" cy="67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64E0F4B3-76C9-43A0-94F5-3A1CA1127D56}"/>
              </a:ext>
            </a:extLst>
          </p:cNvPr>
          <p:cNvSpPr>
            <a:spLocks noGrp="1"/>
          </p:cNvSpPr>
          <p:nvPr>
            <p:ph sz="quarter" idx="18"/>
          </p:nvPr>
        </p:nvSpPr>
        <p:spPr>
          <a:xfrm>
            <a:off x="352778" y="2270125"/>
            <a:ext cx="8334022" cy="549275"/>
          </a:xfrm>
        </p:spPr>
        <p:txBody>
          <a:bodyPr/>
          <a:lstStyle/>
          <a:p>
            <a:pPr marL="0" indent="0">
              <a:buNone/>
            </a:pPr>
            <a:r>
              <a:rPr lang="en-US" sz="2200" dirty="0">
                <a:latin typeface="Times New Roman" panose="02020603050405020304" pitchFamily="18" charset="0"/>
                <a:cs typeface="Times New Roman" panose="02020603050405020304" pitchFamily="18" charset="0"/>
              </a:rPr>
              <a:t>To find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6</a:t>
            </a:r>
            <a:r>
              <a:rPr lang="en-US" sz="2200" dirty="0">
                <a:latin typeface="Times New Roman" panose="02020603050405020304" pitchFamily="18" charset="0"/>
                <a:cs typeface="Times New Roman" panose="02020603050405020304" pitchFamily="18" charset="0"/>
              </a:rPr>
              <a:t>, …., we proceed as follows:</a:t>
            </a:r>
          </a:p>
        </p:txBody>
      </p:sp>
      <p:graphicFrame>
        <p:nvGraphicFramePr>
          <p:cNvPr id="21" name="Content Placeholder 20" descr="multiline equation row 1 equation sequence part 1 a sub two equals part 2 negative a sub zero divided by two dot operator one equals part 3 negative a sub zero divided by two factorial comma equation sequence part 1 a sub four equals part 2 negative a sub two divided by four dot operator three equals part 3 prefix plus of a sub zero divided by four factorial comma equation sequence part 1 a sub six equals part 2 negative a sub four divided by six dot operator five equals part 3 negative a sub zero divided by six factorial comma ellipsis full stop row 2 equation sequence part 1 a sub n equals part 2 a sub two times k equals part 3  open left parenthesis negative one close super k divided by open left parenthesis two times k close factorial times a sub zero comma k equals one comma two comma three comma ellipsis full stop for k equals n solidus two">
            <a:extLst>
              <a:ext uri="{FF2B5EF4-FFF2-40B4-BE49-F238E27FC236}">
                <a16:creationId xmlns:a16="http://schemas.microsoft.com/office/drawing/2014/main" id="{E2B86E5C-E028-4789-A7CE-C95BD6F6D511}"/>
              </a:ext>
            </a:extLst>
          </p:cNvPr>
          <p:cNvGraphicFramePr>
            <a:graphicFrameLocks noGrp="1" noChangeAspect="1"/>
          </p:cNvGraphicFramePr>
          <p:nvPr>
            <p:ph sz="quarter" idx="16"/>
            <p:extLst>
              <p:ext uri="{D42A27DB-BD31-4B8C-83A1-F6EECF244321}">
                <p14:modId xmlns:p14="http://schemas.microsoft.com/office/powerpoint/2010/main" val="3502695311"/>
              </p:ext>
            </p:extLst>
          </p:nvPr>
        </p:nvGraphicFramePr>
        <p:xfrm>
          <a:off x="1004448" y="3048000"/>
          <a:ext cx="6554078" cy="1512477"/>
        </p:xfrm>
        <a:graphic>
          <a:graphicData uri="http://schemas.openxmlformats.org/presentationml/2006/ole">
            <mc:AlternateContent xmlns:mc="http://schemas.openxmlformats.org/markup-compatibility/2006">
              <mc:Choice xmlns:v="urn:schemas-microsoft-com:vml" Requires="v">
                <p:oleObj spid="_x0000_s25707" name="Equation" r:id="rId5" imgW="3962160" imgH="914400" progId="Equation.DSMT4">
                  <p:embed/>
                </p:oleObj>
              </mc:Choice>
              <mc:Fallback>
                <p:oleObj name="Equation" r:id="rId5" imgW="3962160" imgH="914400" progId="Equation.DSMT4">
                  <p:embed/>
                  <p:pic>
                    <p:nvPicPr>
                      <p:cNvPr id="4" name="Object 3"/>
                      <p:cNvPicPr/>
                      <p:nvPr/>
                    </p:nvPicPr>
                    <p:blipFill>
                      <a:blip r:embed="rId6"/>
                      <a:stretch>
                        <a:fillRect/>
                      </a:stretch>
                    </p:blipFill>
                    <p:spPr>
                      <a:xfrm>
                        <a:off x="1004448" y="3048000"/>
                        <a:ext cx="6554078" cy="1512477"/>
                      </a:xfrm>
                      <a:prstGeom prst="rect">
                        <a:avLst/>
                      </a:prstGeom>
                    </p:spPr>
                  </p:pic>
                </p:oleObj>
              </mc:Fallback>
            </mc:AlternateContent>
          </a:graphicData>
        </a:graphic>
      </p:graphicFrame>
    </p:spTree>
    <p:extLst>
      <p:ext uri="{BB962C8B-B14F-4D97-AF65-F5344CB8AC3E}">
        <p14:creationId xmlns:p14="http://schemas.microsoft.com/office/powerpoint/2010/main" val="416414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8AAF-4F95-43C6-B426-802AE7403D4E}"/>
              </a:ext>
            </a:extLst>
          </p:cNvPr>
          <p:cNvSpPr>
            <a:spLocks noGrp="1"/>
          </p:cNvSpPr>
          <p:nvPr>
            <p:ph type="title"/>
          </p:nvPr>
        </p:nvSpPr>
        <p:spPr/>
        <p:txBody>
          <a:bodyPr/>
          <a:lstStyle/>
          <a:p>
            <a:r>
              <a:rPr lang="en-IN" dirty="0"/>
              <a:t>Example 5.2.1: Odd Coefficients</a:t>
            </a:r>
          </a:p>
        </p:txBody>
      </p:sp>
      <p:sp>
        <p:nvSpPr>
          <p:cNvPr id="3" name="Content Placeholder 2">
            <a:extLst>
              <a:ext uri="{FF2B5EF4-FFF2-40B4-BE49-F238E27FC236}">
                <a16:creationId xmlns:a16="http://schemas.microsoft.com/office/drawing/2014/main" id="{FD342A11-1878-4107-BCFC-EB1F53C2A717}"/>
              </a:ext>
            </a:extLst>
          </p:cNvPr>
          <p:cNvSpPr>
            <a:spLocks noGrp="1"/>
          </p:cNvSpPr>
          <p:nvPr>
            <p:ph sz="quarter" idx="15"/>
          </p:nvPr>
        </p:nvSpPr>
        <p:spPr/>
        <p:txBody>
          <a:bodyPr/>
          <a:lstStyle/>
          <a:p>
            <a:pPr marL="0" indent="0">
              <a:buNone/>
            </a:pPr>
            <a:r>
              <a:rPr lang="en-US" sz="2200" dirty="0"/>
              <a:t>Starting with the recurrence relationship:</a:t>
            </a:r>
          </a:p>
        </p:txBody>
      </p:sp>
      <p:graphicFrame>
        <p:nvGraphicFramePr>
          <p:cNvPr id="9" name="Object 11" descr="equation left hand side a sub n plus two equals right hand side negative a sub n divided by open left parenthesis n plus two close times open left parenthesis n plus one close">
            <a:extLst>
              <a:ext uri="{FF2B5EF4-FFF2-40B4-BE49-F238E27FC236}">
                <a16:creationId xmlns:a16="http://schemas.microsoft.com/office/drawing/2014/main" id="{F8A12ED2-9327-43ED-8B56-B30CE05D3158}"/>
              </a:ext>
            </a:extLst>
          </p:cNvPr>
          <p:cNvGraphicFramePr>
            <a:graphicFrameLocks noGrp="1" noChangeAspect="1"/>
          </p:cNvGraphicFramePr>
          <p:nvPr>
            <p:ph type="pic" sz="quarter" idx="19"/>
            <p:extLst>
              <p:ext uri="{D42A27DB-BD31-4B8C-83A1-F6EECF244321}">
                <p14:modId xmlns:p14="http://schemas.microsoft.com/office/powerpoint/2010/main" val="2734277860"/>
              </p:ext>
            </p:extLst>
          </p:nvPr>
        </p:nvGraphicFramePr>
        <p:xfrm>
          <a:off x="5181600" y="1619740"/>
          <a:ext cx="2137389" cy="742460"/>
        </p:xfrm>
        <a:graphic>
          <a:graphicData uri="http://schemas.openxmlformats.org/presentationml/2006/ole">
            <mc:AlternateContent xmlns:mc="http://schemas.openxmlformats.org/markup-compatibility/2006">
              <mc:Choice xmlns:v="urn:schemas-microsoft-com:vml" Requires="v">
                <p:oleObj spid="_x0000_s26726" name="Equation" r:id="rId3" imgW="1206360" imgH="419040" progId="Equation.3">
                  <p:embed/>
                </p:oleObj>
              </mc:Choice>
              <mc:Fallback>
                <p:oleObj name="Equation" r:id="rId3" imgW="1206360" imgH="419040" progId="Equation.3">
                  <p:embed/>
                  <p:pic>
                    <p:nvPicPr>
                      <p:cNvPr id="7" name="Object 11">
                        <a:extLst>
                          <a:ext uri="{FF2B5EF4-FFF2-40B4-BE49-F238E27FC236}">
                            <a16:creationId xmlns:a16="http://schemas.microsoft.com/office/drawing/2014/main" id="{9B18E242-272A-457B-9609-71F42053E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1619740"/>
                        <a:ext cx="2137389" cy="742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64E0F4B3-76C9-43A0-94F5-3A1CA1127D56}"/>
              </a:ext>
            </a:extLst>
          </p:cNvPr>
          <p:cNvSpPr>
            <a:spLocks noGrp="1"/>
          </p:cNvSpPr>
          <p:nvPr>
            <p:ph sz="quarter" idx="18"/>
          </p:nvPr>
        </p:nvSpPr>
        <p:spPr>
          <a:xfrm>
            <a:off x="352778" y="2270125"/>
            <a:ext cx="8334022" cy="549275"/>
          </a:xfrm>
        </p:spPr>
        <p:txBody>
          <a:bodyPr/>
          <a:lstStyle/>
          <a:p>
            <a:pPr marL="0" indent="0">
              <a:buNone/>
            </a:pPr>
            <a:r>
              <a:rPr lang="en-US" sz="2200" dirty="0">
                <a:latin typeface="Times New Roman" panose="02020603050405020304" pitchFamily="18" charset="0"/>
                <a:cs typeface="Times New Roman" panose="02020603050405020304" pitchFamily="18" charset="0"/>
              </a:rPr>
              <a:t>To find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7</a:t>
            </a:r>
            <a:r>
              <a:rPr lang="en-US" sz="2200" dirty="0">
                <a:latin typeface="Times New Roman" panose="02020603050405020304" pitchFamily="18" charset="0"/>
                <a:cs typeface="Times New Roman" panose="02020603050405020304" pitchFamily="18" charset="0"/>
              </a:rPr>
              <a:t>, …., we proceed as follows:</a:t>
            </a:r>
          </a:p>
        </p:txBody>
      </p:sp>
      <p:graphicFrame>
        <p:nvGraphicFramePr>
          <p:cNvPr id="12" name="Content Placeholder 11" descr="multiline equation row 1 equation sequence part 1 a sub three equals part 2 negative a sub one divided by two dot operator three equals part 3 negative a sub one divided by three factorial comma equation sequence part 1 a sub five equals part 2 negative a sub three divided by five dot operator four equals part 3 prefix plus of a sub one divided by five factorial comma equation sequence part 1 a sub seven equals part 2 negative a sub five divided by seven dot operator six equals part 3 negative a sub one divided by seven factorial comma ellipsis comma row 2 equation sequence part 1 a sub n equals part 2 a sub two times k plus one equals part 3  open left parenthesis negative one close super k divided by open left parenthesis two times k plus one close factorial times a sub one comma k equals one comma two comma three comma ellipsis full stop for k equals n solidus two">
            <a:extLst>
              <a:ext uri="{FF2B5EF4-FFF2-40B4-BE49-F238E27FC236}">
                <a16:creationId xmlns:a16="http://schemas.microsoft.com/office/drawing/2014/main" id="{34B33899-EC50-4615-AEEF-F46768111002}"/>
              </a:ext>
            </a:extLst>
          </p:cNvPr>
          <p:cNvGraphicFramePr>
            <a:graphicFrameLocks noGrp="1" noChangeAspect="1"/>
          </p:cNvGraphicFramePr>
          <p:nvPr>
            <p:ph sz="quarter" idx="16"/>
            <p:extLst>
              <p:ext uri="{D42A27DB-BD31-4B8C-83A1-F6EECF244321}">
                <p14:modId xmlns:p14="http://schemas.microsoft.com/office/powerpoint/2010/main" val="396617482"/>
              </p:ext>
            </p:extLst>
          </p:nvPr>
        </p:nvGraphicFramePr>
        <p:xfrm>
          <a:off x="1147323" y="3124200"/>
          <a:ext cx="6554078" cy="1429982"/>
        </p:xfrm>
        <a:graphic>
          <a:graphicData uri="http://schemas.openxmlformats.org/presentationml/2006/ole">
            <mc:AlternateContent xmlns:mc="http://schemas.openxmlformats.org/markup-compatibility/2006">
              <mc:Choice xmlns:v="urn:schemas-microsoft-com:vml" Requires="v">
                <p:oleObj spid="_x0000_s26727" name="Equation" r:id="rId5" imgW="4190760" imgH="914400" progId="Equation.DSMT4">
                  <p:embed/>
                </p:oleObj>
              </mc:Choice>
              <mc:Fallback>
                <p:oleObj name="Equation" r:id="rId5" imgW="4190760" imgH="914400" progId="Equation.DSMT4">
                  <p:embed/>
                  <p:pic>
                    <p:nvPicPr>
                      <p:cNvPr id="3" name="Object 2"/>
                      <p:cNvPicPr/>
                      <p:nvPr/>
                    </p:nvPicPr>
                    <p:blipFill>
                      <a:blip r:embed="rId6"/>
                      <a:stretch>
                        <a:fillRect/>
                      </a:stretch>
                    </p:blipFill>
                    <p:spPr>
                      <a:xfrm>
                        <a:off x="1147323" y="3124200"/>
                        <a:ext cx="6554078" cy="1429982"/>
                      </a:xfrm>
                      <a:prstGeom prst="rect">
                        <a:avLst/>
                      </a:prstGeom>
                    </p:spPr>
                  </p:pic>
                </p:oleObj>
              </mc:Fallback>
            </mc:AlternateContent>
          </a:graphicData>
        </a:graphic>
      </p:graphicFrame>
    </p:spTree>
    <p:extLst>
      <p:ext uri="{BB962C8B-B14F-4D97-AF65-F5344CB8AC3E}">
        <p14:creationId xmlns:p14="http://schemas.microsoft.com/office/powerpoint/2010/main" val="2923911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AAEA-9A37-4654-B8D5-A378AF3C099F}"/>
              </a:ext>
            </a:extLst>
          </p:cNvPr>
          <p:cNvSpPr>
            <a:spLocks noGrp="1"/>
          </p:cNvSpPr>
          <p:nvPr>
            <p:ph type="title"/>
          </p:nvPr>
        </p:nvSpPr>
        <p:spPr/>
        <p:txBody>
          <a:bodyPr/>
          <a:lstStyle/>
          <a:p>
            <a:r>
              <a:rPr lang="en-IN" dirty="0"/>
              <a:t>Example 5.2.1: Solution</a:t>
            </a:r>
          </a:p>
        </p:txBody>
      </p:sp>
      <p:sp>
        <p:nvSpPr>
          <p:cNvPr id="3" name="Content Placeholder 2">
            <a:extLst>
              <a:ext uri="{FF2B5EF4-FFF2-40B4-BE49-F238E27FC236}">
                <a16:creationId xmlns:a16="http://schemas.microsoft.com/office/drawing/2014/main" id="{81905FF7-A3F1-4DB7-9F86-834881E43E76}"/>
              </a:ext>
            </a:extLst>
          </p:cNvPr>
          <p:cNvSpPr>
            <a:spLocks noGrp="1"/>
          </p:cNvSpPr>
          <p:nvPr>
            <p:ph sz="quarter" idx="15"/>
          </p:nvPr>
        </p:nvSpPr>
        <p:spPr/>
        <p:txBody>
          <a:bodyPr/>
          <a:lstStyle/>
          <a:p>
            <a:r>
              <a:rPr lang="en-US" sz="2200" dirty="0"/>
              <a:t>We now have the following information:</a:t>
            </a:r>
          </a:p>
        </p:txBody>
      </p:sp>
      <p:graphicFrame>
        <p:nvGraphicFramePr>
          <p:cNvPr id="20" name="Object 1024" descr="y of x equals n ary summation n equals zero infinity an times x super n comma where equation left hand side a sub two times k equals right hand side open left parenthesis negative one close super k divided by open left parenthesis two times k close factorial times a sub zero comma equation left hand side a sub two times k plus one equals right hand side open left parenthesis negative one close super k divided by open left parenthesis two times k plus one close factorial times a sub one">
            <a:extLst>
              <a:ext uri="{FF2B5EF4-FFF2-40B4-BE49-F238E27FC236}">
                <a16:creationId xmlns:a16="http://schemas.microsoft.com/office/drawing/2014/main" id="{E949CE29-2C75-4AEF-9022-E382E94BEF40}"/>
              </a:ext>
            </a:extLst>
          </p:cNvPr>
          <p:cNvGraphicFramePr>
            <a:graphicFrameLocks noGrp="1" noChangeAspect="1"/>
          </p:cNvGraphicFramePr>
          <p:nvPr>
            <p:ph type="pic" sz="quarter" idx="19"/>
            <p:extLst>
              <p:ext uri="{D42A27DB-BD31-4B8C-83A1-F6EECF244321}">
                <p14:modId xmlns:p14="http://schemas.microsoft.com/office/powerpoint/2010/main" val="1856703732"/>
              </p:ext>
            </p:extLst>
          </p:nvPr>
        </p:nvGraphicFramePr>
        <p:xfrm>
          <a:off x="1960848" y="2173700"/>
          <a:ext cx="4968305" cy="645700"/>
        </p:xfrm>
        <a:graphic>
          <a:graphicData uri="http://schemas.openxmlformats.org/presentationml/2006/ole">
            <mc:AlternateContent xmlns:mc="http://schemas.openxmlformats.org/markup-compatibility/2006">
              <mc:Choice xmlns:v="urn:schemas-microsoft-com:vml" Requires="v">
                <p:oleObj spid="_x0000_s27748" name="Equation" r:id="rId3" imgW="3517560" imgH="457200" progId="Equation.3">
                  <p:embed/>
                </p:oleObj>
              </mc:Choice>
              <mc:Fallback>
                <p:oleObj name="Equation" r:id="rId3" imgW="3517560" imgH="457200" progId="Equation.3">
                  <p:embed/>
                  <p:pic>
                    <p:nvPicPr>
                      <p:cNvPr id="19" name="Object 1024">
                        <a:extLst>
                          <a:ext uri="{FF2B5EF4-FFF2-40B4-BE49-F238E27FC236}">
                            <a16:creationId xmlns:a16="http://schemas.microsoft.com/office/drawing/2014/main" id="{72F1CE0E-96BE-4256-A1CA-DD73564E22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848" y="2173700"/>
                        <a:ext cx="4968305" cy="64570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58C25BC3-A4CA-44EE-A801-5A962FA1FA65}"/>
              </a:ext>
            </a:extLst>
          </p:cNvPr>
          <p:cNvSpPr>
            <a:spLocks noGrp="1"/>
          </p:cNvSpPr>
          <p:nvPr>
            <p:ph sz="quarter" idx="18"/>
          </p:nvPr>
        </p:nvSpPr>
        <p:spPr>
          <a:xfrm>
            <a:off x="361953" y="2793481"/>
            <a:ext cx="1085847" cy="478357"/>
          </a:xfrm>
        </p:spPr>
        <p:txBody>
          <a:bodyPr/>
          <a:lstStyle/>
          <a:p>
            <a:pPr marL="271463" indent="-271463">
              <a:buClr>
                <a:schemeClr val="accent2"/>
              </a:buClr>
            </a:pPr>
            <a:r>
              <a:rPr lang="en-IN" sz="2200" dirty="0">
                <a:latin typeface="Times New Roman" panose="02020603050405020304" pitchFamily="18" charset="0"/>
                <a:cs typeface="Times New Roman" panose="02020603050405020304" pitchFamily="18" charset="0"/>
              </a:rPr>
              <a:t>Thus</a:t>
            </a:r>
          </a:p>
        </p:txBody>
      </p:sp>
      <p:graphicFrame>
        <p:nvGraphicFramePr>
          <p:cNvPr id="21" name="Object 1025" descr="y of x equals a sub zero times n ary summation n equals zero infinity left parenthesis minus one right parenthesis n left parenthesis two n right parenthesis factorial times x super two times n plus a sub one times n ary summation n equals zero infinity left parenthesis minus one right parenthesis n left parenthesis two n plus one right parenthesis factorial times x super two times n plus one">
            <a:extLst>
              <a:ext uri="{FF2B5EF4-FFF2-40B4-BE49-F238E27FC236}">
                <a16:creationId xmlns:a16="http://schemas.microsoft.com/office/drawing/2014/main" id="{62F4428B-0AA3-4BE1-8B81-22781C00A5A8}"/>
              </a:ext>
            </a:extLst>
          </p:cNvPr>
          <p:cNvGraphicFramePr>
            <a:graphicFrameLocks noGrp="1" noChangeAspect="1"/>
          </p:cNvGraphicFramePr>
          <p:nvPr>
            <p:ph sz="quarter" idx="16"/>
            <p:extLst>
              <p:ext uri="{D42A27DB-BD31-4B8C-83A1-F6EECF244321}">
                <p14:modId xmlns:p14="http://schemas.microsoft.com/office/powerpoint/2010/main" val="3590876174"/>
              </p:ext>
            </p:extLst>
          </p:nvPr>
        </p:nvGraphicFramePr>
        <p:xfrm>
          <a:off x="1878536" y="3200400"/>
          <a:ext cx="4522264" cy="809958"/>
        </p:xfrm>
        <a:graphic>
          <a:graphicData uri="http://schemas.openxmlformats.org/presentationml/2006/ole">
            <mc:AlternateContent xmlns:mc="http://schemas.openxmlformats.org/markup-compatibility/2006">
              <mc:Choice xmlns:v="urn:schemas-microsoft-com:vml" Requires="v">
                <p:oleObj spid="_x0000_s27749" name="Equation" r:id="rId5" imgW="2552400" imgH="457200" progId="Equation.3">
                  <p:embed/>
                </p:oleObj>
              </mc:Choice>
              <mc:Fallback>
                <p:oleObj name="Equation" r:id="rId5" imgW="2552400" imgH="457200" progId="Equation.3">
                  <p:embed/>
                  <p:pic>
                    <p:nvPicPr>
                      <p:cNvPr id="20" name="Object 1025">
                        <a:extLst>
                          <a:ext uri="{FF2B5EF4-FFF2-40B4-BE49-F238E27FC236}">
                            <a16:creationId xmlns:a16="http://schemas.microsoft.com/office/drawing/2014/main" id="{6132C245-8F7C-40CF-9548-EB81364885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8536" y="3200400"/>
                        <a:ext cx="4522264" cy="809958"/>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1345357A-2E93-4936-9858-955DE3C3C051}"/>
              </a:ext>
            </a:extLst>
          </p:cNvPr>
          <p:cNvSpPr>
            <a:spLocks noGrp="1"/>
          </p:cNvSpPr>
          <p:nvPr>
            <p:ph sz="quarter" idx="21"/>
          </p:nvPr>
        </p:nvSpPr>
        <p:spPr>
          <a:xfrm>
            <a:off x="6553200" y="3200400"/>
            <a:ext cx="2057400" cy="1066800"/>
          </a:xfrm>
        </p:spPr>
        <p:txBody>
          <a:bodyPr/>
          <a:lstStyle/>
          <a:p>
            <a:pPr marL="0" indent="0">
              <a:buNone/>
            </a:pPr>
            <a:r>
              <a:rPr lang="en-US" sz="1600" dirty="0">
                <a:latin typeface="Times New Roman" panose="02020603050405020304" pitchFamily="18" charset="0"/>
                <a:cs typeface="Times New Roman" panose="02020603050405020304" pitchFamily="18" charset="0"/>
              </a:rPr>
              <a:t>the first and second terms represent two series solutions </a:t>
            </a:r>
            <a:r>
              <a:rPr lang="en-US" sz="1600" i="1" dirty="0">
                <a:latin typeface="Times New Roman" panose="02020603050405020304" pitchFamily="18" charset="0"/>
                <a:cs typeface="Times New Roman" panose="02020603050405020304" pitchFamily="18" charset="0"/>
              </a:rPr>
              <a:t>y</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and </a:t>
            </a:r>
            <a:r>
              <a:rPr lang="en-US" sz="1600" i="1" dirty="0">
                <a:latin typeface="Times New Roman" panose="02020603050405020304" pitchFamily="18" charset="0"/>
                <a:cs typeface="Times New Roman" panose="02020603050405020304" pitchFamily="18" charset="0"/>
              </a:rPr>
              <a:t>y</a:t>
            </a:r>
            <a:r>
              <a:rPr lang="en-US" sz="1600" baseline="-25000" dirty="0">
                <a:latin typeface="Times New Roman" panose="02020603050405020304" pitchFamily="18" charset="0"/>
                <a:cs typeface="Times New Roman" panose="02020603050405020304" pitchFamily="18" charset="0"/>
              </a:rPr>
              <a:t>2</a:t>
            </a:r>
          </a:p>
        </p:txBody>
      </p:sp>
      <p:sp>
        <p:nvSpPr>
          <p:cNvPr id="12" name="Content Placeholder 11">
            <a:extLst>
              <a:ext uri="{FF2B5EF4-FFF2-40B4-BE49-F238E27FC236}">
                <a16:creationId xmlns:a16="http://schemas.microsoft.com/office/drawing/2014/main" id="{210FCDA7-093A-4821-8AF2-86919AAD07F6}"/>
              </a:ext>
            </a:extLst>
          </p:cNvPr>
          <p:cNvSpPr>
            <a:spLocks noGrp="1"/>
          </p:cNvSpPr>
          <p:nvPr>
            <p:ph sz="quarter" idx="25"/>
          </p:nvPr>
        </p:nvSpPr>
        <p:spPr>
          <a:xfrm>
            <a:off x="337996" y="4267200"/>
            <a:ext cx="8577404" cy="1828800"/>
          </a:xfrm>
        </p:spPr>
        <p:txBody>
          <a:bodyPr/>
          <a:lstStyle/>
          <a:p>
            <a:pPr marL="266700" indent="-266700">
              <a:lnSpc>
                <a:spcPct val="100000"/>
              </a:lnSpc>
              <a:buClr>
                <a:schemeClr val="accent2"/>
              </a:buClr>
            </a:pPr>
            <a:r>
              <a:rPr lang="en-US" sz="2200" dirty="0">
                <a:latin typeface="Times New Roman" panose="02020603050405020304" pitchFamily="18" charset="0"/>
                <a:cs typeface="Times New Roman" panose="02020603050405020304" pitchFamily="18" charset="0"/>
              </a:rPr>
              <a:t>Note: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are determined by the initial conditions. (Expand series a few terms to see this.)</a:t>
            </a:r>
          </a:p>
          <a:p>
            <a:pPr marL="266700" indent="-266700">
              <a:buClr>
                <a:schemeClr val="accent2"/>
              </a:buClr>
            </a:pPr>
            <a:r>
              <a:rPr lang="en-US" sz="2200" dirty="0">
                <a:latin typeface="Times New Roman" panose="02020603050405020304" pitchFamily="18" charset="0"/>
                <a:cs typeface="Times New Roman" panose="02020603050405020304" pitchFamily="18" charset="0"/>
              </a:rPr>
              <a:t>Also, by the ratio test it can be shown that these two series converge absolutely on (−∞, ∞) and hence the manipulations we performed on the series at each step are valid.</a:t>
            </a:r>
          </a:p>
        </p:txBody>
      </p:sp>
    </p:spTree>
    <p:extLst>
      <p:ext uri="{BB962C8B-B14F-4D97-AF65-F5344CB8AC3E}">
        <p14:creationId xmlns:p14="http://schemas.microsoft.com/office/powerpoint/2010/main" val="2021137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6BE-82BB-4173-BA8D-D368481C90BA}"/>
              </a:ext>
            </a:extLst>
          </p:cNvPr>
          <p:cNvSpPr>
            <a:spLocks noGrp="1"/>
          </p:cNvSpPr>
          <p:nvPr>
            <p:ph type="title"/>
          </p:nvPr>
        </p:nvSpPr>
        <p:spPr>
          <a:xfrm>
            <a:off x="281354" y="457199"/>
            <a:ext cx="8534400" cy="1246325"/>
          </a:xfrm>
        </p:spPr>
        <p:txBody>
          <a:bodyPr>
            <a:normAutofit/>
          </a:bodyPr>
          <a:lstStyle/>
          <a:p>
            <a:r>
              <a:rPr lang="en-US" dirty="0"/>
              <a:t>Example 5.2.1: Functions Defined by IVP</a:t>
            </a:r>
            <a:endParaRPr lang="en-IN" dirty="0"/>
          </a:p>
        </p:txBody>
      </p:sp>
      <p:sp>
        <p:nvSpPr>
          <p:cNvPr id="3" name="Content Placeholder 2">
            <a:extLst>
              <a:ext uri="{FF2B5EF4-FFF2-40B4-BE49-F238E27FC236}">
                <a16:creationId xmlns:a16="http://schemas.microsoft.com/office/drawing/2014/main" id="{68E4D273-7FC6-43CB-8AA9-765C91A757F1}"/>
              </a:ext>
            </a:extLst>
          </p:cNvPr>
          <p:cNvSpPr>
            <a:spLocks noGrp="1"/>
          </p:cNvSpPr>
          <p:nvPr>
            <p:ph sz="quarter" idx="15"/>
          </p:nvPr>
        </p:nvSpPr>
        <p:spPr/>
        <p:txBody>
          <a:bodyPr/>
          <a:lstStyle/>
          <a:p>
            <a:r>
              <a:rPr lang="en-IN" sz="2200" dirty="0"/>
              <a:t>Our solution is</a:t>
            </a:r>
          </a:p>
        </p:txBody>
      </p:sp>
      <p:graphicFrame>
        <p:nvGraphicFramePr>
          <p:cNvPr id="20" name="Object 5" descr="y of x equals a sub zero times n ary summation n equals zero infinity left parenthesis minus one right parenthesis n left parenthesis two n right parenthesis factorial times x super two times n plus a sub one times n ary summation n equals zero infinity left parenthesis minus one right parenthesis n left parenthesis two n plus one right parenthesis factorial times x super two times n plus one">
            <a:extLst>
              <a:ext uri="{FF2B5EF4-FFF2-40B4-BE49-F238E27FC236}">
                <a16:creationId xmlns:a16="http://schemas.microsoft.com/office/drawing/2014/main" id="{E7CB58D6-814B-48EE-B14E-EC1340BBE363}"/>
              </a:ext>
            </a:extLst>
          </p:cNvPr>
          <p:cNvGraphicFramePr>
            <a:graphicFrameLocks noGrp="1" noChangeAspect="1"/>
          </p:cNvGraphicFramePr>
          <p:nvPr>
            <p:ph sz="quarter" idx="16"/>
            <p:extLst>
              <p:ext uri="{D42A27DB-BD31-4B8C-83A1-F6EECF244321}">
                <p14:modId xmlns:p14="http://schemas.microsoft.com/office/powerpoint/2010/main" val="2600414794"/>
              </p:ext>
            </p:extLst>
          </p:nvPr>
        </p:nvGraphicFramePr>
        <p:xfrm>
          <a:off x="2795390" y="2057400"/>
          <a:ext cx="3397644" cy="608533"/>
        </p:xfrm>
        <a:graphic>
          <a:graphicData uri="http://schemas.openxmlformats.org/presentationml/2006/ole">
            <mc:AlternateContent xmlns:mc="http://schemas.openxmlformats.org/markup-compatibility/2006">
              <mc:Choice xmlns:v="urn:schemas-microsoft-com:vml" Requires="v">
                <p:oleObj spid="_x0000_s28812" name="Equation" r:id="rId3" imgW="2552400" imgH="457200" progId="Equation.3">
                  <p:embed/>
                </p:oleObj>
              </mc:Choice>
              <mc:Fallback>
                <p:oleObj name="Equation" r:id="rId3" imgW="2552400" imgH="457200" progId="Equation.3">
                  <p:embed/>
                  <p:pic>
                    <p:nvPicPr>
                      <p:cNvPr id="12" name="Object 5">
                        <a:extLst>
                          <a:ext uri="{FF2B5EF4-FFF2-40B4-BE49-F238E27FC236}">
                            <a16:creationId xmlns:a16="http://schemas.microsoft.com/office/drawing/2014/main" id="{54E2B3A2-92B1-45E4-89F8-DF7A66F23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5390" y="2057400"/>
                        <a:ext cx="3397644" cy="608533"/>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2CC45C22-FE53-4E67-830C-9771E030D89B}"/>
              </a:ext>
            </a:extLst>
          </p:cNvPr>
          <p:cNvSpPr>
            <a:spLocks noGrp="1"/>
          </p:cNvSpPr>
          <p:nvPr>
            <p:ph sz="quarter" idx="18"/>
          </p:nvPr>
        </p:nvSpPr>
        <p:spPr>
          <a:xfrm>
            <a:off x="380060" y="2801467"/>
            <a:ext cx="8334022" cy="489421"/>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From Calculus, we know this solution is equivalent to</a:t>
            </a:r>
          </a:p>
        </p:txBody>
      </p:sp>
      <p:graphicFrame>
        <p:nvGraphicFramePr>
          <p:cNvPr id="21" name="Object 6" descr="y of x equals a sub zero times cosine of x plus a sub one times sine of x">
            <a:extLst>
              <a:ext uri="{FF2B5EF4-FFF2-40B4-BE49-F238E27FC236}">
                <a16:creationId xmlns:a16="http://schemas.microsoft.com/office/drawing/2014/main" id="{6B1D9DFC-EE81-4B7D-A57E-0425BA6CBF71}"/>
              </a:ext>
            </a:extLst>
          </p:cNvPr>
          <p:cNvGraphicFramePr>
            <a:graphicFrameLocks noGrp="1" noChangeAspect="1"/>
          </p:cNvGraphicFramePr>
          <p:nvPr>
            <p:ph type="pic" sz="quarter" idx="20"/>
            <p:extLst>
              <p:ext uri="{D42A27DB-BD31-4B8C-83A1-F6EECF244321}">
                <p14:modId xmlns:p14="http://schemas.microsoft.com/office/powerpoint/2010/main" val="4236540773"/>
              </p:ext>
            </p:extLst>
          </p:nvPr>
        </p:nvGraphicFramePr>
        <p:xfrm>
          <a:off x="3245743" y="3276600"/>
          <a:ext cx="2393057" cy="368163"/>
        </p:xfrm>
        <a:graphic>
          <a:graphicData uri="http://schemas.openxmlformats.org/presentationml/2006/ole">
            <mc:AlternateContent xmlns:mc="http://schemas.openxmlformats.org/markup-compatibility/2006">
              <mc:Choice xmlns:v="urn:schemas-microsoft-com:vml" Requires="v">
                <p:oleObj spid="_x0000_s28813" name="Equation" r:id="rId5" imgW="1485720" imgH="228600" progId="Equation.3">
                  <p:embed/>
                </p:oleObj>
              </mc:Choice>
              <mc:Fallback>
                <p:oleObj name="Equation" r:id="rId5" imgW="1485720" imgH="228600" progId="Equation.3">
                  <p:embed/>
                  <p:pic>
                    <p:nvPicPr>
                      <p:cNvPr id="15" name="Object 6">
                        <a:extLst>
                          <a:ext uri="{FF2B5EF4-FFF2-40B4-BE49-F238E27FC236}">
                            <a16:creationId xmlns:a16="http://schemas.microsoft.com/office/drawing/2014/main" id="{1ECA3789-0379-45D5-BD39-49F8579CFB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743" y="3276600"/>
                        <a:ext cx="2393057" cy="36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25618981-E644-4B52-808C-A675E2ED1769}"/>
              </a:ext>
            </a:extLst>
          </p:cNvPr>
          <p:cNvSpPr>
            <a:spLocks noGrp="1"/>
          </p:cNvSpPr>
          <p:nvPr>
            <p:ph sz="quarter" idx="21"/>
          </p:nvPr>
        </p:nvSpPr>
        <p:spPr>
          <a:xfrm>
            <a:off x="380060" y="3733800"/>
            <a:ext cx="8533753" cy="68580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In hindsight, we see that cos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and sin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are indeed fundamental solutions to our original differential equation</a:t>
            </a:r>
          </a:p>
        </p:txBody>
      </p:sp>
      <p:graphicFrame>
        <p:nvGraphicFramePr>
          <p:cNvPr id="22" name="Object 7" descr="y super double prime plus y equals zero comma negative infinity less than x less than infinity">
            <a:extLst>
              <a:ext uri="{FF2B5EF4-FFF2-40B4-BE49-F238E27FC236}">
                <a16:creationId xmlns:a16="http://schemas.microsoft.com/office/drawing/2014/main" id="{48A09F4E-4521-47FB-BB5B-FA4067D915FF}"/>
              </a:ext>
            </a:extLst>
          </p:cNvPr>
          <p:cNvGraphicFramePr>
            <a:graphicFrameLocks noGrp="1" noChangeAspect="1"/>
          </p:cNvGraphicFramePr>
          <p:nvPr>
            <p:ph type="pic" sz="quarter" idx="24"/>
            <p:extLst>
              <p:ext uri="{D42A27DB-BD31-4B8C-83A1-F6EECF244321}">
                <p14:modId xmlns:p14="http://schemas.microsoft.com/office/powerpoint/2010/main" val="327219929"/>
              </p:ext>
            </p:extLst>
          </p:nvPr>
        </p:nvGraphicFramePr>
        <p:xfrm>
          <a:off x="3352800" y="4495800"/>
          <a:ext cx="2393057" cy="327256"/>
        </p:xfrm>
        <a:graphic>
          <a:graphicData uri="http://schemas.openxmlformats.org/presentationml/2006/ole">
            <mc:AlternateContent xmlns:mc="http://schemas.openxmlformats.org/markup-compatibility/2006">
              <mc:Choice xmlns:v="urn:schemas-microsoft-com:vml" Requires="v">
                <p:oleObj spid="_x0000_s28814" name="Equation" r:id="rId7" imgW="1485720" imgH="203040" progId="Equation.3">
                  <p:embed/>
                </p:oleObj>
              </mc:Choice>
              <mc:Fallback>
                <p:oleObj name="Equation" r:id="rId7" imgW="1485720" imgH="203040" progId="Equation.3">
                  <p:embed/>
                  <p:pic>
                    <p:nvPicPr>
                      <p:cNvPr id="18" name="Object 7">
                        <a:extLst>
                          <a:ext uri="{FF2B5EF4-FFF2-40B4-BE49-F238E27FC236}">
                            <a16:creationId xmlns:a16="http://schemas.microsoft.com/office/drawing/2014/main" id="{91A90CBC-FFD4-499D-B401-30E085BECE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495800"/>
                        <a:ext cx="2393057" cy="327256"/>
                      </a:xfrm>
                      <a:prstGeom prst="rect">
                        <a:avLst/>
                      </a:prstGeom>
                      <a:noFill/>
                    </p:spPr>
                  </p:pic>
                </p:oleObj>
              </mc:Fallback>
            </mc:AlternateContent>
          </a:graphicData>
        </a:graphic>
      </p:graphicFrame>
      <p:sp>
        <p:nvSpPr>
          <p:cNvPr id="12" name="Content Placeholder 11">
            <a:extLst>
              <a:ext uri="{FF2B5EF4-FFF2-40B4-BE49-F238E27FC236}">
                <a16:creationId xmlns:a16="http://schemas.microsoft.com/office/drawing/2014/main" id="{938E586B-7964-4FE7-9641-3ABE0A7D3EA1}"/>
              </a:ext>
            </a:extLst>
          </p:cNvPr>
          <p:cNvSpPr>
            <a:spLocks noGrp="1"/>
          </p:cNvSpPr>
          <p:nvPr>
            <p:ph sz="quarter" idx="25"/>
          </p:nvPr>
        </p:nvSpPr>
        <p:spPr>
          <a:xfrm>
            <a:off x="380060" y="5029199"/>
            <a:ext cx="8334022" cy="1006475"/>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Many important functions are defined by the initial value problems solved by cos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and sin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777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C7B2E-1603-43A5-B20C-3D9653E3E8A3}"/>
              </a:ext>
            </a:extLst>
          </p:cNvPr>
          <p:cNvSpPr>
            <a:spLocks noGrp="1"/>
          </p:cNvSpPr>
          <p:nvPr>
            <p:ph type="title"/>
          </p:nvPr>
        </p:nvSpPr>
        <p:spPr/>
        <p:txBody>
          <a:bodyPr/>
          <a:lstStyle/>
          <a:p>
            <a:r>
              <a:rPr lang="en-IN" dirty="0"/>
              <a:t>Example 5.2.1: Graphs</a:t>
            </a:r>
          </a:p>
        </p:txBody>
      </p:sp>
      <p:sp>
        <p:nvSpPr>
          <p:cNvPr id="3" name="Content Placeholder 2">
            <a:extLst>
              <a:ext uri="{FF2B5EF4-FFF2-40B4-BE49-F238E27FC236}">
                <a16:creationId xmlns:a16="http://schemas.microsoft.com/office/drawing/2014/main" id="{6720E66C-ECEC-493F-B8C3-7F0888C8EA20}"/>
              </a:ext>
            </a:extLst>
          </p:cNvPr>
          <p:cNvSpPr>
            <a:spLocks noGrp="1"/>
          </p:cNvSpPr>
          <p:nvPr>
            <p:ph sz="quarter" idx="15"/>
          </p:nvPr>
        </p:nvSpPr>
        <p:spPr>
          <a:xfrm>
            <a:off x="380060" y="1692274"/>
            <a:ext cx="8534400" cy="2117725"/>
          </a:xfrm>
        </p:spPr>
        <p:txBody>
          <a:bodyPr/>
          <a:lstStyle/>
          <a:p>
            <a:r>
              <a:rPr lang="en-US" sz="2000" dirty="0"/>
              <a:t>The graphs below show the partial sum approximations of cos </a:t>
            </a:r>
            <a:r>
              <a:rPr lang="en-US" sz="2000" i="1" dirty="0"/>
              <a:t>x</a:t>
            </a:r>
            <a:r>
              <a:rPr lang="en-US" sz="2000" dirty="0"/>
              <a:t> and sin </a:t>
            </a:r>
            <a:r>
              <a:rPr lang="en-US" sz="2000" i="1" dirty="0"/>
              <a:t>x</a:t>
            </a:r>
            <a:r>
              <a:rPr lang="en-US" sz="2000" dirty="0"/>
              <a:t>. </a:t>
            </a:r>
          </a:p>
          <a:p>
            <a:r>
              <a:rPr lang="en-US" sz="2000" dirty="0"/>
              <a:t>As the number of terms increases, the interval over which the approximation is satisfactory becomes longer, and for each </a:t>
            </a:r>
            <a:r>
              <a:rPr lang="en-US" sz="2000" i="1" dirty="0"/>
              <a:t>x</a:t>
            </a:r>
            <a:r>
              <a:rPr lang="en-US" sz="2000" dirty="0"/>
              <a:t> in this interval the accuracy improves. </a:t>
            </a:r>
          </a:p>
          <a:p>
            <a:r>
              <a:rPr lang="en-US" sz="2000" dirty="0"/>
              <a:t>The truncated power series provides only a local approximation in the neighborhood of </a:t>
            </a:r>
            <a:r>
              <a:rPr lang="en-US" sz="2000" i="1" dirty="0"/>
              <a:t>x</a:t>
            </a:r>
            <a:r>
              <a:rPr lang="en-US" sz="2000" dirty="0"/>
              <a:t> = 0.</a:t>
            </a:r>
            <a:endParaRPr lang="en-IN" sz="2000" dirty="0"/>
          </a:p>
        </p:txBody>
      </p:sp>
      <p:pic>
        <p:nvPicPr>
          <p:cNvPr id="20" name="Picture Placeholder 19" descr="A graph shows 10 discrete curves and a cosine curve on an x y coordinate system. The x axis ranges from 0 to 10, in increments of 1. The y axis ranges from negative 2 to 2, in increments of 1. The cosine curve labeled y equals cosine of x, starts at (0, 1) and passes through (1.5, 0), (3, negative 1), (4.75, 0), (6.2, 1), (7.75, 0), and (9.3, negative 1). The discrete curves emerge from the cosine curve as follows. The curve labeled n equals 2 decreases concave down from (1.5, 0) on the cosine curve through (2.3, negative 2). The curve labeled n equals 4 decreases concave up from the cosine curve to (2.5, negative 0.6) and increases concave up through (3.2, 0) and (3.5, 1). The curve labeled n equals 6 decreases concave down from the cosine curve through (2.5, negative 1), (3.6, negative 1.5), and (4, negative 2). The curve labeled n equals 8 increases concave up from the cosine curve through (3.5, negative 1), (4.3, 0), and (4.8, 2). The curve labeled n equals 10 increases concave down from the cosine curve to (5, negative 0.3) and decreases concave down through (5.5, negative 1) and (5.8, negative 2). The curve labeled n equals 12 increases concave up from the cosine curve through (6, 2). The curve labeled n equals 14, increases concave down from the cosine curve to (6, 0.75) and decreases concave down through (6.8, 0) and (7, negative 1). The curve labeled n equals 16 increases concave up from the cosine curve through (6.3, 1), (7.2, 1), and (8, 2). The curve labeled n equals 18 decreases concave down from the cosine curve through (7, 0.7), (7.6, 0), (8, negative 0.75), and (8.2, negative 2). The curve labeled n equals 20 decreases concave up from the cosine curve to (8.6, negative 0.5) and increases concave up through (9.1, 0) and (9.5, 1.5). All values are estimated.">
            <a:extLst>
              <a:ext uri="{FF2B5EF4-FFF2-40B4-BE49-F238E27FC236}">
                <a16:creationId xmlns:a16="http://schemas.microsoft.com/office/drawing/2014/main" id="{6456B1B7-1843-4472-B51C-EC570F6CC2D1}"/>
              </a:ext>
            </a:extLst>
          </p:cNvPr>
          <p:cNvPicPr>
            <a:picLocks noGrp="1" noChangeAspect="1"/>
          </p:cNvPicPr>
          <p:nvPr>
            <p:ph type="pic" sz="quarter" idx="19"/>
          </p:nvPr>
        </p:nvPicPr>
        <p:blipFill>
          <a:blip r:embed="rId2"/>
          <a:stretch>
            <a:fillRect/>
          </a:stretch>
        </p:blipFill>
        <p:spPr>
          <a:xfrm>
            <a:off x="1219200" y="3932372"/>
            <a:ext cx="3103654" cy="2205741"/>
          </a:xfrm>
          <a:prstGeom prst="rect">
            <a:avLst/>
          </a:prstGeom>
        </p:spPr>
      </p:pic>
      <p:pic>
        <p:nvPicPr>
          <p:cNvPr id="21" name="Content Placeholder 20" descr="A graph shows 10 discrete curves and a sine curve on an x y coordinate system. The x axis ranges from 0 to 10, in increments of 1. The y axis ranges from negative 2 to 2, in increments of 1. The sine curve labeled y equals sine of x, starts at (0, 1) and passes through (1.8, 1), (3.1, 0), (4.5, negative 1), (6.3, 0), (8, 1), and (9.4, 0). The discrete curves emerge from the sine curve as follows. The curve labeled n equals 3 decreases concave down from (1.4, 0.8) on the sine curve to the fourth quadrant through (2.3, 0). The curve labeled n equals 5 decreases concave up from the sine curve to (3.2, 0.5) and increases concave up through (4, 2). The curve labeled n equals 7 decreases concave down from the sine curve through (4, negative 2). The curve labeled n equals 9 decreases concave up to (4.3, negative 0.75) from the sine curve and increases concave up through (5, 0) and (5.4, 2). The curve labeled n equals 11 decreases concave down from the sine curve to (5.5, negative 1.2) through (5, negative 1.1) and decreases concave down through (6, negative 2). The curve labeled n equals 13 increases concave up from the sine curve through (5.5, negative 0.7), (5.95, 2), and (6.5, 2). The curve labeled n equals 15, increases concave down from the sine curve to (6.75, 0.2) and decreases concave down through (7, 0) and (7.5, negative 1). The curve labeled n equals 17 increases concave up from the sine curve through (7.5, 1.5) and (8, 2). The curve labeled n equals 19 decreases concave down from the sine curve through (7.8, 0.8), (8.5, 0), and (9, negative 2). The curve labeled n equals 21 decreases concave up from the sine curve to (9, 0.6) and increases concave up through (9.5, 1.5). All values are estimated.">
            <a:extLst>
              <a:ext uri="{FF2B5EF4-FFF2-40B4-BE49-F238E27FC236}">
                <a16:creationId xmlns:a16="http://schemas.microsoft.com/office/drawing/2014/main" id="{169529AA-A2D2-47C6-A1B4-63BA4BEDD15B}"/>
              </a:ext>
            </a:extLst>
          </p:cNvPr>
          <p:cNvPicPr>
            <a:picLocks noGrp="1" noChangeAspect="1"/>
          </p:cNvPicPr>
          <p:nvPr>
            <p:ph sz="quarter" idx="16"/>
          </p:nvPr>
        </p:nvPicPr>
        <p:blipFill>
          <a:blip r:embed="rId3"/>
          <a:stretch>
            <a:fillRect/>
          </a:stretch>
        </p:blipFill>
        <p:spPr>
          <a:xfrm>
            <a:off x="5134837" y="3962400"/>
            <a:ext cx="3045095" cy="2231768"/>
          </a:xfrm>
          <a:prstGeom prst="rect">
            <a:avLst/>
          </a:prstGeom>
        </p:spPr>
      </p:pic>
    </p:spTree>
    <p:extLst>
      <p:ext uri="{BB962C8B-B14F-4D97-AF65-F5344CB8AC3E}">
        <p14:creationId xmlns:p14="http://schemas.microsoft.com/office/powerpoint/2010/main" val="33100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149D5-309F-4F63-B01C-36CA90FA8FB7}"/>
              </a:ext>
            </a:extLst>
          </p:cNvPr>
          <p:cNvSpPr>
            <a:spLocks noGrp="1"/>
          </p:cNvSpPr>
          <p:nvPr>
            <p:ph type="title"/>
          </p:nvPr>
        </p:nvSpPr>
        <p:spPr/>
        <p:txBody>
          <a:bodyPr/>
          <a:lstStyle/>
          <a:p>
            <a:r>
              <a:rPr lang="en-IN" dirty="0"/>
              <a:t>Example 5.2.2: </a:t>
            </a:r>
            <a:r>
              <a:rPr lang="en-IN" dirty="0" err="1"/>
              <a:t>Airy’s</a:t>
            </a:r>
            <a:r>
              <a:rPr lang="en-IN" dirty="0"/>
              <a:t> Equation</a:t>
            </a:r>
          </a:p>
        </p:txBody>
      </p:sp>
      <p:sp>
        <p:nvSpPr>
          <p:cNvPr id="3" name="Content Placeholder 2">
            <a:extLst>
              <a:ext uri="{FF2B5EF4-FFF2-40B4-BE49-F238E27FC236}">
                <a16:creationId xmlns:a16="http://schemas.microsoft.com/office/drawing/2014/main" id="{48B57E20-E266-4EB2-AFC8-944BA34BAEC9}"/>
              </a:ext>
            </a:extLst>
          </p:cNvPr>
          <p:cNvSpPr>
            <a:spLocks noGrp="1"/>
          </p:cNvSpPr>
          <p:nvPr>
            <p:ph sz="quarter" idx="15"/>
          </p:nvPr>
        </p:nvSpPr>
        <p:spPr/>
        <p:txBody>
          <a:bodyPr/>
          <a:lstStyle/>
          <a:p>
            <a:r>
              <a:rPr lang="en-US" sz="2200" dirty="0"/>
              <a:t>Find a series solution of </a:t>
            </a:r>
            <a:r>
              <a:rPr lang="en-US" sz="2200" dirty="0" err="1"/>
              <a:t>Airy’s</a:t>
            </a:r>
            <a:r>
              <a:rPr lang="en-US" sz="2200" dirty="0"/>
              <a:t> equation:</a:t>
            </a:r>
          </a:p>
        </p:txBody>
      </p:sp>
      <p:graphicFrame>
        <p:nvGraphicFramePr>
          <p:cNvPr id="20" name="Object 8" descr="y super double prime minus x times y equals zero comma negative infinity less than x less than infinity">
            <a:extLst>
              <a:ext uri="{FF2B5EF4-FFF2-40B4-BE49-F238E27FC236}">
                <a16:creationId xmlns:a16="http://schemas.microsoft.com/office/drawing/2014/main" id="{D1FF5F61-DA6A-4E73-AB57-A47DE9DA3F30}"/>
              </a:ext>
            </a:extLst>
          </p:cNvPr>
          <p:cNvGraphicFramePr>
            <a:graphicFrameLocks noGrp="1" noChangeAspect="1"/>
          </p:cNvGraphicFramePr>
          <p:nvPr>
            <p:ph type="pic" sz="quarter" idx="19"/>
            <p:extLst>
              <p:ext uri="{D42A27DB-BD31-4B8C-83A1-F6EECF244321}">
                <p14:modId xmlns:p14="http://schemas.microsoft.com/office/powerpoint/2010/main" val="3449971671"/>
              </p:ext>
            </p:extLst>
          </p:nvPr>
        </p:nvGraphicFramePr>
        <p:xfrm>
          <a:off x="3244503" y="2187344"/>
          <a:ext cx="2393057" cy="327256"/>
        </p:xfrm>
        <a:graphic>
          <a:graphicData uri="http://schemas.openxmlformats.org/presentationml/2006/ole">
            <mc:AlternateContent xmlns:mc="http://schemas.openxmlformats.org/markup-compatibility/2006">
              <mc:Choice xmlns:v="urn:schemas-microsoft-com:vml" Requires="v">
                <p:oleObj spid="_x0000_s29827" name="Equation" r:id="rId3" imgW="1485720" imgH="203040" progId="Equation.3">
                  <p:embed/>
                </p:oleObj>
              </mc:Choice>
              <mc:Fallback>
                <p:oleObj name="Equation" r:id="rId3" imgW="1485720" imgH="203040" progId="Equation.3">
                  <p:embed/>
                  <p:pic>
                    <p:nvPicPr>
                      <p:cNvPr id="12" name="Object 8">
                        <a:extLst>
                          <a:ext uri="{FF2B5EF4-FFF2-40B4-BE49-F238E27FC236}">
                            <a16:creationId xmlns:a16="http://schemas.microsoft.com/office/drawing/2014/main" id="{72EFA895-9803-494C-B5CD-B7E0AEB66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503" y="2187344"/>
                        <a:ext cx="2393057" cy="327256"/>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DCD2152D-C472-4262-8105-F6C642C11E76}"/>
              </a:ext>
            </a:extLst>
          </p:cNvPr>
          <p:cNvSpPr>
            <a:spLocks noGrp="1"/>
          </p:cNvSpPr>
          <p:nvPr>
            <p:ph sz="quarter" idx="18"/>
          </p:nvPr>
        </p:nvSpPr>
        <p:spPr>
          <a:xfrm>
            <a:off x="380060" y="2582637"/>
            <a:ext cx="8458258" cy="1156455"/>
          </a:xfrm>
        </p:spPr>
        <p:txBody>
          <a:bodyPr/>
          <a:lstStyle/>
          <a:p>
            <a:pPr marL="271463" indent="-271463">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Here,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0,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sym typeface="Symbol" panose="05050102010706020507" pitchFamily="18" charset="2"/>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Thus every point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is an ordinary point.  We will take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a:t>
            </a:r>
          </a:p>
          <a:p>
            <a:pPr marL="271463" indent="-271463">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Assuming a series solution and differentiating, we obtain</a:t>
            </a:r>
          </a:p>
        </p:txBody>
      </p:sp>
      <p:graphicFrame>
        <p:nvGraphicFramePr>
          <p:cNvPr id="21" name="Object 6" descr="y of x equals n ary summation n equals zero infinity anxn comma y super prime of x equals n ary summation n equals one infinity nanxn minus one comma y super double prime of x equals n ary summation n equals two infinity nn minus one anxn minus two">
            <a:extLst>
              <a:ext uri="{FF2B5EF4-FFF2-40B4-BE49-F238E27FC236}">
                <a16:creationId xmlns:a16="http://schemas.microsoft.com/office/drawing/2014/main" id="{3938FC52-83F0-4B90-AB52-C4935F0C4EA9}"/>
              </a:ext>
            </a:extLst>
          </p:cNvPr>
          <p:cNvGraphicFramePr>
            <a:graphicFrameLocks noGrp="1" noChangeAspect="1"/>
          </p:cNvGraphicFramePr>
          <p:nvPr>
            <p:ph sz="quarter" idx="16"/>
            <p:extLst>
              <p:ext uri="{D42A27DB-BD31-4B8C-83A1-F6EECF244321}">
                <p14:modId xmlns:p14="http://schemas.microsoft.com/office/powerpoint/2010/main" val="2282564204"/>
              </p:ext>
            </p:extLst>
          </p:nvPr>
        </p:nvGraphicFramePr>
        <p:xfrm>
          <a:off x="1585547" y="3810000"/>
          <a:ext cx="5958253" cy="691403"/>
        </p:xfrm>
        <a:graphic>
          <a:graphicData uri="http://schemas.openxmlformats.org/presentationml/2006/ole">
            <mc:AlternateContent xmlns:mc="http://schemas.openxmlformats.org/markup-compatibility/2006">
              <mc:Choice xmlns:v="urn:schemas-microsoft-com:vml" Requires="v">
                <p:oleObj spid="_x0000_s29828" name="Equation" r:id="rId5" imgW="3720960" imgH="431640" progId="Equation.3">
                  <p:embed/>
                </p:oleObj>
              </mc:Choice>
              <mc:Fallback>
                <p:oleObj name="Equation" r:id="rId5" imgW="3720960" imgH="431640" progId="Equation.3">
                  <p:embed/>
                  <p:pic>
                    <p:nvPicPr>
                      <p:cNvPr id="22" name="Object 6">
                        <a:extLst>
                          <a:ext uri="{FF2B5EF4-FFF2-40B4-BE49-F238E27FC236}">
                            <a16:creationId xmlns:a16="http://schemas.microsoft.com/office/drawing/2014/main" id="{5DC73EB9-55B2-4D1E-9009-B72BB1A35F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547" y="3810000"/>
                        <a:ext cx="5958253" cy="691403"/>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D7B9CD2F-4FA9-4FCE-B941-BCAE70AEE8AA}"/>
              </a:ext>
            </a:extLst>
          </p:cNvPr>
          <p:cNvSpPr>
            <a:spLocks noGrp="1"/>
          </p:cNvSpPr>
          <p:nvPr>
            <p:ph sz="quarter" idx="21"/>
          </p:nvPr>
        </p:nvSpPr>
        <p:spPr>
          <a:xfrm>
            <a:off x="380060" y="4611313"/>
            <a:ext cx="8534400" cy="425451"/>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Substituting these expressions into the equation, we obtain</a:t>
            </a:r>
          </a:p>
        </p:txBody>
      </p:sp>
      <p:graphicFrame>
        <p:nvGraphicFramePr>
          <p:cNvPr id="22" name="Object 7" descr="n ary summation n equals two infinity nn minus one anxn minus two minus n ary summation n equals zero infinity anxn plus one equals zero">
            <a:extLst>
              <a:ext uri="{FF2B5EF4-FFF2-40B4-BE49-F238E27FC236}">
                <a16:creationId xmlns:a16="http://schemas.microsoft.com/office/drawing/2014/main" id="{7120B61F-E9A1-44DC-84FB-CBC9B59A6F62}"/>
              </a:ext>
            </a:extLst>
          </p:cNvPr>
          <p:cNvGraphicFramePr>
            <a:graphicFrameLocks noGrp="1" noChangeAspect="1"/>
          </p:cNvGraphicFramePr>
          <p:nvPr>
            <p:ph sz="quarter" idx="25"/>
            <p:extLst>
              <p:ext uri="{D42A27DB-BD31-4B8C-83A1-F6EECF244321}">
                <p14:modId xmlns:p14="http://schemas.microsoft.com/office/powerpoint/2010/main" val="1864961653"/>
              </p:ext>
            </p:extLst>
          </p:nvPr>
        </p:nvGraphicFramePr>
        <p:xfrm>
          <a:off x="2941481" y="5230753"/>
          <a:ext cx="2695133" cy="595029"/>
        </p:xfrm>
        <a:graphic>
          <a:graphicData uri="http://schemas.openxmlformats.org/presentationml/2006/ole">
            <mc:AlternateContent xmlns:mc="http://schemas.openxmlformats.org/markup-compatibility/2006">
              <mc:Choice xmlns:v="urn:schemas-microsoft-com:vml" Requires="v">
                <p:oleObj spid="_x0000_s29829" name="Equation" r:id="rId7" imgW="1955520" imgH="431640" progId="Equation.3">
                  <p:embed/>
                </p:oleObj>
              </mc:Choice>
              <mc:Fallback>
                <p:oleObj name="Equation" r:id="rId7" imgW="1955520" imgH="431640" progId="Equation.3">
                  <p:embed/>
                  <p:pic>
                    <p:nvPicPr>
                      <p:cNvPr id="17" name="Object 7">
                        <a:extLst>
                          <a:ext uri="{FF2B5EF4-FFF2-40B4-BE49-F238E27FC236}">
                            <a16:creationId xmlns:a16="http://schemas.microsoft.com/office/drawing/2014/main" id="{53C7791F-0EF9-45B9-AC34-81ADA901BB7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41481" y="5230753"/>
                        <a:ext cx="2695133" cy="595029"/>
                      </a:xfrm>
                      <a:prstGeom prst="rect">
                        <a:avLst/>
                      </a:prstGeom>
                      <a:noFill/>
                    </p:spPr>
                  </p:pic>
                </p:oleObj>
              </mc:Fallback>
            </mc:AlternateContent>
          </a:graphicData>
        </a:graphic>
      </p:graphicFrame>
    </p:spTree>
    <p:extLst>
      <p:ext uri="{BB962C8B-B14F-4D97-AF65-F5344CB8AC3E}">
        <p14:creationId xmlns:p14="http://schemas.microsoft.com/office/powerpoint/2010/main" val="2880103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42CD-1491-432E-8848-14ECB8408855}"/>
              </a:ext>
            </a:extLst>
          </p:cNvPr>
          <p:cNvSpPr>
            <a:spLocks noGrp="1"/>
          </p:cNvSpPr>
          <p:nvPr>
            <p:ph type="title"/>
          </p:nvPr>
        </p:nvSpPr>
        <p:spPr/>
        <p:txBody>
          <a:bodyPr/>
          <a:lstStyle/>
          <a:p>
            <a:r>
              <a:rPr lang="en-US" dirty="0"/>
              <a:t>Example 5.2.2: Combine the Series</a:t>
            </a:r>
            <a:endParaRPr lang="en-IN" dirty="0"/>
          </a:p>
        </p:txBody>
      </p:sp>
      <p:sp>
        <p:nvSpPr>
          <p:cNvPr id="3" name="Content Placeholder 2">
            <a:extLst>
              <a:ext uri="{FF2B5EF4-FFF2-40B4-BE49-F238E27FC236}">
                <a16:creationId xmlns:a16="http://schemas.microsoft.com/office/drawing/2014/main" id="{40D487AD-3699-4E5F-B5E6-A2243FD73725}"/>
              </a:ext>
            </a:extLst>
          </p:cNvPr>
          <p:cNvSpPr>
            <a:spLocks noGrp="1"/>
          </p:cNvSpPr>
          <p:nvPr>
            <p:ph sz="quarter" idx="15"/>
          </p:nvPr>
        </p:nvSpPr>
        <p:spPr/>
        <p:txBody>
          <a:bodyPr/>
          <a:lstStyle/>
          <a:p>
            <a:r>
              <a:rPr lang="en-IN" sz="2400" dirty="0"/>
              <a:t>Starting with equation:</a:t>
            </a:r>
          </a:p>
        </p:txBody>
      </p:sp>
      <p:graphicFrame>
        <p:nvGraphicFramePr>
          <p:cNvPr id="35" name="Object 5" descr="n ary summation n equals two infinity nn minus one anxn minus two minus n ary summation n equals zero infinity anxn plus one equals zero">
            <a:extLst>
              <a:ext uri="{FF2B5EF4-FFF2-40B4-BE49-F238E27FC236}">
                <a16:creationId xmlns:a16="http://schemas.microsoft.com/office/drawing/2014/main" id="{4D2339E9-25FB-4EDC-99CB-FD904B43B273}"/>
              </a:ext>
            </a:extLst>
          </p:cNvPr>
          <p:cNvGraphicFramePr>
            <a:graphicFrameLocks noGrp="1" noChangeAspect="1"/>
          </p:cNvGraphicFramePr>
          <p:nvPr>
            <p:ph sz="quarter" idx="25"/>
            <p:extLst>
              <p:ext uri="{D42A27DB-BD31-4B8C-83A1-F6EECF244321}">
                <p14:modId xmlns:p14="http://schemas.microsoft.com/office/powerpoint/2010/main" val="323132707"/>
              </p:ext>
            </p:extLst>
          </p:nvPr>
        </p:nvGraphicFramePr>
        <p:xfrm>
          <a:off x="3725009" y="1676400"/>
          <a:ext cx="2227383" cy="491759"/>
        </p:xfrm>
        <a:graphic>
          <a:graphicData uri="http://schemas.openxmlformats.org/presentationml/2006/ole">
            <mc:AlternateContent xmlns:mc="http://schemas.openxmlformats.org/markup-compatibility/2006">
              <mc:Choice xmlns:v="urn:schemas-microsoft-com:vml" Requires="v">
                <p:oleObj spid="_x0000_s30843" name="Equation" r:id="rId3" imgW="1955520" imgH="431640" progId="Equation.3">
                  <p:embed/>
                </p:oleObj>
              </mc:Choice>
              <mc:Fallback>
                <p:oleObj name="Equation" r:id="rId3" imgW="1955520" imgH="431640" progId="Equation.3">
                  <p:embed/>
                  <p:pic>
                    <p:nvPicPr>
                      <p:cNvPr id="20" name="Object 5">
                        <a:extLst>
                          <a:ext uri="{FF2B5EF4-FFF2-40B4-BE49-F238E27FC236}">
                            <a16:creationId xmlns:a16="http://schemas.microsoft.com/office/drawing/2014/main" id="{E61ED939-EFA4-4EFB-A8B4-6050DC8EC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5009" y="1676400"/>
                        <a:ext cx="2227383" cy="491759"/>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081471E7-B71A-4DE2-896E-CEE9F3D28082}"/>
              </a:ext>
            </a:extLst>
          </p:cNvPr>
          <p:cNvSpPr>
            <a:spLocks noGrp="1"/>
          </p:cNvSpPr>
          <p:nvPr>
            <p:ph sz="quarter" idx="16"/>
          </p:nvPr>
        </p:nvSpPr>
        <p:spPr>
          <a:xfrm>
            <a:off x="380060" y="2362202"/>
            <a:ext cx="8334022" cy="545362"/>
          </a:xfrm>
        </p:spPr>
        <p:txBody>
          <a:bodyPr/>
          <a:lstStyle/>
          <a:p>
            <a:pPr marL="271463" indent="-271463">
              <a:buClr>
                <a:schemeClr val="accent2"/>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Shift the index in the first term by replacing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with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+ 2:</a:t>
            </a:r>
          </a:p>
        </p:txBody>
      </p:sp>
      <p:graphicFrame>
        <p:nvGraphicFramePr>
          <p:cNvPr id="21" name="Picture Placeholder 20" descr="n ary summation n equals zero infinity n plus two n plus one an plus two times x super n minus n ary summation n equals zero infinity an times x super n plus one equals zero">
            <a:extLst>
              <a:ext uri="{FF2B5EF4-FFF2-40B4-BE49-F238E27FC236}">
                <a16:creationId xmlns:a16="http://schemas.microsoft.com/office/drawing/2014/main" id="{D8C6F26E-CEEC-42D7-B709-83EF96EE6D5C}"/>
              </a:ext>
            </a:extLst>
          </p:cNvPr>
          <p:cNvGraphicFramePr>
            <a:graphicFrameLocks noGrp="1" noChangeAspect="1"/>
          </p:cNvGraphicFramePr>
          <p:nvPr>
            <p:ph type="pic" sz="quarter" idx="19"/>
            <p:extLst>
              <p:ext uri="{D42A27DB-BD31-4B8C-83A1-F6EECF244321}">
                <p14:modId xmlns:p14="http://schemas.microsoft.com/office/powerpoint/2010/main" val="3784621951"/>
              </p:ext>
            </p:extLst>
          </p:nvPr>
        </p:nvGraphicFramePr>
        <p:xfrm>
          <a:off x="3016860" y="3042050"/>
          <a:ext cx="3110281" cy="574726"/>
        </p:xfrm>
        <a:graphic>
          <a:graphicData uri="http://schemas.openxmlformats.org/presentationml/2006/ole">
            <mc:AlternateContent xmlns:mc="http://schemas.openxmlformats.org/markup-compatibility/2006">
              <mc:Choice xmlns:v="urn:schemas-microsoft-com:vml" Requires="v">
                <p:oleObj spid="_x0000_s30844" name="Equation" r:id="rId5" imgW="2336760" imgH="431640" progId="Equation.DSMT4">
                  <p:embed/>
                </p:oleObj>
              </mc:Choice>
              <mc:Fallback>
                <p:oleObj name="Equation" r:id="rId5" imgW="2336760" imgH="431640" progId="Equation.DSMT4">
                  <p:embed/>
                  <p:pic>
                    <p:nvPicPr>
                      <p:cNvPr id="4" name="Object 3"/>
                      <p:cNvPicPr/>
                      <p:nvPr/>
                    </p:nvPicPr>
                    <p:blipFill>
                      <a:blip r:embed="rId6"/>
                      <a:stretch>
                        <a:fillRect/>
                      </a:stretch>
                    </p:blipFill>
                    <p:spPr>
                      <a:xfrm>
                        <a:off x="3016860" y="3042050"/>
                        <a:ext cx="3110281" cy="57472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9205ABF0-187A-4468-A742-371A768127C1}"/>
              </a:ext>
            </a:extLst>
          </p:cNvPr>
          <p:cNvSpPr>
            <a:spLocks noGrp="1"/>
          </p:cNvSpPr>
          <p:nvPr>
            <p:ph sz="quarter" idx="18"/>
          </p:nvPr>
        </p:nvSpPr>
        <p:spPr>
          <a:xfrm>
            <a:off x="380060" y="3753220"/>
            <a:ext cx="8334022" cy="1041400"/>
          </a:xfrm>
        </p:spPr>
        <p:txBody>
          <a:bodyPr/>
          <a:lstStyle/>
          <a:p>
            <a:pPr marL="271463" indent="-271463">
              <a:buClr>
                <a:schemeClr val="accent2"/>
              </a:buClr>
            </a:pPr>
            <a:r>
              <a:rPr lang="en-US" sz="2400" dirty="0">
                <a:latin typeface="Times New Roman" panose="02020603050405020304" pitchFamily="18" charset="0"/>
                <a:cs typeface="Times New Roman" panose="02020603050405020304" pitchFamily="18" charset="0"/>
              </a:rPr>
              <a:t>Shift the index of the second term by replacing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with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1 and starting the summation at 1 rather than zero:</a:t>
            </a:r>
          </a:p>
        </p:txBody>
      </p:sp>
      <p:graphicFrame>
        <p:nvGraphicFramePr>
          <p:cNvPr id="22" name="Content Placeholder 21" descr="two dot operator one times a sub two plus n ary summation n equals one infinity n plus two n plus one an plus two times x super n minus n ary summation n equals one infinity an minus one times x super n equals zero">
            <a:extLst>
              <a:ext uri="{FF2B5EF4-FFF2-40B4-BE49-F238E27FC236}">
                <a16:creationId xmlns:a16="http://schemas.microsoft.com/office/drawing/2014/main" id="{CC804B37-9622-47F6-BD38-A8C3D120301A}"/>
              </a:ext>
            </a:extLst>
          </p:cNvPr>
          <p:cNvGraphicFramePr>
            <a:graphicFrameLocks noGrp="1" noChangeAspect="1"/>
          </p:cNvGraphicFramePr>
          <p:nvPr>
            <p:ph sz="quarter" idx="21"/>
            <p:extLst>
              <p:ext uri="{D42A27DB-BD31-4B8C-83A1-F6EECF244321}">
                <p14:modId xmlns:p14="http://schemas.microsoft.com/office/powerpoint/2010/main" val="1492905915"/>
              </p:ext>
            </p:extLst>
          </p:nvPr>
        </p:nvGraphicFramePr>
        <p:xfrm>
          <a:off x="2855932" y="4859601"/>
          <a:ext cx="3735718" cy="574726"/>
        </p:xfrm>
        <a:graphic>
          <a:graphicData uri="http://schemas.openxmlformats.org/presentationml/2006/ole">
            <mc:AlternateContent xmlns:mc="http://schemas.openxmlformats.org/markup-compatibility/2006">
              <mc:Choice xmlns:v="urn:schemas-microsoft-com:vml" Requires="v">
                <p:oleObj spid="_x0000_s30845" name="Equation" r:id="rId7" imgW="2806560" imgH="431640" progId="Equation.DSMT4">
                  <p:embed/>
                </p:oleObj>
              </mc:Choice>
              <mc:Fallback>
                <p:oleObj name="Equation" r:id="rId7" imgW="2806560" imgH="431640" progId="Equation.DSMT4">
                  <p:embed/>
                  <p:pic>
                    <p:nvPicPr>
                      <p:cNvPr id="7" name="Object 6"/>
                      <p:cNvPicPr/>
                      <p:nvPr/>
                    </p:nvPicPr>
                    <p:blipFill>
                      <a:blip r:embed="rId8"/>
                      <a:stretch>
                        <a:fillRect/>
                      </a:stretch>
                    </p:blipFill>
                    <p:spPr>
                      <a:xfrm>
                        <a:off x="2855932" y="4859601"/>
                        <a:ext cx="3735718" cy="574726"/>
                      </a:xfrm>
                      <a:prstGeom prst="rect">
                        <a:avLst/>
                      </a:prstGeom>
                    </p:spPr>
                  </p:pic>
                </p:oleObj>
              </mc:Fallback>
            </mc:AlternateContent>
          </a:graphicData>
        </a:graphic>
      </p:graphicFrame>
    </p:spTree>
    <p:extLst>
      <p:ext uri="{BB962C8B-B14F-4D97-AF65-F5344CB8AC3E}">
        <p14:creationId xmlns:p14="http://schemas.microsoft.com/office/powerpoint/2010/main" val="3672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D3CBE-DB5E-49E1-884E-AD0DD579BB38}"/>
              </a:ext>
            </a:extLst>
          </p:cNvPr>
          <p:cNvSpPr>
            <a:spLocks noGrp="1"/>
          </p:cNvSpPr>
          <p:nvPr>
            <p:ph type="title"/>
          </p:nvPr>
        </p:nvSpPr>
        <p:spPr/>
        <p:txBody>
          <a:bodyPr/>
          <a:lstStyle/>
          <a:p>
            <a:r>
              <a:rPr lang="en-IN" dirty="0"/>
              <a:t>Example 5.2.2: Recurrence Relation</a:t>
            </a:r>
          </a:p>
        </p:txBody>
      </p:sp>
      <p:sp>
        <p:nvSpPr>
          <p:cNvPr id="3" name="Content Placeholder 2">
            <a:extLst>
              <a:ext uri="{FF2B5EF4-FFF2-40B4-BE49-F238E27FC236}">
                <a16:creationId xmlns:a16="http://schemas.microsoft.com/office/drawing/2014/main" id="{D3644573-335C-449D-A395-BC2F02DF617F}"/>
              </a:ext>
            </a:extLst>
          </p:cNvPr>
          <p:cNvSpPr>
            <a:spLocks noGrp="1"/>
          </p:cNvSpPr>
          <p:nvPr>
            <p:ph sz="quarter" idx="15"/>
          </p:nvPr>
        </p:nvSpPr>
        <p:spPr>
          <a:xfrm>
            <a:off x="380060" y="1692275"/>
            <a:ext cx="2896540" cy="425450"/>
          </a:xfrm>
        </p:spPr>
        <p:txBody>
          <a:bodyPr/>
          <a:lstStyle/>
          <a:p>
            <a:r>
              <a:rPr lang="en-IN" sz="2400" dirty="0"/>
              <a:t>Start with equation:</a:t>
            </a:r>
          </a:p>
        </p:txBody>
      </p:sp>
      <p:graphicFrame>
        <p:nvGraphicFramePr>
          <p:cNvPr id="20" name="Picture Placeholder 19" descr="multiline equation line 1  equation left hand side a sub n plus two equals right hand side a sub n minus one divided by open left parenthesis n plus two close times open left parenthesis n plus one close comma n equals one comma two comma three comma full stop full stop full stop line 2 or line 3  equation left hand side a sub n plus three equals right hand side a sub n divided by open left parenthesis n plus three close times open left parenthesis n plus two close comma n equals zero comma one comma two comma full stop full stop full stop">
            <a:extLst>
              <a:ext uri="{FF2B5EF4-FFF2-40B4-BE49-F238E27FC236}">
                <a16:creationId xmlns:a16="http://schemas.microsoft.com/office/drawing/2014/main" id="{27325699-C215-4CF8-86FB-62EAE8B9E922}"/>
              </a:ext>
            </a:extLst>
          </p:cNvPr>
          <p:cNvGraphicFramePr>
            <a:graphicFrameLocks noGrp="1" noChangeAspect="1"/>
          </p:cNvGraphicFramePr>
          <p:nvPr>
            <p:ph type="pic" sz="quarter" idx="19"/>
            <p:extLst>
              <p:ext uri="{D42A27DB-BD31-4B8C-83A1-F6EECF244321}">
                <p14:modId xmlns:p14="http://schemas.microsoft.com/office/powerpoint/2010/main" val="336370420"/>
              </p:ext>
            </p:extLst>
          </p:nvPr>
        </p:nvGraphicFramePr>
        <p:xfrm>
          <a:off x="3249718" y="1647292"/>
          <a:ext cx="4103477" cy="631304"/>
        </p:xfrm>
        <a:graphic>
          <a:graphicData uri="http://schemas.openxmlformats.org/presentationml/2006/ole">
            <mc:AlternateContent xmlns:mc="http://schemas.openxmlformats.org/markup-compatibility/2006">
              <mc:Choice xmlns:v="urn:schemas-microsoft-com:vml" Requires="v">
                <p:oleObj spid="_x0000_s31822" name="Equation" r:id="rId3" imgW="2806560" imgH="431640" progId="Equation.DSMT4">
                  <p:embed/>
                </p:oleObj>
              </mc:Choice>
              <mc:Fallback>
                <p:oleObj name="Equation" r:id="rId3" imgW="2806560" imgH="431640" progId="Equation.DSMT4">
                  <p:embed/>
                  <p:pic>
                    <p:nvPicPr>
                      <p:cNvPr id="3" name="Object 2"/>
                      <p:cNvPicPr/>
                      <p:nvPr/>
                    </p:nvPicPr>
                    <p:blipFill>
                      <a:blip r:embed="rId4"/>
                      <a:stretch>
                        <a:fillRect/>
                      </a:stretch>
                    </p:blipFill>
                    <p:spPr>
                      <a:xfrm>
                        <a:off x="3249718" y="1647292"/>
                        <a:ext cx="4103477" cy="631304"/>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1CAFD9F-9619-4333-BA19-33B6647F105C}"/>
              </a:ext>
            </a:extLst>
          </p:cNvPr>
          <p:cNvSpPr>
            <a:spLocks noGrp="1"/>
          </p:cNvSpPr>
          <p:nvPr>
            <p:ph sz="quarter" idx="18"/>
          </p:nvPr>
        </p:nvSpPr>
        <p:spPr>
          <a:xfrm>
            <a:off x="380060" y="2362200"/>
            <a:ext cx="8334022" cy="88900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For this equation to be valid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the coefficient of each power of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must be zero; hence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0 and</a:t>
            </a:r>
          </a:p>
        </p:txBody>
      </p:sp>
      <p:graphicFrame>
        <p:nvGraphicFramePr>
          <p:cNvPr id="21" name="Object 5" descr="equation left hand side a sub n plus three equals right hand side a sub n divided by open left parenthesis n plus two close times open left parenthesis n plus three close comma n equals zero comma one comma two comma full stop full stop full stop">
            <a:extLst>
              <a:ext uri="{FF2B5EF4-FFF2-40B4-BE49-F238E27FC236}">
                <a16:creationId xmlns:a16="http://schemas.microsoft.com/office/drawing/2014/main" id="{44E5AE02-3F6F-4FBC-9CB2-91E4100A127E}"/>
              </a:ext>
            </a:extLst>
          </p:cNvPr>
          <p:cNvGraphicFramePr>
            <a:graphicFrameLocks noGrp="1" noChangeAspect="1"/>
          </p:cNvGraphicFramePr>
          <p:nvPr>
            <p:ph sz="quarter" idx="16"/>
            <p:extLst>
              <p:ext uri="{D42A27DB-BD31-4B8C-83A1-F6EECF244321}">
                <p14:modId xmlns:p14="http://schemas.microsoft.com/office/powerpoint/2010/main" val="2659827805"/>
              </p:ext>
            </p:extLst>
          </p:nvPr>
        </p:nvGraphicFramePr>
        <p:xfrm>
          <a:off x="2667000" y="3581400"/>
          <a:ext cx="3702080" cy="1758999"/>
        </p:xfrm>
        <a:graphic>
          <a:graphicData uri="http://schemas.openxmlformats.org/presentationml/2006/ole">
            <mc:AlternateContent xmlns:mc="http://schemas.openxmlformats.org/markup-compatibility/2006">
              <mc:Choice xmlns:v="urn:schemas-microsoft-com:vml" Requires="v">
                <p:oleObj spid="_x0000_s31823" name="Equation" r:id="rId5" imgW="2298600" imgH="1091880" progId="Equation.3">
                  <p:embed/>
                </p:oleObj>
              </mc:Choice>
              <mc:Fallback>
                <p:oleObj name="Equation" r:id="rId5" imgW="2298600" imgH="1091880" progId="Equation.3">
                  <p:embed/>
                  <p:pic>
                    <p:nvPicPr>
                      <p:cNvPr id="12" name="Object 5">
                        <a:extLst>
                          <a:ext uri="{FF2B5EF4-FFF2-40B4-BE49-F238E27FC236}">
                            <a16:creationId xmlns:a16="http://schemas.microsoft.com/office/drawing/2014/main" id="{544957F4-D9BF-425F-8DC6-6B6F4305FC6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581400"/>
                        <a:ext cx="3702080" cy="1758999"/>
                      </a:xfrm>
                      <a:prstGeom prst="rect">
                        <a:avLst/>
                      </a:prstGeom>
                      <a:noFill/>
                    </p:spPr>
                  </p:pic>
                </p:oleObj>
              </mc:Fallback>
            </mc:AlternateContent>
          </a:graphicData>
        </a:graphic>
      </p:graphicFrame>
    </p:spTree>
    <p:extLst>
      <p:ext uri="{BB962C8B-B14F-4D97-AF65-F5344CB8AC3E}">
        <p14:creationId xmlns:p14="http://schemas.microsoft.com/office/powerpoint/2010/main" val="218984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47CBD-D0ED-4706-8A05-B1CC000DE5DE}"/>
              </a:ext>
            </a:extLst>
          </p:cNvPr>
          <p:cNvSpPr>
            <a:spLocks noGrp="1"/>
          </p:cNvSpPr>
          <p:nvPr>
            <p:ph type="title"/>
          </p:nvPr>
        </p:nvSpPr>
        <p:spPr>
          <a:xfrm>
            <a:off x="281354" y="457199"/>
            <a:ext cx="8534400" cy="1235075"/>
          </a:xfrm>
        </p:spPr>
        <p:txBody>
          <a:bodyPr>
            <a:normAutofit/>
          </a:bodyPr>
          <a:lstStyle/>
          <a:p>
            <a:r>
              <a:rPr lang="en-US" dirty="0"/>
              <a:t>Example 5.2.2: Determine the Coefficients</a:t>
            </a:r>
            <a:endParaRPr lang="en-IN" dirty="0"/>
          </a:p>
        </p:txBody>
      </p:sp>
      <p:sp>
        <p:nvSpPr>
          <p:cNvPr id="3" name="Content Placeholder 2">
            <a:extLst>
              <a:ext uri="{FF2B5EF4-FFF2-40B4-BE49-F238E27FC236}">
                <a16:creationId xmlns:a16="http://schemas.microsoft.com/office/drawing/2014/main" id="{AC76C263-96AD-4F50-A7DB-DDCDDF77863D}"/>
              </a:ext>
            </a:extLst>
          </p:cNvPr>
          <p:cNvSpPr>
            <a:spLocks noGrp="1"/>
          </p:cNvSpPr>
          <p:nvPr>
            <p:ph sz="quarter" idx="15"/>
          </p:nvPr>
        </p:nvSpPr>
        <p:spPr/>
        <p:txBody>
          <a:bodyPr/>
          <a:lstStyle/>
          <a:p>
            <a:pPr marL="271463" indent="-271463"/>
            <a:r>
              <a:rPr lang="en-US" sz="2200" dirty="0"/>
              <a:t>We have </a:t>
            </a:r>
            <a:r>
              <a:rPr lang="en-US" sz="2200" i="1" dirty="0"/>
              <a:t>a</a:t>
            </a:r>
            <a:r>
              <a:rPr lang="en-US" sz="2200" baseline="-25000" dirty="0"/>
              <a:t>2</a:t>
            </a:r>
            <a:r>
              <a:rPr lang="en-US" sz="2200" dirty="0"/>
              <a:t> = 0 and</a:t>
            </a:r>
          </a:p>
        </p:txBody>
      </p:sp>
      <p:graphicFrame>
        <p:nvGraphicFramePr>
          <p:cNvPr id="18" name="Object 8" descr="equation left hand side a sub n plus three equals right hand side a sub n divided by open left parenthesis n plus two close times open left parenthesis n plus three close comma n equals zero comma one comma two comma full stop full stop full stop">
            <a:extLst>
              <a:ext uri="{FF2B5EF4-FFF2-40B4-BE49-F238E27FC236}">
                <a16:creationId xmlns:a16="http://schemas.microsoft.com/office/drawing/2014/main" id="{73297558-4D88-40F0-A23A-FF9B7D3DC8BB}"/>
              </a:ext>
            </a:extLst>
          </p:cNvPr>
          <p:cNvGraphicFramePr>
            <a:graphicFrameLocks noGrp="1" noChangeAspect="1"/>
          </p:cNvGraphicFramePr>
          <p:nvPr>
            <p:ph type="pic" sz="quarter" idx="19"/>
            <p:extLst>
              <p:ext uri="{D42A27DB-BD31-4B8C-83A1-F6EECF244321}">
                <p14:modId xmlns:p14="http://schemas.microsoft.com/office/powerpoint/2010/main" val="3222255806"/>
              </p:ext>
            </p:extLst>
          </p:nvPr>
        </p:nvGraphicFramePr>
        <p:xfrm>
          <a:off x="3213408" y="2133600"/>
          <a:ext cx="3068022" cy="613604"/>
        </p:xfrm>
        <a:graphic>
          <a:graphicData uri="http://schemas.openxmlformats.org/presentationml/2006/ole">
            <mc:AlternateContent xmlns:mc="http://schemas.openxmlformats.org/markup-compatibility/2006">
              <mc:Choice xmlns:v="urn:schemas-microsoft-com:vml" Requires="v">
                <p:oleObj spid="_x0000_s5324" name="Equation" r:id="rId3" imgW="2095200" imgH="419040" progId="Equation.3">
                  <p:embed/>
                </p:oleObj>
              </mc:Choice>
              <mc:Fallback>
                <p:oleObj name="Equation" r:id="rId3" imgW="2095200" imgH="419040" progId="Equation.3">
                  <p:embed/>
                  <p:pic>
                    <p:nvPicPr>
                      <p:cNvPr id="22" name="Object 8">
                        <a:extLst>
                          <a:ext uri="{FF2B5EF4-FFF2-40B4-BE49-F238E27FC236}">
                            <a16:creationId xmlns:a16="http://schemas.microsoft.com/office/drawing/2014/main" id="{0D23E703-68E1-4C18-90E2-77DAF76BD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3408" y="2133600"/>
                        <a:ext cx="3068022" cy="613604"/>
                      </a:xfrm>
                      <a:prstGeom prst="rect">
                        <a:avLst/>
                      </a:prstGeom>
                      <a:noFill/>
                    </p:spPr>
                  </p:pic>
                </p:oleObj>
              </mc:Fallback>
            </mc:AlternateContent>
          </a:graphicData>
        </a:graphic>
      </p:graphicFrame>
      <p:sp>
        <p:nvSpPr>
          <p:cNvPr id="15" name="Content Placeholder 14">
            <a:extLst>
              <a:ext uri="{FF2B5EF4-FFF2-40B4-BE49-F238E27FC236}">
                <a16:creationId xmlns:a16="http://schemas.microsoft.com/office/drawing/2014/main" id="{A6A43738-5FCB-4B79-B778-4FD7CDEECC42}"/>
              </a:ext>
            </a:extLst>
          </p:cNvPr>
          <p:cNvSpPr>
            <a:spLocks noGrp="1"/>
          </p:cNvSpPr>
          <p:nvPr>
            <p:ph sz="quarter" idx="18"/>
          </p:nvPr>
        </p:nvSpPr>
        <p:spPr>
          <a:xfrm>
            <a:off x="380060" y="2895600"/>
            <a:ext cx="8334022" cy="3124200"/>
          </a:xfrm>
        </p:spPr>
        <p:txBody>
          <a:bodyPr/>
          <a:lstStyle/>
          <a:p>
            <a:pPr marL="271463" indent="-271463">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For this recurrence relation, note that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5</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8</a:t>
            </a:r>
            <a:r>
              <a:rPr lang="en-US" sz="2200" dirty="0">
                <a:latin typeface="Times New Roman" panose="02020603050405020304" pitchFamily="18" charset="0"/>
                <a:cs typeface="Times New Roman" panose="02020603050405020304" pitchFamily="18" charset="0"/>
              </a:rPr>
              <a:t> = … = 0.</a:t>
            </a:r>
          </a:p>
          <a:p>
            <a:pPr marL="271463" indent="-271463">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Next, we find the coefficients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6</a:t>
            </a:r>
            <a:r>
              <a:rPr lang="en-US" sz="2200" dirty="0">
                <a:latin typeface="Times New Roman" panose="02020603050405020304" pitchFamily="18" charset="0"/>
                <a:cs typeface="Times New Roman" panose="02020603050405020304" pitchFamily="18" charset="0"/>
              </a:rPr>
              <a:t>, ….</a:t>
            </a:r>
          </a:p>
          <a:p>
            <a:pPr marL="271463" indent="-271463">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We do this by finding a formula for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1, 2, 3, …</a:t>
            </a:r>
          </a:p>
          <a:p>
            <a:pPr marL="271463" indent="-271463">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After that, we find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7</a:t>
            </a:r>
            <a:r>
              <a:rPr lang="en-US" sz="2200" dirty="0">
                <a:latin typeface="Times New Roman" panose="02020603050405020304" pitchFamily="18" charset="0"/>
                <a:cs typeface="Times New Roman" panose="02020603050405020304" pitchFamily="18" charset="0"/>
              </a:rPr>
              <a:t>, …, by finding a formula for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3</a:t>
            </a:r>
            <a:r>
              <a:rPr lang="en-US" sz="2200" i="1" baseline="-25000" dirty="0">
                <a:latin typeface="Times New Roman" panose="02020603050405020304" pitchFamily="18" charset="0"/>
                <a:cs typeface="Times New Roman" panose="02020603050405020304" pitchFamily="18" charset="0"/>
              </a:rPr>
              <a:t>n+</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1, 2, 3, …</a:t>
            </a:r>
          </a:p>
        </p:txBody>
      </p:sp>
    </p:spTree>
    <p:extLst>
      <p:ext uri="{BB962C8B-B14F-4D97-AF65-F5344CB8AC3E}">
        <p14:creationId xmlns:p14="http://schemas.microsoft.com/office/powerpoint/2010/main" val="2861945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AA0B-8546-4D94-82D2-78BE275D61D2}"/>
              </a:ext>
            </a:extLst>
          </p:cNvPr>
          <p:cNvSpPr>
            <a:spLocks noGrp="1"/>
          </p:cNvSpPr>
          <p:nvPr>
            <p:ph type="title"/>
          </p:nvPr>
        </p:nvSpPr>
        <p:spPr/>
        <p:txBody>
          <a:bodyPr/>
          <a:lstStyle/>
          <a:p>
            <a:r>
              <a:rPr lang="en-US" dirty="0">
                <a:cs typeface="Times New Roman" pitchFamily="18" charset="0"/>
              </a:rPr>
              <a:t>Example 5.2.2: Find </a:t>
            </a:r>
            <a:r>
              <a:rPr lang="en-US" i="1" dirty="0"/>
              <a:t>a</a:t>
            </a:r>
            <a:r>
              <a:rPr lang="en-US" baseline="-25000" dirty="0"/>
              <a:t>3</a:t>
            </a:r>
            <a:r>
              <a:rPr lang="en-US" i="1" baseline="-25000" dirty="0"/>
              <a:t>n</a:t>
            </a:r>
            <a:endParaRPr lang="en-IN" dirty="0"/>
          </a:p>
        </p:txBody>
      </p:sp>
      <p:sp>
        <p:nvSpPr>
          <p:cNvPr id="3" name="Content Placeholder 2">
            <a:extLst>
              <a:ext uri="{FF2B5EF4-FFF2-40B4-BE49-F238E27FC236}">
                <a16:creationId xmlns:a16="http://schemas.microsoft.com/office/drawing/2014/main" id="{549B7EA6-2061-4D1F-9280-55CA056C540A}"/>
              </a:ext>
            </a:extLst>
          </p:cNvPr>
          <p:cNvSpPr>
            <a:spLocks noGrp="1"/>
          </p:cNvSpPr>
          <p:nvPr>
            <p:ph sz="quarter" idx="15"/>
          </p:nvPr>
        </p:nvSpPr>
        <p:spPr>
          <a:xfrm>
            <a:off x="380060" y="1692275"/>
            <a:ext cx="1220140" cy="425450"/>
          </a:xfrm>
        </p:spPr>
        <p:txBody>
          <a:bodyPr/>
          <a:lstStyle/>
          <a:p>
            <a:r>
              <a:rPr lang="en-IN" sz="2400" dirty="0"/>
              <a:t>Given</a:t>
            </a:r>
          </a:p>
        </p:txBody>
      </p:sp>
      <p:graphicFrame>
        <p:nvGraphicFramePr>
          <p:cNvPr id="20" name="Object 1024" descr="equation left hand side a sub n plus three equals right hand side a sub n divided by open left parenthesis n plus two close times open left parenthesis n plus three close">
            <a:extLst>
              <a:ext uri="{FF2B5EF4-FFF2-40B4-BE49-F238E27FC236}">
                <a16:creationId xmlns:a16="http://schemas.microsoft.com/office/drawing/2014/main" id="{9FEDDF75-4618-4646-9EE1-086D00E585C4}"/>
              </a:ext>
            </a:extLst>
          </p:cNvPr>
          <p:cNvGraphicFramePr>
            <a:graphicFrameLocks noGrp="1" noChangeAspect="1"/>
          </p:cNvGraphicFramePr>
          <p:nvPr>
            <p:ph type="pic" sz="quarter" idx="19"/>
            <p:extLst>
              <p:ext uri="{D42A27DB-BD31-4B8C-83A1-F6EECF244321}">
                <p14:modId xmlns:p14="http://schemas.microsoft.com/office/powerpoint/2010/main" val="1142868032"/>
              </p:ext>
            </p:extLst>
          </p:nvPr>
        </p:nvGraphicFramePr>
        <p:xfrm>
          <a:off x="1600200" y="1672396"/>
          <a:ext cx="1785031" cy="613604"/>
        </p:xfrm>
        <a:graphic>
          <a:graphicData uri="http://schemas.openxmlformats.org/presentationml/2006/ole">
            <mc:AlternateContent xmlns:mc="http://schemas.openxmlformats.org/markup-compatibility/2006">
              <mc:Choice xmlns:v="urn:schemas-microsoft-com:vml" Requires="v">
                <p:oleObj spid="_x0000_s32869" name="Equation" r:id="rId3" imgW="1218960" imgH="419040" progId="Equation.3">
                  <p:embed/>
                </p:oleObj>
              </mc:Choice>
              <mc:Fallback>
                <p:oleObj name="Equation" r:id="rId3" imgW="1218960" imgH="419040" progId="Equation.3">
                  <p:embed/>
                  <p:pic>
                    <p:nvPicPr>
                      <p:cNvPr id="19" name="Object 1024">
                        <a:extLst>
                          <a:ext uri="{FF2B5EF4-FFF2-40B4-BE49-F238E27FC236}">
                            <a16:creationId xmlns:a16="http://schemas.microsoft.com/office/drawing/2014/main" id="{03838FCB-6B6A-4F93-B9AA-FE20CE4632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2396"/>
                        <a:ext cx="1785031" cy="613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78055CC9-B7FA-43B4-B58D-F1279795AED0}"/>
              </a:ext>
            </a:extLst>
          </p:cNvPr>
          <p:cNvSpPr>
            <a:spLocks noGrp="1"/>
          </p:cNvSpPr>
          <p:nvPr>
            <p:ph sz="quarter" idx="18"/>
          </p:nvPr>
        </p:nvSpPr>
        <p:spPr>
          <a:xfrm>
            <a:off x="380060" y="2286000"/>
            <a:ext cx="8334022" cy="580244"/>
          </a:xfrm>
        </p:spPr>
        <p:txBody>
          <a:bodyPr/>
          <a:lstStyle/>
          <a:p>
            <a:pPr marL="271463" indent="-271463">
              <a:buClr>
                <a:schemeClr val="accent2"/>
              </a:buClr>
            </a:pPr>
            <a:r>
              <a:rPr lang="en-US" sz="2400" dirty="0">
                <a:latin typeface="Times New Roman" panose="02020603050405020304" pitchFamily="18" charset="0"/>
                <a:cs typeface="Times New Roman" panose="02020603050405020304" pitchFamily="18" charset="0"/>
              </a:rPr>
              <a:t>Find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9</a:t>
            </a:r>
            <a:r>
              <a:rPr lang="en-US" sz="2400" dirty="0">
                <a:latin typeface="Times New Roman" panose="02020603050405020304" pitchFamily="18" charset="0"/>
                <a:cs typeface="Times New Roman" panose="02020603050405020304" pitchFamily="18" charset="0"/>
              </a:rPr>
              <a:t>, ….</a:t>
            </a:r>
          </a:p>
        </p:txBody>
      </p:sp>
      <p:graphicFrame>
        <p:nvGraphicFramePr>
          <p:cNvPr id="21" name="Object 1025" descr="equation left hand side a sub three equals right hand side a sub zero divided by two dot operator three comma equation sequence part 1 a sub six equals part 2  a sub three divided by five dot operator six equals part 3  a sub zero divided by two dot operator three dot operator five dot operator six comma equation sequence part 1 a sub nine equals part 2  a sub six divided by eight dot operator nine equals part 3  a sub zero divided by two dot operator three dot operator five dot operator six dot operator eight dot operator nine comma ellipsis">
            <a:extLst>
              <a:ext uri="{FF2B5EF4-FFF2-40B4-BE49-F238E27FC236}">
                <a16:creationId xmlns:a16="http://schemas.microsoft.com/office/drawing/2014/main" id="{BE75E33E-2267-4A40-BE14-C5455108B82D}"/>
              </a:ext>
            </a:extLst>
          </p:cNvPr>
          <p:cNvGraphicFramePr>
            <a:graphicFrameLocks noGrp="1" noChangeAspect="1"/>
          </p:cNvGraphicFramePr>
          <p:nvPr>
            <p:ph sz="quarter" idx="16"/>
            <p:extLst>
              <p:ext uri="{D42A27DB-BD31-4B8C-83A1-F6EECF244321}">
                <p14:modId xmlns:p14="http://schemas.microsoft.com/office/powerpoint/2010/main" val="1151750498"/>
              </p:ext>
            </p:extLst>
          </p:nvPr>
        </p:nvGraphicFramePr>
        <p:xfrm>
          <a:off x="1268655" y="2819400"/>
          <a:ext cx="6557478" cy="631308"/>
        </p:xfrm>
        <a:graphic>
          <a:graphicData uri="http://schemas.openxmlformats.org/presentationml/2006/ole">
            <mc:AlternateContent xmlns:mc="http://schemas.openxmlformats.org/markup-compatibility/2006">
              <mc:Choice xmlns:v="urn:schemas-microsoft-com:vml" Requires="v">
                <p:oleObj spid="_x0000_s32870" name="Equation" r:id="rId5" imgW="4089240" imgH="393480" progId="Equation.3">
                  <p:embed/>
                </p:oleObj>
              </mc:Choice>
              <mc:Fallback>
                <p:oleObj name="Equation" r:id="rId5" imgW="4089240" imgH="393480" progId="Equation.3">
                  <p:embed/>
                  <p:pic>
                    <p:nvPicPr>
                      <p:cNvPr id="20" name="Object 1025">
                        <a:extLst>
                          <a:ext uri="{FF2B5EF4-FFF2-40B4-BE49-F238E27FC236}">
                            <a16:creationId xmlns:a16="http://schemas.microsoft.com/office/drawing/2014/main" id="{106C2C03-B2E1-469A-ACB8-4EDAB4DE78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8655" y="2819400"/>
                        <a:ext cx="6557478" cy="6313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4B7AA30F-0019-45A3-89B7-B3B47DBFA355}"/>
              </a:ext>
            </a:extLst>
          </p:cNvPr>
          <p:cNvSpPr>
            <a:spLocks noGrp="1"/>
          </p:cNvSpPr>
          <p:nvPr>
            <p:ph sz="quarter" idx="21"/>
          </p:nvPr>
        </p:nvSpPr>
        <p:spPr>
          <a:xfrm>
            <a:off x="380060" y="3641207"/>
            <a:ext cx="8534400" cy="432835"/>
          </a:xfrm>
        </p:spPr>
        <p:txBody>
          <a:bodyPr/>
          <a:lstStyle/>
          <a:p>
            <a:pPr marL="271463" indent="-271463">
              <a:buClr>
                <a:schemeClr val="accent2"/>
              </a:buClr>
            </a:pPr>
            <a:r>
              <a:rPr lang="en-US" sz="2400" dirty="0">
                <a:latin typeface="Times New Roman" panose="02020603050405020304" pitchFamily="18" charset="0"/>
                <a:cs typeface="Times New Roman" panose="02020603050405020304" pitchFamily="18" charset="0"/>
              </a:rPr>
              <a:t>The general formula for this sequence is</a:t>
            </a:r>
          </a:p>
        </p:txBody>
      </p:sp>
      <p:graphicFrame>
        <p:nvGraphicFramePr>
          <p:cNvPr id="22" name="Content Placeholder 21" descr="multiline equation row 1 equation left hand side a sub three times n equals right hand side a sub zero divided by two dot operator three dot operator five dot operator six ellipsis open left parenthesis three times n minus one close times open left parenthesis three times n close comma n greater than or equals one">
            <a:extLst>
              <a:ext uri="{FF2B5EF4-FFF2-40B4-BE49-F238E27FC236}">
                <a16:creationId xmlns:a16="http://schemas.microsoft.com/office/drawing/2014/main" id="{C19992E6-0AD1-421D-A595-7BEF154CA31C}"/>
              </a:ext>
            </a:extLst>
          </p:cNvPr>
          <p:cNvGraphicFramePr>
            <a:graphicFrameLocks noGrp="1" noChangeAspect="1"/>
          </p:cNvGraphicFramePr>
          <p:nvPr>
            <p:ph sz="quarter" idx="25"/>
            <p:extLst>
              <p:ext uri="{D42A27DB-BD31-4B8C-83A1-F6EECF244321}">
                <p14:modId xmlns:p14="http://schemas.microsoft.com/office/powerpoint/2010/main" val="735973504"/>
              </p:ext>
            </p:extLst>
          </p:nvPr>
        </p:nvGraphicFramePr>
        <p:xfrm>
          <a:off x="2778389" y="4419600"/>
          <a:ext cx="3587222" cy="697518"/>
        </p:xfrm>
        <a:graphic>
          <a:graphicData uri="http://schemas.openxmlformats.org/presentationml/2006/ole">
            <mc:AlternateContent xmlns:mc="http://schemas.openxmlformats.org/markup-compatibility/2006">
              <mc:Choice xmlns:v="urn:schemas-microsoft-com:vml" Requires="v">
                <p:oleObj spid="_x0000_s32871" name="Equation" r:id="rId7" imgW="2286000" imgH="444240" progId="Equation.DSMT4">
                  <p:embed/>
                </p:oleObj>
              </mc:Choice>
              <mc:Fallback>
                <p:oleObj name="Equation" r:id="rId7" imgW="2286000" imgH="444240" progId="Equation.DSMT4">
                  <p:embed/>
                  <p:pic>
                    <p:nvPicPr>
                      <p:cNvPr id="5" name="Object 4"/>
                      <p:cNvPicPr/>
                      <p:nvPr/>
                    </p:nvPicPr>
                    <p:blipFill>
                      <a:blip r:embed="rId8"/>
                      <a:stretch>
                        <a:fillRect/>
                      </a:stretch>
                    </p:blipFill>
                    <p:spPr>
                      <a:xfrm>
                        <a:off x="2778389" y="4419600"/>
                        <a:ext cx="3587222" cy="697518"/>
                      </a:xfrm>
                      <a:prstGeom prst="rect">
                        <a:avLst/>
                      </a:prstGeom>
                    </p:spPr>
                  </p:pic>
                </p:oleObj>
              </mc:Fallback>
            </mc:AlternateContent>
          </a:graphicData>
        </a:graphic>
      </p:graphicFrame>
    </p:spTree>
    <p:extLst>
      <p:ext uri="{BB962C8B-B14F-4D97-AF65-F5344CB8AC3E}">
        <p14:creationId xmlns:p14="http://schemas.microsoft.com/office/powerpoint/2010/main" val="69964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EF2DB0-947D-4998-8340-5D9EA3F5FAE3}"/>
              </a:ext>
            </a:extLst>
          </p:cNvPr>
          <p:cNvSpPr>
            <a:spLocks noGrp="1"/>
          </p:cNvSpPr>
          <p:nvPr>
            <p:ph type="title"/>
          </p:nvPr>
        </p:nvSpPr>
        <p:spPr>
          <a:xfrm>
            <a:off x="304800" y="2400301"/>
            <a:ext cx="8534400" cy="1866899"/>
          </a:xfrm>
        </p:spPr>
        <p:txBody>
          <a:bodyPr anchor="ctr">
            <a:normAutofit/>
          </a:bodyPr>
          <a:lstStyle/>
          <a:p>
            <a:pPr algn="ctr"/>
            <a:r>
              <a:rPr lang="en-US" dirty="0">
                <a:solidFill>
                  <a:srgbClr val="007787"/>
                </a:solidFill>
              </a:rPr>
              <a:t>Section 5.2 Series Solutions Near an Ordinary Point, Part I</a:t>
            </a:r>
            <a:endParaRPr lang="en-US" dirty="0"/>
          </a:p>
        </p:txBody>
      </p:sp>
    </p:spTree>
    <p:extLst>
      <p:ext uri="{BB962C8B-B14F-4D97-AF65-F5344CB8AC3E}">
        <p14:creationId xmlns:p14="http://schemas.microsoft.com/office/powerpoint/2010/main" val="159932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AA0B-8546-4D94-82D2-78BE275D61D2}"/>
              </a:ext>
            </a:extLst>
          </p:cNvPr>
          <p:cNvSpPr>
            <a:spLocks noGrp="1"/>
          </p:cNvSpPr>
          <p:nvPr>
            <p:ph type="title"/>
          </p:nvPr>
        </p:nvSpPr>
        <p:spPr/>
        <p:txBody>
          <a:bodyPr/>
          <a:lstStyle/>
          <a:p>
            <a:r>
              <a:rPr lang="en-US" dirty="0">
                <a:cs typeface="Times New Roman" pitchFamily="18" charset="0"/>
              </a:rPr>
              <a:t>Example 5.2.2: Find </a:t>
            </a:r>
            <a:r>
              <a:rPr lang="en-US" i="1" dirty="0"/>
              <a:t>a</a:t>
            </a:r>
            <a:r>
              <a:rPr lang="en-US" baseline="-25000" dirty="0"/>
              <a:t>3n</a:t>
            </a:r>
            <a:r>
              <a:rPr lang="en-US" i="1" baseline="-25000" dirty="0"/>
              <a:t>+1</a:t>
            </a:r>
            <a:endParaRPr lang="en-IN" dirty="0"/>
          </a:p>
        </p:txBody>
      </p:sp>
      <p:sp>
        <p:nvSpPr>
          <p:cNvPr id="3" name="Content Placeholder 2">
            <a:extLst>
              <a:ext uri="{FF2B5EF4-FFF2-40B4-BE49-F238E27FC236}">
                <a16:creationId xmlns:a16="http://schemas.microsoft.com/office/drawing/2014/main" id="{549B7EA6-2061-4D1F-9280-55CA056C540A}"/>
              </a:ext>
            </a:extLst>
          </p:cNvPr>
          <p:cNvSpPr>
            <a:spLocks noGrp="1"/>
          </p:cNvSpPr>
          <p:nvPr>
            <p:ph sz="quarter" idx="15"/>
          </p:nvPr>
        </p:nvSpPr>
        <p:spPr>
          <a:xfrm>
            <a:off x="380060" y="1692275"/>
            <a:ext cx="1220140" cy="425450"/>
          </a:xfrm>
        </p:spPr>
        <p:txBody>
          <a:bodyPr/>
          <a:lstStyle/>
          <a:p>
            <a:r>
              <a:rPr lang="en-IN" sz="2400" dirty="0"/>
              <a:t>Given</a:t>
            </a:r>
          </a:p>
        </p:txBody>
      </p:sp>
      <p:graphicFrame>
        <p:nvGraphicFramePr>
          <p:cNvPr id="20" name="Object 1024" descr="equation left hand side a sub n plus three equals right hand side a sub n divided by open left parenthesis n plus two close times open left parenthesis n plus three close">
            <a:extLst>
              <a:ext uri="{FF2B5EF4-FFF2-40B4-BE49-F238E27FC236}">
                <a16:creationId xmlns:a16="http://schemas.microsoft.com/office/drawing/2014/main" id="{9FEDDF75-4618-4646-9EE1-086D00E585C4}"/>
              </a:ext>
            </a:extLst>
          </p:cNvPr>
          <p:cNvGraphicFramePr>
            <a:graphicFrameLocks noGrp="1" noChangeAspect="1"/>
          </p:cNvGraphicFramePr>
          <p:nvPr>
            <p:ph type="pic" sz="quarter" idx="19"/>
            <p:extLst>
              <p:ext uri="{D42A27DB-BD31-4B8C-83A1-F6EECF244321}">
                <p14:modId xmlns:p14="http://schemas.microsoft.com/office/powerpoint/2010/main" val="3849438806"/>
              </p:ext>
            </p:extLst>
          </p:nvPr>
        </p:nvGraphicFramePr>
        <p:xfrm>
          <a:off x="1600200" y="1672396"/>
          <a:ext cx="1785031" cy="613604"/>
        </p:xfrm>
        <a:graphic>
          <a:graphicData uri="http://schemas.openxmlformats.org/presentationml/2006/ole">
            <mc:AlternateContent xmlns:mc="http://schemas.openxmlformats.org/markup-compatibility/2006">
              <mc:Choice xmlns:v="urn:schemas-microsoft-com:vml" Requires="v">
                <p:oleObj spid="_x0000_s33887" name="Equation" r:id="rId3" imgW="1218960" imgH="419040" progId="Equation.3">
                  <p:embed/>
                </p:oleObj>
              </mc:Choice>
              <mc:Fallback>
                <p:oleObj name="Equation" r:id="rId3" imgW="1218960" imgH="419040" progId="Equation.3">
                  <p:embed/>
                  <p:pic>
                    <p:nvPicPr>
                      <p:cNvPr id="20" name="Object 1024">
                        <a:extLst>
                          <a:ext uri="{FF2B5EF4-FFF2-40B4-BE49-F238E27FC236}">
                            <a16:creationId xmlns:a16="http://schemas.microsoft.com/office/drawing/2014/main" id="{9FEDDF75-4618-4646-9EE1-086D00E585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1672396"/>
                        <a:ext cx="1785031" cy="6136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78055CC9-B7FA-43B4-B58D-F1279795AED0}"/>
              </a:ext>
            </a:extLst>
          </p:cNvPr>
          <p:cNvSpPr>
            <a:spLocks noGrp="1"/>
          </p:cNvSpPr>
          <p:nvPr>
            <p:ph sz="quarter" idx="18"/>
          </p:nvPr>
        </p:nvSpPr>
        <p:spPr>
          <a:xfrm>
            <a:off x="380060" y="2286000"/>
            <a:ext cx="8334022" cy="580244"/>
          </a:xfrm>
        </p:spPr>
        <p:txBody>
          <a:bodyPr/>
          <a:lstStyle/>
          <a:p>
            <a:pPr marL="271463" indent="-271463">
              <a:buClr>
                <a:schemeClr val="accent2"/>
              </a:buClr>
            </a:pPr>
            <a:r>
              <a:rPr lang="en-US" sz="2400" dirty="0">
                <a:latin typeface="Times New Roman" panose="02020603050405020304" pitchFamily="18" charset="0"/>
                <a:cs typeface="Times New Roman" panose="02020603050405020304" pitchFamily="18" charset="0"/>
              </a:rPr>
              <a:t>Find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cs typeface="Times New Roman" panose="02020603050405020304" pitchFamily="18" charset="0"/>
              </a:rPr>
              <a:t>10</a:t>
            </a:r>
            <a:r>
              <a:rPr lang="en-US" sz="2400" dirty="0">
                <a:latin typeface="Times New Roman" panose="02020603050405020304" pitchFamily="18" charset="0"/>
                <a:cs typeface="Times New Roman" panose="02020603050405020304" pitchFamily="18" charset="0"/>
              </a:rPr>
              <a:t>, ….</a:t>
            </a:r>
          </a:p>
        </p:txBody>
      </p:sp>
      <p:graphicFrame>
        <p:nvGraphicFramePr>
          <p:cNvPr id="11" name="Object 5" descr="equation left hand side a sub four equals right hand side a sub one divided by three dot operator four comma equation sequence part 1 a sub seven equals part 2  a sub four divided by six dot operator seven equals part 3  a sub one divided by three dot operator four dot operator six dot operator seven comma equation sequence part 1 a sub 10 equals part 2  a sub seven divided by nine dot operator 10 equals part 3  a sub one divided by three dot operator four dot operator six dot operator seven dot operator nine dot operator 10 comma ellipsis">
            <a:extLst>
              <a:ext uri="{FF2B5EF4-FFF2-40B4-BE49-F238E27FC236}">
                <a16:creationId xmlns:a16="http://schemas.microsoft.com/office/drawing/2014/main" id="{02EDB579-5355-46E2-95E2-E3AD391D320D}"/>
              </a:ext>
            </a:extLst>
          </p:cNvPr>
          <p:cNvGraphicFramePr>
            <a:graphicFrameLocks noGrp="1" noChangeAspect="1"/>
          </p:cNvGraphicFramePr>
          <p:nvPr>
            <p:ph sz="quarter" idx="16"/>
            <p:extLst>
              <p:ext uri="{D42A27DB-BD31-4B8C-83A1-F6EECF244321}">
                <p14:modId xmlns:p14="http://schemas.microsoft.com/office/powerpoint/2010/main" val="1893340781"/>
              </p:ext>
            </p:extLst>
          </p:nvPr>
        </p:nvGraphicFramePr>
        <p:xfrm>
          <a:off x="889469" y="2825156"/>
          <a:ext cx="7209486" cy="661223"/>
        </p:xfrm>
        <a:graphic>
          <a:graphicData uri="http://schemas.openxmlformats.org/presentationml/2006/ole">
            <mc:AlternateContent xmlns:mc="http://schemas.openxmlformats.org/markup-compatibility/2006">
              <mc:Choice xmlns:v="urn:schemas-microsoft-com:vml" Requires="v">
                <p:oleObj spid="_x0000_s33888" name="Equation" r:id="rId5" imgW="4292280" imgH="393480" progId="Equation.3">
                  <p:embed/>
                </p:oleObj>
              </mc:Choice>
              <mc:Fallback>
                <p:oleObj name="Equation" r:id="rId5" imgW="4292280" imgH="393480" progId="Equation.3">
                  <p:embed/>
                  <p:pic>
                    <p:nvPicPr>
                      <p:cNvPr id="24" name="Object 5">
                        <a:extLst>
                          <a:ext uri="{FF2B5EF4-FFF2-40B4-BE49-F238E27FC236}">
                            <a16:creationId xmlns:a16="http://schemas.microsoft.com/office/drawing/2014/main" id="{C51AC020-9782-41BB-A75D-A52892305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9469" y="2825156"/>
                        <a:ext cx="7209486" cy="661223"/>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4B7AA30F-0019-45A3-89B7-B3B47DBFA355}"/>
              </a:ext>
            </a:extLst>
          </p:cNvPr>
          <p:cNvSpPr>
            <a:spLocks noGrp="1"/>
          </p:cNvSpPr>
          <p:nvPr>
            <p:ph sz="quarter" idx="21"/>
          </p:nvPr>
        </p:nvSpPr>
        <p:spPr>
          <a:xfrm>
            <a:off x="380060" y="3641207"/>
            <a:ext cx="8534400" cy="432835"/>
          </a:xfrm>
        </p:spPr>
        <p:txBody>
          <a:bodyPr/>
          <a:lstStyle/>
          <a:p>
            <a:pPr marL="271463" indent="-271463">
              <a:buClr>
                <a:schemeClr val="accent2"/>
              </a:buClr>
            </a:pPr>
            <a:r>
              <a:rPr lang="en-US" sz="2400" dirty="0">
                <a:latin typeface="Times New Roman" panose="02020603050405020304" pitchFamily="18" charset="0"/>
                <a:cs typeface="Times New Roman" panose="02020603050405020304" pitchFamily="18" charset="0"/>
              </a:rPr>
              <a:t>The general formula for this sequence is</a:t>
            </a:r>
          </a:p>
        </p:txBody>
      </p:sp>
      <p:graphicFrame>
        <p:nvGraphicFramePr>
          <p:cNvPr id="14" name="Content Placeholder 13" descr="multiline equation row 1 equation left hand side a sub three times n plus one equals right hand side a sub one divided by three dot operator four dot operator six dot operator seven ellipsis open left parenthesis three times n close times open left parenthesis three times n plus one close comma n greater than or equals one">
            <a:extLst>
              <a:ext uri="{FF2B5EF4-FFF2-40B4-BE49-F238E27FC236}">
                <a16:creationId xmlns:a16="http://schemas.microsoft.com/office/drawing/2014/main" id="{A8C8719D-4D24-4E6D-A76A-0B50D9C4C9A4}"/>
              </a:ext>
            </a:extLst>
          </p:cNvPr>
          <p:cNvGraphicFramePr>
            <a:graphicFrameLocks noGrp="1" noChangeAspect="1"/>
          </p:cNvGraphicFramePr>
          <p:nvPr>
            <p:ph sz="quarter" idx="25"/>
            <p:extLst>
              <p:ext uri="{D42A27DB-BD31-4B8C-83A1-F6EECF244321}">
                <p14:modId xmlns:p14="http://schemas.microsoft.com/office/powerpoint/2010/main" val="426546002"/>
              </p:ext>
            </p:extLst>
          </p:nvPr>
        </p:nvGraphicFramePr>
        <p:xfrm>
          <a:off x="2819400" y="4343400"/>
          <a:ext cx="3587222" cy="671406"/>
        </p:xfrm>
        <a:graphic>
          <a:graphicData uri="http://schemas.openxmlformats.org/presentationml/2006/ole">
            <mc:AlternateContent xmlns:mc="http://schemas.openxmlformats.org/markup-compatibility/2006">
              <mc:Choice xmlns:v="urn:schemas-microsoft-com:vml" Requires="v">
                <p:oleObj spid="_x0000_s33889" name="Equation" r:id="rId7" imgW="2374560" imgH="444240" progId="Equation.DSMT4">
                  <p:embed/>
                </p:oleObj>
              </mc:Choice>
              <mc:Fallback>
                <p:oleObj name="Equation" r:id="rId7" imgW="2374560" imgH="444240" progId="Equation.DSMT4">
                  <p:embed/>
                  <p:pic>
                    <p:nvPicPr>
                      <p:cNvPr id="7" name="Object 6"/>
                      <p:cNvPicPr/>
                      <p:nvPr/>
                    </p:nvPicPr>
                    <p:blipFill>
                      <a:blip r:embed="rId8"/>
                      <a:stretch>
                        <a:fillRect/>
                      </a:stretch>
                    </p:blipFill>
                    <p:spPr>
                      <a:xfrm>
                        <a:off x="2819400" y="4343400"/>
                        <a:ext cx="3587222" cy="671406"/>
                      </a:xfrm>
                      <a:prstGeom prst="rect">
                        <a:avLst/>
                      </a:prstGeom>
                    </p:spPr>
                  </p:pic>
                </p:oleObj>
              </mc:Fallback>
            </mc:AlternateContent>
          </a:graphicData>
        </a:graphic>
      </p:graphicFrame>
    </p:spTree>
    <p:extLst>
      <p:ext uri="{BB962C8B-B14F-4D97-AF65-F5344CB8AC3E}">
        <p14:creationId xmlns:p14="http://schemas.microsoft.com/office/powerpoint/2010/main" val="4143852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2768-3A32-45B2-B9CD-7CEC6E675097}"/>
              </a:ext>
            </a:extLst>
          </p:cNvPr>
          <p:cNvSpPr>
            <a:spLocks noGrp="1"/>
          </p:cNvSpPr>
          <p:nvPr>
            <p:ph type="title"/>
          </p:nvPr>
        </p:nvSpPr>
        <p:spPr/>
        <p:txBody>
          <a:bodyPr/>
          <a:lstStyle/>
          <a:p>
            <a:r>
              <a:rPr lang="en-IN" dirty="0"/>
              <a:t>Example 5.2.2: Solution</a:t>
            </a:r>
          </a:p>
        </p:txBody>
      </p:sp>
      <p:sp>
        <p:nvSpPr>
          <p:cNvPr id="3" name="Content Placeholder 2">
            <a:extLst>
              <a:ext uri="{FF2B5EF4-FFF2-40B4-BE49-F238E27FC236}">
                <a16:creationId xmlns:a16="http://schemas.microsoft.com/office/drawing/2014/main" id="{E100EB73-6686-43FB-93A7-D9B802559F89}"/>
              </a:ext>
            </a:extLst>
          </p:cNvPr>
          <p:cNvSpPr>
            <a:spLocks noGrp="1"/>
          </p:cNvSpPr>
          <p:nvPr>
            <p:ph sz="quarter" idx="15"/>
          </p:nvPr>
        </p:nvSpPr>
        <p:spPr/>
        <p:txBody>
          <a:bodyPr/>
          <a:lstStyle/>
          <a:p>
            <a:r>
              <a:rPr lang="en-IN" sz="2200" dirty="0"/>
              <a:t>Thus our solution is</a:t>
            </a:r>
          </a:p>
        </p:txBody>
      </p:sp>
      <p:graphicFrame>
        <p:nvGraphicFramePr>
          <p:cNvPr id="20" name="Object 4" descr="y of x equals a sub zero times open left square bracket one plus n ary summation n equals one infinity x three n two dot operator three midline horizontal ellipsis left parenthesis three n minus one right parenthesis left parenthesis three n right parenthesis close plus a sub one times open left square bracket x plus n ary summation n equals one infinity x three n plus 13 dot operator four midline horizontal ellipsis left parenthesis three n right parenthesis left parenthesis three n plus one right parenthesis close">
            <a:extLst>
              <a:ext uri="{FF2B5EF4-FFF2-40B4-BE49-F238E27FC236}">
                <a16:creationId xmlns:a16="http://schemas.microsoft.com/office/drawing/2014/main" id="{469DB5A0-D09F-4EA4-940C-077DEA6B04B4}"/>
              </a:ext>
            </a:extLst>
          </p:cNvPr>
          <p:cNvGraphicFramePr>
            <a:graphicFrameLocks noGrp="1" noChangeAspect="1"/>
          </p:cNvGraphicFramePr>
          <p:nvPr>
            <p:ph type="pic" sz="quarter" idx="19"/>
            <p:extLst>
              <p:ext uri="{D42A27DB-BD31-4B8C-83A1-F6EECF244321}">
                <p14:modId xmlns:p14="http://schemas.microsoft.com/office/powerpoint/2010/main" val="2295553309"/>
              </p:ext>
            </p:extLst>
          </p:nvPr>
        </p:nvGraphicFramePr>
        <p:xfrm>
          <a:off x="1777267" y="2098647"/>
          <a:ext cx="5461733" cy="644553"/>
        </p:xfrm>
        <a:graphic>
          <a:graphicData uri="http://schemas.openxmlformats.org/presentationml/2006/ole">
            <mc:AlternateContent xmlns:mc="http://schemas.openxmlformats.org/markup-compatibility/2006">
              <mc:Choice xmlns:v="urn:schemas-microsoft-com:vml" Requires="v">
                <p:oleObj spid="_x0000_s34873" name="Equation" r:id="rId3" imgW="4089240" imgH="482400" progId="Equation.3">
                  <p:embed/>
                </p:oleObj>
              </mc:Choice>
              <mc:Fallback>
                <p:oleObj name="Equation" r:id="rId3" imgW="4089240" imgH="482400" progId="Equation.3">
                  <p:embed/>
                  <p:pic>
                    <p:nvPicPr>
                      <p:cNvPr id="19" name="Object 4">
                        <a:extLst>
                          <a:ext uri="{FF2B5EF4-FFF2-40B4-BE49-F238E27FC236}">
                            <a16:creationId xmlns:a16="http://schemas.microsoft.com/office/drawing/2014/main" id="{CB9BFE50-9E7C-4CD1-8A56-DE34AE4A4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7267" y="2098647"/>
                        <a:ext cx="5461733" cy="644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BB9B5B6B-002A-4E3E-BF0A-4D2C057F83C4}"/>
              </a:ext>
            </a:extLst>
          </p:cNvPr>
          <p:cNvSpPr>
            <a:spLocks noGrp="1"/>
          </p:cNvSpPr>
          <p:nvPr>
            <p:ph sz="quarter" idx="18"/>
          </p:nvPr>
        </p:nvSpPr>
        <p:spPr>
          <a:xfrm>
            <a:off x="377797" y="2908300"/>
            <a:ext cx="8334022" cy="2425700"/>
          </a:xfrm>
        </p:spPr>
        <p:txBody>
          <a:bodyPr/>
          <a:lstStyle/>
          <a:p>
            <a:pPr indent="38100">
              <a:buFontTx/>
              <a:buNone/>
            </a:pPr>
            <a:r>
              <a:rPr lang="en-US" sz="2200" dirty="0">
                <a:latin typeface="Times New Roman" panose="02020603050405020304" pitchFamily="18" charset="0"/>
                <a:cs typeface="Times New Roman" panose="02020603050405020304" pitchFamily="18" charset="0"/>
              </a:rPr>
              <a:t>where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are arbitrary (determined by initial conditions).</a:t>
            </a:r>
          </a:p>
          <a:p>
            <a:pPr marL="361950" indent="-361950">
              <a:buClr>
                <a:schemeClr val="accent2"/>
              </a:buClr>
            </a:pPr>
            <a:r>
              <a:rPr lang="en-US" sz="2200" dirty="0">
                <a:latin typeface="Times New Roman" panose="02020603050405020304" pitchFamily="18" charset="0"/>
                <a:cs typeface="Times New Roman" panose="02020603050405020304" pitchFamily="18" charset="0"/>
              </a:rPr>
              <a:t>Consider the two cases</a:t>
            </a:r>
          </a:p>
          <a:p>
            <a:pPr algn="ctr">
              <a:buFontTx/>
              <a:buNone/>
            </a:pPr>
            <a:r>
              <a:rPr lang="en-US" sz="2200" dirty="0">
                <a:latin typeface="Times New Roman" panose="02020603050405020304" pitchFamily="18" charset="0"/>
                <a:cs typeface="Times New Roman" panose="02020603050405020304" pitchFamily="18" charset="0"/>
              </a:rPr>
              <a:t>(1)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1,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0  </a:t>
            </a:r>
            <a:r>
              <a:rPr lang="en-US" sz="2200" dirty="0">
                <a:latin typeface="Times New Roman" panose="02020603050405020304" pitchFamily="18" charset="0"/>
                <a:cs typeface="Times New Roman" panose="02020603050405020304" pitchFamily="18" charset="0"/>
                <a:sym typeface="Symbol" pitchFamily="18" charset="2"/>
              </a:rPr>
              <a:t>and satisfying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1,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0</a:t>
            </a:r>
            <a:endParaRPr lang="en-US" sz="2200" dirty="0">
              <a:latin typeface="Times New Roman" panose="02020603050405020304" pitchFamily="18" charset="0"/>
              <a:cs typeface="Times New Roman" panose="02020603050405020304" pitchFamily="18" charset="0"/>
            </a:endParaRPr>
          </a:p>
          <a:p>
            <a:pPr algn="ctr">
              <a:buFontTx/>
              <a:buNone/>
            </a:pPr>
            <a:r>
              <a:rPr lang="en-US" sz="2200" dirty="0">
                <a:latin typeface="Times New Roman" panose="02020603050405020304" pitchFamily="18" charset="0"/>
                <a:cs typeface="Times New Roman" panose="02020603050405020304" pitchFamily="18" charset="0"/>
              </a:rPr>
              <a:t>(2)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1 </a:t>
            </a:r>
            <a:r>
              <a:rPr lang="en-US" sz="2200" dirty="0">
                <a:latin typeface="Times New Roman" panose="02020603050405020304" pitchFamily="18" charset="0"/>
                <a:cs typeface="Times New Roman" panose="02020603050405020304" pitchFamily="18" charset="0"/>
                <a:sym typeface="Symbol" pitchFamily="18" charset="2"/>
              </a:rPr>
              <a:t>and satisfying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0,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1</a:t>
            </a:r>
            <a:endParaRPr lang="en-US" sz="2200" dirty="0">
              <a:latin typeface="Times New Roman" panose="02020603050405020304" pitchFamily="18" charset="0"/>
              <a:cs typeface="Times New Roman" panose="02020603050405020304" pitchFamily="18" charset="0"/>
            </a:endParaRPr>
          </a:p>
          <a:p>
            <a:pPr marL="266700" indent="-266700">
              <a:buClr>
                <a:schemeClr val="accent2"/>
              </a:buClr>
            </a:pPr>
            <a:r>
              <a:rPr lang="en-US" sz="2200" dirty="0">
                <a:latin typeface="Times New Roman" panose="02020603050405020304" pitchFamily="18" charset="0"/>
                <a:cs typeface="Times New Roman" panose="02020603050405020304" pitchFamily="18" charset="0"/>
              </a:rPr>
              <a:t>The corresponding solutions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are linearly independent, since </a:t>
            </a:r>
            <a:r>
              <a:rPr lang="en-US" sz="2200" i="1" dirty="0">
                <a:latin typeface="Times New Roman" panose="02020603050405020304" pitchFamily="18" charset="0"/>
                <a:cs typeface="Times New Roman" panose="02020603050405020304" pitchFamily="18" charset="0"/>
              </a:rPr>
              <a:t>W</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(0) = 1 ≠ 0</a:t>
            </a:r>
            <a:r>
              <a:rPr lang="en-US" sz="2200" dirty="0">
                <a:latin typeface="Times New Roman" panose="02020603050405020304" pitchFamily="18" charset="0"/>
                <a:cs typeface="Times New Roman" panose="02020603050405020304" pitchFamily="18" charset="0"/>
                <a:sym typeface="Symbol" pitchFamily="18" charset="2"/>
              </a:rPr>
              <a:t>, where</a:t>
            </a:r>
            <a:endParaRPr lang="en-US" sz="2200" dirty="0">
              <a:latin typeface="Times New Roman" panose="02020603050405020304" pitchFamily="18" charset="0"/>
              <a:cs typeface="Times New Roman" panose="02020603050405020304" pitchFamily="18" charset="0"/>
            </a:endParaRPr>
          </a:p>
        </p:txBody>
      </p:sp>
      <p:graphicFrame>
        <p:nvGraphicFramePr>
          <p:cNvPr id="21" name="Object 8" descr="cap w of y sub one comma y sub two times open left parenthesis zero close equation sequence part 1  equals part 2 matrix row 1column 1 of yy one left parenthesis right parenthesis zero of yy two left parenthesis right parenthesis zero row 2column 1 of yy prime one left parenthesis right parenthesis zero of yy prime two left parenthesis right parenthesis zero equals part 3 y sub one of zero times y super prime sub two of zero minus y super prime sub one of zero times y sub two of zero">
            <a:extLst>
              <a:ext uri="{FF2B5EF4-FFF2-40B4-BE49-F238E27FC236}">
                <a16:creationId xmlns:a16="http://schemas.microsoft.com/office/drawing/2014/main" id="{08A4484E-8690-4541-BB3E-EC213AFDBDA9}"/>
              </a:ext>
            </a:extLst>
          </p:cNvPr>
          <p:cNvGraphicFramePr>
            <a:graphicFrameLocks noGrp="1" noChangeAspect="1"/>
          </p:cNvGraphicFramePr>
          <p:nvPr>
            <p:ph sz="quarter" idx="16"/>
            <p:extLst>
              <p:ext uri="{D42A27DB-BD31-4B8C-83A1-F6EECF244321}">
                <p14:modId xmlns:p14="http://schemas.microsoft.com/office/powerpoint/2010/main" val="2787856251"/>
              </p:ext>
            </p:extLst>
          </p:nvPr>
        </p:nvGraphicFramePr>
        <p:xfrm>
          <a:off x="1934895" y="5424424"/>
          <a:ext cx="4924176" cy="714192"/>
        </p:xfrm>
        <a:graphic>
          <a:graphicData uri="http://schemas.openxmlformats.org/presentationml/2006/ole">
            <mc:AlternateContent xmlns:mc="http://schemas.openxmlformats.org/markup-compatibility/2006">
              <mc:Choice xmlns:v="urn:schemas-microsoft-com:vml" Requires="v">
                <p:oleObj spid="_x0000_s34874" name="Equation" r:id="rId5" imgW="3327120" imgH="482400" progId="Equation.3">
                  <p:embed/>
                </p:oleObj>
              </mc:Choice>
              <mc:Fallback>
                <p:oleObj name="Equation" r:id="rId5" imgW="3327120" imgH="482400" progId="Equation.3">
                  <p:embed/>
                  <p:pic>
                    <p:nvPicPr>
                      <p:cNvPr id="20" name="Object 8">
                        <a:extLst>
                          <a:ext uri="{FF2B5EF4-FFF2-40B4-BE49-F238E27FC236}">
                            <a16:creationId xmlns:a16="http://schemas.microsoft.com/office/drawing/2014/main" id="{B3DAAE6C-7B42-4AF8-839E-619D6A2EF5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4895" y="5424424"/>
                        <a:ext cx="4924176" cy="714192"/>
                      </a:xfrm>
                      <a:prstGeom prst="rect">
                        <a:avLst/>
                      </a:prstGeom>
                      <a:noFill/>
                    </p:spPr>
                  </p:pic>
                </p:oleObj>
              </mc:Fallback>
            </mc:AlternateContent>
          </a:graphicData>
        </a:graphic>
      </p:graphicFrame>
    </p:spTree>
    <p:extLst>
      <p:ext uri="{BB962C8B-B14F-4D97-AF65-F5344CB8AC3E}">
        <p14:creationId xmlns:p14="http://schemas.microsoft.com/office/powerpoint/2010/main" val="386208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02768-3A32-45B2-B9CD-7CEC6E675097}"/>
              </a:ext>
            </a:extLst>
          </p:cNvPr>
          <p:cNvSpPr>
            <a:spLocks noGrp="1"/>
          </p:cNvSpPr>
          <p:nvPr>
            <p:ph type="title"/>
          </p:nvPr>
        </p:nvSpPr>
        <p:spPr/>
        <p:txBody>
          <a:bodyPr/>
          <a:lstStyle/>
          <a:p>
            <a:r>
              <a:rPr lang="en-IN" dirty="0"/>
              <a:t>Example 5.2.2: Fundamental Solutions</a:t>
            </a:r>
          </a:p>
        </p:txBody>
      </p:sp>
      <p:sp>
        <p:nvSpPr>
          <p:cNvPr id="3" name="Content Placeholder 2">
            <a:extLst>
              <a:ext uri="{FF2B5EF4-FFF2-40B4-BE49-F238E27FC236}">
                <a16:creationId xmlns:a16="http://schemas.microsoft.com/office/drawing/2014/main" id="{E100EB73-6686-43FB-93A7-D9B802559F89}"/>
              </a:ext>
            </a:extLst>
          </p:cNvPr>
          <p:cNvSpPr>
            <a:spLocks noGrp="1"/>
          </p:cNvSpPr>
          <p:nvPr>
            <p:ph sz="quarter" idx="15"/>
          </p:nvPr>
        </p:nvSpPr>
        <p:spPr/>
        <p:txBody>
          <a:bodyPr/>
          <a:lstStyle/>
          <a:p>
            <a:r>
              <a:rPr lang="en-IN" sz="2200" dirty="0"/>
              <a:t>Our solution:</a:t>
            </a:r>
          </a:p>
        </p:txBody>
      </p:sp>
      <p:graphicFrame>
        <p:nvGraphicFramePr>
          <p:cNvPr id="9" name="Object 4" descr="y of x equals a sub zero times open left square bracket one plus n ary summation n equals one infinity x three n two dot operator three midline horizontal ellipsis left parenthesis three n minus one right parenthesis left parenthesis three n right parenthesis close plus a sub one times open left square bracket x plus n ary summation n equals one infinity x three n plus 13 dot operator four midline horizontal ellipsis left parenthesis three n right parenthesis left parenthesis three n plus one right parenthesis close">
            <a:extLst>
              <a:ext uri="{FF2B5EF4-FFF2-40B4-BE49-F238E27FC236}">
                <a16:creationId xmlns:a16="http://schemas.microsoft.com/office/drawing/2014/main" id="{FEC667C3-905F-4FDA-B10A-DE8B223CBF2D}"/>
              </a:ext>
            </a:extLst>
          </p:cNvPr>
          <p:cNvGraphicFramePr>
            <a:graphicFrameLocks noGrp="1" noChangeAspect="1"/>
          </p:cNvGraphicFramePr>
          <p:nvPr>
            <p:ph type="pic" sz="quarter" idx="19"/>
            <p:extLst>
              <p:ext uri="{D42A27DB-BD31-4B8C-83A1-F6EECF244321}">
                <p14:modId xmlns:p14="http://schemas.microsoft.com/office/powerpoint/2010/main" val="3048012896"/>
              </p:ext>
            </p:extLst>
          </p:nvPr>
        </p:nvGraphicFramePr>
        <p:xfrm>
          <a:off x="1155033" y="2335769"/>
          <a:ext cx="6608697" cy="779909"/>
        </p:xfrm>
        <a:graphic>
          <a:graphicData uri="http://schemas.openxmlformats.org/presentationml/2006/ole">
            <mc:AlternateContent xmlns:mc="http://schemas.openxmlformats.org/markup-compatibility/2006">
              <mc:Choice xmlns:v="urn:schemas-microsoft-com:vml" Requires="v">
                <p:oleObj spid="_x0000_s35868" name="Equation" r:id="rId3" imgW="4089240" imgH="482400" progId="Equation.3">
                  <p:embed/>
                </p:oleObj>
              </mc:Choice>
              <mc:Fallback>
                <p:oleObj name="Equation" r:id="rId3" imgW="4089240" imgH="482400" progId="Equation.3">
                  <p:embed/>
                  <p:pic>
                    <p:nvPicPr>
                      <p:cNvPr id="9" name="Object 4">
                        <a:extLst>
                          <a:ext uri="{FF2B5EF4-FFF2-40B4-BE49-F238E27FC236}">
                            <a16:creationId xmlns:a16="http://schemas.microsoft.com/office/drawing/2014/main" id="{45A80C40-2325-4CA9-AA18-5C55B5848A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033" y="2335769"/>
                        <a:ext cx="6608697" cy="77990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BB9B5B6B-002A-4E3E-BF0A-4D2C057F83C4}"/>
              </a:ext>
            </a:extLst>
          </p:cNvPr>
          <p:cNvSpPr>
            <a:spLocks noGrp="1"/>
          </p:cNvSpPr>
          <p:nvPr>
            <p:ph sz="quarter" idx="18"/>
          </p:nvPr>
        </p:nvSpPr>
        <p:spPr>
          <a:xfrm>
            <a:off x="377797" y="3213100"/>
            <a:ext cx="8334022" cy="2806700"/>
          </a:xfrm>
        </p:spPr>
        <p:txBody>
          <a:bodyPr/>
          <a:lstStyle/>
          <a:p>
            <a:pPr marL="266700" indent="-266700"/>
            <a:r>
              <a:rPr lang="en-US" sz="2200" dirty="0">
                <a:latin typeface="Times New Roman" panose="02020603050405020304" pitchFamily="18" charset="0"/>
                <a:cs typeface="Times New Roman" panose="02020603050405020304" pitchFamily="18" charset="0"/>
              </a:rPr>
              <a:t>For the cases </a:t>
            </a:r>
          </a:p>
          <a:p>
            <a:pPr marL="271463" indent="0">
              <a:buNone/>
            </a:pPr>
            <a:r>
              <a:rPr lang="en-US" sz="2200" dirty="0">
                <a:latin typeface="Times New Roman" panose="02020603050405020304" pitchFamily="18" charset="0"/>
                <a:cs typeface="Times New Roman" panose="02020603050405020304" pitchFamily="18" charset="0"/>
              </a:rPr>
              <a:t>(1)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1,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0   </a:t>
            </a:r>
            <a:r>
              <a:rPr lang="en-US" sz="2200" dirty="0">
                <a:latin typeface="Times New Roman" panose="02020603050405020304" pitchFamily="18" charset="0"/>
                <a:cs typeface="Times New Roman" panose="02020603050405020304" pitchFamily="18" charset="0"/>
                <a:sym typeface="Symbol" pitchFamily="18" charset="2"/>
              </a:rPr>
              <a:t>and where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1,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0</a:t>
            </a:r>
            <a:endParaRPr lang="en-US" sz="2200" dirty="0">
              <a:latin typeface="Times New Roman" panose="02020603050405020304" pitchFamily="18" charset="0"/>
              <a:cs typeface="Times New Roman" panose="02020603050405020304" pitchFamily="18" charset="0"/>
            </a:endParaRPr>
          </a:p>
          <a:p>
            <a:pPr marL="271463" indent="0">
              <a:buFontTx/>
              <a:buNone/>
            </a:pPr>
            <a:r>
              <a:rPr lang="en-US" sz="2200" dirty="0">
                <a:latin typeface="Times New Roman" panose="02020603050405020304" pitchFamily="18" charset="0"/>
                <a:cs typeface="Times New Roman" panose="02020603050405020304" pitchFamily="18" charset="0"/>
              </a:rPr>
              <a:t>(2)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 1   </a:t>
            </a:r>
            <a:r>
              <a:rPr lang="en-US" sz="2200" dirty="0">
                <a:latin typeface="Times New Roman" panose="02020603050405020304" pitchFamily="18" charset="0"/>
                <a:cs typeface="Times New Roman" panose="02020603050405020304" pitchFamily="18" charset="0"/>
                <a:sym typeface="Symbol" pitchFamily="18" charset="2"/>
              </a:rPr>
              <a:t>and where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0, </a:t>
            </a:r>
            <a:r>
              <a:rPr lang="en-US" sz="2200" i="1" dirty="0">
                <a:latin typeface="Times New Roman" panose="02020603050405020304" pitchFamily="18" charset="0"/>
                <a:cs typeface="Times New Roman" panose="02020603050405020304" pitchFamily="18" charset="0"/>
                <a:sym typeface="Symbol" pitchFamily="18" charset="2"/>
              </a:rPr>
              <a:t>y'</a:t>
            </a:r>
            <a:r>
              <a:rPr lang="en-US" sz="2200" dirty="0">
                <a:latin typeface="Times New Roman" panose="02020603050405020304" pitchFamily="18" charset="0"/>
                <a:cs typeface="Times New Roman" panose="02020603050405020304" pitchFamily="18" charset="0"/>
                <a:sym typeface="Symbol" pitchFamily="18" charset="2"/>
              </a:rPr>
              <a:t>(0) = 1,</a:t>
            </a:r>
            <a:endParaRPr lang="en-US" sz="2200" dirty="0">
              <a:latin typeface="Times New Roman" panose="02020603050405020304" pitchFamily="18" charset="0"/>
              <a:cs typeface="Times New Roman" panose="02020603050405020304" pitchFamily="18" charset="0"/>
            </a:endParaRPr>
          </a:p>
          <a:p>
            <a:pPr marL="271463" indent="0">
              <a:buFontTx/>
              <a:buNone/>
            </a:pPr>
            <a:r>
              <a:rPr lang="en-US" sz="2200" dirty="0">
                <a:latin typeface="Times New Roman" panose="02020603050405020304" pitchFamily="18" charset="0"/>
                <a:cs typeface="Times New Roman" panose="02020603050405020304" pitchFamily="18" charset="0"/>
              </a:rPr>
              <a:t>the corresponding solutions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are linearly independent, and thus are fundamental solutions for </a:t>
            </a:r>
            <a:r>
              <a:rPr lang="en-US" sz="2200" dirty="0" err="1">
                <a:latin typeface="Times New Roman" panose="02020603050405020304" pitchFamily="18" charset="0"/>
                <a:cs typeface="Times New Roman" panose="02020603050405020304" pitchFamily="18" charset="0"/>
              </a:rPr>
              <a:t>Airy’s</a:t>
            </a:r>
            <a:r>
              <a:rPr lang="en-US" sz="2200" dirty="0">
                <a:latin typeface="Times New Roman" panose="02020603050405020304" pitchFamily="18" charset="0"/>
                <a:cs typeface="Times New Roman" panose="02020603050405020304" pitchFamily="18" charset="0"/>
              </a:rPr>
              <a:t> equation, with the general solution  </a:t>
            </a:r>
          </a:p>
          <a:p>
            <a:pPr algn="ctr">
              <a:buFontTx/>
              <a:buNone/>
            </a:pP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17952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2098-5138-4BA2-B468-3F2C2FEF2D68}"/>
              </a:ext>
            </a:extLst>
          </p:cNvPr>
          <p:cNvSpPr>
            <a:spLocks noGrp="1"/>
          </p:cNvSpPr>
          <p:nvPr>
            <p:ph type="title"/>
          </p:nvPr>
        </p:nvSpPr>
        <p:spPr/>
        <p:txBody>
          <a:bodyPr/>
          <a:lstStyle/>
          <a:p>
            <a:r>
              <a:rPr lang="en-IN" dirty="0"/>
              <a:t>Example 5.2.2: Solution Graphs</a:t>
            </a:r>
          </a:p>
        </p:txBody>
      </p:sp>
      <p:sp>
        <p:nvSpPr>
          <p:cNvPr id="3" name="Content Placeholder 2">
            <a:extLst>
              <a:ext uri="{FF2B5EF4-FFF2-40B4-BE49-F238E27FC236}">
                <a16:creationId xmlns:a16="http://schemas.microsoft.com/office/drawing/2014/main" id="{260D09B4-12E2-40CA-800C-1BA866F7CC16}"/>
              </a:ext>
            </a:extLst>
          </p:cNvPr>
          <p:cNvSpPr>
            <a:spLocks noGrp="1"/>
          </p:cNvSpPr>
          <p:nvPr>
            <p:ph sz="quarter" idx="15"/>
          </p:nvPr>
        </p:nvSpPr>
        <p:spPr>
          <a:xfrm>
            <a:off x="380060" y="1692275"/>
            <a:ext cx="8534400" cy="769940"/>
          </a:xfrm>
        </p:spPr>
        <p:txBody>
          <a:bodyPr/>
          <a:lstStyle/>
          <a:p>
            <a:pPr marL="0" indent="0">
              <a:buNone/>
            </a:pPr>
            <a:r>
              <a:rPr lang="en-US" sz="2000" dirty="0"/>
              <a:t>The graphs of the solutions </a:t>
            </a:r>
            <a:r>
              <a:rPr lang="en-US" sz="2000" i="1" dirty="0"/>
              <a:t>y</a:t>
            </a:r>
            <a:r>
              <a:rPr lang="en-US" sz="2000" baseline="-25000" dirty="0"/>
              <a:t>1</a:t>
            </a:r>
            <a:r>
              <a:rPr lang="en-US" sz="2000" dirty="0"/>
              <a:t> and </a:t>
            </a:r>
            <a:r>
              <a:rPr lang="en-US" sz="2000" i="1" dirty="0"/>
              <a:t>y</a:t>
            </a:r>
            <a:r>
              <a:rPr lang="en-US" sz="2000" baseline="-25000" dirty="0"/>
              <a:t>2</a:t>
            </a:r>
            <a:r>
              <a:rPr lang="en-US" sz="2000" dirty="0"/>
              <a:t> are given below. The accuracy interval for each approximation increases as </a:t>
            </a:r>
            <a:r>
              <a:rPr lang="en-US" sz="2000" i="1" dirty="0"/>
              <a:t>n</a:t>
            </a:r>
            <a:r>
              <a:rPr lang="en-US" sz="2000" dirty="0"/>
              <a:t> increases.</a:t>
            </a:r>
          </a:p>
        </p:txBody>
      </p:sp>
      <p:pic>
        <p:nvPicPr>
          <p:cNvPr id="21" name="Picture Placeholder 20" descr="A graph shows 17 discrete curves emerging out from a curve on an x y coordinate system. The x axis ranges from negative 10 to 2, in increments of 1. The y axis ranges from negative 2 to 2, in increments of 1. The curve labeled y equals y subscript 1 of x, oscillates about the x axis and passes through (negative 10.4, negative 0.5), (negative 9.9, 0), (negative 9.5, 0.6), (negative 8.9, 0), (negative 8.2, negative 0.6), (negative 7.8, 0), (negative 7.2, 0.6), (negative 6.7, 0), (negative 6, negative 0.6), (negative 5.3, 0), (negative 4.7, 0.7), (negative 3.9, 0), (negative 3, negative 0.7), (negative 2, 0), (negative 1, 0.8), (0, 1), (1, 1.05), and (1.8, 2). The curve in the first quadrant is labeled n greater than or equal to 6. The discrete curves emerge from the curve of y equals y subscript 1 of x as follows. The curve labeled n equals 3 increases concave up from the curve in the first quadrant through (2, 2). The curve labeled 3 decreases concave down from the curve through (negative 1.8, 0) and (negative 2.5, negative 2). The curve labeled 6 decreases concave up from the curve to (negative 2.5, negative 0.2) and increases concave up through (negative 2.8, 0) and (negative 3.2, 2). The curve labeled 9 decreases concave down through (negative 3.4, negative 1) and (negative 3.7, negative 2). The curve labeled 12 decreases concave up to (negative 1, negative 0.6) and increases concave up through (negative 3.6, 0) and (negative 3.8, 2). The curve labeled 15 increases concave down to (negative 4, negative 0.2) and decreases concave down through (negative 4.2, negative 1.5). The curve labeled 18 increases concave up through (negative 3.8, 0) and (negative 4.6, 2). The curve labeled 21 increases concave down to (negative 4.5, 0.3) and decreases concave down through (negative 4.7, 0) and (negative 5, negative 1.5). The curve labeled 24 increases concave down through (negative 4.5, negative 0.73) to (negative 5, 0.75) and increases concave up through (negative 7.3, 2). The curve labeled 27 decreases concave down through (negative 5.2, 0) and (negative 5.5, negative 2). The curve labeled 30 decreases concave up to (negative 5.6, negative 0.1) and increases concave up through (negative 6, 2). The curve labeled 33 decreases concave down through (negative 6.1, negative 1) and (negative 6.3, negative 2). The curve labeled 36 decreases concave up to (negative 6, negative 0.3) and increases concave up through (negative 6.3, 0) and (negative 6.7, 2). The curve labeled 39 increases concave down to (negative 6.6, negative 0.25) and decreases concave down through (negative 6.95, negative 2). The curve labeled 42 increases concave up through (negative 6.8, 0.3) and (negative 7, 1). The curve labeled n equals 45 increases concave down to (negative 7, 0.3) and decreases concave down through (negative 7.2, 0) and (negative 7.4, negative 1). The curve labeled n equals 48 increases concave up to (negative 7.3, 0.75) and (negative 7.8, 2). All values are estimated. ">
            <a:extLst>
              <a:ext uri="{FF2B5EF4-FFF2-40B4-BE49-F238E27FC236}">
                <a16:creationId xmlns:a16="http://schemas.microsoft.com/office/drawing/2014/main" id="{038D1601-E460-4D26-B93D-9E7AD6DBEC7E}"/>
              </a:ext>
            </a:extLst>
          </p:cNvPr>
          <p:cNvPicPr>
            <a:picLocks noGrp="1" noChangeAspect="1"/>
          </p:cNvPicPr>
          <p:nvPr>
            <p:ph type="pic" sz="quarter" idx="19"/>
          </p:nvPr>
        </p:nvPicPr>
        <p:blipFill rotWithShape="1">
          <a:blip r:embed="rId2"/>
          <a:stretch/>
        </p:blipFill>
        <p:spPr>
          <a:xfrm>
            <a:off x="685800" y="2608099"/>
            <a:ext cx="3702853" cy="2318719"/>
          </a:xfrm>
          <a:prstGeom prst="rect">
            <a:avLst/>
          </a:prstGeom>
        </p:spPr>
      </p:pic>
      <p:sp>
        <p:nvSpPr>
          <p:cNvPr id="5" name="Content Placeholder 4">
            <a:extLst>
              <a:ext uri="{FF2B5EF4-FFF2-40B4-BE49-F238E27FC236}">
                <a16:creationId xmlns:a16="http://schemas.microsoft.com/office/drawing/2014/main" id="{DDD7E2ED-93DA-4D9D-BF47-1AFF67797BA7}"/>
              </a:ext>
            </a:extLst>
          </p:cNvPr>
          <p:cNvSpPr>
            <a:spLocks noGrp="1"/>
          </p:cNvSpPr>
          <p:nvPr>
            <p:ph sz="quarter" idx="18"/>
          </p:nvPr>
        </p:nvSpPr>
        <p:spPr>
          <a:xfrm>
            <a:off x="393640" y="5054596"/>
            <a:ext cx="3949760" cy="1117603"/>
          </a:xfrm>
        </p:spPr>
        <p:txBody>
          <a:bodyPr/>
          <a:lstStyle/>
          <a:p>
            <a:pPr marL="0" indent="0" algn="ctr">
              <a:buNone/>
            </a:pPr>
            <a:r>
              <a:rPr lang="en-US" sz="1600" dirty="0">
                <a:latin typeface="Times New Roman" panose="02020603050405020304" pitchFamily="18" charset="0"/>
                <a:cs typeface="Times New Roman" panose="02020603050405020304" pitchFamily="18" charset="0"/>
              </a:rPr>
              <a:t>Polynomial approximations to </a:t>
            </a:r>
            <a:r>
              <a:rPr lang="en-US" sz="1600" i="1" dirty="0">
                <a:latin typeface="Times New Roman" panose="02020603050405020304" pitchFamily="18" charset="0"/>
                <a:cs typeface="Times New Roman" panose="02020603050405020304" pitchFamily="18" charset="0"/>
              </a:rPr>
              <a:t>y</a:t>
            </a:r>
            <a:r>
              <a:rPr lang="en-US" sz="1600" dirty="0">
                <a:latin typeface="Times New Roman" panose="02020603050405020304" pitchFamily="18" charset="0"/>
                <a:cs typeface="Times New Roman" panose="02020603050405020304" pitchFamily="18" charset="0"/>
              </a:rPr>
              <a:t> = </a:t>
            </a:r>
            <a:r>
              <a:rPr lang="en-US" sz="1600" i="1" dirty="0">
                <a:latin typeface="Times New Roman" panose="02020603050405020304" pitchFamily="18" charset="0"/>
                <a:cs typeface="Times New Roman" panose="02020603050405020304" pitchFamily="18" charset="0"/>
              </a:rPr>
              <a:t>y</a:t>
            </a:r>
            <a:r>
              <a:rPr lang="en-US" sz="1600" baseline="-25000" dirty="0">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where the value of </a:t>
            </a:r>
            <a:r>
              <a:rPr lang="en-US" sz="1600"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is the degree of the approximating polynomial.</a:t>
            </a:r>
          </a:p>
        </p:txBody>
      </p:sp>
      <p:pic>
        <p:nvPicPr>
          <p:cNvPr id="22" name="Picture Placeholder 21" descr="A graph shows 16 discrete curves emerging out from a curve on an x y coordinate system. The x axis ranges from negative 10 to 2, in increments of 1. The y axis ranges from negative 2 to 2, in increments of 1. The curve labeled y equals y subscript 2 of x, oscillates about the x axis and passes through (negative 10.3, 0), (negative 9.9, negative 0.7), (negative 9.4, 0), (negative 8.9, 0.7), (negative 8.2, 0), (negative 7.8, negative 0.75), (negative 7.2, 0), (negative 6.7, 0.8), (negative 5.8, 0), (negative 5.3, negative 0.8), (negative 4.5, 0), (negative 3.7, 0.95), (negative 2.7, 0), (negative 1.7, negative 1.1), (0, 0), (1, 1), and (1.4, 2). The curve in the first quadrant is labeled n greater than or equal to 4. The discrete curves emerge from the curve of y equals y subscript 2 of x as follows. The curve labeled n equals 4 increases concave up from the curve through (negative 2.4, 0) and (negative 2.9, 2). The curve labeled 7 increases concave down from the curve to (negative 2.8, negative 0.3) and decreases concave down through (negative 3.3, negative 1.5). The curve labeled 10 increases concave up through (negative 3.2, 0.6) and (negative 3.6, 2). The curve labeled 13 increases concave down to (negative 3.5, 0.6) and decreases concave down through (negative 3.8, 0) and (negative 4, negative 1). The curve labeled 16 increases concave down to (negative 3.7, 1) and increases concave up through (negative 4.5, 1.3) and (negative 4.6, 2). The curve labeled 19 increases concave up through (negative 4.5, 0), (negative 4.6, negative 1), and (negative 4.7, negative 2). The curve labeled 22 decreases concave up to (negative 4.7, negative 0.2) and increases concave up through (negative 5.05, 0) and (negative 5.2, 1). The curve labeled 25 decreases concave down through (negative 5, negative 0.8) and (negative 5.4, negative 2). The curve labeled 28 decreases concave up to (negative 5.2, negative 0.8) and increases concave up through (negative 5.7, 0) and (negative 5.8, 2). The curve labeled 31 increases concave down to (negative 5.8, negative 0.5) and decreases concave down through (negative 6.1, negative 1). The curve labeled 34 increases concave up through (negative 6.1, 0.3) and (negative 6.4, 2). The curve labeled 37 increases concave down to (negative 6.4, 0.6) and decreases concave down through (negative 6.6, 0) and (negative 6.75, negative 1) and (negative 6.8, negative 2). The curve labeled 40 increases concave up through (negative 6.5, 0.8) and (negative 6.9, 1.2), and (negative 7.05, 2). The curve labeled 43 decreases concave down through (negative 7.05, 0) and (negative 7.3, negative 2). The curve labeled n equals 46 decreases concave up to (negative 7.3, negative 0.1) and increases concave up through (negative 7.4, 0), (negative 7.6, 1), and (negative 7.7, 2). The curve labeled n equals 49 decreases concave down through (negative 7.5, 0.75) and (negative 7.85, negative 2). All values are estimated. ">
            <a:extLst>
              <a:ext uri="{FF2B5EF4-FFF2-40B4-BE49-F238E27FC236}">
                <a16:creationId xmlns:a16="http://schemas.microsoft.com/office/drawing/2014/main" id="{CEC383C7-B5E0-4C4A-8FFE-6654ED5D53F0}"/>
              </a:ext>
            </a:extLst>
          </p:cNvPr>
          <p:cNvPicPr>
            <a:picLocks noGrp="1" noChangeAspect="1"/>
          </p:cNvPicPr>
          <p:nvPr>
            <p:ph type="pic" sz="quarter" idx="20"/>
          </p:nvPr>
        </p:nvPicPr>
        <p:blipFill>
          <a:blip r:embed="rId3"/>
          <a:stretch>
            <a:fillRect/>
          </a:stretch>
        </p:blipFill>
        <p:spPr>
          <a:xfrm>
            <a:off x="4876800" y="2681601"/>
            <a:ext cx="3608212" cy="2271399"/>
          </a:xfrm>
          <a:prstGeom prst="rect">
            <a:avLst/>
          </a:prstGeom>
        </p:spPr>
      </p:pic>
      <p:sp>
        <p:nvSpPr>
          <p:cNvPr id="8" name="Content Placeholder 7">
            <a:extLst>
              <a:ext uri="{FF2B5EF4-FFF2-40B4-BE49-F238E27FC236}">
                <a16:creationId xmlns:a16="http://schemas.microsoft.com/office/drawing/2014/main" id="{5C38A800-CBFC-44A5-9A2D-45CF54451BCD}"/>
              </a:ext>
            </a:extLst>
          </p:cNvPr>
          <p:cNvSpPr>
            <a:spLocks noGrp="1"/>
          </p:cNvSpPr>
          <p:nvPr>
            <p:ph sz="quarter" idx="21"/>
          </p:nvPr>
        </p:nvSpPr>
        <p:spPr>
          <a:xfrm>
            <a:off x="4993683" y="5130797"/>
            <a:ext cx="3810000" cy="889003"/>
          </a:xfrm>
        </p:spPr>
        <p:txBody>
          <a:bodyPr/>
          <a:lstStyle/>
          <a:p>
            <a:pPr marL="0" indent="0" algn="ctr">
              <a:buNone/>
            </a:pPr>
            <a:r>
              <a:rPr lang="en-US" sz="1600" dirty="0">
                <a:latin typeface="Times New Roman" panose="02020603050405020304" pitchFamily="18" charset="0"/>
                <a:cs typeface="Times New Roman" panose="02020603050405020304" pitchFamily="18" charset="0"/>
              </a:rPr>
              <a:t>Polynomial approximations to</a:t>
            </a:r>
            <a:r>
              <a:rPr lang="en-US" sz="1600" i="1" dirty="0">
                <a:latin typeface="Times New Roman" panose="02020603050405020304" pitchFamily="18" charset="0"/>
                <a:cs typeface="Times New Roman" panose="02020603050405020304" pitchFamily="18" charset="0"/>
              </a:rPr>
              <a:t> y</a:t>
            </a:r>
            <a:r>
              <a:rPr lang="en-US" sz="1600" dirty="0">
                <a:latin typeface="Times New Roman" panose="02020603050405020304" pitchFamily="18" charset="0"/>
                <a:cs typeface="Times New Roman" panose="02020603050405020304" pitchFamily="18" charset="0"/>
              </a:rPr>
              <a:t> = </a:t>
            </a:r>
            <a:r>
              <a:rPr lang="en-US" sz="1600" i="1" dirty="0">
                <a:latin typeface="Times New Roman" panose="02020603050405020304" pitchFamily="18" charset="0"/>
                <a:cs typeface="Times New Roman" panose="02020603050405020304" pitchFamily="18" charset="0"/>
              </a:rPr>
              <a:t>y</a:t>
            </a:r>
            <a:r>
              <a:rPr lang="en-US" sz="1600" baseline="-25000"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where the value of </a:t>
            </a:r>
            <a:r>
              <a:rPr lang="en-US" sz="1600"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is the degree of the approximating polynomial.</a:t>
            </a:r>
          </a:p>
        </p:txBody>
      </p:sp>
    </p:spTree>
    <p:extLst>
      <p:ext uri="{BB962C8B-B14F-4D97-AF65-F5344CB8AC3E}">
        <p14:creationId xmlns:p14="http://schemas.microsoft.com/office/powerpoint/2010/main" val="1243024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7575-255A-4CC4-AE36-20961CFE4903}"/>
              </a:ext>
            </a:extLst>
          </p:cNvPr>
          <p:cNvSpPr>
            <a:spLocks noGrp="1"/>
          </p:cNvSpPr>
          <p:nvPr>
            <p:ph type="title"/>
          </p:nvPr>
        </p:nvSpPr>
        <p:spPr/>
        <p:txBody>
          <a:bodyPr>
            <a:normAutofit fontScale="90000"/>
          </a:bodyPr>
          <a:lstStyle/>
          <a:p>
            <a:r>
              <a:rPr lang="en-US" dirty="0"/>
              <a:t>Example 5.2.3: </a:t>
            </a:r>
            <a:r>
              <a:rPr lang="en-US" dirty="0" err="1"/>
              <a:t>Airy’s</a:t>
            </a:r>
            <a:r>
              <a:rPr lang="en-US" dirty="0"/>
              <a:t> Equation where </a:t>
            </a:r>
            <a:r>
              <a:rPr lang="en-US" i="1" dirty="0"/>
              <a:t>x </a:t>
            </a:r>
            <a:r>
              <a:rPr lang="en-US" dirty="0"/>
              <a:t>= 1 is an ordinary point</a:t>
            </a:r>
            <a:endParaRPr lang="en-IN" dirty="0"/>
          </a:p>
        </p:txBody>
      </p:sp>
      <p:sp>
        <p:nvSpPr>
          <p:cNvPr id="3" name="Content Placeholder 2">
            <a:extLst>
              <a:ext uri="{FF2B5EF4-FFF2-40B4-BE49-F238E27FC236}">
                <a16:creationId xmlns:a16="http://schemas.microsoft.com/office/drawing/2014/main" id="{F5FDD826-F881-4C5F-AE8E-314331A1CBFC}"/>
              </a:ext>
            </a:extLst>
          </p:cNvPr>
          <p:cNvSpPr>
            <a:spLocks noGrp="1"/>
          </p:cNvSpPr>
          <p:nvPr>
            <p:ph sz="quarter" idx="15"/>
          </p:nvPr>
        </p:nvSpPr>
        <p:spPr/>
        <p:txBody>
          <a:bodyPr/>
          <a:lstStyle/>
          <a:p>
            <a:r>
              <a:rPr lang="en-US" sz="2200" dirty="0"/>
              <a:t>Find a series solution of </a:t>
            </a:r>
            <a:r>
              <a:rPr lang="en-US" sz="2200" dirty="0" err="1"/>
              <a:t>Airy’s</a:t>
            </a:r>
            <a:r>
              <a:rPr lang="en-US" sz="2200" dirty="0"/>
              <a:t> equation in powers of  </a:t>
            </a:r>
            <a:r>
              <a:rPr lang="en-US" sz="2200" i="1" dirty="0"/>
              <a:t>x</a:t>
            </a:r>
            <a:r>
              <a:rPr lang="en-US" sz="2200" dirty="0"/>
              <a:t> – 1:</a:t>
            </a:r>
          </a:p>
        </p:txBody>
      </p:sp>
      <p:graphicFrame>
        <p:nvGraphicFramePr>
          <p:cNvPr id="20" name="Object 8" descr="y super double prime minus x times y equals zero comma negative infinity less than x less than infinity">
            <a:extLst>
              <a:ext uri="{FF2B5EF4-FFF2-40B4-BE49-F238E27FC236}">
                <a16:creationId xmlns:a16="http://schemas.microsoft.com/office/drawing/2014/main" id="{301EAC00-5DFE-4061-B02A-DAB72BA0E3D3}"/>
              </a:ext>
            </a:extLst>
          </p:cNvPr>
          <p:cNvGraphicFramePr>
            <a:graphicFrameLocks noGrp="1" noChangeAspect="1"/>
          </p:cNvGraphicFramePr>
          <p:nvPr>
            <p:ph type="pic" sz="quarter" idx="19"/>
            <p:extLst>
              <p:ext uri="{D42A27DB-BD31-4B8C-83A1-F6EECF244321}">
                <p14:modId xmlns:p14="http://schemas.microsoft.com/office/powerpoint/2010/main" val="767358817"/>
              </p:ext>
            </p:extLst>
          </p:nvPr>
        </p:nvGraphicFramePr>
        <p:xfrm>
          <a:off x="2988916" y="2187344"/>
          <a:ext cx="2393057" cy="327256"/>
        </p:xfrm>
        <a:graphic>
          <a:graphicData uri="http://schemas.openxmlformats.org/presentationml/2006/ole">
            <mc:AlternateContent xmlns:mc="http://schemas.openxmlformats.org/markup-compatibility/2006">
              <mc:Choice xmlns:v="urn:schemas-microsoft-com:vml" Requires="v">
                <p:oleObj spid="_x0000_s36929" name="Equation" r:id="rId3" imgW="1485720" imgH="203040" progId="Equation.3">
                  <p:embed/>
                </p:oleObj>
              </mc:Choice>
              <mc:Fallback>
                <p:oleObj name="Equation" r:id="rId3" imgW="1485720" imgH="203040" progId="Equation.3">
                  <p:embed/>
                  <p:pic>
                    <p:nvPicPr>
                      <p:cNvPr id="19" name="Object 8">
                        <a:extLst>
                          <a:ext uri="{FF2B5EF4-FFF2-40B4-BE49-F238E27FC236}">
                            <a16:creationId xmlns:a16="http://schemas.microsoft.com/office/drawing/2014/main" id="{E478CABA-8070-46A8-A525-659BCE68FD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8916" y="2187344"/>
                        <a:ext cx="2393057" cy="327256"/>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1197AF0E-4DD3-44A5-823A-A445879F2805}"/>
              </a:ext>
            </a:extLst>
          </p:cNvPr>
          <p:cNvSpPr>
            <a:spLocks noGrp="1"/>
          </p:cNvSpPr>
          <p:nvPr>
            <p:ph sz="quarter" idx="18"/>
          </p:nvPr>
        </p:nvSpPr>
        <p:spPr>
          <a:xfrm>
            <a:off x="343846" y="2584220"/>
            <a:ext cx="8334022" cy="1141412"/>
          </a:xfrm>
        </p:spPr>
        <p:txBody>
          <a:bodyPr/>
          <a:lstStyle/>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Here,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0,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Thus every point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is an ordinary point.  We will take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1. </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Assuming a series solution and differentiating, we obtain</a:t>
            </a:r>
          </a:p>
        </p:txBody>
      </p:sp>
      <p:graphicFrame>
        <p:nvGraphicFramePr>
          <p:cNvPr id="21" name="Object 6" descr="y of x equals n ary summation n equals zero infinity an left parenthesis x minus one right parenthesis n comma y super prime of x equals n ary summation n equals one infinity nan left parenthesis x minus one right parenthesis n minus one comma y super double prime of x equals n ary summation n equals two infinity nn minus one an left parenthesis x minus one right parenthesis n minus two">
            <a:extLst>
              <a:ext uri="{FF2B5EF4-FFF2-40B4-BE49-F238E27FC236}">
                <a16:creationId xmlns:a16="http://schemas.microsoft.com/office/drawing/2014/main" id="{7635CAA0-3766-4CC6-B77B-593627BCD33B}"/>
              </a:ext>
            </a:extLst>
          </p:cNvPr>
          <p:cNvGraphicFramePr>
            <a:graphicFrameLocks noGrp="1" noChangeAspect="1"/>
          </p:cNvGraphicFramePr>
          <p:nvPr>
            <p:ph sz="quarter" idx="16"/>
            <p:extLst>
              <p:ext uri="{D42A27DB-BD31-4B8C-83A1-F6EECF244321}">
                <p14:modId xmlns:p14="http://schemas.microsoft.com/office/powerpoint/2010/main" val="3993031728"/>
              </p:ext>
            </p:extLst>
          </p:nvPr>
        </p:nvGraphicFramePr>
        <p:xfrm>
          <a:off x="1162291" y="3810000"/>
          <a:ext cx="6557481" cy="614199"/>
        </p:xfrm>
        <a:graphic>
          <a:graphicData uri="http://schemas.openxmlformats.org/presentationml/2006/ole">
            <mc:AlternateContent xmlns:mc="http://schemas.openxmlformats.org/markup-compatibility/2006">
              <mc:Choice xmlns:v="urn:schemas-microsoft-com:vml" Requires="v">
                <p:oleObj spid="_x0000_s36930" name="Equation" r:id="rId5" imgW="4609800" imgH="431640" progId="Equation.3">
                  <p:embed/>
                </p:oleObj>
              </mc:Choice>
              <mc:Fallback>
                <p:oleObj name="Equation" r:id="rId5" imgW="4609800" imgH="431640" progId="Equation.3">
                  <p:embed/>
                  <p:pic>
                    <p:nvPicPr>
                      <p:cNvPr id="20" name="Object 6">
                        <a:extLst>
                          <a:ext uri="{FF2B5EF4-FFF2-40B4-BE49-F238E27FC236}">
                            <a16:creationId xmlns:a16="http://schemas.microsoft.com/office/drawing/2014/main" id="{DBE95BB3-A74F-4844-B418-C40C3372E2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2291" y="3810000"/>
                        <a:ext cx="6557481" cy="614199"/>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F8BB7267-1C15-4621-90DC-1DAEA007BB3D}"/>
              </a:ext>
            </a:extLst>
          </p:cNvPr>
          <p:cNvSpPr>
            <a:spLocks noGrp="1"/>
          </p:cNvSpPr>
          <p:nvPr>
            <p:ph sz="quarter" idx="21"/>
          </p:nvPr>
        </p:nvSpPr>
        <p:spPr>
          <a:xfrm>
            <a:off x="306251" y="4424199"/>
            <a:ext cx="8435694" cy="528801"/>
          </a:xfrm>
        </p:spPr>
        <p:txBody>
          <a:bodyPr/>
          <a:lstStyle/>
          <a:p>
            <a:pPr marL="271463" indent="-271463">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Substituting these into ODE &amp; shifting indices, we obtain</a:t>
            </a:r>
          </a:p>
        </p:txBody>
      </p:sp>
      <p:graphicFrame>
        <p:nvGraphicFramePr>
          <p:cNvPr id="22" name="Object 7" descr="n ary summation n equals zero infinity n plus two n plus one an plus two x minus one n equals x times n ary summation n equals zero infinity anx minus one n">
            <a:extLst>
              <a:ext uri="{FF2B5EF4-FFF2-40B4-BE49-F238E27FC236}">
                <a16:creationId xmlns:a16="http://schemas.microsoft.com/office/drawing/2014/main" id="{59AAEB20-0FCB-4BE3-8D1C-658D4A494B3A}"/>
              </a:ext>
            </a:extLst>
          </p:cNvPr>
          <p:cNvGraphicFramePr>
            <a:graphicFrameLocks noGrp="1" noChangeAspect="1"/>
          </p:cNvGraphicFramePr>
          <p:nvPr>
            <p:ph sz="quarter" idx="25"/>
            <p:extLst>
              <p:ext uri="{D42A27DB-BD31-4B8C-83A1-F6EECF244321}">
                <p14:modId xmlns:p14="http://schemas.microsoft.com/office/powerpoint/2010/main" val="3282508228"/>
              </p:ext>
            </p:extLst>
          </p:nvPr>
        </p:nvGraphicFramePr>
        <p:xfrm>
          <a:off x="1905000" y="5029200"/>
          <a:ext cx="4774592" cy="791886"/>
        </p:xfrm>
        <a:graphic>
          <a:graphicData uri="http://schemas.openxmlformats.org/presentationml/2006/ole">
            <mc:AlternateContent xmlns:mc="http://schemas.openxmlformats.org/markup-compatibility/2006">
              <mc:Choice xmlns:v="urn:schemas-microsoft-com:vml" Requires="v">
                <p:oleObj spid="_x0000_s36931" name="Equation" r:id="rId7" imgW="2603160" imgH="431640" progId="Equation.3">
                  <p:embed/>
                </p:oleObj>
              </mc:Choice>
              <mc:Fallback>
                <p:oleObj name="Equation" r:id="rId7" imgW="2603160" imgH="431640" progId="Equation.3">
                  <p:embed/>
                  <p:pic>
                    <p:nvPicPr>
                      <p:cNvPr id="21" name="Object 7">
                        <a:extLst>
                          <a:ext uri="{FF2B5EF4-FFF2-40B4-BE49-F238E27FC236}">
                            <a16:creationId xmlns:a16="http://schemas.microsoft.com/office/drawing/2014/main" id="{9139CFF0-B024-4DD6-A12B-B6597F5C63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5029200"/>
                        <a:ext cx="4774592" cy="7918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81915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F126-5042-428A-9395-69CC40137665}"/>
              </a:ext>
            </a:extLst>
          </p:cNvPr>
          <p:cNvSpPr>
            <a:spLocks noGrp="1"/>
          </p:cNvSpPr>
          <p:nvPr>
            <p:ph type="title"/>
          </p:nvPr>
        </p:nvSpPr>
        <p:spPr>
          <a:xfrm>
            <a:off x="281354" y="457199"/>
            <a:ext cx="8534400" cy="1235075"/>
          </a:xfrm>
        </p:spPr>
        <p:txBody>
          <a:bodyPr>
            <a:normAutofit/>
          </a:bodyPr>
          <a:lstStyle/>
          <a:p>
            <a:r>
              <a:rPr lang="en-US" dirty="0"/>
              <a:t>Example 5.2.3: Rewriting the Series Equation</a:t>
            </a:r>
            <a:endParaRPr lang="en-IN" dirty="0"/>
          </a:p>
        </p:txBody>
      </p:sp>
      <p:sp>
        <p:nvSpPr>
          <p:cNvPr id="3" name="Content Placeholder 2">
            <a:extLst>
              <a:ext uri="{FF2B5EF4-FFF2-40B4-BE49-F238E27FC236}">
                <a16:creationId xmlns:a16="http://schemas.microsoft.com/office/drawing/2014/main" id="{4369CF41-CAEE-4F45-8770-2D7B5D559B26}"/>
              </a:ext>
            </a:extLst>
          </p:cNvPr>
          <p:cNvSpPr>
            <a:spLocks noGrp="1"/>
          </p:cNvSpPr>
          <p:nvPr>
            <p:ph sz="quarter" idx="15"/>
          </p:nvPr>
        </p:nvSpPr>
        <p:spPr/>
        <p:txBody>
          <a:bodyPr/>
          <a:lstStyle/>
          <a:p>
            <a:r>
              <a:rPr lang="en-US" sz="2200" dirty="0"/>
              <a:t>Our equation is</a:t>
            </a:r>
          </a:p>
        </p:txBody>
      </p:sp>
      <p:graphicFrame>
        <p:nvGraphicFramePr>
          <p:cNvPr id="10" name="Object 0" descr="n ary summation n equals zero infinity n plus two n plus one an plus two x minus one n equals x times n ary summation n equals zero infinity anx minus one n">
            <a:extLst>
              <a:ext uri="{FF2B5EF4-FFF2-40B4-BE49-F238E27FC236}">
                <a16:creationId xmlns:a16="http://schemas.microsoft.com/office/drawing/2014/main" id="{4D3D1A09-2430-41C6-ACA4-0772BF9FBD20}"/>
              </a:ext>
            </a:extLst>
          </p:cNvPr>
          <p:cNvGraphicFramePr>
            <a:graphicFrameLocks noGrp="1" noChangeAspect="1"/>
          </p:cNvGraphicFramePr>
          <p:nvPr>
            <p:ph type="pic" sz="quarter" idx="19"/>
            <p:extLst>
              <p:ext uri="{D42A27DB-BD31-4B8C-83A1-F6EECF244321}">
                <p14:modId xmlns:p14="http://schemas.microsoft.com/office/powerpoint/2010/main" val="3662489107"/>
              </p:ext>
            </p:extLst>
          </p:nvPr>
        </p:nvGraphicFramePr>
        <p:xfrm>
          <a:off x="2297319" y="2133600"/>
          <a:ext cx="4103481" cy="680576"/>
        </p:xfrm>
        <a:graphic>
          <a:graphicData uri="http://schemas.openxmlformats.org/presentationml/2006/ole">
            <mc:AlternateContent xmlns:mc="http://schemas.openxmlformats.org/markup-compatibility/2006">
              <mc:Choice xmlns:v="urn:schemas-microsoft-com:vml" Requires="v">
                <p:oleObj spid="_x0000_s6374" name="Equation" r:id="rId3" imgW="2603160" imgH="431640" progId="Equation.3">
                  <p:embed/>
                </p:oleObj>
              </mc:Choice>
              <mc:Fallback>
                <p:oleObj name="Equation" r:id="rId3" imgW="2603160" imgH="431640" progId="Equation.3">
                  <p:embed/>
                  <p:pic>
                    <p:nvPicPr>
                      <p:cNvPr id="19" name="Object 0">
                        <a:extLst>
                          <a:ext uri="{FF2B5EF4-FFF2-40B4-BE49-F238E27FC236}">
                            <a16:creationId xmlns:a16="http://schemas.microsoft.com/office/drawing/2014/main" id="{8FE21FAA-0926-493A-8C94-7381B83FF4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319" y="2133600"/>
                        <a:ext cx="4103481" cy="680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Content Placeholder 11">
            <a:extLst>
              <a:ext uri="{FF2B5EF4-FFF2-40B4-BE49-F238E27FC236}">
                <a16:creationId xmlns:a16="http://schemas.microsoft.com/office/drawing/2014/main" id="{90B5372A-6C35-4AE7-AB9B-0731C4E6FFA9}"/>
              </a:ext>
            </a:extLst>
          </p:cNvPr>
          <p:cNvSpPr>
            <a:spLocks noGrp="1"/>
          </p:cNvSpPr>
          <p:nvPr>
            <p:ph sz="quarter" idx="18"/>
          </p:nvPr>
        </p:nvSpPr>
        <p:spPr>
          <a:xfrm>
            <a:off x="367989" y="3002425"/>
            <a:ext cx="8334022" cy="502775"/>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The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on right side can be written as 1 +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and thus</a:t>
            </a:r>
          </a:p>
        </p:txBody>
      </p:sp>
      <p:graphicFrame>
        <p:nvGraphicFramePr>
          <p:cNvPr id="17" name="Object 1" descr="multiline equation line 1 n ary summation n equals zero infinity n plus two n plus one an plus two x minus one n equals open left square bracket one plus open left parenthesis x minus one close close n ary summation n equals zero infinity anx minus one n line 2 equation left hand side equals right hand side n ary summation n equals zero infinity anx minus one n plus n ary summation n equals zero infinity anx minus one n plus one line 3 equation left hand side equals right hand side n ary summation n equals zero infinity anx minus one n plus n ary summation n equals one infinity an minus one x minus one n">
            <a:extLst>
              <a:ext uri="{FF2B5EF4-FFF2-40B4-BE49-F238E27FC236}">
                <a16:creationId xmlns:a16="http://schemas.microsoft.com/office/drawing/2014/main" id="{A7FD57D5-CE12-4F18-A338-EBBC887A7778}"/>
              </a:ext>
            </a:extLst>
          </p:cNvPr>
          <p:cNvGraphicFramePr>
            <a:graphicFrameLocks noGrp="1" noChangeAspect="1"/>
          </p:cNvGraphicFramePr>
          <p:nvPr>
            <p:ph sz="quarter" idx="21"/>
            <p:extLst>
              <p:ext uri="{D42A27DB-BD31-4B8C-83A1-F6EECF244321}">
                <p14:modId xmlns:p14="http://schemas.microsoft.com/office/powerpoint/2010/main" val="3118610343"/>
              </p:ext>
            </p:extLst>
          </p:nvPr>
        </p:nvGraphicFramePr>
        <p:xfrm>
          <a:off x="1680260" y="3682132"/>
          <a:ext cx="5173878" cy="1956668"/>
        </p:xfrm>
        <a:graphic>
          <a:graphicData uri="http://schemas.openxmlformats.org/presentationml/2006/ole">
            <mc:AlternateContent xmlns:mc="http://schemas.openxmlformats.org/markup-compatibility/2006">
              <mc:Choice xmlns:v="urn:schemas-microsoft-com:vml" Requires="v">
                <p:oleObj spid="_x0000_s6375" name="Equation" r:id="rId5" imgW="3492360" imgH="1320480" progId="Equation.3">
                  <p:embed/>
                </p:oleObj>
              </mc:Choice>
              <mc:Fallback>
                <p:oleObj name="Equation" r:id="rId5" imgW="3492360" imgH="1320480" progId="Equation.3">
                  <p:embed/>
                  <p:pic>
                    <p:nvPicPr>
                      <p:cNvPr id="20" name="Object 1">
                        <a:extLst>
                          <a:ext uri="{FF2B5EF4-FFF2-40B4-BE49-F238E27FC236}">
                            <a16:creationId xmlns:a16="http://schemas.microsoft.com/office/drawing/2014/main" id="{F6DC1E62-8A81-4B38-9AE4-B320C84626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0260" y="3682132"/>
                        <a:ext cx="5173878" cy="19566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47164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8B0E-092D-4DB1-A705-E6B2A6AC141D}"/>
              </a:ext>
            </a:extLst>
          </p:cNvPr>
          <p:cNvSpPr>
            <a:spLocks noGrp="1"/>
          </p:cNvSpPr>
          <p:nvPr>
            <p:ph type="title"/>
          </p:nvPr>
        </p:nvSpPr>
        <p:spPr>
          <a:xfrm>
            <a:off x="281354" y="457199"/>
            <a:ext cx="8534400" cy="1235075"/>
          </a:xfrm>
        </p:spPr>
        <p:txBody>
          <a:bodyPr>
            <a:normAutofit/>
          </a:bodyPr>
          <a:lstStyle/>
          <a:p>
            <a:r>
              <a:rPr lang="en-US" dirty="0"/>
              <a:t>Example 5.2.3: Solving the Recurrence Relation</a:t>
            </a:r>
            <a:endParaRPr lang="en-IN" dirty="0"/>
          </a:p>
        </p:txBody>
      </p:sp>
      <p:sp>
        <p:nvSpPr>
          <p:cNvPr id="3" name="Content Placeholder 2">
            <a:extLst>
              <a:ext uri="{FF2B5EF4-FFF2-40B4-BE49-F238E27FC236}">
                <a16:creationId xmlns:a16="http://schemas.microsoft.com/office/drawing/2014/main" id="{6829447E-8B0F-40B2-9BB9-884103C052F2}"/>
              </a:ext>
            </a:extLst>
          </p:cNvPr>
          <p:cNvSpPr>
            <a:spLocks noGrp="1"/>
          </p:cNvSpPr>
          <p:nvPr>
            <p:ph sz="quarter" idx="15"/>
          </p:nvPr>
        </p:nvSpPr>
        <p:spPr/>
        <p:txBody>
          <a:bodyPr/>
          <a:lstStyle/>
          <a:p>
            <a:r>
              <a:rPr lang="en-US" sz="2200" dirty="0"/>
              <a:t>Thus our equation becomes</a:t>
            </a:r>
          </a:p>
        </p:txBody>
      </p:sp>
      <p:graphicFrame>
        <p:nvGraphicFramePr>
          <p:cNvPr id="12" name="Object 7" descr="equation left hand side two times a sub two plus n ary summation n equals one infinity n plus two n plus one an plus two x minus one n equals right hand side sum with 3 summands a sub zero plus n ary summation n equals one infinity anx minus one n plus n ary summation n equals one infinity an minus one x minus one n">
            <a:extLst>
              <a:ext uri="{FF2B5EF4-FFF2-40B4-BE49-F238E27FC236}">
                <a16:creationId xmlns:a16="http://schemas.microsoft.com/office/drawing/2014/main" id="{47499FF1-9DCD-4A52-A1A1-0B356692E3FA}"/>
              </a:ext>
            </a:extLst>
          </p:cNvPr>
          <p:cNvGraphicFramePr>
            <a:graphicFrameLocks noGrp="1" noChangeAspect="1"/>
          </p:cNvGraphicFramePr>
          <p:nvPr>
            <p:ph type="pic" sz="quarter" idx="19"/>
            <p:extLst>
              <p:ext uri="{D42A27DB-BD31-4B8C-83A1-F6EECF244321}">
                <p14:modId xmlns:p14="http://schemas.microsoft.com/office/powerpoint/2010/main" val="1695584195"/>
              </p:ext>
            </p:extLst>
          </p:nvPr>
        </p:nvGraphicFramePr>
        <p:xfrm>
          <a:off x="1916542" y="2133600"/>
          <a:ext cx="5461729" cy="573145"/>
        </p:xfrm>
        <a:graphic>
          <a:graphicData uri="http://schemas.openxmlformats.org/presentationml/2006/ole">
            <mc:AlternateContent xmlns:mc="http://schemas.openxmlformats.org/markup-compatibility/2006">
              <mc:Choice xmlns:v="urn:schemas-microsoft-com:vml" Requires="v">
                <p:oleObj spid="_x0000_s14596" name="Equation" r:id="rId3" imgW="4114800" imgH="431640" progId="Equation.3">
                  <p:embed/>
                </p:oleObj>
              </mc:Choice>
              <mc:Fallback>
                <p:oleObj name="Equation" r:id="rId3" imgW="4114800" imgH="431640" progId="Equation.3">
                  <p:embed/>
                  <p:pic>
                    <p:nvPicPr>
                      <p:cNvPr id="19" name="Object 7">
                        <a:extLst>
                          <a:ext uri="{FF2B5EF4-FFF2-40B4-BE49-F238E27FC236}">
                            <a16:creationId xmlns:a16="http://schemas.microsoft.com/office/drawing/2014/main" id="{863FA0CF-C3C7-42C3-80BA-7DC3EC2787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6542" y="2133600"/>
                        <a:ext cx="5461729" cy="573145"/>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5B444E0C-9953-4388-BAAE-CB545FB419DF}"/>
              </a:ext>
            </a:extLst>
          </p:cNvPr>
          <p:cNvSpPr>
            <a:spLocks noGrp="1"/>
          </p:cNvSpPr>
          <p:nvPr>
            <p:ph sz="quarter" idx="16"/>
          </p:nvPr>
        </p:nvSpPr>
        <p:spPr>
          <a:xfrm>
            <a:off x="380814" y="2870201"/>
            <a:ext cx="8012281" cy="503023"/>
          </a:xfrm>
        </p:spPr>
        <p:txBody>
          <a:bodyPr/>
          <a:lstStyle/>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corresponding recurrence relation is</a:t>
            </a:r>
          </a:p>
        </p:txBody>
      </p:sp>
      <p:graphicFrame>
        <p:nvGraphicFramePr>
          <p:cNvPr id="15" name="Picture Placeholder 14" descr="multiline equation row 1 equation left hand side open left parenthesis n plus two close times open left parenthesis n plus one close times a sub n plus two equals right hand side a sub n plus a sub n minus one for n greater than or equals one">
            <a:extLst>
              <a:ext uri="{FF2B5EF4-FFF2-40B4-BE49-F238E27FC236}">
                <a16:creationId xmlns:a16="http://schemas.microsoft.com/office/drawing/2014/main" id="{9B1F48E6-7502-4D26-8FC3-AED5FB1630D0}"/>
              </a:ext>
            </a:extLst>
          </p:cNvPr>
          <p:cNvGraphicFramePr>
            <a:graphicFrameLocks noGrp="1" noChangeAspect="1"/>
          </p:cNvGraphicFramePr>
          <p:nvPr>
            <p:ph type="pic" sz="quarter" idx="20"/>
            <p:extLst>
              <p:ext uri="{D42A27DB-BD31-4B8C-83A1-F6EECF244321}">
                <p14:modId xmlns:p14="http://schemas.microsoft.com/office/powerpoint/2010/main" val="2795716895"/>
              </p:ext>
            </p:extLst>
          </p:nvPr>
        </p:nvGraphicFramePr>
        <p:xfrm>
          <a:off x="2502358" y="3397198"/>
          <a:ext cx="3974642" cy="422835"/>
        </p:xfrm>
        <a:graphic>
          <a:graphicData uri="http://schemas.openxmlformats.org/presentationml/2006/ole">
            <mc:AlternateContent xmlns:mc="http://schemas.openxmlformats.org/markup-compatibility/2006">
              <mc:Choice xmlns:v="urn:schemas-microsoft-com:vml" Requires="v">
                <p:oleObj spid="_x0000_s14597" name="Equation" r:id="rId5" imgW="2387520" imgH="253800" progId="Equation.DSMT4">
                  <p:embed/>
                </p:oleObj>
              </mc:Choice>
              <mc:Fallback>
                <p:oleObj name="Equation" r:id="rId5" imgW="2387520" imgH="253800" progId="Equation.DSMT4">
                  <p:embed/>
                  <p:pic>
                    <p:nvPicPr>
                      <p:cNvPr id="4" name="Object 3"/>
                      <p:cNvPicPr/>
                      <p:nvPr/>
                    </p:nvPicPr>
                    <p:blipFill>
                      <a:blip r:embed="rId6"/>
                      <a:stretch>
                        <a:fillRect/>
                      </a:stretch>
                    </p:blipFill>
                    <p:spPr>
                      <a:xfrm>
                        <a:off x="2502358" y="3397198"/>
                        <a:ext cx="3974642" cy="42283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03EC348-FE51-4778-AA0E-575B93759912}"/>
              </a:ext>
            </a:extLst>
          </p:cNvPr>
          <p:cNvSpPr>
            <a:spLocks noGrp="1"/>
          </p:cNvSpPr>
          <p:nvPr>
            <p:ph sz="quarter" idx="18"/>
          </p:nvPr>
        </p:nvSpPr>
        <p:spPr>
          <a:xfrm>
            <a:off x="428978" y="3886200"/>
            <a:ext cx="8334022" cy="503023"/>
          </a:xfrm>
        </p:spPr>
        <p:txBody>
          <a:bodyPr/>
          <a:lstStyle/>
          <a:p>
            <a:pPr marL="271463" indent="-271463"/>
            <a:r>
              <a:rPr lang="en-US" sz="2200" dirty="0">
                <a:latin typeface="Times New Roman" panose="02020603050405020304" pitchFamily="18" charset="0"/>
                <a:cs typeface="Times New Roman" panose="02020603050405020304" pitchFamily="18" charset="0"/>
              </a:rPr>
              <a:t>Equating like powers of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we obtain</a:t>
            </a:r>
          </a:p>
        </p:txBody>
      </p:sp>
      <p:graphicFrame>
        <p:nvGraphicFramePr>
          <p:cNvPr id="23" name="Picture Placeholder 22" descr="multiline equation line 1 equation left hand side two times a sub two equals right hand side a sub zero multirelation right double arrow a sub two equals a sub zero divided by two comma line 2 multirelation open left parenthesis three dot operator two close times a sub three equals a sub one plus a sub zero right double arrow a sub three equals a sub zero divided by six plus a sub one divided by six comma line 3 multirelation open left parenthesis four dot operator three close times a sub four equals a sub two plus a sub one right double arrow a sub four equals a sub zero divided by 24 plus a sub one divided by 12 comma line 4  ellipsis">
            <a:extLst>
              <a:ext uri="{FF2B5EF4-FFF2-40B4-BE49-F238E27FC236}">
                <a16:creationId xmlns:a16="http://schemas.microsoft.com/office/drawing/2014/main" id="{F53B72EC-6675-4946-92D1-DFC4D842C96D}"/>
              </a:ext>
            </a:extLst>
          </p:cNvPr>
          <p:cNvGraphicFramePr>
            <a:graphicFrameLocks noGrp="1" noChangeAspect="1"/>
          </p:cNvGraphicFramePr>
          <p:nvPr>
            <p:ph type="pic" sz="quarter" idx="24"/>
            <p:extLst>
              <p:ext uri="{D42A27DB-BD31-4B8C-83A1-F6EECF244321}">
                <p14:modId xmlns:p14="http://schemas.microsoft.com/office/powerpoint/2010/main" val="1309505817"/>
              </p:ext>
            </p:extLst>
          </p:nvPr>
        </p:nvGraphicFramePr>
        <p:xfrm>
          <a:off x="3274990" y="4421309"/>
          <a:ext cx="2428920" cy="1638794"/>
        </p:xfrm>
        <a:graphic>
          <a:graphicData uri="http://schemas.openxmlformats.org/presentationml/2006/ole">
            <mc:AlternateContent xmlns:mc="http://schemas.openxmlformats.org/markup-compatibility/2006">
              <mc:Choice xmlns:v="urn:schemas-microsoft-com:vml" Requires="v">
                <p:oleObj spid="_x0000_s14598" name="Equation" r:id="rId7" imgW="2108160" imgH="1422360" progId="Equation.DSMT4">
                  <p:embed/>
                </p:oleObj>
              </mc:Choice>
              <mc:Fallback>
                <p:oleObj name="Equation" r:id="rId7" imgW="2108160" imgH="1422360" progId="Equation.DSMT4">
                  <p:embed/>
                  <p:pic>
                    <p:nvPicPr>
                      <p:cNvPr id="6" name="Object 5"/>
                      <p:cNvPicPr/>
                      <p:nvPr/>
                    </p:nvPicPr>
                    <p:blipFill>
                      <a:blip r:embed="rId8"/>
                      <a:stretch>
                        <a:fillRect/>
                      </a:stretch>
                    </p:blipFill>
                    <p:spPr>
                      <a:xfrm>
                        <a:off x="3274990" y="4421309"/>
                        <a:ext cx="2428920" cy="1638794"/>
                      </a:xfrm>
                      <a:prstGeom prst="rect">
                        <a:avLst/>
                      </a:prstGeom>
                    </p:spPr>
                  </p:pic>
                </p:oleObj>
              </mc:Fallback>
            </mc:AlternateContent>
          </a:graphicData>
        </a:graphic>
      </p:graphicFrame>
    </p:spTree>
    <p:extLst>
      <p:ext uri="{BB962C8B-B14F-4D97-AF65-F5344CB8AC3E}">
        <p14:creationId xmlns:p14="http://schemas.microsoft.com/office/powerpoint/2010/main" val="2494471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8B0E-092D-4DB1-A705-E6B2A6AC141D}"/>
              </a:ext>
            </a:extLst>
          </p:cNvPr>
          <p:cNvSpPr>
            <a:spLocks noGrp="1"/>
          </p:cNvSpPr>
          <p:nvPr>
            <p:ph type="title"/>
          </p:nvPr>
        </p:nvSpPr>
        <p:spPr/>
        <p:txBody>
          <a:bodyPr>
            <a:normAutofit/>
          </a:bodyPr>
          <a:lstStyle/>
          <a:p>
            <a:r>
              <a:rPr lang="en-US" dirty="0"/>
              <a:t>Example 5.2.3: The Solution</a:t>
            </a:r>
            <a:endParaRPr lang="en-IN" dirty="0"/>
          </a:p>
        </p:txBody>
      </p:sp>
      <p:sp>
        <p:nvSpPr>
          <p:cNvPr id="3" name="Content Placeholder 2">
            <a:extLst>
              <a:ext uri="{FF2B5EF4-FFF2-40B4-BE49-F238E27FC236}">
                <a16:creationId xmlns:a16="http://schemas.microsoft.com/office/drawing/2014/main" id="{6829447E-8B0F-40B2-9BB9-884103C052F2}"/>
              </a:ext>
            </a:extLst>
          </p:cNvPr>
          <p:cNvSpPr>
            <a:spLocks noGrp="1"/>
          </p:cNvSpPr>
          <p:nvPr>
            <p:ph sz="quarter" idx="15"/>
          </p:nvPr>
        </p:nvSpPr>
        <p:spPr>
          <a:xfrm>
            <a:off x="380060" y="1692274"/>
            <a:ext cx="8534400" cy="764961"/>
          </a:xfrm>
        </p:spPr>
        <p:txBody>
          <a:bodyPr/>
          <a:lstStyle/>
          <a:p>
            <a:r>
              <a:rPr lang="en-US" sz="2200" dirty="0"/>
              <a:t>We now have the following information:</a:t>
            </a:r>
          </a:p>
        </p:txBody>
      </p:sp>
      <p:graphicFrame>
        <p:nvGraphicFramePr>
          <p:cNvPr id="10" name="Object 8" descr="y of x equals n ary summation n equals zero infinity anx minus one n">
            <a:extLst>
              <a:ext uri="{FF2B5EF4-FFF2-40B4-BE49-F238E27FC236}">
                <a16:creationId xmlns:a16="http://schemas.microsoft.com/office/drawing/2014/main" id="{2279E1FB-6A9F-4E4A-B9CA-CADC1B113C90}"/>
              </a:ext>
            </a:extLst>
          </p:cNvPr>
          <p:cNvGraphicFramePr>
            <a:graphicFrameLocks noGrp="1" noChangeAspect="1"/>
          </p:cNvGraphicFramePr>
          <p:nvPr>
            <p:ph type="pic" sz="quarter" idx="19"/>
            <p:extLst>
              <p:ext uri="{D42A27DB-BD31-4B8C-83A1-F6EECF244321}">
                <p14:modId xmlns:p14="http://schemas.microsoft.com/office/powerpoint/2010/main" val="4007775284"/>
              </p:ext>
            </p:extLst>
          </p:nvPr>
        </p:nvGraphicFramePr>
        <p:xfrm>
          <a:off x="3218066" y="2133600"/>
          <a:ext cx="1963534" cy="695419"/>
        </p:xfrm>
        <a:graphic>
          <a:graphicData uri="http://schemas.openxmlformats.org/presentationml/2006/ole">
            <mc:AlternateContent xmlns:mc="http://schemas.openxmlformats.org/markup-compatibility/2006">
              <mc:Choice xmlns:v="urn:schemas-microsoft-com:vml" Requires="v">
                <p:oleObj spid="_x0000_s17567" name="Equation" r:id="rId3" imgW="1218960" imgH="431640" progId="Equation.3">
                  <p:embed/>
                </p:oleObj>
              </mc:Choice>
              <mc:Fallback>
                <p:oleObj name="Equation" r:id="rId3" imgW="1218960" imgH="431640" progId="Equation.3">
                  <p:embed/>
                  <p:pic>
                    <p:nvPicPr>
                      <p:cNvPr id="19" name="Object 8">
                        <a:extLst>
                          <a:ext uri="{FF2B5EF4-FFF2-40B4-BE49-F238E27FC236}">
                            <a16:creationId xmlns:a16="http://schemas.microsoft.com/office/drawing/2014/main" id="{708FF040-1CE4-4AE1-887E-EDBD40A51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8066" y="2133600"/>
                        <a:ext cx="1963534" cy="695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5B444E0C-9953-4388-BAAE-CB545FB419DF}"/>
              </a:ext>
            </a:extLst>
          </p:cNvPr>
          <p:cNvSpPr>
            <a:spLocks noGrp="1"/>
          </p:cNvSpPr>
          <p:nvPr>
            <p:ph sz="quarter" idx="16"/>
          </p:nvPr>
        </p:nvSpPr>
        <p:spPr>
          <a:xfrm>
            <a:off x="381000" y="2819400"/>
            <a:ext cx="8012281" cy="503023"/>
          </a:xfrm>
        </p:spPr>
        <p:txBody>
          <a:bodyPr/>
          <a:lstStyle/>
          <a:p>
            <a:pPr indent="266700"/>
            <a:r>
              <a:rPr lang="en-IN" sz="2400" dirty="0">
                <a:latin typeface="Times New Roman" panose="02020603050405020304" pitchFamily="18" charset="0"/>
                <a:cs typeface="Times New Roman" panose="02020603050405020304" pitchFamily="18" charset="0"/>
              </a:rPr>
              <a:t>and</a:t>
            </a:r>
          </a:p>
        </p:txBody>
      </p:sp>
      <p:graphicFrame>
        <p:nvGraphicFramePr>
          <p:cNvPr id="15" name="Object 9" descr="multiline equation line 1 y of x equals a sub zero times open left square bracket sum with variable number of summands one plus open left parenthesis x minus one close squared divided by two plus open left parenthesis x minus one close cubed divided by six plus open left parenthesis x minus one close super four divided by 24 plus ellipsis close line 2 prefix plus of a sub one times open left square bracket sum with variable number of summands open left parenthesis x minus one close plus open left parenthesis x minus one close cubed divided by six plus open left parenthesis x minus one close super four divided by 12 plus ellipsis close">
            <a:extLst>
              <a:ext uri="{FF2B5EF4-FFF2-40B4-BE49-F238E27FC236}">
                <a16:creationId xmlns:a16="http://schemas.microsoft.com/office/drawing/2014/main" id="{E3AB1326-4C9A-4843-B7C1-5D98350E60BC}"/>
              </a:ext>
            </a:extLst>
          </p:cNvPr>
          <p:cNvGraphicFramePr>
            <a:graphicFrameLocks noGrp="1" noChangeAspect="1"/>
          </p:cNvGraphicFramePr>
          <p:nvPr>
            <p:ph type="pic" sz="quarter" idx="20"/>
            <p:extLst>
              <p:ext uri="{D42A27DB-BD31-4B8C-83A1-F6EECF244321}">
                <p14:modId xmlns:p14="http://schemas.microsoft.com/office/powerpoint/2010/main" val="3361399982"/>
              </p:ext>
            </p:extLst>
          </p:nvPr>
        </p:nvGraphicFramePr>
        <p:xfrm>
          <a:off x="2227993" y="3378927"/>
          <a:ext cx="4934807" cy="1802673"/>
        </p:xfrm>
        <a:graphic>
          <a:graphicData uri="http://schemas.openxmlformats.org/presentationml/2006/ole">
            <mc:AlternateContent xmlns:mc="http://schemas.openxmlformats.org/markup-compatibility/2006">
              <mc:Choice xmlns:v="urn:schemas-microsoft-com:vml" Requires="v">
                <p:oleObj spid="_x0000_s17568" name="Equation" r:id="rId5" imgW="2781000" imgH="1015920" progId="Equation.3">
                  <p:embed/>
                </p:oleObj>
              </mc:Choice>
              <mc:Fallback>
                <p:oleObj name="Equation" r:id="rId5" imgW="2781000" imgH="1015920" progId="Equation.3">
                  <p:embed/>
                  <p:pic>
                    <p:nvPicPr>
                      <p:cNvPr id="20" name="Object 9">
                        <a:extLst>
                          <a:ext uri="{FF2B5EF4-FFF2-40B4-BE49-F238E27FC236}">
                            <a16:creationId xmlns:a16="http://schemas.microsoft.com/office/drawing/2014/main" id="{212A64DC-8740-4F67-9EDE-395BA758FA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7993" y="3378927"/>
                        <a:ext cx="4934807" cy="1802673"/>
                      </a:xfrm>
                      <a:prstGeom prst="rect">
                        <a:avLst/>
                      </a:prstGeom>
                      <a:noFill/>
                    </p:spPr>
                  </p:pic>
                </p:oleObj>
              </mc:Fallback>
            </mc:AlternateContent>
          </a:graphicData>
        </a:graphic>
      </p:graphicFrame>
    </p:spTree>
    <p:extLst>
      <p:ext uri="{BB962C8B-B14F-4D97-AF65-F5344CB8AC3E}">
        <p14:creationId xmlns:p14="http://schemas.microsoft.com/office/powerpoint/2010/main" val="10480071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8B0E-092D-4DB1-A705-E6B2A6AC141D}"/>
              </a:ext>
            </a:extLst>
          </p:cNvPr>
          <p:cNvSpPr>
            <a:spLocks noGrp="1"/>
          </p:cNvSpPr>
          <p:nvPr>
            <p:ph type="title"/>
          </p:nvPr>
        </p:nvSpPr>
        <p:spPr>
          <a:xfrm>
            <a:off x="281354" y="457200"/>
            <a:ext cx="8534400" cy="1235074"/>
          </a:xfrm>
        </p:spPr>
        <p:txBody>
          <a:bodyPr>
            <a:normAutofit/>
          </a:bodyPr>
          <a:lstStyle/>
          <a:p>
            <a:r>
              <a:rPr lang="en-US" dirty="0"/>
              <a:t>Example 5.2.3: Recursion with More Than Two Terms</a:t>
            </a:r>
            <a:endParaRPr lang="en-IN" dirty="0"/>
          </a:p>
        </p:txBody>
      </p:sp>
      <p:sp>
        <p:nvSpPr>
          <p:cNvPr id="3" name="Content Placeholder 2">
            <a:extLst>
              <a:ext uri="{FF2B5EF4-FFF2-40B4-BE49-F238E27FC236}">
                <a16:creationId xmlns:a16="http://schemas.microsoft.com/office/drawing/2014/main" id="{6829447E-8B0F-40B2-9BB9-884103C052F2}"/>
              </a:ext>
            </a:extLst>
          </p:cNvPr>
          <p:cNvSpPr>
            <a:spLocks noGrp="1"/>
          </p:cNvSpPr>
          <p:nvPr>
            <p:ph sz="quarter" idx="15"/>
          </p:nvPr>
        </p:nvSpPr>
        <p:spPr>
          <a:xfrm>
            <a:off x="380060" y="1692274"/>
            <a:ext cx="8534400" cy="415731"/>
          </a:xfrm>
        </p:spPr>
        <p:txBody>
          <a:bodyPr/>
          <a:lstStyle/>
          <a:p>
            <a:r>
              <a:rPr lang="en-US" sz="2200" dirty="0"/>
              <a:t>Our solution:</a:t>
            </a:r>
          </a:p>
        </p:txBody>
      </p:sp>
      <p:graphicFrame>
        <p:nvGraphicFramePr>
          <p:cNvPr id="12" name="Object 6" descr="multiline equation line 1 y of x equals a sub zero times open left square bracket sum with variable number of summands one plus open left parenthesis x minus one close squared divided by two plus open left parenthesis x minus one close cubed divided by six plus open left parenthesis x minus one close super four divided by 24 plus ellipsis close line 2 prefix plus of a sub one times open left square bracket sum with variable number of summands open left parenthesis x minus one close plus open left parenthesis x minus one close cubed divided by six plus open left parenthesis x minus one close super four divided by 12 plus ellipsis close">
            <a:extLst>
              <a:ext uri="{FF2B5EF4-FFF2-40B4-BE49-F238E27FC236}">
                <a16:creationId xmlns:a16="http://schemas.microsoft.com/office/drawing/2014/main" id="{5ECB799C-44AA-413F-88CD-51A7B3ECE240}"/>
              </a:ext>
            </a:extLst>
          </p:cNvPr>
          <p:cNvGraphicFramePr>
            <a:graphicFrameLocks noGrp="1" noChangeAspect="1"/>
          </p:cNvGraphicFramePr>
          <p:nvPr>
            <p:ph type="pic" sz="quarter" idx="19"/>
            <p:extLst>
              <p:ext uri="{D42A27DB-BD31-4B8C-83A1-F6EECF244321}">
                <p14:modId xmlns:p14="http://schemas.microsoft.com/office/powerpoint/2010/main" val="4243544206"/>
              </p:ext>
            </p:extLst>
          </p:nvPr>
        </p:nvGraphicFramePr>
        <p:xfrm>
          <a:off x="2334524" y="1614701"/>
          <a:ext cx="4103477" cy="1498987"/>
        </p:xfrm>
        <a:graphic>
          <a:graphicData uri="http://schemas.openxmlformats.org/presentationml/2006/ole">
            <mc:AlternateContent xmlns:mc="http://schemas.openxmlformats.org/markup-compatibility/2006">
              <mc:Choice xmlns:v="urn:schemas-microsoft-com:vml" Requires="v">
                <p:oleObj spid="_x0000_s18649" name="Equation" r:id="rId3" imgW="2781000" imgH="1015920" progId="Equation.3">
                  <p:embed/>
                </p:oleObj>
              </mc:Choice>
              <mc:Fallback>
                <p:oleObj name="Equation" r:id="rId3" imgW="2781000" imgH="1015920" progId="Equation.3">
                  <p:embed/>
                  <p:pic>
                    <p:nvPicPr>
                      <p:cNvPr id="19" name="Object 6">
                        <a:extLst>
                          <a:ext uri="{FF2B5EF4-FFF2-40B4-BE49-F238E27FC236}">
                            <a16:creationId xmlns:a16="http://schemas.microsoft.com/office/drawing/2014/main" id="{926AD860-9E15-4999-88F9-9558CE26F0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4524" y="1614701"/>
                        <a:ext cx="4103477" cy="149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5B444E0C-9953-4388-BAAE-CB545FB419DF}"/>
              </a:ext>
            </a:extLst>
          </p:cNvPr>
          <p:cNvSpPr>
            <a:spLocks noGrp="1"/>
          </p:cNvSpPr>
          <p:nvPr>
            <p:ph sz="quarter" idx="16"/>
          </p:nvPr>
        </p:nvSpPr>
        <p:spPr>
          <a:xfrm>
            <a:off x="381000" y="3162300"/>
            <a:ext cx="8012281" cy="647700"/>
          </a:xfrm>
        </p:spPr>
        <p:txBody>
          <a:bodyPr/>
          <a:lstStyle/>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recursion has three terms,</a:t>
            </a:r>
          </a:p>
        </p:txBody>
      </p:sp>
      <p:graphicFrame>
        <p:nvGraphicFramePr>
          <p:cNvPr id="15" name="Object 8" descr="open left parenthesis n plus two close equation left hand side open left parenthesis n plus one close times a sub n plus two equals right hand side a sub n plus a sub n minus one comma open left parenthesis n greater than or equals one close">
            <a:extLst>
              <a:ext uri="{FF2B5EF4-FFF2-40B4-BE49-F238E27FC236}">
                <a16:creationId xmlns:a16="http://schemas.microsoft.com/office/drawing/2014/main" id="{8C9CF7C7-3420-455C-BF0E-153C84F6F78F}"/>
              </a:ext>
            </a:extLst>
          </p:cNvPr>
          <p:cNvGraphicFramePr>
            <a:graphicFrameLocks noGrp="1" noChangeAspect="1"/>
          </p:cNvGraphicFramePr>
          <p:nvPr>
            <p:ph type="pic" sz="quarter" idx="20"/>
            <p:extLst>
              <p:ext uri="{D42A27DB-BD31-4B8C-83A1-F6EECF244321}">
                <p14:modId xmlns:p14="http://schemas.microsoft.com/office/powerpoint/2010/main" val="2028423820"/>
              </p:ext>
            </p:extLst>
          </p:nvPr>
        </p:nvGraphicFramePr>
        <p:xfrm>
          <a:off x="2579608" y="3658252"/>
          <a:ext cx="3613311" cy="380348"/>
        </p:xfrm>
        <a:graphic>
          <a:graphicData uri="http://schemas.openxmlformats.org/presentationml/2006/ole">
            <mc:AlternateContent xmlns:mc="http://schemas.openxmlformats.org/markup-compatibility/2006">
              <mc:Choice xmlns:v="urn:schemas-microsoft-com:vml" Requires="v">
                <p:oleObj spid="_x0000_s18650" name="Equation" r:id="rId5" imgW="2171520" imgH="228600" progId="Equation.3">
                  <p:embed/>
                </p:oleObj>
              </mc:Choice>
              <mc:Fallback>
                <p:oleObj name="Equation" r:id="rId5" imgW="2171520" imgH="228600" progId="Equation.3">
                  <p:embed/>
                  <p:pic>
                    <p:nvPicPr>
                      <p:cNvPr id="20" name="Object 8">
                        <a:extLst>
                          <a:ext uri="{FF2B5EF4-FFF2-40B4-BE49-F238E27FC236}">
                            <a16:creationId xmlns:a16="http://schemas.microsoft.com/office/drawing/2014/main" id="{EB5C0377-7190-46D1-8405-072C755A6A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608" y="3658252"/>
                        <a:ext cx="3613311" cy="380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ontent Placeholder 4">
            <a:extLst>
              <a:ext uri="{FF2B5EF4-FFF2-40B4-BE49-F238E27FC236}">
                <a16:creationId xmlns:a16="http://schemas.microsoft.com/office/drawing/2014/main" id="{D03EC348-FE51-4778-AA0E-575B93759912}"/>
              </a:ext>
            </a:extLst>
          </p:cNvPr>
          <p:cNvSpPr>
            <a:spLocks noGrp="1"/>
          </p:cNvSpPr>
          <p:nvPr>
            <p:ph sz="quarter" idx="18"/>
          </p:nvPr>
        </p:nvSpPr>
        <p:spPr>
          <a:xfrm>
            <a:off x="428978" y="4183063"/>
            <a:ext cx="8334022" cy="1912937"/>
          </a:xfrm>
        </p:spPr>
        <p:txBody>
          <a:bodyPr/>
          <a:lstStyle/>
          <a:p>
            <a:pPr indent="38100">
              <a:buFontTx/>
              <a:buNone/>
            </a:pPr>
            <a:r>
              <a:rPr lang="en-US" sz="2200" dirty="0">
                <a:latin typeface="Times New Roman" panose="02020603050405020304" pitchFamily="18" charset="0"/>
                <a:cs typeface="Times New Roman" panose="02020603050405020304" pitchFamily="18" charset="0"/>
              </a:rPr>
              <a:t>and determining a general formula for the coefficients </a:t>
            </a:r>
            <a:r>
              <a:rPr lang="en-US" sz="2200" i="1" dirty="0">
                <a:latin typeface="Times New Roman" panose="02020603050405020304" pitchFamily="18" charset="0"/>
                <a:cs typeface="Times New Roman" panose="02020603050405020304" pitchFamily="18" charset="0"/>
              </a:rPr>
              <a:t>a</a:t>
            </a:r>
            <a:r>
              <a:rPr lang="en-US" sz="2200" i="1" baseline="-25000"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can be difficult or impossible.</a:t>
            </a:r>
          </a:p>
          <a:p>
            <a:pPr marL="271463" indent="-271463">
              <a:buClr>
                <a:schemeClr val="accent2"/>
              </a:buClr>
            </a:pPr>
            <a:r>
              <a:rPr lang="en-US" sz="2200" dirty="0">
                <a:latin typeface="Times New Roman" panose="02020603050405020304" pitchFamily="18" charset="0"/>
                <a:cs typeface="Times New Roman" panose="02020603050405020304" pitchFamily="18" charset="0"/>
              </a:rPr>
              <a:t>However, we can generate as many coefficients as we like, preferably with the help of a computer algebra system.</a:t>
            </a:r>
          </a:p>
        </p:txBody>
      </p:sp>
    </p:spTree>
    <p:extLst>
      <p:ext uri="{BB962C8B-B14F-4D97-AF65-F5344CB8AC3E}">
        <p14:creationId xmlns:p14="http://schemas.microsoft.com/office/powerpoint/2010/main" val="1961046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8B0E-092D-4DB1-A705-E6B2A6AC141D}"/>
              </a:ext>
            </a:extLst>
          </p:cNvPr>
          <p:cNvSpPr>
            <a:spLocks noGrp="1"/>
          </p:cNvSpPr>
          <p:nvPr>
            <p:ph type="title"/>
          </p:nvPr>
        </p:nvSpPr>
        <p:spPr>
          <a:xfrm>
            <a:off x="281354" y="457200"/>
            <a:ext cx="8534400" cy="1235074"/>
          </a:xfrm>
        </p:spPr>
        <p:txBody>
          <a:bodyPr>
            <a:normAutofit/>
          </a:bodyPr>
          <a:lstStyle/>
          <a:p>
            <a:r>
              <a:rPr lang="en-US" dirty="0"/>
              <a:t>Example 5.2.3: Solution and Convergence</a:t>
            </a:r>
            <a:endParaRPr lang="en-IN" dirty="0"/>
          </a:p>
        </p:txBody>
      </p:sp>
      <p:sp>
        <p:nvSpPr>
          <p:cNvPr id="3" name="Content Placeholder 2">
            <a:extLst>
              <a:ext uri="{FF2B5EF4-FFF2-40B4-BE49-F238E27FC236}">
                <a16:creationId xmlns:a16="http://schemas.microsoft.com/office/drawing/2014/main" id="{6829447E-8B0F-40B2-9BB9-884103C052F2}"/>
              </a:ext>
            </a:extLst>
          </p:cNvPr>
          <p:cNvSpPr>
            <a:spLocks noGrp="1"/>
          </p:cNvSpPr>
          <p:nvPr>
            <p:ph sz="quarter" idx="15"/>
          </p:nvPr>
        </p:nvSpPr>
        <p:spPr>
          <a:xfrm>
            <a:off x="380060" y="1692274"/>
            <a:ext cx="8534400" cy="769938"/>
          </a:xfrm>
        </p:spPr>
        <p:txBody>
          <a:bodyPr/>
          <a:lstStyle/>
          <a:p>
            <a:r>
              <a:rPr lang="en-US" sz="2200" dirty="0"/>
              <a:t>Since we don’t have a general formula for the </a:t>
            </a:r>
            <a:r>
              <a:rPr lang="en-US" sz="2200" i="1" dirty="0"/>
              <a:t>a</a:t>
            </a:r>
            <a:r>
              <a:rPr lang="en-US" sz="2200" i="1" baseline="-25000" dirty="0"/>
              <a:t>n</a:t>
            </a:r>
            <a:r>
              <a:rPr lang="en-US" sz="2200" dirty="0"/>
              <a:t>, we cannot use a convergence test (i.e., the ratio test) on our power series</a:t>
            </a:r>
          </a:p>
        </p:txBody>
      </p:sp>
      <p:graphicFrame>
        <p:nvGraphicFramePr>
          <p:cNvPr id="10" name="Picture Placeholder 9" descr="y of x equals n ary summation n equals zero infinity anx minus one n">
            <a:extLst>
              <a:ext uri="{FF2B5EF4-FFF2-40B4-BE49-F238E27FC236}">
                <a16:creationId xmlns:a16="http://schemas.microsoft.com/office/drawing/2014/main" id="{3E01F24D-D621-44BA-9F59-415817AC6F6D}"/>
              </a:ext>
            </a:extLst>
          </p:cNvPr>
          <p:cNvGraphicFramePr>
            <a:graphicFrameLocks noGrp="1" noChangeAspect="1"/>
          </p:cNvGraphicFramePr>
          <p:nvPr>
            <p:ph type="pic" sz="quarter" idx="19"/>
            <p:extLst>
              <p:ext uri="{D42A27DB-BD31-4B8C-83A1-F6EECF244321}">
                <p14:modId xmlns:p14="http://schemas.microsoft.com/office/powerpoint/2010/main" val="3340802499"/>
              </p:ext>
            </p:extLst>
          </p:nvPr>
        </p:nvGraphicFramePr>
        <p:xfrm>
          <a:off x="3695357" y="2508760"/>
          <a:ext cx="1753286" cy="615440"/>
        </p:xfrm>
        <a:graphic>
          <a:graphicData uri="http://schemas.openxmlformats.org/presentationml/2006/ole">
            <mc:AlternateContent xmlns:mc="http://schemas.openxmlformats.org/markup-compatibility/2006">
              <mc:Choice xmlns:v="urn:schemas-microsoft-com:vml" Requires="v">
                <p:oleObj spid="_x0000_s37906" name="Equation" r:id="rId3" imgW="2333794" imgH="819359" progId="Equation.DSMT4">
                  <p:embed/>
                </p:oleObj>
              </mc:Choice>
              <mc:Fallback>
                <p:oleObj name="Equation" r:id="rId3" imgW="2333794" imgH="819359" progId="Equation.DSMT4">
                  <p:embed/>
                  <p:pic>
                    <p:nvPicPr>
                      <p:cNvPr id="7" name="Object 6">
                        <a:extLst>
                          <a:ext uri="{FF2B5EF4-FFF2-40B4-BE49-F238E27FC236}">
                            <a16:creationId xmlns:a16="http://schemas.microsoft.com/office/drawing/2014/main" id="{DE19FE7D-43C6-4B75-A9EC-C6BC37F79456}"/>
                          </a:ext>
                        </a:extLst>
                      </p:cNvPr>
                      <p:cNvPicPr/>
                      <p:nvPr/>
                    </p:nvPicPr>
                    <p:blipFill>
                      <a:blip r:embed="rId4"/>
                      <a:stretch>
                        <a:fillRect/>
                      </a:stretch>
                    </p:blipFill>
                    <p:spPr>
                      <a:xfrm>
                        <a:off x="3695357" y="2508760"/>
                        <a:ext cx="1753286" cy="61544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5B444E0C-9953-4388-BAAE-CB545FB419DF}"/>
              </a:ext>
            </a:extLst>
          </p:cNvPr>
          <p:cNvSpPr>
            <a:spLocks noGrp="1"/>
          </p:cNvSpPr>
          <p:nvPr>
            <p:ph sz="quarter" idx="16"/>
          </p:nvPr>
        </p:nvSpPr>
        <p:spPr>
          <a:xfrm>
            <a:off x="381000" y="3162299"/>
            <a:ext cx="8284632" cy="1682751"/>
          </a:xfrm>
        </p:spPr>
        <p:txBody>
          <a:bodyPr/>
          <a:lstStyle/>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means our manipulations of the power series to arrive at our solution are suspect.  However, the results of Section 5.3 will confirm the convergence of our solution.</a:t>
            </a:r>
          </a:p>
          <a:p>
            <a:pPr marL="342900" indent="-342900">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can be shown that the solutions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3</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y</a:t>
            </a:r>
            <a:r>
              <a:rPr lang="en-US" sz="2200" baseline="-25000"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are linearly independent, and thus are fundamental solutions for </a:t>
            </a:r>
            <a:r>
              <a:rPr lang="en-US" sz="2200" dirty="0" err="1">
                <a:latin typeface="Times New Roman" panose="02020603050405020304" pitchFamily="18" charset="0"/>
                <a:cs typeface="Times New Roman" panose="02020603050405020304" pitchFamily="18" charset="0"/>
              </a:rPr>
              <a:t>Airy’s</a:t>
            </a:r>
            <a:r>
              <a:rPr lang="en-US" sz="2200" dirty="0">
                <a:latin typeface="Times New Roman" panose="02020603050405020304" pitchFamily="18" charset="0"/>
                <a:cs typeface="Times New Roman" panose="02020603050405020304" pitchFamily="18" charset="0"/>
              </a:rPr>
              <a:t> equation, with general solution</a:t>
            </a:r>
          </a:p>
        </p:txBody>
      </p:sp>
      <p:graphicFrame>
        <p:nvGraphicFramePr>
          <p:cNvPr id="16" name="Object 2" descr="y of x equals a sub zero times y sub three of x plus a sub one times y sub four of x">
            <a:extLst>
              <a:ext uri="{FF2B5EF4-FFF2-40B4-BE49-F238E27FC236}">
                <a16:creationId xmlns:a16="http://schemas.microsoft.com/office/drawing/2014/main" id="{926B227C-85D8-49F6-9385-05915824F3BB}"/>
              </a:ext>
            </a:extLst>
          </p:cNvPr>
          <p:cNvGraphicFramePr>
            <a:graphicFrameLocks noGrp="1" noChangeAspect="1"/>
          </p:cNvGraphicFramePr>
          <p:nvPr>
            <p:ph type="pic" sz="quarter" idx="20"/>
            <p:extLst>
              <p:ext uri="{D42A27DB-BD31-4B8C-83A1-F6EECF244321}">
                <p14:modId xmlns:p14="http://schemas.microsoft.com/office/powerpoint/2010/main" val="3187298498"/>
              </p:ext>
            </p:extLst>
          </p:nvPr>
        </p:nvGraphicFramePr>
        <p:xfrm>
          <a:off x="3520119" y="5410200"/>
          <a:ext cx="2433963" cy="368163"/>
        </p:xfrm>
        <a:graphic>
          <a:graphicData uri="http://schemas.openxmlformats.org/presentationml/2006/ole">
            <mc:AlternateContent xmlns:mc="http://schemas.openxmlformats.org/markup-compatibility/2006">
              <mc:Choice xmlns:v="urn:schemas-microsoft-com:vml" Requires="v">
                <p:oleObj spid="_x0000_s37907" name="Equation" r:id="rId5" imgW="1511280" imgH="228600" progId="Equation.3">
                  <p:embed/>
                </p:oleObj>
              </mc:Choice>
              <mc:Fallback>
                <p:oleObj name="Equation" r:id="rId5" imgW="1511280" imgH="228600" progId="Equation.3">
                  <p:embed/>
                  <p:pic>
                    <p:nvPicPr>
                      <p:cNvPr id="11" name="Object 2">
                        <a:extLst>
                          <a:ext uri="{FF2B5EF4-FFF2-40B4-BE49-F238E27FC236}">
                            <a16:creationId xmlns:a16="http://schemas.microsoft.com/office/drawing/2014/main" id="{4597FDC9-D24C-4C00-86D9-9E9B01D1DB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0119" y="5410200"/>
                        <a:ext cx="2433963" cy="368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23625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DA24D9-9DAC-404B-A35E-E1437BAD29C8}"/>
              </a:ext>
            </a:extLst>
          </p:cNvPr>
          <p:cNvSpPr>
            <a:spLocks noGrp="1"/>
          </p:cNvSpPr>
          <p:nvPr>
            <p:ph type="title"/>
          </p:nvPr>
        </p:nvSpPr>
        <p:spPr/>
        <p:txBody>
          <a:bodyPr>
            <a:normAutofit fontScale="90000"/>
          </a:bodyPr>
          <a:lstStyle/>
          <a:p>
            <a:r>
              <a:rPr lang="en-US" dirty="0"/>
              <a:t>Second Order Linear Equations with Variable Coefficients</a:t>
            </a:r>
            <a:endParaRPr lang="en-IN" dirty="0"/>
          </a:p>
        </p:txBody>
      </p:sp>
      <p:sp>
        <p:nvSpPr>
          <p:cNvPr id="9" name="Content Placeholder 8">
            <a:extLst>
              <a:ext uri="{FF2B5EF4-FFF2-40B4-BE49-F238E27FC236}">
                <a16:creationId xmlns:a16="http://schemas.microsoft.com/office/drawing/2014/main" id="{37725713-2822-4B5B-B4BC-CB65A37FCFA3}"/>
              </a:ext>
            </a:extLst>
          </p:cNvPr>
          <p:cNvSpPr>
            <a:spLocks noGrp="1"/>
          </p:cNvSpPr>
          <p:nvPr>
            <p:ph sz="quarter" idx="10"/>
          </p:nvPr>
        </p:nvSpPr>
        <p:spPr>
          <a:xfrm>
            <a:off x="304800" y="1752600"/>
            <a:ext cx="8534400" cy="1921916"/>
          </a:xfrm>
        </p:spPr>
        <p:txBody>
          <a:bodyPr/>
          <a:lstStyle/>
          <a:p>
            <a:pPr>
              <a:buClr>
                <a:schemeClr val="accent2"/>
              </a:buClr>
            </a:pPr>
            <a:r>
              <a:rPr lang="en-US" sz="2200" dirty="0"/>
              <a:t>In Chapter 3, we examined methods of solving second order linear differential equations with constant coefficients.  </a:t>
            </a:r>
          </a:p>
          <a:p>
            <a:pPr>
              <a:buClr>
                <a:schemeClr val="accent2"/>
              </a:buClr>
            </a:pPr>
            <a:r>
              <a:rPr lang="en-US" sz="2200" dirty="0"/>
              <a:t>We now consider the case where the coefficients are functions of the independent variable, which we will denote by </a:t>
            </a:r>
            <a:r>
              <a:rPr lang="en-US" sz="2200" i="1" dirty="0"/>
              <a:t>x</a:t>
            </a:r>
            <a:r>
              <a:rPr lang="en-US" sz="2200" dirty="0"/>
              <a:t>. </a:t>
            </a:r>
          </a:p>
          <a:p>
            <a:pPr>
              <a:buClr>
                <a:schemeClr val="accent2"/>
              </a:buClr>
            </a:pPr>
            <a:r>
              <a:rPr lang="en-US" sz="2200" dirty="0"/>
              <a:t>It is sufficient to consider the homogeneous equation</a:t>
            </a:r>
          </a:p>
        </p:txBody>
      </p:sp>
      <p:graphicFrame>
        <p:nvGraphicFramePr>
          <p:cNvPr id="12" name="Content Placeholder 11" descr="sum with 3 summands cap p of x times d squared times y divided by d times x squared plus cap q of x times d times y divided by d times x plus cap r of x times y equals zero comma">
            <a:extLst>
              <a:ext uri="{FF2B5EF4-FFF2-40B4-BE49-F238E27FC236}">
                <a16:creationId xmlns:a16="http://schemas.microsoft.com/office/drawing/2014/main" id="{F3903BA3-85FB-47C6-91ED-59B5F7EBB343}"/>
              </a:ext>
            </a:extLst>
          </p:cNvPr>
          <p:cNvGraphicFramePr>
            <a:graphicFrameLocks noGrp="1" noChangeAspect="1"/>
          </p:cNvGraphicFramePr>
          <p:nvPr>
            <p:ph sz="quarter" idx="12"/>
            <p:extLst>
              <p:ext uri="{D42A27DB-BD31-4B8C-83A1-F6EECF244321}">
                <p14:modId xmlns:p14="http://schemas.microsoft.com/office/powerpoint/2010/main" val="1098586191"/>
              </p:ext>
            </p:extLst>
          </p:nvPr>
        </p:nvGraphicFramePr>
        <p:xfrm>
          <a:off x="3075062" y="3674516"/>
          <a:ext cx="2993877" cy="621369"/>
        </p:xfrm>
        <a:graphic>
          <a:graphicData uri="http://schemas.openxmlformats.org/presentationml/2006/ole">
            <mc:AlternateContent xmlns:mc="http://schemas.openxmlformats.org/markup-compatibility/2006">
              <mc:Choice xmlns:v="urn:schemas-microsoft-com:vml" Requires="v">
                <p:oleObj spid="_x0000_s19527" name="Equation" r:id="rId3" imgW="2019240" imgH="419040" progId="Equation.DSMT4">
                  <p:embed/>
                </p:oleObj>
              </mc:Choice>
              <mc:Fallback>
                <p:oleObj name="Equation" r:id="rId3" imgW="2019240" imgH="419040" progId="Equation.DSMT4">
                  <p:embed/>
                  <p:pic>
                    <p:nvPicPr>
                      <p:cNvPr id="19" name="Object 11">
                        <a:extLst>
                          <a:ext uri="{FF2B5EF4-FFF2-40B4-BE49-F238E27FC236}">
                            <a16:creationId xmlns:a16="http://schemas.microsoft.com/office/drawing/2014/main" id="{0423656A-FFEC-4A0E-B1B0-5210B81B5D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5062" y="3674516"/>
                        <a:ext cx="2993877" cy="6213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E45DD616-371B-4330-A8A5-F001C5394EB6}"/>
              </a:ext>
            </a:extLst>
          </p:cNvPr>
          <p:cNvSpPr>
            <a:spLocks noGrp="1"/>
          </p:cNvSpPr>
          <p:nvPr>
            <p:ph sz="quarter" idx="11"/>
          </p:nvPr>
        </p:nvSpPr>
        <p:spPr>
          <a:xfrm>
            <a:off x="295275" y="4267200"/>
            <a:ext cx="8526463" cy="1981200"/>
          </a:xfrm>
        </p:spPr>
        <p:txBody>
          <a:bodyPr/>
          <a:lstStyle/>
          <a:p>
            <a:pPr indent="38100">
              <a:buFontTx/>
              <a:buNone/>
            </a:pPr>
            <a:r>
              <a:rPr lang="en-US" sz="2200" dirty="0"/>
              <a:t>since the method for the nonhomogeneous case is similar. </a:t>
            </a:r>
          </a:p>
          <a:p>
            <a:r>
              <a:rPr lang="en-US" sz="2200" dirty="0"/>
              <a:t>We primarily consider the case when </a:t>
            </a:r>
            <a:r>
              <a:rPr lang="en-US" sz="2200" i="1" dirty="0"/>
              <a:t>P</a:t>
            </a:r>
            <a:r>
              <a:rPr lang="en-US" sz="2200" dirty="0"/>
              <a:t>, </a:t>
            </a:r>
            <a:r>
              <a:rPr lang="en-US" sz="2200" i="1" dirty="0"/>
              <a:t>Q</a:t>
            </a:r>
            <a:r>
              <a:rPr lang="en-US" sz="2200" dirty="0"/>
              <a:t>, </a:t>
            </a:r>
            <a:r>
              <a:rPr lang="en-US" sz="2200" i="1" dirty="0"/>
              <a:t>R</a:t>
            </a:r>
            <a:r>
              <a:rPr lang="en-US" sz="2200" dirty="0"/>
              <a:t> are polynomials, and hence also continuous.  </a:t>
            </a:r>
          </a:p>
          <a:p>
            <a:r>
              <a:rPr lang="en-US" sz="2200" dirty="0"/>
              <a:t>We will see that the method of solution is also applicable when </a:t>
            </a:r>
            <a:r>
              <a:rPr lang="en-US" sz="2200" i="1" dirty="0"/>
              <a:t>P</a:t>
            </a:r>
            <a:r>
              <a:rPr lang="en-US" sz="2200" dirty="0"/>
              <a:t>, </a:t>
            </a:r>
            <a:r>
              <a:rPr lang="en-US" sz="2200" i="1" dirty="0"/>
              <a:t>Q</a:t>
            </a:r>
            <a:r>
              <a:rPr lang="en-US" sz="2200" dirty="0"/>
              <a:t> and </a:t>
            </a:r>
            <a:r>
              <a:rPr lang="en-US" sz="2200" i="1" dirty="0"/>
              <a:t>R</a:t>
            </a:r>
            <a:r>
              <a:rPr lang="en-US" sz="2200" dirty="0"/>
              <a:t> are general analytic functions.</a:t>
            </a:r>
          </a:p>
        </p:txBody>
      </p:sp>
    </p:spTree>
    <p:extLst>
      <p:ext uri="{BB962C8B-B14F-4D97-AF65-F5344CB8AC3E}">
        <p14:creationId xmlns:p14="http://schemas.microsoft.com/office/powerpoint/2010/main" val="3463752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6E44AA-968F-493D-AFAB-AFEAEF4BCD04}"/>
              </a:ext>
            </a:extLst>
          </p:cNvPr>
          <p:cNvSpPr>
            <a:spLocks noGrp="1"/>
          </p:cNvSpPr>
          <p:nvPr>
            <p:ph type="title"/>
          </p:nvPr>
        </p:nvSpPr>
        <p:spPr/>
        <p:txBody>
          <a:bodyPr/>
          <a:lstStyle/>
          <a:p>
            <a:r>
              <a:rPr lang="en-IN" dirty="0"/>
              <a:t>Ordinary Points</a:t>
            </a:r>
          </a:p>
        </p:txBody>
      </p:sp>
      <p:sp>
        <p:nvSpPr>
          <p:cNvPr id="7" name="Content Placeholder 6">
            <a:extLst>
              <a:ext uri="{FF2B5EF4-FFF2-40B4-BE49-F238E27FC236}">
                <a16:creationId xmlns:a16="http://schemas.microsoft.com/office/drawing/2014/main" id="{546EBD2C-5C7A-4DF9-AA49-E8372191BF65}"/>
              </a:ext>
            </a:extLst>
          </p:cNvPr>
          <p:cNvSpPr>
            <a:spLocks noGrp="1"/>
          </p:cNvSpPr>
          <p:nvPr>
            <p:ph sz="quarter" idx="15"/>
          </p:nvPr>
        </p:nvSpPr>
        <p:spPr>
          <a:xfrm>
            <a:off x="380060" y="1692274"/>
            <a:ext cx="8534400" cy="735807"/>
          </a:xfrm>
        </p:spPr>
        <p:txBody>
          <a:bodyPr/>
          <a:lstStyle/>
          <a:p>
            <a:r>
              <a:rPr lang="en-US" sz="2000" dirty="0"/>
              <a:t>Assume </a:t>
            </a:r>
            <a:r>
              <a:rPr lang="en-US" sz="2000" i="1" dirty="0"/>
              <a:t>P</a:t>
            </a:r>
            <a:r>
              <a:rPr lang="en-US" sz="2000" dirty="0"/>
              <a:t>, </a:t>
            </a:r>
            <a:r>
              <a:rPr lang="en-US" sz="2000" i="1" dirty="0"/>
              <a:t>Q</a:t>
            </a:r>
            <a:r>
              <a:rPr lang="en-US" sz="2000" dirty="0"/>
              <a:t>, </a:t>
            </a:r>
            <a:r>
              <a:rPr lang="en-US" sz="2000" i="1" dirty="0"/>
              <a:t>R</a:t>
            </a:r>
            <a:r>
              <a:rPr lang="en-US" sz="2000" dirty="0"/>
              <a:t> are polynomials with no common factors, and that we want to solve the equation below in a neighborhood of a point of interest </a:t>
            </a:r>
            <a:r>
              <a:rPr lang="en-US" sz="2000" i="1" dirty="0"/>
              <a:t>x</a:t>
            </a:r>
            <a:r>
              <a:rPr lang="en-US" sz="2000" baseline="-25000" dirty="0"/>
              <a:t>0</a:t>
            </a:r>
            <a:r>
              <a:rPr lang="en-US" sz="2000" dirty="0"/>
              <a:t>:</a:t>
            </a:r>
          </a:p>
        </p:txBody>
      </p:sp>
      <p:graphicFrame>
        <p:nvGraphicFramePr>
          <p:cNvPr id="24" name="Object 7" descr="sum with 3 summands cap p of x times d squared times y divided by d times x squared plus cap q of x times d times y divided by d times x plus cap r of x times y equals zero">
            <a:extLst>
              <a:ext uri="{FF2B5EF4-FFF2-40B4-BE49-F238E27FC236}">
                <a16:creationId xmlns:a16="http://schemas.microsoft.com/office/drawing/2014/main" id="{DDB3853B-EE05-46EA-80B9-5C5A3FE11AA3}"/>
              </a:ext>
            </a:extLst>
          </p:cNvPr>
          <p:cNvGraphicFramePr>
            <a:graphicFrameLocks noGrp="1" noChangeAspect="1"/>
          </p:cNvGraphicFramePr>
          <p:nvPr>
            <p:ph type="pic" sz="quarter" idx="19"/>
            <p:extLst>
              <p:ext uri="{D42A27DB-BD31-4B8C-83A1-F6EECF244321}">
                <p14:modId xmlns:p14="http://schemas.microsoft.com/office/powerpoint/2010/main" val="966202434"/>
              </p:ext>
            </p:extLst>
          </p:nvPr>
        </p:nvGraphicFramePr>
        <p:xfrm>
          <a:off x="3336198" y="2373036"/>
          <a:ext cx="3190743" cy="674964"/>
        </p:xfrm>
        <a:graphic>
          <a:graphicData uri="http://schemas.openxmlformats.org/presentationml/2006/ole">
            <mc:AlternateContent xmlns:mc="http://schemas.openxmlformats.org/markup-compatibility/2006">
              <mc:Choice xmlns:v="urn:schemas-microsoft-com:vml" Requires="v">
                <p:oleObj spid="_x0000_s20618" name="Equation" r:id="rId3" imgW="1981080" imgH="419040" progId="Equation.3">
                  <p:embed/>
                </p:oleObj>
              </mc:Choice>
              <mc:Fallback>
                <p:oleObj name="Equation" r:id="rId3" imgW="1981080" imgH="419040" progId="Equation.3">
                  <p:embed/>
                  <p:pic>
                    <p:nvPicPr>
                      <p:cNvPr id="19" name="Object 7">
                        <a:extLst>
                          <a:ext uri="{FF2B5EF4-FFF2-40B4-BE49-F238E27FC236}">
                            <a16:creationId xmlns:a16="http://schemas.microsoft.com/office/drawing/2014/main" id="{1258E3A1-C481-4B1C-A731-25922A1B9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6198" y="2373036"/>
                        <a:ext cx="3190743" cy="674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8891B1A8-904B-45D6-9BBD-1A65E8CE8C46}"/>
              </a:ext>
            </a:extLst>
          </p:cNvPr>
          <p:cNvSpPr>
            <a:spLocks noGrp="1"/>
          </p:cNvSpPr>
          <p:nvPr>
            <p:ph sz="quarter" idx="18"/>
          </p:nvPr>
        </p:nvSpPr>
        <p:spPr>
          <a:xfrm>
            <a:off x="364971" y="3120471"/>
            <a:ext cx="8334022" cy="1041400"/>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rPr>
              <a:t>The point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is called an </a:t>
            </a:r>
            <a:r>
              <a:rPr lang="en-US" sz="2000" b="1" dirty="0">
                <a:latin typeface="Times New Roman" panose="02020603050405020304" pitchFamily="18" charset="0"/>
                <a:cs typeface="Times New Roman" panose="02020603050405020304" pitchFamily="18" charset="0"/>
              </a:rPr>
              <a:t>ordinary point</a:t>
            </a:r>
            <a:r>
              <a:rPr lang="en-US" sz="2000" dirty="0">
                <a:latin typeface="Times New Roman" panose="02020603050405020304" pitchFamily="18" charset="0"/>
                <a:cs typeface="Times New Roman" panose="02020603050405020304" pitchFamily="18" charset="0"/>
              </a:rPr>
              <a:t> if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itchFamily="18" charset="2"/>
              </a:rPr>
              <a:t>≠ </a:t>
            </a:r>
            <a:r>
              <a:rPr lang="en-US" sz="2000" dirty="0">
                <a:latin typeface="Times New Roman" panose="02020603050405020304" pitchFamily="18" charset="0"/>
                <a:cs typeface="Times New Roman" panose="02020603050405020304" pitchFamily="18" charset="0"/>
              </a:rPr>
              <a:t>0.  Since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is continuous,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itchFamily="18" charset="2"/>
              </a:rPr>
              <a:t>≠ </a:t>
            </a:r>
            <a:r>
              <a:rPr lang="en-US" sz="2000" dirty="0">
                <a:latin typeface="Times New Roman" panose="02020603050405020304" pitchFamily="18" charset="0"/>
                <a:cs typeface="Times New Roman" panose="02020603050405020304" pitchFamily="18" charset="0"/>
              </a:rPr>
              <a:t>0 for all</a:t>
            </a:r>
            <a:r>
              <a:rPr lang="en-US" sz="2000" i="1" dirty="0">
                <a:latin typeface="Times New Roman" panose="02020603050405020304" pitchFamily="18" charset="0"/>
                <a:cs typeface="Times New Roman" panose="02020603050405020304" pitchFamily="18" charset="0"/>
              </a:rPr>
              <a:t> x</a:t>
            </a:r>
            <a:r>
              <a:rPr lang="en-US" sz="2000" dirty="0">
                <a:latin typeface="Times New Roman" panose="02020603050405020304" pitchFamily="18" charset="0"/>
                <a:cs typeface="Times New Roman" panose="02020603050405020304" pitchFamily="18" charset="0"/>
              </a:rPr>
              <a:t> in some interval about </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For </a:t>
            </a:r>
            <a:r>
              <a:rPr lang="en-US" sz="2000" i="1" dirty="0">
                <a:latin typeface="Times New Roman" panose="02020603050405020304" pitchFamily="18" charset="0"/>
                <a:cs typeface="Times New Roman" panose="02020603050405020304" pitchFamily="18" charset="0"/>
              </a:rPr>
              <a:t>x</a:t>
            </a:r>
            <a:r>
              <a:rPr lang="en-US" sz="2000" dirty="0">
                <a:latin typeface="Times New Roman" panose="02020603050405020304" pitchFamily="18" charset="0"/>
                <a:cs typeface="Times New Roman" panose="02020603050405020304" pitchFamily="18" charset="0"/>
              </a:rPr>
              <a:t> in this interval, divide the differential equation by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to get</a:t>
            </a:r>
          </a:p>
        </p:txBody>
      </p:sp>
      <p:graphicFrame>
        <p:nvGraphicFramePr>
          <p:cNvPr id="25" name="Object 8" descr="sum with 3 summands d squared times y divided by d times x squared plus p of x times d times y divided by d times x plus q of x times y equals zero comma where p of x equals cap q of x divided by cap p of x comma q of x equals cap r of x divided by cap p of x">
            <a:extLst>
              <a:ext uri="{FF2B5EF4-FFF2-40B4-BE49-F238E27FC236}">
                <a16:creationId xmlns:a16="http://schemas.microsoft.com/office/drawing/2014/main" id="{23890223-CF59-42DD-A133-EEF85288C0BE}"/>
              </a:ext>
            </a:extLst>
          </p:cNvPr>
          <p:cNvGraphicFramePr>
            <a:graphicFrameLocks noGrp="1" noChangeAspect="1"/>
          </p:cNvGraphicFramePr>
          <p:nvPr>
            <p:ph sz="quarter" idx="16"/>
            <p:extLst>
              <p:ext uri="{D42A27DB-BD31-4B8C-83A1-F6EECF244321}">
                <p14:modId xmlns:p14="http://schemas.microsoft.com/office/powerpoint/2010/main" val="3997574422"/>
              </p:ext>
            </p:extLst>
          </p:nvPr>
        </p:nvGraphicFramePr>
        <p:xfrm>
          <a:off x="1902436" y="4235812"/>
          <a:ext cx="5958253" cy="690524"/>
        </p:xfrm>
        <a:graphic>
          <a:graphicData uri="http://schemas.openxmlformats.org/presentationml/2006/ole">
            <mc:AlternateContent xmlns:mc="http://schemas.openxmlformats.org/markup-compatibility/2006">
              <mc:Choice xmlns:v="urn:schemas-microsoft-com:vml" Requires="v">
                <p:oleObj spid="_x0000_s20619" name="Equation" r:id="rId5" imgW="3835080" imgH="444240" progId="Equation.3">
                  <p:embed/>
                </p:oleObj>
              </mc:Choice>
              <mc:Fallback>
                <p:oleObj name="Equation" r:id="rId5" imgW="3835080" imgH="444240" progId="Equation.3">
                  <p:embed/>
                  <p:pic>
                    <p:nvPicPr>
                      <p:cNvPr id="20" name="Object 8">
                        <a:extLst>
                          <a:ext uri="{FF2B5EF4-FFF2-40B4-BE49-F238E27FC236}">
                            <a16:creationId xmlns:a16="http://schemas.microsoft.com/office/drawing/2014/main" id="{4F255D34-B4F2-4293-84AD-120FC9A0F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2436" y="4235812"/>
                        <a:ext cx="5958253" cy="690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Content Placeholder 12">
            <a:extLst>
              <a:ext uri="{FF2B5EF4-FFF2-40B4-BE49-F238E27FC236}">
                <a16:creationId xmlns:a16="http://schemas.microsoft.com/office/drawing/2014/main" id="{99E7031A-C530-4743-A3CF-B1460B564C0D}"/>
              </a:ext>
            </a:extLst>
          </p:cNvPr>
          <p:cNvSpPr>
            <a:spLocks noGrp="1"/>
          </p:cNvSpPr>
          <p:nvPr>
            <p:ph sz="quarter" idx="21"/>
          </p:nvPr>
        </p:nvSpPr>
        <p:spPr>
          <a:xfrm>
            <a:off x="392130" y="5056704"/>
            <a:ext cx="8423623" cy="1041400"/>
          </a:xfrm>
        </p:spPr>
        <p:txBody>
          <a:bodyPr/>
          <a:lstStyle/>
          <a:p>
            <a:pPr marL="271463" indent="-271463">
              <a:buClr>
                <a:schemeClr val="accent2"/>
              </a:buClr>
            </a:pPr>
            <a:r>
              <a:rPr lang="en-US" sz="2000" dirty="0">
                <a:latin typeface="Times New Roman" panose="02020603050405020304" pitchFamily="18" charset="0"/>
                <a:cs typeface="Times New Roman" panose="02020603050405020304" pitchFamily="18" charset="0"/>
              </a:rPr>
              <a:t>Since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q</a:t>
            </a:r>
            <a:r>
              <a:rPr lang="en-US" sz="2000" dirty="0">
                <a:latin typeface="Times New Roman" panose="02020603050405020304" pitchFamily="18" charset="0"/>
                <a:cs typeface="Times New Roman" panose="02020603050405020304" pitchFamily="18" charset="0"/>
              </a:rPr>
              <a:t> are continuous, Theorem 3.2.1 says there is a unique solution, given initial conditions </a:t>
            </a:r>
            <a:r>
              <a:rPr lang="en-US" sz="2000" i="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y'</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x</a:t>
            </a:r>
            <a:r>
              <a:rPr lang="en-US" sz="2000" baseline="-25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y</a:t>
            </a:r>
            <a:r>
              <a:rPr lang="en-US" sz="2000" baseline="-25000" dirty="0">
                <a:latin typeface="Times New Roman" panose="02020603050405020304" pitchFamily="18" charset="0"/>
                <a:cs typeface="Times New Roman" panose="02020603050405020304" pitchFamily="18" charset="0"/>
              </a:rPr>
              <a:t>0</a:t>
            </a:r>
            <a:r>
              <a:rPr lang="en-US" sz="2000" i="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243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F2B2-CEEE-477F-9FB8-060931C3312C}"/>
              </a:ext>
            </a:extLst>
          </p:cNvPr>
          <p:cNvSpPr>
            <a:spLocks noGrp="1"/>
          </p:cNvSpPr>
          <p:nvPr>
            <p:ph type="title"/>
          </p:nvPr>
        </p:nvSpPr>
        <p:spPr/>
        <p:txBody>
          <a:bodyPr/>
          <a:lstStyle/>
          <a:p>
            <a:r>
              <a:rPr lang="en-IN" dirty="0"/>
              <a:t>Singular Points</a:t>
            </a:r>
          </a:p>
        </p:txBody>
      </p:sp>
      <p:sp>
        <p:nvSpPr>
          <p:cNvPr id="3" name="Content Placeholder 2">
            <a:extLst>
              <a:ext uri="{FF2B5EF4-FFF2-40B4-BE49-F238E27FC236}">
                <a16:creationId xmlns:a16="http://schemas.microsoft.com/office/drawing/2014/main" id="{962A1B4D-9034-4C9B-AA93-D5F472D70436}"/>
              </a:ext>
            </a:extLst>
          </p:cNvPr>
          <p:cNvSpPr>
            <a:spLocks noGrp="1"/>
          </p:cNvSpPr>
          <p:nvPr>
            <p:ph sz="quarter" idx="15"/>
          </p:nvPr>
        </p:nvSpPr>
        <p:spPr>
          <a:xfrm>
            <a:off x="380060" y="1692275"/>
            <a:ext cx="8534400" cy="711200"/>
          </a:xfrm>
        </p:spPr>
        <p:txBody>
          <a:bodyPr/>
          <a:lstStyle/>
          <a:p>
            <a:r>
              <a:rPr lang="en-US" sz="2200" dirty="0"/>
              <a:t>Suppose we want to solve the equation below in some neighborhood of a point of interest </a:t>
            </a:r>
            <a:r>
              <a:rPr lang="en-US" sz="2200" i="1" dirty="0"/>
              <a:t>x</a:t>
            </a:r>
            <a:r>
              <a:rPr lang="en-US" sz="2200" baseline="-25000" dirty="0"/>
              <a:t>0</a:t>
            </a:r>
            <a:r>
              <a:rPr lang="en-US" sz="2200" dirty="0"/>
              <a:t>:</a:t>
            </a:r>
          </a:p>
        </p:txBody>
      </p:sp>
      <p:graphicFrame>
        <p:nvGraphicFramePr>
          <p:cNvPr id="20" name="Object 6" descr="sum with 3 summands d squared times y divided by d times x squared plus p of x times d times y divided by d times x plus q of x times y equals zero comma where p of x equals cap q of x divided by cap p of x comma q of x equals cap r of x divided by cap p of x">
            <a:extLst>
              <a:ext uri="{FF2B5EF4-FFF2-40B4-BE49-F238E27FC236}">
                <a16:creationId xmlns:a16="http://schemas.microsoft.com/office/drawing/2014/main" id="{3425D66A-21A6-4821-86CC-EE0800DAF0E2}"/>
              </a:ext>
            </a:extLst>
          </p:cNvPr>
          <p:cNvGraphicFramePr>
            <a:graphicFrameLocks noGrp="1" noChangeAspect="1"/>
          </p:cNvGraphicFramePr>
          <p:nvPr>
            <p:ph type="pic" sz="quarter" idx="19"/>
            <p:extLst>
              <p:ext uri="{D42A27DB-BD31-4B8C-83A1-F6EECF244321}">
                <p14:modId xmlns:p14="http://schemas.microsoft.com/office/powerpoint/2010/main" val="3273730785"/>
              </p:ext>
            </p:extLst>
          </p:nvPr>
        </p:nvGraphicFramePr>
        <p:xfrm>
          <a:off x="1372937" y="2514600"/>
          <a:ext cx="6608697" cy="765906"/>
        </p:xfrm>
        <a:graphic>
          <a:graphicData uri="http://schemas.openxmlformats.org/presentationml/2006/ole">
            <mc:AlternateContent xmlns:mc="http://schemas.openxmlformats.org/markup-compatibility/2006">
              <mc:Choice xmlns:v="urn:schemas-microsoft-com:vml" Requires="v">
                <p:oleObj spid="_x0000_s21572" name="Equation" r:id="rId3" imgW="3835080" imgH="444240" progId="Equation.3">
                  <p:embed/>
                </p:oleObj>
              </mc:Choice>
              <mc:Fallback>
                <p:oleObj name="Equation" r:id="rId3" imgW="3835080" imgH="444240" progId="Equation.3">
                  <p:embed/>
                  <p:pic>
                    <p:nvPicPr>
                      <p:cNvPr id="16" name="Object 6">
                        <a:extLst>
                          <a:ext uri="{FF2B5EF4-FFF2-40B4-BE49-F238E27FC236}">
                            <a16:creationId xmlns:a16="http://schemas.microsoft.com/office/drawing/2014/main" id="{36AB5802-B35D-4828-A71A-39C7264FEE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2937" y="2514600"/>
                        <a:ext cx="6608697" cy="7659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BB9B5DD-F224-4630-901E-610B1ECC795C}"/>
                  </a:ext>
                </a:extLst>
              </p:cNvPr>
              <p:cNvSpPr>
                <a:spLocks noGrp="1"/>
              </p:cNvSpPr>
              <p:nvPr>
                <p:ph sz="quarter" idx="18"/>
              </p:nvPr>
            </p:nvSpPr>
            <p:spPr>
              <a:xfrm>
                <a:off x="381000" y="3413126"/>
                <a:ext cx="8334022" cy="2835274"/>
              </a:xfrm>
            </p:spPr>
            <p:txBody>
              <a:bodyPr/>
              <a:lstStyle/>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The point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is called a </a:t>
                </a:r>
                <a:r>
                  <a:rPr lang="en-US" sz="2200" b="1" dirty="0">
                    <a:latin typeface="Times New Roman" panose="02020603050405020304" pitchFamily="18" charset="0"/>
                    <a:cs typeface="Times New Roman" panose="02020603050405020304" pitchFamily="18" charset="0"/>
                  </a:rPr>
                  <a:t>singular point</a:t>
                </a:r>
                <a:r>
                  <a:rPr lang="en-US" sz="2200" dirty="0">
                    <a:latin typeface="Times New Roman" panose="02020603050405020304" pitchFamily="18" charset="0"/>
                    <a:cs typeface="Times New Roman" panose="02020603050405020304" pitchFamily="18" charset="0"/>
                  </a:rPr>
                  <a:t> if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a:latin typeface="Times New Roman" panose="02020603050405020304" pitchFamily="18" charset="0"/>
                    <a:cs typeface="Times New Roman" panose="02020603050405020304" pitchFamily="18" charset="0"/>
                  </a:rPr>
                  <a:t>0.  </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Since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and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 are polynomials with no common factors such as </a:t>
                </a:r>
                <a14:m>
                  <m:oMath xmlns:m="http://schemas.openxmlformats.org/officeDocument/2006/math">
                    <m:d>
                      <m:dPr>
                        <m:ctrlPr>
                          <a:rPr lang="en-US" sz="2200" i="1">
                            <a:latin typeface="Cambria Math" panose="02040503050406030204" pitchFamily="18" charset="0"/>
                          </a:rPr>
                        </m:ctrlPr>
                      </m:dPr>
                      <m:e>
                        <m:r>
                          <a:rPr lang="en-US" sz="2200" i="1">
                            <a:latin typeface="Cambria Math" panose="02040503050406030204" pitchFamily="18" charset="0"/>
                          </a:rPr>
                          <m:t>𝑥</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𝑥</m:t>
                            </m:r>
                          </m:e>
                          <m:sub>
                            <m:r>
                              <a:rPr lang="en-US" sz="2200" i="1">
                                <a:latin typeface="Cambria Math" panose="02040503050406030204" pitchFamily="18" charset="0"/>
                              </a:rPr>
                              <m:t>0</m:t>
                            </m:r>
                          </m:sub>
                        </m:sSub>
                      </m:e>
                    </m:d>
                  </m:oMath>
                </a14:m>
                <a:r>
                  <a:rPr lang="en-US" sz="2200" dirty="0">
                    <a:latin typeface="Times New Roman" panose="02020603050405020304" pitchFamily="18" charset="0"/>
                    <a:cs typeface="Times New Roman" panose="02020603050405020304" pitchFamily="18" charset="0"/>
                  </a:rPr>
                  <a:t>, it follows that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a:latin typeface="Times New Roman" panose="02020603050405020304" pitchFamily="18" charset="0"/>
                    <a:cs typeface="Times New Roman" panose="02020603050405020304" pitchFamily="18" charset="0"/>
                  </a:rPr>
                  <a:t>0 or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Symbol" pitchFamily="18" charset="2"/>
                  </a:rPr>
                  <a:t>≠ </a:t>
                </a:r>
                <a:r>
                  <a:rPr lang="en-US" sz="2200" dirty="0">
                    <a:latin typeface="Times New Roman" panose="02020603050405020304" pitchFamily="18" charset="0"/>
                    <a:cs typeface="Times New Roman" panose="02020603050405020304" pitchFamily="18" charset="0"/>
                  </a:rPr>
                  <a:t>0.  </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Then at least one of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or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 becomes unbounded as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sym typeface="Symbol" pitchFamily="18" charset="2"/>
                  </a:rPr>
                  <a:t>→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and therefore Theorem 3.2.1 does not apply in this situation. </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Sections 5.4 through 5.7 deal with finding solutions in the neighborhood of a singular point.</a:t>
                </a:r>
              </a:p>
            </p:txBody>
          </p:sp>
        </mc:Choice>
        <mc:Fallback xmlns="">
          <p:sp>
            <p:nvSpPr>
              <p:cNvPr id="5" name="Content Placeholder 4">
                <a:extLst>
                  <a:ext uri="{FF2B5EF4-FFF2-40B4-BE49-F238E27FC236}">
                    <a16:creationId xmlns:a16="http://schemas.microsoft.com/office/drawing/2014/main" id="{3BB9B5DD-F224-4630-901E-610B1ECC795C}"/>
                  </a:ext>
                </a:extLst>
              </p:cNvPr>
              <p:cNvSpPr>
                <a:spLocks noGrp="1" noRot="1" noChangeAspect="1" noMove="1" noResize="1" noEditPoints="1" noAdjustHandles="1" noChangeArrowheads="1" noChangeShapeType="1" noTextEdit="1"/>
              </p:cNvSpPr>
              <p:nvPr>
                <p:ph sz="quarter" idx="18"/>
              </p:nvPr>
            </p:nvSpPr>
            <p:spPr>
              <a:xfrm>
                <a:off x="381000" y="3413126"/>
                <a:ext cx="8334022" cy="2835274"/>
              </a:xfrm>
              <a:blipFill>
                <a:blip r:embed="rId5"/>
                <a:stretch>
                  <a:fillRect l="-878" t="-1505"/>
                </a:stretch>
              </a:blipFill>
            </p:spPr>
            <p:txBody>
              <a:bodyPr/>
              <a:lstStyle/>
              <a:p>
                <a:r>
                  <a:rPr lang="en-IN">
                    <a:noFill/>
                  </a:rPr>
                  <a:t> </a:t>
                </a:r>
              </a:p>
            </p:txBody>
          </p:sp>
        </mc:Fallback>
      </mc:AlternateContent>
    </p:spTree>
    <p:extLst>
      <p:ext uri="{BB962C8B-B14F-4D97-AF65-F5344CB8AC3E}">
        <p14:creationId xmlns:p14="http://schemas.microsoft.com/office/powerpoint/2010/main" val="302752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E47CBD-D0ED-4706-8A05-B1CC000DE5DE}"/>
              </a:ext>
            </a:extLst>
          </p:cNvPr>
          <p:cNvSpPr>
            <a:spLocks noGrp="1"/>
          </p:cNvSpPr>
          <p:nvPr>
            <p:ph type="title"/>
          </p:nvPr>
        </p:nvSpPr>
        <p:spPr/>
        <p:txBody>
          <a:bodyPr/>
          <a:lstStyle/>
          <a:p>
            <a:r>
              <a:rPr lang="en-US" dirty="0"/>
              <a:t>Series Solutions Near Ordinary Points </a:t>
            </a:r>
            <a:endParaRPr lang="en-IN" dirty="0"/>
          </a:p>
        </p:txBody>
      </p:sp>
      <p:sp>
        <p:nvSpPr>
          <p:cNvPr id="5" name="Content Placeholder 4">
            <a:extLst>
              <a:ext uri="{FF2B5EF4-FFF2-40B4-BE49-F238E27FC236}">
                <a16:creationId xmlns:a16="http://schemas.microsoft.com/office/drawing/2014/main" id="{4F816FC0-1F30-40B5-955D-2136D362029B}"/>
              </a:ext>
            </a:extLst>
          </p:cNvPr>
          <p:cNvSpPr>
            <a:spLocks noGrp="1"/>
          </p:cNvSpPr>
          <p:nvPr>
            <p:ph sz="quarter" idx="15"/>
          </p:nvPr>
        </p:nvSpPr>
        <p:spPr/>
        <p:txBody>
          <a:bodyPr/>
          <a:lstStyle/>
          <a:p>
            <a:pPr marL="342900" indent="-342900"/>
            <a:r>
              <a:rPr lang="en-US" sz="2200" dirty="0"/>
              <a:t>In order to solve our equation near an ordinary point </a:t>
            </a:r>
            <a:r>
              <a:rPr lang="en-US" sz="2200" i="1" dirty="0"/>
              <a:t>x</a:t>
            </a:r>
            <a:r>
              <a:rPr lang="en-US" sz="2200" baseline="-25000" dirty="0"/>
              <a:t>0</a:t>
            </a:r>
            <a:r>
              <a:rPr lang="en-US" sz="2200" dirty="0"/>
              <a:t>,</a:t>
            </a:r>
          </a:p>
        </p:txBody>
      </p:sp>
      <p:graphicFrame>
        <p:nvGraphicFramePr>
          <p:cNvPr id="10" name="Object 7" descr="sum with 3 summands cap p of x times d squared times y divided by d times x squared plus cap q of x times d times y divided by d times x plus cap r of x times y equals zero">
            <a:extLst>
              <a:ext uri="{FF2B5EF4-FFF2-40B4-BE49-F238E27FC236}">
                <a16:creationId xmlns:a16="http://schemas.microsoft.com/office/drawing/2014/main" id="{E730DC9E-3BA9-4811-B49B-00572A8A0034}"/>
              </a:ext>
            </a:extLst>
          </p:cNvPr>
          <p:cNvGraphicFramePr>
            <a:graphicFrameLocks noGrp="1" noChangeAspect="1"/>
          </p:cNvGraphicFramePr>
          <p:nvPr>
            <p:ph type="pic" sz="quarter" idx="19"/>
            <p:extLst>
              <p:ext uri="{D42A27DB-BD31-4B8C-83A1-F6EECF244321}">
                <p14:modId xmlns:p14="http://schemas.microsoft.com/office/powerpoint/2010/main" val="1306165362"/>
              </p:ext>
            </p:extLst>
          </p:nvPr>
        </p:nvGraphicFramePr>
        <p:xfrm>
          <a:off x="2516891" y="2209800"/>
          <a:ext cx="3190743" cy="674964"/>
        </p:xfrm>
        <a:graphic>
          <a:graphicData uri="http://schemas.openxmlformats.org/presentationml/2006/ole">
            <mc:AlternateContent xmlns:mc="http://schemas.openxmlformats.org/markup-compatibility/2006">
              <mc:Choice xmlns:v="urn:schemas-microsoft-com:vml" Requires="v">
                <p:oleObj spid="_x0000_s4340" name="Equation" r:id="rId3" imgW="1981080" imgH="419040" progId="Equation.3">
                  <p:embed/>
                </p:oleObj>
              </mc:Choice>
              <mc:Fallback>
                <p:oleObj name="Equation" r:id="rId3" imgW="1981080" imgH="419040" progId="Equation.3">
                  <p:embed/>
                  <p:pic>
                    <p:nvPicPr>
                      <p:cNvPr id="19" name="Object 7">
                        <a:extLst>
                          <a:ext uri="{FF2B5EF4-FFF2-40B4-BE49-F238E27FC236}">
                            <a16:creationId xmlns:a16="http://schemas.microsoft.com/office/drawing/2014/main" id="{1258E3A1-C481-4B1C-A731-25922A1B9A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891" y="2209800"/>
                        <a:ext cx="3190743" cy="6749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BC2066CC-5FC9-4529-9CE2-19C030173E38}"/>
              </a:ext>
            </a:extLst>
          </p:cNvPr>
          <p:cNvSpPr>
            <a:spLocks noGrp="1"/>
          </p:cNvSpPr>
          <p:nvPr>
            <p:ph sz="quarter" idx="16"/>
          </p:nvPr>
        </p:nvSpPr>
        <p:spPr>
          <a:xfrm>
            <a:off x="690661" y="3081947"/>
            <a:ext cx="8223799" cy="796316"/>
          </a:xfrm>
        </p:spPr>
        <p:txBody>
          <a:bodyPr/>
          <a:lstStyle/>
          <a:p>
            <a:pPr marL="90488"/>
            <a:r>
              <a:rPr lang="en-US" sz="2200" dirty="0"/>
              <a:t>we will assume a series representation of the unknown solution function </a:t>
            </a:r>
            <a:r>
              <a:rPr lang="en-US" sz="2200" i="1" dirty="0"/>
              <a:t>y</a:t>
            </a:r>
            <a:r>
              <a:rPr lang="en-US" sz="2200" dirty="0"/>
              <a:t>:</a:t>
            </a:r>
          </a:p>
        </p:txBody>
      </p:sp>
      <p:graphicFrame>
        <p:nvGraphicFramePr>
          <p:cNvPr id="13" name="Object 16" descr="y of x equals n ary summation n equals zero infinity an left parenthesis x minus x zero right parenthesis n">
            <a:extLst>
              <a:ext uri="{FF2B5EF4-FFF2-40B4-BE49-F238E27FC236}">
                <a16:creationId xmlns:a16="http://schemas.microsoft.com/office/drawing/2014/main" id="{60124AC6-3D1B-414B-B1FD-BECE3238B9F5}"/>
              </a:ext>
            </a:extLst>
          </p:cNvPr>
          <p:cNvGraphicFramePr>
            <a:graphicFrameLocks noGrp="1" noChangeAspect="1"/>
          </p:cNvGraphicFramePr>
          <p:nvPr>
            <p:ph sz="quarter" idx="18"/>
            <p:extLst>
              <p:ext uri="{D42A27DB-BD31-4B8C-83A1-F6EECF244321}">
                <p14:modId xmlns:p14="http://schemas.microsoft.com/office/powerpoint/2010/main" val="3156704294"/>
              </p:ext>
            </p:extLst>
          </p:nvPr>
        </p:nvGraphicFramePr>
        <p:xfrm>
          <a:off x="3683044" y="3678191"/>
          <a:ext cx="2127162" cy="695419"/>
        </p:xfrm>
        <a:graphic>
          <a:graphicData uri="http://schemas.openxmlformats.org/presentationml/2006/ole">
            <mc:AlternateContent xmlns:mc="http://schemas.openxmlformats.org/markup-compatibility/2006">
              <mc:Choice xmlns:v="urn:schemas-microsoft-com:vml" Requires="v">
                <p:oleObj spid="_x0000_s4341" name="Equation" r:id="rId5" imgW="1320480" imgH="431640" progId="Equation.3">
                  <p:embed/>
                </p:oleObj>
              </mc:Choice>
              <mc:Fallback>
                <p:oleObj name="Equation" r:id="rId5" imgW="1320480" imgH="431640" progId="Equation.3">
                  <p:embed/>
                  <p:pic>
                    <p:nvPicPr>
                      <p:cNvPr id="10" name="Object 16">
                        <a:extLst>
                          <a:ext uri="{FF2B5EF4-FFF2-40B4-BE49-F238E27FC236}">
                            <a16:creationId xmlns:a16="http://schemas.microsoft.com/office/drawing/2014/main" id="{28D959E4-3A6E-429B-B2E1-B667C040B22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83044" y="3678191"/>
                        <a:ext cx="2127162" cy="695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7A175455-7852-4CD4-83C4-024169F2B0E7}"/>
              </a:ext>
            </a:extLst>
          </p:cNvPr>
          <p:cNvSpPr>
            <a:spLocks noGrp="1"/>
          </p:cNvSpPr>
          <p:nvPr>
            <p:ph sz="quarter" idx="21"/>
          </p:nvPr>
        </p:nvSpPr>
        <p:spPr>
          <a:xfrm>
            <a:off x="381000" y="4740276"/>
            <a:ext cx="8385373" cy="1355724"/>
          </a:xfrm>
        </p:spPr>
        <p:txBody>
          <a:bodyPr/>
          <a:lstStyle/>
          <a:p>
            <a:pPr marL="271463" indent="-271463">
              <a:lnSpc>
                <a:spcPct val="100000"/>
              </a:lnSpc>
              <a:spcBef>
                <a:spcPts val="624"/>
              </a:spcBef>
              <a:buClr>
                <a:schemeClr val="accent2"/>
              </a:buClr>
            </a:pPr>
            <a:r>
              <a:rPr lang="en-US" sz="2200" dirty="0">
                <a:latin typeface="Times New Roman" panose="02020603050405020304" pitchFamily="18" charset="0"/>
                <a:cs typeface="Times New Roman" panose="02020603050405020304" pitchFamily="18" charset="0"/>
              </a:rPr>
              <a:t>As long as we are within the interval of convergence, this representation of </a:t>
            </a:r>
            <a:r>
              <a:rPr lang="en-US" sz="2200" i="1" dirty="0">
                <a:latin typeface="Times New Roman" panose="02020603050405020304" pitchFamily="18" charset="0"/>
                <a:cs typeface="Times New Roman" panose="02020603050405020304" pitchFamily="18" charset="0"/>
              </a:rPr>
              <a:t>y</a:t>
            </a:r>
            <a:r>
              <a:rPr lang="en-US" sz="2200" dirty="0">
                <a:latin typeface="Times New Roman" panose="02020603050405020304" pitchFamily="18" charset="0"/>
                <a:cs typeface="Times New Roman" panose="02020603050405020304" pitchFamily="18" charset="0"/>
              </a:rPr>
              <a:t> is continuous and has derivatives of all orders.</a:t>
            </a:r>
          </a:p>
        </p:txBody>
      </p:sp>
    </p:spTree>
    <p:extLst>
      <p:ext uri="{BB962C8B-B14F-4D97-AF65-F5344CB8AC3E}">
        <p14:creationId xmlns:p14="http://schemas.microsoft.com/office/powerpoint/2010/main" val="527148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0FB66-8F74-4274-90DF-BB0239FC1007}"/>
              </a:ext>
            </a:extLst>
          </p:cNvPr>
          <p:cNvSpPr>
            <a:spLocks noGrp="1"/>
          </p:cNvSpPr>
          <p:nvPr>
            <p:ph type="title"/>
          </p:nvPr>
        </p:nvSpPr>
        <p:spPr/>
        <p:txBody>
          <a:bodyPr>
            <a:normAutofit fontScale="90000"/>
          </a:bodyPr>
          <a:lstStyle/>
          <a:p>
            <a:r>
              <a:rPr lang="en-US" dirty="0"/>
              <a:t>Example 5.2.1: Series Solution to a Homogeneous Equation</a:t>
            </a:r>
            <a:endParaRPr lang="en-IN" dirty="0"/>
          </a:p>
        </p:txBody>
      </p:sp>
      <p:sp>
        <p:nvSpPr>
          <p:cNvPr id="3" name="Content Placeholder 2">
            <a:extLst>
              <a:ext uri="{FF2B5EF4-FFF2-40B4-BE49-F238E27FC236}">
                <a16:creationId xmlns:a16="http://schemas.microsoft.com/office/drawing/2014/main" id="{96AF0BFD-E94D-4516-90EF-7772AEF27D38}"/>
              </a:ext>
            </a:extLst>
          </p:cNvPr>
          <p:cNvSpPr>
            <a:spLocks noGrp="1"/>
          </p:cNvSpPr>
          <p:nvPr>
            <p:ph sz="quarter" idx="15"/>
          </p:nvPr>
        </p:nvSpPr>
        <p:spPr/>
        <p:txBody>
          <a:bodyPr/>
          <a:lstStyle/>
          <a:p>
            <a:r>
              <a:rPr lang="en-US" sz="2200" dirty="0"/>
              <a:t>Find a series solution of the equation</a:t>
            </a:r>
          </a:p>
        </p:txBody>
      </p:sp>
      <p:graphicFrame>
        <p:nvGraphicFramePr>
          <p:cNvPr id="20" name="Object 8" descr="y super double prime plus y equals zero comma negative infinity less than x less than infinity">
            <a:extLst>
              <a:ext uri="{FF2B5EF4-FFF2-40B4-BE49-F238E27FC236}">
                <a16:creationId xmlns:a16="http://schemas.microsoft.com/office/drawing/2014/main" id="{5D3CF9DE-8ED9-46F3-9E9E-053FBBAA5B14}"/>
              </a:ext>
            </a:extLst>
          </p:cNvPr>
          <p:cNvGraphicFramePr>
            <a:graphicFrameLocks noGrp="1" noChangeAspect="1"/>
          </p:cNvGraphicFramePr>
          <p:nvPr>
            <p:ph type="pic" sz="quarter" idx="19"/>
            <p:extLst>
              <p:ext uri="{D42A27DB-BD31-4B8C-83A1-F6EECF244321}">
                <p14:modId xmlns:p14="http://schemas.microsoft.com/office/powerpoint/2010/main" val="3964892105"/>
              </p:ext>
            </p:extLst>
          </p:nvPr>
        </p:nvGraphicFramePr>
        <p:xfrm>
          <a:off x="3594578" y="2133600"/>
          <a:ext cx="2175506" cy="297505"/>
        </p:xfrm>
        <a:graphic>
          <a:graphicData uri="http://schemas.openxmlformats.org/presentationml/2006/ole">
            <mc:AlternateContent xmlns:mc="http://schemas.openxmlformats.org/markup-compatibility/2006">
              <mc:Choice xmlns:v="urn:schemas-microsoft-com:vml" Requires="v">
                <p:oleObj spid="_x0000_s22766" name="Equation" r:id="rId3" imgW="1485720" imgH="203040" progId="Equation.3">
                  <p:embed/>
                </p:oleObj>
              </mc:Choice>
              <mc:Fallback>
                <p:oleObj name="Equation" r:id="rId3" imgW="1485720" imgH="203040" progId="Equation.3">
                  <p:embed/>
                  <p:pic>
                    <p:nvPicPr>
                      <p:cNvPr id="19" name="Object 8">
                        <a:extLst>
                          <a:ext uri="{FF2B5EF4-FFF2-40B4-BE49-F238E27FC236}">
                            <a16:creationId xmlns:a16="http://schemas.microsoft.com/office/drawing/2014/main" id="{35D750D6-4B62-4A2E-B0D1-A7A605ABC4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578" y="2133600"/>
                        <a:ext cx="2175506" cy="2975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E474FEF3-D67E-4E4A-8A07-B295D4581383}"/>
              </a:ext>
            </a:extLst>
          </p:cNvPr>
          <p:cNvSpPr>
            <a:spLocks noGrp="1"/>
          </p:cNvSpPr>
          <p:nvPr>
            <p:ph sz="quarter" idx="16"/>
          </p:nvPr>
        </p:nvSpPr>
        <p:spPr>
          <a:xfrm>
            <a:off x="381000" y="2625519"/>
            <a:ext cx="8520927" cy="1211470"/>
          </a:xfrm>
        </p:spPr>
        <p:txBody>
          <a:bodyPr/>
          <a:lstStyle/>
          <a:p>
            <a:pPr marL="342900" indent="-342900">
              <a:lnSpc>
                <a:spcPct val="100000"/>
              </a:lnSpc>
              <a:spcBef>
                <a:spcPts val="624"/>
              </a:spcBef>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Here, </a:t>
            </a:r>
            <a:r>
              <a:rPr lang="en-US" sz="2200" i="1" dirty="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a:t>
            </a:r>
            <a:r>
              <a:rPr lang="en-US" sz="2200" i="1" dirty="0">
                <a:latin typeface="Times New Roman" panose="02020603050405020304" pitchFamily="18" charset="0"/>
                <a:cs typeface="Times New Roman" panose="02020603050405020304" pitchFamily="18" charset="0"/>
              </a:rPr>
              <a:t>Q</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0, </a:t>
            </a:r>
            <a:r>
              <a:rPr lang="en-US" sz="2200" i="1" dirty="0">
                <a:latin typeface="Times New Roman" panose="02020603050405020304" pitchFamily="18" charset="0"/>
                <a:cs typeface="Times New Roman" panose="02020603050405020304" pitchFamily="18" charset="0"/>
              </a:rPr>
              <a:t>R</a:t>
            </a:r>
            <a:r>
              <a:rPr lang="en-US" sz="2200" dirty="0">
                <a:latin typeface="Times New Roman" panose="02020603050405020304" pitchFamily="18" charset="0"/>
                <a:cs typeface="Times New Roman" panose="02020603050405020304" pitchFamily="18" charset="0"/>
              </a:rPr>
              <a:t>(</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1. Thus every point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is an ordinary point.  We will take </a:t>
            </a:r>
            <a:r>
              <a:rPr lang="en-US" sz="2200" i="1" dirty="0">
                <a:latin typeface="Times New Roman" panose="02020603050405020304" pitchFamily="18" charset="0"/>
                <a:cs typeface="Times New Roman" panose="02020603050405020304" pitchFamily="18" charset="0"/>
              </a:rPr>
              <a:t>x</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 0. </a:t>
            </a:r>
          </a:p>
          <a:p>
            <a:pPr marL="342900" indent="-342900">
              <a:lnSpc>
                <a:spcPct val="100000"/>
              </a:lnSpc>
              <a:spcBef>
                <a:spcPts val="624"/>
              </a:spcBef>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Assume a series solution of the form</a:t>
            </a:r>
          </a:p>
        </p:txBody>
      </p:sp>
      <p:graphicFrame>
        <p:nvGraphicFramePr>
          <p:cNvPr id="21" name="Object 5" descr="y of x equals n ary summation n equals zero infinity anxn">
            <a:extLst>
              <a:ext uri="{FF2B5EF4-FFF2-40B4-BE49-F238E27FC236}">
                <a16:creationId xmlns:a16="http://schemas.microsoft.com/office/drawing/2014/main" id="{86271018-FA5A-4BB2-8F94-691DADCD624B}"/>
              </a:ext>
            </a:extLst>
          </p:cNvPr>
          <p:cNvGraphicFramePr>
            <a:graphicFrameLocks noGrp="1" noChangeAspect="1"/>
          </p:cNvGraphicFramePr>
          <p:nvPr>
            <p:ph sz="quarter" idx="18"/>
            <p:extLst>
              <p:ext uri="{D42A27DB-BD31-4B8C-83A1-F6EECF244321}">
                <p14:modId xmlns:p14="http://schemas.microsoft.com/office/powerpoint/2010/main" val="3616326921"/>
              </p:ext>
            </p:extLst>
          </p:nvPr>
        </p:nvGraphicFramePr>
        <p:xfrm>
          <a:off x="4058645" y="3733800"/>
          <a:ext cx="1375961" cy="632199"/>
        </p:xfrm>
        <a:graphic>
          <a:graphicData uri="http://schemas.openxmlformats.org/presentationml/2006/ole">
            <mc:AlternateContent xmlns:mc="http://schemas.openxmlformats.org/markup-compatibility/2006">
              <mc:Choice xmlns:v="urn:schemas-microsoft-com:vml" Requires="v">
                <p:oleObj spid="_x0000_s22767" name="Equation" r:id="rId5" imgW="939600" imgH="431640" progId="Equation.3">
                  <p:embed/>
                </p:oleObj>
              </mc:Choice>
              <mc:Fallback>
                <p:oleObj name="Equation" r:id="rId5" imgW="939600" imgH="431640" progId="Equation.3">
                  <p:embed/>
                  <p:pic>
                    <p:nvPicPr>
                      <p:cNvPr id="20" name="Object 5">
                        <a:extLst>
                          <a:ext uri="{FF2B5EF4-FFF2-40B4-BE49-F238E27FC236}">
                            <a16:creationId xmlns:a16="http://schemas.microsoft.com/office/drawing/2014/main" id="{44249A9F-8B01-459E-9BA7-36CE4D1B5D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8645" y="3733800"/>
                        <a:ext cx="1375961" cy="632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BDE2D78A-203E-49AD-8532-2490BBF00EA5}"/>
              </a:ext>
            </a:extLst>
          </p:cNvPr>
          <p:cNvSpPr>
            <a:spLocks noGrp="1"/>
          </p:cNvSpPr>
          <p:nvPr>
            <p:ph sz="quarter" idx="21"/>
          </p:nvPr>
        </p:nvSpPr>
        <p:spPr>
          <a:xfrm>
            <a:off x="380059" y="4392157"/>
            <a:ext cx="8520927" cy="42545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Differentiate term by term to obtain</a:t>
            </a:r>
          </a:p>
        </p:txBody>
      </p:sp>
      <p:graphicFrame>
        <p:nvGraphicFramePr>
          <p:cNvPr id="22" name="Object 6" descr="y of x equals n ary summation n equals zero infinity anxn comma y super prime of x equals n ary summation n equals one infinity nanxn minus one comma y super double prime of x equals n ary summation n equals two infinity nn minus one anxn minus two">
            <a:extLst>
              <a:ext uri="{FF2B5EF4-FFF2-40B4-BE49-F238E27FC236}">
                <a16:creationId xmlns:a16="http://schemas.microsoft.com/office/drawing/2014/main" id="{3BEEE53C-E51C-42A8-B75C-528318D2907E}"/>
              </a:ext>
            </a:extLst>
          </p:cNvPr>
          <p:cNvGraphicFramePr>
            <a:graphicFrameLocks noGrp="1" noChangeAspect="1"/>
          </p:cNvGraphicFramePr>
          <p:nvPr>
            <p:ph sz="quarter" idx="25"/>
            <p:extLst>
              <p:ext uri="{D42A27DB-BD31-4B8C-83A1-F6EECF244321}">
                <p14:modId xmlns:p14="http://schemas.microsoft.com/office/powerpoint/2010/main" val="3018489500"/>
              </p:ext>
            </p:extLst>
          </p:nvPr>
        </p:nvGraphicFramePr>
        <p:xfrm>
          <a:off x="2198992" y="4876800"/>
          <a:ext cx="4774592" cy="554047"/>
        </p:xfrm>
        <a:graphic>
          <a:graphicData uri="http://schemas.openxmlformats.org/presentationml/2006/ole">
            <mc:AlternateContent xmlns:mc="http://schemas.openxmlformats.org/markup-compatibility/2006">
              <mc:Choice xmlns:v="urn:schemas-microsoft-com:vml" Requires="v">
                <p:oleObj spid="_x0000_s22768" name="Equation" r:id="rId7" imgW="3720960" imgH="431640" progId="Equation.3">
                  <p:embed/>
                </p:oleObj>
              </mc:Choice>
              <mc:Fallback>
                <p:oleObj name="Equation" r:id="rId7" imgW="3720960" imgH="431640" progId="Equation.3">
                  <p:embed/>
                  <p:pic>
                    <p:nvPicPr>
                      <p:cNvPr id="21" name="Object 6">
                        <a:extLst>
                          <a:ext uri="{FF2B5EF4-FFF2-40B4-BE49-F238E27FC236}">
                            <a16:creationId xmlns:a16="http://schemas.microsoft.com/office/drawing/2014/main" id="{57504634-D1DF-4D18-AD99-969B70F13C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8992" y="4876800"/>
                        <a:ext cx="4774592" cy="554047"/>
                      </a:xfrm>
                      <a:prstGeom prst="rect">
                        <a:avLst/>
                      </a:prstGeom>
                      <a:noFill/>
                    </p:spPr>
                  </p:pic>
                </p:oleObj>
              </mc:Fallback>
            </mc:AlternateContent>
          </a:graphicData>
        </a:graphic>
      </p:graphicFrame>
      <p:sp>
        <p:nvSpPr>
          <p:cNvPr id="9" name="Content Placeholder 8">
            <a:extLst>
              <a:ext uri="{FF2B5EF4-FFF2-40B4-BE49-F238E27FC236}">
                <a16:creationId xmlns:a16="http://schemas.microsoft.com/office/drawing/2014/main" id="{4B529170-E2C8-4EA2-8202-4F68135E38C4}"/>
              </a:ext>
            </a:extLst>
          </p:cNvPr>
          <p:cNvSpPr>
            <a:spLocks noGrp="1"/>
          </p:cNvSpPr>
          <p:nvPr>
            <p:ph sz="quarter" idx="22"/>
          </p:nvPr>
        </p:nvSpPr>
        <p:spPr>
          <a:xfrm>
            <a:off x="380058" y="5490040"/>
            <a:ext cx="8534399" cy="425450"/>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Substituting these expressions into the equation, we obtain</a:t>
            </a:r>
          </a:p>
        </p:txBody>
      </p:sp>
      <p:graphicFrame>
        <p:nvGraphicFramePr>
          <p:cNvPr id="23" name="Object 7" descr="n ary summation n equals two infinity nn minus one anxn minus two plus n ary summation n equals zero infinity anxn equals zero">
            <a:extLst>
              <a:ext uri="{FF2B5EF4-FFF2-40B4-BE49-F238E27FC236}">
                <a16:creationId xmlns:a16="http://schemas.microsoft.com/office/drawing/2014/main" id="{2F8F2F62-0A5C-4EFE-870F-5DA7D8B4EA63}"/>
              </a:ext>
            </a:extLst>
          </p:cNvPr>
          <p:cNvGraphicFramePr>
            <a:graphicFrameLocks noGrp="1" noChangeAspect="1"/>
          </p:cNvGraphicFramePr>
          <p:nvPr>
            <p:ph sz="quarter" idx="26"/>
            <p:extLst>
              <p:ext uri="{D42A27DB-BD31-4B8C-83A1-F6EECF244321}">
                <p14:modId xmlns:p14="http://schemas.microsoft.com/office/powerpoint/2010/main" val="154175834"/>
              </p:ext>
            </p:extLst>
          </p:nvPr>
        </p:nvGraphicFramePr>
        <p:xfrm>
          <a:off x="3836231" y="5867400"/>
          <a:ext cx="1820788" cy="421136"/>
        </p:xfrm>
        <a:graphic>
          <a:graphicData uri="http://schemas.openxmlformats.org/presentationml/2006/ole">
            <mc:AlternateContent xmlns:mc="http://schemas.openxmlformats.org/markup-compatibility/2006">
              <mc:Choice xmlns:v="urn:schemas-microsoft-com:vml" Requires="v">
                <p:oleObj spid="_x0000_s22769" name="Equation" r:id="rId9" imgW="1866600" imgH="431640" progId="Equation.3">
                  <p:embed/>
                </p:oleObj>
              </mc:Choice>
              <mc:Fallback>
                <p:oleObj name="Equation" r:id="rId9" imgW="1866600" imgH="431640" progId="Equation.3">
                  <p:embed/>
                  <p:pic>
                    <p:nvPicPr>
                      <p:cNvPr id="22" name="Object 7">
                        <a:extLst>
                          <a:ext uri="{FF2B5EF4-FFF2-40B4-BE49-F238E27FC236}">
                            <a16:creationId xmlns:a16="http://schemas.microsoft.com/office/drawing/2014/main" id="{685A8C6E-1752-405B-A6E1-2B8B152156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36231" y="5867400"/>
                        <a:ext cx="1820788" cy="421136"/>
                      </a:xfrm>
                      <a:prstGeom prst="rect">
                        <a:avLst/>
                      </a:prstGeom>
                      <a:noFill/>
                    </p:spPr>
                  </p:pic>
                </p:oleObj>
              </mc:Fallback>
            </mc:AlternateContent>
          </a:graphicData>
        </a:graphic>
      </p:graphicFrame>
    </p:spTree>
    <p:extLst>
      <p:ext uri="{BB962C8B-B14F-4D97-AF65-F5344CB8AC3E}">
        <p14:creationId xmlns:p14="http://schemas.microsoft.com/office/powerpoint/2010/main" val="299847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3DA54-71A2-4021-9519-CC3855B8C04A}"/>
              </a:ext>
            </a:extLst>
          </p:cNvPr>
          <p:cNvSpPr>
            <a:spLocks noGrp="1"/>
          </p:cNvSpPr>
          <p:nvPr>
            <p:ph type="title"/>
          </p:nvPr>
        </p:nvSpPr>
        <p:spPr/>
        <p:txBody>
          <a:bodyPr/>
          <a:lstStyle/>
          <a:p>
            <a:r>
              <a:rPr lang="en-US" dirty="0"/>
              <a:t>Example 5.2.1: Combining the Series</a:t>
            </a:r>
            <a:endParaRPr lang="en-IN" dirty="0"/>
          </a:p>
        </p:txBody>
      </p:sp>
      <p:sp>
        <p:nvSpPr>
          <p:cNvPr id="3" name="Content Placeholder 2">
            <a:extLst>
              <a:ext uri="{FF2B5EF4-FFF2-40B4-BE49-F238E27FC236}">
                <a16:creationId xmlns:a16="http://schemas.microsoft.com/office/drawing/2014/main" id="{35CA335C-4D85-4C85-8D32-5B4B15766FDC}"/>
              </a:ext>
            </a:extLst>
          </p:cNvPr>
          <p:cNvSpPr>
            <a:spLocks noGrp="1"/>
          </p:cNvSpPr>
          <p:nvPr>
            <p:ph sz="quarter" idx="15"/>
          </p:nvPr>
        </p:nvSpPr>
        <p:spPr/>
        <p:txBody>
          <a:bodyPr/>
          <a:lstStyle/>
          <a:p>
            <a:r>
              <a:rPr lang="en-IN" sz="2200" dirty="0"/>
              <a:t>Our equation is</a:t>
            </a:r>
          </a:p>
        </p:txBody>
      </p:sp>
      <p:graphicFrame>
        <p:nvGraphicFramePr>
          <p:cNvPr id="20" name="Object 0" descr="n ary summation n equals two infinity nn minus one anxn minus two plus n ary summation n equals zero infinity anxn equals zero">
            <a:extLst>
              <a:ext uri="{FF2B5EF4-FFF2-40B4-BE49-F238E27FC236}">
                <a16:creationId xmlns:a16="http://schemas.microsoft.com/office/drawing/2014/main" id="{61EF35AC-FEE5-434F-B252-F53F6C4477C6}"/>
              </a:ext>
            </a:extLst>
          </p:cNvPr>
          <p:cNvGraphicFramePr>
            <a:graphicFrameLocks noGrp="1" noChangeAspect="1"/>
          </p:cNvGraphicFramePr>
          <p:nvPr>
            <p:ph sz="quarter" idx="16"/>
            <p:extLst>
              <p:ext uri="{D42A27DB-BD31-4B8C-83A1-F6EECF244321}">
                <p14:modId xmlns:p14="http://schemas.microsoft.com/office/powerpoint/2010/main" val="142887461"/>
              </p:ext>
            </p:extLst>
          </p:nvPr>
        </p:nvGraphicFramePr>
        <p:xfrm>
          <a:off x="3164061" y="2057400"/>
          <a:ext cx="2733328" cy="632199"/>
        </p:xfrm>
        <a:graphic>
          <a:graphicData uri="http://schemas.openxmlformats.org/presentationml/2006/ole">
            <mc:AlternateContent xmlns:mc="http://schemas.openxmlformats.org/markup-compatibility/2006">
              <mc:Choice xmlns:v="urn:schemas-microsoft-com:vml" Requires="v">
                <p:oleObj spid="_x0000_s23668" name="Equation" r:id="rId3" imgW="1866600" imgH="431640" progId="Equation.3">
                  <p:embed/>
                </p:oleObj>
              </mc:Choice>
              <mc:Fallback>
                <p:oleObj name="Equation" r:id="rId3" imgW="1866600" imgH="431640" progId="Equation.3">
                  <p:embed/>
                  <p:pic>
                    <p:nvPicPr>
                      <p:cNvPr id="13" name="Object 0">
                        <a:extLst>
                          <a:ext uri="{FF2B5EF4-FFF2-40B4-BE49-F238E27FC236}">
                            <a16:creationId xmlns:a16="http://schemas.microsoft.com/office/drawing/2014/main" id="{3210AE71-8EDE-441E-B59D-C680239D8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061" y="2057400"/>
                        <a:ext cx="2733328" cy="63219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617279F9-5FD7-4F8E-8918-C23C82F90933}"/>
              </a:ext>
            </a:extLst>
          </p:cNvPr>
          <p:cNvSpPr>
            <a:spLocks noGrp="1"/>
          </p:cNvSpPr>
          <p:nvPr>
            <p:ph sz="quarter" idx="18"/>
          </p:nvPr>
        </p:nvSpPr>
        <p:spPr>
          <a:xfrm>
            <a:off x="380060" y="2878138"/>
            <a:ext cx="8334022" cy="550862"/>
          </a:xfrm>
        </p:spPr>
        <p:txBody>
          <a:bodyPr/>
          <a:lstStyle/>
          <a:p>
            <a:pPr marL="271463" indent="-271463">
              <a:buClr>
                <a:schemeClr val="accent2"/>
              </a:buClr>
            </a:pPr>
            <a:r>
              <a:rPr lang="en-US" sz="2200" dirty="0">
                <a:latin typeface="Times New Roman" panose="02020603050405020304" pitchFamily="18" charset="0"/>
                <a:cs typeface="Times New Roman" panose="02020603050405020304" pitchFamily="18" charset="0"/>
              </a:rPr>
              <a:t>Shifting indices by replacing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with </a:t>
            </a:r>
            <a:r>
              <a:rPr lang="en-US" sz="2200" i="1" dirty="0">
                <a:latin typeface="Times New Roman" panose="02020603050405020304" pitchFamily="18" charset="0"/>
                <a:cs typeface="Times New Roman" panose="02020603050405020304" pitchFamily="18" charset="0"/>
              </a:rPr>
              <a:t>n</a:t>
            </a:r>
            <a:r>
              <a:rPr lang="en-US" sz="2200" dirty="0">
                <a:latin typeface="Times New Roman" panose="02020603050405020304" pitchFamily="18" charset="0"/>
                <a:cs typeface="Times New Roman" panose="02020603050405020304" pitchFamily="18" charset="0"/>
              </a:rPr>
              <a:t> + 2, we obtain</a:t>
            </a:r>
          </a:p>
        </p:txBody>
      </p:sp>
      <p:graphicFrame>
        <p:nvGraphicFramePr>
          <p:cNvPr id="21" name="Content Placeholder 20" descr="multiline equation line 1 n ary summation n equals zero infinity n plus two n plus one an plus two xn prefix plus of n ary summation n equals zero infinity anxn equals zero line 2 n ary summation n equals zero infinity n plus two n plus one an plus two plus an times x super n equals zero">
            <a:extLst>
              <a:ext uri="{FF2B5EF4-FFF2-40B4-BE49-F238E27FC236}">
                <a16:creationId xmlns:a16="http://schemas.microsoft.com/office/drawing/2014/main" id="{583BF2F6-36FF-46AE-BA43-AD7D99534184}"/>
              </a:ext>
            </a:extLst>
          </p:cNvPr>
          <p:cNvGraphicFramePr>
            <a:graphicFrameLocks noGrp="1" noChangeAspect="1"/>
          </p:cNvGraphicFramePr>
          <p:nvPr>
            <p:ph sz="quarter" idx="21"/>
            <p:extLst>
              <p:ext uri="{D42A27DB-BD31-4B8C-83A1-F6EECF244321}">
                <p14:modId xmlns:p14="http://schemas.microsoft.com/office/powerpoint/2010/main" val="1986931311"/>
              </p:ext>
            </p:extLst>
          </p:nvPr>
        </p:nvGraphicFramePr>
        <p:xfrm>
          <a:off x="2553712" y="3810000"/>
          <a:ext cx="4304288" cy="1617081"/>
        </p:xfrm>
        <a:graphic>
          <a:graphicData uri="http://schemas.openxmlformats.org/presentationml/2006/ole">
            <mc:AlternateContent xmlns:mc="http://schemas.openxmlformats.org/markup-compatibility/2006">
              <mc:Choice xmlns:v="urn:schemas-microsoft-com:vml" Requires="v">
                <p:oleObj spid="_x0000_s23669" name="Equation" r:id="rId5" imgW="2298600" imgH="863280" progId="Equation.DSMT4">
                  <p:embed/>
                </p:oleObj>
              </mc:Choice>
              <mc:Fallback>
                <p:oleObj name="Equation" r:id="rId5" imgW="2298600" imgH="863280" progId="Equation.DSMT4">
                  <p:embed/>
                  <p:pic>
                    <p:nvPicPr>
                      <p:cNvPr id="4" name="Object 3"/>
                      <p:cNvPicPr/>
                      <p:nvPr/>
                    </p:nvPicPr>
                    <p:blipFill>
                      <a:blip r:embed="rId6"/>
                      <a:stretch>
                        <a:fillRect/>
                      </a:stretch>
                    </p:blipFill>
                    <p:spPr>
                      <a:xfrm>
                        <a:off x="2553712" y="3810000"/>
                        <a:ext cx="4304288" cy="1617081"/>
                      </a:xfrm>
                      <a:prstGeom prst="rect">
                        <a:avLst/>
                      </a:prstGeom>
                    </p:spPr>
                  </p:pic>
                </p:oleObj>
              </mc:Fallback>
            </mc:AlternateContent>
          </a:graphicData>
        </a:graphic>
      </p:graphicFrame>
    </p:spTree>
    <p:extLst>
      <p:ext uri="{BB962C8B-B14F-4D97-AF65-F5344CB8AC3E}">
        <p14:creationId xmlns:p14="http://schemas.microsoft.com/office/powerpoint/2010/main" val="220604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E391-CA93-4002-B524-3728D8A3B0B5}"/>
              </a:ext>
            </a:extLst>
          </p:cNvPr>
          <p:cNvSpPr>
            <a:spLocks noGrp="1"/>
          </p:cNvSpPr>
          <p:nvPr>
            <p:ph type="title"/>
          </p:nvPr>
        </p:nvSpPr>
        <p:spPr/>
        <p:txBody>
          <a:bodyPr/>
          <a:lstStyle/>
          <a:p>
            <a:r>
              <a:rPr lang="en-IN" dirty="0"/>
              <a:t>Example 5.2.1: Recurrence Relation</a:t>
            </a:r>
          </a:p>
        </p:txBody>
      </p:sp>
      <p:sp>
        <p:nvSpPr>
          <p:cNvPr id="3" name="Content Placeholder 2">
            <a:extLst>
              <a:ext uri="{FF2B5EF4-FFF2-40B4-BE49-F238E27FC236}">
                <a16:creationId xmlns:a16="http://schemas.microsoft.com/office/drawing/2014/main" id="{C4CDC1D0-21AA-4F5F-9F93-90B32C304594}"/>
              </a:ext>
            </a:extLst>
          </p:cNvPr>
          <p:cNvSpPr>
            <a:spLocks noGrp="1"/>
          </p:cNvSpPr>
          <p:nvPr>
            <p:ph sz="quarter" idx="15"/>
          </p:nvPr>
        </p:nvSpPr>
        <p:spPr>
          <a:xfrm>
            <a:off x="380060" y="1692275"/>
            <a:ext cx="2286940" cy="425450"/>
          </a:xfrm>
        </p:spPr>
        <p:txBody>
          <a:bodyPr/>
          <a:lstStyle/>
          <a:p>
            <a:r>
              <a:rPr lang="en-IN" sz="2200" dirty="0"/>
              <a:t>Our equation is</a:t>
            </a:r>
          </a:p>
        </p:txBody>
      </p:sp>
      <p:graphicFrame>
        <p:nvGraphicFramePr>
          <p:cNvPr id="20" name="Picture Placeholder 19" descr="n ary summation n equals zero infinity n plus two n plus one an plus two plus an times x super n equals zero">
            <a:extLst>
              <a:ext uri="{FF2B5EF4-FFF2-40B4-BE49-F238E27FC236}">
                <a16:creationId xmlns:a16="http://schemas.microsoft.com/office/drawing/2014/main" id="{C638AA39-4207-4C93-9C4A-E149DC520322}"/>
              </a:ext>
            </a:extLst>
          </p:cNvPr>
          <p:cNvGraphicFramePr>
            <a:graphicFrameLocks noGrp="1" noChangeAspect="1"/>
          </p:cNvGraphicFramePr>
          <p:nvPr>
            <p:ph type="pic" sz="quarter" idx="19"/>
            <p:extLst>
              <p:ext uri="{D42A27DB-BD31-4B8C-83A1-F6EECF244321}">
                <p14:modId xmlns:p14="http://schemas.microsoft.com/office/powerpoint/2010/main" val="3136405322"/>
              </p:ext>
            </p:extLst>
          </p:nvPr>
        </p:nvGraphicFramePr>
        <p:xfrm>
          <a:off x="2590800" y="1590581"/>
          <a:ext cx="3293011" cy="695419"/>
        </p:xfrm>
        <a:graphic>
          <a:graphicData uri="http://schemas.openxmlformats.org/presentationml/2006/ole">
            <mc:AlternateContent xmlns:mc="http://schemas.openxmlformats.org/markup-compatibility/2006">
              <mc:Choice xmlns:v="urn:schemas-microsoft-com:vml" Requires="v">
                <p:oleObj spid="_x0000_s24688" name="Equation" r:id="rId3" imgW="2044440" imgH="431640" progId="Equation.DSMT4">
                  <p:embed/>
                </p:oleObj>
              </mc:Choice>
              <mc:Fallback>
                <p:oleObj name="Equation" r:id="rId3" imgW="2044440" imgH="431640" progId="Equation.DSMT4">
                  <p:embed/>
                  <p:pic>
                    <p:nvPicPr>
                      <p:cNvPr id="4" name="Object 3"/>
                      <p:cNvPicPr/>
                      <p:nvPr/>
                    </p:nvPicPr>
                    <p:blipFill>
                      <a:blip r:embed="rId4"/>
                      <a:stretch>
                        <a:fillRect/>
                      </a:stretch>
                    </p:blipFill>
                    <p:spPr>
                      <a:xfrm>
                        <a:off x="2590800" y="1590581"/>
                        <a:ext cx="3293011" cy="695419"/>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id="{1F212C5F-6639-42A7-B925-8B27E866147B}"/>
              </a:ext>
            </a:extLst>
          </p:cNvPr>
          <p:cNvSpPr>
            <a:spLocks noGrp="1"/>
          </p:cNvSpPr>
          <p:nvPr>
            <p:ph sz="quarter" idx="16"/>
          </p:nvPr>
        </p:nvSpPr>
        <p:spPr>
          <a:xfrm>
            <a:off x="379590" y="2362200"/>
            <a:ext cx="8534400" cy="695419"/>
          </a:xfrm>
        </p:spPr>
        <p:txBody>
          <a:bodyPr/>
          <a:lstStyle/>
          <a:p>
            <a:pPr marL="271463" indent="-271463">
              <a:buClr>
                <a:schemeClr val="accent2"/>
              </a:buCl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 this equation to be valid for all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the coefficient of each power of </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must be zero, and hence</a:t>
            </a:r>
          </a:p>
        </p:txBody>
      </p:sp>
      <p:graphicFrame>
        <p:nvGraphicFramePr>
          <p:cNvPr id="21" name="Object 6" descr="multiline equation line 1  open left parenthesis n plus two close times open left parenthesis n plus one close times a sub n plus two plus a sub n equals zero comma n equals zero comma one comma two comma full stop full stop full stop line 2 or line 3  equation left hand side a sub n plus two equals right hand side negative a sub n divided by open left parenthesis n plus two close times open left parenthesis n plus one close comma n equals zero comma one comma two comma full stop full stop full stop">
            <a:extLst>
              <a:ext uri="{FF2B5EF4-FFF2-40B4-BE49-F238E27FC236}">
                <a16:creationId xmlns:a16="http://schemas.microsoft.com/office/drawing/2014/main" id="{E54B66F0-0A7E-4A71-8DDB-6552C3CCF0DC}"/>
              </a:ext>
            </a:extLst>
          </p:cNvPr>
          <p:cNvGraphicFramePr>
            <a:graphicFrameLocks noGrp="1" noChangeAspect="1"/>
          </p:cNvGraphicFramePr>
          <p:nvPr>
            <p:ph sz="quarter" idx="18"/>
            <p:extLst>
              <p:ext uri="{D42A27DB-BD31-4B8C-83A1-F6EECF244321}">
                <p14:modId xmlns:p14="http://schemas.microsoft.com/office/powerpoint/2010/main" val="4159969282"/>
              </p:ext>
            </p:extLst>
          </p:nvPr>
        </p:nvGraphicFramePr>
        <p:xfrm>
          <a:off x="2495270" y="3447123"/>
          <a:ext cx="4172510" cy="1431744"/>
        </p:xfrm>
        <a:graphic>
          <a:graphicData uri="http://schemas.openxmlformats.org/presentationml/2006/ole">
            <mc:AlternateContent xmlns:mc="http://schemas.openxmlformats.org/markup-compatibility/2006">
              <mc:Choice xmlns:v="urn:schemas-microsoft-com:vml" Requires="v">
                <p:oleObj spid="_x0000_s24689" name="Equation" r:id="rId5" imgW="2590560" imgH="888840" progId="Equation.3">
                  <p:embed/>
                </p:oleObj>
              </mc:Choice>
              <mc:Fallback>
                <p:oleObj name="Equation" r:id="rId5" imgW="2590560" imgH="888840" progId="Equation.3">
                  <p:embed/>
                  <p:pic>
                    <p:nvPicPr>
                      <p:cNvPr id="16" name="Object 6">
                        <a:extLst>
                          <a:ext uri="{FF2B5EF4-FFF2-40B4-BE49-F238E27FC236}">
                            <a16:creationId xmlns:a16="http://schemas.microsoft.com/office/drawing/2014/main" id="{D3DF75EF-0825-42D7-8C46-9308F1F040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270" y="3447123"/>
                        <a:ext cx="4172510" cy="14317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339A2948-92B7-4E20-AE44-9503EBD68D69}"/>
              </a:ext>
            </a:extLst>
          </p:cNvPr>
          <p:cNvSpPr>
            <a:spLocks noGrp="1"/>
          </p:cNvSpPr>
          <p:nvPr>
            <p:ph sz="quarter" idx="21"/>
          </p:nvPr>
        </p:nvSpPr>
        <p:spPr>
          <a:xfrm>
            <a:off x="427304" y="5165724"/>
            <a:ext cx="8388449" cy="1006475"/>
          </a:xfrm>
        </p:spPr>
        <p:txBody>
          <a:bodyPr/>
          <a:lstStyle/>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This type of equation is called a </a:t>
            </a:r>
            <a:r>
              <a:rPr lang="en-US" sz="2200" b="1" dirty="0">
                <a:latin typeface="Times New Roman" panose="02020603050405020304" pitchFamily="18" charset="0"/>
                <a:cs typeface="Times New Roman" panose="02020603050405020304" pitchFamily="18" charset="0"/>
              </a:rPr>
              <a:t>recurrence relation</a:t>
            </a:r>
            <a:r>
              <a:rPr lang="en-US" sz="2200" dirty="0">
                <a:latin typeface="Times New Roman" panose="02020603050405020304" pitchFamily="18" charset="0"/>
                <a:cs typeface="Times New Roman" panose="02020603050405020304" pitchFamily="18" charset="0"/>
              </a:rPr>
              <a:t>.</a:t>
            </a:r>
          </a:p>
          <a:p>
            <a:pPr marL="342900" indent="-342900">
              <a:buClr>
                <a:schemeClr val="accent2"/>
              </a:buClr>
              <a:buFont typeface="Arial" pitchFamily="34" charset="0"/>
              <a:buChar char="•"/>
            </a:pPr>
            <a:r>
              <a:rPr lang="en-US" sz="2200" dirty="0">
                <a:latin typeface="Times New Roman" panose="02020603050405020304" pitchFamily="18" charset="0"/>
                <a:cs typeface="Times New Roman" panose="02020603050405020304" pitchFamily="18" charset="0"/>
              </a:rPr>
              <a:t>Next, we find the individual coefficients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0</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1</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a:t>
            </a:r>
            <a:r>
              <a:rPr lang="en-US" sz="2200" baseline="-250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45450648"/>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1833</Words>
  <Application>Microsoft Office PowerPoint</Application>
  <PresentationFormat>On-screen Show (4:3)</PresentationFormat>
  <Paragraphs>136</Paragraphs>
  <Slides>30</Slides>
  <Notes>2</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30</vt:i4>
      </vt:variant>
    </vt:vector>
  </HeadingPairs>
  <TitlesOfParts>
    <vt:vector size="46" baseType="lpstr">
      <vt:lpstr>Arial</vt:lpstr>
      <vt:lpstr>Calibri</vt:lpstr>
      <vt:lpstr>Cambria Math</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5.2 Series Solutions Near an Ordinary Point, Part I</vt:lpstr>
      <vt:lpstr>Second Order Linear Equations with Variable Coefficients</vt:lpstr>
      <vt:lpstr>Ordinary Points</vt:lpstr>
      <vt:lpstr>Singular Points</vt:lpstr>
      <vt:lpstr>Series Solutions Near Ordinary Points </vt:lpstr>
      <vt:lpstr>Example 5.2.1: Series Solution to a Homogeneous Equation</vt:lpstr>
      <vt:lpstr>Example 5.2.1: Combining the Series</vt:lpstr>
      <vt:lpstr>Example 5.2.1: Recurrence Relation</vt:lpstr>
      <vt:lpstr>Example 5.2.1: Even Coefficients</vt:lpstr>
      <vt:lpstr>Example 5.2.1: Odd Coefficients</vt:lpstr>
      <vt:lpstr>Example 5.2.1: Solution</vt:lpstr>
      <vt:lpstr>Example 5.2.1: Functions Defined by IVP</vt:lpstr>
      <vt:lpstr>Example 5.2.1: Graphs</vt:lpstr>
      <vt:lpstr>Example 5.2.2: Airy’s Equation</vt:lpstr>
      <vt:lpstr>Example 5.2.2: Combine the Series</vt:lpstr>
      <vt:lpstr>Example 5.2.2: Recurrence Relation</vt:lpstr>
      <vt:lpstr>Example 5.2.2: Determine the Coefficients</vt:lpstr>
      <vt:lpstr>Example 5.2.2: Find a3n</vt:lpstr>
      <vt:lpstr>Example 5.2.2: Find a3n+1</vt:lpstr>
      <vt:lpstr>Example 5.2.2: Solution</vt:lpstr>
      <vt:lpstr>Example 5.2.2: Fundamental Solutions</vt:lpstr>
      <vt:lpstr>Example 5.2.2: Solution Graphs</vt:lpstr>
      <vt:lpstr>Example 5.2.3: Airy’s Equation where x = 1 is an ordinary point</vt:lpstr>
      <vt:lpstr>Example 5.2.3: Rewriting the Series Equation</vt:lpstr>
      <vt:lpstr>Example 5.2.3: Solving the Recurrence Relation</vt:lpstr>
      <vt:lpstr>Example 5.2.3: The Solution</vt:lpstr>
      <vt:lpstr>Example 5.2.3: Recursion with More Than Two Terms</vt:lpstr>
      <vt:lpstr>Example 5.2.3: Solution and Convergence</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2021-11-22T07:43:19Z</dcterms:modified>
</cp:coreProperties>
</file>