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23"/>
  </p:notesMasterIdLst>
  <p:sldIdLst>
    <p:sldId id="436" r:id="rId8"/>
    <p:sldId id="437" r:id="rId9"/>
    <p:sldId id="498" r:id="rId10"/>
    <p:sldId id="499" r:id="rId11"/>
    <p:sldId id="477" r:id="rId12"/>
    <p:sldId id="500" r:id="rId13"/>
    <p:sldId id="501" r:id="rId14"/>
    <p:sldId id="502" r:id="rId15"/>
    <p:sldId id="503" r:id="rId16"/>
    <p:sldId id="479" r:id="rId17"/>
    <p:sldId id="504" r:id="rId18"/>
    <p:sldId id="505" r:id="rId19"/>
    <p:sldId id="506" r:id="rId20"/>
    <p:sldId id="463" r:id="rId21"/>
    <p:sldId id="351" r:id="rId22"/>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7" autoAdjust="0"/>
    <p:restoredTop sz="96257" autoAdjust="0"/>
  </p:normalViewPr>
  <p:slideViewPr>
    <p:cSldViewPr>
      <p:cViewPr varScale="1">
        <p:scale>
          <a:sx n="102" d="100"/>
          <a:sy n="102" d="100"/>
        </p:scale>
        <p:origin x="1212" y="108"/>
      </p:cViewPr>
      <p:guideLst>
        <p:guide pos="2880"/>
        <p:guide orient="horz" pos="2160"/>
      </p:guideLst>
    </p:cSldViewPr>
  </p:slideViewPr>
  <p:outlineViewPr>
    <p:cViewPr>
      <p:scale>
        <a:sx n="33" d="100"/>
        <a:sy n="33" d="100"/>
      </p:scale>
      <p:origin x="0" y="-26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emf"/><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11/22/2021</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15</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lgn="ctr">
              <a:defRPr>
                <a:latin typeface="Times New Roman" charset="0"/>
                <a:ea typeface="Times New Roman" charset="0"/>
                <a:cs typeface="Times New Roman" charset="0"/>
              </a:defRPr>
            </a:lvl1pPr>
          </a:lstStyle>
          <a:p>
            <a:r>
              <a:rPr lang="en-US" sz="1200" dirty="0">
                <a:solidFill>
                  <a:schemeClr val="tx1">
                    <a:tint val="75000"/>
                  </a:schemeClr>
                </a:solidFill>
                <a:latin typeface="Times New Roman" panose="02020603050405020304" pitchFamily="18"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C5D82127-62C7-4A6A-82BE-9478F53D6B22}"/>
              </a:ext>
            </a:extLst>
          </p:cNvPr>
          <p:cNvSpPr>
            <a:spLocks noGrp="1"/>
          </p:cNvSpPr>
          <p:nvPr>
            <p:ph sz="quarter" idx="12"/>
          </p:nvPr>
        </p:nvSpPr>
        <p:spPr>
          <a:xfrm>
            <a:off x="2941638" y="2590800"/>
            <a:ext cx="1858962" cy="9906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285750" indent="-285750" algn="l">
              <a:lnSpc>
                <a:spcPct val="100000"/>
              </a:lnSpc>
              <a:spcBef>
                <a:spcPts val="624"/>
              </a:spcBef>
              <a:buClr>
                <a:schemeClr val="accent2"/>
              </a:buClr>
              <a:buFont typeface="Arial" panose="020B0604020202020204" pitchFamily="34" charset="0"/>
              <a:buChar char="•"/>
              <a:defRPr sz="1800" b="0" i="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714031" indent="-400761">
              <a:lnSpc>
                <a:spcPct val="100000"/>
              </a:lnSpc>
              <a:spcBef>
                <a:spcPts val="624"/>
              </a:spcBef>
              <a:buClr>
                <a:schemeClr val="accent2"/>
              </a:buClr>
              <a:buSzPct val="80000"/>
              <a:buFont typeface="Courier New" panose="02070309020205020404" pitchFamily="49" charset="0"/>
              <a:buChar char="o"/>
              <a:tabLst/>
              <a:defRPr sz="2467"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1"/>
            <a:endParaRPr lang="en-US" sz="1778" dirty="0"/>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algn="ctr"/>
            <a:r>
              <a:rPr lang="en-US" sz="120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endPar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endParaRP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theme" Target="../theme/theme6.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6" r:id="rId15"/>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8.wmf"/><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15.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20.wmf"/><Relationship Id="rId5" Type="http://schemas.openxmlformats.org/officeDocument/2006/relationships/oleObject" Target="../embeddings/oleObject22.bin"/><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8.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5.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7.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8.bin"/><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13.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5</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Series Solutions of Second Order Linear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F2B2-CEEE-477F-9FB8-060931C3312C}"/>
              </a:ext>
            </a:extLst>
          </p:cNvPr>
          <p:cNvSpPr>
            <a:spLocks noGrp="1"/>
          </p:cNvSpPr>
          <p:nvPr>
            <p:ph type="title"/>
          </p:nvPr>
        </p:nvSpPr>
        <p:spPr>
          <a:xfrm>
            <a:off x="281354" y="457199"/>
            <a:ext cx="8534400" cy="1235075"/>
          </a:xfrm>
        </p:spPr>
        <p:txBody>
          <a:bodyPr>
            <a:normAutofit/>
          </a:bodyPr>
          <a:lstStyle/>
          <a:p>
            <a:r>
              <a:rPr lang="en-US" dirty="0"/>
              <a:t>Example 5.3.4: Legendre Equation (part one)</a:t>
            </a:r>
            <a:endParaRPr lang="en-IN" dirty="0"/>
          </a:p>
        </p:txBody>
      </p:sp>
      <p:sp>
        <p:nvSpPr>
          <p:cNvPr id="3" name="Content Placeholder 2">
            <a:extLst>
              <a:ext uri="{FF2B5EF4-FFF2-40B4-BE49-F238E27FC236}">
                <a16:creationId xmlns:a16="http://schemas.microsoft.com/office/drawing/2014/main" id="{962A1B4D-9034-4C9B-AA93-D5F472D70436}"/>
              </a:ext>
            </a:extLst>
          </p:cNvPr>
          <p:cNvSpPr>
            <a:spLocks noGrp="1"/>
          </p:cNvSpPr>
          <p:nvPr>
            <p:ph sz="quarter" idx="15"/>
          </p:nvPr>
        </p:nvSpPr>
        <p:spPr>
          <a:xfrm>
            <a:off x="380060" y="1692275"/>
            <a:ext cx="8534400" cy="711200"/>
          </a:xfrm>
        </p:spPr>
        <p:txBody>
          <a:bodyPr/>
          <a:lstStyle/>
          <a:p>
            <a:r>
              <a:rPr lang="en-US" sz="2000" dirty="0"/>
              <a:t>Determine a lower bound for the radius of convergence of the series solution about </a:t>
            </a:r>
            <a:r>
              <a:rPr lang="en-US" sz="2000" i="1" dirty="0"/>
              <a:t>x</a:t>
            </a:r>
            <a:r>
              <a:rPr lang="en-US" sz="2000" baseline="-25000" dirty="0"/>
              <a:t>0</a:t>
            </a:r>
            <a:r>
              <a:rPr lang="en-US" sz="2000" dirty="0"/>
              <a:t> = 0 for the Legendre equation</a:t>
            </a:r>
          </a:p>
        </p:txBody>
      </p:sp>
      <p:graphicFrame>
        <p:nvGraphicFramePr>
          <p:cNvPr id="8" name="Object 4" descr="open left parenthesis one minus x squared close times y super double prime minus two times x times y super prime plus alpha times open left parenthesis alpha plus one close times y equals zero comma alpha a constant full stop">
            <a:extLst>
              <a:ext uri="{FF2B5EF4-FFF2-40B4-BE49-F238E27FC236}">
                <a16:creationId xmlns:a16="http://schemas.microsoft.com/office/drawing/2014/main" id="{E26D019E-4105-464B-97C8-B4FDED54A972}"/>
              </a:ext>
            </a:extLst>
          </p:cNvPr>
          <p:cNvGraphicFramePr>
            <a:graphicFrameLocks noGrp="1" noChangeAspect="1"/>
          </p:cNvGraphicFramePr>
          <p:nvPr>
            <p:ph type="pic" sz="quarter" idx="19"/>
            <p:extLst>
              <p:ext uri="{D42A27DB-BD31-4B8C-83A1-F6EECF244321}">
                <p14:modId xmlns:p14="http://schemas.microsoft.com/office/powerpoint/2010/main" val="1396956288"/>
              </p:ext>
            </p:extLst>
          </p:nvPr>
        </p:nvGraphicFramePr>
        <p:xfrm>
          <a:off x="2727429" y="2413455"/>
          <a:ext cx="4103481" cy="329745"/>
        </p:xfrm>
        <a:graphic>
          <a:graphicData uri="http://schemas.openxmlformats.org/presentationml/2006/ole">
            <mc:AlternateContent xmlns:mc="http://schemas.openxmlformats.org/markup-compatibility/2006">
              <mc:Choice xmlns:v="urn:schemas-microsoft-com:vml" Requires="v">
                <p:oleObj spid="_x0000_s21604" name="Equation" r:id="rId3" imgW="2844720" imgH="228600" progId="Equation.3">
                  <p:embed/>
                </p:oleObj>
              </mc:Choice>
              <mc:Fallback>
                <p:oleObj name="Equation" r:id="rId3" imgW="2844720" imgH="228600" progId="Equation.3">
                  <p:embed/>
                  <p:pic>
                    <p:nvPicPr>
                      <p:cNvPr id="19" name="Object 4">
                        <a:extLst>
                          <a:ext uri="{FF2B5EF4-FFF2-40B4-BE49-F238E27FC236}">
                            <a16:creationId xmlns:a16="http://schemas.microsoft.com/office/drawing/2014/main" id="{24F104D4-4608-42F3-BFA5-1A2D2B4D85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429" y="2413455"/>
                        <a:ext cx="4103481" cy="329745"/>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3BB9B5DD-F224-4630-901E-610B1ECC795C}"/>
              </a:ext>
            </a:extLst>
          </p:cNvPr>
          <p:cNvSpPr>
            <a:spLocks noGrp="1"/>
          </p:cNvSpPr>
          <p:nvPr>
            <p:ph sz="quarter" idx="18"/>
          </p:nvPr>
        </p:nvSpPr>
        <p:spPr>
          <a:xfrm>
            <a:off x="381000" y="2860833"/>
            <a:ext cx="8334022" cy="3387567"/>
          </a:xfrm>
        </p:spPr>
        <p:txBody>
          <a:bodyPr/>
          <a:lstStyle/>
          <a:p>
            <a:pPr marL="342900" indent="-342900">
              <a:spcBef>
                <a:spcPts val="1200"/>
              </a:spcBef>
              <a:buClr>
                <a:schemeClr val="accent2"/>
              </a:buClr>
              <a:buFont typeface="Arial" pitchFamily="34" charset="0"/>
              <a:buChar char="•"/>
            </a:pPr>
            <a:r>
              <a:rPr lang="en-US" sz="2000" dirty="0">
                <a:latin typeface="Times New Roman" panose="02020603050405020304" pitchFamily="18" charset="0"/>
                <a:cs typeface="Times New Roman" panose="02020603050405020304" pitchFamily="18" charset="0"/>
              </a:rPr>
              <a:t>Here,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1 – </a:t>
            </a:r>
            <a:r>
              <a:rPr lang="en-US" sz="2000" i="1" dirty="0">
                <a:latin typeface="Times New Roman" panose="02020603050405020304" pitchFamily="18" charset="0"/>
                <a:cs typeface="Times New Roman" panose="02020603050405020304" pitchFamily="18" charset="0"/>
              </a:rPr>
              <a:t>x</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–2</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sym typeface="Symbol" pitchFamily="18" charset="2"/>
              </a:rPr>
              <a:t>α</a:t>
            </a:r>
            <a:r>
              <a:rPr lang="en-US" sz="2000" dirty="0">
                <a:latin typeface="Times New Roman" panose="02020603050405020304" pitchFamily="18" charset="0"/>
                <a:cs typeface="Times New Roman" panose="02020603050405020304" pitchFamily="18" charset="0"/>
                <a:sym typeface="Symbol" pitchFamily="18" charset="2"/>
              </a:rPr>
              <a:t>(</a:t>
            </a:r>
            <a:r>
              <a:rPr lang="en-US" sz="2000" i="1" dirty="0">
                <a:latin typeface="Times New Roman" panose="02020603050405020304" pitchFamily="18" charset="0"/>
                <a:cs typeface="Times New Roman" panose="02020603050405020304" pitchFamily="18" charset="0"/>
                <a:sym typeface="Symbol" pitchFamily="18" charset="2"/>
              </a:rPr>
              <a:t>α + </a:t>
            </a:r>
            <a:r>
              <a:rPr lang="en-US" sz="2000" dirty="0">
                <a:latin typeface="Times New Roman" panose="02020603050405020304" pitchFamily="18" charset="0"/>
                <a:cs typeface="Times New Roman" panose="02020603050405020304" pitchFamily="18" charset="0"/>
                <a:sym typeface="Symbol" pitchFamily="18" charset="2"/>
              </a:rPr>
              <a:t>1); all of which are polynomials.</a:t>
            </a:r>
            <a:r>
              <a:rPr lang="en-US" sz="2000" dirty="0">
                <a:latin typeface="Times New Roman" panose="02020603050405020304" pitchFamily="18" charset="0"/>
                <a:cs typeface="Times New Roman" panose="02020603050405020304" pitchFamily="18" charset="0"/>
              </a:rPr>
              <a:t>  </a:t>
            </a:r>
          </a:p>
          <a:p>
            <a:pPr marL="342900" indent="-342900">
              <a:spcBef>
                <a:spcPts val="1200"/>
              </a:spcBef>
              <a:buClr>
                <a:schemeClr val="accent2"/>
              </a:buClr>
              <a:buFont typeface="Arial" pitchFamily="34" charset="0"/>
              <a:buChar char="•"/>
            </a:pPr>
            <a:r>
              <a:rPr lang="en-US" sz="2000" dirty="0">
                <a:latin typeface="Times New Roman" panose="02020603050405020304" pitchFamily="18" charset="0"/>
                <a:cs typeface="Times New Roman" panose="02020603050405020304" pitchFamily="18" charset="0"/>
              </a:rPr>
              <a:t>Thus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0 is an ordinary point, since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–2</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/(1 – </a:t>
            </a:r>
            <a:r>
              <a:rPr lang="en-US" sz="2000" i="1" dirty="0">
                <a:latin typeface="Times New Roman" panose="02020603050405020304" pitchFamily="18" charset="0"/>
                <a:cs typeface="Times New Roman" panose="02020603050405020304" pitchFamily="18" charset="0"/>
              </a:rPr>
              <a:t>x</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sym typeface="Symbol" pitchFamily="18" charset="2"/>
              </a:rPr>
              <a:t>α</a:t>
            </a:r>
            <a:r>
              <a:rPr lang="en-US" sz="2000" dirty="0">
                <a:latin typeface="Times New Roman" panose="02020603050405020304" pitchFamily="18" charset="0"/>
                <a:cs typeface="Times New Roman" panose="02020603050405020304" pitchFamily="18" charset="0"/>
                <a:sym typeface="Symbol" pitchFamily="18" charset="2"/>
              </a:rPr>
              <a:t>(</a:t>
            </a:r>
            <a:r>
              <a:rPr lang="en-US" sz="2000" i="1" dirty="0">
                <a:latin typeface="Times New Roman" panose="02020603050405020304" pitchFamily="18" charset="0"/>
                <a:cs typeface="Times New Roman" panose="02020603050405020304" pitchFamily="18" charset="0"/>
                <a:sym typeface="Symbol" pitchFamily="18" charset="2"/>
              </a:rPr>
              <a:t>α + </a:t>
            </a:r>
            <a:r>
              <a:rPr lang="en-US" sz="2000" dirty="0">
                <a:latin typeface="Times New Roman" panose="02020603050405020304" pitchFamily="18" charset="0"/>
                <a:cs typeface="Times New Roman" panose="02020603050405020304" pitchFamily="18" charset="0"/>
                <a:sym typeface="Symbol" pitchFamily="18" charset="2"/>
              </a:rPr>
              <a:t>1)</a:t>
            </a:r>
            <a:r>
              <a:rPr lang="en-US" sz="2000" dirty="0">
                <a:latin typeface="Times New Roman" panose="02020603050405020304" pitchFamily="18" charset="0"/>
                <a:cs typeface="Times New Roman" panose="02020603050405020304" pitchFamily="18" charset="0"/>
              </a:rPr>
              <a:t>/(1 – </a:t>
            </a:r>
            <a:r>
              <a:rPr lang="en-US" sz="2000" i="1" dirty="0">
                <a:latin typeface="Times New Roman" panose="02020603050405020304" pitchFamily="18" charset="0"/>
                <a:cs typeface="Times New Roman" panose="02020603050405020304" pitchFamily="18" charset="0"/>
              </a:rPr>
              <a:t>x</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are analytic at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0.  </a:t>
            </a:r>
          </a:p>
          <a:p>
            <a:pPr marL="342900" indent="-342900">
              <a:spcBef>
                <a:spcPts val="1200"/>
              </a:spcBef>
              <a:buClr>
                <a:schemeClr val="accent2"/>
              </a:buClr>
              <a:buFont typeface="Arial" pitchFamily="34" charset="0"/>
              <a:buChar char="•"/>
            </a:pPr>
            <a:r>
              <a:rPr lang="en-US" sz="2000" dirty="0">
                <a:latin typeface="Times New Roman" panose="02020603050405020304" pitchFamily="18" charset="0"/>
                <a:cs typeface="Times New Roman" panose="02020603050405020304" pitchFamily="18" charset="0"/>
              </a:rPr>
              <a:t>Also,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q </a:t>
            </a:r>
            <a:r>
              <a:rPr lang="en-US" sz="2000" dirty="0">
                <a:latin typeface="Times New Roman" panose="02020603050405020304" pitchFamily="18" charset="0"/>
                <a:cs typeface="Times New Roman" panose="02020603050405020304" pitchFamily="18" charset="0"/>
              </a:rPr>
              <a:t>have singular points at </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sym typeface="Symbol" pitchFamily="18" charset="2"/>
              </a:rPr>
              <a:t>±</a:t>
            </a:r>
            <a:r>
              <a:rPr lang="en-US" sz="2000" dirty="0">
                <a:latin typeface="Times New Roman" panose="02020603050405020304" pitchFamily="18" charset="0"/>
                <a:cs typeface="Times New Roman" panose="02020603050405020304" pitchFamily="18" charset="0"/>
              </a:rPr>
              <a:t>1.</a:t>
            </a:r>
          </a:p>
          <a:p>
            <a:pPr marL="342900" indent="-342900">
              <a:spcBef>
                <a:spcPts val="1200"/>
              </a:spcBef>
              <a:buClr>
                <a:schemeClr val="accent2"/>
              </a:buClr>
              <a:buFont typeface="Arial" pitchFamily="34" charset="0"/>
              <a:buChar char="•"/>
            </a:pPr>
            <a:r>
              <a:rPr lang="en-US" sz="2000" dirty="0">
                <a:latin typeface="Times New Roman" panose="02020603050405020304" pitchFamily="18" charset="0"/>
                <a:cs typeface="Times New Roman" panose="02020603050405020304" pitchFamily="18" charset="0"/>
              </a:rPr>
              <a:t>Thus the radius of convergence for the Taylor series expansions of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 about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0 is </a:t>
            </a:r>
            <a:r>
              <a:rPr lang="en-US" sz="2000" i="1" dirty="0">
                <a:latin typeface="Times New Roman" panose="02020603050405020304" pitchFamily="18" charset="0"/>
                <a:cs typeface="Times New Roman" panose="02020603050405020304" pitchFamily="18" charset="0"/>
                <a:sym typeface="Symbol" pitchFamily="18" charset="2"/>
              </a:rPr>
              <a:t>ρ </a:t>
            </a:r>
            <a:r>
              <a:rPr lang="en-US" sz="2000" dirty="0">
                <a:latin typeface="Times New Roman" panose="02020603050405020304" pitchFamily="18" charset="0"/>
                <a:cs typeface="Times New Roman" panose="02020603050405020304" pitchFamily="18" charset="0"/>
                <a:sym typeface="Symbol" pitchFamily="18" charset="2"/>
              </a:rPr>
              <a:t>= 1</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sym typeface="Symbol" pitchFamily="18" charset="2"/>
            </a:endParaRPr>
          </a:p>
          <a:p>
            <a:pPr marL="342900" indent="-342900">
              <a:spcBef>
                <a:spcPts val="1200"/>
              </a:spcBef>
              <a:buClr>
                <a:schemeClr val="accent2"/>
              </a:buClr>
              <a:buFont typeface="Arial" pitchFamily="34" charset="0"/>
              <a:buChar char="•"/>
            </a:pPr>
            <a:r>
              <a:rPr lang="en-US" sz="2000" dirty="0">
                <a:latin typeface="Times New Roman" panose="02020603050405020304" pitchFamily="18" charset="0"/>
                <a:cs typeface="Times New Roman" panose="02020603050405020304" pitchFamily="18" charset="0"/>
                <a:sym typeface="Symbol" pitchFamily="18" charset="2"/>
              </a:rPr>
              <a:t>Therefore, by Theorem 5.3.1, the radius of convergence for the series solution </a:t>
            </a:r>
            <a:r>
              <a:rPr lang="en-US" sz="2000" dirty="0">
                <a:latin typeface="Times New Roman" panose="02020603050405020304" pitchFamily="18" charset="0"/>
                <a:cs typeface="Times New Roman" panose="02020603050405020304" pitchFamily="18" charset="0"/>
              </a:rPr>
              <a:t>about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0</a:t>
            </a:r>
            <a:r>
              <a:rPr lang="en-US" sz="2000" dirty="0">
                <a:latin typeface="Times New Roman" panose="02020603050405020304" pitchFamily="18" charset="0"/>
                <a:cs typeface="Times New Roman" panose="02020603050405020304" pitchFamily="18" charset="0"/>
                <a:sym typeface="Symbol" pitchFamily="18" charset="2"/>
              </a:rPr>
              <a:t> is at least </a:t>
            </a:r>
            <a:r>
              <a:rPr lang="en-US" sz="2000" i="1" dirty="0">
                <a:latin typeface="Times New Roman" panose="02020603050405020304" pitchFamily="18" charset="0"/>
                <a:cs typeface="Times New Roman" panose="02020603050405020304" pitchFamily="18" charset="0"/>
                <a:sym typeface="Symbol" pitchFamily="18" charset="2"/>
              </a:rPr>
              <a:t>ρ </a:t>
            </a:r>
            <a:r>
              <a:rPr lang="en-US" sz="2000" dirty="0">
                <a:latin typeface="Times New Roman" panose="02020603050405020304" pitchFamily="18" charset="0"/>
                <a:cs typeface="Times New Roman" panose="02020603050405020304" pitchFamily="18" charset="0"/>
                <a:sym typeface="Symbol" pitchFamily="18" charset="2"/>
              </a:rPr>
              <a:t>= 1.</a:t>
            </a:r>
          </a:p>
        </p:txBody>
      </p:sp>
    </p:spTree>
    <p:extLst>
      <p:ext uri="{BB962C8B-B14F-4D97-AF65-F5344CB8AC3E}">
        <p14:creationId xmlns:p14="http://schemas.microsoft.com/office/powerpoint/2010/main" val="302752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F2B2-CEEE-477F-9FB8-060931C3312C}"/>
              </a:ext>
            </a:extLst>
          </p:cNvPr>
          <p:cNvSpPr>
            <a:spLocks noGrp="1"/>
          </p:cNvSpPr>
          <p:nvPr>
            <p:ph type="title"/>
          </p:nvPr>
        </p:nvSpPr>
        <p:spPr>
          <a:xfrm>
            <a:off x="281354" y="457199"/>
            <a:ext cx="8534400" cy="1235075"/>
          </a:xfrm>
        </p:spPr>
        <p:txBody>
          <a:bodyPr>
            <a:normAutofit/>
          </a:bodyPr>
          <a:lstStyle/>
          <a:p>
            <a:r>
              <a:rPr lang="en-US" dirty="0"/>
              <a:t>Example 5.3.4: Legendre Equation (part two)</a:t>
            </a:r>
            <a:endParaRPr lang="en-IN" dirty="0"/>
          </a:p>
        </p:txBody>
      </p:sp>
      <p:sp>
        <p:nvSpPr>
          <p:cNvPr id="3" name="Content Placeholder 2">
            <a:extLst>
              <a:ext uri="{FF2B5EF4-FFF2-40B4-BE49-F238E27FC236}">
                <a16:creationId xmlns:a16="http://schemas.microsoft.com/office/drawing/2014/main" id="{962A1B4D-9034-4C9B-AA93-D5F472D70436}"/>
              </a:ext>
            </a:extLst>
          </p:cNvPr>
          <p:cNvSpPr>
            <a:spLocks noGrp="1"/>
          </p:cNvSpPr>
          <p:nvPr>
            <p:ph sz="quarter" idx="15"/>
          </p:nvPr>
        </p:nvSpPr>
        <p:spPr>
          <a:xfrm>
            <a:off x="380060" y="1692275"/>
            <a:ext cx="8534400" cy="517525"/>
          </a:xfrm>
        </p:spPr>
        <p:txBody>
          <a:bodyPr/>
          <a:lstStyle/>
          <a:p>
            <a:r>
              <a:rPr lang="en-US" sz="2200" dirty="0"/>
              <a:t>Thus, for the Legendre equation</a:t>
            </a:r>
          </a:p>
        </p:txBody>
      </p:sp>
      <p:graphicFrame>
        <p:nvGraphicFramePr>
          <p:cNvPr id="9" name="Object 4" descr="open left parenthesis one minus x squared close times y super double prime minus two times x times y super prime plus alpha times open left parenthesis alpha plus one close times y equals zero comma">
            <a:extLst>
              <a:ext uri="{FF2B5EF4-FFF2-40B4-BE49-F238E27FC236}">
                <a16:creationId xmlns:a16="http://schemas.microsoft.com/office/drawing/2014/main" id="{35FEBD6F-A89C-4F62-A094-22007F18715F}"/>
              </a:ext>
            </a:extLst>
          </p:cNvPr>
          <p:cNvGraphicFramePr>
            <a:graphicFrameLocks noGrp="1" noChangeAspect="1"/>
          </p:cNvGraphicFramePr>
          <p:nvPr>
            <p:ph type="pic" sz="quarter" idx="19"/>
            <p:extLst>
              <p:ext uri="{D42A27DB-BD31-4B8C-83A1-F6EECF244321}">
                <p14:modId xmlns:p14="http://schemas.microsoft.com/office/powerpoint/2010/main" val="689746305"/>
              </p:ext>
            </p:extLst>
          </p:nvPr>
        </p:nvGraphicFramePr>
        <p:xfrm>
          <a:off x="2596307" y="2347982"/>
          <a:ext cx="3231650" cy="368163"/>
        </p:xfrm>
        <a:graphic>
          <a:graphicData uri="http://schemas.openxmlformats.org/presentationml/2006/ole">
            <mc:AlternateContent xmlns:mc="http://schemas.openxmlformats.org/markup-compatibility/2006">
              <mc:Choice xmlns:v="urn:schemas-microsoft-com:vml" Requires="v">
                <p:oleObj spid="_x0000_s44053" name="Equation" r:id="rId3" imgW="2006280" imgH="228600" progId="Equation.3">
                  <p:embed/>
                </p:oleObj>
              </mc:Choice>
              <mc:Fallback>
                <p:oleObj name="Equation" r:id="rId3" imgW="2006280" imgH="228600" progId="Equation.3">
                  <p:embed/>
                  <p:pic>
                    <p:nvPicPr>
                      <p:cNvPr id="8" name="Object 4">
                        <a:extLst>
                          <a:ext uri="{FF2B5EF4-FFF2-40B4-BE49-F238E27FC236}">
                            <a16:creationId xmlns:a16="http://schemas.microsoft.com/office/drawing/2014/main" id="{198E586B-C51A-4177-BC93-EBB262B509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6307" y="2347982"/>
                        <a:ext cx="3231650" cy="36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3BB9B5DD-F224-4630-901E-610B1ECC795C}"/>
              </a:ext>
            </a:extLst>
          </p:cNvPr>
          <p:cNvSpPr>
            <a:spLocks noGrp="1"/>
          </p:cNvSpPr>
          <p:nvPr>
            <p:ph sz="quarter" idx="18"/>
          </p:nvPr>
        </p:nvSpPr>
        <p:spPr>
          <a:xfrm>
            <a:off x="381000" y="2860833"/>
            <a:ext cx="8334022" cy="3387567"/>
          </a:xfrm>
        </p:spPr>
        <p:txBody>
          <a:bodyPr/>
          <a:lstStyle/>
          <a:p>
            <a:pPr marL="361950" indent="0">
              <a:buNone/>
            </a:pPr>
            <a:r>
              <a:rPr lang="en-US" sz="2200" dirty="0">
                <a:latin typeface="Times New Roman" panose="02020603050405020304" pitchFamily="18" charset="0"/>
                <a:cs typeface="Times New Roman" panose="02020603050405020304" pitchFamily="18" charset="0"/>
                <a:sym typeface="Symbol" pitchFamily="18" charset="2"/>
              </a:rPr>
              <a:t>the radius of convergence for the series solution </a:t>
            </a:r>
            <a:r>
              <a:rPr lang="en-US" sz="2200" dirty="0">
                <a:latin typeface="Times New Roman" panose="02020603050405020304" pitchFamily="18" charset="0"/>
                <a:cs typeface="Times New Roman" panose="02020603050405020304" pitchFamily="18" charset="0"/>
              </a:rPr>
              <a:t>about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0</a:t>
            </a:r>
            <a:r>
              <a:rPr lang="en-US" sz="2200" dirty="0">
                <a:latin typeface="Times New Roman" panose="02020603050405020304" pitchFamily="18" charset="0"/>
                <a:cs typeface="Times New Roman" panose="02020603050405020304" pitchFamily="18" charset="0"/>
                <a:sym typeface="Symbol" pitchFamily="18" charset="2"/>
              </a:rPr>
              <a:t> is at least </a:t>
            </a:r>
            <a:r>
              <a:rPr lang="en-US" sz="2200" i="1" dirty="0">
                <a:latin typeface="Times New Roman" panose="02020603050405020304" pitchFamily="18" charset="0"/>
                <a:cs typeface="Times New Roman" panose="02020603050405020304" pitchFamily="18" charset="0"/>
                <a:sym typeface="Symbol" pitchFamily="18" charset="2"/>
              </a:rPr>
              <a:t>ρ </a:t>
            </a:r>
            <a:r>
              <a:rPr lang="en-US" sz="2200" dirty="0">
                <a:latin typeface="Times New Roman" panose="02020603050405020304" pitchFamily="18" charset="0"/>
                <a:cs typeface="Times New Roman" panose="02020603050405020304" pitchFamily="18" charset="0"/>
                <a:sym typeface="Symbol" pitchFamily="18" charset="2"/>
              </a:rPr>
              <a:t>= 1.  </a:t>
            </a:r>
          </a:p>
          <a:p>
            <a:pPr marL="342900" indent="-342900">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sym typeface="Symbol" pitchFamily="18" charset="2"/>
              </a:rPr>
              <a:t>It can be shown that if </a:t>
            </a:r>
            <a:r>
              <a:rPr lang="en-US" sz="2200" i="1" dirty="0">
                <a:latin typeface="Times New Roman" panose="02020603050405020304" pitchFamily="18" charset="0"/>
                <a:cs typeface="Times New Roman" panose="02020603050405020304" pitchFamily="18" charset="0"/>
                <a:sym typeface="Symbol" pitchFamily="18" charset="2"/>
              </a:rPr>
              <a:t>ρ </a:t>
            </a:r>
            <a:r>
              <a:rPr lang="en-US" sz="2200" dirty="0">
                <a:latin typeface="Times New Roman" panose="02020603050405020304" pitchFamily="18" charset="0"/>
                <a:cs typeface="Times New Roman" panose="02020603050405020304" pitchFamily="18" charset="0"/>
                <a:sym typeface="Symbol" pitchFamily="18" charset="2"/>
              </a:rPr>
              <a:t>is a positive integer, then one of the series solutions terminates after a finite number of terms, and hence converges for all </a:t>
            </a:r>
            <a:r>
              <a:rPr lang="en-US" sz="2200" i="1" dirty="0">
                <a:latin typeface="Times New Roman" panose="02020603050405020304" pitchFamily="18" charset="0"/>
                <a:cs typeface="Times New Roman" panose="02020603050405020304" pitchFamily="18" charset="0"/>
                <a:sym typeface="Symbol" pitchFamily="18" charset="2"/>
              </a:rPr>
              <a:t>x</a:t>
            </a:r>
            <a:r>
              <a:rPr lang="en-US" sz="2200" dirty="0">
                <a:latin typeface="Times New Roman" panose="02020603050405020304" pitchFamily="18" charset="0"/>
                <a:cs typeface="Times New Roman" panose="02020603050405020304" pitchFamily="18" charset="0"/>
                <a:sym typeface="Symbol" pitchFamily="18" charset="2"/>
              </a:rPr>
              <a:t>, not just for |</a:t>
            </a:r>
            <a:r>
              <a:rPr lang="en-US" sz="2200" i="1" dirty="0">
                <a:latin typeface="Times New Roman" panose="02020603050405020304" pitchFamily="18" charset="0"/>
                <a:cs typeface="Times New Roman" panose="02020603050405020304" pitchFamily="18" charset="0"/>
                <a:sym typeface="Symbol" pitchFamily="18" charset="2"/>
              </a:rPr>
              <a:t>x</a:t>
            </a:r>
            <a:r>
              <a:rPr lang="en-US" sz="2200" dirty="0">
                <a:latin typeface="Times New Roman" panose="02020603050405020304" pitchFamily="18" charset="0"/>
                <a:cs typeface="Times New Roman" panose="02020603050405020304" pitchFamily="18" charset="0"/>
                <a:sym typeface="Symbol" pitchFamily="18" charset="2"/>
              </a:rPr>
              <a:t>| &lt; 1. </a:t>
            </a:r>
          </a:p>
        </p:txBody>
      </p:sp>
    </p:spTree>
    <p:extLst>
      <p:ext uri="{BB962C8B-B14F-4D97-AF65-F5344CB8AC3E}">
        <p14:creationId xmlns:p14="http://schemas.microsoft.com/office/powerpoint/2010/main" val="3441083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2068-3739-48FA-8EF1-2FDA6A0AA2E8}"/>
              </a:ext>
            </a:extLst>
          </p:cNvPr>
          <p:cNvSpPr>
            <a:spLocks noGrp="1"/>
          </p:cNvSpPr>
          <p:nvPr>
            <p:ph type="title"/>
          </p:nvPr>
        </p:nvSpPr>
        <p:spPr/>
        <p:txBody>
          <a:bodyPr/>
          <a:lstStyle/>
          <a:p>
            <a:r>
              <a:rPr lang="en-US" dirty="0"/>
              <a:t>Example 5.3.5: Radius of Convergence</a:t>
            </a:r>
            <a:endParaRPr lang="en-IN" dirty="0"/>
          </a:p>
        </p:txBody>
      </p:sp>
      <p:sp>
        <p:nvSpPr>
          <p:cNvPr id="3" name="Content Placeholder 2">
            <a:extLst>
              <a:ext uri="{FF2B5EF4-FFF2-40B4-BE49-F238E27FC236}">
                <a16:creationId xmlns:a16="http://schemas.microsoft.com/office/drawing/2014/main" id="{CBC9B181-73EA-4A4F-B19F-86D204C9C9BB}"/>
              </a:ext>
            </a:extLst>
          </p:cNvPr>
          <p:cNvSpPr>
            <a:spLocks noGrp="1"/>
          </p:cNvSpPr>
          <p:nvPr>
            <p:ph sz="quarter" idx="15"/>
          </p:nvPr>
        </p:nvSpPr>
        <p:spPr/>
        <p:txBody>
          <a:bodyPr/>
          <a:lstStyle/>
          <a:p>
            <a:r>
              <a:rPr lang="en-US" sz="2000" dirty="0"/>
              <a:t>Determine a lower bound for the radius of convergence of the series solution about both </a:t>
            </a:r>
            <a:r>
              <a:rPr lang="en-US" sz="2000" i="1" dirty="0"/>
              <a:t>x</a:t>
            </a:r>
            <a:r>
              <a:rPr lang="en-US" sz="2000" dirty="0"/>
              <a:t> = 0 and </a:t>
            </a:r>
            <a:r>
              <a:rPr lang="en-US" sz="2000" i="1" dirty="0"/>
              <a:t>x</a:t>
            </a:r>
            <a:r>
              <a:rPr lang="en-US" sz="2000" dirty="0"/>
              <a:t> = −1/2 for the equation</a:t>
            </a:r>
          </a:p>
        </p:txBody>
      </p:sp>
      <p:graphicFrame>
        <p:nvGraphicFramePr>
          <p:cNvPr id="20" name="Object 4" descr="sum with 3 summands open left parenthesis one plus x squared close times y super double prime plus two times x times y super prime plus four times x squared times y equals zero">
            <a:extLst>
              <a:ext uri="{FF2B5EF4-FFF2-40B4-BE49-F238E27FC236}">
                <a16:creationId xmlns:a16="http://schemas.microsoft.com/office/drawing/2014/main" id="{C88E3C5F-736E-490C-AA0D-BD725B2D5ACB}"/>
              </a:ext>
            </a:extLst>
          </p:cNvPr>
          <p:cNvGraphicFramePr>
            <a:graphicFrameLocks noGrp="1" noChangeAspect="1"/>
          </p:cNvGraphicFramePr>
          <p:nvPr>
            <p:ph sz="quarter" idx="16"/>
            <p:extLst>
              <p:ext uri="{D42A27DB-BD31-4B8C-83A1-F6EECF244321}">
                <p14:modId xmlns:p14="http://schemas.microsoft.com/office/powerpoint/2010/main" val="3326853231"/>
              </p:ext>
            </p:extLst>
          </p:nvPr>
        </p:nvGraphicFramePr>
        <p:xfrm>
          <a:off x="3257707" y="2362200"/>
          <a:ext cx="2473011" cy="334694"/>
        </p:xfrm>
        <a:graphic>
          <a:graphicData uri="http://schemas.openxmlformats.org/presentationml/2006/ole">
            <mc:AlternateContent xmlns:mc="http://schemas.openxmlformats.org/markup-compatibility/2006">
              <mc:Choice xmlns:v="urn:schemas-microsoft-com:vml" Requires="v">
                <p:oleObj spid="_x0000_s45138" name="Equation" r:id="rId3" imgW="1688760" imgH="228600" progId="Equation.3">
                  <p:embed/>
                </p:oleObj>
              </mc:Choice>
              <mc:Fallback>
                <p:oleObj name="Equation" r:id="rId3" imgW="1688760" imgH="228600" progId="Equation.3">
                  <p:embed/>
                  <p:pic>
                    <p:nvPicPr>
                      <p:cNvPr id="9" name="Object 4">
                        <a:extLst>
                          <a:ext uri="{FF2B5EF4-FFF2-40B4-BE49-F238E27FC236}">
                            <a16:creationId xmlns:a16="http://schemas.microsoft.com/office/drawing/2014/main" id="{51B0B528-5695-4510-919B-F552A47E6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707" y="2362200"/>
                        <a:ext cx="2473011" cy="334694"/>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01DA935E-3B63-4B47-B19E-6F05E0F0E6C1}"/>
              </a:ext>
            </a:extLst>
          </p:cNvPr>
          <p:cNvSpPr>
            <a:spLocks noGrp="1"/>
          </p:cNvSpPr>
          <p:nvPr>
            <p:ph sz="quarter" idx="18"/>
          </p:nvPr>
        </p:nvSpPr>
        <p:spPr>
          <a:xfrm>
            <a:off x="380060" y="2743200"/>
            <a:ext cx="8334022" cy="858839"/>
          </a:xfrm>
        </p:spPr>
        <p:txBody>
          <a:bodyPr/>
          <a:lstStyle/>
          <a:p>
            <a:pPr marL="342900" indent="-342900">
              <a:spcBef>
                <a:spcPts val="1200"/>
              </a:spcBef>
              <a:buClr>
                <a:schemeClr val="accent2"/>
              </a:buClr>
              <a:buFont typeface="Arial" pitchFamily="34" charset="0"/>
              <a:buChar char="•"/>
            </a:pPr>
            <a:r>
              <a:rPr lang="en-US" sz="2000" dirty="0">
                <a:latin typeface="Times New Roman" panose="02020603050405020304" pitchFamily="18" charset="0"/>
                <a:cs typeface="Times New Roman" panose="02020603050405020304" pitchFamily="18" charset="0"/>
              </a:rPr>
              <a:t>Here,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1 + </a:t>
            </a:r>
            <a:r>
              <a:rPr lang="en-US" sz="2000" i="1" dirty="0">
                <a:latin typeface="Times New Roman" panose="02020603050405020304" pitchFamily="18" charset="0"/>
                <a:cs typeface="Times New Roman" panose="02020603050405020304" pitchFamily="18" charset="0"/>
              </a:rPr>
              <a:t>x</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2</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4</a:t>
            </a:r>
            <a:r>
              <a:rPr lang="en-US" sz="2000" i="1" dirty="0">
                <a:latin typeface="Times New Roman" panose="02020603050405020304" pitchFamily="18" charset="0"/>
                <a:cs typeface="Times New Roman" panose="02020603050405020304" pitchFamily="18" charset="0"/>
                <a:sym typeface="Symbol" pitchFamily="18" charset="2"/>
              </a:rPr>
              <a:t>x</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sym typeface="Symbol" pitchFamily="18" charset="2"/>
              </a:rPr>
              <a:t>.</a:t>
            </a:r>
            <a:r>
              <a:rPr lang="en-US" sz="2000" dirty="0">
                <a:latin typeface="Times New Roman" panose="02020603050405020304" pitchFamily="18" charset="0"/>
                <a:cs typeface="Times New Roman" panose="02020603050405020304" pitchFamily="18" charset="0"/>
              </a:rPr>
              <a:t>  </a:t>
            </a:r>
          </a:p>
          <a:p>
            <a:pPr marL="342900" indent="-342900">
              <a:spcBef>
                <a:spcPts val="1200"/>
              </a:spcBef>
              <a:buClr>
                <a:schemeClr val="accent2"/>
              </a:buClr>
              <a:buFont typeface="Arial" pitchFamily="34" charset="0"/>
              <a:buChar char="•"/>
            </a:pPr>
            <a:r>
              <a:rPr lang="en-US" sz="2000" dirty="0">
                <a:latin typeface="Times New Roman" panose="02020603050405020304" pitchFamily="18" charset="0"/>
                <a:cs typeface="Times New Roman" panose="02020603050405020304" pitchFamily="18" charset="0"/>
              </a:rPr>
              <a:t>Thus both </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0 and</a:t>
            </a:r>
            <a:endParaRPr lang="en-IN" sz="2000" dirty="0">
              <a:latin typeface="Times New Roman" panose="02020603050405020304" pitchFamily="18" charset="0"/>
              <a:cs typeface="Times New Roman" panose="02020603050405020304" pitchFamily="18" charset="0"/>
            </a:endParaRPr>
          </a:p>
        </p:txBody>
      </p:sp>
      <p:graphicFrame>
        <p:nvGraphicFramePr>
          <p:cNvPr id="21" name="Content Placeholder 20" descr="x equals negative one divided by two">
            <a:extLst>
              <a:ext uri="{FF2B5EF4-FFF2-40B4-BE49-F238E27FC236}">
                <a16:creationId xmlns:a16="http://schemas.microsoft.com/office/drawing/2014/main" id="{938D1237-6B7C-4F44-BACC-AA350B8A79F4}"/>
              </a:ext>
            </a:extLst>
          </p:cNvPr>
          <p:cNvGraphicFramePr>
            <a:graphicFrameLocks noGrp="1" noChangeAspect="1"/>
          </p:cNvGraphicFramePr>
          <p:nvPr>
            <p:ph sz="quarter" idx="21"/>
            <p:extLst>
              <p:ext uri="{D42A27DB-BD31-4B8C-83A1-F6EECF244321}">
                <p14:modId xmlns:p14="http://schemas.microsoft.com/office/powerpoint/2010/main" val="924576955"/>
              </p:ext>
            </p:extLst>
          </p:nvPr>
        </p:nvGraphicFramePr>
        <p:xfrm>
          <a:off x="2971800" y="3124200"/>
          <a:ext cx="642341" cy="524015"/>
        </p:xfrm>
        <a:graphic>
          <a:graphicData uri="http://schemas.openxmlformats.org/presentationml/2006/ole">
            <mc:AlternateContent xmlns:mc="http://schemas.openxmlformats.org/markup-compatibility/2006">
              <mc:Choice xmlns:v="urn:schemas-microsoft-com:vml" Requires="v">
                <p:oleObj spid="_x0000_s45139" name="Equation" r:id="rId5" imgW="482400" imgH="393480" progId="Equation.DSMT4">
                  <p:embed/>
                </p:oleObj>
              </mc:Choice>
              <mc:Fallback>
                <p:oleObj name="Equation" r:id="rId5" imgW="482400" imgH="393480" progId="Equation.DSMT4">
                  <p:embed/>
                  <p:pic>
                    <p:nvPicPr>
                      <p:cNvPr id="6" name="Object 5"/>
                      <p:cNvPicPr/>
                      <p:nvPr/>
                    </p:nvPicPr>
                    <p:blipFill>
                      <a:blip r:embed="rId6"/>
                      <a:stretch>
                        <a:fillRect/>
                      </a:stretch>
                    </p:blipFill>
                    <p:spPr>
                      <a:xfrm>
                        <a:off x="2971800" y="3124200"/>
                        <a:ext cx="642341" cy="524015"/>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4BE18574-C4DA-4676-BD3D-7D677DD5CE3B}"/>
              </a:ext>
            </a:extLst>
          </p:cNvPr>
          <p:cNvSpPr>
            <a:spLocks noGrp="1"/>
          </p:cNvSpPr>
          <p:nvPr>
            <p:ph sz="quarter" idx="25"/>
          </p:nvPr>
        </p:nvSpPr>
        <p:spPr>
          <a:xfrm>
            <a:off x="398166" y="3200400"/>
            <a:ext cx="8417587" cy="1371600"/>
          </a:xfrm>
        </p:spPr>
        <p:txBody>
          <a:bodyPr/>
          <a:lstStyle/>
          <a:p>
            <a:pPr marL="361950" indent="2870200">
              <a:lnSpc>
                <a:spcPct val="100000"/>
              </a:lnSpc>
              <a:spcBef>
                <a:spcPts val="624"/>
              </a:spcBef>
              <a:buClr>
                <a:schemeClr val="accent2"/>
              </a:buClr>
              <a:buNone/>
            </a:pPr>
            <a:r>
              <a:rPr lang="en-US" sz="2000" dirty="0">
                <a:latin typeface="Times New Roman" panose="02020603050405020304" pitchFamily="18" charset="0"/>
                <a:cs typeface="Times New Roman" panose="02020603050405020304" pitchFamily="18" charset="0"/>
              </a:rPr>
              <a:t>are ordinary points, since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2</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/(1 + </a:t>
            </a:r>
            <a:r>
              <a:rPr lang="en-US" sz="2000" i="1" dirty="0">
                <a:latin typeface="Times New Roman" panose="02020603050405020304" pitchFamily="18" charset="0"/>
                <a:cs typeface="Times New Roman" panose="02020603050405020304" pitchFamily="18" charset="0"/>
              </a:rPr>
              <a:t>x</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4</a:t>
            </a:r>
            <a:r>
              <a:rPr lang="en-US" sz="2000" i="1" dirty="0">
                <a:latin typeface="Times New Roman" panose="02020603050405020304" pitchFamily="18" charset="0"/>
                <a:cs typeface="Times New Roman" panose="02020603050405020304" pitchFamily="18" charset="0"/>
                <a:sym typeface="Symbol" pitchFamily="18" charset="2"/>
              </a:rPr>
              <a:t>x</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/(1 + </a:t>
            </a:r>
            <a:r>
              <a:rPr lang="en-US" sz="2000" i="1" dirty="0">
                <a:latin typeface="Times New Roman" panose="02020603050405020304" pitchFamily="18" charset="0"/>
                <a:cs typeface="Times New Roman" panose="02020603050405020304" pitchFamily="18" charset="0"/>
              </a:rPr>
              <a:t>x</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are analytic at both points.  </a:t>
            </a:r>
          </a:p>
          <a:p>
            <a:pPr marL="342900" indent="-342900">
              <a:lnSpc>
                <a:spcPct val="100000"/>
              </a:lnSpc>
              <a:spcBef>
                <a:spcPts val="624"/>
              </a:spcBef>
              <a:buClr>
                <a:schemeClr val="accent2"/>
              </a:buClr>
              <a:buFont typeface="Arial" pitchFamily="34" charset="0"/>
              <a:buChar char="•"/>
            </a:pPr>
            <a:r>
              <a:rPr lang="en-US" sz="2000" dirty="0">
                <a:latin typeface="Times New Roman" panose="02020603050405020304" pitchFamily="18" charset="0"/>
                <a:cs typeface="Times New Roman" panose="02020603050405020304" pitchFamily="18" charset="0"/>
              </a:rPr>
              <a:t>Also,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q </a:t>
            </a:r>
            <a:r>
              <a:rPr lang="en-US" sz="2000" dirty="0">
                <a:latin typeface="Times New Roman" panose="02020603050405020304" pitchFamily="18" charset="0"/>
                <a:cs typeface="Times New Roman" panose="02020603050405020304" pitchFamily="18" charset="0"/>
              </a:rPr>
              <a:t>have singular points at </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so the complex plane distances from 0 to </a:t>
            </a:r>
            <a:r>
              <a:rPr lang="en-US" sz="2000" dirty="0">
                <a:latin typeface="Times New Roman" panose="02020603050405020304" pitchFamily="18" charset="0"/>
                <a:cs typeface="Times New Roman" panose="02020603050405020304" pitchFamily="18" charset="0"/>
                <a:sym typeface="Symbol" panose="05050102010706020507" pitchFamily="18" charset="2"/>
              </a:rPr>
              <a:t> </a:t>
            </a:r>
            <a:r>
              <a:rPr lang="en-US" sz="2000" i="1" dirty="0">
                <a:latin typeface="Times New Roman" panose="02020603050405020304" pitchFamily="18" charset="0"/>
                <a:cs typeface="Times New Roman" panose="02020603050405020304" pitchFamily="18" charset="0"/>
                <a:sym typeface="Symbol" panose="05050102010706020507" pitchFamily="18" charset="2"/>
              </a:rPr>
              <a:t>i</a:t>
            </a:r>
            <a:r>
              <a:rPr lang="en-US" sz="2000" dirty="0">
                <a:latin typeface="Times New Roman" panose="02020603050405020304" pitchFamily="18" charset="0"/>
                <a:cs typeface="Times New Roman" panose="02020603050405020304" pitchFamily="18" charset="0"/>
                <a:sym typeface="Symbol" panose="05050102010706020507" pitchFamily="18" charset="2"/>
              </a:rPr>
              <a:t> and from</a:t>
            </a:r>
            <a:endParaRPr lang="en-IN" sz="2000" dirty="0">
              <a:latin typeface="Times New Roman" panose="02020603050405020304" pitchFamily="18" charset="0"/>
              <a:cs typeface="Times New Roman" panose="02020603050405020304" pitchFamily="18" charset="0"/>
            </a:endParaRPr>
          </a:p>
        </p:txBody>
      </p:sp>
      <p:graphicFrame>
        <p:nvGraphicFramePr>
          <p:cNvPr id="22" name="Content Placeholder 21" descr="negative one divided by two to plus minus i">
            <a:extLst>
              <a:ext uri="{FF2B5EF4-FFF2-40B4-BE49-F238E27FC236}">
                <a16:creationId xmlns:a16="http://schemas.microsoft.com/office/drawing/2014/main" id="{03C8E105-94C7-4282-9924-2C3F93132DF4}"/>
              </a:ext>
            </a:extLst>
          </p:cNvPr>
          <p:cNvGraphicFramePr>
            <a:graphicFrameLocks noGrp="1" noChangeAspect="1"/>
          </p:cNvGraphicFramePr>
          <p:nvPr>
            <p:ph sz="quarter" idx="22"/>
            <p:extLst>
              <p:ext uri="{D42A27DB-BD31-4B8C-83A1-F6EECF244321}">
                <p14:modId xmlns:p14="http://schemas.microsoft.com/office/powerpoint/2010/main" val="2137335302"/>
              </p:ext>
            </p:extLst>
          </p:nvPr>
        </p:nvGraphicFramePr>
        <p:xfrm>
          <a:off x="3124200" y="4191000"/>
          <a:ext cx="836734" cy="576417"/>
        </p:xfrm>
        <a:graphic>
          <a:graphicData uri="http://schemas.openxmlformats.org/presentationml/2006/ole">
            <mc:AlternateContent xmlns:mc="http://schemas.openxmlformats.org/markup-compatibility/2006">
              <mc:Choice xmlns:v="urn:schemas-microsoft-com:vml" Requires="v">
                <p:oleObj spid="_x0000_s45140" name="Equation" r:id="rId7" imgW="571320" imgH="393480" progId="Equation.DSMT4">
                  <p:embed/>
                </p:oleObj>
              </mc:Choice>
              <mc:Fallback>
                <p:oleObj name="Equation" r:id="rId7" imgW="571320" imgH="393480" progId="Equation.DSMT4">
                  <p:embed/>
                  <p:pic>
                    <p:nvPicPr>
                      <p:cNvPr id="11" name="Object 10"/>
                      <p:cNvPicPr/>
                      <p:nvPr/>
                    </p:nvPicPr>
                    <p:blipFill>
                      <a:blip r:embed="rId8"/>
                      <a:stretch>
                        <a:fillRect/>
                      </a:stretch>
                    </p:blipFill>
                    <p:spPr>
                      <a:xfrm>
                        <a:off x="3124200" y="4191000"/>
                        <a:ext cx="836734" cy="576417"/>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BB364352-400A-4FE9-8519-95AE9E4F0391}"/>
              </a:ext>
            </a:extLst>
          </p:cNvPr>
          <p:cNvSpPr>
            <a:spLocks noGrp="1"/>
          </p:cNvSpPr>
          <p:nvPr>
            <p:ph sz="quarter" idx="26"/>
          </p:nvPr>
        </p:nvSpPr>
        <p:spPr>
          <a:xfrm>
            <a:off x="3962400" y="4267200"/>
            <a:ext cx="549276" cy="400050"/>
          </a:xfrm>
        </p:spPr>
        <p:txBody>
          <a:bodyPr/>
          <a:lstStyle/>
          <a:p>
            <a:pPr marL="0" indent="0">
              <a:buNone/>
            </a:pPr>
            <a:r>
              <a:rPr lang="en-IN" sz="2000" dirty="0">
                <a:latin typeface="Times New Roman" panose="02020603050405020304" pitchFamily="18" charset="0"/>
                <a:cs typeface="Times New Roman" panose="02020603050405020304" pitchFamily="18" charset="0"/>
              </a:rPr>
              <a:t>are</a:t>
            </a:r>
          </a:p>
        </p:txBody>
      </p:sp>
      <p:graphicFrame>
        <p:nvGraphicFramePr>
          <p:cNvPr id="23" name="Content Placeholder 22" descr="one and Square root of five divided by two">
            <a:extLst>
              <a:ext uri="{FF2B5EF4-FFF2-40B4-BE49-F238E27FC236}">
                <a16:creationId xmlns:a16="http://schemas.microsoft.com/office/drawing/2014/main" id="{140DC002-E126-428C-B6CA-0FD2687F8691}"/>
              </a:ext>
            </a:extLst>
          </p:cNvPr>
          <p:cNvGraphicFramePr>
            <a:graphicFrameLocks noGrp="1" noChangeAspect="1"/>
          </p:cNvGraphicFramePr>
          <p:nvPr>
            <p:ph sz="quarter" idx="29"/>
            <p:extLst>
              <p:ext uri="{D42A27DB-BD31-4B8C-83A1-F6EECF244321}">
                <p14:modId xmlns:p14="http://schemas.microsoft.com/office/powerpoint/2010/main" val="3173448747"/>
              </p:ext>
            </p:extLst>
          </p:nvPr>
        </p:nvGraphicFramePr>
        <p:xfrm>
          <a:off x="4419600" y="4191000"/>
          <a:ext cx="743763" cy="574726"/>
        </p:xfrm>
        <a:graphic>
          <a:graphicData uri="http://schemas.openxmlformats.org/presentationml/2006/ole">
            <mc:AlternateContent xmlns:mc="http://schemas.openxmlformats.org/markup-compatibility/2006">
              <mc:Choice xmlns:v="urn:schemas-microsoft-com:vml" Requires="v">
                <p:oleObj spid="_x0000_s45141" name="Equation" r:id="rId9" imgW="558720" imgH="431640" progId="Equation.DSMT4">
                  <p:embed/>
                </p:oleObj>
              </mc:Choice>
              <mc:Fallback>
                <p:oleObj name="Equation" r:id="rId9" imgW="558720" imgH="431640" progId="Equation.DSMT4">
                  <p:embed/>
                  <p:pic>
                    <p:nvPicPr>
                      <p:cNvPr id="12" name="Object 11"/>
                      <p:cNvPicPr/>
                      <p:nvPr/>
                    </p:nvPicPr>
                    <p:blipFill>
                      <a:blip r:embed="rId10"/>
                      <a:stretch>
                        <a:fillRect/>
                      </a:stretch>
                    </p:blipFill>
                    <p:spPr>
                      <a:xfrm>
                        <a:off x="4419600" y="4191000"/>
                        <a:ext cx="743763" cy="574726"/>
                      </a:xfrm>
                      <a:prstGeom prst="rect">
                        <a:avLst/>
                      </a:prstGeom>
                    </p:spPr>
                  </p:pic>
                </p:oleObj>
              </mc:Fallback>
            </mc:AlternateContent>
          </a:graphicData>
        </a:graphic>
      </p:graphicFrame>
      <p:sp>
        <p:nvSpPr>
          <p:cNvPr id="18" name="Content Placeholder 17">
            <a:extLst>
              <a:ext uri="{FF2B5EF4-FFF2-40B4-BE49-F238E27FC236}">
                <a16:creationId xmlns:a16="http://schemas.microsoft.com/office/drawing/2014/main" id="{50FA4301-B1A2-4AB5-8FEC-BBFAF8EE8D23}"/>
              </a:ext>
            </a:extLst>
          </p:cNvPr>
          <p:cNvSpPr>
            <a:spLocks noGrp="1"/>
          </p:cNvSpPr>
          <p:nvPr>
            <p:ph sz="quarter" idx="30"/>
          </p:nvPr>
        </p:nvSpPr>
        <p:spPr>
          <a:xfrm>
            <a:off x="399658" y="4267200"/>
            <a:ext cx="8333180" cy="1184248"/>
          </a:xfrm>
        </p:spPr>
        <p:txBody>
          <a:bodyPr/>
          <a:lstStyle/>
          <a:p>
            <a:pPr marL="0" indent="4752975">
              <a:lnSpc>
                <a:spcPct val="100000"/>
              </a:lnSpc>
              <a:spcBef>
                <a:spcPts val="624"/>
              </a:spcBef>
              <a:buNone/>
            </a:pPr>
            <a:r>
              <a:rPr lang="en-US" sz="2000" dirty="0">
                <a:latin typeface="Times New Roman" panose="02020603050405020304" pitchFamily="18" charset="0"/>
                <a:cs typeface="Times New Roman" panose="02020603050405020304" pitchFamily="18" charset="0"/>
                <a:sym typeface="Symbol" panose="05050102010706020507" pitchFamily="18" charset="2"/>
              </a:rPr>
              <a:t>, respectively. </a:t>
            </a:r>
            <a:endParaRPr lang="en-US" sz="2000" dirty="0">
              <a:latin typeface="Times New Roman" panose="02020603050405020304" pitchFamily="18" charset="0"/>
              <a:cs typeface="Times New Roman" panose="02020603050405020304" pitchFamily="18" charset="0"/>
            </a:endParaRPr>
          </a:p>
          <a:p>
            <a:pPr marL="342900" indent="-342900">
              <a:lnSpc>
                <a:spcPct val="100000"/>
              </a:lnSpc>
              <a:spcBef>
                <a:spcPts val="624"/>
              </a:spcBef>
              <a:buClr>
                <a:schemeClr val="accent2"/>
              </a:buClr>
              <a:buFont typeface="Arial" pitchFamily="34" charset="0"/>
              <a:buChar char="•"/>
            </a:pPr>
            <a:r>
              <a:rPr lang="en-US" sz="2000" dirty="0">
                <a:latin typeface="Times New Roman" panose="02020603050405020304" pitchFamily="18" charset="0"/>
                <a:cs typeface="Times New Roman" panose="02020603050405020304" pitchFamily="18" charset="0"/>
              </a:rPr>
              <a:t>Thus the radius of convergence for the Taylor series expansions of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 about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0 is </a:t>
            </a:r>
            <a:r>
              <a:rPr lang="en-US" sz="2000" i="1" dirty="0">
                <a:latin typeface="Times New Roman" panose="02020603050405020304" pitchFamily="18" charset="0"/>
                <a:cs typeface="Times New Roman" panose="02020603050405020304" pitchFamily="18" charset="0"/>
                <a:sym typeface="Symbol" pitchFamily="18" charset="2"/>
              </a:rPr>
              <a:t>ρ </a:t>
            </a:r>
            <a:r>
              <a:rPr lang="en-US" sz="2000" dirty="0">
                <a:latin typeface="Times New Roman" panose="02020603050405020304" pitchFamily="18" charset="0"/>
                <a:cs typeface="Times New Roman" panose="02020603050405020304" pitchFamily="18" charset="0"/>
                <a:sym typeface="Symbol" pitchFamily="18" charset="2"/>
              </a:rPr>
              <a:t>= 1 and about</a:t>
            </a:r>
            <a:endParaRPr lang="en-IN" sz="2000" dirty="0">
              <a:latin typeface="Times New Roman" panose="02020603050405020304" pitchFamily="18" charset="0"/>
              <a:cs typeface="Times New Roman" panose="02020603050405020304" pitchFamily="18" charset="0"/>
            </a:endParaRPr>
          </a:p>
        </p:txBody>
      </p:sp>
      <p:graphicFrame>
        <p:nvGraphicFramePr>
          <p:cNvPr id="24" name="Content Placeholder 23" descr="equation left hand side x sub zero equals right hand side negative one divided by two is rho equals Square root of five solidus two full stop">
            <a:extLst>
              <a:ext uri="{FF2B5EF4-FFF2-40B4-BE49-F238E27FC236}">
                <a16:creationId xmlns:a16="http://schemas.microsoft.com/office/drawing/2014/main" id="{FEF3DFCA-DF13-45F2-B22B-4C1408549214}"/>
              </a:ext>
            </a:extLst>
          </p:cNvPr>
          <p:cNvGraphicFramePr>
            <a:graphicFrameLocks noGrp="1" noChangeAspect="1"/>
          </p:cNvGraphicFramePr>
          <p:nvPr>
            <p:ph sz="quarter" idx="31"/>
            <p:extLst>
              <p:ext uri="{D42A27DB-BD31-4B8C-83A1-F6EECF244321}">
                <p14:modId xmlns:p14="http://schemas.microsoft.com/office/powerpoint/2010/main" val="2226160473"/>
              </p:ext>
            </p:extLst>
          </p:nvPr>
        </p:nvGraphicFramePr>
        <p:xfrm>
          <a:off x="4024303" y="4931754"/>
          <a:ext cx="1671815" cy="513133"/>
        </p:xfrm>
        <a:graphic>
          <a:graphicData uri="http://schemas.openxmlformats.org/presentationml/2006/ole">
            <mc:AlternateContent xmlns:mc="http://schemas.openxmlformats.org/markup-compatibility/2006">
              <mc:Choice xmlns:v="urn:schemas-microsoft-com:vml" Requires="v">
                <p:oleObj spid="_x0000_s45142" name="Equation" r:id="rId11" imgW="1282680" imgH="393480" progId="Equation.DSMT4">
                  <p:embed/>
                </p:oleObj>
              </mc:Choice>
              <mc:Fallback>
                <p:oleObj name="Equation" r:id="rId11" imgW="1282680" imgH="393480" progId="Equation.DSMT4">
                  <p:embed/>
                  <p:pic>
                    <p:nvPicPr>
                      <p:cNvPr id="14" name="Object 13"/>
                      <p:cNvPicPr/>
                      <p:nvPr/>
                    </p:nvPicPr>
                    <p:blipFill>
                      <a:blip r:embed="rId12"/>
                      <a:stretch>
                        <a:fillRect/>
                      </a:stretch>
                    </p:blipFill>
                    <p:spPr>
                      <a:xfrm>
                        <a:off x="4024303" y="4931754"/>
                        <a:ext cx="1671815" cy="513133"/>
                      </a:xfrm>
                      <a:prstGeom prst="rect">
                        <a:avLst/>
                      </a:prstGeom>
                    </p:spPr>
                  </p:pic>
                </p:oleObj>
              </mc:Fallback>
            </mc:AlternateContent>
          </a:graphicData>
        </a:graphic>
      </p:graphicFrame>
    </p:spTree>
    <p:extLst>
      <p:ext uri="{BB962C8B-B14F-4D97-AF65-F5344CB8AC3E}">
        <p14:creationId xmlns:p14="http://schemas.microsoft.com/office/powerpoint/2010/main" val="71652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BDAD-4306-40F3-A975-72F09B676056}"/>
              </a:ext>
            </a:extLst>
          </p:cNvPr>
          <p:cNvSpPr>
            <a:spLocks noGrp="1"/>
          </p:cNvSpPr>
          <p:nvPr>
            <p:ph type="title"/>
          </p:nvPr>
        </p:nvSpPr>
        <p:spPr/>
        <p:txBody>
          <a:bodyPr/>
          <a:lstStyle/>
          <a:p>
            <a:r>
              <a:rPr lang="en-IN" dirty="0"/>
              <a:t>Example 5.3.5: Solution Theory</a:t>
            </a:r>
          </a:p>
        </p:txBody>
      </p:sp>
      <p:sp>
        <p:nvSpPr>
          <p:cNvPr id="3" name="Content Placeholder 2">
            <a:extLst>
              <a:ext uri="{FF2B5EF4-FFF2-40B4-BE49-F238E27FC236}">
                <a16:creationId xmlns:a16="http://schemas.microsoft.com/office/drawing/2014/main" id="{362080FC-1A6C-4651-9FA8-3F0002C6CD4C}"/>
              </a:ext>
            </a:extLst>
          </p:cNvPr>
          <p:cNvSpPr>
            <a:spLocks noGrp="1"/>
          </p:cNvSpPr>
          <p:nvPr>
            <p:ph sz="quarter" idx="15"/>
          </p:nvPr>
        </p:nvSpPr>
        <p:spPr/>
        <p:txBody>
          <a:bodyPr/>
          <a:lstStyle/>
          <a:p>
            <a:r>
              <a:rPr lang="en-IN" sz="2200" dirty="0"/>
              <a:t>Thus for the equation</a:t>
            </a:r>
          </a:p>
        </p:txBody>
      </p:sp>
      <p:graphicFrame>
        <p:nvGraphicFramePr>
          <p:cNvPr id="20" name="Object 4" descr="sum with 3 summands open left parenthesis one plus x squared close times y super double prime plus two times x times y super prime plus four times x squared times y equals zero comma">
            <a:extLst>
              <a:ext uri="{FF2B5EF4-FFF2-40B4-BE49-F238E27FC236}">
                <a16:creationId xmlns:a16="http://schemas.microsoft.com/office/drawing/2014/main" id="{7A9B6277-6205-4EFD-84A9-E917721D53CA}"/>
              </a:ext>
            </a:extLst>
          </p:cNvPr>
          <p:cNvGraphicFramePr>
            <a:graphicFrameLocks noGrp="1" noChangeAspect="1"/>
          </p:cNvGraphicFramePr>
          <p:nvPr>
            <p:ph sz="quarter" idx="16"/>
            <p:extLst>
              <p:ext uri="{D42A27DB-BD31-4B8C-83A1-F6EECF244321}">
                <p14:modId xmlns:p14="http://schemas.microsoft.com/office/powerpoint/2010/main" val="1522491166"/>
              </p:ext>
            </p:extLst>
          </p:nvPr>
        </p:nvGraphicFramePr>
        <p:xfrm>
          <a:off x="3113602" y="2133600"/>
          <a:ext cx="2761220" cy="368163"/>
        </p:xfrm>
        <a:graphic>
          <a:graphicData uri="http://schemas.openxmlformats.org/presentationml/2006/ole">
            <mc:AlternateContent xmlns:mc="http://schemas.openxmlformats.org/markup-compatibility/2006">
              <mc:Choice xmlns:v="urn:schemas-microsoft-com:vml" Requires="v">
                <p:oleObj spid="_x0000_s46117" name="Equation" r:id="rId3" imgW="1714320" imgH="228600" progId="Equation.3">
                  <p:embed/>
                </p:oleObj>
              </mc:Choice>
              <mc:Fallback>
                <p:oleObj name="Equation" r:id="rId3" imgW="1714320" imgH="228600" progId="Equation.3">
                  <p:embed/>
                  <p:pic>
                    <p:nvPicPr>
                      <p:cNvPr id="19" name="Object 4">
                        <a:extLst>
                          <a:ext uri="{FF2B5EF4-FFF2-40B4-BE49-F238E27FC236}">
                            <a16:creationId xmlns:a16="http://schemas.microsoft.com/office/drawing/2014/main" id="{4FF87A2E-BD42-4BA9-9C8E-B24E90C1DF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3602" y="2133600"/>
                        <a:ext cx="2761220" cy="368163"/>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A940F73B-67B4-49A8-A998-83C4AE7764C1}"/>
              </a:ext>
            </a:extLst>
          </p:cNvPr>
          <p:cNvSpPr>
            <a:spLocks noGrp="1"/>
          </p:cNvSpPr>
          <p:nvPr>
            <p:ph sz="quarter" idx="18"/>
          </p:nvPr>
        </p:nvSpPr>
        <p:spPr>
          <a:xfrm>
            <a:off x="379746" y="2654164"/>
            <a:ext cx="8334022" cy="425450"/>
          </a:xfrm>
        </p:spPr>
        <p:txBody>
          <a:bodyPr/>
          <a:lstStyle/>
          <a:p>
            <a:pPr marL="271463" indent="0">
              <a:buNone/>
            </a:pPr>
            <a:r>
              <a:rPr lang="en-US" sz="2200" dirty="0">
                <a:latin typeface="Times New Roman" panose="02020603050405020304" pitchFamily="18" charset="0"/>
                <a:cs typeface="Times New Roman" panose="02020603050405020304" pitchFamily="18" charset="0"/>
              </a:rPr>
              <a:t>the radius of convergence for the series solution about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0 and</a:t>
            </a:r>
            <a:endParaRPr lang="en-IN" sz="2200" dirty="0">
              <a:latin typeface="Times New Roman" panose="02020603050405020304" pitchFamily="18" charset="0"/>
              <a:cs typeface="Times New Roman" panose="02020603050405020304" pitchFamily="18" charset="0"/>
            </a:endParaRPr>
          </a:p>
        </p:txBody>
      </p:sp>
      <p:graphicFrame>
        <p:nvGraphicFramePr>
          <p:cNvPr id="23" name="Content Placeholder 22" descr="equation left hand side x sub zero equals right hand side negative one solidus two are rho equals one and Square root of five solidus two comma">
            <a:extLst>
              <a:ext uri="{FF2B5EF4-FFF2-40B4-BE49-F238E27FC236}">
                <a16:creationId xmlns:a16="http://schemas.microsoft.com/office/drawing/2014/main" id="{AAAE2211-1E54-483B-832C-78E3157260E1}"/>
              </a:ext>
            </a:extLst>
          </p:cNvPr>
          <p:cNvGraphicFramePr>
            <a:graphicFrameLocks noGrp="1" noChangeAspect="1"/>
          </p:cNvGraphicFramePr>
          <p:nvPr>
            <p:ph sz="quarter" idx="21"/>
            <p:extLst>
              <p:ext uri="{D42A27DB-BD31-4B8C-83A1-F6EECF244321}">
                <p14:modId xmlns:p14="http://schemas.microsoft.com/office/powerpoint/2010/main" val="2992240054"/>
              </p:ext>
            </p:extLst>
          </p:nvPr>
        </p:nvGraphicFramePr>
        <p:xfrm>
          <a:off x="708042" y="3048000"/>
          <a:ext cx="2863487" cy="409069"/>
        </p:xfrm>
        <a:graphic>
          <a:graphicData uri="http://schemas.openxmlformats.org/presentationml/2006/ole">
            <mc:AlternateContent xmlns:mc="http://schemas.openxmlformats.org/markup-compatibility/2006">
              <mc:Choice xmlns:v="urn:schemas-microsoft-com:vml" Requires="v">
                <p:oleObj spid="_x0000_s46118" name="Equation" r:id="rId5" imgW="1777680" imgH="253800" progId="Equation.DSMT4">
                  <p:embed/>
                </p:oleObj>
              </mc:Choice>
              <mc:Fallback>
                <p:oleObj name="Equation" r:id="rId5" imgW="1777680" imgH="253800" progId="Equation.DSMT4">
                  <p:embed/>
                  <p:pic>
                    <p:nvPicPr>
                      <p:cNvPr id="5" name="Object 4"/>
                      <p:cNvPicPr/>
                      <p:nvPr/>
                    </p:nvPicPr>
                    <p:blipFill>
                      <a:blip r:embed="rId6"/>
                      <a:stretch>
                        <a:fillRect/>
                      </a:stretch>
                    </p:blipFill>
                    <p:spPr>
                      <a:xfrm>
                        <a:off x="708042" y="3048000"/>
                        <a:ext cx="2863487" cy="409069"/>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0DE39052-77D4-4958-B882-AB735E94EBBC}"/>
              </a:ext>
            </a:extLst>
          </p:cNvPr>
          <p:cNvSpPr>
            <a:spLocks noGrp="1"/>
          </p:cNvSpPr>
          <p:nvPr>
            <p:ph sz="quarter" idx="25"/>
          </p:nvPr>
        </p:nvSpPr>
        <p:spPr>
          <a:xfrm>
            <a:off x="304800" y="3048000"/>
            <a:ext cx="8436008" cy="2268536"/>
          </a:xfrm>
        </p:spPr>
        <p:txBody>
          <a:bodyPr/>
          <a:lstStyle/>
          <a:p>
            <a:pPr marL="271463" indent="2960688">
              <a:lnSpc>
                <a:spcPct val="100000"/>
              </a:lnSpc>
              <a:spcBef>
                <a:spcPts val="624"/>
              </a:spcBef>
              <a:buNone/>
            </a:pPr>
            <a:r>
              <a:rPr lang="en-US" sz="2200" dirty="0">
                <a:latin typeface="Times New Roman" panose="02020603050405020304" pitchFamily="18" charset="0"/>
                <a:cs typeface="Times New Roman" panose="02020603050405020304" pitchFamily="18" charset="0"/>
              </a:rPr>
              <a:t>respectively, </a:t>
            </a:r>
            <a:r>
              <a:rPr lang="en-US" sz="2200" dirty="0">
                <a:latin typeface="Times New Roman" panose="02020603050405020304" pitchFamily="18" charset="0"/>
                <a:cs typeface="Times New Roman" panose="02020603050405020304" pitchFamily="18" charset="0"/>
                <a:sym typeface="Symbol" pitchFamily="18" charset="2"/>
              </a:rPr>
              <a:t>by Theorem 5.3.1.</a:t>
            </a:r>
          </a:p>
          <a:p>
            <a:pPr marL="342900" indent="-342900">
              <a:lnSpc>
                <a:spcPct val="100000"/>
              </a:lnSpc>
              <a:spcBef>
                <a:spcPts val="624"/>
              </a:spcBef>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sym typeface="Symbol" pitchFamily="18" charset="2"/>
              </a:rPr>
              <a:t>Suppose that initial conditions </a:t>
            </a:r>
            <a:r>
              <a:rPr lang="en-US" sz="2200" i="1" dirty="0">
                <a:latin typeface="Times New Roman" panose="02020603050405020304" pitchFamily="18" charset="0"/>
                <a:cs typeface="Times New Roman" panose="02020603050405020304" pitchFamily="18" charset="0"/>
                <a:sym typeface="Symbol" pitchFamily="18" charset="2"/>
              </a:rPr>
              <a:t>y</a:t>
            </a:r>
            <a:r>
              <a:rPr lang="en-US" sz="2200" dirty="0">
                <a:latin typeface="Times New Roman" panose="02020603050405020304" pitchFamily="18" charset="0"/>
                <a:cs typeface="Times New Roman" panose="02020603050405020304" pitchFamily="18" charset="0"/>
                <a:sym typeface="Symbol" pitchFamily="18" charset="2"/>
              </a:rPr>
              <a:t>(0) = </a:t>
            </a:r>
            <a:r>
              <a:rPr lang="en-US" sz="2200" i="1" dirty="0">
                <a:latin typeface="Times New Roman" panose="02020603050405020304" pitchFamily="18" charset="0"/>
                <a:cs typeface="Times New Roman" panose="02020603050405020304" pitchFamily="18" charset="0"/>
                <a:sym typeface="Symbol" pitchFamily="18" charset="2"/>
              </a:rPr>
              <a:t>y</a:t>
            </a:r>
            <a:r>
              <a:rPr lang="en-US" sz="2200" baseline="-25000" dirty="0">
                <a:latin typeface="Times New Roman" panose="02020603050405020304" pitchFamily="18" charset="0"/>
                <a:cs typeface="Times New Roman" panose="02020603050405020304" pitchFamily="18" charset="0"/>
                <a:sym typeface="Symbol" pitchFamily="18" charset="2"/>
              </a:rPr>
              <a:t>0</a:t>
            </a:r>
            <a:r>
              <a:rPr lang="en-US" sz="2200" dirty="0">
                <a:latin typeface="Times New Roman" panose="02020603050405020304" pitchFamily="18" charset="0"/>
                <a:cs typeface="Times New Roman" panose="02020603050405020304" pitchFamily="18" charset="0"/>
                <a:sym typeface="Symbol" pitchFamily="18" charset="2"/>
              </a:rPr>
              <a:t> and </a:t>
            </a:r>
            <a:r>
              <a:rPr lang="en-US" sz="2200" i="1" dirty="0">
                <a:latin typeface="Times New Roman" panose="02020603050405020304" pitchFamily="18" charset="0"/>
                <a:cs typeface="Times New Roman" panose="02020603050405020304" pitchFamily="18" charset="0"/>
                <a:sym typeface="Symbol" pitchFamily="18" charset="2"/>
              </a:rPr>
              <a:t>y</a:t>
            </a:r>
            <a:r>
              <a:rPr lang="en-US" sz="2200" dirty="0">
                <a:latin typeface="Times New Roman" panose="02020603050405020304" pitchFamily="18" charset="0"/>
                <a:cs typeface="Times New Roman" panose="02020603050405020304" pitchFamily="18" charset="0"/>
                <a:sym typeface="Symbol" pitchFamily="18" charset="2"/>
              </a:rPr>
              <a:t>(0) = </a:t>
            </a:r>
            <a:r>
              <a:rPr lang="en-US" sz="2200" i="1" dirty="0">
                <a:latin typeface="Times New Roman" panose="02020603050405020304" pitchFamily="18" charset="0"/>
                <a:cs typeface="Times New Roman" panose="02020603050405020304" pitchFamily="18" charset="0"/>
                <a:sym typeface="Symbol" pitchFamily="18" charset="2"/>
              </a:rPr>
              <a:t>y</a:t>
            </a:r>
            <a:r>
              <a:rPr lang="en-US" sz="2200" baseline="-25000" dirty="0">
                <a:latin typeface="Times New Roman" panose="02020603050405020304" pitchFamily="18" charset="0"/>
                <a:cs typeface="Times New Roman" panose="02020603050405020304" pitchFamily="18" charset="0"/>
                <a:sym typeface="Symbol" pitchFamily="18" charset="2"/>
              </a:rPr>
              <a:t>0</a:t>
            </a:r>
            <a:r>
              <a:rPr lang="en-US" sz="2200" i="1" dirty="0">
                <a:latin typeface="Times New Roman" panose="02020603050405020304" pitchFamily="18" charset="0"/>
                <a:cs typeface="Times New Roman" panose="02020603050405020304" pitchFamily="18" charset="0"/>
                <a:sym typeface="Symbol" pitchFamily="18" charset="2"/>
              </a:rPr>
              <a:t>'</a:t>
            </a:r>
            <a:r>
              <a:rPr lang="en-US" sz="2200" dirty="0">
                <a:latin typeface="Times New Roman" panose="02020603050405020304" pitchFamily="18" charset="0"/>
                <a:cs typeface="Times New Roman" panose="02020603050405020304" pitchFamily="18" charset="0"/>
                <a:sym typeface="Symbol" pitchFamily="18" charset="2"/>
              </a:rPr>
              <a:t>  are given.  Since </a:t>
            </a:r>
            <a:r>
              <a:rPr lang="en-US" sz="2200" dirty="0">
                <a:latin typeface="Times New Roman" panose="02020603050405020304" pitchFamily="18" charset="0"/>
                <a:cs typeface="Times New Roman" panose="02020603050405020304" pitchFamily="18" charset="0"/>
              </a:rPr>
              <a:t>1 + </a:t>
            </a:r>
            <a:r>
              <a:rPr lang="en-US" sz="2200" i="1" dirty="0">
                <a:latin typeface="Times New Roman" panose="02020603050405020304" pitchFamily="18" charset="0"/>
                <a:cs typeface="Times New Roman" panose="02020603050405020304" pitchFamily="18" charset="0"/>
              </a:rPr>
              <a:t>x</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Symbol" pitchFamily="18" charset="2"/>
              </a:rPr>
              <a:t>≠ 0 for all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there exists a unique solution of the initial value problem on (−∞</a:t>
            </a:r>
            <a:r>
              <a:rPr lang="en-US" sz="2200" dirty="0">
                <a:latin typeface="Times New Roman" panose="02020603050405020304" pitchFamily="18" charset="0"/>
                <a:cs typeface="Times New Roman" panose="02020603050405020304" pitchFamily="18" charset="0"/>
                <a:sym typeface="Symbol" pitchFamily="18" charset="2"/>
              </a:rPr>
              <a:t>, ∞) by Theorem 3.2.1. </a:t>
            </a:r>
          </a:p>
          <a:p>
            <a:pPr marL="342900" indent="-342900">
              <a:lnSpc>
                <a:spcPct val="100000"/>
              </a:lnSpc>
              <a:spcBef>
                <a:spcPts val="624"/>
              </a:spcBef>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sym typeface="Symbol" pitchFamily="18" charset="2"/>
              </a:rPr>
              <a:t>On the other hand, Theorem 5.3.1 only guarantees a solution of the form</a:t>
            </a:r>
            <a:endParaRPr lang="en-IN" sz="2200" dirty="0">
              <a:latin typeface="Times New Roman" panose="02020603050405020304" pitchFamily="18" charset="0"/>
              <a:cs typeface="Times New Roman" panose="02020603050405020304" pitchFamily="18" charset="0"/>
            </a:endParaRPr>
          </a:p>
        </p:txBody>
      </p:sp>
      <p:graphicFrame>
        <p:nvGraphicFramePr>
          <p:cNvPr id="24" name="Content Placeholder 23" descr="prefix white square of a sub n times x super n for negative one less than x less than one comma where equation left hand side a sub zero equals right hand side y sub zero and equation left hand side a sub one equals right hand side y super prime sub zero full stop">
            <a:extLst>
              <a:ext uri="{FF2B5EF4-FFF2-40B4-BE49-F238E27FC236}">
                <a16:creationId xmlns:a16="http://schemas.microsoft.com/office/drawing/2014/main" id="{0601120D-C153-492D-8B41-B1E09B2329C7}"/>
              </a:ext>
            </a:extLst>
          </p:cNvPr>
          <p:cNvGraphicFramePr>
            <a:graphicFrameLocks noGrp="1" noChangeAspect="1"/>
          </p:cNvGraphicFramePr>
          <p:nvPr>
            <p:ph sz="quarter" idx="22"/>
            <p:extLst>
              <p:ext uri="{D42A27DB-BD31-4B8C-83A1-F6EECF244321}">
                <p14:modId xmlns:p14="http://schemas.microsoft.com/office/powerpoint/2010/main" val="1563387231"/>
              </p:ext>
            </p:extLst>
          </p:nvPr>
        </p:nvGraphicFramePr>
        <p:xfrm>
          <a:off x="2528888" y="4968875"/>
          <a:ext cx="3929062" cy="593725"/>
        </p:xfrm>
        <a:graphic>
          <a:graphicData uri="http://schemas.openxmlformats.org/presentationml/2006/ole">
            <mc:AlternateContent xmlns:mc="http://schemas.openxmlformats.org/markup-compatibility/2006">
              <mc:Choice xmlns:v="urn:schemas-microsoft-com:vml" Requires="v">
                <p:oleObj spid="_x0000_s46119" name="Equation" r:id="rId7" imgW="2857320" imgH="431640" progId="Equation.DSMT4">
                  <p:embed/>
                </p:oleObj>
              </mc:Choice>
              <mc:Fallback>
                <p:oleObj name="Equation" r:id="rId7" imgW="2857320" imgH="431640" progId="Equation.DSMT4">
                  <p:embed/>
                  <p:pic>
                    <p:nvPicPr>
                      <p:cNvPr id="9" name="Object 8"/>
                      <p:cNvPicPr/>
                      <p:nvPr/>
                    </p:nvPicPr>
                    <p:blipFill>
                      <a:blip r:embed="rId8"/>
                      <a:stretch>
                        <a:fillRect/>
                      </a:stretch>
                    </p:blipFill>
                    <p:spPr>
                      <a:xfrm>
                        <a:off x="2528888" y="4968875"/>
                        <a:ext cx="3929062" cy="593725"/>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3FE0E7B9-4F4B-4968-B005-485889B5358E}"/>
              </a:ext>
            </a:extLst>
          </p:cNvPr>
          <p:cNvSpPr>
            <a:spLocks noGrp="1"/>
          </p:cNvSpPr>
          <p:nvPr>
            <p:ph sz="quarter" idx="26"/>
          </p:nvPr>
        </p:nvSpPr>
        <p:spPr>
          <a:xfrm>
            <a:off x="300950" y="5545012"/>
            <a:ext cx="8534400" cy="685800"/>
          </a:xfrm>
        </p:spPr>
        <p:txBody>
          <a:bodyPr/>
          <a:lstStyle/>
          <a:p>
            <a:pPr marL="271463" indent="-271463">
              <a:lnSpc>
                <a:spcPct val="100000"/>
              </a:lnSpc>
              <a:buClr>
                <a:schemeClr val="accent2"/>
              </a:buClr>
            </a:pPr>
            <a:r>
              <a:rPr lang="en-US" sz="2200" dirty="0">
                <a:latin typeface="Times New Roman" panose="02020603050405020304" pitchFamily="18" charset="0"/>
                <a:cs typeface="Times New Roman" panose="02020603050405020304" pitchFamily="18" charset="0"/>
                <a:sym typeface="Symbol" pitchFamily="18" charset="2"/>
              </a:rPr>
              <a:t>Thus the unique solution on </a:t>
            </a:r>
            <a:r>
              <a:rPr 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sym typeface="Symbol" pitchFamily="18" charset="2"/>
              </a:rPr>
              <a:t>, ∞) may not have a power series about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0 that converges for all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6475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47CBD-D0ED-4706-8A05-B1CC000DE5DE}"/>
              </a:ext>
            </a:extLst>
          </p:cNvPr>
          <p:cNvSpPr>
            <a:spLocks noGrp="1"/>
          </p:cNvSpPr>
          <p:nvPr>
            <p:ph type="title"/>
          </p:nvPr>
        </p:nvSpPr>
        <p:spPr/>
        <p:txBody>
          <a:bodyPr>
            <a:normAutofit/>
          </a:bodyPr>
          <a:lstStyle/>
          <a:p>
            <a:r>
              <a:rPr lang="en-US" dirty="0"/>
              <a:t>Example 5.3.6</a:t>
            </a:r>
            <a:endParaRPr lang="en-IN" dirty="0"/>
          </a:p>
        </p:txBody>
      </p:sp>
      <p:sp>
        <p:nvSpPr>
          <p:cNvPr id="3" name="Content Placeholder 2">
            <a:extLst>
              <a:ext uri="{FF2B5EF4-FFF2-40B4-BE49-F238E27FC236}">
                <a16:creationId xmlns:a16="http://schemas.microsoft.com/office/drawing/2014/main" id="{AC76C263-96AD-4F50-A7DB-DDCDDF77863D}"/>
              </a:ext>
            </a:extLst>
          </p:cNvPr>
          <p:cNvSpPr>
            <a:spLocks noGrp="1"/>
          </p:cNvSpPr>
          <p:nvPr>
            <p:ph sz="quarter" idx="15"/>
          </p:nvPr>
        </p:nvSpPr>
        <p:spPr>
          <a:xfrm>
            <a:off x="380060" y="1692275"/>
            <a:ext cx="8534400" cy="746126"/>
          </a:xfrm>
        </p:spPr>
        <p:txBody>
          <a:bodyPr/>
          <a:lstStyle/>
          <a:p>
            <a:pPr marL="342900" indent="-342900"/>
            <a:r>
              <a:rPr lang="en-US" sz="2200" dirty="0"/>
              <a:t>Can we determine a series solution and about </a:t>
            </a:r>
            <a:r>
              <a:rPr lang="en-US" sz="2200" i="1" dirty="0"/>
              <a:t>x</a:t>
            </a:r>
            <a:r>
              <a:rPr lang="en-US" sz="2200" dirty="0"/>
              <a:t> = 0?  If a solution exists, what is the radius of convergence?</a:t>
            </a:r>
          </a:p>
        </p:txBody>
      </p:sp>
      <p:graphicFrame>
        <p:nvGraphicFramePr>
          <p:cNvPr id="8" name="Object 4" descr="sum with 3 summands y super double prime plus open left parenthesis sine of x close times y super prime plus open left parenthesis one plus x squared close times y equals zero">
            <a:extLst>
              <a:ext uri="{FF2B5EF4-FFF2-40B4-BE49-F238E27FC236}">
                <a16:creationId xmlns:a16="http://schemas.microsoft.com/office/drawing/2014/main" id="{88959725-B73F-4CC5-BA9C-594CA484E104}"/>
              </a:ext>
            </a:extLst>
          </p:cNvPr>
          <p:cNvGraphicFramePr>
            <a:graphicFrameLocks noGrp="1" noChangeAspect="1"/>
          </p:cNvGraphicFramePr>
          <p:nvPr>
            <p:ph type="pic" sz="quarter" idx="19"/>
            <p:extLst>
              <p:ext uri="{D42A27DB-BD31-4B8C-83A1-F6EECF244321}">
                <p14:modId xmlns:p14="http://schemas.microsoft.com/office/powerpoint/2010/main" val="1400096483"/>
              </p:ext>
            </p:extLst>
          </p:nvPr>
        </p:nvGraphicFramePr>
        <p:xfrm>
          <a:off x="2663805" y="2546572"/>
          <a:ext cx="3316328" cy="445477"/>
        </p:xfrm>
        <a:graphic>
          <a:graphicData uri="http://schemas.openxmlformats.org/presentationml/2006/ole">
            <mc:AlternateContent xmlns:mc="http://schemas.openxmlformats.org/markup-compatibility/2006">
              <mc:Choice xmlns:v="urn:schemas-microsoft-com:vml" Requires="v">
                <p:oleObj spid="_x0000_s5356" name="Equation" r:id="rId3" imgW="1701720" imgH="228600" progId="Equation.3">
                  <p:embed/>
                </p:oleObj>
              </mc:Choice>
              <mc:Fallback>
                <p:oleObj name="Equation" r:id="rId3" imgW="1701720" imgH="228600" progId="Equation.3">
                  <p:embed/>
                  <p:pic>
                    <p:nvPicPr>
                      <p:cNvPr id="11" name="Object 4">
                        <a:extLst>
                          <a:ext uri="{FF2B5EF4-FFF2-40B4-BE49-F238E27FC236}">
                            <a16:creationId xmlns:a16="http://schemas.microsoft.com/office/drawing/2014/main" id="{B2737B8A-0A7D-468D-929F-0AFDB7C7A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805" y="2546572"/>
                        <a:ext cx="3316328" cy="445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a:extLst>
              <a:ext uri="{FF2B5EF4-FFF2-40B4-BE49-F238E27FC236}">
                <a16:creationId xmlns:a16="http://schemas.microsoft.com/office/drawing/2014/main" id="{A6A43738-5FCB-4B79-B778-4FD7CDEECC42}"/>
              </a:ext>
            </a:extLst>
          </p:cNvPr>
          <p:cNvSpPr>
            <a:spLocks noGrp="1"/>
          </p:cNvSpPr>
          <p:nvPr>
            <p:ph sz="quarter" idx="18"/>
          </p:nvPr>
        </p:nvSpPr>
        <p:spPr>
          <a:xfrm>
            <a:off x="380060" y="3276600"/>
            <a:ext cx="8334022" cy="2971800"/>
          </a:xfrm>
        </p:spPr>
        <p:txBody>
          <a:bodyPr/>
          <a:lstStyle/>
          <a:p>
            <a:pPr marL="342900" indent="-342900">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Here,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1,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sin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1 + </a:t>
            </a:r>
            <a:r>
              <a:rPr lang="en-US" sz="2200" i="1" dirty="0">
                <a:latin typeface="Times New Roman" panose="02020603050405020304" pitchFamily="18" charset="0"/>
                <a:cs typeface="Times New Roman" panose="02020603050405020304" pitchFamily="18" charset="0"/>
                <a:sym typeface="Symbol" pitchFamily="18" charset="2"/>
              </a:rPr>
              <a:t>x</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sym typeface="Symbol" pitchFamily="18" charset="2"/>
              </a:rPr>
              <a:t>.</a:t>
            </a:r>
            <a:endParaRPr lang="en-US" sz="2200" dirty="0">
              <a:latin typeface="Times New Roman" panose="02020603050405020304" pitchFamily="18" charset="0"/>
              <a:cs typeface="Times New Roman" panose="02020603050405020304" pitchFamily="18" charset="0"/>
            </a:endParaRPr>
          </a:p>
          <a:p>
            <a:pPr marL="342900" indent="-342900">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Note that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sin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is not a polynomial, but recall that it does have a Taylor series about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0 that converges for all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a:t>
            </a:r>
          </a:p>
          <a:p>
            <a:pPr marL="342900" indent="-342900">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Similarly,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1 + </a:t>
            </a:r>
            <a:r>
              <a:rPr lang="en-US" sz="2200" i="1" dirty="0">
                <a:latin typeface="Times New Roman" panose="02020603050405020304" pitchFamily="18" charset="0"/>
                <a:cs typeface="Times New Roman" panose="02020603050405020304" pitchFamily="18" charset="0"/>
                <a:sym typeface="Symbol" pitchFamily="18" charset="2"/>
              </a:rPr>
              <a:t>x</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has a Taylor series about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0, namely 1 + </a:t>
            </a:r>
            <a:r>
              <a:rPr lang="en-US" sz="2200" i="1" dirty="0">
                <a:latin typeface="Times New Roman" panose="02020603050405020304" pitchFamily="18" charset="0"/>
                <a:cs typeface="Times New Roman" panose="02020603050405020304" pitchFamily="18" charset="0"/>
                <a:sym typeface="Symbol" pitchFamily="18" charset="2"/>
              </a:rPr>
              <a:t>x</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which converges for all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a:t>
            </a:r>
          </a:p>
          <a:p>
            <a:pPr marL="342900" indent="-342900">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sym typeface="Symbol" pitchFamily="18" charset="2"/>
              </a:rPr>
              <a:t>Therefore, by Theorem 5.3.1, the radius of convergence for the </a:t>
            </a:r>
            <a:r>
              <a:rPr lang="en-US" sz="2200" dirty="0">
                <a:latin typeface="Times New Roman" panose="02020603050405020304" pitchFamily="18" charset="0"/>
                <a:cs typeface="Times New Roman" panose="02020603050405020304" pitchFamily="18" charset="0"/>
              </a:rPr>
              <a:t>series solution about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0 </a:t>
            </a:r>
            <a:r>
              <a:rPr lang="en-US" sz="2200" dirty="0">
                <a:latin typeface="Times New Roman" panose="02020603050405020304" pitchFamily="18" charset="0"/>
                <a:cs typeface="Times New Roman" panose="02020603050405020304" pitchFamily="18" charset="0"/>
                <a:sym typeface="Symbol" pitchFamily="18" charset="2"/>
              </a:rPr>
              <a:t>is infinite.</a:t>
            </a:r>
          </a:p>
        </p:txBody>
      </p:sp>
    </p:spTree>
    <p:extLst>
      <p:ext uri="{BB962C8B-B14F-4D97-AF65-F5344CB8AC3E}">
        <p14:creationId xmlns:p14="http://schemas.microsoft.com/office/powerpoint/2010/main" val="286194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EF2DB0-947D-4998-8340-5D9EA3F5FAE3}"/>
              </a:ext>
            </a:extLst>
          </p:cNvPr>
          <p:cNvSpPr>
            <a:spLocks noGrp="1"/>
          </p:cNvSpPr>
          <p:nvPr>
            <p:ph type="title"/>
          </p:nvPr>
        </p:nvSpPr>
        <p:spPr>
          <a:xfrm>
            <a:off x="304800" y="2400301"/>
            <a:ext cx="8534400" cy="1866899"/>
          </a:xfrm>
        </p:spPr>
        <p:txBody>
          <a:bodyPr anchor="ctr">
            <a:normAutofit/>
          </a:bodyPr>
          <a:lstStyle/>
          <a:p>
            <a:pPr algn="ctr"/>
            <a:r>
              <a:rPr lang="en-US" dirty="0">
                <a:solidFill>
                  <a:srgbClr val="007787"/>
                </a:solidFill>
              </a:rPr>
              <a:t>Section 5.3 Series Solutions Near an Ordinary Point, Part II</a:t>
            </a:r>
            <a:endParaRPr lang="en-US" dirty="0"/>
          </a:p>
        </p:txBody>
      </p:sp>
    </p:spTree>
    <p:extLst>
      <p:ext uri="{BB962C8B-B14F-4D97-AF65-F5344CB8AC3E}">
        <p14:creationId xmlns:p14="http://schemas.microsoft.com/office/powerpoint/2010/main" val="159932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6D227F-8D88-408B-983A-C1A458C0BCDF}"/>
              </a:ext>
            </a:extLst>
          </p:cNvPr>
          <p:cNvSpPr>
            <a:spLocks noGrp="1"/>
          </p:cNvSpPr>
          <p:nvPr>
            <p:ph type="title"/>
          </p:nvPr>
        </p:nvSpPr>
        <p:spPr/>
        <p:txBody>
          <a:bodyPr>
            <a:normAutofit fontScale="90000"/>
          </a:bodyPr>
          <a:lstStyle/>
          <a:p>
            <a:r>
              <a:rPr lang="en-US" dirty="0"/>
              <a:t>Analytic Functions and Series Solutions Near Ordinary Points</a:t>
            </a:r>
            <a:endParaRPr lang="en-IN" dirty="0"/>
          </a:p>
        </p:txBody>
      </p:sp>
      <p:sp>
        <p:nvSpPr>
          <p:cNvPr id="7" name="Content Placeholder 6">
            <a:extLst>
              <a:ext uri="{FF2B5EF4-FFF2-40B4-BE49-F238E27FC236}">
                <a16:creationId xmlns:a16="http://schemas.microsoft.com/office/drawing/2014/main" id="{D82C5FAF-6CE9-4668-9CEF-95A708046F3E}"/>
              </a:ext>
            </a:extLst>
          </p:cNvPr>
          <p:cNvSpPr>
            <a:spLocks noGrp="1"/>
          </p:cNvSpPr>
          <p:nvPr>
            <p:ph sz="quarter" idx="15"/>
          </p:nvPr>
        </p:nvSpPr>
        <p:spPr/>
        <p:txBody>
          <a:bodyPr/>
          <a:lstStyle/>
          <a:p>
            <a:r>
              <a:rPr lang="en-US" sz="2200" dirty="0"/>
              <a:t>A function </a:t>
            </a:r>
            <a:r>
              <a:rPr lang="en-US" sz="2200" i="1" dirty="0"/>
              <a:t>p</a:t>
            </a:r>
            <a:r>
              <a:rPr lang="en-US" sz="2200" dirty="0"/>
              <a:t> is </a:t>
            </a:r>
            <a:r>
              <a:rPr lang="en-US" sz="2200" b="1" dirty="0"/>
              <a:t>analytic</a:t>
            </a:r>
            <a:r>
              <a:rPr lang="en-US" sz="2200" dirty="0"/>
              <a:t> at </a:t>
            </a:r>
            <a:r>
              <a:rPr lang="en-US" sz="2200" i="1" dirty="0"/>
              <a:t>x</a:t>
            </a:r>
            <a:r>
              <a:rPr lang="en-US" sz="2200" baseline="-25000" dirty="0"/>
              <a:t>0 </a:t>
            </a:r>
            <a:r>
              <a:rPr lang="en-US" sz="2200" dirty="0"/>
              <a:t>if it has a Taylor series expansion that converges to </a:t>
            </a:r>
            <a:r>
              <a:rPr lang="en-US" sz="2200" i="1" dirty="0"/>
              <a:t>p</a:t>
            </a:r>
            <a:r>
              <a:rPr lang="en-US" sz="2200" dirty="0"/>
              <a:t> in some interval about </a:t>
            </a:r>
            <a:r>
              <a:rPr lang="en-US" sz="2200" i="1" dirty="0"/>
              <a:t>x</a:t>
            </a:r>
            <a:r>
              <a:rPr lang="en-US" sz="2200" baseline="-25000" dirty="0"/>
              <a:t>0</a:t>
            </a:r>
            <a:endParaRPr lang="en-US" sz="2200" dirty="0"/>
          </a:p>
        </p:txBody>
      </p:sp>
      <p:graphicFrame>
        <p:nvGraphicFramePr>
          <p:cNvPr id="24" name="Object 14" descr="p of x equals n ary summation n equals zero infinity pn left parenthesis x minus x zero right parenthesis n">
            <a:extLst>
              <a:ext uri="{FF2B5EF4-FFF2-40B4-BE49-F238E27FC236}">
                <a16:creationId xmlns:a16="http://schemas.microsoft.com/office/drawing/2014/main" id="{CCE94494-119F-4F54-B3EB-1D00767C5893}"/>
              </a:ext>
            </a:extLst>
          </p:cNvPr>
          <p:cNvGraphicFramePr>
            <a:graphicFrameLocks noGrp="1" noChangeAspect="1"/>
          </p:cNvGraphicFramePr>
          <p:nvPr>
            <p:ph sz="quarter" idx="16"/>
            <p:extLst>
              <p:ext uri="{D42A27DB-BD31-4B8C-83A1-F6EECF244321}">
                <p14:modId xmlns:p14="http://schemas.microsoft.com/office/powerpoint/2010/main" val="3764411042"/>
              </p:ext>
            </p:extLst>
          </p:nvPr>
        </p:nvGraphicFramePr>
        <p:xfrm>
          <a:off x="3013532" y="2514600"/>
          <a:ext cx="2168068" cy="695419"/>
        </p:xfrm>
        <a:graphic>
          <a:graphicData uri="http://schemas.openxmlformats.org/presentationml/2006/ole">
            <mc:AlternateContent xmlns:mc="http://schemas.openxmlformats.org/markup-compatibility/2006">
              <mc:Choice xmlns:v="urn:schemas-microsoft-com:vml" Requires="v">
                <p:oleObj spid="_x0000_s39018" name="Equation" r:id="rId3" imgW="1346040" imgH="431640" progId="Equation.DSMT4">
                  <p:embed/>
                </p:oleObj>
              </mc:Choice>
              <mc:Fallback>
                <p:oleObj name="Equation" r:id="rId3" imgW="1346040" imgH="431640" progId="Equation.DSMT4">
                  <p:embed/>
                  <p:pic>
                    <p:nvPicPr>
                      <p:cNvPr id="19" name="Object 14">
                        <a:extLst>
                          <a:ext uri="{FF2B5EF4-FFF2-40B4-BE49-F238E27FC236}">
                            <a16:creationId xmlns:a16="http://schemas.microsoft.com/office/drawing/2014/main" id="{01316178-2900-4DEF-A8F5-049C4CEE23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532" y="2514600"/>
                        <a:ext cx="2168068" cy="695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id="{DC7A7BB5-8052-404B-B774-0F5C37C1664B}"/>
              </a:ext>
            </a:extLst>
          </p:cNvPr>
          <p:cNvSpPr>
            <a:spLocks noGrp="1"/>
          </p:cNvSpPr>
          <p:nvPr>
            <p:ph sz="quarter" idx="18"/>
          </p:nvPr>
        </p:nvSpPr>
        <p:spPr>
          <a:xfrm>
            <a:off x="304800" y="3276600"/>
            <a:ext cx="8334022" cy="425450"/>
          </a:xfrm>
        </p:spPr>
        <p:txBody>
          <a:bodyPr/>
          <a:lstStyle/>
          <a:p>
            <a:pPr marL="271463" indent="-271463"/>
            <a:r>
              <a:rPr lang="en-US" sz="2200" dirty="0">
                <a:latin typeface="Times New Roman" panose="02020603050405020304" pitchFamily="18" charset="0"/>
                <a:cs typeface="Times New Roman" panose="02020603050405020304" pitchFamily="18" charset="0"/>
              </a:rPr>
              <a:t>The point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is an </a:t>
            </a:r>
            <a:r>
              <a:rPr lang="en-US" sz="2200" b="1" dirty="0">
                <a:latin typeface="Times New Roman" panose="02020603050405020304" pitchFamily="18" charset="0"/>
                <a:cs typeface="Times New Roman" panose="02020603050405020304" pitchFamily="18" charset="0"/>
              </a:rPr>
              <a:t>ordinary point</a:t>
            </a:r>
            <a:r>
              <a:rPr lang="en-US" sz="2200" dirty="0">
                <a:latin typeface="Times New Roman" panose="02020603050405020304" pitchFamily="18" charset="0"/>
                <a:cs typeface="Times New Roman" panose="02020603050405020304" pitchFamily="18" charset="0"/>
              </a:rPr>
              <a:t> of the equation</a:t>
            </a:r>
          </a:p>
        </p:txBody>
      </p:sp>
      <p:graphicFrame>
        <p:nvGraphicFramePr>
          <p:cNvPr id="25" name="Object 15" descr="sum with 3 summands cap p of x times d squared times y divided by d times x squared plus cap q of x times d times y divided by d times x plus cap r of x times y equals zero">
            <a:extLst>
              <a:ext uri="{FF2B5EF4-FFF2-40B4-BE49-F238E27FC236}">
                <a16:creationId xmlns:a16="http://schemas.microsoft.com/office/drawing/2014/main" id="{94E660D0-0222-4F1D-B624-E476E30DD5F4}"/>
              </a:ext>
            </a:extLst>
          </p:cNvPr>
          <p:cNvGraphicFramePr>
            <a:graphicFrameLocks noGrp="1" noChangeAspect="1"/>
          </p:cNvGraphicFramePr>
          <p:nvPr>
            <p:ph type="pic" sz="quarter" idx="19"/>
            <p:extLst>
              <p:ext uri="{D42A27DB-BD31-4B8C-83A1-F6EECF244321}">
                <p14:modId xmlns:p14="http://schemas.microsoft.com/office/powerpoint/2010/main" val="2404454394"/>
              </p:ext>
            </p:extLst>
          </p:nvPr>
        </p:nvGraphicFramePr>
        <p:xfrm>
          <a:off x="2872512" y="3777945"/>
          <a:ext cx="2636977" cy="557822"/>
        </p:xfrm>
        <a:graphic>
          <a:graphicData uri="http://schemas.openxmlformats.org/presentationml/2006/ole">
            <mc:AlternateContent xmlns:mc="http://schemas.openxmlformats.org/markup-compatibility/2006">
              <mc:Choice xmlns:v="urn:schemas-microsoft-com:vml" Requires="v">
                <p:oleObj spid="_x0000_s39019" name="Equation" r:id="rId5" imgW="1981080" imgH="419040" progId="Equation.3">
                  <p:embed/>
                </p:oleObj>
              </mc:Choice>
              <mc:Fallback>
                <p:oleObj name="Equation" r:id="rId5" imgW="1981080" imgH="419040" progId="Equation.3">
                  <p:embed/>
                  <p:pic>
                    <p:nvPicPr>
                      <p:cNvPr id="20" name="Object 15">
                        <a:extLst>
                          <a:ext uri="{FF2B5EF4-FFF2-40B4-BE49-F238E27FC236}">
                            <a16:creationId xmlns:a16="http://schemas.microsoft.com/office/drawing/2014/main" id="{04861F1E-CBA4-42A6-BF69-EB2DE833B4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2512" y="3777945"/>
                        <a:ext cx="2636977" cy="5578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2">
            <a:extLst>
              <a:ext uri="{FF2B5EF4-FFF2-40B4-BE49-F238E27FC236}">
                <a16:creationId xmlns:a16="http://schemas.microsoft.com/office/drawing/2014/main" id="{54C3066D-952D-4270-B793-092BEF2368B7}"/>
              </a:ext>
            </a:extLst>
          </p:cNvPr>
          <p:cNvSpPr>
            <a:spLocks noGrp="1"/>
          </p:cNvSpPr>
          <p:nvPr>
            <p:ph sz="quarter" idx="21"/>
          </p:nvPr>
        </p:nvSpPr>
        <p:spPr>
          <a:xfrm>
            <a:off x="291352" y="4411661"/>
            <a:ext cx="8623107" cy="1681163"/>
          </a:xfrm>
        </p:spPr>
        <p:txBody>
          <a:bodyPr/>
          <a:lstStyle/>
          <a:p>
            <a:pPr marL="271463" indent="0">
              <a:buNone/>
            </a:pPr>
            <a:r>
              <a:rPr lang="en-US" sz="2200" dirty="0">
                <a:latin typeface="Times New Roman" panose="02020603050405020304" pitchFamily="18" charset="0"/>
                <a:cs typeface="Times New Roman" panose="02020603050405020304" pitchFamily="18" charset="0"/>
              </a:rPr>
              <a:t>if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are analytic at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Otherwise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is a </a:t>
            </a:r>
            <a:r>
              <a:rPr lang="en-US" sz="2200" b="1" dirty="0">
                <a:latin typeface="Times New Roman" panose="02020603050405020304" pitchFamily="18" charset="0"/>
                <a:cs typeface="Times New Roman" panose="02020603050405020304" pitchFamily="18" charset="0"/>
              </a:rPr>
              <a:t>singular point</a:t>
            </a:r>
            <a:r>
              <a:rPr lang="en-US" sz="2200" dirty="0">
                <a:latin typeface="Times New Roman" panose="02020603050405020304" pitchFamily="18" charset="0"/>
                <a:cs typeface="Times New Roman" panose="02020603050405020304" pitchFamily="18" charset="0"/>
              </a:rPr>
              <a:t>.</a:t>
            </a:r>
          </a:p>
          <a:p>
            <a:pPr marL="271463" indent="-271463">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If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is an ordinary point, then </a:t>
            </a:r>
            <a:r>
              <a:rPr lang="en-US" sz="2200" i="1" dirty="0">
                <a:latin typeface="Times New Roman" panose="02020603050405020304" pitchFamily="18" charset="0"/>
                <a:cs typeface="Times New Roman" panose="02020603050405020304" pitchFamily="18" charset="0"/>
              </a:rPr>
              <a:t>p </a:t>
            </a:r>
            <a:r>
              <a:rPr lang="en-US" sz="2200" dirty="0">
                <a:latin typeface="Times New Roman" panose="02020603050405020304" pitchFamily="18" charset="0"/>
                <a:cs typeface="Times New Roman" panose="02020603050405020304" pitchFamily="18" charset="0"/>
              </a:rPr>
              <a:t>and </a:t>
            </a:r>
            <a:r>
              <a:rPr lang="en-US" sz="2200" i="1" dirty="0">
                <a:latin typeface="Times New Roman" panose="02020603050405020304" pitchFamily="18" charset="0"/>
                <a:cs typeface="Times New Roman" panose="02020603050405020304" pitchFamily="18" charset="0"/>
              </a:rPr>
              <a:t>q </a:t>
            </a:r>
            <a:r>
              <a:rPr lang="en-US" sz="2200" dirty="0">
                <a:latin typeface="Times New Roman" panose="02020603050405020304" pitchFamily="18" charset="0"/>
                <a:cs typeface="Times New Roman" panose="02020603050405020304" pitchFamily="18" charset="0"/>
              </a:rPr>
              <a:t>are</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analytic and have derivatives of all orders at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and this enables us to solve for </a:t>
            </a:r>
            <a:r>
              <a:rPr lang="en-US" sz="2200" i="1" dirty="0">
                <a:latin typeface="Times New Roman" panose="02020603050405020304" pitchFamily="18" charset="0"/>
                <a:cs typeface="Times New Roman" panose="02020603050405020304" pitchFamily="18" charset="0"/>
              </a:rPr>
              <a:t>a</a:t>
            </a:r>
            <a:r>
              <a:rPr lang="en-US" sz="2200" i="1" baseline="-25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in the solution expansion</a:t>
            </a:r>
            <a:endParaRPr lang="en-IN" sz="2200" dirty="0">
              <a:latin typeface="Times New Roman" panose="02020603050405020304" pitchFamily="18" charset="0"/>
              <a:cs typeface="Times New Roman" panose="02020603050405020304" pitchFamily="18" charset="0"/>
            </a:endParaRPr>
          </a:p>
        </p:txBody>
      </p:sp>
      <p:graphicFrame>
        <p:nvGraphicFramePr>
          <p:cNvPr id="26" name="Object 14" descr="y of x equals n ary summation n equals zero infinity an left parenthesis x minus x zero right parenthesis n">
            <a:extLst>
              <a:ext uri="{FF2B5EF4-FFF2-40B4-BE49-F238E27FC236}">
                <a16:creationId xmlns:a16="http://schemas.microsoft.com/office/drawing/2014/main" id="{4FCCEB32-C292-43BE-9BC0-8C449E62015B}"/>
              </a:ext>
            </a:extLst>
          </p:cNvPr>
          <p:cNvGraphicFramePr>
            <a:graphicFrameLocks noGrp="1" noChangeAspect="1"/>
          </p:cNvGraphicFramePr>
          <p:nvPr>
            <p:ph sz="quarter" idx="25"/>
            <p:extLst>
              <p:ext uri="{D42A27DB-BD31-4B8C-83A1-F6EECF244321}">
                <p14:modId xmlns:p14="http://schemas.microsoft.com/office/powerpoint/2010/main" val="764700243"/>
              </p:ext>
            </p:extLst>
          </p:nvPr>
        </p:nvGraphicFramePr>
        <p:xfrm>
          <a:off x="2111845" y="5734973"/>
          <a:ext cx="1521333" cy="522026"/>
        </p:xfrm>
        <a:graphic>
          <a:graphicData uri="http://schemas.openxmlformats.org/presentationml/2006/ole">
            <mc:AlternateContent xmlns:mc="http://schemas.openxmlformats.org/markup-compatibility/2006">
              <mc:Choice xmlns:v="urn:schemas-microsoft-com:vml" Requires="v">
                <p:oleObj spid="_x0000_s39020" name="Equation" r:id="rId7" imgW="1295400" imgH="444500" progId="Equation.DSMT4">
                  <p:embed/>
                </p:oleObj>
              </mc:Choice>
              <mc:Fallback>
                <p:oleObj name="Equation" r:id="rId7" imgW="1295400" imgH="444500" progId="Equation.DSMT4">
                  <p:embed/>
                  <p:pic>
                    <p:nvPicPr>
                      <p:cNvPr id="21" name="Object 14">
                        <a:extLst>
                          <a:ext uri="{FF2B5EF4-FFF2-40B4-BE49-F238E27FC236}">
                            <a16:creationId xmlns:a16="http://schemas.microsoft.com/office/drawing/2014/main" id="{AF602872-7302-4FBD-B0F4-10F8575514F9}"/>
                          </a:ext>
                        </a:extLst>
                      </p:cNvPr>
                      <p:cNvPicPr>
                        <a:picLocks noChangeAspect="1" noChangeArrowheads="1"/>
                      </p:cNvPicPr>
                      <p:nvPr/>
                    </p:nvPicPr>
                    <p:blipFill>
                      <a:blip r:embed="rId8"/>
                      <a:srcRect/>
                      <a:stretch>
                        <a:fillRect/>
                      </a:stretch>
                    </p:blipFill>
                    <p:spPr bwMode="auto">
                      <a:xfrm>
                        <a:off x="2111845" y="5734973"/>
                        <a:ext cx="1521333" cy="522026"/>
                      </a:xfrm>
                      <a:prstGeom prst="rect">
                        <a:avLst/>
                      </a:prstGeom>
                      <a:noFill/>
                    </p:spPr>
                  </p:pic>
                </p:oleObj>
              </mc:Fallback>
            </mc:AlternateContent>
          </a:graphicData>
        </a:graphic>
      </p:graphicFrame>
      <p:sp>
        <p:nvSpPr>
          <p:cNvPr id="14" name="Content Placeholder 13">
            <a:extLst>
              <a:ext uri="{FF2B5EF4-FFF2-40B4-BE49-F238E27FC236}">
                <a16:creationId xmlns:a16="http://schemas.microsoft.com/office/drawing/2014/main" id="{3C0D3703-327E-44FB-BF94-2B23AD9B5027}"/>
              </a:ext>
            </a:extLst>
          </p:cNvPr>
          <p:cNvSpPr>
            <a:spLocks noGrp="1"/>
          </p:cNvSpPr>
          <p:nvPr>
            <p:ph sz="quarter" idx="22"/>
          </p:nvPr>
        </p:nvSpPr>
        <p:spPr>
          <a:xfrm>
            <a:off x="3810000" y="5854654"/>
            <a:ext cx="2895600" cy="522025"/>
          </a:xfrm>
        </p:spPr>
        <p:txBody>
          <a:bodyPr/>
          <a:lstStyle/>
          <a:p>
            <a:pPr marL="0" indent="0">
              <a:buNone/>
            </a:pPr>
            <a:r>
              <a:rPr lang="en-IN" sz="2200" dirty="0">
                <a:latin typeface="Times New Roman" panose="02020603050405020304" pitchFamily="18" charset="0"/>
                <a:cs typeface="Times New Roman" panose="02020603050405020304" pitchFamily="18" charset="0"/>
              </a:rPr>
              <a:t>See text.</a:t>
            </a:r>
          </a:p>
        </p:txBody>
      </p:sp>
    </p:spTree>
    <p:extLst>
      <p:ext uri="{BB962C8B-B14F-4D97-AF65-F5344CB8AC3E}">
        <p14:creationId xmlns:p14="http://schemas.microsoft.com/office/powerpoint/2010/main" val="143919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D8EF-FE2A-4E64-9BB4-39AB5889FD01}"/>
              </a:ext>
            </a:extLst>
          </p:cNvPr>
          <p:cNvSpPr>
            <a:spLocks noGrp="1"/>
          </p:cNvSpPr>
          <p:nvPr>
            <p:ph type="title"/>
          </p:nvPr>
        </p:nvSpPr>
        <p:spPr/>
        <p:txBody>
          <a:bodyPr/>
          <a:lstStyle/>
          <a:p>
            <a:r>
              <a:rPr lang="en-IN" dirty="0"/>
              <a:t>Theorem 5.3.1</a:t>
            </a:r>
          </a:p>
        </p:txBody>
      </p:sp>
      <p:sp>
        <p:nvSpPr>
          <p:cNvPr id="3" name="Content Placeholder 2">
            <a:extLst>
              <a:ext uri="{FF2B5EF4-FFF2-40B4-BE49-F238E27FC236}">
                <a16:creationId xmlns:a16="http://schemas.microsoft.com/office/drawing/2014/main" id="{6726EDC5-A3C4-4972-9793-045278E7E2E8}"/>
              </a:ext>
            </a:extLst>
          </p:cNvPr>
          <p:cNvSpPr>
            <a:spLocks noGrp="1"/>
          </p:cNvSpPr>
          <p:nvPr>
            <p:ph sz="quarter" idx="15"/>
          </p:nvPr>
        </p:nvSpPr>
        <p:spPr/>
        <p:txBody>
          <a:bodyPr/>
          <a:lstStyle/>
          <a:p>
            <a:r>
              <a:rPr lang="en-US" sz="2200" dirty="0"/>
              <a:t>If </a:t>
            </a:r>
            <a:r>
              <a:rPr lang="en-US" sz="2200" i="1" dirty="0"/>
              <a:t>x</a:t>
            </a:r>
            <a:r>
              <a:rPr lang="en-US" sz="2200" baseline="-25000" dirty="0"/>
              <a:t>0</a:t>
            </a:r>
            <a:r>
              <a:rPr lang="en-US" sz="2200" dirty="0"/>
              <a:t> is an ordinary point of the differential equation</a:t>
            </a:r>
          </a:p>
        </p:txBody>
      </p:sp>
      <p:graphicFrame>
        <p:nvGraphicFramePr>
          <p:cNvPr id="20" name="Object 7" descr="sum with 3 summands cap p of x times d squared times y divided by d times x squared plus cap q of x times d times y divided by d times x plus cap r of x times y equals zero">
            <a:extLst>
              <a:ext uri="{FF2B5EF4-FFF2-40B4-BE49-F238E27FC236}">
                <a16:creationId xmlns:a16="http://schemas.microsoft.com/office/drawing/2014/main" id="{3B940588-44D5-419A-9F18-D5F56041DF80}"/>
              </a:ext>
            </a:extLst>
          </p:cNvPr>
          <p:cNvGraphicFramePr>
            <a:graphicFrameLocks noGrp="1" noChangeAspect="1"/>
          </p:cNvGraphicFramePr>
          <p:nvPr>
            <p:ph sz="quarter" idx="16"/>
            <p:extLst>
              <p:ext uri="{D42A27DB-BD31-4B8C-83A1-F6EECF244321}">
                <p14:modId xmlns:p14="http://schemas.microsoft.com/office/powerpoint/2010/main" val="3752652761"/>
              </p:ext>
            </p:extLst>
          </p:nvPr>
        </p:nvGraphicFramePr>
        <p:xfrm>
          <a:off x="3295586" y="2209800"/>
          <a:ext cx="2397252" cy="507111"/>
        </p:xfrm>
        <a:graphic>
          <a:graphicData uri="http://schemas.openxmlformats.org/presentationml/2006/ole">
            <mc:AlternateContent xmlns:mc="http://schemas.openxmlformats.org/markup-compatibility/2006">
              <mc:Choice xmlns:v="urn:schemas-microsoft-com:vml" Requires="v">
                <p:oleObj spid="_x0000_s40002" name="Equation" r:id="rId3" imgW="1981080" imgH="419040" progId="Equation.DSMT4">
                  <p:embed/>
                </p:oleObj>
              </mc:Choice>
              <mc:Fallback>
                <p:oleObj name="Equation" r:id="rId3" imgW="1981080" imgH="419040" progId="Equation.DSMT4">
                  <p:embed/>
                  <p:pic>
                    <p:nvPicPr>
                      <p:cNvPr id="19" name="Object 7">
                        <a:extLst>
                          <a:ext uri="{FF2B5EF4-FFF2-40B4-BE49-F238E27FC236}">
                            <a16:creationId xmlns:a16="http://schemas.microsoft.com/office/drawing/2014/main" id="{F95D8B9D-4FD4-4908-809E-02320373E2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586" y="2209800"/>
                        <a:ext cx="2397252" cy="5071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605DCA2A-7F19-465D-B462-A26CC770692C}"/>
              </a:ext>
            </a:extLst>
          </p:cNvPr>
          <p:cNvSpPr>
            <a:spLocks noGrp="1"/>
          </p:cNvSpPr>
          <p:nvPr>
            <p:ph sz="quarter" idx="18"/>
          </p:nvPr>
        </p:nvSpPr>
        <p:spPr>
          <a:xfrm>
            <a:off x="396536" y="2743200"/>
            <a:ext cx="8334022" cy="425450"/>
          </a:xfrm>
        </p:spPr>
        <p:txBody>
          <a:bodyPr/>
          <a:lstStyle/>
          <a:p>
            <a:pPr marL="0" indent="271463">
              <a:buNone/>
            </a:pPr>
            <a:r>
              <a:rPr lang="en-US" sz="2200" dirty="0">
                <a:latin typeface="Times New Roman" panose="02020603050405020304" pitchFamily="18" charset="0"/>
                <a:cs typeface="Times New Roman" panose="02020603050405020304" pitchFamily="18" charset="0"/>
              </a:rPr>
              <a:t>then the general solution for this equation is</a:t>
            </a:r>
          </a:p>
        </p:txBody>
      </p:sp>
      <p:graphicFrame>
        <p:nvGraphicFramePr>
          <p:cNvPr id="21" name="Object 9" descr="equation sequence part 1 y of x equals part 2 n ary summation n equals zero infinity an left parenthesis x minus x zero right parenthesis n equals part 3 a sub zero times y sub one of x plus a sub one times y sub two of x">
            <a:extLst>
              <a:ext uri="{FF2B5EF4-FFF2-40B4-BE49-F238E27FC236}">
                <a16:creationId xmlns:a16="http://schemas.microsoft.com/office/drawing/2014/main" id="{DEDA4CD4-CE01-4477-B38B-7614526AED5B}"/>
              </a:ext>
            </a:extLst>
          </p:cNvPr>
          <p:cNvGraphicFramePr>
            <a:graphicFrameLocks noGrp="1" noChangeAspect="1"/>
          </p:cNvGraphicFramePr>
          <p:nvPr>
            <p:ph sz="quarter" idx="21"/>
            <p:extLst>
              <p:ext uri="{D42A27DB-BD31-4B8C-83A1-F6EECF244321}">
                <p14:modId xmlns:p14="http://schemas.microsoft.com/office/powerpoint/2010/main" val="2793049239"/>
              </p:ext>
            </p:extLst>
          </p:nvPr>
        </p:nvGraphicFramePr>
        <p:xfrm>
          <a:off x="2479546" y="3276600"/>
          <a:ext cx="4029335" cy="695419"/>
        </p:xfrm>
        <a:graphic>
          <a:graphicData uri="http://schemas.openxmlformats.org/presentationml/2006/ole">
            <mc:AlternateContent xmlns:mc="http://schemas.openxmlformats.org/markup-compatibility/2006">
              <mc:Choice xmlns:v="urn:schemas-microsoft-com:vml" Requires="v">
                <p:oleObj spid="_x0000_s40003" name="Equation" r:id="rId5" imgW="2501640" imgH="431640" progId="Equation.3">
                  <p:embed/>
                </p:oleObj>
              </mc:Choice>
              <mc:Fallback>
                <p:oleObj name="Equation" r:id="rId5" imgW="2501640" imgH="431640" progId="Equation.3">
                  <p:embed/>
                  <p:pic>
                    <p:nvPicPr>
                      <p:cNvPr id="20" name="Object 9">
                        <a:extLst>
                          <a:ext uri="{FF2B5EF4-FFF2-40B4-BE49-F238E27FC236}">
                            <a16:creationId xmlns:a16="http://schemas.microsoft.com/office/drawing/2014/main" id="{E83530B2-8BAF-411F-ACB9-9C468F7B50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9546" y="3276600"/>
                        <a:ext cx="4029335" cy="695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a16="http://schemas.microsoft.com/office/drawing/2014/main" id="{2A366C69-81B4-41AC-91AB-0611163561DC}"/>
              </a:ext>
            </a:extLst>
          </p:cNvPr>
          <p:cNvSpPr>
            <a:spLocks noGrp="1"/>
          </p:cNvSpPr>
          <p:nvPr>
            <p:ph sz="quarter" idx="25"/>
          </p:nvPr>
        </p:nvSpPr>
        <p:spPr>
          <a:xfrm>
            <a:off x="380060" y="4079969"/>
            <a:ext cx="8534400" cy="2092230"/>
          </a:xfrm>
        </p:spPr>
        <p:txBody>
          <a:bodyPr/>
          <a:lstStyle/>
          <a:p>
            <a:pPr marL="361950" indent="0">
              <a:buNone/>
            </a:pPr>
            <a:r>
              <a:rPr lang="en-US" sz="2200" dirty="0">
                <a:latin typeface="Times New Roman" panose="02020603050405020304" pitchFamily="18" charset="0"/>
                <a:cs typeface="Times New Roman" panose="02020603050405020304" pitchFamily="18" charset="0"/>
              </a:rPr>
              <a:t>where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are arbitrary, and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are linearly independent series solutions that are analytic at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t>
            </a:r>
          </a:p>
          <a:p>
            <a:pPr marL="342900" indent="-342900">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Further, the radius of convergence for each of the series solutions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is at least as large as the minimum of the radii of convergence of the series for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42702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DA24D9-9DAC-404B-A35E-E1437BAD29C8}"/>
              </a:ext>
            </a:extLst>
          </p:cNvPr>
          <p:cNvSpPr>
            <a:spLocks noGrp="1"/>
          </p:cNvSpPr>
          <p:nvPr>
            <p:ph type="title"/>
          </p:nvPr>
        </p:nvSpPr>
        <p:spPr/>
        <p:txBody>
          <a:bodyPr>
            <a:normAutofit/>
          </a:bodyPr>
          <a:lstStyle/>
          <a:p>
            <a:r>
              <a:rPr lang="en-US" dirty="0"/>
              <a:t>Radius of Convergence</a:t>
            </a:r>
            <a:endParaRPr lang="en-IN" dirty="0"/>
          </a:p>
        </p:txBody>
      </p:sp>
      <p:sp>
        <p:nvSpPr>
          <p:cNvPr id="9" name="Content Placeholder 8">
            <a:extLst>
              <a:ext uri="{FF2B5EF4-FFF2-40B4-BE49-F238E27FC236}">
                <a16:creationId xmlns:a16="http://schemas.microsoft.com/office/drawing/2014/main" id="{37725713-2822-4B5B-B4BC-CB65A37FCFA3}"/>
              </a:ext>
            </a:extLst>
          </p:cNvPr>
          <p:cNvSpPr>
            <a:spLocks noGrp="1"/>
          </p:cNvSpPr>
          <p:nvPr>
            <p:ph sz="quarter" idx="10"/>
          </p:nvPr>
        </p:nvSpPr>
        <p:spPr>
          <a:xfrm>
            <a:off x="304800" y="1752600"/>
            <a:ext cx="8534400" cy="838200"/>
          </a:xfrm>
        </p:spPr>
        <p:txBody>
          <a:bodyPr/>
          <a:lstStyle/>
          <a:p>
            <a:pPr>
              <a:buClr>
                <a:schemeClr val="accent2"/>
              </a:buClr>
            </a:pPr>
            <a:r>
              <a:rPr lang="en-US" sz="2200" dirty="0">
                <a:latin typeface="Times New Roman" panose="02020603050405020304" pitchFamily="18" charset="0"/>
                <a:cs typeface="Times New Roman" panose="02020603050405020304" pitchFamily="18" charset="0"/>
              </a:rPr>
              <a:t>Thus if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is an ordinary point of the differential equation, then there exists a series solution</a:t>
            </a:r>
            <a:endParaRPr lang="en-IN" sz="2200" dirty="0">
              <a:latin typeface="Times New Roman" panose="02020603050405020304" pitchFamily="18" charset="0"/>
              <a:cs typeface="Times New Roman" panose="02020603050405020304" pitchFamily="18" charset="0"/>
            </a:endParaRPr>
          </a:p>
        </p:txBody>
      </p:sp>
      <p:graphicFrame>
        <p:nvGraphicFramePr>
          <p:cNvPr id="8" name="Object 14" descr="y of x equals n ary summation n equals zero infinity an left parenthesis x minus x zero right parenthesis n">
            <a:extLst>
              <a:ext uri="{FF2B5EF4-FFF2-40B4-BE49-F238E27FC236}">
                <a16:creationId xmlns:a16="http://schemas.microsoft.com/office/drawing/2014/main" id="{1D6D973B-11C8-40C2-8B03-09EBE6BBB27F}"/>
              </a:ext>
            </a:extLst>
          </p:cNvPr>
          <p:cNvGraphicFramePr>
            <a:graphicFrameLocks noGrp="1" noChangeAspect="1"/>
          </p:cNvGraphicFramePr>
          <p:nvPr>
            <p:ph sz="quarter" idx="12"/>
            <p:extLst>
              <p:ext uri="{D42A27DB-BD31-4B8C-83A1-F6EECF244321}">
                <p14:modId xmlns:p14="http://schemas.microsoft.com/office/powerpoint/2010/main" val="3474559504"/>
              </p:ext>
            </p:extLst>
          </p:nvPr>
        </p:nvGraphicFramePr>
        <p:xfrm>
          <a:off x="3343993" y="2438400"/>
          <a:ext cx="1724177" cy="591630"/>
        </p:xfrm>
        <a:graphic>
          <a:graphicData uri="http://schemas.openxmlformats.org/presentationml/2006/ole">
            <mc:AlternateContent xmlns:mc="http://schemas.openxmlformats.org/markup-compatibility/2006">
              <mc:Choice xmlns:v="urn:schemas-microsoft-com:vml" Requires="v">
                <p:oleObj spid="_x0000_s19559" name="Equation" r:id="rId3" imgW="1295400" imgH="444500" progId="Equation.DSMT4">
                  <p:embed/>
                </p:oleObj>
              </mc:Choice>
              <mc:Fallback>
                <p:oleObj name="Equation" r:id="rId3" imgW="1295400" imgH="444500" progId="Equation.DSMT4">
                  <p:embed/>
                  <p:pic>
                    <p:nvPicPr>
                      <p:cNvPr id="19" name="Object 14">
                        <a:extLst>
                          <a:ext uri="{FF2B5EF4-FFF2-40B4-BE49-F238E27FC236}">
                            <a16:creationId xmlns:a16="http://schemas.microsoft.com/office/drawing/2014/main" id="{E7FA9EEF-39C6-4EC0-A1DE-7B63AF61FA15}"/>
                          </a:ext>
                        </a:extLst>
                      </p:cNvPr>
                      <p:cNvPicPr>
                        <a:picLocks noChangeAspect="1" noChangeArrowheads="1"/>
                      </p:cNvPicPr>
                      <p:nvPr/>
                    </p:nvPicPr>
                    <p:blipFill>
                      <a:blip r:embed="rId4"/>
                      <a:srcRect/>
                      <a:stretch>
                        <a:fillRect/>
                      </a:stretch>
                    </p:blipFill>
                    <p:spPr bwMode="auto">
                      <a:xfrm>
                        <a:off x="3343993" y="2438400"/>
                        <a:ext cx="1724177" cy="591630"/>
                      </a:xfrm>
                      <a:prstGeom prst="rect">
                        <a:avLst/>
                      </a:prstGeom>
                      <a:noFill/>
                    </p:spPr>
                  </p:pic>
                </p:oleObj>
              </mc:Fallback>
            </mc:AlternateContent>
          </a:graphicData>
        </a:graphic>
      </p:graphicFrame>
      <p:sp>
        <p:nvSpPr>
          <p:cNvPr id="10" name="Content Placeholder 9">
            <a:extLst>
              <a:ext uri="{FF2B5EF4-FFF2-40B4-BE49-F238E27FC236}">
                <a16:creationId xmlns:a16="http://schemas.microsoft.com/office/drawing/2014/main" id="{E45DD616-371B-4330-A8A5-F001C5394EB6}"/>
              </a:ext>
            </a:extLst>
          </p:cNvPr>
          <p:cNvSpPr>
            <a:spLocks noGrp="1"/>
          </p:cNvSpPr>
          <p:nvPr>
            <p:ph sz="quarter" idx="11"/>
          </p:nvPr>
        </p:nvSpPr>
        <p:spPr>
          <a:xfrm>
            <a:off x="295275" y="3033614"/>
            <a:ext cx="8526463" cy="3251055"/>
          </a:xfrm>
        </p:spPr>
        <p:txBody>
          <a:bodyPr/>
          <a:lstStyle/>
          <a:p>
            <a:pPr marL="442913" indent="-442913" eaLnBrk="0" hangingPunct="0">
              <a:lnSpc>
                <a:spcPct val="100000"/>
              </a:lnSpc>
              <a:spcBef>
                <a:spcPct val="0"/>
              </a:spcBef>
              <a:buFont typeface="Arial" pitchFamily="34" charset="0"/>
              <a:buChar char="•"/>
            </a:pPr>
            <a:r>
              <a:rPr lang="en-US" sz="2200" dirty="0">
                <a:latin typeface="Times New Roman" panose="02020603050405020304" pitchFamily="18" charset="0"/>
                <a:cs typeface="Times New Roman" panose="02020603050405020304" pitchFamily="18" charset="0"/>
              </a:rPr>
              <a:t>Further, the radius of convergence of the series solution is at least as large as the minimum of the radii of convergence of the series for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a:t>
            </a:r>
          </a:p>
          <a:p>
            <a:pPr marL="442913" indent="-442913" eaLnBrk="0" hangingPunct="0">
              <a:lnSpc>
                <a:spcPct val="100000"/>
              </a:lnSpc>
              <a:spcBef>
                <a:spcPct val="0"/>
              </a:spcBef>
              <a:buFont typeface="Arial" pitchFamily="34" charset="0"/>
              <a:buChar char="•"/>
            </a:pPr>
            <a:r>
              <a:rPr lang="en-US" sz="2200" dirty="0">
                <a:latin typeface="Times New Roman" panose="02020603050405020304" pitchFamily="18" charset="0"/>
                <a:cs typeface="Times New Roman" panose="02020603050405020304" pitchFamily="18" charset="0"/>
              </a:rPr>
              <a:t>These radii of convergence can be found in two ways:</a:t>
            </a:r>
          </a:p>
          <a:p>
            <a:pPr marL="819150" lvl="1" eaLnBrk="0" hangingPunct="0">
              <a:lnSpc>
                <a:spcPct val="100000"/>
              </a:lnSpc>
              <a:spcBef>
                <a:spcPct val="0"/>
              </a:spcBef>
              <a:buFont typeface="+mj-lt"/>
              <a:buAutoNum type="arabicPeriod"/>
            </a:pPr>
            <a:r>
              <a:rPr lang="en-US" sz="2000" dirty="0">
                <a:latin typeface="Times New Roman" panose="02020603050405020304" pitchFamily="18" charset="0"/>
                <a:cs typeface="Times New Roman" panose="02020603050405020304" pitchFamily="18" charset="0"/>
              </a:rPr>
              <a:t>Find the series for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 and then determine their radii of convergence using a convergence test.</a:t>
            </a:r>
          </a:p>
          <a:p>
            <a:pPr marL="819150" lvl="1" eaLnBrk="0" hangingPunct="0">
              <a:lnSpc>
                <a:spcPct val="100000"/>
              </a:lnSpc>
              <a:spcBef>
                <a:spcPct val="0"/>
              </a:spcBef>
              <a:buFont typeface="+mj-lt"/>
              <a:buAutoNum type="arabicPeriod"/>
            </a:pPr>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are polynomials with no common factors, then it can be shown that </a:t>
            </a:r>
            <a:r>
              <a:rPr lang="en-US" sz="2000" i="1" dirty="0">
                <a:latin typeface="Times New Roman" panose="02020603050405020304" pitchFamily="18" charset="0"/>
                <a:cs typeface="Times New Roman" panose="02020603050405020304" pitchFamily="18" charset="0"/>
              </a:rPr>
              <a:t>Q/P</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R/P</a:t>
            </a:r>
            <a:r>
              <a:rPr lang="en-US" sz="2000" dirty="0">
                <a:latin typeface="Times New Roman" panose="02020603050405020304" pitchFamily="18" charset="0"/>
                <a:cs typeface="Times New Roman" panose="02020603050405020304" pitchFamily="18" charset="0"/>
              </a:rPr>
              <a:t> are analytic at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if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itchFamily="18" charset="2"/>
              </a:rPr>
              <a:t>≠ 0, and the radius of convergence of the power series for </a:t>
            </a:r>
            <a:r>
              <a:rPr lang="en-US" sz="2000" i="1" dirty="0">
                <a:latin typeface="Times New Roman" panose="02020603050405020304" pitchFamily="18" charset="0"/>
                <a:cs typeface="Times New Roman" panose="02020603050405020304" pitchFamily="18" charset="0"/>
              </a:rPr>
              <a:t>Q/P</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R/P</a:t>
            </a:r>
            <a:r>
              <a:rPr lang="en-US" sz="2000" dirty="0">
                <a:latin typeface="Times New Roman" panose="02020603050405020304" pitchFamily="18" charset="0"/>
                <a:cs typeface="Times New Roman" panose="02020603050405020304" pitchFamily="18" charset="0"/>
              </a:rPr>
              <a:t> about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is the distance to the nearest zero of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(including complex zeros).</a:t>
            </a:r>
          </a:p>
        </p:txBody>
      </p:sp>
    </p:spTree>
    <p:extLst>
      <p:ext uri="{BB962C8B-B14F-4D97-AF65-F5344CB8AC3E}">
        <p14:creationId xmlns:p14="http://schemas.microsoft.com/office/powerpoint/2010/main" val="346375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7AC1-C7A0-4332-93BB-58F9CB0FDCA1}"/>
              </a:ext>
            </a:extLst>
          </p:cNvPr>
          <p:cNvSpPr>
            <a:spLocks noGrp="1"/>
          </p:cNvSpPr>
          <p:nvPr>
            <p:ph type="title"/>
          </p:nvPr>
        </p:nvSpPr>
        <p:spPr/>
        <p:txBody>
          <a:bodyPr/>
          <a:lstStyle/>
          <a:p>
            <a:r>
              <a:rPr lang="en-IN" dirty="0"/>
              <a:t>Example 5.3.1 (part one)</a:t>
            </a:r>
          </a:p>
        </p:txBody>
      </p:sp>
      <p:sp>
        <p:nvSpPr>
          <p:cNvPr id="6" name="Content Placeholder 5">
            <a:extLst>
              <a:ext uri="{FF2B5EF4-FFF2-40B4-BE49-F238E27FC236}">
                <a16:creationId xmlns:a16="http://schemas.microsoft.com/office/drawing/2014/main" id="{2752F708-EA41-4037-A3C8-C94ABB30FC9C}"/>
              </a:ext>
            </a:extLst>
          </p:cNvPr>
          <p:cNvSpPr>
            <a:spLocks noGrp="1"/>
          </p:cNvSpPr>
          <p:nvPr>
            <p:ph sz="quarter" idx="15"/>
          </p:nvPr>
        </p:nvSpPr>
        <p:spPr/>
        <p:txBody>
          <a:bodyPr/>
          <a:lstStyle/>
          <a:p>
            <a:pPr marL="0" indent="0">
              <a:buNone/>
            </a:pPr>
            <a:r>
              <a:rPr lang="en-US" sz="2200" dirty="0"/>
              <a:t>Let 𝑦 = 𝜙(𝑥) be a solution of the initial value problem</a:t>
            </a:r>
          </a:p>
        </p:txBody>
      </p:sp>
      <p:graphicFrame>
        <p:nvGraphicFramePr>
          <p:cNvPr id="23" name="Picture Placeholder 21" descr="open left parenthesis one plus x squared close times y apostrophe apostrophe prefix plus of two times x times y apostrophe prefix plus of four times x squared times y equals zero comma y apostrophe open left parenthesis zero close equals one">
            <a:extLst>
              <a:ext uri="{FF2B5EF4-FFF2-40B4-BE49-F238E27FC236}">
                <a16:creationId xmlns:a16="http://schemas.microsoft.com/office/drawing/2014/main" id="{66165AEC-520B-486A-A0A0-67C0A55FC272}"/>
              </a:ext>
            </a:extLst>
          </p:cNvPr>
          <p:cNvGraphicFramePr>
            <a:graphicFrameLocks noGrp="1" noChangeAspect="1"/>
          </p:cNvGraphicFramePr>
          <p:nvPr>
            <p:ph sz="quarter" idx="16"/>
            <p:extLst>
              <p:ext uri="{D42A27DB-BD31-4B8C-83A1-F6EECF244321}">
                <p14:modId xmlns:p14="http://schemas.microsoft.com/office/powerpoint/2010/main" val="2047980522"/>
              </p:ext>
            </p:extLst>
          </p:nvPr>
        </p:nvGraphicFramePr>
        <p:xfrm>
          <a:off x="2867231" y="2133600"/>
          <a:ext cx="3253963" cy="334694"/>
        </p:xfrm>
        <a:graphic>
          <a:graphicData uri="http://schemas.openxmlformats.org/presentationml/2006/ole">
            <mc:AlternateContent xmlns:mc="http://schemas.openxmlformats.org/markup-compatibility/2006">
              <mc:Choice xmlns:v="urn:schemas-microsoft-com:vml" Requires="v">
                <p:oleObj spid="_x0000_s41018" name="Equation" r:id="rId3" imgW="2222500" imgH="228600" progId="Equation.DSMT4">
                  <p:embed/>
                </p:oleObj>
              </mc:Choice>
              <mc:Fallback>
                <p:oleObj name="Equation" r:id="rId3" imgW="2222500" imgH="228600" progId="Equation.DSMT4">
                  <p:embed/>
                  <p:pic>
                    <p:nvPicPr>
                      <p:cNvPr id="22" name="Picture Placeholder 21">
                        <a:extLst>
                          <a:ext uri="{FF2B5EF4-FFF2-40B4-BE49-F238E27FC236}">
                            <a16:creationId xmlns:a16="http://schemas.microsoft.com/office/drawing/2014/main" id="{EB2490BD-5587-4583-A7F1-393C81149D2D}"/>
                          </a:ext>
                        </a:extLst>
                      </p:cNvPr>
                      <p:cNvPicPr/>
                      <p:nvPr/>
                    </p:nvPicPr>
                    <p:blipFill>
                      <a:blip r:embed="rId4"/>
                      <a:stretch>
                        <a:fillRect/>
                      </a:stretch>
                    </p:blipFill>
                    <p:spPr>
                      <a:xfrm>
                        <a:off x="2867231" y="2133600"/>
                        <a:ext cx="3253963" cy="334694"/>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268505F9-029D-4CB7-B32B-15C8C6A73B80}"/>
              </a:ext>
            </a:extLst>
          </p:cNvPr>
          <p:cNvSpPr>
            <a:spLocks noGrp="1"/>
          </p:cNvSpPr>
          <p:nvPr>
            <p:ph sz="quarter" idx="18"/>
          </p:nvPr>
        </p:nvSpPr>
        <p:spPr>
          <a:xfrm>
            <a:off x="380060" y="2614054"/>
            <a:ext cx="8334022" cy="891146"/>
          </a:xfrm>
        </p:spPr>
        <p:txBody>
          <a:bodyPr/>
          <a:lstStyle/>
          <a:p>
            <a:pPr marL="0" indent="0">
              <a:buNone/>
            </a:pPr>
            <a:r>
              <a:rPr lang="en-IN" sz="2200" dirty="0">
                <a:latin typeface="Times New Roman" panose="02020603050405020304" pitchFamily="18" charset="0"/>
                <a:cs typeface="Times New Roman" panose="02020603050405020304" pitchFamily="18" charset="0"/>
              </a:rPr>
              <a:t>Determine 𝜙′′(0), 𝜙′′′(0), 𝜙</a:t>
            </a:r>
            <a:r>
              <a:rPr lang="en-IN" sz="2200" baseline="30000" dirty="0">
                <a:latin typeface="Times New Roman" panose="02020603050405020304" pitchFamily="18" charset="0"/>
                <a:cs typeface="Times New Roman" panose="02020603050405020304" pitchFamily="18" charset="0"/>
              </a:rPr>
              <a:t>(4)</a:t>
            </a:r>
            <a:r>
              <a:rPr lang="en-IN" sz="2200" dirty="0">
                <a:latin typeface="Times New Roman" panose="02020603050405020304" pitchFamily="18" charset="0"/>
                <a:cs typeface="Times New Roman" panose="02020603050405020304" pitchFamily="18" charset="0"/>
              </a:rPr>
              <a:t>(0).</a:t>
            </a:r>
          </a:p>
          <a:p>
            <a:pPr marL="271463" indent="-271463">
              <a:buClr>
                <a:schemeClr val="accent2"/>
              </a:buClr>
            </a:pPr>
            <a:r>
              <a:rPr lang="en-IN" sz="2200" dirty="0"/>
              <a:t>To find</a:t>
            </a:r>
            <a:r>
              <a:rPr lang="en-IN" sz="2200" dirty="0">
                <a:latin typeface="Times New Roman" panose="02020603050405020304" pitchFamily="18" charset="0"/>
                <a:cs typeface="Times New Roman" panose="02020603050405020304" pitchFamily="18" charset="0"/>
              </a:rPr>
              <a:t> 𝜙′′(0), </a:t>
            </a:r>
            <a:r>
              <a:rPr lang="en-US" sz="2200" dirty="0">
                <a:latin typeface="Times New Roman" panose="02020603050405020304" pitchFamily="18" charset="0"/>
                <a:cs typeface="Times New Roman" panose="02020603050405020304" pitchFamily="18" charset="0"/>
              </a:rPr>
              <a:t>evaluate the equation when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0:</a:t>
            </a:r>
          </a:p>
        </p:txBody>
      </p:sp>
      <p:graphicFrame>
        <p:nvGraphicFramePr>
          <p:cNvPr id="24" name="Content Placeholder 24" descr="open left parenthesis one plus zero squared close times y apostrophe apostrophe prefix plus of two times open left parenthesis zero close times y apostrophe prefix plus of four times open left parenthesis zero close squared times y equals zero">
            <a:extLst>
              <a:ext uri="{FF2B5EF4-FFF2-40B4-BE49-F238E27FC236}">
                <a16:creationId xmlns:a16="http://schemas.microsoft.com/office/drawing/2014/main" id="{83B481FB-A5D5-4D38-BFE2-F8CA22285E42}"/>
              </a:ext>
            </a:extLst>
          </p:cNvPr>
          <p:cNvGraphicFramePr>
            <a:graphicFrameLocks noGrp="1" noChangeAspect="1"/>
          </p:cNvGraphicFramePr>
          <p:nvPr>
            <p:ph sz="quarter" idx="21"/>
            <p:extLst>
              <p:ext uri="{D42A27DB-BD31-4B8C-83A1-F6EECF244321}">
                <p14:modId xmlns:p14="http://schemas.microsoft.com/office/powerpoint/2010/main" val="12670580"/>
              </p:ext>
            </p:extLst>
          </p:nvPr>
        </p:nvGraphicFramePr>
        <p:xfrm>
          <a:off x="2840070" y="3640866"/>
          <a:ext cx="3006661" cy="368163"/>
        </p:xfrm>
        <a:graphic>
          <a:graphicData uri="http://schemas.openxmlformats.org/presentationml/2006/ole">
            <mc:AlternateContent xmlns:mc="http://schemas.openxmlformats.org/markup-compatibility/2006">
              <mc:Choice xmlns:v="urn:schemas-microsoft-com:vml" Requires="v">
                <p:oleObj spid="_x0000_s41019" name="Equation" r:id="rId5" imgW="1866900" imgH="228600" progId="Equation.DSMT4">
                  <p:embed/>
                </p:oleObj>
              </mc:Choice>
              <mc:Fallback>
                <p:oleObj name="Equation" r:id="rId5" imgW="1866900" imgH="228600" progId="Equation.DSMT4">
                  <p:embed/>
                  <p:pic>
                    <p:nvPicPr>
                      <p:cNvPr id="25" name="Content Placeholder 24">
                        <a:extLst>
                          <a:ext uri="{FF2B5EF4-FFF2-40B4-BE49-F238E27FC236}">
                            <a16:creationId xmlns:a16="http://schemas.microsoft.com/office/drawing/2014/main" id="{CAF8C54B-43ED-4D5D-8FB7-5E3C91B3FBE9}"/>
                          </a:ext>
                        </a:extLst>
                      </p:cNvPr>
                      <p:cNvPicPr/>
                      <p:nvPr/>
                    </p:nvPicPr>
                    <p:blipFill>
                      <a:blip r:embed="rId6"/>
                      <a:stretch>
                        <a:fillRect/>
                      </a:stretch>
                    </p:blipFill>
                    <p:spPr>
                      <a:xfrm>
                        <a:off x="2840070" y="3640866"/>
                        <a:ext cx="3006661" cy="368163"/>
                      </a:xfrm>
                      <a:prstGeom prst="rect">
                        <a:avLst/>
                      </a:prstGeom>
                    </p:spPr>
                  </p:pic>
                </p:oleObj>
              </mc:Fallback>
            </mc:AlternateContent>
          </a:graphicData>
        </a:graphic>
      </p:graphicFrame>
      <p:sp>
        <p:nvSpPr>
          <p:cNvPr id="16" name="Content Placeholder 15">
            <a:extLst>
              <a:ext uri="{FF2B5EF4-FFF2-40B4-BE49-F238E27FC236}">
                <a16:creationId xmlns:a16="http://schemas.microsoft.com/office/drawing/2014/main" id="{9953DA3D-7FD3-4D16-81C4-1F6D3F70B2F8}"/>
              </a:ext>
            </a:extLst>
          </p:cNvPr>
          <p:cNvSpPr>
            <a:spLocks noGrp="1"/>
          </p:cNvSpPr>
          <p:nvPr>
            <p:ph sz="quarter" idx="25"/>
          </p:nvPr>
        </p:nvSpPr>
        <p:spPr>
          <a:xfrm>
            <a:off x="457200" y="4267200"/>
            <a:ext cx="1905000" cy="457200"/>
          </a:xfrm>
        </p:spPr>
        <p:txBody>
          <a:bodyPr/>
          <a:lstStyle/>
          <a:p>
            <a:pPr marL="0" indent="0">
              <a:buNone/>
            </a:pPr>
            <a:r>
              <a:rPr lang="en-IN" sz="2200" dirty="0">
                <a:latin typeface="Times New Roman" panose="02020603050405020304" pitchFamily="18" charset="0"/>
                <a:cs typeface="Times New Roman" panose="02020603050405020304" pitchFamily="18" charset="0"/>
              </a:rPr>
              <a:t>so 𝜙′′(0) = 0.</a:t>
            </a:r>
          </a:p>
        </p:txBody>
      </p:sp>
    </p:spTree>
    <p:extLst>
      <p:ext uri="{BB962C8B-B14F-4D97-AF65-F5344CB8AC3E}">
        <p14:creationId xmlns:p14="http://schemas.microsoft.com/office/powerpoint/2010/main" val="342859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ED363-4887-4940-8073-EE1028949368}"/>
              </a:ext>
            </a:extLst>
          </p:cNvPr>
          <p:cNvSpPr>
            <a:spLocks noGrp="1"/>
          </p:cNvSpPr>
          <p:nvPr>
            <p:ph type="title"/>
          </p:nvPr>
        </p:nvSpPr>
        <p:spPr/>
        <p:txBody>
          <a:bodyPr/>
          <a:lstStyle/>
          <a:p>
            <a:r>
              <a:rPr lang="en-IN" dirty="0"/>
              <a:t>Example 5.3.1 (part two)</a:t>
            </a:r>
          </a:p>
        </p:txBody>
      </p:sp>
      <p:sp>
        <p:nvSpPr>
          <p:cNvPr id="3" name="Content Placeholder 2">
            <a:extLst>
              <a:ext uri="{FF2B5EF4-FFF2-40B4-BE49-F238E27FC236}">
                <a16:creationId xmlns:a16="http://schemas.microsoft.com/office/drawing/2014/main" id="{4E7697DF-2B47-4FD3-8A7A-88D7D25E5F03}"/>
              </a:ext>
            </a:extLst>
          </p:cNvPr>
          <p:cNvSpPr>
            <a:spLocks noGrp="1"/>
          </p:cNvSpPr>
          <p:nvPr>
            <p:ph sz="quarter" idx="15"/>
          </p:nvPr>
        </p:nvSpPr>
        <p:spPr/>
        <p:txBody>
          <a:bodyPr/>
          <a:lstStyle/>
          <a:p>
            <a:r>
              <a:rPr lang="en-US" sz="2200" dirty="0"/>
              <a:t>To find 𝜙′′′(0), differentiate the equation with respect to </a:t>
            </a:r>
            <a:r>
              <a:rPr lang="en-US" sz="2200" i="1" dirty="0"/>
              <a:t>x</a:t>
            </a:r>
            <a:r>
              <a:rPr lang="en-US" sz="2200" dirty="0"/>
              <a:t>:</a:t>
            </a:r>
          </a:p>
        </p:txBody>
      </p:sp>
      <p:graphicFrame>
        <p:nvGraphicFramePr>
          <p:cNvPr id="20" name="Content Placeholder 19" descr="open left parenthesis one plus x squared close times phi apostrophe apostrophe apostrophe open left parenthesis x close plus two times x times phi apostrophe apostrophe open left parenthesis x close plus two times x times phi apostrophe apostrophe open left parenthesis x close plus two times phi apostrophe open left parenthesis x close plus four times x squared times phi apostrophe open left parenthesis x close plus eight times x times phi of x equals zero">
            <a:extLst>
              <a:ext uri="{FF2B5EF4-FFF2-40B4-BE49-F238E27FC236}">
                <a16:creationId xmlns:a16="http://schemas.microsoft.com/office/drawing/2014/main" id="{88DB42C9-CB8B-4F17-818D-DB52DC8D7256}"/>
              </a:ext>
            </a:extLst>
          </p:cNvPr>
          <p:cNvGraphicFramePr>
            <a:graphicFrameLocks noGrp="1" noChangeAspect="1"/>
          </p:cNvGraphicFramePr>
          <p:nvPr>
            <p:ph sz="quarter" idx="16"/>
            <p:extLst>
              <p:ext uri="{D42A27DB-BD31-4B8C-83A1-F6EECF244321}">
                <p14:modId xmlns:p14="http://schemas.microsoft.com/office/powerpoint/2010/main" val="150990528"/>
              </p:ext>
            </p:extLst>
          </p:nvPr>
        </p:nvGraphicFramePr>
        <p:xfrm>
          <a:off x="1227380" y="2235377"/>
          <a:ext cx="6557478" cy="372348"/>
        </p:xfrm>
        <a:graphic>
          <a:graphicData uri="http://schemas.openxmlformats.org/presentationml/2006/ole">
            <mc:AlternateContent xmlns:mc="http://schemas.openxmlformats.org/markup-compatibility/2006">
              <mc:Choice xmlns:v="urn:schemas-microsoft-com:vml" Requires="v">
                <p:oleObj spid="_x0000_s42067" name="Equation" r:id="rId3" imgW="4025900" imgH="228600" progId="Equation.DSMT4">
                  <p:embed/>
                </p:oleObj>
              </mc:Choice>
              <mc:Fallback>
                <p:oleObj name="Equation" r:id="rId3" imgW="4025900" imgH="228600" progId="Equation.DSMT4">
                  <p:embed/>
                  <p:pic>
                    <p:nvPicPr>
                      <p:cNvPr id="20" name="Content Placeholder 19">
                        <a:extLst>
                          <a:ext uri="{FF2B5EF4-FFF2-40B4-BE49-F238E27FC236}">
                            <a16:creationId xmlns:a16="http://schemas.microsoft.com/office/drawing/2014/main" id="{27B20FCF-8EEB-495F-879C-5177E2779041}"/>
                          </a:ext>
                        </a:extLst>
                      </p:cNvPr>
                      <p:cNvPicPr/>
                      <p:nvPr/>
                    </p:nvPicPr>
                    <p:blipFill>
                      <a:blip r:embed="rId4"/>
                      <a:stretch>
                        <a:fillRect/>
                      </a:stretch>
                    </p:blipFill>
                    <p:spPr>
                      <a:xfrm>
                        <a:off x="1227380" y="2235377"/>
                        <a:ext cx="6557478" cy="37234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3C4CF67-A5F6-4598-961B-2ACEBB0DDEBE}"/>
              </a:ext>
            </a:extLst>
          </p:cNvPr>
          <p:cNvSpPr>
            <a:spLocks noGrp="1"/>
          </p:cNvSpPr>
          <p:nvPr>
            <p:ph sz="quarter" idx="18"/>
          </p:nvPr>
        </p:nvSpPr>
        <p:spPr>
          <a:xfrm>
            <a:off x="381000" y="2716211"/>
            <a:ext cx="8334022" cy="1398589"/>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Then evaluate at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0:  𝜙′′′(0) + 2𝜙′(0) = 0</a:t>
            </a:r>
          </a:p>
          <a:p>
            <a:pPr marL="0" indent="271463">
              <a:buClr>
                <a:schemeClr val="accent2"/>
              </a:buClr>
              <a:buNone/>
            </a:pPr>
            <a:r>
              <a:rPr lang="en-US" sz="2200" dirty="0">
                <a:latin typeface="Times New Roman" panose="02020603050405020304" pitchFamily="18" charset="0"/>
                <a:cs typeface="Times New Roman" panose="02020603050405020304" pitchFamily="18" charset="0"/>
              </a:rPr>
              <a:t>Thus 𝜙′′′(0) = −2𝜙′</a:t>
            </a:r>
            <a:r>
              <a:rPr lang="en-US" sz="2200" baseline="30000" dirty="0">
                <a:latin typeface="Times New Roman" panose="02020603050405020304" pitchFamily="18" charset="0"/>
                <a:cs typeface="Times New Roman" panose="02020603050405020304" pitchFamily="18" charset="0"/>
              </a:rPr>
              <a:t>(0) </a:t>
            </a:r>
            <a:r>
              <a:rPr lang="en-US" sz="2200" dirty="0">
                <a:latin typeface="Times New Roman" panose="02020603050405020304" pitchFamily="18" charset="0"/>
                <a:cs typeface="Times New Roman" panose="02020603050405020304" pitchFamily="18" charset="0"/>
              </a:rPr>
              <a:t>= −2</a:t>
            </a:r>
          </a:p>
          <a:p>
            <a:pPr marL="271463" indent="-271463">
              <a:buClr>
                <a:schemeClr val="accent2"/>
              </a:buClr>
            </a:pPr>
            <a:r>
              <a:rPr lang="en-US" sz="2200" dirty="0">
                <a:latin typeface="Times New Roman" panose="02020603050405020304" pitchFamily="18" charset="0"/>
                <a:cs typeface="Times New Roman" panose="02020603050405020304" pitchFamily="18" charset="0"/>
              </a:rPr>
              <a:t>Differentiating 𝜙′′′(𝑥) above with respect to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a:t>
            </a:r>
          </a:p>
        </p:txBody>
      </p:sp>
      <p:graphicFrame>
        <p:nvGraphicFramePr>
          <p:cNvPr id="21" name="Content Placeholder 24" descr="multiline equation line 1  open left parenthesis one plus x squared close times phi super open left parenthesis four close times open left parenthesis x close plus two times x times phi apostrophe apostrophe apostrophe open left parenthesis x close plus four times x times phi apostrophe apostrophe apostrophe open left parenthesis x close plus four times phi apostrophe apostrophe open left parenthesis x close plus open left parenthesis four times x squared plus two close times phi apostrophe apostrophe open left parenthesis x close line 2  prefix plus of eight times x times phi apostrophe open left parenthesis x close plus eight times x times phi apostrophe open left parenthesis x close plus eight times phi of x equals zero">
            <a:extLst>
              <a:ext uri="{FF2B5EF4-FFF2-40B4-BE49-F238E27FC236}">
                <a16:creationId xmlns:a16="http://schemas.microsoft.com/office/drawing/2014/main" id="{ADF15871-90E8-4FB6-9C9A-1A33EFD7021F}"/>
              </a:ext>
            </a:extLst>
          </p:cNvPr>
          <p:cNvGraphicFramePr>
            <a:graphicFrameLocks noGrp="1" noChangeAspect="1"/>
          </p:cNvGraphicFramePr>
          <p:nvPr>
            <p:ph sz="quarter" idx="21"/>
            <p:extLst>
              <p:ext uri="{D42A27DB-BD31-4B8C-83A1-F6EECF244321}">
                <p14:modId xmlns:p14="http://schemas.microsoft.com/office/powerpoint/2010/main" val="3602535255"/>
              </p:ext>
            </p:extLst>
          </p:nvPr>
        </p:nvGraphicFramePr>
        <p:xfrm>
          <a:off x="1112838" y="4114800"/>
          <a:ext cx="6613525" cy="809625"/>
        </p:xfrm>
        <a:graphic>
          <a:graphicData uri="http://schemas.openxmlformats.org/presentationml/2006/ole">
            <mc:AlternateContent xmlns:mc="http://schemas.openxmlformats.org/markup-compatibility/2006">
              <mc:Choice xmlns:v="urn:schemas-microsoft-com:vml" Requires="v">
                <p:oleObj spid="_x0000_s42068" name="Equation" r:id="rId5" imgW="3733800" imgH="457200" progId="Equation.DSMT4">
                  <p:embed/>
                </p:oleObj>
              </mc:Choice>
              <mc:Fallback>
                <p:oleObj name="Equation" r:id="rId5" imgW="3733800" imgH="457200" progId="Equation.DSMT4">
                  <p:embed/>
                  <p:pic>
                    <p:nvPicPr>
                      <p:cNvPr id="25" name="Content Placeholder 24">
                        <a:extLst>
                          <a:ext uri="{FF2B5EF4-FFF2-40B4-BE49-F238E27FC236}">
                            <a16:creationId xmlns:a16="http://schemas.microsoft.com/office/drawing/2014/main" id="{2080DD12-7C36-41F5-A89F-46BBEBA4DF46}"/>
                          </a:ext>
                        </a:extLst>
                      </p:cNvPr>
                      <p:cNvPicPr/>
                      <p:nvPr/>
                    </p:nvPicPr>
                    <p:blipFill>
                      <a:blip r:embed="rId6"/>
                      <a:stretch>
                        <a:fillRect/>
                      </a:stretch>
                    </p:blipFill>
                    <p:spPr>
                      <a:xfrm>
                        <a:off x="1112838" y="4114800"/>
                        <a:ext cx="6613525" cy="809625"/>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AD18D899-02A7-4062-A6E7-5EE3211C72D7}"/>
              </a:ext>
            </a:extLst>
          </p:cNvPr>
          <p:cNvSpPr>
            <a:spLocks noGrp="1"/>
          </p:cNvSpPr>
          <p:nvPr>
            <p:ph sz="quarter" idx="25"/>
          </p:nvPr>
        </p:nvSpPr>
        <p:spPr>
          <a:xfrm>
            <a:off x="380060" y="5064125"/>
            <a:ext cx="2439340" cy="449264"/>
          </a:xfrm>
        </p:spPr>
        <p:txBody>
          <a:bodyPr/>
          <a:lstStyle/>
          <a:p>
            <a:pPr marL="271463" indent="-271463">
              <a:buClr>
                <a:schemeClr val="accent2"/>
              </a:buClr>
            </a:pPr>
            <a:r>
              <a:rPr lang="en-IN" sz="2200" dirty="0">
                <a:latin typeface="Times New Roman" panose="02020603050405020304" pitchFamily="18" charset="0"/>
                <a:cs typeface="Times New Roman" panose="02020603050405020304" pitchFamily="18" charset="0"/>
              </a:rPr>
              <a:t>Evaluate at </a:t>
            </a:r>
            <a:r>
              <a:rPr lang="en-IN" sz="2200" i="1" dirty="0">
                <a:latin typeface="Times New Roman" panose="02020603050405020304" pitchFamily="18" charset="0"/>
                <a:cs typeface="Times New Roman" panose="02020603050405020304" pitchFamily="18" charset="0"/>
              </a:rPr>
              <a:t>x</a:t>
            </a:r>
            <a:r>
              <a:rPr lang="en-IN" sz="2200" dirty="0">
                <a:latin typeface="Times New Roman" panose="02020603050405020304" pitchFamily="18" charset="0"/>
                <a:cs typeface="Times New Roman" panose="02020603050405020304" pitchFamily="18" charset="0"/>
              </a:rPr>
              <a:t> = 0:</a:t>
            </a:r>
          </a:p>
        </p:txBody>
      </p:sp>
      <p:graphicFrame>
        <p:nvGraphicFramePr>
          <p:cNvPr id="25" name="Content Placeholder 24" descr="sum with 3 summands phi super open left parenthesis four close times open left parenthesis zero close plus six times phi super double prime times open left parenthesis zero close plus eight times phi of zero equals zero">
            <a:extLst>
              <a:ext uri="{FF2B5EF4-FFF2-40B4-BE49-F238E27FC236}">
                <a16:creationId xmlns:a16="http://schemas.microsoft.com/office/drawing/2014/main" id="{CC2599B8-6B66-4CF5-BED2-015CFCC07ADE}"/>
              </a:ext>
            </a:extLst>
          </p:cNvPr>
          <p:cNvGraphicFramePr>
            <a:graphicFrameLocks noGrp="1" noChangeAspect="1"/>
          </p:cNvGraphicFramePr>
          <p:nvPr>
            <p:ph sz="quarter" idx="22"/>
            <p:extLst>
              <p:ext uri="{D42A27DB-BD31-4B8C-83A1-F6EECF244321}">
                <p14:modId xmlns:p14="http://schemas.microsoft.com/office/powerpoint/2010/main" val="1874049162"/>
              </p:ext>
            </p:extLst>
          </p:nvPr>
        </p:nvGraphicFramePr>
        <p:xfrm>
          <a:off x="2819400" y="5056876"/>
          <a:ext cx="2802127" cy="429524"/>
        </p:xfrm>
        <a:graphic>
          <a:graphicData uri="http://schemas.openxmlformats.org/presentationml/2006/ole">
            <mc:AlternateContent xmlns:mc="http://schemas.openxmlformats.org/markup-compatibility/2006">
              <mc:Choice xmlns:v="urn:schemas-microsoft-com:vml" Requires="v">
                <p:oleObj spid="_x0000_s42069" name="Equation" r:id="rId7" imgW="1739880" imgH="266400" progId="Equation.DSMT4">
                  <p:embed/>
                </p:oleObj>
              </mc:Choice>
              <mc:Fallback>
                <p:oleObj name="Equation" r:id="rId7" imgW="1739880" imgH="266400" progId="Equation.DSMT4">
                  <p:embed/>
                  <p:pic>
                    <p:nvPicPr>
                      <p:cNvPr id="10" name="Object 9"/>
                      <p:cNvPicPr/>
                      <p:nvPr/>
                    </p:nvPicPr>
                    <p:blipFill>
                      <a:blip r:embed="rId8"/>
                      <a:stretch>
                        <a:fillRect/>
                      </a:stretch>
                    </p:blipFill>
                    <p:spPr>
                      <a:xfrm>
                        <a:off x="2819400" y="5056876"/>
                        <a:ext cx="2802127" cy="429524"/>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69A19036-23F4-4E24-8565-C3A877608A60}"/>
              </a:ext>
            </a:extLst>
          </p:cNvPr>
          <p:cNvSpPr>
            <a:spLocks noGrp="1"/>
          </p:cNvSpPr>
          <p:nvPr>
            <p:ph sz="quarter" idx="26"/>
          </p:nvPr>
        </p:nvSpPr>
        <p:spPr>
          <a:xfrm>
            <a:off x="1206359" y="5593480"/>
            <a:ext cx="6520004" cy="685800"/>
          </a:xfrm>
        </p:spPr>
        <p:txBody>
          <a:bodyPr/>
          <a:lstStyle/>
          <a:p>
            <a:pPr marL="0" indent="0">
              <a:buNone/>
            </a:pPr>
            <a:r>
              <a:rPr lang="en-US" sz="2200" dirty="0">
                <a:latin typeface="Times New Roman" panose="02020603050405020304" pitchFamily="18" charset="0"/>
                <a:cs typeface="Times New Roman" panose="02020603050405020304" pitchFamily="18" charset="0"/>
              </a:rPr>
              <a:t>Use 𝜙(0) = 0 and 𝜙′′(0) = 0 to give 𝜙</a:t>
            </a:r>
            <a:r>
              <a:rPr lang="en-US" sz="2200" baseline="30000"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 0</a:t>
            </a:r>
          </a:p>
        </p:txBody>
      </p:sp>
    </p:spTree>
    <p:extLst>
      <p:ext uri="{BB962C8B-B14F-4D97-AF65-F5344CB8AC3E}">
        <p14:creationId xmlns:p14="http://schemas.microsoft.com/office/powerpoint/2010/main" val="297567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4206-B86D-4B35-99E6-6E6B69E69C13}"/>
              </a:ext>
            </a:extLst>
          </p:cNvPr>
          <p:cNvSpPr>
            <a:spLocks noGrp="1"/>
          </p:cNvSpPr>
          <p:nvPr>
            <p:ph type="title"/>
          </p:nvPr>
        </p:nvSpPr>
        <p:spPr/>
        <p:txBody>
          <a:bodyPr/>
          <a:lstStyle/>
          <a:p>
            <a:r>
              <a:rPr lang="en-IN" dirty="0"/>
              <a:t>Example 5.3.2</a:t>
            </a:r>
          </a:p>
        </p:txBody>
      </p:sp>
      <p:sp>
        <p:nvSpPr>
          <p:cNvPr id="3" name="Content Placeholder 2">
            <a:extLst>
              <a:ext uri="{FF2B5EF4-FFF2-40B4-BE49-F238E27FC236}">
                <a16:creationId xmlns:a16="http://schemas.microsoft.com/office/drawing/2014/main" id="{524F542C-4386-4E75-BF32-FC8032D4A6BC}"/>
              </a:ext>
            </a:extLst>
          </p:cNvPr>
          <p:cNvSpPr>
            <a:spLocks noGrp="1"/>
          </p:cNvSpPr>
          <p:nvPr>
            <p:ph sz="quarter" idx="15"/>
          </p:nvPr>
        </p:nvSpPr>
        <p:spPr/>
        <p:txBody>
          <a:bodyPr/>
          <a:lstStyle/>
          <a:p>
            <a:pPr marL="0" indent="0">
              <a:buNone/>
            </a:pPr>
            <a:r>
              <a:rPr lang="en-US" sz="2200" dirty="0"/>
              <a:t>Let </a:t>
            </a:r>
            <a:r>
              <a:rPr lang="en-US" sz="2200" i="1" dirty="0"/>
              <a:t>f </a:t>
            </a:r>
            <a:r>
              <a:rPr lang="en-US" sz="2200" dirty="0"/>
              <a:t>(</a:t>
            </a:r>
            <a:r>
              <a:rPr lang="en-US" sz="2200" i="1" dirty="0"/>
              <a:t>x</a:t>
            </a:r>
            <a:r>
              <a:rPr lang="en-US" sz="2200" dirty="0"/>
              <a:t>) = (1 + </a:t>
            </a:r>
            <a:r>
              <a:rPr lang="en-US" sz="2200" i="1" dirty="0"/>
              <a:t>x</a:t>
            </a:r>
            <a:r>
              <a:rPr lang="en-US" sz="2200" baseline="30000" dirty="0"/>
              <a:t>2</a:t>
            </a:r>
            <a:r>
              <a:rPr lang="en-US" sz="2200" dirty="0"/>
              <a:t>)</a:t>
            </a:r>
            <a:r>
              <a:rPr lang="en-US" sz="2200" baseline="30000" dirty="0"/>
              <a:t>–1</a:t>
            </a:r>
            <a:r>
              <a:rPr lang="en-US" sz="2200" dirty="0"/>
              <a:t>.  Find the radius of convergence of the Taylor series of </a:t>
            </a:r>
            <a:r>
              <a:rPr lang="en-US" sz="2200" i="1" dirty="0"/>
              <a:t>f</a:t>
            </a:r>
            <a:r>
              <a:rPr lang="en-US" sz="2200" dirty="0"/>
              <a:t> about </a:t>
            </a:r>
            <a:r>
              <a:rPr lang="en-US" sz="2200" i="1" dirty="0"/>
              <a:t>x</a:t>
            </a:r>
            <a:r>
              <a:rPr lang="en-US" sz="2200" dirty="0"/>
              <a:t> = 0.</a:t>
            </a:r>
          </a:p>
          <a:p>
            <a:pPr marL="342900" indent="-342900"/>
            <a:r>
              <a:rPr lang="en-US" sz="2200" dirty="0"/>
              <a:t>The Taylor series of </a:t>
            </a:r>
            <a:r>
              <a:rPr lang="en-US" sz="2200" i="1" dirty="0"/>
              <a:t>f</a:t>
            </a:r>
            <a:r>
              <a:rPr lang="en-US" sz="2200" dirty="0"/>
              <a:t> about </a:t>
            </a:r>
            <a:r>
              <a:rPr lang="en-US" sz="2200" i="1" dirty="0"/>
              <a:t>x</a:t>
            </a:r>
            <a:r>
              <a:rPr lang="en-US" sz="2200" baseline="-25000" dirty="0"/>
              <a:t>0</a:t>
            </a:r>
            <a:r>
              <a:rPr lang="en-US" sz="2200" dirty="0"/>
              <a:t> = 0 is</a:t>
            </a:r>
          </a:p>
        </p:txBody>
      </p:sp>
      <p:graphicFrame>
        <p:nvGraphicFramePr>
          <p:cNvPr id="20" name="Object 4" descr="equation left hand side one divided by one plus x squared equals right hand side sum with variable number of summands one minus x squared plus x super four minus x super six plus ellipsis plus open left parenthesis negative one close super n times x super two times n plus ellipsis">
            <a:extLst>
              <a:ext uri="{FF2B5EF4-FFF2-40B4-BE49-F238E27FC236}">
                <a16:creationId xmlns:a16="http://schemas.microsoft.com/office/drawing/2014/main" id="{6E8AED50-74EB-428E-8A7F-EB817C210E94}"/>
              </a:ext>
            </a:extLst>
          </p:cNvPr>
          <p:cNvGraphicFramePr>
            <a:graphicFrameLocks noGrp="1" noChangeAspect="1"/>
          </p:cNvGraphicFramePr>
          <p:nvPr>
            <p:ph sz="quarter" idx="16"/>
            <p:extLst>
              <p:ext uri="{D42A27DB-BD31-4B8C-83A1-F6EECF244321}">
                <p14:modId xmlns:p14="http://schemas.microsoft.com/office/powerpoint/2010/main" val="1669615974"/>
              </p:ext>
            </p:extLst>
          </p:nvPr>
        </p:nvGraphicFramePr>
        <p:xfrm>
          <a:off x="2629690" y="2895600"/>
          <a:ext cx="4233870" cy="634059"/>
        </p:xfrm>
        <a:graphic>
          <a:graphicData uri="http://schemas.openxmlformats.org/presentationml/2006/ole">
            <mc:AlternateContent xmlns:mc="http://schemas.openxmlformats.org/markup-compatibility/2006">
              <mc:Choice xmlns:v="urn:schemas-microsoft-com:vml" Requires="v">
                <p:oleObj spid="_x0000_s43058" name="Equation" r:id="rId3" imgW="2628720" imgH="393480" progId="Equation.3">
                  <p:embed/>
                </p:oleObj>
              </mc:Choice>
              <mc:Fallback>
                <p:oleObj name="Equation" r:id="rId3" imgW="2628720" imgH="393480" progId="Equation.3">
                  <p:embed/>
                  <p:pic>
                    <p:nvPicPr>
                      <p:cNvPr id="19" name="Object 4">
                        <a:extLst>
                          <a:ext uri="{FF2B5EF4-FFF2-40B4-BE49-F238E27FC236}">
                            <a16:creationId xmlns:a16="http://schemas.microsoft.com/office/drawing/2014/main" id="{B733FA34-7E7C-488E-B370-5CDF86D71F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9690" y="2895600"/>
                        <a:ext cx="4233870" cy="634059"/>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DB09DEE4-62EA-4250-8F95-B03FD23EBF6D}"/>
              </a:ext>
            </a:extLst>
          </p:cNvPr>
          <p:cNvSpPr>
            <a:spLocks noGrp="1"/>
          </p:cNvSpPr>
          <p:nvPr>
            <p:ph sz="quarter" idx="18"/>
          </p:nvPr>
        </p:nvSpPr>
        <p:spPr>
          <a:xfrm>
            <a:off x="386697" y="3505200"/>
            <a:ext cx="8334022" cy="425450"/>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Using the ratio test, we have</a:t>
            </a:r>
          </a:p>
        </p:txBody>
      </p:sp>
      <p:graphicFrame>
        <p:nvGraphicFramePr>
          <p:cNvPr id="21" name="Object 5" descr="multirelation lim over n right arrow infinity of absolute value of open left parenthesis negative one close super n plus one times x super two times n plus two divided by open left parenthesis negative one close super n times x super two times n equals lim over n right arrow infinity of x squared less than one comma for absolute value of x less than one">
            <a:extLst>
              <a:ext uri="{FF2B5EF4-FFF2-40B4-BE49-F238E27FC236}">
                <a16:creationId xmlns:a16="http://schemas.microsoft.com/office/drawing/2014/main" id="{21FC3EB7-A326-46BE-9040-70F7C335B1DD}"/>
              </a:ext>
            </a:extLst>
          </p:cNvPr>
          <p:cNvGraphicFramePr>
            <a:graphicFrameLocks noGrp="1" noChangeAspect="1"/>
          </p:cNvGraphicFramePr>
          <p:nvPr>
            <p:ph sz="quarter" idx="21"/>
            <p:extLst>
              <p:ext uri="{D42A27DB-BD31-4B8C-83A1-F6EECF244321}">
                <p14:modId xmlns:p14="http://schemas.microsoft.com/office/powerpoint/2010/main" val="353713138"/>
              </p:ext>
            </p:extLst>
          </p:nvPr>
        </p:nvGraphicFramePr>
        <p:xfrm>
          <a:off x="2959240" y="4004768"/>
          <a:ext cx="3177896" cy="642341"/>
        </p:xfrm>
        <a:graphic>
          <a:graphicData uri="http://schemas.openxmlformats.org/presentationml/2006/ole">
            <mc:AlternateContent xmlns:mc="http://schemas.openxmlformats.org/markup-compatibility/2006">
              <mc:Choice xmlns:v="urn:schemas-microsoft-com:vml" Requires="v">
                <p:oleObj spid="_x0000_s43059" name="Equation" r:id="rId5" imgW="2387520" imgH="482400" progId="Equation.3">
                  <p:embed/>
                </p:oleObj>
              </mc:Choice>
              <mc:Fallback>
                <p:oleObj name="Equation" r:id="rId5" imgW="2387520" imgH="482400" progId="Equation.3">
                  <p:embed/>
                  <p:pic>
                    <p:nvPicPr>
                      <p:cNvPr id="20" name="Object 5">
                        <a:extLst>
                          <a:ext uri="{FF2B5EF4-FFF2-40B4-BE49-F238E27FC236}">
                            <a16:creationId xmlns:a16="http://schemas.microsoft.com/office/drawing/2014/main" id="{20EE05DC-5127-46F8-B4FC-A6A7C78C74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9240" y="4004768"/>
                        <a:ext cx="3177896" cy="642341"/>
                      </a:xfrm>
                      <a:prstGeom prst="rect">
                        <a:avLst/>
                      </a:prstGeom>
                      <a:noFill/>
                    </p:spPr>
                  </p:pic>
                </p:oleObj>
              </mc:Fallback>
            </mc:AlternateContent>
          </a:graphicData>
        </a:graphic>
      </p:graphicFrame>
      <p:sp>
        <p:nvSpPr>
          <p:cNvPr id="12" name="Content Placeholder 11">
            <a:extLst>
              <a:ext uri="{FF2B5EF4-FFF2-40B4-BE49-F238E27FC236}">
                <a16:creationId xmlns:a16="http://schemas.microsoft.com/office/drawing/2014/main" id="{7B71F4EB-E952-40BC-AA27-DA4D87757946}"/>
              </a:ext>
            </a:extLst>
          </p:cNvPr>
          <p:cNvSpPr>
            <a:spLocks noGrp="1"/>
          </p:cNvSpPr>
          <p:nvPr>
            <p:ph sz="quarter" idx="25"/>
          </p:nvPr>
        </p:nvSpPr>
        <p:spPr>
          <a:xfrm>
            <a:off x="380060" y="4648084"/>
            <a:ext cx="8534400" cy="1447916"/>
          </a:xfrm>
        </p:spPr>
        <p:txBody>
          <a:bodyPr/>
          <a:lstStyle/>
          <a:p>
            <a:pPr marL="271463" indent="-271463">
              <a:lnSpc>
                <a:spcPct val="100000"/>
              </a:lnSpc>
              <a:spcBef>
                <a:spcPts val="624"/>
              </a:spcBef>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Thus the radius of convergence is </a:t>
            </a:r>
            <a:r>
              <a:rPr lang="en-US" sz="2200" i="1" dirty="0">
                <a:latin typeface="Times New Roman" panose="02020603050405020304" pitchFamily="18" charset="0"/>
                <a:cs typeface="Times New Roman" panose="02020603050405020304" pitchFamily="18" charset="0"/>
                <a:sym typeface="Symbol" pitchFamily="18" charset="2"/>
              </a:rPr>
              <a:t>ρ </a:t>
            </a:r>
            <a:r>
              <a:rPr lang="en-US" sz="2200" dirty="0">
                <a:latin typeface="Times New Roman" panose="02020603050405020304" pitchFamily="18" charset="0"/>
                <a:cs typeface="Times New Roman" panose="02020603050405020304" pitchFamily="18" charset="0"/>
                <a:sym typeface="Symbol" pitchFamily="18" charset="2"/>
              </a:rPr>
              <a:t>= 1</a:t>
            </a:r>
            <a:r>
              <a:rPr lang="en-US" sz="2200" dirty="0">
                <a:latin typeface="Times New Roman" panose="02020603050405020304" pitchFamily="18" charset="0"/>
                <a:cs typeface="Times New Roman" panose="02020603050405020304" pitchFamily="18" charset="0"/>
              </a:rPr>
              <a:t>.  </a:t>
            </a:r>
          </a:p>
          <a:p>
            <a:pPr marL="271463" indent="-271463">
              <a:lnSpc>
                <a:spcPct val="100000"/>
              </a:lnSpc>
              <a:spcBef>
                <a:spcPts val="624"/>
              </a:spcBef>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Alternatively, note that the zeros of 1 + </a:t>
            </a:r>
            <a:r>
              <a:rPr lang="en-US" sz="2200" i="1" dirty="0">
                <a:latin typeface="Times New Roman" panose="02020603050405020304" pitchFamily="18" charset="0"/>
                <a:cs typeface="Times New Roman" panose="02020603050405020304" pitchFamily="18" charset="0"/>
              </a:rPr>
              <a:t>x</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are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sym typeface="Symbol" pitchFamily="18" charset="2"/>
              </a:rPr>
              <a:t>±</a:t>
            </a:r>
            <a:r>
              <a:rPr lang="en-US" sz="2200" i="1" dirty="0">
                <a:latin typeface="Times New Roman" panose="02020603050405020304" pitchFamily="18" charset="0"/>
                <a:cs typeface="Times New Roman" panose="02020603050405020304" pitchFamily="18" charset="0"/>
                <a:sym typeface="Symbol" pitchFamily="18" charset="2"/>
              </a:rPr>
              <a:t>i</a:t>
            </a:r>
            <a:r>
              <a:rPr lang="en-US" sz="2200" dirty="0">
                <a:latin typeface="Times New Roman" panose="02020603050405020304" pitchFamily="18" charset="0"/>
                <a:cs typeface="Times New Roman" panose="02020603050405020304" pitchFamily="18" charset="0"/>
              </a:rPr>
              <a:t>. Since the distance in the complex plane from 0 to </a:t>
            </a:r>
            <a:r>
              <a:rPr lang="en-US" sz="2200" i="1" dirty="0">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or –</a:t>
            </a:r>
            <a:r>
              <a:rPr lang="en-US" sz="2200" i="1" dirty="0">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is 1, we see again that </a:t>
            </a:r>
            <a:r>
              <a:rPr lang="en-US" sz="2200" i="1" dirty="0">
                <a:latin typeface="Times New Roman" panose="02020603050405020304" pitchFamily="18" charset="0"/>
                <a:cs typeface="Times New Roman" panose="02020603050405020304" pitchFamily="18" charset="0"/>
                <a:sym typeface="Symbol" pitchFamily="18" charset="2"/>
              </a:rPr>
              <a:t>ρ</a:t>
            </a:r>
            <a:r>
              <a:rPr lang="en-US" sz="2200" dirty="0">
                <a:latin typeface="Times New Roman" panose="02020603050405020304" pitchFamily="18" charset="0"/>
                <a:cs typeface="Times New Roman" panose="02020603050405020304" pitchFamily="18" charset="0"/>
                <a:sym typeface="Symbol" pitchFamily="18" charset="2"/>
              </a:rPr>
              <a:t> = 1</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9639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7B7BD1F2-458B-4FDE-B647-249150A0B017}"/>
              </a:ext>
            </a:extLst>
          </p:cNvPr>
          <p:cNvSpPr>
            <a:spLocks noGrp="1"/>
          </p:cNvSpPr>
          <p:nvPr>
            <p:ph type="title"/>
          </p:nvPr>
        </p:nvSpPr>
        <p:spPr/>
        <p:txBody>
          <a:bodyPr/>
          <a:lstStyle/>
          <a:p>
            <a:r>
              <a:rPr lang="en-IN" dirty="0"/>
              <a:t>Example 5.3.3</a:t>
            </a:r>
          </a:p>
        </p:txBody>
      </p:sp>
      <p:sp>
        <p:nvSpPr>
          <p:cNvPr id="21" name="Content Placeholder 20">
            <a:extLst>
              <a:ext uri="{FF2B5EF4-FFF2-40B4-BE49-F238E27FC236}">
                <a16:creationId xmlns:a16="http://schemas.microsoft.com/office/drawing/2014/main" id="{C215B29E-572A-43EE-8873-75B828BC61D7}"/>
              </a:ext>
            </a:extLst>
          </p:cNvPr>
          <p:cNvSpPr>
            <a:spLocks noGrp="1"/>
          </p:cNvSpPr>
          <p:nvPr>
            <p:ph sz="quarter" idx="10"/>
          </p:nvPr>
        </p:nvSpPr>
        <p:spPr/>
        <p:txBody>
          <a:bodyPr/>
          <a:lstStyle/>
          <a:p>
            <a:r>
              <a:rPr lang="en-US" sz="2400" dirty="0"/>
              <a:t>Find the radius of convergence of the Taylor series for (𝑥</a:t>
            </a:r>
            <a:r>
              <a:rPr lang="en-US" sz="2400" baseline="30000" dirty="0"/>
              <a:t>2 </a:t>
            </a:r>
            <a:r>
              <a:rPr lang="en-US" sz="2400" dirty="0"/>
              <a:t>− 2𝑥 + 2)</a:t>
            </a:r>
            <a:r>
              <a:rPr lang="en-US" sz="2400" baseline="30000" dirty="0"/>
              <a:t>−1</a:t>
            </a:r>
            <a:r>
              <a:rPr lang="en-US" sz="2400" dirty="0"/>
              <a:t> about 𝑥 = 0 and about </a:t>
            </a:r>
            <a:r>
              <a:rPr lang="en-US" sz="2400" i="1" dirty="0"/>
              <a:t>x</a:t>
            </a:r>
            <a:r>
              <a:rPr lang="en-US" sz="2400" dirty="0"/>
              <a:t> = 1.  First observe:</a:t>
            </a:r>
          </a:p>
          <a:p>
            <a:pPr marL="0" indent="0" algn="ctr">
              <a:buNone/>
            </a:pPr>
            <a:r>
              <a:rPr lang="en-IN" sz="2400" dirty="0"/>
              <a:t>(𝑥</a:t>
            </a:r>
            <a:r>
              <a:rPr lang="en-IN" sz="2400" baseline="30000" dirty="0"/>
              <a:t>2 </a:t>
            </a:r>
            <a:r>
              <a:rPr lang="en-IN" sz="2400" dirty="0"/>
              <a:t>− 2𝑥 + 2) = 0 ⇒ 𝑥 = 1 ± 𝑖</a:t>
            </a:r>
          </a:p>
          <a:p>
            <a:r>
              <a:rPr lang="en-US" sz="2400" dirty="0"/>
              <a:t>Since the denominator cannot be zero, this establishes the bounds over which the function can be defined.</a:t>
            </a:r>
          </a:p>
          <a:p>
            <a:r>
              <a:rPr lang="en-US" sz="2400" dirty="0"/>
              <a:t>In the complex plane, the distance from 𝑥</a:t>
            </a:r>
            <a:r>
              <a:rPr lang="en-US" sz="2400" baseline="-25000" dirty="0"/>
              <a:t>0 </a:t>
            </a:r>
            <a:r>
              <a:rPr lang="en-US" sz="2400" dirty="0"/>
              <a:t>= 0 to 𝑥 = 1 ± 𝑖 is √2.  So, the radius of convergence of the Taylor series expansion about 𝑥 = 0 is √2.</a:t>
            </a:r>
          </a:p>
          <a:p>
            <a:r>
              <a:rPr lang="en-US" sz="2400" dirty="0"/>
              <a:t>In the complex plane, the distance from </a:t>
            </a:r>
            <a:r>
              <a:rPr lang="en-US" sz="2400" i="1" dirty="0"/>
              <a:t>x</a:t>
            </a:r>
            <a:r>
              <a:rPr lang="en-US" sz="2400" baseline="-25000" dirty="0"/>
              <a:t>0</a:t>
            </a:r>
            <a:r>
              <a:rPr lang="en-US" sz="2400" dirty="0"/>
              <a:t> = 1 to 1 ± i is 1 , so the radius of convergence for the Taylor series expansion about </a:t>
            </a:r>
            <a:r>
              <a:rPr lang="en-US" sz="2400" i="1" dirty="0"/>
              <a:t>x</a:t>
            </a:r>
            <a:r>
              <a:rPr lang="en-US" sz="2400" baseline="-25000" dirty="0"/>
              <a:t>0</a:t>
            </a:r>
            <a:r>
              <a:rPr lang="en-US" sz="2400" dirty="0"/>
              <a:t> = 0 is   </a:t>
            </a:r>
            <a:r>
              <a:rPr lang="en-US" sz="2400" i="1" dirty="0"/>
              <a:t>ρ</a:t>
            </a:r>
            <a:r>
              <a:rPr lang="en-US" sz="2400" dirty="0"/>
              <a:t> = 1.</a:t>
            </a:r>
          </a:p>
        </p:txBody>
      </p:sp>
    </p:spTree>
    <p:extLst>
      <p:ext uri="{BB962C8B-B14F-4D97-AF65-F5344CB8AC3E}">
        <p14:creationId xmlns:p14="http://schemas.microsoft.com/office/powerpoint/2010/main" val="1924892907"/>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1560</Words>
  <Application>Microsoft Office PowerPoint</Application>
  <PresentationFormat>On-screen Show (4:3)</PresentationFormat>
  <Paragraphs>86</Paragraphs>
  <Slides>15</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2</vt:i4>
      </vt:variant>
      <vt:variant>
        <vt:lpstr>Slide Titles</vt:lpstr>
      </vt:variant>
      <vt:variant>
        <vt:i4>15</vt:i4>
      </vt:variant>
    </vt:vector>
  </HeadingPairs>
  <TitlesOfParts>
    <vt:vector size="31"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MathType 7.0 Equation</vt:lpstr>
      <vt:lpstr>Elementary Differential Equations and Boundary Value Problems</vt:lpstr>
      <vt:lpstr>Section 5.3 Series Solutions Near an Ordinary Point, Part II</vt:lpstr>
      <vt:lpstr>Analytic Functions and Series Solutions Near Ordinary Points</vt:lpstr>
      <vt:lpstr>Theorem 5.3.1</vt:lpstr>
      <vt:lpstr>Radius of Convergence</vt:lpstr>
      <vt:lpstr>Example 5.3.1 (part one)</vt:lpstr>
      <vt:lpstr>Example 5.3.1 (part two)</vt:lpstr>
      <vt:lpstr>Example 5.3.2</vt:lpstr>
      <vt:lpstr>Example 5.3.3</vt:lpstr>
      <vt:lpstr>Example 5.3.4: Legendre Equation (part one)</vt:lpstr>
      <vt:lpstr>Example 5.3.4: Legendre Equation (part two)</vt:lpstr>
      <vt:lpstr>Example 5.3.5: Radius of Convergence</vt:lpstr>
      <vt:lpstr>Example 5.3.5: Solution Theory</vt:lpstr>
      <vt:lpstr>Example 5.3.6</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2021-11-22T05:48:40Z</dcterms:modified>
</cp:coreProperties>
</file>