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9"/>
  </p:notesMasterIdLst>
  <p:sldIdLst>
    <p:sldId id="491" r:id="rId8"/>
    <p:sldId id="437" r:id="rId9"/>
    <p:sldId id="521" r:id="rId10"/>
    <p:sldId id="522" r:id="rId11"/>
    <p:sldId id="523" r:id="rId12"/>
    <p:sldId id="524" r:id="rId13"/>
    <p:sldId id="525" r:id="rId14"/>
    <p:sldId id="526" r:id="rId15"/>
    <p:sldId id="527" r:id="rId16"/>
    <p:sldId id="528" r:id="rId17"/>
    <p:sldId id="529" r:id="rId18"/>
    <p:sldId id="530" r:id="rId19"/>
    <p:sldId id="531" r:id="rId20"/>
    <p:sldId id="533" r:id="rId21"/>
    <p:sldId id="534" r:id="rId22"/>
    <p:sldId id="535" r:id="rId23"/>
    <p:sldId id="536" r:id="rId24"/>
    <p:sldId id="537" r:id="rId25"/>
    <p:sldId id="538" r:id="rId26"/>
    <p:sldId id="539" r:id="rId27"/>
    <p:sldId id="540" r:id="rId28"/>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8" autoAdjust="0"/>
    <p:restoredTop sz="86480" autoAdjust="0"/>
  </p:normalViewPr>
  <p:slideViewPr>
    <p:cSldViewPr>
      <p:cViewPr varScale="1">
        <p:scale>
          <a:sx n="96" d="100"/>
          <a:sy n="96" d="100"/>
        </p:scale>
        <p:origin x="1992" y="96"/>
      </p:cViewPr>
      <p:guideLst>
        <p:guide pos="2880"/>
        <p:guide orient="horz" pos="2160"/>
      </p:guideLst>
    </p:cSldViewPr>
  </p:slideViewPr>
  <p:outlineViewPr>
    <p:cViewPr>
      <p:scale>
        <a:sx n="33" d="100"/>
        <a:sy n="33" d="100"/>
      </p:scale>
      <p:origin x="0" y="-101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7/25/2025</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16</a:t>
            </a:fld>
            <a:endParaRPr lang="en-US"/>
          </a:p>
        </p:txBody>
      </p:sp>
    </p:spTree>
    <p:extLst>
      <p:ext uri="{BB962C8B-B14F-4D97-AF65-F5344CB8AC3E}">
        <p14:creationId xmlns:p14="http://schemas.microsoft.com/office/powerpoint/2010/main" val="2826246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18</a:t>
            </a:fld>
            <a:endParaRPr lang="en-US"/>
          </a:p>
        </p:txBody>
      </p:sp>
    </p:spTree>
    <p:extLst>
      <p:ext uri="{BB962C8B-B14F-4D97-AF65-F5344CB8AC3E}">
        <p14:creationId xmlns:p14="http://schemas.microsoft.com/office/powerpoint/2010/main" val="3809277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20</a:t>
            </a:fld>
            <a:endParaRPr lang="en-US"/>
          </a:p>
        </p:txBody>
      </p:sp>
    </p:spTree>
    <p:extLst>
      <p:ext uri="{BB962C8B-B14F-4D97-AF65-F5344CB8AC3E}">
        <p14:creationId xmlns:p14="http://schemas.microsoft.com/office/powerpoint/2010/main" val="1564737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21</a:t>
            </a:fld>
            <a:endParaRPr lang="en-US" dirty="0"/>
          </a:p>
        </p:txBody>
      </p:sp>
    </p:spTree>
    <p:extLst>
      <p:ext uri="{BB962C8B-B14F-4D97-AF65-F5344CB8AC3E}">
        <p14:creationId xmlns:p14="http://schemas.microsoft.com/office/powerpoint/2010/main" val="199792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2</a:t>
            </a:fld>
            <a:endParaRPr lang="en-US"/>
          </a:p>
        </p:txBody>
      </p:sp>
    </p:spTree>
    <p:extLst>
      <p:ext uri="{BB962C8B-B14F-4D97-AF65-F5344CB8AC3E}">
        <p14:creationId xmlns:p14="http://schemas.microsoft.com/office/powerpoint/2010/main" val="1794938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4</a:t>
            </a:fld>
            <a:endParaRPr lang="en-US"/>
          </a:p>
        </p:txBody>
      </p:sp>
    </p:spTree>
    <p:extLst>
      <p:ext uri="{BB962C8B-B14F-4D97-AF65-F5344CB8AC3E}">
        <p14:creationId xmlns:p14="http://schemas.microsoft.com/office/powerpoint/2010/main" val="1611241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6</a:t>
            </a:fld>
            <a:endParaRPr lang="en-US"/>
          </a:p>
        </p:txBody>
      </p:sp>
    </p:spTree>
    <p:extLst>
      <p:ext uri="{BB962C8B-B14F-4D97-AF65-F5344CB8AC3E}">
        <p14:creationId xmlns:p14="http://schemas.microsoft.com/office/powerpoint/2010/main" val="948359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7</a:t>
            </a:fld>
            <a:endParaRPr lang="en-US"/>
          </a:p>
        </p:txBody>
      </p:sp>
    </p:spTree>
    <p:extLst>
      <p:ext uri="{BB962C8B-B14F-4D97-AF65-F5344CB8AC3E}">
        <p14:creationId xmlns:p14="http://schemas.microsoft.com/office/powerpoint/2010/main" val="254443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9</a:t>
            </a:fld>
            <a:endParaRPr lang="en-US"/>
          </a:p>
        </p:txBody>
      </p:sp>
    </p:spTree>
    <p:extLst>
      <p:ext uri="{BB962C8B-B14F-4D97-AF65-F5344CB8AC3E}">
        <p14:creationId xmlns:p14="http://schemas.microsoft.com/office/powerpoint/2010/main" val="19649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11</a:t>
            </a:fld>
            <a:endParaRPr lang="en-US"/>
          </a:p>
        </p:txBody>
      </p:sp>
    </p:spTree>
    <p:extLst>
      <p:ext uri="{BB962C8B-B14F-4D97-AF65-F5344CB8AC3E}">
        <p14:creationId xmlns:p14="http://schemas.microsoft.com/office/powerpoint/2010/main" val="755545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12</a:t>
            </a:fld>
            <a:endParaRPr lang="en-US"/>
          </a:p>
        </p:txBody>
      </p:sp>
    </p:spTree>
    <p:extLst>
      <p:ext uri="{BB962C8B-B14F-4D97-AF65-F5344CB8AC3E}">
        <p14:creationId xmlns:p14="http://schemas.microsoft.com/office/powerpoint/2010/main" val="2383203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13</a:t>
            </a:fld>
            <a:endParaRPr lang="en-US"/>
          </a:p>
        </p:txBody>
      </p:sp>
    </p:spTree>
    <p:extLst>
      <p:ext uri="{BB962C8B-B14F-4D97-AF65-F5344CB8AC3E}">
        <p14:creationId xmlns:p14="http://schemas.microsoft.com/office/powerpoint/2010/main" val="270053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©2022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4"/>
            <a:ext cx="8534400" cy="503885"/>
          </a:xfrm>
          <a:prstGeom prst="rect">
            <a:avLst/>
          </a:prstGeom>
        </p:spPr>
        <p:txBody>
          <a:bodyPr/>
          <a:lstStyle>
            <a:lvl1pPr marL="285750" indent="-285750" algn="l">
              <a:spcBef>
                <a:spcPts val="889"/>
              </a:spcBef>
              <a:buClr>
                <a:schemeClr val="accent2"/>
              </a:buClr>
              <a:buFont typeface="Arial" panose="020B0604020202020204" pitchFamily="34" charset="0"/>
              <a:buChar char="•"/>
              <a:defRPr sz="1800"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p:txBody>
      </p:sp>
      <p:sp>
        <p:nvSpPr>
          <p:cNvPr id="6" name="Content Placeholder 94"/>
          <p:cNvSpPr>
            <a:spLocks noGrp="1"/>
          </p:cNvSpPr>
          <p:nvPr>
            <p:ph sz="quarter" idx="16" hasCustomPrompt="1"/>
          </p:nvPr>
        </p:nvSpPr>
        <p:spPr>
          <a:xfrm>
            <a:off x="6044780" y="2607978"/>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98816" y="2397771"/>
            <a:ext cx="8514996" cy="66561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6195403" y="2264632"/>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7144599" y="3535156"/>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98815" y="3285069"/>
            <a:ext cx="8514997" cy="530102"/>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398814" y="5109953"/>
            <a:ext cx="8591991"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7275146" y="3696346"/>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380060" y="4166981"/>
            <a:ext cx="8533752" cy="685800"/>
          </a:xfrm>
          <a:prstGeom prst="rect">
            <a:avLst/>
          </a:prstGeom>
        </p:spPr>
        <p:txBody>
          <a:bodyPr/>
          <a:lstStyle>
            <a:lvl1pPr marL="273050" indent="-273050">
              <a:buClr>
                <a:schemeClr val="accent2"/>
              </a:buCl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579217" y="4461363"/>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731617" y="4613763"/>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6884017" y="4766163"/>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094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552974"/>
            <a:ext cx="8839200" cy="1137532"/>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27079639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552974"/>
            <a:ext cx="8839200" cy="1137532"/>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269412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theme" Target="../theme/theme6.xml"/><Relationship Id="rId4"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8"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 id="2147483979" r:id="rId17"/>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2.bin"/><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17.jpeg"/><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6.bin"/><Relationship Id="rId1" Type="http://schemas.openxmlformats.org/officeDocument/2006/relationships/slideLayout" Target="../slideLayouts/slideLayout19.xml"/><Relationship Id="rId6" Type="http://schemas.openxmlformats.org/officeDocument/2006/relationships/oleObject" Target="../embeddings/oleObject18.bin"/><Relationship Id="rId5" Type="http://schemas.openxmlformats.org/officeDocument/2006/relationships/image" Target="../media/image21.wmf"/><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9.xml"/><Relationship Id="rId5" Type="http://schemas.openxmlformats.org/officeDocument/2006/relationships/image" Target="../media/image24.wmf"/><Relationship Id="rId4" Type="http://schemas.openxmlformats.org/officeDocument/2006/relationships/oleObject" Target="../embeddings/oleObject19.bin"/></Relationships>
</file>

<file path=ppt/slides/_rels/slide1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0.bin"/><Relationship Id="rId1" Type="http://schemas.openxmlformats.org/officeDocument/2006/relationships/slideLayout" Target="../slideLayouts/slideLayout19.xml"/><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3.jpe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19.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2</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First-Order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57484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2948-6C54-460D-B736-297322334CAA}"/>
              </a:ext>
            </a:extLst>
          </p:cNvPr>
          <p:cNvSpPr>
            <a:spLocks noGrp="1"/>
          </p:cNvSpPr>
          <p:nvPr>
            <p:ph type="title"/>
          </p:nvPr>
        </p:nvSpPr>
        <p:spPr>
          <a:xfrm>
            <a:off x="283780" y="457200"/>
            <a:ext cx="8534400" cy="1141412"/>
          </a:xfrm>
        </p:spPr>
        <p:txBody>
          <a:bodyPr>
            <a:normAutofit/>
          </a:bodyPr>
          <a:lstStyle/>
          <a:p>
            <a:r>
              <a:rPr lang="en-IN" dirty="0"/>
              <a:t>Example 2.7.1: Exact Solution</a:t>
            </a:r>
          </a:p>
        </p:txBody>
      </p:sp>
      <p:sp>
        <p:nvSpPr>
          <p:cNvPr id="3" name="Content Placeholder 2">
            <a:extLst>
              <a:ext uri="{FF2B5EF4-FFF2-40B4-BE49-F238E27FC236}">
                <a16:creationId xmlns:a16="http://schemas.microsoft.com/office/drawing/2014/main" id="{3EDA10E8-67F9-4530-A6C7-39CC036A8192}"/>
              </a:ext>
            </a:extLst>
          </p:cNvPr>
          <p:cNvSpPr>
            <a:spLocks noGrp="1"/>
          </p:cNvSpPr>
          <p:nvPr>
            <p:ph sz="quarter" idx="15"/>
          </p:nvPr>
        </p:nvSpPr>
        <p:spPr>
          <a:xfrm>
            <a:off x="380060" y="1524000"/>
            <a:ext cx="8039278" cy="441326"/>
          </a:xfrm>
        </p:spPr>
        <p:txBody>
          <a:bodyPr/>
          <a:lstStyle/>
          <a:p>
            <a:pPr marL="461963" indent="-461963"/>
            <a:r>
              <a:rPr lang="en-US" sz="2400" dirty="0"/>
              <a:t>We can find the exact solution to our IVP, as in Chapter 2.1:</a:t>
            </a:r>
          </a:p>
        </p:txBody>
      </p:sp>
      <p:graphicFrame>
        <p:nvGraphicFramePr>
          <p:cNvPr id="4" name="Object 3" descr="multiline equation line 1 multiline equation row 1 equation left hand side y super prime equals right hand side three minus two times t minus 0.5 times y comma y of zero line 2 equation left hand side y super prime plus 0.5 times y equals right hand side three minus two times t line 3 equation left hand side e super 0.5 times t times y super prime plus 0.5 times e super 0.5 times t times y equals right hand side three times e super 0.5 times t minus two times t times e super 0.5 times t line 4 equation left hand side e super 0.5 times t times y equals right hand side 14 times e super 0.5 times t minus four times t times e super 0.5 times t plus k line 5 y equals 14 minus four times t plus k times e super negative 0.5 times t line 6 multirelation y of zero equals one right double arrow k equals negative 13 tends to y equals 14 minus 4 t minus 13 e power sub negative 0.5 times t">
            <a:extLst>
              <a:ext uri="{FF2B5EF4-FFF2-40B4-BE49-F238E27FC236}">
                <a16:creationId xmlns:a16="http://schemas.microsoft.com/office/drawing/2014/main" id="{32C71E99-06B2-47D1-8702-F6F2FC33518C}"/>
              </a:ext>
            </a:extLst>
          </p:cNvPr>
          <p:cNvGraphicFramePr>
            <a:graphicFrameLocks noChangeAspect="1"/>
          </p:cNvGraphicFramePr>
          <p:nvPr>
            <p:extLst>
              <p:ext uri="{D42A27DB-BD31-4B8C-83A1-F6EECF244321}">
                <p14:modId xmlns:p14="http://schemas.microsoft.com/office/powerpoint/2010/main" val="3175109497"/>
              </p:ext>
            </p:extLst>
          </p:nvPr>
        </p:nvGraphicFramePr>
        <p:xfrm>
          <a:off x="2454686" y="2209800"/>
          <a:ext cx="4192588" cy="3676650"/>
        </p:xfrm>
        <a:graphic>
          <a:graphicData uri="http://schemas.openxmlformats.org/presentationml/2006/ole">
            <mc:AlternateContent xmlns:mc="http://schemas.openxmlformats.org/markup-compatibility/2006">
              <mc:Choice xmlns:v="urn:schemas-microsoft-com:vml" Requires="v">
                <p:oleObj name="Equation" r:id="rId2" imgW="1955520" imgH="1714320" progId="Equation.DSMT4">
                  <p:embed/>
                </p:oleObj>
              </mc:Choice>
              <mc:Fallback>
                <p:oleObj name="Equation" r:id="rId2" imgW="1955520" imgH="1714320" progId="Equation.DSMT4">
                  <p:embed/>
                  <p:pic>
                    <p:nvPicPr>
                      <p:cNvPr id="3" name="Object 2"/>
                      <p:cNvPicPr/>
                      <p:nvPr/>
                    </p:nvPicPr>
                    <p:blipFill>
                      <a:blip r:embed="rId3"/>
                      <a:stretch>
                        <a:fillRect/>
                      </a:stretch>
                    </p:blipFill>
                    <p:spPr>
                      <a:xfrm>
                        <a:off x="2454686" y="2209800"/>
                        <a:ext cx="4192588" cy="3676650"/>
                      </a:xfrm>
                      <a:prstGeom prst="rect">
                        <a:avLst/>
                      </a:prstGeom>
                    </p:spPr>
                  </p:pic>
                </p:oleObj>
              </mc:Fallback>
            </mc:AlternateContent>
          </a:graphicData>
        </a:graphic>
      </p:graphicFrame>
    </p:spTree>
    <p:extLst>
      <p:ext uri="{BB962C8B-B14F-4D97-AF65-F5344CB8AC3E}">
        <p14:creationId xmlns:p14="http://schemas.microsoft.com/office/powerpoint/2010/main" val="860793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452A-D117-4A6E-9929-B30C5C319456}"/>
              </a:ext>
            </a:extLst>
          </p:cNvPr>
          <p:cNvSpPr>
            <a:spLocks noGrp="1"/>
          </p:cNvSpPr>
          <p:nvPr>
            <p:ph type="title"/>
          </p:nvPr>
        </p:nvSpPr>
        <p:spPr>
          <a:xfrm>
            <a:off x="281354" y="457200"/>
            <a:ext cx="8534400" cy="838200"/>
          </a:xfrm>
        </p:spPr>
        <p:txBody>
          <a:bodyPr>
            <a:normAutofit/>
          </a:bodyPr>
          <a:lstStyle/>
          <a:p>
            <a:r>
              <a:rPr lang="en-IN" dirty="0"/>
              <a:t>Example 2.7.1: Error Analysis</a:t>
            </a:r>
          </a:p>
        </p:txBody>
      </p:sp>
      <p:sp>
        <p:nvSpPr>
          <p:cNvPr id="3" name="Content Placeholder 2">
            <a:extLst>
              <a:ext uri="{FF2B5EF4-FFF2-40B4-BE49-F238E27FC236}">
                <a16:creationId xmlns:a16="http://schemas.microsoft.com/office/drawing/2014/main" id="{ABAB6A7D-FD76-4F68-A39E-75CC09E8867C}"/>
              </a:ext>
            </a:extLst>
          </p:cNvPr>
          <p:cNvSpPr>
            <a:spLocks noGrp="1"/>
          </p:cNvSpPr>
          <p:nvPr>
            <p:ph sz="quarter" idx="15"/>
          </p:nvPr>
        </p:nvSpPr>
        <p:spPr>
          <a:xfrm>
            <a:off x="228600" y="1600200"/>
            <a:ext cx="4343400" cy="3276600"/>
          </a:xfrm>
        </p:spPr>
        <p:txBody>
          <a:bodyPr/>
          <a:lstStyle/>
          <a:p>
            <a:pPr marL="0" indent="0">
              <a:lnSpc>
                <a:spcPct val="100000"/>
              </a:lnSpc>
              <a:buNone/>
            </a:pPr>
            <a:r>
              <a:rPr lang="en-US" sz="2200" dirty="0"/>
              <a:t>From the figure below, we see that the errors start small, but get larger as shown by the divergence of the tangent line approximation curve (dotted red) from the exact solution (blue).</a:t>
            </a:r>
          </a:p>
          <a:p>
            <a:pPr marL="0" indent="0">
              <a:lnSpc>
                <a:spcPct val="100000"/>
              </a:lnSpc>
              <a:buNone/>
            </a:pPr>
            <a:r>
              <a:rPr lang="en-US" sz="2200" dirty="0"/>
              <a:t>This divergence is due to the fact that the exact solution is not linear on [0, 1].</a:t>
            </a:r>
            <a:endParaRPr lang="en-IN" sz="2200" dirty="0"/>
          </a:p>
        </p:txBody>
      </p:sp>
      <p:graphicFrame>
        <p:nvGraphicFramePr>
          <p:cNvPr id="5" name="Object 4" descr="Percent Relative Error equation left hand side equals right hand side y sub e times x times a times c times t minus y sub a times p times p times r times o times x divided by y sub e times x times a times c times t multiplication 100">
            <a:extLst>
              <a:ext uri="{FF2B5EF4-FFF2-40B4-BE49-F238E27FC236}">
                <a16:creationId xmlns:a16="http://schemas.microsoft.com/office/drawing/2014/main" id="{7B384B03-58C8-4B88-9279-6778CBA4EBFC}"/>
              </a:ext>
            </a:extLst>
          </p:cNvPr>
          <p:cNvGraphicFramePr>
            <a:graphicFrameLocks noChangeAspect="1"/>
          </p:cNvGraphicFramePr>
          <p:nvPr>
            <p:extLst>
              <p:ext uri="{D42A27DB-BD31-4B8C-83A1-F6EECF244321}">
                <p14:modId xmlns:p14="http://schemas.microsoft.com/office/powerpoint/2010/main" val="212308946"/>
              </p:ext>
            </p:extLst>
          </p:nvPr>
        </p:nvGraphicFramePr>
        <p:xfrm>
          <a:off x="297224" y="5089335"/>
          <a:ext cx="4274776" cy="736325"/>
        </p:xfrm>
        <a:graphic>
          <a:graphicData uri="http://schemas.openxmlformats.org/presentationml/2006/ole">
            <mc:AlternateContent xmlns:mc="http://schemas.openxmlformats.org/markup-compatibility/2006">
              <mc:Choice xmlns:v="urn:schemas-microsoft-com:vml" Requires="v">
                <p:oleObj name="Equation" r:id="rId3" imgW="2654280" imgH="457200" progId="Equation.DSMT4">
                  <p:embed/>
                </p:oleObj>
              </mc:Choice>
              <mc:Fallback>
                <p:oleObj name="Equation" r:id="rId3" imgW="2654280" imgH="457200" progId="Equation.DSMT4">
                  <p:embed/>
                  <p:pic>
                    <p:nvPicPr>
                      <p:cNvPr id="3" name="Object 2"/>
                      <p:cNvPicPr/>
                      <p:nvPr/>
                    </p:nvPicPr>
                    <p:blipFill>
                      <a:blip r:embed="rId4"/>
                      <a:stretch>
                        <a:fillRect/>
                      </a:stretch>
                    </p:blipFill>
                    <p:spPr>
                      <a:xfrm>
                        <a:off x="297224" y="5089335"/>
                        <a:ext cx="4274776" cy="736325"/>
                      </a:xfrm>
                      <a:prstGeom prst="rect">
                        <a:avLst/>
                      </a:prstGeom>
                    </p:spPr>
                  </p:pic>
                </p:oleObj>
              </mc:Fallback>
            </mc:AlternateContent>
          </a:graphicData>
        </a:graphic>
      </p:graphicFrame>
      <p:pic>
        <p:nvPicPr>
          <p:cNvPr id="21" name="Picture Placeholder 20" descr="A graph plots a solution and the tangent line approximation for an initial value problem. The horizontal and vertical axes are labeled t and y, respectively. The vertical axis is marked from 1.2 to 2.4 in increments of 0.4. The horizontal axis is marked from 0 to 1 in increments of 0.2. The solution is a concave down curve rising from (0, 0.6) through (1, 2.1). The tangent line approximation is a series of dashed line segments connecting the following points in sequence: (0, 0.6), (0.2, 1.5), (0.4, 1.9), (0.6, 2.1), (0.8, 2.2), and (1, 2.4). All values are estimated. ">
            <a:extLst>
              <a:ext uri="{FF2B5EF4-FFF2-40B4-BE49-F238E27FC236}">
                <a16:creationId xmlns:a16="http://schemas.microsoft.com/office/drawing/2014/main" id="{79EFFA2A-6A38-4CB8-93C9-5E910C3E5CDA}"/>
              </a:ext>
            </a:extLst>
          </p:cNvPr>
          <p:cNvPicPr>
            <a:picLocks noGrp="1" noChangeAspect="1"/>
          </p:cNvPicPr>
          <p:nvPr>
            <p:ph type="pic" sz="quarter" idx="19"/>
          </p:nvPr>
        </p:nvPicPr>
        <p:blipFill>
          <a:blip r:embed="rId5"/>
          <a:stretch>
            <a:fillRect/>
          </a:stretch>
        </p:blipFill>
        <p:spPr>
          <a:xfrm>
            <a:off x="5029200" y="1524000"/>
            <a:ext cx="3505201" cy="3596245"/>
          </a:xfrm>
          <a:prstGeom prst="rect">
            <a:avLst/>
          </a:prstGeom>
        </p:spPr>
      </p:pic>
    </p:spTree>
    <p:extLst>
      <p:ext uri="{BB962C8B-B14F-4D97-AF65-F5344CB8AC3E}">
        <p14:creationId xmlns:p14="http://schemas.microsoft.com/office/powerpoint/2010/main" val="297866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604D-EB3E-44A7-814D-3B47FFB0E119}"/>
              </a:ext>
            </a:extLst>
          </p:cNvPr>
          <p:cNvSpPr>
            <a:spLocks noGrp="1"/>
          </p:cNvSpPr>
          <p:nvPr>
            <p:ph type="title"/>
          </p:nvPr>
        </p:nvSpPr>
        <p:spPr/>
        <p:txBody>
          <a:bodyPr>
            <a:noAutofit/>
          </a:bodyPr>
          <a:lstStyle/>
          <a:p>
            <a:r>
              <a:rPr lang="en-US" dirty="0"/>
              <a:t>Example 2.7.2: Euler’s Method - Defining Domain of Interest</a:t>
            </a:r>
            <a:endParaRPr lang="en-IN" dirty="0"/>
          </a:p>
        </p:txBody>
      </p:sp>
      <p:sp>
        <p:nvSpPr>
          <p:cNvPr id="3" name="Content Placeholder 2">
            <a:extLst>
              <a:ext uri="{FF2B5EF4-FFF2-40B4-BE49-F238E27FC236}">
                <a16:creationId xmlns:a16="http://schemas.microsoft.com/office/drawing/2014/main" id="{5AB23FE0-E577-467E-B4BC-C270891DE637}"/>
              </a:ext>
            </a:extLst>
          </p:cNvPr>
          <p:cNvSpPr>
            <a:spLocks noGrp="1"/>
          </p:cNvSpPr>
          <p:nvPr>
            <p:ph sz="quarter" idx="15"/>
          </p:nvPr>
        </p:nvSpPr>
        <p:spPr/>
        <p:txBody>
          <a:bodyPr/>
          <a:lstStyle/>
          <a:p>
            <a:pPr marL="461963" indent="-461963"/>
            <a:r>
              <a:rPr lang="en-US" sz="2400" dirty="0"/>
              <a:t>For the initial value problem</a:t>
            </a:r>
          </a:p>
        </p:txBody>
      </p:sp>
      <p:graphicFrame>
        <p:nvGraphicFramePr>
          <p:cNvPr id="6" name="Object 5" descr="multiline equation row 1 equation left hand side d times y divided by d times t equals right hand side three minus two times t minus 0.5 times y comma y of zero equals one">
            <a:extLst>
              <a:ext uri="{FF2B5EF4-FFF2-40B4-BE49-F238E27FC236}">
                <a16:creationId xmlns:a16="http://schemas.microsoft.com/office/drawing/2014/main" id="{9DB0D350-E829-45A5-9DE2-BA6A183D8476}"/>
              </a:ext>
            </a:extLst>
          </p:cNvPr>
          <p:cNvGraphicFramePr>
            <a:graphicFrameLocks noChangeAspect="1"/>
          </p:cNvGraphicFramePr>
          <p:nvPr>
            <p:extLst>
              <p:ext uri="{D42A27DB-BD31-4B8C-83A1-F6EECF244321}">
                <p14:modId xmlns:p14="http://schemas.microsoft.com/office/powerpoint/2010/main" val="1474375897"/>
              </p:ext>
            </p:extLst>
          </p:nvPr>
        </p:nvGraphicFramePr>
        <p:xfrm>
          <a:off x="3130030" y="2154727"/>
          <a:ext cx="2883940" cy="634059"/>
        </p:xfrm>
        <a:graphic>
          <a:graphicData uri="http://schemas.openxmlformats.org/presentationml/2006/ole">
            <mc:AlternateContent xmlns:mc="http://schemas.openxmlformats.org/markup-compatibility/2006">
              <mc:Choice xmlns:v="urn:schemas-microsoft-com:vml" Requires="v">
                <p:oleObj name="Equation" r:id="rId3" imgW="1790640" imgH="393480" progId="Equation.DSMT4">
                  <p:embed/>
                </p:oleObj>
              </mc:Choice>
              <mc:Fallback>
                <p:oleObj name="Equation" r:id="rId3" imgW="1790640" imgH="393480" progId="Equation.DSMT4">
                  <p:embed/>
                  <p:pic>
                    <p:nvPicPr>
                      <p:cNvPr id="4" name="Object 3"/>
                      <p:cNvPicPr/>
                      <p:nvPr/>
                    </p:nvPicPr>
                    <p:blipFill>
                      <a:blip r:embed="rId4"/>
                      <a:stretch>
                        <a:fillRect/>
                      </a:stretch>
                    </p:blipFill>
                    <p:spPr>
                      <a:xfrm>
                        <a:off x="3130030" y="2154727"/>
                        <a:ext cx="2883940" cy="63405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B364434-79D9-43BE-8224-42369684B787}"/>
              </a:ext>
            </a:extLst>
          </p:cNvPr>
          <p:cNvSpPr>
            <a:spLocks noGrp="1"/>
          </p:cNvSpPr>
          <p:nvPr>
            <p:ph sz="quarter" idx="18"/>
          </p:nvPr>
        </p:nvSpPr>
        <p:spPr>
          <a:xfrm>
            <a:off x="398816" y="2743199"/>
            <a:ext cx="8514996" cy="1227911"/>
          </a:xfrm>
        </p:spPr>
        <p:txBody>
          <a:bodyPr/>
          <a:lstStyle/>
          <a:p>
            <a:pPr marL="0" indent="0">
              <a:buNone/>
            </a:pPr>
            <a:r>
              <a:rPr lang="en-US" dirty="0">
                <a:ea typeface="Times New Roman"/>
                <a:cs typeface="Times New Roman"/>
                <a:sym typeface="Times New Roman"/>
              </a:rPr>
              <a:t>we can use Euler’s method with various step sizes to approximate the solution at </a:t>
            </a:r>
            <a:r>
              <a:rPr lang="en-US" i="1" dirty="0">
                <a:ea typeface="Times New Roman"/>
                <a:cs typeface="Times New Roman"/>
                <a:sym typeface="Times New Roman"/>
              </a:rPr>
              <a:t>t</a:t>
            </a:r>
            <a:r>
              <a:rPr lang="en-US" dirty="0">
                <a:ea typeface="Times New Roman"/>
                <a:cs typeface="Times New Roman"/>
                <a:sym typeface="Times New Roman"/>
              </a:rPr>
              <a:t> = 1.0, 2.0, 3.0, 4.0, and 5.0 and compare our results to the exact solution</a:t>
            </a:r>
            <a:endParaRPr lang="en-US" dirty="0"/>
          </a:p>
        </p:txBody>
      </p:sp>
      <p:graphicFrame>
        <p:nvGraphicFramePr>
          <p:cNvPr id="7" name="Object 6" descr="y equals 14 minus four times t minus 13 times e super negative 0.5 times t">
            <a:extLst>
              <a:ext uri="{FF2B5EF4-FFF2-40B4-BE49-F238E27FC236}">
                <a16:creationId xmlns:a16="http://schemas.microsoft.com/office/drawing/2014/main" id="{1B8CE623-D3F7-49E0-AF41-3D54561970C7}"/>
              </a:ext>
            </a:extLst>
          </p:cNvPr>
          <p:cNvGraphicFramePr>
            <a:graphicFrameLocks noChangeAspect="1"/>
          </p:cNvGraphicFramePr>
          <p:nvPr>
            <p:extLst>
              <p:ext uri="{D42A27DB-BD31-4B8C-83A1-F6EECF244321}">
                <p14:modId xmlns:p14="http://schemas.microsoft.com/office/powerpoint/2010/main" val="446795611"/>
              </p:ext>
            </p:extLst>
          </p:nvPr>
        </p:nvGraphicFramePr>
        <p:xfrm>
          <a:off x="3404814" y="4121608"/>
          <a:ext cx="2375876" cy="445477"/>
        </p:xfrm>
        <a:graphic>
          <a:graphicData uri="http://schemas.openxmlformats.org/presentationml/2006/ole">
            <mc:AlternateContent xmlns:mc="http://schemas.openxmlformats.org/markup-compatibility/2006">
              <mc:Choice xmlns:v="urn:schemas-microsoft-com:vml" Requires="v">
                <p:oleObj name="Equation" r:id="rId5" imgW="1218960" imgH="228600" progId="Equation.DSMT4">
                  <p:embed/>
                </p:oleObj>
              </mc:Choice>
              <mc:Fallback>
                <p:oleObj name="Equation" r:id="rId5" imgW="1218960" imgH="228600" progId="Equation.DSMT4">
                  <p:embed/>
                  <p:pic>
                    <p:nvPicPr>
                      <p:cNvPr id="5" name="Object 4"/>
                      <p:cNvPicPr/>
                      <p:nvPr/>
                    </p:nvPicPr>
                    <p:blipFill>
                      <a:blip r:embed="rId6"/>
                      <a:stretch>
                        <a:fillRect/>
                      </a:stretch>
                    </p:blipFill>
                    <p:spPr>
                      <a:xfrm>
                        <a:off x="3404814" y="4121608"/>
                        <a:ext cx="2375876" cy="44547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CCB8C274-F4EA-4ECC-A58B-D06E8130BAF4}"/>
              </a:ext>
            </a:extLst>
          </p:cNvPr>
          <p:cNvSpPr>
            <a:spLocks noGrp="1"/>
          </p:cNvSpPr>
          <p:nvPr>
            <p:ph sz="quarter" idx="21"/>
          </p:nvPr>
        </p:nvSpPr>
        <p:spPr>
          <a:xfrm>
            <a:off x="398816" y="4717584"/>
            <a:ext cx="8514997" cy="435063"/>
          </a:xfrm>
        </p:spPr>
        <p:txBody>
          <a:bodyPr/>
          <a:lstStyle/>
          <a:p>
            <a:pPr marL="0" indent="0">
              <a:buNone/>
            </a:pPr>
            <a:r>
              <a:rPr lang="en-US" dirty="0"/>
              <a:t>at those values of </a:t>
            </a:r>
            <a:r>
              <a:rPr lang="en-US" i="1" dirty="0"/>
              <a:t>t</a:t>
            </a:r>
            <a:r>
              <a:rPr lang="en-US" dirty="0"/>
              <a:t>.</a:t>
            </a:r>
          </a:p>
        </p:txBody>
      </p:sp>
    </p:spTree>
    <p:extLst>
      <p:ext uri="{BB962C8B-B14F-4D97-AF65-F5344CB8AC3E}">
        <p14:creationId xmlns:p14="http://schemas.microsoft.com/office/powerpoint/2010/main" val="2499791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CECD-B912-4940-B00D-D0925F3E5182}"/>
              </a:ext>
            </a:extLst>
          </p:cNvPr>
          <p:cNvSpPr>
            <a:spLocks noGrp="1"/>
          </p:cNvSpPr>
          <p:nvPr>
            <p:ph type="title"/>
          </p:nvPr>
        </p:nvSpPr>
        <p:spPr/>
        <p:txBody>
          <a:bodyPr>
            <a:noAutofit/>
          </a:bodyPr>
          <a:lstStyle/>
          <a:p>
            <a:r>
              <a:rPr lang="en-US" dirty="0"/>
              <a:t>Example 2.7.2: Euler’s Method - Choosing Step Size</a:t>
            </a:r>
            <a:endParaRPr lang="en-IN" dirty="0"/>
          </a:p>
        </p:txBody>
      </p:sp>
      <p:sp>
        <p:nvSpPr>
          <p:cNvPr id="3" name="Content Placeholder 2">
            <a:extLst>
              <a:ext uri="{FF2B5EF4-FFF2-40B4-BE49-F238E27FC236}">
                <a16:creationId xmlns:a16="http://schemas.microsoft.com/office/drawing/2014/main" id="{1F5E7583-F562-4942-A199-61B28B0A70ED}"/>
              </a:ext>
            </a:extLst>
          </p:cNvPr>
          <p:cNvSpPr>
            <a:spLocks noGrp="1"/>
          </p:cNvSpPr>
          <p:nvPr>
            <p:ph sz="quarter" idx="15"/>
          </p:nvPr>
        </p:nvSpPr>
        <p:spPr>
          <a:xfrm>
            <a:off x="380060" y="1692274"/>
            <a:ext cx="8534400" cy="822326"/>
          </a:xfrm>
        </p:spPr>
        <p:txBody>
          <a:bodyPr/>
          <a:lstStyle/>
          <a:p>
            <a:pPr marL="461963" indent="-461963">
              <a:lnSpc>
                <a:spcPct val="100000"/>
              </a:lnSpc>
            </a:pPr>
            <a:r>
              <a:rPr lang="en-US" sz="2400" dirty="0"/>
              <a:t>Comparison of exact solution with Euler’s Method for </a:t>
            </a:r>
            <a:r>
              <a:rPr lang="en-US" sz="2400" i="1" dirty="0"/>
              <a:t>h</a:t>
            </a:r>
            <a:r>
              <a:rPr lang="en-US" sz="2400" dirty="0"/>
              <a:t> = 0.1, 0.05, 0.025, 0.01</a:t>
            </a:r>
          </a:p>
        </p:txBody>
      </p:sp>
      <p:graphicFrame>
        <p:nvGraphicFramePr>
          <p:cNvPr id="19" name="Google Shape;192;p11">
            <a:extLst>
              <a:ext uri="{FF2B5EF4-FFF2-40B4-BE49-F238E27FC236}">
                <a16:creationId xmlns:a16="http://schemas.microsoft.com/office/drawing/2014/main" id="{AD3887DF-7097-417C-B750-5D555E5A5820}"/>
              </a:ext>
            </a:extLst>
          </p:cNvPr>
          <p:cNvGraphicFramePr>
            <a:graphicFrameLocks noGrp="1"/>
          </p:cNvGraphicFramePr>
          <p:nvPr>
            <p:ph type="tbl" sz="quarter" idx="17"/>
            <p:extLst>
              <p:ext uri="{D42A27DB-BD31-4B8C-83A1-F6EECF244321}">
                <p14:modId xmlns:p14="http://schemas.microsoft.com/office/powerpoint/2010/main" val="1496581388"/>
              </p:ext>
            </p:extLst>
          </p:nvPr>
        </p:nvGraphicFramePr>
        <p:xfrm>
          <a:off x="1181100" y="2782051"/>
          <a:ext cx="6781800" cy="2560320"/>
        </p:xfrm>
        <a:graphic>
          <a:graphicData uri="http://schemas.openxmlformats.org/drawingml/2006/table">
            <a:tbl>
              <a:tblPr firstRow="1">
                <a:tableStyleId>{B301B821-A1FF-4177-AEE7-76D212191A09}</a:tableStyleId>
              </a:tblPr>
              <a:tblGrid>
                <a:gridCol w="857250">
                  <a:extLst>
                    <a:ext uri="{9D8B030D-6E8A-4147-A177-3AD203B41FA5}">
                      <a16:colId xmlns:a16="http://schemas.microsoft.com/office/drawing/2014/main" val="20000"/>
                    </a:ext>
                  </a:extLst>
                </a:gridCol>
                <a:gridCol w="982675">
                  <a:extLst>
                    <a:ext uri="{9D8B030D-6E8A-4147-A177-3AD203B41FA5}">
                      <a16:colId xmlns:a16="http://schemas.microsoft.com/office/drawing/2014/main" val="20001"/>
                    </a:ext>
                  </a:extLst>
                </a:gridCol>
                <a:gridCol w="1208075">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0">
                <a:tc>
                  <a:txBody>
                    <a:bodyPr/>
                    <a:lstStyle/>
                    <a:p>
                      <a:pPr marL="0" marR="0" lvl="0" indent="0" algn="ctr" rtl="0">
                        <a:lnSpc>
                          <a:spcPct val="100000"/>
                        </a:lnSpc>
                        <a:spcBef>
                          <a:spcPts val="0"/>
                        </a:spcBef>
                        <a:spcAft>
                          <a:spcPts val="0"/>
                        </a:spcAft>
                        <a:buClr>
                          <a:schemeClr val="dk1"/>
                        </a:buClr>
                        <a:buSzPts val="1800"/>
                        <a:buFont typeface="Calibri"/>
                        <a:buNone/>
                      </a:pPr>
                      <a:r>
                        <a:rPr lang="en-US" sz="1800" i="1" u="none" strike="noStrike" cap="none" dirty="0">
                          <a:sym typeface="Calibri"/>
                        </a:rPr>
                        <a:t>t</a:t>
                      </a:r>
                      <a:endParaRPr sz="1800" i="1" u="none" strike="noStrike" cap="none" dirty="0">
                        <a:latin typeface="+mn-lt"/>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i="1" u="none" strike="noStrike" cap="none" dirty="0">
                          <a:sym typeface="Arial"/>
                        </a:rPr>
                        <a:t>h</a:t>
                      </a:r>
                      <a:r>
                        <a:rPr lang="en-US" sz="1800" u="none" strike="noStrike" cap="none" dirty="0">
                          <a:sym typeface="Arial"/>
                        </a:rPr>
                        <a:t> = 0.1</a:t>
                      </a:r>
                      <a:endParaRPr sz="1800" b="1"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i="1" u="none" strike="noStrike" cap="none" dirty="0">
                          <a:sym typeface="Arial"/>
                        </a:rPr>
                        <a:t>h</a:t>
                      </a:r>
                      <a:r>
                        <a:rPr lang="en-US" sz="1800" u="none" strike="noStrike" cap="none" dirty="0">
                          <a:sym typeface="Arial"/>
                        </a:rPr>
                        <a:t> = 0.05</a:t>
                      </a:r>
                      <a:endParaRPr sz="1800" b="1"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i="1" u="none" strike="noStrike" cap="none" dirty="0">
                          <a:sym typeface="Arial"/>
                        </a:rPr>
                        <a:t>h</a:t>
                      </a:r>
                      <a:r>
                        <a:rPr lang="en-US" sz="1800" u="none" strike="noStrike" cap="none" dirty="0">
                          <a:sym typeface="Arial"/>
                        </a:rPr>
                        <a:t> = 0.025</a:t>
                      </a:r>
                      <a:endParaRPr sz="1800" b="1"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i="1" u="none" strike="noStrike" cap="none" dirty="0">
                          <a:sym typeface="Arial"/>
                        </a:rPr>
                        <a:t>h</a:t>
                      </a:r>
                      <a:r>
                        <a:rPr lang="en-US" sz="1800" u="none" strike="noStrike" cap="none" dirty="0">
                          <a:sym typeface="Arial"/>
                        </a:rPr>
                        <a:t> = 0.01</a:t>
                      </a:r>
                      <a:endParaRPr sz="1800" b="1"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Exact</a:t>
                      </a:r>
                      <a:endParaRPr sz="1800" b="1" i="0" u="none" strike="noStrike" cap="none" dirty="0">
                        <a:solidFill>
                          <a:schemeClr val="dk1"/>
                        </a:solidFill>
                        <a:latin typeface="+mn-lt"/>
                        <a:ea typeface="Calibri"/>
                        <a:cs typeface="Calibri"/>
                        <a:sym typeface="Calibri"/>
                      </a:endParaRPr>
                    </a:p>
                  </a:txBody>
                  <a:tcPr/>
                </a:tc>
                <a:extLst>
                  <a:ext uri="{0D108BD9-81ED-4DB2-BD59-A6C34878D82A}">
                    <a16:rowId xmlns:a16="http://schemas.microsoft.com/office/drawing/2014/main" val="10000"/>
                  </a:ext>
                </a:extLst>
              </a:tr>
              <a:tr h="0">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0.0</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a:sym typeface="Arial"/>
                        </a:rPr>
                        <a:t>1.0000</a:t>
                      </a:r>
                      <a:endParaRPr sz="1800" b="0" i="0" u="none" strike="noStrike" cap="none">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a:sym typeface="Arial"/>
                        </a:rPr>
                        <a:t>1.0000</a:t>
                      </a:r>
                      <a:endParaRPr sz="1800" b="0" i="0" u="none" strike="noStrike" cap="none">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1.0000</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1.0000</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a:sym typeface="Arial"/>
                        </a:rPr>
                        <a:t>1.0000</a:t>
                      </a:r>
                      <a:endParaRPr sz="1800" b="0" i="0" u="none" strike="noStrike" cap="none">
                        <a:solidFill>
                          <a:schemeClr val="dk1"/>
                        </a:solidFill>
                        <a:latin typeface="+mn-lt"/>
                        <a:ea typeface="Calibri"/>
                        <a:cs typeface="Calibri"/>
                        <a:sym typeface="Calibri"/>
                      </a:endParaRPr>
                    </a:p>
                  </a:txBody>
                  <a:tcPr/>
                </a:tc>
                <a:extLst>
                  <a:ext uri="{0D108BD9-81ED-4DB2-BD59-A6C34878D82A}">
                    <a16:rowId xmlns:a16="http://schemas.microsoft.com/office/drawing/2014/main" val="10001"/>
                  </a:ext>
                </a:extLst>
              </a:tr>
              <a:tr h="0">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a:sym typeface="Arial"/>
                        </a:rPr>
                        <a:t>1.0</a:t>
                      </a:r>
                      <a:endParaRPr sz="1800" b="0" i="0" u="none" strike="noStrike" cap="none">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2.2164</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2.1651</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2.1399</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2.1250</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2.1151</a:t>
                      </a:r>
                      <a:endParaRPr sz="1800" b="0" i="0" u="none" strike="noStrike" cap="none" dirty="0">
                        <a:solidFill>
                          <a:schemeClr val="dk1"/>
                        </a:solidFill>
                        <a:latin typeface="+mn-lt"/>
                        <a:ea typeface="Calibri"/>
                        <a:cs typeface="Calibri"/>
                        <a:sym typeface="Calibri"/>
                      </a:endParaRPr>
                    </a:p>
                  </a:txBody>
                  <a:tcPr/>
                </a:tc>
                <a:extLst>
                  <a:ext uri="{0D108BD9-81ED-4DB2-BD59-A6C34878D82A}">
                    <a16:rowId xmlns:a16="http://schemas.microsoft.com/office/drawing/2014/main" val="10002"/>
                  </a:ext>
                </a:extLst>
              </a:tr>
              <a:tr h="0">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a:sym typeface="Arial"/>
                        </a:rPr>
                        <a:t>2.0</a:t>
                      </a:r>
                      <a:endParaRPr sz="1800" b="0" i="0" u="none" strike="noStrike" cap="none">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1.3397</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1.2780</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1.2476</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1.2295</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a:sym typeface="Arial"/>
                        </a:rPr>
                        <a:t>1.2176</a:t>
                      </a:r>
                      <a:endParaRPr sz="1800" b="0" i="0" u="none" strike="noStrike" cap="none">
                        <a:solidFill>
                          <a:schemeClr val="dk1"/>
                        </a:solidFill>
                        <a:latin typeface="+mn-lt"/>
                        <a:ea typeface="Calibri"/>
                        <a:cs typeface="Calibri"/>
                        <a:sym typeface="Calibri"/>
                      </a:endParaRPr>
                    </a:p>
                  </a:txBody>
                  <a:tcPr/>
                </a:tc>
                <a:extLst>
                  <a:ext uri="{0D108BD9-81ED-4DB2-BD59-A6C34878D82A}">
                    <a16:rowId xmlns:a16="http://schemas.microsoft.com/office/drawing/2014/main" val="10003"/>
                  </a:ext>
                </a:extLst>
              </a:tr>
              <a:tr h="0">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a:sym typeface="Arial"/>
                        </a:rPr>
                        <a:t>3.0</a:t>
                      </a:r>
                      <a:endParaRPr sz="1800" b="0" i="0" u="none" strike="noStrike" cap="none">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−0.7903</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−0.8459</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−0.8734</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−0.8898</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−0.9007</a:t>
                      </a:r>
                      <a:endParaRPr sz="1800" b="0" i="0" u="none" strike="noStrike" cap="none" dirty="0">
                        <a:solidFill>
                          <a:schemeClr val="dk1"/>
                        </a:solidFill>
                        <a:latin typeface="+mn-lt"/>
                        <a:ea typeface="Calibri"/>
                        <a:cs typeface="Calibri"/>
                        <a:sym typeface="Calibri"/>
                      </a:endParaRPr>
                    </a:p>
                  </a:txBody>
                  <a:tcPr/>
                </a:tc>
                <a:extLst>
                  <a:ext uri="{0D108BD9-81ED-4DB2-BD59-A6C34878D82A}">
                    <a16:rowId xmlns:a16="http://schemas.microsoft.com/office/drawing/2014/main" val="10004"/>
                  </a:ext>
                </a:extLst>
              </a:tr>
              <a:tr h="0">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a:sym typeface="Arial"/>
                        </a:rPr>
                        <a:t>4.0</a:t>
                      </a:r>
                      <a:endParaRPr sz="1800" b="0" i="0" u="none" strike="noStrike" cap="none">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−3.6707</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−3.7152</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−3.7373</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−3.7506</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−3.7594</a:t>
                      </a:r>
                      <a:endParaRPr sz="1800" b="0" i="0" u="none" strike="noStrike" cap="none" dirty="0">
                        <a:solidFill>
                          <a:schemeClr val="dk1"/>
                        </a:solidFill>
                        <a:latin typeface="+mn-lt"/>
                        <a:ea typeface="Calibri"/>
                        <a:cs typeface="Calibri"/>
                        <a:sym typeface="Calibri"/>
                      </a:endParaRPr>
                    </a:p>
                  </a:txBody>
                  <a:tcPr/>
                </a:tc>
                <a:extLst>
                  <a:ext uri="{0D108BD9-81ED-4DB2-BD59-A6C34878D82A}">
                    <a16:rowId xmlns:a16="http://schemas.microsoft.com/office/drawing/2014/main" val="10005"/>
                  </a:ext>
                </a:extLst>
              </a:tr>
              <a:tr h="0">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a:sym typeface="Arial"/>
                        </a:rPr>
                        <a:t>5.0</a:t>
                      </a:r>
                      <a:endParaRPr sz="1800" b="0" i="0" u="none" strike="noStrike" cap="none">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−7.0003</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−7.0337</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−7.0504</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−7.0604</a:t>
                      </a:r>
                      <a:endParaRPr sz="1800" b="0" i="0" u="none" strike="noStrike" cap="none" dirty="0">
                        <a:solidFill>
                          <a:schemeClr val="dk1"/>
                        </a:solidFill>
                        <a:latin typeface="+mn-lt"/>
                        <a:ea typeface="Calibri"/>
                        <a:cs typeface="Calibri"/>
                        <a:sym typeface="Calibri"/>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800" u="none" strike="noStrike" cap="none" dirty="0">
                          <a:sym typeface="Arial"/>
                        </a:rPr>
                        <a:t>−7.0671</a:t>
                      </a:r>
                      <a:endParaRPr sz="1800" b="0" i="0" u="none" strike="noStrike" cap="none" dirty="0">
                        <a:solidFill>
                          <a:schemeClr val="dk1"/>
                        </a:solidFill>
                        <a:latin typeface="+mn-lt"/>
                        <a:ea typeface="Calibri"/>
                        <a:cs typeface="Calibri"/>
                        <a:sym typeface="Calibri"/>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2100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9A5E-17D1-43C9-BB85-49C505AAA6D8}"/>
              </a:ext>
            </a:extLst>
          </p:cNvPr>
          <p:cNvSpPr>
            <a:spLocks noGrp="1"/>
          </p:cNvSpPr>
          <p:nvPr>
            <p:ph type="title"/>
          </p:nvPr>
        </p:nvSpPr>
        <p:spPr>
          <a:xfrm>
            <a:off x="281354" y="457199"/>
            <a:ext cx="8768053" cy="1161393"/>
          </a:xfrm>
        </p:spPr>
        <p:txBody>
          <a:bodyPr>
            <a:noAutofit/>
          </a:bodyPr>
          <a:lstStyle/>
          <a:p>
            <a:r>
              <a:rPr lang="en-US" sz="3600" dirty="0"/>
              <a:t>Example 2.7.3: Euler’s Method - Approximate Solution over Domain of Interest</a:t>
            </a:r>
            <a:endParaRPr lang="en-IN" sz="3600" dirty="0"/>
          </a:p>
        </p:txBody>
      </p:sp>
      <p:sp>
        <p:nvSpPr>
          <p:cNvPr id="3" name="Content Placeholder 2">
            <a:extLst>
              <a:ext uri="{FF2B5EF4-FFF2-40B4-BE49-F238E27FC236}">
                <a16:creationId xmlns:a16="http://schemas.microsoft.com/office/drawing/2014/main" id="{60335EF3-05D8-4AA9-A9AE-7E8BDC726BE5}"/>
              </a:ext>
            </a:extLst>
          </p:cNvPr>
          <p:cNvSpPr>
            <a:spLocks noGrp="1"/>
          </p:cNvSpPr>
          <p:nvPr>
            <p:ph sz="quarter" idx="15"/>
          </p:nvPr>
        </p:nvSpPr>
        <p:spPr/>
        <p:txBody>
          <a:bodyPr/>
          <a:lstStyle/>
          <a:p>
            <a:pPr marL="461963" indent="-461963"/>
            <a:r>
              <a:rPr lang="en-US" sz="2400" dirty="0"/>
              <a:t>For the initial value problem</a:t>
            </a:r>
          </a:p>
        </p:txBody>
      </p:sp>
      <p:graphicFrame>
        <p:nvGraphicFramePr>
          <p:cNvPr id="6" name="Object 5" descr="multiline equation row 1 equation left hand side d times y divided by d times t equals right hand side four minus t plus two times y comma y of zero equals one">
            <a:extLst>
              <a:ext uri="{FF2B5EF4-FFF2-40B4-BE49-F238E27FC236}">
                <a16:creationId xmlns:a16="http://schemas.microsoft.com/office/drawing/2014/main" id="{937D42B6-2CC5-48CE-913C-96F358E97AA6}"/>
              </a:ext>
            </a:extLst>
          </p:cNvPr>
          <p:cNvGraphicFramePr>
            <a:graphicFrameLocks noChangeAspect="1"/>
          </p:cNvGraphicFramePr>
          <p:nvPr>
            <p:extLst>
              <p:ext uri="{D42A27DB-BD31-4B8C-83A1-F6EECF244321}">
                <p14:modId xmlns:p14="http://schemas.microsoft.com/office/powerpoint/2010/main" val="3630455991"/>
              </p:ext>
            </p:extLst>
          </p:nvPr>
        </p:nvGraphicFramePr>
        <p:xfrm>
          <a:off x="3353553" y="2157462"/>
          <a:ext cx="2361447" cy="576417"/>
        </p:xfrm>
        <a:graphic>
          <a:graphicData uri="http://schemas.openxmlformats.org/presentationml/2006/ole">
            <mc:AlternateContent xmlns:mc="http://schemas.openxmlformats.org/markup-compatibility/2006">
              <mc:Choice xmlns:v="urn:schemas-microsoft-com:vml" Requires="v">
                <p:oleObj name="Equation" r:id="rId2" imgW="1612800" imgH="393480" progId="Equation.DSMT4">
                  <p:embed/>
                </p:oleObj>
              </mc:Choice>
              <mc:Fallback>
                <p:oleObj name="Equation" r:id="rId2" imgW="1612800" imgH="393480" progId="Equation.DSMT4">
                  <p:embed/>
                  <p:pic>
                    <p:nvPicPr>
                      <p:cNvPr id="5" name="Object 4"/>
                      <p:cNvPicPr/>
                      <p:nvPr/>
                    </p:nvPicPr>
                    <p:blipFill>
                      <a:blip r:embed="rId3"/>
                      <a:stretch>
                        <a:fillRect/>
                      </a:stretch>
                    </p:blipFill>
                    <p:spPr>
                      <a:xfrm>
                        <a:off x="3353553" y="2157462"/>
                        <a:ext cx="2361447" cy="57641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A29E51DD-FB9D-4980-947A-78FE74F69C6E}"/>
              </a:ext>
            </a:extLst>
          </p:cNvPr>
          <p:cNvSpPr>
            <a:spLocks noGrp="1"/>
          </p:cNvSpPr>
          <p:nvPr>
            <p:ph sz="quarter" idx="21"/>
          </p:nvPr>
        </p:nvSpPr>
        <p:spPr>
          <a:xfrm>
            <a:off x="398815" y="2743200"/>
            <a:ext cx="8566509" cy="911103"/>
          </a:xfrm>
        </p:spPr>
        <p:txBody>
          <a:bodyPr/>
          <a:lstStyle/>
          <a:p>
            <a:pPr marL="0" indent="0">
              <a:lnSpc>
                <a:spcPct val="100000"/>
              </a:lnSpc>
              <a:spcBef>
                <a:spcPts val="624"/>
              </a:spcBef>
              <a:buNone/>
            </a:pPr>
            <a:r>
              <a:rPr lang="en-US" dirty="0"/>
              <a:t>we can use Euler’s method with </a:t>
            </a:r>
            <a:r>
              <a:rPr lang="en-US" i="1" dirty="0"/>
              <a:t>h</a:t>
            </a:r>
            <a:r>
              <a:rPr lang="en-US" dirty="0"/>
              <a:t> = 0.1 to approximate the solution at </a:t>
            </a:r>
            <a:r>
              <a:rPr lang="en-US" i="1" dirty="0"/>
              <a:t>t</a:t>
            </a:r>
            <a:r>
              <a:rPr lang="en-US" dirty="0"/>
              <a:t> = 1, 2, 3, and 4, as shown below.</a:t>
            </a:r>
          </a:p>
        </p:txBody>
      </p:sp>
      <p:graphicFrame>
        <p:nvGraphicFramePr>
          <p:cNvPr id="7" name="Object 6" descr="multiline equation line 1 equation sequence part 1 y sub one equals part 2 y sub zero plus f sub zero dot operator h equals part 3 one plus open left parenthesis four minus zero plus open left parenthesis two close times open left parenthesis one close close times open left parenthesis 0.1 close equals part 4 1.6 line 2 equation sequence part 1 y sub two equals part 2 y sub one plus f sub one dot operator h equals part 3 1.6 plus open left parenthesis four minus 0.1 plus open left parenthesis two close times open left parenthesis 1.6 close close times open left parenthesis 0.1 close equals part 4 2.31 line 3 multirelation y sub three equals y sub two plus f sub two dot operator h equals 2.31 plus open left parenthesis four minus 0.2 plus open left parenthesis two close times open left parenthesis 2.31 close close times open left parenthesis 0.1 close almost equals 3.15 line 4 multirelation y sub four equals y sub three plus f sub three dot operator h equals 3.15 plus open left parenthesis four minus 0.3 plus open left parenthesis two close times open left parenthesis 3.15 close close times open left parenthesis 0.1 close almost equals 4.15">
            <a:extLst>
              <a:ext uri="{FF2B5EF4-FFF2-40B4-BE49-F238E27FC236}">
                <a16:creationId xmlns:a16="http://schemas.microsoft.com/office/drawing/2014/main" id="{8D1919AB-F19F-4E90-BF81-394ABB73DCC9}"/>
              </a:ext>
            </a:extLst>
          </p:cNvPr>
          <p:cNvGraphicFramePr>
            <a:graphicFrameLocks noChangeAspect="1"/>
          </p:cNvGraphicFramePr>
          <p:nvPr>
            <p:extLst>
              <p:ext uri="{D42A27DB-BD31-4B8C-83A1-F6EECF244321}">
                <p14:modId xmlns:p14="http://schemas.microsoft.com/office/powerpoint/2010/main" val="1475303259"/>
              </p:ext>
            </p:extLst>
          </p:nvPr>
        </p:nvGraphicFramePr>
        <p:xfrm>
          <a:off x="2146034" y="3542530"/>
          <a:ext cx="5001805" cy="1599090"/>
        </p:xfrm>
        <a:graphic>
          <a:graphicData uri="http://schemas.openxmlformats.org/presentationml/2006/ole">
            <mc:AlternateContent xmlns:mc="http://schemas.openxmlformats.org/markup-compatibility/2006">
              <mc:Choice xmlns:v="urn:schemas-microsoft-com:vml" Requires="v">
                <p:oleObj name="Equation" r:id="rId4" imgW="3416040" imgH="1091880" progId="Equation.DSMT4">
                  <p:embed/>
                </p:oleObj>
              </mc:Choice>
              <mc:Fallback>
                <p:oleObj name="Equation" r:id="rId4" imgW="3416040" imgH="1091880" progId="Equation.DSMT4">
                  <p:embed/>
                  <p:pic>
                    <p:nvPicPr>
                      <p:cNvPr id="6" name="Object 5"/>
                      <p:cNvPicPr/>
                      <p:nvPr/>
                    </p:nvPicPr>
                    <p:blipFill>
                      <a:blip r:embed="rId5"/>
                      <a:stretch>
                        <a:fillRect/>
                      </a:stretch>
                    </p:blipFill>
                    <p:spPr>
                      <a:xfrm>
                        <a:off x="2146034" y="3542530"/>
                        <a:ext cx="5001805" cy="159909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BFB68D0D-5821-4F02-8DD0-F50424D39C34}"/>
              </a:ext>
            </a:extLst>
          </p:cNvPr>
          <p:cNvSpPr>
            <a:spLocks noGrp="1"/>
          </p:cNvSpPr>
          <p:nvPr>
            <p:ph sz="quarter" idx="25"/>
          </p:nvPr>
        </p:nvSpPr>
        <p:spPr>
          <a:xfrm>
            <a:off x="380060" y="5180723"/>
            <a:ext cx="8533752" cy="458077"/>
          </a:xfrm>
        </p:spPr>
        <p:txBody>
          <a:bodyPr/>
          <a:lstStyle/>
          <a:p>
            <a:pPr marL="461963" indent="-461963"/>
            <a:r>
              <a:rPr lang="en-US" dirty="0"/>
              <a:t>Exact solution (see Chapter 2.1):</a:t>
            </a:r>
            <a:endParaRPr lang="en-IN" dirty="0"/>
          </a:p>
        </p:txBody>
      </p:sp>
      <p:graphicFrame>
        <p:nvGraphicFramePr>
          <p:cNvPr id="9" name="Object 8" descr="y equals sum with 3 summands negative seven divided by four plus one divided by two times t plus 11 divided by four times e super two times t">
            <a:extLst>
              <a:ext uri="{FF2B5EF4-FFF2-40B4-BE49-F238E27FC236}">
                <a16:creationId xmlns:a16="http://schemas.microsoft.com/office/drawing/2014/main" id="{DDA5C420-4B23-478B-8B50-F8F28E8F4BFD}"/>
              </a:ext>
            </a:extLst>
          </p:cNvPr>
          <p:cNvGraphicFramePr>
            <a:graphicFrameLocks noChangeAspect="1"/>
          </p:cNvGraphicFramePr>
          <p:nvPr>
            <p:extLst>
              <p:ext uri="{D42A27DB-BD31-4B8C-83A1-F6EECF244321}">
                <p14:modId xmlns:p14="http://schemas.microsoft.com/office/powerpoint/2010/main" val="370405011"/>
              </p:ext>
            </p:extLst>
          </p:nvPr>
        </p:nvGraphicFramePr>
        <p:xfrm>
          <a:off x="3623167" y="5600192"/>
          <a:ext cx="1822219" cy="576417"/>
        </p:xfrm>
        <a:graphic>
          <a:graphicData uri="http://schemas.openxmlformats.org/presentationml/2006/ole">
            <mc:AlternateContent xmlns:mc="http://schemas.openxmlformats.org/markup-compatibility/2006">
              <mc:Choice xmlns:v="urn:schemas-microsoft-com:vml" Requires="v">
                <p:oleObj name="Equation" r:id="rId6" imgW="1244520" imgH="393480" progId="Equation.DSMT4">
                  <p:embed/>
                </p:oleObj>
              </mc:Choice>
              <mc:Fallback>
                <p:oleObj name="Equation" r:id="rId6" imgW="1244520" imgH="393480" progId="Equation.DSMT4">
                  <p:embed/>
                  <p:pic>
                    <p:nvPicPr>
                      <p:cNvPr id="7" name="Object 6"/>
                      <p:cNvPicPr/>
                      <p:nvPr/>
                    </p:nvPicPr>
                    <p:blipFill>
                      <a:blip r:embed="rId7"/>
                      <a:stretch>
                        <a:fillRect/>
                      </a:stretch>
                    </p:blipFill>
                    <p:spPr>
                      <a:xfrm>
                        <a:off x="3623167" y="5600192"/>
                        <a:ext cx="1822219" cy="576417"/>
                      </a:xfrm>
                      <a:prstGeom prst="rect">
                        <a:avLst/>
                      </a:prstGeom>
                    </p:spPr>
                  </p:pic>
                </p:oleObj>
              </mc:Fallback>
            </mc:AlternateContent>
          </a:graphicData>
        </a:graphic>
      </p:graphicFrame>
    </p:spTree>
    <p:extLst>
      <p:ext uri="{BB962C8B-B14F-4D97-AF65-F5344CB8AC3E}">
        <p14:creationId xmlns:p14="http://schemas.microsoft.com/office/powerpoint/2010/main" val="1598256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CECD-B912-4940-B00D-D0925F3E5182}"/>
              </a:ext>
            </a:extLst>
          </p:cNvPr>
          <p:cNvSpPr>
            <a:spLocks noGrp="1"/>
          </p:cNvSpPr>
          <p:nvPr>
            <p:ph type="title"/>
          </p:nvPr>
        </p:nvSpPr>
        <p:spPr>
          <a:xfrm>
            <a:off x="281354" y="457200"/>
            <a:ext cx="8534400" cy="685800"/>
          </a:xfrm>
        </p:spPr>
        <p:txBody>
          <a:bodyPr>
            <a:normAutofit/>
          </a:bodyPr>
          <a:lstStyle/>
          <a:p>
            <a:r>
              <a:rPr lang="en-US" dirty="0"/>
              <a:t>Example 2.7.3: Error Analysis</a:t>
            </a:r>
            <a:endParaRPr lang="en-IN" dirty="0"/>
          </a:p>
        </p:txBody>
      </p:sp>
      <p:sp>
        <p:nvSpPr>
          <p:cNvPr id="3" name="Content Placeholder 2">
            <a:extLst>
              <a:ext uri="{FF2B5EF4-FFF2-40B4-BE49-F238E27FC236}">
                <a16:creationId xmlns:a16="http://schemas.microsoft.com/office/drawing/2014/main" id="{1F5E7583-F562-4942-A199-61B28B0A70ED}"/>
              </a:ext>
            </a:extLst>
          </p:cNvPr>
          <p:cNvSpPr>
            <a:spLocks noGrp="1"/>
          </p:cNvSpPr>
          <p:nvPr>
            <p:ph sz="quarter" idx="15"/>
          </p:nvPr>
        </p:nvSpPr>
        <p:spPr>
          <a:xfrm>
            <a:off x="380060" y="1295400"/>
            <a:ext cx="8001940" cy="2330069"/>
          </a:xfrm>
        </p:spPr>
        <p:txBody>
          <a:bodyPr/>
          <a:lstStyle/>
          <a:p>
            <a:pPr marL="461963" indent="-461963">
              <a:lnSpc>
                <a:spcPct val="100000"/>
              </a:lnSpc>
            </a:pPr>
            <a:r>
              <a:rPr lang="en-US" sz="2000" dirty="0"/>
              <a:t>The first five Euler approximations are given in table below for  </a:t>
            </a:r>
            <a:r>
              <a:rPr lang="en-US" sz="2000" i="1" dirty="0"/>
              <a:t>h</a:t>
            </a:r>
            <a:r>
              <a:rPr lang="en-US" sz="2000" dirty="0"/>
              <a:t> = 0.1, 0.05, 0.025, 0.01.</a:t>
            </a:r>
          </a:p>
          <a:p>
            <a:pPr marL="461963" indent="-461963">
              <a:lnSpc>
                <a:spcPct val="100000"/>
              </a:lnSpc>
            </a:pPr>
            <a:r>
              <a:rPr lang="en-US" sz="2000" dirty="0"/>
              <a:t>With increasing number of approximations, the difference between the Euler approximated solutions and exact solution increase.</a:t>
            </a:r>
          </a:p>
          <a:p>
            <a:pPr marL="461963" indent="-461963">
              <a:lnSpc>
                <a:spcPct val="100000"/>
              </a:lnSpc>
            </a:pPr>
            <a:r>
              <a:rPr lang="en-US" sz="2000" dirty="0"/>
              <a:t>The errors are small initially, but quickly reach an unacceptable level. This suggests a nonlinear solution.</a:t>
            </a:r>
          </a:p>
        </p:txBody>
      </p:sp>
      <p:graphicFrame>
        <p:nvGraphicFramePr>
          <p:cNvPr id="10" name="Table 10">
            <a:extLst>
              <a:ext uri="{FF2B5EF4-FFF2-40B4-BE49-F238E27FC236}">
                <a16:creationId xmlns:a16="http://schemas.microsoft.com/office/drawing/2014/main" id="{E86900EC-AB33-4793-B545-EA60AB3DC185}"/>
              </a:ext>
            </a:extLst>
          </p:cNvPr>
          <p:cNvGraphicFramePr>
            <a:graphicFrameLocks noGrp="1"/>
          </p:cNvGraphicFramePr>
          <p:nvPr>
            <p:ph type="tbl" sz="quarter" idx="17"/>
            <p:extLst>
              <p:ext uri="{D42A27DB-BD31-4B8C-83A1-F6EECF244321}">
                <p14:modId xmlns:p14="http://schemas.microsoft.com/office/powerpoint/2010/main" val="2234245598"/>
              </p:ext>
            </p:extLst>
          </p:nvPr>
        </p:nvGraphicFramePr>
        <p:xfrm>
          <a:off x="1552257" y="3657600"/>
          <a:ext cx="6067743" cy="2595880"/>
        </p:xfrm>
        <a:graphic>
          <a:graphicData uri="http://schemas.openxmlformats.org/drawingml/2006/table">
            <a:tbl>
              <a:tblPr firstRow="1" bandRow="1">
                <a:tableStyleId>{69012ECD-51FC-41F1-AA8D-1B2483CD663E}</a:tableStyleId>
              </a:tblPr>
              <a:tblGrid>
                <a:gridCol w="467043">
                  <a:extLst>
                    <a:ext uri="{9D8B030D-6E8A-4147-A177-3AD203B41FA5}">
                      <a16:colId xmlns:a16="http://schemas.microsoft.com/office/drawing/2014/main" val="2802283951"/>
                    </a:ext>
                  </a:extLst>
                </a:gridCol>
                <a:gridCol w="1097280">
                  <a:extLst>
                    <a:ext uri="{9D8B030D-6E8A-4147-A177-3AD203B41FA5}">
                      <a16:colId xmlns:a16="http://schemas.microsoft.com/office/drawing/2014/main" val="2120824874"/>
                    </a:ext>
                  </a:extLst>
                </a:gridCol>
                <a:gridCol w="1097280">
                  <a:extLst>
                    <a:ext uri="{9D8B030D-6E8A-4147-A177-3AD203B41FA5}">
                      <a16:colId xmlns:a16="http://schemas.microsoft.com/office/drawing/2014/main" val="564962544"/>
                    </a:ext>
                  </a:extLst>
                </a:gridCol>
                <a:gridCol w="1097280">
                  <a:extLst>
                    <a:ext uri="{9D8B030D-6E8A-4147-A177-3AD203B41FA5}">
                      <a16:colId xmlns:a16="http://schemas.microsoft.com/office/drawing/2014/main" val="3309009149"/>
                    </a:ext>
                  </a:extLst>
                </a:gridCol>
                <a:gridCol w="1148080">
                  <a:extLst>
                    <a:ext uri="{9D8B030D-6E8A-4147-A177-3AD203B41FA5}">
                      <a16:colId xmlns:a16="http://schemas.microsoft.com/office/drawing/2014/main" val="2450102207"/>
                    </a:ext>
                  </a:extLst>
                </a:gridCol>
                <a:gridCol w="1160780">
                  <a:extLst>
                    <a:ext uri="{9D8B030D-6E8A-4147-A177-3AD203B41FA5}">
                      <a16:colId xmlns:a16="http://schemas.microsoft.com/office/drawing/2014/main" val="1189504969"/>
                    </a:ext>
                  </a:extLst>
                </a:gridCol>
              </a:tblGrid>
              <a:tr h="370840">
                <a:tc>
                  <a:txBody>
                    <a:bodyPr/>
                    <a:lstStyle/>
                    <a:p>
                      <a:pPr marL="190500" indent="0" algn="ctr">
                        <a:lnSpc>
                          <a:spcPct val="100000"/>
                        </a:lnSpc>
                      </a:pPr>
                      <a:r>
                        <a:rPr lang="en-US" sz="1400" b="1" i="1" dirty="0">
                          <a:solidFill>
                            <a:schemeClr val="bg2"/>
                          </a:solidFill>
                          <a:latin typeface="Times New Roman" pitchFamily="18" charset="0"/>
                          <a:cs typeface="Times New Roman" pitchFamily="18" charset="0"/>
                        </a:rPr>
                        <a:t>t</a:t>
                      </a:r>
                    </a:p>
                  </a:txBody>
                  <a:tcPr anchor="ctr"/>
                </a:tc>
                <a:tc>
                  <a:txBody>
                    <a:bodyPr/>
                    <a:lstStyle/>
                    <a:p>
                      <a:pPr algn="ctr">
                        <a:lnSpc>
                          <a:spcPct val="100000"/>
                        </a:lnSpc>
                      </a:pPr>
                      <a:r>
                        <a:rPr lang="en-IN" sz="1400" b="1" i="1" dirty="0">
                          <a:solidFill>
                            <a:schemeClr val="bg2"/>
                          </a:solidFill>
                          <a:latin typeface="Times New Roman" pitchFamily="18" charset="0"/>
                          <a:cs typeface="Times New Roman" pitchFamily="18" charset="0"/>
                        </a:rPr>
                        <a:t>h = </a:t>
                      </a:r>
                      <a:r>
                        <a:rPr lang="en-IN" sz="1400" b="1" i="0" dirty="0">
                          <a:solidFill>
                            <a:schemeClr val="bg2"/>
                          </a:solidFill>
                          <a:latin typeface="Times New Roman" pitchFamily="18" charset="0"/>
                          <a:cs typeface="Times New Roman" pitchFamily="18" charset="0"/>
                        </a:rPr>
                        <a:t>0.1</a:t>
                      </a:r>
                      <a:endParaRPr sz="1400" b="1" i="0" dirty="0">
                        <a:solidFill>
                          <a:schemeClr val="bg2"/>
                        </a:solidFill>
                        <a:latin typeface="Times New Roman" pitchFamily="18" charset="0"/>
                        <a:cs typeface="Times New Roman" pitchFamily="18" charset="0"/>
                      </a:endParaRPr>
                    </a:p>
                  </a:txBody>
                  <a:tcPr anchor="ctr"/>
                </a:tc>
                <a:tc>
                  <a:txBody>
                    <a:bodyPr/>
                    <a:lstStyle/>
                    <a:p>
                      <a:pPr indent="0" algn="ctr">
                        <a:lnSpc>
                          <a:spcPct val="100000"/>
                        </a:lnSpc>
                      </a:pPr>
                      <a:r>
                        <a:rPr lang="en-US" sz="1400" b="1" i="1" dirty="0">
                          <a:solidFill>
                            <a:schemeClr val="bg2"/>
                          </a:solidFill>
                          <a:latin typeface="Times New Roman" pitchFamily="18" charset="0"/>
                          <a:cs typeface="Times New Roman" pitchFamily="18" charset="0"/>
                        </a:rPr>
                        <a:t>h =</a:t>
                      </a:r>
                      <a:r>
                        <a:rPr lang="en-US" sz="1400" b="1" dirty="0">
                          <a:solidFill>
                            <a:schemeClr val="bg2"/>
                          </a:solidFill>
                          <a:latin typeface="Times New Roman" pitchFamily="18" charset="0"/>
                          <a:cs typeface="Times New Roman" pitchFamily="18" charset="0"/>
                        </a:rPr>
                        <a:t> 0.05</a:t>
                      </a:r>
                    </a:p>
                  </a:txBody>
                  <a:tcPr anchor="ctr"/>
                </a:tc>
                <a:tc>
                  <a:txBody>
                    <a:bodyPr/>
                    <a:lstStyle/>
                    <a:p>
                      <a:pPr algn="ctr">
                        <a:lnSpc>
                          <a:spcPct val="100000"/>
                        </a:lnSpc>
                      </a:pPr>
                      <a:r>
                        <a:rPr lang="en-IN" sz="1400" b="1" i="1" dirty="0">
                          <a:solidFill>
                            <a:schemeClr val="bg2"/>
                          </a:solidFill>
                          <a:latin typeface="Times New Roman" pitchFamily="18" charset="0"/>
                          <a:cs typeface="Times New Roman" pitchFamily="18" charset="0"/>
                        </a:rPr>
                        <a:t>h </a:t>
                      </a:r>
                      <a:r>
                        <a:rPr lang="en-IN" sz="1400" b="1" dirty="0">
                          <a:solidFill>
                            <a:schemeClr val="bg2"/>
                          </a:solidFill>
                          <a:latin typeface="Times New Roman" pitchFamily="18" charset="0"/>
                          <a:cs typeface="Times New Roman" pitchFamily="18" charset="0"/>
                        </a:rPr>
                        <a:t>= 0.025</a:t>
                      </a:r>
                      <a:endParaRPr sz="1400" b="1" dirty="0">
                        <a:solidFill>
                          <a:schemeClr val="bg2"/>
                        </a:solidFill>
                        <a:latin typeface="Times New Roman" pitchFamily="18" charset="0"/>
                        <a:cs typeface="Times New Roman" pitchFamily="18" charset="0"/>
                      </a:endParaRPr>
                    </a:p>
                  </a:txBody>
                  <a:tcPr anchor="ctr"/>
                </a:tc>
                <a:tc>
                  <a:txBody>
                    <a:bodyPr/>
                    <a:lstStyle/>
                    <a:p>
                      <a:pPr algn="ctr">
                        <a:lnSpc>
                          <a:spcPct val="100000"/>
                        </a:lnSpc>
                      </a:pPr>
                      <a:r>
                        <a:rPr lang="en-IN" sz="1400" b="1" i="1" dirty="0">
                          <a:solidFill>
                            <a:schemeClr val="bg2"/>
                          </a:solidFill>
                          <a:latin typeface="Times New Roman" pitchFamily="18" charset="0"/>
                          <a:cs typeface="Times New Roman" pitchFamily="18" charset="0"/>
                        </a:rPr>
                        <a:t>h </a:t>
                      </a:r>
                      <a:r>
                        <a:rPr lang="en-IN" sz="1400" b="1" dirty="0">
                          <a:solidFill>
                            <a:schemeClr val="bg2"/>
                          </a:solidFill>
                          <a:latin typeface="Times New Roman" pitchFamily="18" charset="0"/>
                          <a:cs typeface="Times New Roman" pitchFamily="18" charset="0"/>
                        </a:rPr>
                        <a:t>= 0.01</a:t>
                      </a:r>
                      <a:endParaRPr sz="1400" b="1" dirty="0">
                        <a:solidFill>
                          <a:schemeClr val="bg2"/>
                        </a:solidFill>
                        <a:latin typeface="Times New Roman" pitchFamily="18" charset="0"/>
                        <a:cs typeface="Times New Roman" pitchFamily="18" charset="0"/>
                      </a:endParaRPr>
                    </a:p>
                  </a:txBody>
                  <a:tcPr anchor="ctr"/>
                </a:tc>
                <a:tc>
                  <a:txBody>
                    <a:bodyPr/>
                    <a:lstStyle/>
                    <a:p>
                      <a:pPr marR="114300" indent="0" algn="ctr">
                        <a:lnSpc>
                          <a:spcPct val="100000"/>
                        </a:lnSpc>
                      </a:pPr>
                      <a:r>
                        <a:rPr lang="en-US" sz="1400" b="1" dirty="0">
                          <a:solidFill>
                            <a:schemeClr val="bg2"/>
                          </a:solidFill>
                          <a:latin typeface="Times New Roman" pitchFamily="18" charset="0"/>
                          <a:cs typeface="Times New Roman" pitchFamily="18" charset="0"/>
                        </a:rPr>
                        <a:t>Exact</a:t>
                      </a:r>
                    </a:p>
                  </a:txBody>
                  <a:tcPr anchor="ctr"/>
                </a:tc>
                <a:extLst>
                  <a:ext uri="{0D108BD9-81ED-4DB2-BD59-A6C34878D82A}">
                    <a16:rowId xmlns:a16="http://schemas.microsoft.com/office/drawing/2014/main" val="1484303831"/>
                  </a:ext>
                </a:extLst>
              </a:tr>
              <a:tr h="370840">
                <a:tc>
                  <a:txBody>
                    <a:bodyPr/>
                    <a:lstStyle/>
                    <a:p>
                      <a:pPr indent="0" algn="ctr">
                        <a:lnSpc>
                          <a:spcPct val="100000"/>
                        </a:lnSpc>
                      </a:pPr>
                      <a:r>
                        <a:rPr lang="en-US" sz="1400" spc="-50" dirty="0">
                          <a:solidFill>
                            <a:schemeClr val="tx1"/>
                          </a:solidFill>
                          <a:latin typeface="Times New Roman" pitchFamily="18" charset="0"/>
                          <a:cs typeface="Times New Roman" pitchFamily="18" charset="0"/>
                        </a:rPr>
                        <a:t>0.0</a:t>
                      </a:r>
                    </a:p>
                  </a:txBody>
                  <a:tcPr anchor="ctr"/>
                </a:tc>
                <a:tc>
                  <a:txBody>
                    <a:bodyPr/>
                    <a:lstStyle/>
                    <a:p>
                      <a:pPr marR="114300" indent="0" algn="r">
                        <a:lnSpc>
                          <a:spcPct val="100000"/>
                        </a:lnSpc>
                      </a:pPr>
                      <a:r>
                        <a:rPr lang="en-US" sz="1400" spc="-50" dirty="0">
                          <a:solidFill>
                            <a:schemeClr val="tx1"/>
                          </a:solidFill>
                          <a:latin typeface="Times New Roman" pitchFamily="18" charset="0"/>
                          <a:cs typeface="Times New Roman" pitchFamily="18" charset="0"/>
                        </a:rPr>
                        <a:t>1.000000</a:t>
                      </a:r>
                    </a:p>
                  </a:txBody>
                  <a:tcPr anchor="ctr"/>
                </a:tc>
                <a:tc>
                  <a:txBody>
                    <a:bodyPr/>
                    <a:lstStyle/>
                    <a:p>
                      <a:pPr marR="101600" indent="0" algn="ctr">
                        <a:lnSpc>
                          <a:spcPct val="100000"/>
                        </a:lnSpc>
                      </a:pPr>
                      <a:r>
                        <a:rPr lang="en-US" sz="1400" spc="-50" dirty="0">
                          <a:solidFill>
                            <a:schemeClr val="tx1"/>
                          </a:solidFill>
                          <a:latin typeface="Times New Roman" pitchFamily="18" charset="0"/>
                          <a:cs typeface="Times New Roman" pitchFamily="18" charset="0"/>
                        </a:rPr>
                        <a:t>1.000000</a:t>
                      </a:r>
                    </a:p>
                  </a:txBody>
                  <a:tcPr anchor="ctr"/>
                </a:tc>
                <a:tc>
                  <a:txBody>
                    <a:bodyPr/>
                    <a:lstStyle/>
                    <a:p>
                      <a:pPr marR="101600" indent="0" algn="ctr">
                        <a:lnSpc>
                          <a:spcPct val="100000"/>
                        </a:lnSpc>
                      </a:pPr>
                      <a:r>
                        <a:rPr lang="en-US" sz="1400" spc="-50" dirty="0">
                          <a:solidFill>
                            <a:schemeClr val="tx1"/>
                          </a:solidFill>
                          <a:latin typeface="Times New Roman" pitchFamily="18" charset="0"/>
                          <a:cs typeface="Times New Roman" pitchFamily="18" charset="0"/>
                        </a:rPr>
                        <a:t>1.000000</a:t>
                      </a:r>
                    </a:p>
                  </a:txBody>
                  <a:tcPr anchor="ctr"/>
                </a:tc>
                <a:tc>
                  <a:txBody>
                    <a:bodyPr/>
                    <a:lstStyle/>
                    <a:p>
                      <a:pPr marR="152400" indent="0" algn="ctr">
                        <a:lnSpc>
                          <a:spcPct val="100000"/>
                        </a:lnSpc>
                      </a:pPr>
                      <a:r>
                        <a:rPr lang="en-US" sz="1400" spc="-50" dirty="0">
                          <a:solidFill>
                            <a:schemeClr val="tx1"/>
                          </a:solidFill>
                          <a:latin typeface="Times New Roman" pitchFamily="18" charset="0"/>
                          <a:cs typeface="Times New Roman" pitchFamily="18" charset="0"/>
                        </a:rPr>
                        <a:t>1.000000</a:t>
                      </a:r>
                    </a:p>
                  </a:txBody>
                  <a:tcPr anchor="ctr"/>
                </a:tc>
                <a:tc>
                  <a:txBody>
                    <a:bodyPr/>
                    <a:lstStyle/>
                    <a:p>
                      <a:pPr indent="0" algn="ctr">
                        <a:lnSpc>
                          <a:spcPct val="100000"/>
                        </a:lnSpc>
                      </a:pPr>
                      <a:r>
                        <a:rPr lang="en-US" sz="1400" spc="-50" dirty="0">
                          <a:solidFill>
                            <a:schemeClr val="tx1"/>
                          </a:solidFill>
                          <a:latin typeface="Times New Roman" pitchFamily="18" charset="0"/>
                          <a:cs typeface="Times New Roman" pitchFamily="18" charset="0"/>
                        </a:rPr>
                        <a:t>1.000000</a:t>
                      </a:r>
                    </a:p>
                  </a:txBody>
                  <a:tcPr anchor="ctr"/>
                </a:tc>
                <a:extLst>
                  <a:ext uri="{0D108BD9-81ED-4DB2-BD59-A6C34878D82A}">
                    <a16:rowId xmlns:a16="http://schemas.microsoft.com/office/drawing/2014/main" val="2921766291"/>
                  </a:ext>
                </a:extLst>
              </a:tr>
              <a:tr h="370840">
                <a:tc>
                  <a:txBody>
                    <a:bodyPr/>
                    <a:lstStyle/>
                    <a:p>
                      <a:pPr indent="0" algn="ctr">
                        <a:lnSpc>
                          <a:spcPct val="100000"/>
                        </a:lnSpc>
                      </a:pPr>
                      <a:r>
                        <a:rPr lang="en-US" sz="1400" spc="-50" dirty="0">
                          <a:solidFill>
                            <a:schemeClr val="tx1"/>
                          </a:solidFill>
                          <a:latin typeface="Times New Roman" pitchFamily="18" charset="0"/>
                          <a:cs typeface="Times New Roman" pitchFamily="18" charset="0"/>
                        </a:rPr>
                        <a:t>1.0</a:t>
                      </a:r>
                    </a:p>
                  </a:txBody>
                  <a:tcPr anchor="ctr"/>
                </a:tc>
                <a:tc>
                  <a:txBody>
                    <a:bodyPr/>
                    <a:lstStyle/>
                    <a:p>
                      <a:pPr marR="203200" indent="0" algn="r">
                        <a:lnSpc>
                          <a:spcPct val="100000"/>
                        </a:lnSpc>
                      </a:pPr>
                      <a:r>
                        <a:rPr lang="en-US" sz="1400" dirty="0">
                          <a:solidFill>
                            <a:schemeClr val="tx1"/>
                          </a:solidFill>
                          <a:latin typeface="Times New Roman" pitchFamily="18" charset="0"/>
                          <a:cs typeface="Times New Roman" pitchFamily="18" charset="0"/>
                        </a:rPr>
                        <a:t>15.77728</a:t>
                      </a:r>
                    </a:p>
                  </a:txBody>
                  <a:tcPr anchor="ctr"/>
                </a:tc>
                <a:tc>
                  <a:txBody>
                    <a:bodyPr/>
                    <a:lstStyle/>
                    <a:p>
                      <a:pPr marR="203200" indent="0" algn="ctr">
                        <a:lnSpc>
                          <a:spcPct val="100000"/>
                        </a:lnSpc>
                      </a:pPr>
                      <a:r>
                        <a:rPr lang="en-US" sz="1400" dirty="0">
                          <a:solidFill>
                            <a:schemeClr val="tx1"/>
                          </a:solidFill>
                          <a:latin typeface="Times New Roman" pitchFamily="18" charset="0"/>
                          <a:cs typeface="Times New Roman" pitchFamily="18" charset="0"/>
                        </a:rPr>
                        <a:t>17.25062</a:t>
                      </a:r>
                    </a:p>
                  </a:txBody>
                  <a:tcPr anchor="ctr"/>
                </a:tc>
                <a:tc>
                  <a:txBody>
                    <a:bodyPr/>
                    <a:lstStyle/>
                    <a:p>
                      <a:pPr marR="203200" indent="0" algn="ctr">
                        <a:lnSpc>
                          <a:spcPct val="100000"/>
                        </a:lnSpc>
                      </a:pPr>
                      <a:r>
                        <a:rPr lang="en-US" sz="1400" dirty="0">
                          <a:solidFill>
                            <a:schemeClr val="tx1"/>
                          </a:solidFill>
                          <a:latin typeface="Times New Roman" pitchFamily="18" charset="0"/>
                          <a:cs typeface="Times New Roman" pitchFamily="18" charset="0"/>
                        </a:rPr>
                        <a:t>18.10997</a:t>
                      </a:r>
                    </a:p>
                  </a:txBody>
                  <a:tcPr anchor="ctr"/>
                </a:tc>
                <a:tc>
                  <a:txBody>
                    <a:bodyPr/>
                    <a:lstStyle/>
                    <a:p>
                      <a:pPr marR="254000" indent="0" algn="ctr">
                        <a:lnSpc>
                          <a:spcPct val="100000"/>
                        </a:lnSpc>
                      </a:pPr>
                      <a:r>
                        <a:rPr lang="en-US" sz="1400" dirty="0">
                          <a:solidFill>
                            <a:schemeClr val="tx1"/>
                          </a:solidFill>
                          <a:latin typeface="Times New Roman" pitchFamily="18" charset="0"/>
                          <a:cs typeface="Times New Roman" pitchFamily="18" charset="0"/>
                        </a:rPr>
                        <a:t>18.67278</a:t>
                      </a:r>
                    </a:p>
                  </a:txBody>
                  <a:tcPr anchor="ctr"/>
                </a:tc>
                <a:tc>
                  <a:txBody>
                    <a:bodyPr/>
                    <a:lstStyle/>
                    <a:p>
                      <a:pPr marR="152400" indent="0" algn="ctr">
                        <a:lnSpc>
                          <a:spcPct val="100000"/>
                        </a:lnSpc>
                      </a:pPr>
                      <a:r>
                        <a:rPr lang="en-US" sz="1400" dirty="0">
                          <a:solidFill>
                            <a:schemeClr val="tx1"/>
                          </a:solidFill>
                          <a:latin typeface="Times New Roman" pitchFamily="18" charset="0"/>
                          <a:cs typeface="Times New Roman" pitchFamily="18" charset="0"/>
                        </a:rPr>
                        <a:t>19.06990</a:t>
                      </a:r>
                    </a:p>
                  </a:txBody>
                  <a:tcPr anchor="ctr"/>
                </a:tc>
                <a:extLst>
                  <a:ext uri="{0D108BD9-81ED-4DB2-BD59-A6C34878D82A}">
                    <a16:rowId xmlns:a16="http://schemas.microsoft.com/office/drawing/2014/main" val="1921276160"/>
                  </a:ext>
                </a:extLst>
              </a:tr>
              <a:tr h="370840">
                <a:tc>
                  <a:txBody>
                    <a:bodyPr/>
                    <a:lstStyle/>
                    <a:p>
                      <a:pPr indent="0" algn="ctr">
                        <a:lnSpc>
                          <a:spcPct val="100000"/>
                        </a:lnSpc>
                      </a:pPr>
                      <a:r>
                        <a:rPr lang="en-US" sz="1400" dirty="0">
                          <a:solidFill>
                            <a:schemeClr val="tx1"/>
                          </a:solidFill>
                          <a:latin typeface="Times New Roman" pitchFamily="18" charset="0"/>
                          <a:cs typeface="Times New Roman" pitchFamily="18" charset="0"/>
                        </a:rPr>
                        <a:t>2.0</a:t>
                      </a:r>
                    </a:p>
                  </a:txBody>
                  <a:tcPr anchor="ctr"/>
                </a:tc>
                <a:tc>
                  <a:txBody>
                    <a:bodyPr/>
                    <a:lstStyle/>
                    <a:p>
                      <a:pPr indent="0" algn="r">
                        <a:lnSpc>
                          <a:spcPct val="100000"/>
                        </a:lnSpc>
                      </a:pPr>
                      <a:r>
                        <a:rPr lang="en-US" sz="1400" dirty="0">
                          <a:solidFill>
                            <a:schemeClr val="tx1"/>
                          </a:solidFill>
                          <a:latin typeface="Times New Roman" pitchFamily="18" charset="0"/>
                          <a:cs typeface="Times New Roman" pitchFamily="18" charset="0"/>
                        </a:rPr>
                        <a:t>104.6784</a:t>
                      </a:r>
                    </a:p>
                  </a:txBody>
                  <a:tcPr anchor="ctr"/>
                </a:tc>
                <a:tc>
                  <a:txBody>
                    <a:bodyPr/>
                    <a:lstStyle/>
                    <a:p>
                      <a:pPr indent="0" algn="ctr">
                        <a:lnSpc>
                          <a:spcPct val="100000"/>
                        </a:lnSpc>
                      </a:pPr>
                      <a:r>
                        <a:rPr lang="en-US" sz="1400" dirty="0">
                          <a:solidFill>
                            <a:schemeClr val="tx1"/>
                          </a:solidFill>
                          <a:latin typeface="Times New Roman" pitchFamily="18" charset="0"/>
                          <a:cs typeface="Times New Roman" pitchFamily="18" charset="0"/>
                        </a:rPr>
                        <a:t>123.7130</a:t>
                      </a:r>
                    </a:p>
                  </a:txBody>
                  <a:tcPr anchor="ctr"/>
                </a:tc>
                <a:tc>
                  <a:txBody>
                    <a:bodyPr/>
                    <a:lstStyle/>
                    <a:p>
                      <a:pPr indent="0" algn="ctr">
                        <a:lnSpc>
                          <a:spcPct val="100000"/>
                        </a:lnSpc>
                      </a:pPr>
                      <a:r>
                        <a:rPr lang="en-US" sz="1400" dirty="0">
                          <a:solidFill>
                            <a:schemeClr val="tx1"/>
                          </a:solidFill>
                          <a:latin typeface="Times New Roman" pitchFamily="18" charset="0"/>
                          <a:cs typeface="Times New Roman" pitchFamily="18" charset="0"/>
                        </a:rPr>
                        <a:t>135.5440</a:t>
                      </a:r>
                    </a:p>
                  </a:txBody>
                  <a:tcPr anchor="ctr"/>
                </a:tc>
                <a:tc>
                  <a:txBody>
                    <a:bodyPr/>
                    <a:lstStyle/>
                    <a:p>
                      <a:pPr indent="0" algn="ctr">
                        <a:lnSpc>
                          <a:spcPct val="100000"/>
                        </a:lnSpc>
                      </a:pPr>
                      <a:r>
                        <a:rPr lang="en-US" sz="1400" dirty="0">
                          <a:solidFill>
                            <a:schemeClr val="tx1"/>
                          </a:solidFill>
                          <a:latin typeface="Times New Roman" pitchFamily="18" charset="0"/>
                          <a:cs typeface="Times New Roman" pitchFamily="18" charset="0"/>
                        </a:rPr>
                        <a:t>143.5835</a:t>
                      </a:r>
                    </a:p>
                  </a:txBody>
                  <a:tcPr anchor="ctr"/>
                </a:tc>
                <a:tc>
                  <a:txBody>
                    <a:bodyPr/>
                    <a:lstStyle/>
                    <a:p>
                      <a:pPr marR="114300" indent="0" algn="ctr">
                        <a:lnSpc>
                          <a:spcPct val="100000"/>
                        </a:lnSpc>
                      </a:pPr>
                      <a:r>
                        <a:rPr lang="en-US" sz="1400" dirty="0">
                          <a:solidFill>
                            <a:schemeClr val="tx1"/>
                          </a:solidFill>
                          <a:latin typeface="Times New Roman" pitchFamily="18" charset="0"/>
                          <a:cs typeface="Times New Roman" pitchFamily="18" charset="0"/>
                        </a:rPr>
                        <a:t>149.3949</a:t>
                      </a:r>
                    </a:p>
                  </a:txBody>
                  <a:tcPr anchor="ctr"/>
                </a:tc>
                <a:extLst>
                  <a:ext uri="{0D108BD9-81ED-4DB2-BD59-A6C34878D82A}">
                    <a16:rowId xmlns:a16="http://schemas.microsoft.com/office/drawing/2014/main" val="2286981990"/>
                  </a:ext>
                </a:extLst>
              </a:tr>
              <a:tr h="370840">
                <a:tc>
                  <a:txBody>
                    <a:bodyPr/>
                    <a:lstStyle/>
                    <a:p>
                      <a:pPr indent="0" algn="ctr">
                        <a:lnSpc>
                          <a:spcPct val="100000"/>
                        </a:lnSpc>
                      </a:pPr>
                      <a:r>
                        <a:rPr lang="en-US" sz="1400" dirty="0">
                          <a:solidFill>
                            <a:schemeClr val="tx1"/>
                          </a:solidFill>
                          <a:latin typeface="Times New Roman" pitchFamily="18" charset="0"/>
                          <a:cs typeface="Times New Roman" pitchFamily="18" charset="0"/>
                        </a:rPr>
                        <a:t>3.0</a:t>
                      </a:r>
                    </a:p>
                  </a:txBody>
                  <a:tcPr anchor="ctr"/>
                </a:tc>
                <a:tc>
                  <a:txBody>
                    <a:bodyPr/>
                    <a:lstStyle/>
                    <a:p>
                      <a:pPr indent="0" algn="r">
                        <a:lnSpc>
                          <a:spcPct val="100000"/>
                        </a:lnSpc>
                      </a:pPr>
                      <a:r>
                        <a:rPr lang="en-US" sz="1400" dirty="0">
                          <a:solidFill>
                            <a:schemeClr val="tx1"/>
                          </a:solidFill>
                          <a:latin typeface="Times New Roman" pitchFamily="18" charset="0"/>
                          <a:cs typeface="Times New Roman" pitchFamily="18" charset="0"/>
                        </a:rPr>
                        <a:t>652.5349</a:t>
                      </a:r>
                    </a:p>
                  </a:txBody>
                  <a:tcPr anchor="ctr"/>
                </a:tc>
                <a:tc>
                  <a:txBody>
                    <a:bodyPr/>
                    <a:lstStyle/>
                    <a:p>
                      <a:pPr indent="0" algn="ctr">
                        <a:lnSpc>
                          <a:spcPct val="100000"/>
                        </a:lnSpc>
                      </a:pPr>
                      <a:r>
                        <a:rPr lang="en-US" sz="1400" dirty="0">
                          <a:solidFill>
                            <a:schemeClr val="tx1"/>
                          </a:solidFill>
                          <a:latin typeface="Times New Roman" pitchFamily="18" charset="0"/>
                          <a:cs typeface="Times New Roman" pitchFamily="18" charset="0"/>
                        </a:rPr>
                        <a:t>837.0745</a:t>
                      </a:r>
                    </a:p>
                  </a:txBody>
                  <a:tcPr anchor="ctr"/>
                </a:tc>
                <a:tc>
                  <a:txBody>
                    <a:bodyPr/>
                    <a:lstStyle/>
                    <a:p>
                      <a:pPr indent="0" algn="ctr">
                        <a:lnSpc>
                          <a:spcPct val="100000"/>
                        </a:lnSpc>
                      </a:pPr>
                      <a:r>
                        <a:rPr lang="en-US" sz="1400" dirty="0">
                          <a:solidFill>
                            <a:schemeClr val="tx1"/>
                          </a:solidFill>
                          <a:latin typeface="Times New Roman" pitchFamily="18" charset="0"/>
                          <a:cs typeface="Times New Roman" pitchFamily="18" charset="0"/>
                        </a:rPr>
                        <a:t>959.2580</a:t>
                      </a:r>
                    </a:p>
                  </a:txBody>
                  <a:tcPr anchor="ctr"/>
                </a:tc>
                <a:tc>
                  <a:txBody>
                    <a:bodyPr/>
                    <a:lstStyle/>
                    <a:p>
                      <a:pPr marL="215900" indent="0" algn="ctr">
                        <a:lnSpc>
                          <a:spcPct val="100000"/>
                        </a:lnSpc>
                      </a:pPr>
                      <a:r>
                        <a:rPr lang="en-US" sz="1400" dirty="0">
                          <a:solidFill>
                            <a:schemeClr val="tx1"/>
                          </a:solidFill>
                          <a:latin typeface="Times New Roman" pitchFamily="18" charset="0"/>
                          <a:cs typeface="Times New Roman" pitchFamily="18" charset="0"/>
                        </a:rPr>
                        <a:t>1045.395</a:t>
                      </a:r>
                    </a:p>
                  </a:txBody>
                  <a:tcPr anchor="ctr"/>
                </a:tc>
                <a:tc>
                  <a:txBody>
                    <a:bodyPr/>
                    <a:lstStyle/>
                    <a:p>
                      <a:pPr marL="76200" indent="0" algn="ctr">
                        <a:lnSpc>
                          <a:spcPct val="100000"/>
                        </a:lnSpc>
                      </a:pPr>
                      <a:r>
                        <a:rPr lang="en-US" sz="1400" dirty="0">
                          <a:solidFill>
                            <a:schemeClr val="tx1"/>
                          </a:solidFill>
                          <a:latin typeface="Times New Roman" pitchFamily="18" charset="0"/>
                          <a:cs typeface="Times New Roman" pitchFamily="18" charset="0"/>
                        </a:rPr>
                        <a:t>1109.179</a:t>
                      </a:r>
                    </a:p>
                  </a:txBody>
                  <a:tcPr anchor="ctr"/>
                </a:tc>
                <a:extLst>
                  <a:ext uri="{0D108BD9-81ED-4DB2-BD59-A6C34878D82A}">
                    <a16:rowId xmlns:a16="http://schemas.microsoft.com/office/drawing/2014/main" val="1171520865"/>
                  </a:ext>
                </a:extLst>
              </a:tr>
              <a:tr h="370840">
                <a:tc>
                  <a:txBody>
                    <a:bodyPr/>
                    <a:lstStyle/>
                    <a:p>
                      <a:pPr indent="0" algn="ctr">
                        <a:lnSpc>
                          <a:spcPct val="100000"/>
                        </a:lnSpc>
                      </a:pPr>
                      <a:r>
                        <a:rPr lang="en-US" sz="1400" dirty="0">
                          <a:solidFill>
                            <a:schemeClr val="tx1"/>
                          </a:solidFill>
                          <a:latin typeface="Times New Roman" pitchFamily="18" charset="0"/>
                          <a:cs typeface="Times New Roman" pitchFamily="18" charset="0"/>
                        </a:rPr>
                        <a:t>4.0</a:t>
                      </a:r>
                    </a:p>
                  </a:txBody>
                  <a:tcPr anchor="ctr"/>
                </a:tc>
                <a:tc>
                  <a:txBody>
                    <a:bodyPr/>
                    <a:lstStyle/>
                    <a:p>
                      <a:pPr marL="190500" indent="0" algn="r">
                        <a:lnSpc>
                          <a:spcPct val="100000"/>
                        </a:lnSpc>
                      </a:pPr>
                      <a:r>
                        <a:rPr lang="en-US" sz="1400" dirty="0">
                          <a:solidFill>
                            <a:schemeClr val="tx1"/>
                          </a:solidFill>
                          <a:latin typeface="Times New Roman" pitchFamily="18" charset="0"/>
                          <a:cs typeface="Times New Roman" pitchFamily="18" charset="0"/>
                        </a:rPr>
                        <a:t>4042.122</a:t>
                      </a:r>
                    </a:p>
                  </a:txBody>
                  <a:tcPr anchor="ctr"/>
                </a:tc>
                <a:tc>
                  <a:txBody>
                    <a:bodyPr/>
                    <a:lstStyle/>
                    <a:p>
                      <a:pPr marL="203200" indent="0" algn="ctr">
                        <a:lnSpc>
                          <a:spcPct val="100000"/>
                        </a:lnSpc>
                      </a:pPr>
                      <a:r>
                        <a:rPr lang="en-US" sz="1400" dirty="0">
                          <a:solidFill>
                            <a:schemeClr val="tx1"/>
                          </a:solidFill>
                          <a:latin typeface="Times New Roman" pitchFamily="18" charset="0"/>
                          <a:cs typeface="Times New Roman" pitchFamily="18" charset="0"/>
                        </a:rPr>
                        <a:t>5633.351</a:t>
                      </a:r>
                    </a:p>
                  </a:txBody>
                  <a:tcPr anchor="ctr"/>
                </a:tc>
                <a:tc>
                  <a:txBody>
                    <a:bodyPr/>
                    <a:lstStyle/>
                    <a:p>
                      <a:pPr marL="203200" indent="0" algn="ctr">
                        <a:lnSpc>
                          <a:spcPct val="100000"/>
                        </a:lnSpc>
                      </a:pPr>
                      <a:r>
                        <a:rPr lang="en-US" sz="1400" dirty="0">
                          <a:solidFill>
                            <a:schemeClr val="tx1"/>
                          </a:solidFill>
                          <a:latin typeface="Times New Roman" pitchFamily="18" charset="0"/>
                          <a:cs typeface="Times New Roman" pitchFamily="18" charset="0"/>
                        </a:rPr>
                        <a:t>6755.175</a:t>
                      </a:r>
                    </a:p>
                  </a:txBody>
                  <a:tcPr anchor="ctr"/>
                </a:tc>
                <a:tc>
                  <a:txBody>
                    <a:bodyPr/>
                    <a:lstStyle/>
                    <a:p>
                      <a:pPr marL="215900" indent="0" algn="ctr">
                        <a:lnSpc>
                          <a:spcPct val="100000"/>
                        </a:lnSpc>
                      </a:pPr>
                      <a:r>
                        <a:rPr lang="en-US" sz="1400" dirty="0">
                          <a:solidFill>
                            <a:schemeClr val="tx1"/>
                          </a:solidFill>
                          <a:latin typeface="Times New Roman" pitchFamily="18" charset="0"/>
                          <a:cs typeface="Times New Roman" pitchFamily="18" charset="0"/>
                        </a:rPr>
                        <a:t>7575.577</a:t>
                      </a:r>
                    </a:p>
                  </a:txBody>
                  <a:tcPr anchor="ctr"/>
                </a:tc>
                <a:tc>
                  <a:txBody>
                    <a:bodyPr/>
                    <a:lstStyle/>
                    <a:p>
                      <a:pPr marL="266700" indent="0" algn="ctr">
                        <a:lnSpc>
                          <a:spcPct val="100000"/>
                        </a:lnSpc>
                      </a:pPr>
                      <a:r>
                        <a:rPr lang="en-US" sz="1400" dirty="0">
                          <a:solidFill>
                            <a:schemeClr val="tx1"/>
                          </a:solidFill>
                          <a:latin typeface="Times New Roman" pitchFamily="18" charset="0"/>
                          <a:cs typeface="Times New Roman" pitchFamily="18" charset="0"/>
                        </a:rPr>
                        <a:t>8197.884</a:t>
                      </a:r>
                    </a:p>
                  </a:txBody>
                  <a:tcPr anchor="ctr"/>
                </a:tc>
                <a:extLst>
                  <a:ext uri="{0D108BD9-81ED-4DB2-BD59-A6C34878D82A}">
                    <a16:rowId xmlns:a16="http://schemas.microsoft.com/office/drawing/2014/main" val="485516618"/>
                  </a:ext>
                </a:extLst>
              </a:tr>
              <a:tr h="370840">
                <a:tc>
                  <a:txBody>
                    <a:bodyPr/>
                    <a:lstStyle/>
                    <a:p>
                      <a:pPr indent="0" algn="ctr">
                        <a:lnSpc>
                          <a:spcPct val="100000"/>
                        </a:lnSpc>
                      </a:pPr>
                      <a:r>
                        <a:rPr lang="en-US" sz="1400" dirty="0">
                          <a:solidFill>
                            <a:schemeClr val="tx1"/>
                          </a:solidFill>
                          <a:latin typeface="Times New Roman" pitchFamily="18" charset="0"/>
                          <a:cs typeface="Times New Roman" pitchFamily="18" charset="0"/>
                        </a:rPr>
                        <a:t>5.0</a:t>
                      </a:r>
                    </a:p>
                  </a:txBody>
                  <a:tcPr anchor="ctr"/>
                </a:tc>
                <a:tc>
                  <a:txBody>
                    <a:bodyPr/>
                    <a:lstStyle/>
                    <a:p>
                      <a:pPr marL="101600" indent="0" algn="r">
                        <a:lnSpc>
                          <a:spcPct val="100000"/>
                        </a:lnSpc>
                      </a:pPr>
                      <a:r>
                        <a:rPr lang="en-US" sz="1400" dirty="0">
                          <a:solidFill>
                            <a:schemeClr val="tx1"/>
                          </a:solidFill>
                          <a:latin typeface="Times New Roman" pitchFamily="18" charset="0"/>
                          <a:cs typeface="Times New Roman" pitchFamily="18" charset="0"/>
                        </a:rPr>
                        <a:t>25026.95</a:t>
                      </a:r>
                    </a:p>
                  </a:txBody>
                  <a:tcPr anchor="ctr"/>
                </a:tc>
                <a:tc>
                  <a:txBody>
                    <a:bodyPr/>
                    <a:lstStyle/>
                    <a:p>
                      <a:pPr marL="114300" indent="0" algn="ctr">
                        <a:lnSpc>
                          <a:spcPct val="100000"/>
                        </a:lnSpc>
                      </a:pPr>
                      <a:r>
                        <a:rPr lang="en-US" sz="1400">
                          <a:solidFill>
                            <a:schemeClr val="tx1"/>
                          </a:solidFill>
                          <a:latin typeface="Times New Roman" pitchFamily="18" charset="0"/>
                          <a:cs typeface="Times New Roman" pitchFamily="18" charset="0"/>
                        </a:rPr>
                        <a:t>37897.43</a:t>
                      </a:r>
                    </a:p>
                  </a:txBody>
                  <a:tcPr anchor="ctr"/>
                </a:tc>
                <a:tc>
                  <a:txBody>
                    <a:bodyPr/>
                    <a:lstStyle/>
                    <a:p>
                      <a:pPr marL="114300" indent="0" algn="ctr">
                        <a:lnSpc>
                          <a:spcPct val="100000"/>
                        </a:lnSpc>
                      </a:pPr>
                      <a:r>
                        <a:rPr lang="en-US" sz="1400" dirty="0">
                          <a:solidFill>
                            <a:schemeClr val="tx1"/>
                          </a:solidFill>
                          <a:latin typeface="Times New Roman" pitchFamily="18" charset="0"/>
                          <a:cs typeface="Times New Roman" pitchFamily="18" charset="0"/>
                        </a:rPr>
                        <a:t>47555.35</a:t>
                      </a:r>
                    </a:p>
                  </a:txBody>
                  <a:tcPr anchor="ctr"/>
                </a:tc>
                <a:tc>
                  <a:txBody>
                    <a:bodyPr/>
                    <a:lstStyle/>
                    <a:p>
                      <a:pPr marL="114300" indent="0" algn="ctr">
                        <a:lnSpc>
                          <a:spcPct val="100000"/>
                        </a:lnSpc>
                      </a:pPr>
                      <a:r>
                        <a:rPr lang="en-US" sz="1400" dirty="0">
                          <a:solidFill>
                            <a:schemeClr val="tx1"/>
                          </a:solidFill>
                          <a:latin typeface="Times New Roman" pitchFamily="18" charset="0"/>
                          <a:cs typeface="Times New Roman" pitchFamily="18" charset="0"/>
                        </a:rPr>
                        <a:t>54881.32</a:t>
                      </a:r>
                    </a:p>
                  </a:txBody>
                  <a:tcPr anchor="ctr"/>
                </a:tc>
                <a:tc>
                  <a:txBody>
                    <a:bodyPr/>
                    <a:lstStyle/>
                    <a:p>
                      <a:pPr marL="152400" indent="0" algn="ctr">
                        <a:lnSpc>
                          <a:spcPct val="100000"/>
                        </a:lnSpc>
                      </a:pPr>
                      <a:r>
                        <a:rPr lang="en-US" sz="1400" dirty="0">
                          <a:solidFill>
                            <a:schemeClr val="tx1"/>
                          </a:solidFill>
                          <a:latin typeface="Times New Roman" pitchFamily="18" charset="0"/>
                          <a:cs typeface="Times New Roman" pitchFamily="18" charset="0"/>
                        </a:rPr>
                        <a:t>60573.53</a:t>
                      </a:r>
                    </a:p>
                  </a:txBody>
                  <a:tcPr anchor="ctr"/>
                </a:tc>
                <a:extLst>
                  <a:ext uri="{0D108BD9-81ED-4DB2-BD59-A6C34878D82A}">
                    <a16:rowId xmlns:a16="http://schemas.microsoft.com/office/drawing/2014/main" val="414348584"/>
                  </a:ext>
                </a:extLst>
              </a:tr>
            </a:tbl>
          </a:graphicData>
        </a:graphic>
      </p:graphicFrame>
    </p:spTree>
    <p:extLst>
      <p:ext uri="{BB962C8B-B14F-4D97-AF65-F5344CB8AC3E}">
        <p14:creationId xmlns:p14="http://schemas.microsoft.com/office/powerpoint/2010/main" val="1141699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E5D9-5BCA-4F21-9FD8-4C571CA7D5CC}"/>
              </a:ext>
            </a:extLst>
          </p:cNvPr>
          <p:cNvSpPr>
            <a:spLocks noGrp="1"/>
          </p:cNvSpPr>
          <p:nvPr>
            <p:ph type="title"/>
          </p:nvPr>
        </p:nvSpPr>
        <p:spPr>
          <a:xfrm>
            <a:off x="281354" y="457200"/>
            <a:ext cx="8534400" cy="766288"/>
          </a:xfrm>
        </p:spPr>
        <p:txBody>
          <a:bodyPr>
            <a:noAutofit/>
          </a:bodyPr>
          <a:lstStyle/>
          <a:p>
            <a:r>
              <a:rPr lang="en-US" dirty="0"/>
              <a:t>Example 2.7.3: Error Analysis &amp; Graphs</a:t>
            </a:r>
            <a:endParaRPr lang="en-IN" dirty="0"/>
          </a:p>
        </p:txBody>
      </p:sp>
      <p:sp>
        <p:nvSpPr>
          <p:cNvPr id="3" name="Content Placeholder 2">
            <a:extLst>
              <a:ext uri="{FF2B5EF4-FFF2-40B4-BE49-F238E27FC236}">
                <a16:creationId xmlns:a16="http://schemas.microsoft.com/office/drawing/2014/main" id="{0DDB361A-3C79-43D3-8567-F4A8E6C30A61}"/>
              </a:ext>
            </a:extLst>
          </p:cNvPr>
          <p:cNvSpPr>
            <a:spLocks noGrp="1"/>
          </p:cNvSpPr>
          <p:nvPr>
            <p:ph sz="quarter" idx="15"/>
          </p:nvPr>
        </p:nvSpPr>
        <p:spPr>
          <a:xfrm>
            <a:off x="380060" y="1524000"/>
            <a:ext cx="8534400" cy="719834"/>
          </a:xfrm>
        </p:spPr>
        <p:txBody>
          <a:bodyPr/>
          <a:lstStyle/>
          <a:p>
            <a:pPr marL="461963" indent="-461963"/>
            <a:r>
              <a:rPr lang="en-US" sz="2400" dirty="0"/>
              <a:t>The graphs below show the exact solution (red) plotted together with the Euler approximation (blue) for </a:t>
            </a:r>
            <a:r>
              <a:rPr lang="en-US" sz="2400" i="1" dirty="0"/>
              <a:t>h</a:t>
            </a:r>
            <a:r>
              <a:rPr lang="en-US" sz="2400" dirty="0"/>
              <a:t> = 0.1</a:t>
            </a:r>
            <a:endParaRPr lang="en-IN" sz="2400" dirty="0"/>
          </a:p>
        </p:txBody>
      </p:sp>
      <p:pic>
        <p:nvPicPr>
          <p:cNvPr id="19" name="Picture Placeholder 18" descr="A graph of y versus t shows two curves. The horizontal axis ranges from 0 to 4, in increments of 1. The vertical axis ranges from 0 to 8000, in increments of 1000. One curve starts from the origin and moves along the horizontal axis until (2, 0), and then increases through (3, 800), (3.6, 2400), and (4, 4200). The other curve starts from (1.8, 0) and increases through (3, 1500), (3.2, 2000), (3.4, 3000), (3.6, 4200), (3.8, 4800), and (4, 7800). All values are estimated.">
            <a:extLst>
              <a:ext uri="{FF2B5EF4-FFF2-40B4-BE49-F238E27FC236}">
                <a16:creationId xmlns:a16="http://schemas.microsoft.com/office/drawing/2014/main" id="{6E6B67AC-6E3E-46CE-ADBA-05E080E4BAA5}"/>
              </a:ext>
            </a:extLst>
          </p:cNvPr>
          <p:cNvPicPr>
            <a:picLocks noGrp="1" noChangeAspect="1"/>
          </p:cNvPicPr>
          <p:nvPr>
            <p:ph type="pic" sz="quarter" idx="19"/>
          </p:nvPr>
        </p:nvPicPr>
        <p:blipFill>
          <a:blip r:embed="rId3"/>
          <a:stretch>
            <a:fillRect/>
          </a:stretch>
        </p:blipFill>
        <p:spPr>
          <a:xfrm>
            <a:off x="362777" y="2512815"/>
            <a:ext cx="4042090" cy="3000040"/>
          </a:xfrm>
          <a:prstGeom prst="rect">
            <a:avLst/>
          </a:prstGeom>
        </p:spPr>
      </p:pic>
      <p:graphicFrame>
        <p:nvGraphicFramePr>
          <p:cNvPr id="5" name="Table 5">
            <a:extLst>
              <a:ext uri="{FF2B5EF4-FFF2-40B4-BE49-F238E27FC236}">
                <a16:creationId xmlns:a16="http://schemas.microsoft.com/office/drawing/2014/main" id="{AE6DAC37-726B-48F4-AE5B-541D1FDC2F45}"/>
              </a:ext>
            </a:extLst>
          </p:cNvPr>
          <p:cNvGraphicFramePr>
            <a:graphicFrameLocks noGrp="1"/>
          </p:cNvGraphicFramePr>
          <p:nvPr>
            <p:ph type="tbl" sz="quarter" idx="17"/>
            <p:extLst>
              <p:ext uri="{D42A27DB-BD31-4B8C-83A1-F6EECF244321}">
                <p14:modId xmlns:p14="http://schemas.microsoft.com/office/powerpoint/2010/main" val="2305137890"/>
              </p:ext>
            </p:extLst>
          </p:nvPr>
        </p:nvGraphicFramePr>
        <p:xfrm>
          <a:off x="4615730" y="2544346"/>
          <a:ext cx="4427093" cy="1828800"/>
        </p:xfrm>
        <a:graphic>
          <a:graphicData uri="http://schemas.openxmlformats.org/drawingml/2006/table">
            <a:tbl>
              <a:tblPr firstRow="1" bandRow="1">
                <a:tableStyleId>{69012ECD-51FC-41F1-AA8D-1B2483CD663E}</a:tableStyleId>
              </a:tblPr>
              <a:tblGrid>
                <a:gridCol w="711200">
                  <a:extLst>
                    <a:ext uri="{9D8B030D-6E8A-4147-A177-3AD203B41FA5}">
                      <a16:colId xmlns:a16="http://schemas.microsoft.com/office/drawing/2014/main" val="3553756360"/>
                    </a:ext>
                  </a:extLst>
                </a:gridCol>
                <a:gridCol w="786130">
                  <a:extLst>
                    <a:ext uri="{9D8B030D-6E8A-4147-A177-3AD203B41FA5}">
                      <a16:colId xmlns:a16="http://schemas.microsoft.com/office/drawing/2014/main" val="401261806"/>
                    </a:ext>
                  </a:extLst>
                </a:gridCol>
                <a:gridCol w="930529">
                  <a:extLst>
                    <a:ext uri="{9D8B030D-6E8A-4147-A177-3AD203B41FA5}">
                      <a16:colId xmlns:a16="http://schemas.microsoft.com/office/drawing/2014/main" val="2371792585"/>
                    </a:ext>
                  </a:extLst>
                </a:gridCol>
                <a:gridCol w="805180">
                  <a:extLst>
                    <a:ext uri="{9D8B030D-6E8A-4147-A177-3AD203B41FA5}">
                      <a16:colId xmlns:a16="http://schemas.microsoft.com/office/drawing/2014/main" val="3382698088"/>
                    </a:ext>
                  </a:extLst>
                </a:gridCol>
                <a:gridCol w="1194054">
                  <a:extLst>
                    <a:ext uri="{9D8B030D-6E8A-4147-A177-3AD203B41FA5}">
                      <a16:colId xmlns:a16="http://schemas.microsoft.com/office/drawing/2014/main" val="1050747327"/>
                    </a:ext>
                  </a:extLst>
                </a:gridCol>
              </a:tblGrid>
              <a:tr h="154438">
                <a:tc>
                  <a:txBody>
                    <a:bodyPr/>
                    <a:lstStyle/>
                    <a:p>
                      <a:pPr marL="0" marR="0" lvl="0" indent="0" algn="ctr" rtl="0">
                        <a:lnSpc>
                          <a:spcPct val="100000"/>
                        </a:lnSpc>
                        <a:spcBef>
                          <a:spcPts val="0"/>
                        </a:spcBef>
                        <a:spcAft>
                          <a:spcPts val="0"/>
                        </a:spcAft>
                        <a:buClr>
                          <a:schemeClr val="dk1"/>
                        </a:buClr>
                        <a:buSzPts val="1800"/>
                        <a:buFont typeface="Calibri"/>
                        <a:buNone/>
                      </a:pPr>
                      <a:r>
                        <a:rPr lang="en-US" sz="1400" i="1" u="none" strike="noStrike" cap="none" dirty="0">
                          <a:latin typeface="+mn-lt"/>
                          <a:sym typeface="Calibri"/>
                        </a:rPr>
                        <a:t>t</a:t>
                      </a:r>
                      <a:endParaRPr sz="1400" i="1" u="none" strike="noStrike" cap="none" dirty="0">
                        <a:latin typeface="+mn-lt"/>
                      </a:endParaRPr>
                    </a:p>
                  </a:txBody>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400" u="none" strike="noStrike" cap="none" dirty="0">
                          <a:latin typeface="+mn-lt"/>
                          <a:sym typeface="Arial"/>
                        </a:rPr>
                        <a:t>Exact </a:t>
                      </a:r>
                      <a:r>
                        <a:rPr lang="en-US" sz="1400" i="1" u="none" strike="noStrike" cap="none" dirty="0">
                          <a:latin typeface="+mn-lt"/>
                          <a:sym typeface="Arial"/>
                        </a:rPr>
                        <a:t>y</a:t>
                      </a:r>
                      <a:endParaRPr lang="en-US" sz="1400" b="1" i="1" u="none" strike="noStrike" cap="none" dirty="0">
                        <a:solidFill>
                          <a:schemeClr val="dk1"/>
                        </a:solidFill>
                        <a:latin typeface="+mn-lt"/>
                        <a:ea typeface="Calibri"/>
                        <a:cs typeface="Calibri"/>
                        <a:sym typeface="Calibri"/>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400" b="1" i="0" u="none" strike="noStrike" kern="1200" cap="none" spc="0" normalizeH="0" baseline="0" noProof="0" dirty="0" err="1">
                          <a:ln>
                            <a:noFill/>
                          </a:ln>
                          <a:solidFill>
                            <a:srgbClr val="FFFFFF"/>
                          </a:solidFill>
                          <a:effectLst/>
                          <a:uLnTx/>
                          <a:uFillTx/>
                          <a:latin typeface="+mn-lt"/>
                          <a:ea typeface="+mn-ea"/>
                          <a:cs typeface="+mn-cs"/>
                          <a:sym typeface="Arial"/>
                        </a:rPr>
                        <a:t>Approx</a:t>
                      </a:r>
                      <a:r>
                        <a:rPr kumimoji="0" lang="en-US" sz="1400" b="1" i="0" u="none" strike="noStrike" kern="1200" cap="none" spc="0" normalizeH="0" baseline="0" noProof="0" dirty="0">
                          <a:ln>
                            <a:noFill/>
                          </a:ln>
                          <a:solidFill>
                            <a:srgbClr val="FFFFFF"/>
                          </a:solidFill>
                          <a:effectLst/>
                          <a:uLnTx/>
                          <a:uFillTx/>
                          <a:latin typeface="+mn-lt"/>
                          <a:ea typeface="+mn-ea"/>
                          <a:cs typeface="+mn-cs"/>
                          <a:sym typeface="Arial"/>
                        </a:rPr>
                        <a:t> </a:t>
                      </a:r>
                      <a:r>
                        <a:rPr kumimoji="0" lang="en-US" sz="1400" b="1" i="1" u="none" strike="noStrike" kern="1200" cap="none" spc="0" normalizeH="0" baseline="0" noProof="0" dirty="0">
                          <a:ln>
                            <a:noFill/>
                          </a:ln>
                          <a:solidFill>
                            <a:srgbClr val="FFFFFF"/>
                          </a:solidFill>
                          <a:effectLst/>
                          <a:uLnTx/>
                          <a:uFillTx/>
                          <a:latin typeface="+mn-lt"/>
                          <a:ea typeface="+mn-ea"/>
                          <a:cs typeface="+mn-cs"/>
                          <a:sym typeface="Arial"/>
                        </a:rPr>
                        <a:t>y</a:t>
                      </a:r>
                      <a:endParaRPr kumimoji="0" lang="en-US" sz="1400" b="1" i="1" u="none" strike="noStrike" kern="1200" cap="none" spc="0" normalizeH="0" baseline="0" noProof="0" dirty="0">
                        <a:ln>
                          <a:noFill/>
                        </a:ln>
                        <a:solidFill>
                          <a:srgbClr val="000000"/>
                        </a:solidFill>
                        <a:effectLst/>
                        <a:uLnTx/>
                        <a:uFillTx/>
                        <a:latin typeface="+mn-lt"/>
                        <a:ea typeface="Calibri"/>
                        <a:cs typeface="Calibri"/>
                        <a:sym typeface="Calibri"/>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400" b="1" i="0" u="none" strike="noStrike" kern="1200" cap="none" spc="0" normalizeH="0" baseline="0" noProof="0" dirty="0">
                          <a:ln>
                            <a:noFill/>
                          </a:ln>
                          <a:solidFill>
                            <a:srgbClr val="FFFFFF"/>
                          </a:solidFill>
                          <a:effectLst/>
                          <a:uLnTx/>
                          <a:uFillTx/>
                          <a:latin typeface="+mn-lt"/>
                          <a:ea typeface="+mn-ea"/>
                          <a:cs typeface="+mn-cs"/>
                          <a:sym typeface="Arial"/>
                        </a:rPr>
                        <a:t>Error</a:t>
                      </a:r>
                      <a:endParaRPr kumimoji="0" lang="en-US" sz="1400" b="1" i="0" u="none" strike="noStrike" kern="1200" cap="none" spc="0" normalizeH="0" baseline="0" noProof="0" dirty="0">
                        <a:ln>
                          <a:noFill/>
                        </a:ln>
                        <a:solidFill>
                          <a:srgbClr val="000000"/>
                        </a:solidFill>
                        <a:effectLst/>
                        <a:uLnTx/>
                        <a:uFillTx/>
                        <a:latin typeface="+mn-lt"/>
                        <a:ea typeface="Calibri"/>
                        <a:cs typeface="Calibri"/>
                        <a:sym typeface="Calibri"/>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US" sz="1400" b="1" i="0" u="none" strike="noStrike" kern="1200" cap="none" spc="0" normalizeH="0" baseline="0" noProof="0" dirty="0">
                          <a:ln>
                            <a:noFill/>
                          </a:ln>
                          <a:solidFill>
                            <a:srgbClr val="FFFFFF"/>
                          </a:solidFill>
                          <a:effectLst/>
                          <a:uLnTx/>
                          <a:uFillTx/>
                          <a:latin typeface="+mn-lt"/>
                          <a:ea typeface="+mn-ea"/>
                          <a:cs typeface="+mn-cs"/>
                          <a:sym typeface="Arial"/>
                        </a:rPr>
                        <a:t>% Rel Error</a:t>
                      </a:r>
                      <a:endParaRPr kumimoji="0" lang="en-US" sz="1400" b="1" i="0" u="none" strike="noStrike" kern="1200" cap="none" spc="0" normalizeH="0" baseline="0" noProof="0" dirty="0">
                        <a:ln>
                          <a:noFill/>
                        </a:ln>
                        <a:solidFill>
                          <a:srgbClr val="000000"/>
                        </a:solidFill>
                        <a:effectLst/>
                        <a:uLnTx/>
                        <a:uFillTx/>
                        <a:latin typeface="+mn-lt"/>
                        <a:ea typeface="Calibri"/>
                        <a:cs typeface="Calibri"/>
                        <a:sym typeface="Calibri"/>
                      </a:endParaRPr>
                    </a:p>
                  </a:txBody>
                  <a:tcPr/>
                </a:tc>
                <a:extLst>
                  <a:ext uri="{0D108BD9-81ED-4DB2-BD59-A6C34878D82A}">
                    <a16:rowId xmlns:a16="http://schemas.microsoft.com/office/drawing/2014/main" val="340283005"/>
                  </a:ext>
                </a:extLst>
              </a:tr>
              <a:tr h="154438">
                <a:tc>
                  <a:txBody>
                    <a:bodyPr/>
                    <a:lstStyle/>
                    <a:p>
                      <a:pPr algn="ctr"/>
                      <a:r>
                        <a:rPr lang="en-US" sz="1400" dirty="0">
                          <a:latin typeface="+mn-lt"/>
                        </a:rPr>
                        <a:t>0.00</a:t>
                      </a:r>
                    </a:p>
                  </a:txBody>
                  <a:tcPr/>
                </a:tc>
                <a:tc>
                  <a:txBody>
                    <a:bodyPr/>
                    <a:lstStyle/>
                    <a:p>
                      <a:pPr algn="ctr"/>
                      <a:r>
                        <a:rPr lang="en-US" sz="1400" dirty="0">
                          <a:latin typeface="+mn-lt"/>
                        </a:rPr>
                        <a:t>1.00</a:t>
                      </a:r>
                    </a:p>
                  </a:txBody>
                  <a:tcPr/>
                </a:tc>
                <a:tc>
                  <a:txBody>
                    <a:bodyPr/>
                    <a:lstStyle/>
                    <a:p>
                      <a:pPr algn="ctr"/>
                      <a:r>
                        <a:rPr lang="en-US" sz="1400" dirty="0">
                          <a:latin typeface="+mn-lt"/>
                        </a:rPr>
                        <a:t>1.00</a:t>
                      </a:r>
                    </a:p>
                  </a:txBody>
                  <a:tcPr/>
                </a:tc>
                <a:tc>
                  <a:txBody>
                    <a:bodyPr/>
                    <a:lstStyle/>
                    <a:p>
                      <a:pPr algn="ctr"/>
                      <a:r>
                        <a:rPr lang="en-US" sz="1400" dirty="0">
                          <a:latin typeface="+mn-lt"/>
                        </a:rPr>
                        <a:t>0.00</a:t>
                      </a:r>
                    </a:p>
                  </a:txBody>
                  <a:tcPr/>
                </a:tc>
                <a:tc>
                  <a:txBody>
                    <a:bodyPr/>
                    <a:lstStyle/>
                    <a:p>
                      <a:pPr algn="ctr"/>
                      <a:r>
                        <a:rPr lang="en-US" sz="1400" dirty="0">
                          <a:latin typeface="+mn-lt"/>
                        </a:rPr>
                        <a:t>0.00</a:t>
                      </a:r>
                    </a:p>
                  </a:txBody>
                  <a:tcPr/>
                </a:tc>
                <a:extLst>
                  <a:ext uri="{0D108BD9-81ED-4DB2-BD59-A6C34878D82A}">
                    <a16:rowId xmlns:a16="http://schemas.microsoft.com/office/drawing/2014/main" val="546726370"/>
                  </a:ext>
                </a:extLst>
              </a:tr>
              <a:tr h="154438">
                <a:tc>
                  <a:txBody>
                    <a:bodyPr/>
                    <a:lstStyle/>
                    <a:p>
                      <a:pPr algn="ctr"/>
                      <a:r>
                        <a:rPr lang="en-US" sz="1400" dirty="0">
                          <a:latin typeface="+mn-lt"/>
                        </a:rPr>
                        <a:t>1.00</a:t>
                      </a:r>
                    </a:p>
                  </a:txBody>
                  <a:tcPr/>
                </a:tc>
                <a:tc>
                  <a:txBody>
                    <a:bodyPr/>
                    <a:lstStyle/>
                    <a:p>
                      <a:pPr algn="ctr"/>
                      <a:r>
                        <a:rPr lang="en-US" sz="1400" dirty="0">
                          <a:latin typeface="+mn-lt"/>
                        </a:rPr>
                        <a:t>19.07</a:t>
                      </a:r>
                    </a:p>
                  </a:txBody>
                  <a:tcPr/>
                </a:tc>
                <a:tc>
                  <a:txBody>
                    <a:bodyPr/>
                    <a:lstStyle/>
                    <a:p>
                      <a:pPr algn="ctr"/>
                      <a:r>
                        <a:rPr lang="en-US" sz="1400" dirty="0">
                          <a:latin typeface="+mn-lt"/>
                        </a:rPr>
                        <a:t>15.78</a:t>
                      </a:r>
                    </a:p>
                  </a:txBody>
                  <a:tcPr/>
                </a:tc>
                <a:tc>
                  <a:txBody>
                    <a:bodyPr/>
                    <a:lstStyle/>
                    <a:p>
                      <a:pPr algn="ctr"/>
                      <a:r>
                        <a:rPr lang="en-US" sz="1400" dirty="0">
                          <a:latin typeface="+mn-lt"/>
                        </a:rPr>
                        <a:t>3.29</a:t>
                      </a:r>
                    </a:p>
                  </a:txBody>
                  <a:tcPr/>
                </a:tc>
                <a:tc>
                  <a:txBody>
                    <a:bodyPr/>
                    <a:lstStyle/>
                    <a:p>
                      <a:pPr algn="ctr"/>
                      <a:r>
                        <a:rPr lang="en-US" sz="1400" dirty="0">
                          <a:latin typeface="+mn-lt"/>
                        </a:rPr>
                        <a:t>17.27</a:t>
                      </a:r>
                    </a:p>
                  </a:txBody>
                  <a:tcPr/>
                </a:tc>
                <a:extLst>
                  <a:ext uri="{0D108BD9-81ED-4DB2-BD59-A6C34878D82A}">
                    <a16:rowId xmlns:a16="http://schemas.microsoft.com/office/drawing/2014/main" val="1623440021"/>
                  </a:ext>
                </a:extLst>
              </a:tr>
              <a:tr h="154438">
                <a:tc>
                  <a:txBody>
                    <a:bodyPr/>
                    <a:lstStyle/>
                    <a:p>
                      <a:pPr algn="ctr"/>
                      <a:r>
                        <a:rPr lang="en-US" sz="1400" dirty="0">
                          <a:latin typeface="+mn-lt"/>
                        </a:rPr>
                        <a:t>2.00</a:t>
                      </a:r>
                    </a:p>
                  </a:txBody>
                  <a:tcPr/>
                </a:tc>
                <a:tc>
                  <a:txBody>
                    <a:bodyPr/>
                    <a:lstStyle/>
                    <a:p>
                      <a:pPr algn="ctr"/>
                      <a:r>
                        <a:rPr lang="en-US" sz="1400" dirty="0">
                          <a:latin typeface="+mn-lt"/>
                        </a:rPr>
                        <a:t>149.39</a:t>
                      </a:r>
                    </a:p>
                  </a:txBody>
                  <a:tcPr/>
                </a:tc>
                <a:tc>
                  <a:txBody>
                    <a:bodyPr/>
                    <a:lstStyle/>
                    <a:p>
                      <a:pPr algn="ctr"/>
                      <a:r>
                        <a:rPr lang="en-US" sz="1400" dirty="0">
                          <a:latin typeface="+mn-lt"/>
                        </a:rPr>
                        <a:t>104.68</a:t>
                      </a:r>
                    </a:p>
                  </a:txBody>
                  <a:tcPr/>
                </a:tc>
                <a:tc>
                  <a:txBody>
                    <a:bodyPr/>
                    <a:lstStyle/>
                    <a:p>
                      <a:pPr algn="ctr"/>
                      <a:r>
                        <a:rPr lang="en-US" sz="1400" dirty="0">
                          <a:latin typeface="+mn-lt"/>
                        </a:rPr>
                        <a:t>44.72</a:t>
                      </a:r>
                    </a:p>
                  </a:txBody>
                  <a:tcPr/>
                </a:tc>
                <a:tc>
                  <a:txBody>
                    <a:bodyPr/>
                    <a:lstStyle/>
                    <a:p>
                      <a:pPr algn="ctr"/>
                      <a:r>
                        <a:rPr lang="en-US" sz="1400" dirty="0">
                          <a:latin typeface="+mn-lt"/>
                        </a:rPr>
                        <a:t>29.93</a:t>
                      </a:r>
                    </a:p>
                  </a:txBody>
                  <a:tcPr/>
                </a:tc>
                <a:extLst>
                  <a:ext uri="{0D108BD9-81ED-4DB2-BD59-A6C34878D82A}">
                    <a16:rowId xmlns:a16="http://schemas.microsoft.com/office/drawing/2014/main" val="1770697750"/>
                  </a:ext>
                </a:extLst>
              </a:tr>
              <a:tr h="154438">
                <a:tc>
                  <a:txBody>
                    <a:bodyPr/>
                    <a:lstStyle/>
                    <a:p>
                      <a:pPr algn="ctr"/>
                      <a:r>
                        <a:rPr lang="en-US" sz="1400" dirty="0">
                          <a:latin typeface="+mn-lt"/>
                        </a:rPr>
                        <a:t>3.00</a:t>
                      </a:r>
                    </a:p>
                  </a:txBody>
                  <a:tcPr/>
                </a:tc>
                <a:tc>
                  <a:txBody>
                    <a:bodyPr/>
                    <a:lstStyle/>
                    <a:p>
                      <a:pPr algn="ctr"/>
                      <a:r>
                        <a:rPr lang="en-US" sz="1400" dirty="0">
                          <a:latin typeface="+mn-lt"/>
                        </a:rPr>
                        <a:t>1109.18</a:t>
                      </a:r>
                    </a:p>
                  </a:txBody>
                  <a:tcPr/>
                </a:tc>
                <a:tc>
                  <a:txBody>
                    <a:bodyPr/>
                    <a:lstStyle/>
                    <a:p>
                      <a:pPr algn="ctr"/>
                      <a:r>
                        <a:rPr lang="en-US" sz="1400" dirty="0">
                          <a:latin typeface="+mn-lt"/>
                        </a:rPr>
                        <a:t>652.53</a:t>
                      </a:r>
                    </a:p>
                  </a:txBody>
                  <a:tcPr/>
                </a:tc>
                <a:tc>
                  <a:txBody>
                    <a:bodyPr/>
                    <a:lstStyle/>
                    <a:p>
                      <a:pPr algn="ctr"/>
                      <a:r>
                        <a:rPr lang="en-US" sz="1400" dirty="0">
                          <a:latin typeface="+mn-lt"/>
                        </a:rPr>
                        <a:t>456.64</a:t>
                      </a:r>
                    </a:p>
                  </a:txBody>
                  <a:tcPr/>
                </a:tc>
                <a:tc>
                  <a:txBody>
                    <a:bodyPr/>
                    <a:lstStyle/>
                    <a:p>
                      <a:pPr algn="ctr"/>
                      <a:r>
                        <a:rPr lang="en-US" sz="1400" dirty="0">
                          <a:latin typeface="+mn-lt"/>
                        </a:rPr>
                        <a:t>41.17</a:t>
                      </a:r>
                    </a:p>
                  </a:txBody>
                  <a:tcPr/>
                </a:tc>
                <a:extLst>
                  <a:ext uri="{0D108BD9-81ED-4DB2-BD59-A6C34878D82A}">
                    <a16:rowId xmlns:a16="http://schemas.microsoft.com/office/drawing/2014/main" val="1088373372"/>
                  </a:ext>
                </a:extLst>
              </a:tr>
              <a:tr h="154438">
                <a:tc>
                  <a:txBody>
                    <a:bodyPr/>
                    <a:lstStyle/>
                    <a:p>
                      <a:pPr algn="ctr"/>
                      <a:r>
                        <a:rPr lang="en-US" sz="1400" dirty="0">
                          <a:latin typeface="+mn-lt"/>
                        </a:rPr>
                        <a:t>4.00</a:t>
                      </a:r>
                    </a:p>
                  </a:txBody>
                  <a:tcPr/>
                </a:tc>
                <a:tc>
                  <a:txBody>
                    <a:bodyPr/>
                    <a:lstStyle/>
                    <a:p>
                      <a:pPr algn="ctr"/>
                      <a:r>
                        <a:rPr lang="en-US" sz="1400" dirty="0">
                          <a:latin typeface="+mn-lt"/>
                        </a:rPr>
                        <a:t>8197.88</a:t>
                      </a:r>
                    </a:p>
                  </a:txBody>
                  <a:tcPr/>
                </a:tc>
                <a:tc>
                  <a:txBody>
                    <a:bodyPr/>
                    <a:lstStyle/>
                    <a:p>
                      <a:pPr algn="ctr"/>
                      <a:r>
                        <a:rPr lang="en-US" sz="1400" dirty="0">
                          <a:latin typeface="+mn-lt"/>
                        </a:rPr>
                        <a:t>4042.12</a:t>
                      </a:r>
                    </a:p>
                  </a:txBody>
                  <a:tcPr/>
                </a:tc>
                <a:tc>
                  <a:txBody>
                    <a:bodyPr/>
                    <a:lstStyle/>
                    <a:p>
                      <a:pPr algn="ctr"/>
                      <a:r>
                        <a:rPr lang="en-US" sz="1400" dirty="0">
                          <a:latin typeface="+mn-lt"/>
                        </a:rPr>
                        <a:t>4155.76</a:t>
                      </a:r>
                    </a:p>
                  </a:txBody>
                  <a:tcPr/>
                </a:tc>
                <a:tc>
                  <a:txBody>
                    <a:bodyPr/>
                    <a:lstStyle/>
                    <a:p>
                      <a:pPr algn="ctr"/>
                      <a:r>
                        <a:rPr lang="en-US" sz="1400" dirty="0">
                          <a:latin typeface="+mn-lt"/>
                        </a:rPr>
                        <a:t>50.69</a:t>
                      </a:r>
                    </a:p>
                  </a:txBody>
                  <a:tcPr/>
                </a:tc>
                <a:extLst>
                  <a:ext uri="{0D108BD9-81ED-4DB2-BD59-A6C34878D82A}">
                    <a16:rowId xmlns:a16="http://schemas.microsoft.com/office/drawing/2014/main" val="3778888473"/>
                  </a:ext>
                </a:extLst>
              </a:tr>
            </a:tbl>
          </a:graphicData>
        </a:graphic>
      </p:graphicFrame>
      <p:graphicFrame>
        <p:nvGraphicFramePr>
          <p:cNvPr id="6" name="Object 5" descr="multiline equation line 1 Exact Solution colon line 2 y equals minus sum with 3 summands seven divided by four plus one divided by two times t plus 11 divided by four times e super two times t">
            <a:extLst>
              <a:ext uri="{FF2B5EF4-FFF2-40B4-BE49-F238E27FC236}">
                <a16:creationId xmlns:a16="http://schemas.microsoft.com/office/drawing/2014/main" id="{CD1C6395-EB75-481B-A2DF-250627BC0EC0}"/>
              </a:ext>
            </a:extLst>
          </p:cNvPr>
          <p:cNvGraphicFramePr>
            <a:graphicFrameLocks noChangeAspect="1"/>
          </p:cNvGraphicFramePr>
          <p:nvPr>
            <p:extLst>
              <p:ext uri="{D42A27DB-BD31-4B8C-83A1-F6EECF244321}">
                <p14:modId xmlns:p14="http://schemas.microsoft.com/office/powerpoint/2010/main" val="414868272"/>
              </p:ext>
            </p:extLst>
          </p:nvPr>
        </p:nvGraphicFramePr>
        <p:xfrm>
          <a:off x="5491315" y="4572000"/>
          <a:ext cx="2204885" cy="1079945"/>
        </p:xfrm>
        <a:graphic>
          <a:graphicData uri="http://schemas.openxmlformats.org/presentationml/2006/ole">
            <mc:AlternateContent xmlns:mc="http://schemas.openxmlformats.org/markup-compatibility/2006">
              <mc:Choice xmlns:v="urn:schemas-microsoft-com:vml" Requires="v">
                <p:oleObj name="Equation" r:id="rId4" imgW="1244520" imgH="609480" progId="Equation.DSMT4">
                  <p:embed/>
                </p:oleObj>
              </mc:Choice>
              <mc:Fallback>
                <p:oleObj name="Equation" r:id="rId4" imgW="1244520" imgH="609480" progId="Equation.DSMT4">
                  <p:embed/>
                  <p:pic>
                    <p:nvPicPr>
                      <p:cNvPr id="3" name="Object 2"/>
                      <p:cNvPicPr/>
                      <p:nvPr/>
                    </p:nvPicPr>
                    <p:blipFill>
                      <a:blip r:embed="rId5"/>
                      <a:stretch>
                        <a:fillRect/>
                      </a:stretch>
                    </p:blipFill>
                    <p:spPr>
                      <a:xfrm>
                        <a:off x="5491315" y="4572000"/>
                        <a:ext cx="2204885" cy="1079945"/>
                      </a:xfrm>
                      <a:prstGeom prst="rect">
                        <a:avLst/>
                      </a:prstGeom>
                    </p:spPr>
                  </p:pic>
                </p:oleObj>
              </mc:Fallback>
            </mc:AlternateContent>
          </a:graphicData>
        </a:graphic>
      </p:graphicFrame>
    </p:spTree>
    <p:extLst>
      <p:ext uri="{BB962C8B-B14F-4D97-AF65-F5344CB8AC3E}">
        <p14:creationId xmlns:p14="http://schemas.microsoft.com/office/powerpoint/2010/main" val="3865617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80F0-9F69-4D6B-992D-15526DA0A1E6}"/>
              </a:ext>
            </a:extLst>
          </p:cNvPr>
          <p:cNvSpPr>
            <a:spLocks noGrp="1"/>
          </p:cNvSpPr>
          <p:nvPr>
            <p:ph type="title"/>
          </p:nvPr>
        </p:nvSpPr>
        <p:spPr/>
        <p:txBody>
          <a:bodyPr>
            <a:noAutofit/>
          </a:bodyPr>
          <a:lstStyle/>
          <a:p>
            <a:r>
              <a:rPr lang="en-US" dirty="0"/>
              <a:t>Euler Method Summary: Approximate Applies to a Particular Initial Condition</a:t>
            </a:r>
            <a:endParaRPr lang="en-IN" dirty="0"/>
          </a:p>
        </p:txBody>
      </p:sp>
      <p:sp>
        <p:nvSpPr>
          <p:cNvPr id="8" name="Content Placeholder 7">
            <a:extLst>
              <a:ext uri="{FF2B5EF4-FFF2-40B4-BE49-F238E27FC236}">
                <a16:creationId xmlns:a16="http://schemas.microsoft.com/office/drawing/2014/main" id="{72765698-B896-4E37-B093-19792C4075EE}"/>
              </a:ext>
            </a:extLst>
          </p:cNvPr>
          <p:cNvSpPr>
            <a:spLocks noGrp="1"/>
          </p:cNvSpPr>
          <p:nvPr>
            <p:ph sz="quarter" idx="21"/>
          </p:nvPr>
        </p:nvSpPr>
        <p:spPr>
          <a:xfrm>
            <a:off x="398814" y="1686910"/>
            <a:ext cx="2953986" cy="358140"/>
          </a:xfrm>
        </p:spPr>
        <p:txBody>
          <a:bodyPr/>
          <a:lstStyle/>
          <a:p>
            <a:pPr marL="461963" indent="-461963"/>
            <a:r>
              <a:rPr lang="en-US" dirty="0"/>
              <a:t>Recall that if f and</a:t>
            </a:r>
            <a:endParaRPr lang="en-IN" dirty="0"/>
          </a:p>
        </p:txBody>
      </p:sp>
      <p:graphicFrame>
        <p:nvGraphicFramePr>
          <p:cNvPr id="6" name="Object 5" descr="prefix partial differential of f divided by prefix partial differential of y">
            <a:extLst>
              <a:ext uri="{FF2B5EF4-FFF2-40B4-BE49-F238E27FC236}">
                <a16:creationId xmlns:a16="http://schemas.microsoft.com/office/drawing/2014/main" id="{1DA6600F-82E6-4ABB-8BEA-818CD0903BDB}"/>
              </a:ext>
            </a:extLst>
          </p:cNvPr>
          <p:cNvGraphicFramePr>
            <a:graphicFrameLocks noChangeAspect="1"/>
          </p:cNvGraphicFramePr>
          <p:nvPr>
            <p:extLst>
              <p:ext uri="{D42A27DB-BD31-4B8C-83A1-F6EECF244321}">
                <p14:modId xmlns:p14="http://schemas.microsoft.com/office/powerpoint/2010/main" val="1663017628"/>
              </p:ext>
            </p:extLst>
          </p:nvPr>
        </p:nvGraphicFramePr>
        <p:xfrm>
          <a:off x="3343910" y="1646293"/>
          <a:ext cx="237490" cy="461010"/>
        </p:xfrm>
        <a:graphic>
          <a:graphicData uri="http://schemas.openxmlformats.org/presentationml/2006/ole">
            <mc:AlternateContent xmlns:mc="http://schemas.openxmlformats.org/markup-compatibility/2006">
              <mc:Choice xmlns:v="urn:schemas-microsoft-com:vml" Requires="v">
                <p:oleObj name="Equation" r:id="rId2" imgW="215640" imgH="419040" progId="Equation.DSMT4">
                  <p:embed/>
                </p:oleObj>
              </mc:Choice>
              <mc:Fallback>
                <p:oleObj name="Equation" r:id="rId2" imgW="215640" imgH="419040" progId="Equation.DSMT4">
                  <p:embed/>
                  <p:pic>
                    <p:nvPicPr>
                      <p:cNvPr id="8" name="Object 7"/>
                      <p:cNvPicPr/>
                      <p:nvPr/>
                    </p:nvPicPr>
                    <p:blipFill>
                      <a:blip r:embed="rId3"/>
                      <a:stretch>
                        <a:fillRect/>
                      </a:stretch>
                    </p:blipFill>
                    <p:spPr>
                      <a:xfrm>
                        <a:off x="3343910" y="1646293"/>
                        <a:ext cx="237490" cy="46101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D0E0C089-5768-4920-8C40-4DD4B9000077}"/>
              </a:ext>
            </a:extLst>
          </p:cNvPr>
          <p:cNvSpPr>
            <a:spLocks noGrp="1"/>
          </p:cNvSpPr>
          <p:nvPr>
            <p:ph sz="quarter" idx="22"/>
          </p:nvPr>
        </p:nvSpPr>
        <p:spPr>
          <a:xfrm>
            <a:off x="364655" y="1679805"/>
            <a:ext cx="8591991" cy="821703"/>
          </a:xfrm>
        </p:spPr>
        <p:txBody>
          <a:bodyPr/>
          <a:lstStyle/>
          <a:p>
            <a:pPr marL="461963" indent="2795588">
              <a:buNone/>
            </a:pPr>
            <a:r>
              <a:rPr lang="en-US" sz="2400" dirty="0"/>
              <a:t>are continuous, then our first order initial value problem</a:t>
            </a:r>
            <a:endParaRPr lang="en-IN" sz="2400" dirty="0"/>
          </a:p>
        </p:txBody>
      </p:sp>
      <p:graphicFrame>
        <p:nvGraphicFramePr>
          <p:cNvPr id="7" name="Object 6" descr="multiline equation row 1  d times y divided by d times t equals f of t comma y comma y of t sub zero equals y sub zero">
            <a:extLst>
              <a:ext uri="{FF2B5EF4-FFF2-40B4-BE49-F238E27FC236}">
                <a16:creationId xmlns:a16="http://schemas.microsoft.com/office/drawing/2014/main" id="{DED1673F-9374-43B9-9CC7-085F213009D2}"/>
              </a:ext>
            </a:extLst>
          </p:cNvPr>
          <p:cNvGraphicFramePr>
            <a:graphicFrameLocks noChangeAspect="1"/>
          </p:cNvGraphicFramePr>
          <p:nvPr>
            <p:extLst>
              <p:ext uri="{D42A27DB-BD31-4B8C-83A1-F6EECF244321}">
                <p14:modId xmlns:p14="http://schemas.microsoft.com/office/powerpoint/2010/main" val="2033164455"/>
              </p:ext>
            </p:extLst>
          </p:nvPr>
        </p:nvGraphicFramePr>
        <p:xfrm>
          <a:off x="3262977" y="2412708"/>
          <a:ext cx="2618045" cy="634059"/>
        </p:xfrm>
        <a:graphic>
          <a:graphicData uri="http://schemas.openxmlformats.org/presentationml/2006/ole">
            <mc:AlternateContent xmlns:mc="http://schemas.openxmlformats.org/markup-compatibility/2006">
              <mc:Choice xmlns:v="urn:schemas-microsoft-com:vml" Requires="v">
                <p:oleObj name="Equation" r:id="rId4" imgW="1625400" imgH="393480" progId="Equation.DSMT4">
                  <p:embed/>
                </p:oleObj>
              </mc:Choice>
              <mc:Fallback>
                <p:oleObj name="Equation" r:id="rId4" imgW="1625400" imgH="393480" progId="Equation.DSMT4">
                  <p:embed/>
                  <p:pic>
                    <p:nvPicPr>
                      <p:cNvPr id="9" name="Object 8"/>
                      <p:cNvPicPr/>
                      <p:nvPr/>
                    </p:nvPicPr>
                    <p:blipFill>
                      <a:blip r:embed="rId5"/>
                      <a:stretch>
                        <a:fillRect/>
                      </a:stretch>
                    </p:blipFill>
                    <p:spPr>
                      <a:xfrm>
                        <a:off x="3262977" y="2412708"/>
                        <a:ext cx="2618045" cy="634059"/>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8DA443AB-F25E-4AC2-B465-FD9BBC878FF7}"/>
              </a:ext>
            </a:extLst>
          </p:cNvPr>
          <p:cNvSpPr>
            <a:spLocks noGrp="1"/>
          </p:cNvSpPr>
          <p:nvPr>
            <p:ph sz="quarter" idx="25"/>
          </p:nvPr>
        </p:nvSpPr>
        <p:spPr>
          <a:xfrm>
            <a:off x="318636" y="3100347"/>
            <a:ext cx="8533752" cy="2843253"/>
          </a:xfrm>
        </p:spPr>
        <p:txBody>
          <a:bodyPr/>
          <a:lstStyle/>
          <a:p>
            <a:pPr marL="0" indent="514350">
              <a:buNone/>
            </a:pPr>
            <a:r>
              <a:rPr lang="en-IN" dirty="0"/>
              <a:t>has a solution </a:t>
            </a:r>
            <a:r>
              <a:rPr lang="en-US" i="1" dirty="0"/>
              <a:t>y</a:t>
            </a:r>
            <a:r>
              <a:rPr lang="en-US" dirty="0"/>
              <a:t> = </a:t>
            </a:r>
            <a:r>
              <a:rPr lang="el-GR" i="1" dirty="0">
                <a:cs typeface="Times New Roman" panose="02020603050405020304" pitchFamily="18" charset="0"/>
              </a:rPr>
              <a:t>ϕ</a:t>
            </a:r>
            <a:r>
              <a:rPr lang="en-US" dirty="0">
                <a:cs typeface="Times New Roman" panose="02020603050405020304" pitchFamily="18" charset="0"/>
              </a:rPr>
              <a:t>(</a:t>
            </a:r>
            <a:r>
              <a:rPr lang="en-US" i="1" dirty="0">
                <a:cs typeface="Times New Roman" panose="02020603050405020304" pitchFamily="18" charset="0"/>
              </a:rPr>
              <a:t>t</a:t>
            </a:r>
            <a:r>
              <a:rPr lang="en-US" dirty="0">
                <a:cs typeface="Times New Roman" panose="02020603050405020304" pitchFamily="18" charset="0"/>
              </a:rPr>
              <a:t>) </a:t>
            </a:r>
            <a:r>
              <a:rPr lang="en-US" dirty="0"/>
              <a:t>in some interval about </a:t>
            </a:r>
            <a:r>
              <a:rPr lang="en-US" i="1" dirty="0"/>
              <a:t>t</a:t>
            </a:r>
            <a:r>
              <a:rPr lang="en-US" baseline="-25000" dirty="0"/>
              <a:t>0</a:t>
            </a:r>
            <a:r>
              <a:rPr lang="en-US" dirty="0"/>
              <a:t>.  </a:t>
            </a:r>
          </a:p>
          <a:p>
            <a:pPr marL="461963" indent="-461963"/>
            <a:r>
              <a:rPr lang="en-US" dirty="0"/>
              <a:t>In fact, the equation has infinitely many solutions, each one indexed by a constant </a:t>
            </a:r>
            <a:r>
              <a:rPr lang="en-US" i="1" dirty="0"/>
              <a:t>c</a:t>
            </a:r>
            <a:r>
              <a:rPr lang="en-US" dirty="0"/>
              <a:t> determined by the initial condition. </a:t>
            </a:r>
          </a:p>
          <a:p>
            <a:pPr marL="461963" indent="-461963"/>
            <a:r>
              <a:rPr lang="en-US" dirty="0"/>
              <a:t>Thus </a:t>
            </a:r>
            <a:r>
              <a:rPr lang="el-GR" i="1" dirty="0">
                <a:cs typeface="Times New Roman" panose="02020603050405020304" pitchFamily="18" charset="0"/>
              </a:rPr>
              <a:t>ϕ</a:t>
            </a:r>
            <a:r>
              <a:rPr lang="en-US" dirty="0">
                <a:cs typeface="Times New Roman" panose="02020603050405020304" pitchFamily="18" charset="0"/>
              </a:rPr>
              <a:t>(</a:t>
            </a:r>
            <a:r>
              <a:rPr lang="en-US" i="1" dirty="0">
                <a:cs typeface="Times New Roman" panose="02020603050405020304" pitchFamily="18" charset="0"/>
              </a:rPr>
              <a:t>t</a:t>
            </a:r>
            <a:r>
              <a:rPr lang="en-US" dirty="0">
                <a:cs typeface="Times New Roman" panose="02020603050405020304" pitchFamily="18" charset="0"/>
              </a:rPr>
              <a:t>) </a:t>
            </a:r>
            <a:r>
              <a:rPr lang="en-US" dirty="0"/>
              <a:t>is the member of an infinite family of solutions that satisfies </a:t>
            </a:r>
            <a:r>
              <a:rPr lang="el-GR" i="1" dirty="0">
                <a:cs typeface="Times New Roman" panose="02020603050405020304" pitchFamily="18" charset="0"/>
              </a:rPr>
              <a:t>ϕ</a:t>
            </a:r>
            <a:r>
              <a:rPr lang="en-US" dirty="0">
                <a:cs typeface="Times New Roman" panose="02020603050405020304" pitchFamily="18" charset="0"/>
              </a:rPr>
              <a:t>(</a:t>
            </a:r>
            <a:r>
              <a:rPr lang="en-US" i="1" dirty="0">
                <a:cs typeface="Times New Roman" panose="02020603050405020304" pitchFamily="18" charset="0"/>
              </a:rPr>
              <a:t>t</a:t>
            </a:r>
            <a:r>
              <a:rPr lang="en-US" baseline="-25000" dirty="0">
                <a:cs typeface="Times New Roman" panose="02020603050405020304" pitchFamily="18" charset="0"/>
              </a:rPr>
              <a:t>0</a:t>
            </a:r>
            <a:r>
              <a:rPr lang="en-US" dirty="0">
                <a:cs typeface="Times New Roman" panose="02020603050405020304" pitchFamily="18" charset="0"/>
              </a:rPr>
              <a:t>) = </a:t>
            </a:r>
            <a:r>
              <a:rPr lang="en-US" i="1" dirty="0">
                <a:cs typeface="Times New Roman" panose="02020603050405020304" pitchFamily="18" charset="0"/>
              </a:rPr>
              <a:t>y</a:t>
            </a:r>
            <a:r>
              <a:rPr lang="en-US" baseline="-25000" dirty="0">
                <a:cs typeface="Times New Roman" panose="02020603050405020304" pitchFamily="18" charset="0"/>
              </a:rPr>
              <a:t>0</a:t>
            </a:r>
          </a:p>
          <a:p>
            <a:pPr marL="461963" indent="-461963"/>
            <a:r>
              <a:rPr lang="en-US" dirty="0"/>
              <a:t>The Euler approximation will use only one of these solutions as input for the first approximation step.</a:t>
            </a:r>
          </a:p>
        </p:txBody>
      </p:sp>
    </p:spTree>
    <p:extLst>
      <p:ext uri="{BB962C8B-B14F-4D97-AF65-F5344CB8AC3E}">
        <p14:creationId xmlns:p14="http://schemas.microsoft.com/office/powerpoint/2010/main" val="13604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7614-A7AE-4F17-AA4A-6C6FE46A083E}"/>
              </a:ext>
            </a:extLst>
          </p:cNvPr>
          <p:cNvSpPr>
            <a:spLocks noGrp="1"/>
          </p:cNvSpPr>
          <p:nvPr>
            <p:ph type="title"/>
          </p:nvPr>
        </p:nvSpPr>
        <p:spPr/>
        <p:txBody>
          <a:bodyPr>
            <a:noAutofit/>
          </a:bodyPr>
          <a:lstStyle/>
          <a:p>
            <a:r>
              <a:rPr lang="en-US" dirty="0"/>
              <a:t>Euler Method Summary: Iterative Steps</a:t>
            </a:r>
            <a:endParaRPr lang="en-IN" dirty="0"/>
          </a:p>
        </p:txBody>
      </p:sp>
      <p:sp>
        <p:nvSpPr>
          <p:cNvPr id="19" name="Content Placeholder 18">
            <a:extLst>
              <a:ext uri="{FF2B5EF4-FFF2-40B4-BE49-F238E27FC236}">
                <a16:creationId xmlns:a16="http://schemas.microsoft.com/office/drawing/2014/main" id="{62249641-17A7-472A-9FC1-5B48719F7467}"/>
              </a:ext>
            </a:extLst>
          </p:cNvPr>
          <p:cNvSpPr>
            <a:spLocks noGrp="1"/>
          </p:cNvSpPr>
          <p:nvPr>
            <p:ph sz="quarter" idx="10"/>
          </p:nvPr>
        </p:nvSpPr>
        <p:spPr/>
        <p:txBody>
          <a:bodyPr/>
          <a:lstStyle/>
          <a:p>
            <a:r>
              <a:rPr lang="en-US" dirty="0"/>
              <a:t>The first step of Euler’s method uses the tangent line to </a:t>
            </a:r>
            <a:r>
              <a:rPr lang="el-GR" i="1" dirty="0"/>
              <a:t>ϕ</a:t>
            </a:r>
            <a:r>
              <a:rPr lang="en-IN" dirty="0"/>
              <a:t> </a:t>
            </a:r>
            <a:r>
              <a:rPr lang="en-US" dirty="0"/>
              <a:t>at the point (</a:t>
            </a:r>
            <a:r>
              <a:rPr lang="en-US" i="1" dirty="0"/>
              <a:t>t</a:t>
            </a:r>
            <a:r>
              <a:rPr lang="en-US" baseline="-25000" dirty="0"/>
              <a:t>0</a:t>
            </a:r>
            <a:r>
              <a:rPr lang="en-US" dirty="0"/>
              <a:t>, </a:t>
            </a:r>
            <a:r>
              <a:rPr lang="en-US" i="1" dirty="0"/>
              <a:t>y</a:t>
            </a:r>
            <a:r>
              <a:rPr lang="en-US" baseline="-25000" dirty="0"/>
              <a:t>0</a:t>
            </a:r>
            <a:r>
              <a:rPr lang="en-US" dirty="0"/>
              <a:t>) in order to estimate </a:t>
            </a:r>
            <a:r>
              <a:rPr lang="en-US" i="1" dirty="0"/>
              <a:t>y</a:t>
            </a:r>
            <a:r>
              <a:rPr lang="en-US" baseline="-25000" dirty="0"/>
              <a:t>1</a:t>
            </a:r>
            <a:r>
              <a:rPr lang="en-US" dirty="0"/>
              <a:t>.</a:t>
            </a:r>
          </a:p>
          <a:p>
            <a:r>
              <a:rPr lang="en-US" dirty="0"/>
              <a:t>The point (</a:t>
            </a:r>
            <a:r>
              <a:rPr lang="en-US" i="1" dirty="0"/>
              <a:t>t</a:t>
            </a:r>
            <a:r>
              <a:rPr lang="en-US" baseline="-25000" dirty="0"/>
              <a:t>1</a:t>
            </a:r>
            <a:r>
              <a:rPr lang="en-US" dirty="0"/>
              <a:t>, </a:t>
            </a:r>
            <a:r>
              <a:rPr lang="en-US" i="1" dirty="0"/>
              <a:t>y</a:t>
            </a:r>
            <a:r>
              <a:rPr lang="en-US" baseline="-25000" dirty="0"/>
              <a:t>1</a:t>
            </a:r>
            <a:r>
              <a:rPr lang="en-US" dirty="0"/>
              <a:t>) is typically not on the graph of </a:t>
            </a:r>
            <a:r>
              <a:rPr lang="el-GR" i="1" dirty="0"/>
              <a:t>ϕ</a:t>
            </a:r>
            <a:r>
              <a:rPr lang="en-US" dirty="0"/>
              <a:t>, because </a:t>
            </a:r>
            <a:r>
              <a:rPr lang="en-US" i="1" dirty="0"/>
              <a:t>y</a:t>
            </a:r>
            <a:r>
              <a:rPr lang="en-US" baseline="-25000" dirty="0"/>
              <a:t>1</a:t>
            </a:r>
            <a:r>
              <a:rPr lang="en-US" dirty="0"/>
              <a:t> is an approximation of </a:t>
            </a:r>
            <a:r>
              <a:rPr lang="el-GR" i="1" dirty="0"/>
              <a:t>ϕ</a:t>
            </a:r>
            <a:r>
              <a:rPr lang="en-IN" dirty="0"/>
              <a:t>(</a:t>
            </a:r>
            <a:r>
              <a:rPr lang="en-IN" i="1" dirty="0"/>
              <a:t>t</a:t>
            </a:r>
            <a:r>
              <a:rPr lang="en-IN" baseline="-25000" dirty="0"/>
              <a:t>1</a:t>
            </a:r>
            <a:r>
              <a:rPr lang="en-IN" dirty="0"/>
              <a:t>)</a:t>
            </a:r>
            <a:r>
              <a:rPr lang="en-US" dirty="0"/>
              <a:t>.</a:t>
            </a:r>
          </a:p>
          <a:p>
            <a:r>
              <a:rPr lang="en-US" dirty="0"/>
              <a:t>Thus the next iteration of Euler’s method does not use a tangent line approximation to </a:t>
            </a:r>
            <a:r>
              <a:rPr lang="el-GR" i="1" dirty="0"/>
              <a:t>ϕ</a:t>
            </a:r>
            <a:r>
              <a:rPr lang="en-US" dirty="0"/>
              <a:t>, but rather to a nearby solution </a:t>
            </a:r>
            <a:r>
              <a:rPr lang="el-GR" i="1" dirty="0"/>
              <a:t>ϕ</a:t>
            </a:r>
            <a:r>
              <a:rPr lang="en-IN" baseline="-25000" dirty="0"/>
              <a:t>1</a:t>
            </a:r>
            <a:r>
              <a:rPr lang="en-IN" dirty="0"/>
              <a:t> </a:t>
            </a:r>
            <a:r>
              <a:rPr lang="en-US" dirty="0"/>
              <a:t>that passes through the point (</a:t>
            </a:r>
            <a:r>
              <a:rPr lang="en-US" i="1" dirty="0"/>
              <a:t>t</a:t>
            </a:r>
            <a:r>
              <a:rPr lang="en-US" baseline="-25000" dirty="0"/>
              <a:t>1</a:t>
            </a:r>
            <a:r>
              <a:rPr lang="en-US" dirty="0"/>
              <a:t>, </a:t>
            </a:r>
            <a:r>
              <a:rPr lang="en-US" i="1" dirty="0"/>
              <a:t>y</a:t>
            </a:r>
            <a:r>
              <a:rPr lang="en-US" baseline="-25000" dirty="0"/>
              <a:t>1</a:t>
            </a:r>
            <a:r>
              <a:rPr lang="en-US" dirty="0"/>
              <a:t>).</a:t>
            </a:r>
          </a:p>
          <a:p>
            <a:r>
              <a:rPr lang="en-US" dirty="0"/>
              <a:t>Thus Euler’s method uses a succession of tangent lines to a sequence of different solutions </a:t>
            </a:r>
            <a:r>
              <a:rPr lang="el-GR" i="1" dirty="0"/>
              <a:t>ϕ</a:t>
            </a:r>
            <a:r>
              <a:rPr lang="en-IN" dirty="0"/>
              <a:t>(</a:t>
            </a:r>
            <a:r>
              <a:rPr lang="en-IN" i="1" dirty="0"/>
              <a:t>t</a:t>
            </a:r>
            <a:r>
              <a:rPr lang="en-IN" dirty="0"/>
              <a:t>)</a:t>
            </a:r>
            <a:r>
              <a:rPr lang="en-IN" i="1" dirty="0"/>
              <a:t>, </a:t>
            </a:r>
            <a:r>
              <a:rPr lang="el-GR" i="1" dirty="0"/>
              <a:t>ϕ</a:t>
            </a:r>
            <a:r>
              <a:rPr lang="en-IN" baseline="-25000" dirty="0"/>
              <a:t>1</a:t>
            </a:r>
            <a:r>
              <a:rPr lang="en-IN" dirty="0"/>
              <a:t>(</a:t>
            </a:r>
            <a:r>
              <a:rPr lang="en-IN" i="1" dirty="0"/>
              <a:t>t</a:t>
            </a:r>
            <a:r>
              <a:rPr lang="en-IN" dirty="0"/>
              <a:t>)</a:t>
            </a:r>
            <a:r>
              <a:rPr lang="en-IN" i="1" dirty="0"/>
              <a:t>, </a:t>
            </a:r>
            <a:r>
              <a:rPr lang="el-GR" i="1" dirty="0"/>
              <a:t>ϕ</a:t>
            </a:r>
            <a:r>
              <a:rPr lang="en-IN" baseline="-25000" dirty="0"/>
              <a:t>2</a:t>
            </a:r>
            <a:r>
              <a:rPr lang="en-IN" dirty="0"/>
              <a:t>(</a:t>
            </a:r>
            <a:r>
              <a:rPr lang="en-IN" i="1" dirty="0"/>
              <a:t>t</a:t>
            </a:r>
            <a:r>
              <a:rPr lang="en-IN" dirty="0"/>
              <a:t>)</a:t>
            </a:r>
            <a:r>
              <a:rPr lang="en-IN" i="1" dirty="0"/>
              <a:t>,…</a:t>
            </a:r>
            <a:r>
              <a:rPr lang="en-US" dirty="0"/>
              <a:t> of the differential equation.</a:t>
            </a:r>
          </a:p>
        </p:txBody>
      </p:sp>
    </p:spTree>
    <p:extLst>
      <p:ext uri="{BB962C8B-B14F-4D97-AF65-F5344CB8AC3E}">
        <p14:creationId xmlns:p14="http://schemas.microsoft.com/office/powerpoint/2010/main" val="250445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3D54-C269-48AE-85C2-11039503E9ED}"/>
              </a:ext>
            </a:extLst>
          </p:cNvPr>
          <p:cNvSpPr>
            <a:spLocks noGrp="1"/>
          </p:cNvSpPr>
          <p:nvPr>
            <p:ph type="title"/>
          </p:nvPr>
        </p:nvSpPr>
        <p:spPr/>
        <p:txBody>
          <a:bodyPr vert="horz" lIns="91440" tIns="45720" rIns="91440" bIns="45720" rtlCol="0" anchor="t">
            <a:noAutofit/>
          </a:bodyPr>
          <a:lstStyle/>
          <a:p>
            <a:r>
              <a:rPr lang="en-US" dirty="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rPr>
              <a:t>Euler Method Summary: Successive Tangents</a:t>
            </a:r>
            <a:endParaRPr lang="en-IN" dirty="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0" name="Picture Placeholder 19" descr="A graph plots three solutions and the tangent line approximation using Euler method. The horizontal and vertical axes are labeled t and y, respectively. The vertical axis has a single marking y subscript 0. The horizontal axis has the following markings, from left to right: t subscript 0, t subscript 1, t subscript 2, and t subscript 3. The solution y equals phi of t is a concave down curve increasing from (t subscript 0, y subscript 0) to meet the dashed vertical line connecting (t subscript 3, 0) and (t subscript 3, y subscript 3). The solution y equals phi subscript 1 of t is a concave down curve through (t subscript 1, y subscript 1) to meet the dashed vertical line connecting (t subscript 3, 0) and (t subscript 3, y subscript 3). The solution y equals phi subscript 2 of t initially decreases as a concave down curve to (t subscript 2, y subscript 2) and then increases as a concave up curve. The tangent line approximation is a series of dashed line segments connecting the following points in sequence: (t subscript 0, y subscript 0), (t subscript 1, y subscript 1), (t subscript 2, y subscript 2), and (t subscript 3, y subscript 3).">
            <a:extLst>
              <a:ext uri="{FF2B5EF4-FFF2-40B4-BE49-F238E27FC236}">
                <a16:creationId xmlns:a16="http://schemas.microsoft.com/office/drawing/2014/main" id="{6BE5D556-0EE3-449E-A76C-0A661598E06E}"/>
              </a:ext>
            </a:extLst>
          </p:cNvPr>
          <p:cNvPicPr>
            <a:picLocks noGrp="1" noChangeAspect="1"/>
          </p:cNvPicPr>
          <p:nvPr>
            <p:ph type="pic" sz="quarter" idx="19"/>
          </p:nvPr>
        </p:nvPicPr>
        <p:blipFill>
          <a:blip r:embed="rId2"/>
          <a:stretch>
            <a:fillRect/>
          </a:stretch>
        </p:blipFill>
        <p:spPr>
          <a:xfrm>
            <a:off x="1577340" y="1935480"/>
            <a:ext cx="5989320" cy="3169920"/>
          </a:xfrm>
          <a:prstGeom prst="rect">
            <a:avLst/>
          </a:prstGeom>
        </p:spPr>
      </p:pic>
      <p:sp>
        <p:nvSpPr>
          <p:cNvPr id="4" name="Content Placeholder 3">
            <a:extLst>
              <a:ext uri="{FF2B5EF4-FFF2-40B4-BE49-F238E27FC236}">
                <a16:creationId xmlns:a16="http://schemas.microsoft.com/office/drawing/2014/main" id="{F87B3CDA-DB44-40BA-80EA-E6D2B785A272}"/>
              </a:ext>
            </a:extLst>
          </p:cNvPr>
          <p:cNvSpPr>
            <a:spLocks noGrp="1"/>
          </p:cNvSpPr>
          <p:nvPr>
            <p:ph sz="quarter" idx="15"/>
          </p:nvPr>
        </p:nvSpPr>
        <p:spPr>
          <a:xfrm>
            <a:off x="546798" y="5259388"/>
            <a:ext cx="8534400" cy="912812"/>
          </a:xfrm>
        </p:spPr>
        <p:txBody>
          <a:bodyPr/>
          <a:lstStyle/>
          <a:p>
            <a:pPr marL="0" indent="0">
              <a:buNone/>
            </a:pPr>
            <a:r>
              <a:rPr lang="en-US" sz="2400" dirty="0"/>
              <a:t>The Euler Method uses tangents and function values from prior steps as inputs to subsequent steps.</a:t>
            </a:r>
          </a:p>
        </p:txBody>
      </p:sp>
    </p:spTree>
    <p:extLst>
      <p:ext uri="{BB962C8B-B14F-4D97-AF65-F5344CB8AC3E}">
        <p14:creationId xmlns:p14="http://schemas.microsoft.com/office/powerpoint/2010/main" val="190828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F57C-C819-4817-A46A-0BE61E6449F6}"/>
              </a:ext>
            </a:extLst>
          </p:cNvPr>
          <p:cNvSpPr>
            <a:spLocks noGrp="1"/>
          </p:cNvSpPr>
          <p:nvPr>
            <p:ph type="title"/>
          </p:nvPr>
        </p:nvSpPr>
        <p:spPr>
          <a:xfrm>
            <a:off x="692728" y="2590801"/>
            <a:ext cx="7758545" cy="1676399"/>
          </a:xfrm>
        </p:spPr>
        <p:txBody>
          <a:bodyPr>
            <a:normAutofit fontScale="90000"/>
          </a:bodyPr>
          <a:lstStyle/>
          <a:p>
            <a:pPr algn="ctr"/>
            <a:r>
              <a:rPr lang="en-US" dirty="0"/>
              <a:t>Section 2.7</a:t>
            </a:r>
            <a:br>
              <a:rPr lang="en-US" dirty="0"/>
            </a:br>
            <a:r>
              <a:rPr lang="en-US" dirty="0"/>
              <a:t>Numerical Approximations: Euler’s Method</a:t>
            </a:r>
            <a:endParaRPr lang="en-IN" dirty="0"/>
          </a:p>
        </p:txBody>
      </p:sp>
    </p:spTree>
    <p:extLst>
      <p:ext uri="{BB962C8B-B14F-4D97-AF65-F5344CB8AC3E}">
        <p14:creationId xmlns:p14="http://schemas.microsoft.com/office/powerpoint/2010/main" val="1599326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7614-A7AE-4F17-AA4A-6C6FE46A083E}"/>
              </a:ext>
            </a:extLst>
          </p:cNvPr>
          <p:cNvSpPr>
            <a:spLocks noGrp="1"/>
          </p:cNvSpPr>
          <p:nvPr>
            <p:ph type="title"/>
          </p:nvPr>
        </p:nvSpPr>
        <p:spPr/>
        <p:txBody>
          <a:bodyPr>
            <a:noAutofit/>
          </a:bodyPr>
          <a:lstStyle/>
          <a:p>
            <a:r>
              <a:rPr lang="en-US" dirty="0"/>
              <a:t>Error Bounds and Numerical Methods</a:t>
            </a:r>
            <a:endParaRPr lang="en-IN" dirty="0"/>
          </a:p>
        </p:txBody>
      </p:sp>
      <p:sp>
        <p:nvSpPr>
          <p:cNvPr id="19" name="Content Placeholder 18">
            <a:extLst>
              <a:ext uri="{FF2B5EF4-FFF2-40B4-BE49-F238E27FC236}">
                <a16:creationId xmlns:a16="http://schemas.microsoft.com/office/drawing/2014/main" id="{62249641-17A7-472A-9FC1-5B48719F7467}"/>
              </a:ext>
            </a:extLst>
          </p:cNvPr>
          <p:cNvSpPr>
            <a:spLocks noGrp="1"/>
          </p:cNvSpPr>
          <p:nvPr>
            <p:ph sz="quarter" idx="10"/>
          </p:nvPr>
        </p:nvSpPr>
        <p:spPr>
          <a:xfrm>
            <a:off x="304800" y="1447800"/>
            <a:ext cx="8543926" cy="4800600"/>
          </a:xfrm>
        </p:spPr>
        <p:txBody>
          <a:bodyPr/>
          <a:lstStyle/>
          <a:p>
            <a:r>
              <a:rPr lang="en-US" sz="2200" dirty="0"/>
              <a:t>In using a numerical procedure, keep in mind the question of whether the results are accurate enough to be useful.  </a:t>
            </a:r>
          </a:p>
          <a:p>
            <a:r>
              <a:rPr lang="en-US" sz="2200" dirty="0"/>
              <a:t>In our examples, we compared approximations with exact solutions.  However, numerical procedures are usually used when an exact solution is not available.  What is needed are bounds for (or estimates of) errors, which do not require knowledge of exact solution. More discussion on these issues and other numerical methods is given in Chapter 8.</a:t>
            </a:r>
          </a:p>
          <a:p>
            <a:r>
              <a:rPr lang="en-US" sz="2200" dirty="0"/>
              <a:t>Since numerical approximations ideally reflect behavior of solution, a member of a diverging family of solutions is harder to approximate than a member of a converging family.  </a:t>
            </a:r>
          </a:p>
          <a:p>
            <a:r>
              <a:rPr lang="en-US" sz="2200" dirty="0"/>
              <a:t>Also, direction fields are often a relatively easy first step in understanding the behavior of solutions. </a:t>
            </a:r>
          </a:p>
        </p:txBody>
      </p:sp>
    </p:spTree>
    <p:extLst>
      <p:ext uri="{BB962C8B-B14F-4D97-AF65-F5344CB8AC3E}">
        <p14:creationId xmlns:p14="http://schemas.microsoft.com/office/powerpoint/2010/main" val="1518503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74183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9CDF-52C2-49F5-A8AC-678E8EB3A66E}"/>
              </a:ext>
            </a:extLst>
          </p:cNvPr>
          <p:cNvSpPr>
            <a:spLocks noGrp="1"/>
          </p:cNvSpPr>
          <p:nvPr>
            <p:ph type="title"/>
          </p:nvPr>
        </p:nvSpPr>
        <p:spPr/>
        <p:txBody>
          <a:bodyPr>
            <a:noAutofit/>
          </a:bodyPr>
          <a:lstStyle/>
          <a:p>
            <a:r>
              <a:rPr lang="en-US" dirty="0"/>
              <a:t>Analytical Solutions to First Order ODE’s not Always Available</a:t>
            </a:r>
            <a:endParaRPr lang="en-IN" dirty="0"/>
          </a:p>
        </p:txBody>
      </p:sp>
      <p:sp>
        <p:nvSpPr>
          <p:cNvPr id="3" name="Content Placeholder 2">
            <a:extLst>
              <a:ext uri="{FF2B5EF4-FFF2-40B4-BE49-F238E27FC236}">
                <a16:creationId xmlns:a16="http://schemas.microsoft.com/office/drawing/2014/main" id="{67C00F23-B9E7-4351-88D7-60DF29602001}"/>
              </a:ext>
            </a:extLst>
          </p:cNvPr>
          <p:cNvSpPr>
            <a:spLocks noGrp="1"/>
          </p:cNvSpPr>
          <p:nvPr>
            <p:ph sz="quarter" idx="15"/>
          </p:nvPr>
        </p:nvSpPr>
        <p:spPr/>
        <p:txBody>
          <a:bodyPr/>
          <a:lstStyle/>
          <a:p>
            <a:pPr marL="461963" indent="-461963"/>
            <a:r>
              <a:rPr lang="en-US" sz="2400" dirty="0"/>
              <a:t>Recall that a first order initial value problem has the form</a:t>
            </a:r>
          </a:p>
        </p:txBody>
      </p:sp>
      <p:graphicFrame>
        <p:nvGraphicFramePr>
          <p:cNvPr id="5" name="Object 4" descr="multiline equation row 1  d times y divided by d times t equals f of t comma y comma y of t sub zero equals y sub zero">
            <a:extLst>
              <a:ext uri="{FF2B5EF4-FFF2-40B4-BE49-F238E27FC236}">
                <a16:creationId xmlns:a16="http://schemas.microsoft.com/office/drawing/2014/main" id="{4ABB8045-773D-4A29-8E17-D3E5A1F67664}"/>
              </a:ext>
            </a:extLst>
          </p:cNvPr>
          <p:cNvGraphicFramePr>
            <a:graphicFrameLocks noChangeAspect="1"/>
          </p:cNvGraphicFramePr>
          <p:nvPr>
            <p:extLst>
              <p:ext uri="{D42A27DB-BD31-4B8C-83A1-F6EECF244321}">
                <p14:modId xmlns:p14="http://schemas.microsoft.com/office/powerpoint/2010/main" val="596168049"/>
              </p:ext>
            </p:extLst>
          </p:nvPr>
        </p:nvGraphicFramePr>
        <p:xfrm>
          <a:off x="3352800" y="2132183"/>
          <a:ext cx="2380041" cy="576417"/>
        </p:xfrm>
        <a:graphic>
          <a:graphicData uri="http://schemas.openxmlformats.org/presentationml/2006/ole">
            <mc:AlternateContent xmlns:mc="http://schemas.openxmlformats.org/markup-compatibility/2006">
              <mc:Choice xmlns:v="urn:schemas-microsoft-com:vml" Requires="v">
                <p:oleObj name="Equation" r:id="rId2" imgW="1625400" imgH="393480" progId="Equation.DSMT4">
                  <p:embed/>
                </p:oleObj>
              </mc:Choice>
              <mc:Fallback>
                <p:oleObj name="Equation" r:id="rId2" imgW="1625400" imgH="393480" progId="Equation.DSMT4">
                  <p:embed/>
                  <p:pic>
                    <p:nvPicPr>
                      <p:cNvPr id="5" name="Object 4"/>
                      <p:cNvPicPr/>
                      <p:nvPr/>
                    </p:nvPicPr>
                    <p:blipFill>
                      <a:blip r:embed="rId3"/>
                      <a:stretch>
                        <a:fillRect/>
                      </a:stretch>
                    </p:blipFill>
                    <p:spPr>
                      <a:xfrm>
                        <a:off x="3352800" y="2132183"/>
                        <a:ext cx="2380041" cy="57641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DF120FB7-F329-4CE4-A811-0B5B6322069E}"/>
              </a:ext>
            </a:extLst>
          </p:cNvPr>
          <p:cNvSpPr>
            <a:spLocks noGrp="1"/>
          </p:cNvSpPr>
          <p:nvPr>
            <p:ph sz="quarter" idx="21"/>
          </p:nvPr>
        </p:nvSpPr>
        <p:spPr>
          <a:xfrm>
            <a:off x="398815" y="2670296"/>
            <a:ext cx="8365125" cy="3425703"/>
          </a:xfrm>
        </p:spPr>
        <p:txBody>
          <a:bodyPr/>
          <a:lstStyle/>
          <a:p>
            <a:pPr marL="461963" indent="-461963">
              <a:lnSpc>
                <a:spcPct val="100000"/>
              </a:lnSpc>
              <a:spcBef>
                <a:spcPts val="624"/>
              </a:spcBef>
            </a:pPr>
            <a:r>
              <a:rPr lang="en-IN" dirty="0"/>
              <a:t>If </a:t>
            </a:r>
            <a:r>
              <a:rPr lang="en-IN" i="1" dirty="0"/>
              <a:t>f </a:t>
            </a:r>
            <a:r>
              <a:rPr lang="en-IN" dirty="0"/>
              <a:t> and </a:t>
            </a:r>
            <a:r>
              <a:rPr lang="en-IN" dirty="0">
                <a:cs typeface="Times New Roman" panose="02020603050405020304" pitchFamily="18" charset="0"/>
              </a:rPr>
              <a:t>∂</a:t>
            </a:r>
            <a:r>
              <a:rPr lang="en-IN" i="1" dirty="0">
                <a:cs typeface="Times New Roman" panose="02020603050405020304" pitchFamily="18" charset="0"/>
              </a:rPr>
              <a:t>f</a:t>
            </a:r>
            <a:r>
              <a:rPr lang="en-IN" dirty="0">
                <a:cs typeface="Times New Roman" panose="02020603050405020304" pitchFamily="18" charset="0"/>
              </a:rPr>
              <a:t>/∂</a:t>
            </a:r>
            <a:r>
              <a:rPr lang="en-IN" i="1" dirty="0">
                <a:cs typeface="Times New Roman" panose="02020603050405020304" pitchFamily="18" charset="0"/>
              </a:rPr>
              <a:t>y </a:t>
            </a:r>
            <a:r>
              <a:rPr lang="en-US" dirty="0"/>
              <a:t>are continuous, then this IVP has a unique solution </a:t>
            </a:r>
            <a:r>
              <a:rPr lang="en-US" i="1" dirty="0"/>
              <a:t>y</a:t>
            </a:r>
            <a:r>
              <a:rPr lang="en-US" dirty="0"/>
              <a:t> = </a:t>
            </a:r>
            <a:r>
              <a:rPr lang="el-GR" i="1" dirty="0">
                <a:cs typeface="Times New Roman" panose="02020603050405020304" pitchFamily="18" charset="0"/>
              </a:rPr>
              <a:t>ϕ</a:t>
            </a:r>
            <a:r>
              <a:rPr lang="en-US" dirty="0">
                <a:cs typeface="Times New Roman" panose="02020603050405020304" pitchFamily="18" charset="0"/>
              </a:rPr>
              <a:t>(</a:t>
            </a:r>
            <a:r>
              <a:rPr lang="en-US" i="1" dirty="0">
                <a:cs typeface="Times New Roman" panose="02020603050405020304" pitchFamily="18" charset="0"/>
              </a:rPr>
              <a:t>t</a:t>
            </a:r>
            <a:r>
              <a:rPr lang="en-US" dirty="0">
                <a:cs typeface="Times New Roman" panose="02020603050405020304" pitchFamily="18" charset="0"/>
              </a:rPr>
              <a:t>) </a:t>
            </a:r>
            <a:r>
              <a:rPr lang="en-US" dirty="0"/>
              <a:t>in some interval about </a:t>
            </a:r>
            <a:r>
              <a:rPr lang="en-US" i="1" dirty="0"/>
              <a:t>t</a:t>
            </a:r>
            <a:r>
              <a:rPr lang="en-US" baseline="-25000" dirty="0"/>
              <a:t>0</a:t>
            </a:r>
            <a:r>
              <a:rPr lang="en-US" dirty="0"/>
              <a:t>.  </a:t>
            </a:r>
          </a:p>
          <a:p>
            <a:pPr marL="461963" indent="-461963">
              <a:lnSpc>
                <a:spcPct val="100000"/>
              </a:lnSpc>
              <a:spcBef>
                <a:spcPts val="624"/>
              </a:spcBef>
            </a:pPr>
            <a:r>
              <a:rPr lang="en-US" dirty="0"/>
              <a:t>When the differential equation is linear, separable or exact, we can find the solution by symbolic manipulations.  </a:t>
            </a:r>
          </a:p>
          <a:p>
            <a:pPr marL="461963" indent="-461963">
              <a:lnSpc>
                <a:spcPct val="100000"/>
              </a:lnSpc>
              <a:spcBef>
                <a:spcPts val="624"/>
              </a:spcBef>
            </a:pPr>
            <a:r>
              <a:rPr lang="en-US" dirty="0"/>
              <a:t>However, the solutions for most differential equations of this form cannot be found by analytical means. </a:t>
            </a:r>
          </a:p>
          <a:p>
            <a:pPr marL="461963" indent="-461963">
              <a:lnSpc>
                <a:spcPct val="100000"/>
              </a:lnSpc>
              <a:spcBef>
                <a:spcPts val="624"/>
              </a:spcBef>
            </a:pPr>
            <a:r>
              <a:rPr lang="en-US" dirty="0"/>
              <a:t>Therefore it is important to be able to approach the problem in other ways.</a:t>
            </a:r>
          </a:p>
        </p:txBody>
      </p:sp>
    </p:spTree>
    <p:extLst>
      <p:ext uri="{BB962C8B-B14F-4D97-AF65-F5344CB8AC3E}">
        <p14:creationId xmlns:p14="http://schemas.microsoft.com/office/powerpoint/2010/main" val="304229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38BA-6A28-4674-9B45-72D45D863396}"/>
              </a:ext>
            </a:extLst>
          </p:cNvPr>
          <p:cNvSpPr>
            <a:spLocks noGrp="1"/>
          </p:cNvSpPr>
          <p:nvPr>
            <p:ph type="title"/>
          </p:nvPr>
        </p:nvSpPr>
        <p:spPr>
          <a:xfrm>
            <a:off x="281354" y="457200"/>
            <a:ext cx="8534400" cy="838200"/>
          </a:xfrm>
        </p:spPr>
        <p:txBody>
          <a:bodyPr>
            <a:normAutofit/>
          </a:bodyPr>
          <a:lstStyle/>
          <a:p>
            <a:r>
              <a:rPr lang="en-IN" dirty="0"/>
              <a:t>Direction Fields</a:t>
            </a:r>
          </a:p>
        </p:txBody>
      </p:sp>
      <p:sp>
        <p:nvSpPr>
          <p:cNvPr id="3" name="Content Placeholder 2">
            <a:extLst>
              <a:ext uri="{FF2B5EF4-FFF2-40B4-BE49-F238E27FC236}">
                <a16:creationId xmlns:a16="http://schemas.microsoft.com/office/drawing/2014/main" id="{E5DBFAAF-C98C-44FF-B2DC-9E9A1A3F8E09}"/>
              </a:ext>
            </a:extLst>
          </p:cNvPr>
          <p:cNvSpPr>
            <a:spLocks noGrp="1"/>
          </p:cNvSpPr>
          <p:nvPr>
            <p:ph sz="quarter" idx="15"/>
          </p:nvPr>
        </p:nvSpPr>
        <p:spPr>
          <a:xfrm>
            <a:off x="380060" y="1692274"/>
            <a:ext cx="5487340" cy="428571"/>
          </a:xfrm>
        </p:spPr>
        <p:txBody>
          <a:bodyPr/>
          <a:lstStyle/>
          <a:p>
            <a:pPr marL="461963" indent="-461963"/>
            <a:r>
              <a:rPr lang="en-US" sz="2400" dirty="0"/>
              <a:t>For the first order initial value problem</a:t>
            </a:r>
            <a:endParaRPr lang="en-IN" sz="2400" dirty="0"/>
          </a:p>
        </p:txBody>
      </p:sp>
      <p:graphicFrame>
        <p:nvGraphicFramePr>
          <p:cNvPr id="7" name="Object 6" descr="multiline equation row 1 y super prime equals f of t comma y comma y of t sub zero equals y sub zero comma">
            <a:extLst>
              <a:ext uri="{FF2B5EF4-FFF2-40B4-BE49-F238E27FC236}">
                <a16:creationId xmlns:a16="http://schemas.microsoft.com/office/drawing/2014/main" id="{B82921CA-3142-419A-98FF-C5A61CECE701}"/>
              </a:ext>
            </a:extLst>
          </p:cNvPr>
          <p:cNvGraphicFramePr>
            <a:graphicFrameLocks noChangeAspect="1"/>
          </p:cNvGraphicFramePr>
          <p:nvPr>
            <p:extLst>
              <p:ext uri="{D42A27DB-BD31-4B8C-83A1-F6EECF244321}">
                <p14:modId xmlns:p14="http://schemas.microsoft.com/office/powerpoint/2010/main" val="3577907020"/>
              </p:ext>
            </p:extLst>
          </p:nvPr>
        </p:nvGraphicFramePr>
        <p:xfrm>
          <a:off x="5775748" y="1670869"/>
          <a:ext cx="2834852" cy="449976"/>
        </p:xfrm>
        <a:graphic>
          <a:graphicData uri="http://schemas.openxmlformats.org/presentationml/2006/ole">
            <mc:AlternateContent xmlns:mc="http://schemas.openxmlformats.org/markup-compatibility/2006">
              <mc:Choice xmlns:v="urn:schemas-microsoft-com:vml" Requires="v">
                <p:oleObj name="Equation" r:id="rId3" imgW="1600200" imgH="253800" progId="Equation.DSMT4">
                  <p:embed/>
                </p:oleObj>
              </mc:Choice>
              <mc:Fallback>
                <p:oleObj name="Equation" r:id="rId3" imgW="1600200" imgH="253800" progId="Equation.DSMT4">
                  <p:embed/>
                  <p:pic>
                    <p:nvPicPr>
                      <p:cNvPr id="4" name="Object 3"/>
                      <p:cNvPicPr/>
                      <p:nvPr/>
                    </p:nvPicPr>
                    <p:blipFill>
                      <a:blip r:embed="rId4"/>
                      <a:stretch>
                        <a:fillRect/>
                      </a:stretch>
                    </p:blipFill>
                    <p:spPr>
                      <a:xfrm>
                        <a:off x="5775748" y="1670869"/>
                        <a:ext cx="2834852" cy="44997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B1F016F-98BF-4AEE-80C1-CBD2580A1999}"/>
              </a:ext>
            </a:extLst>
          </p:cNvPr>
          <p:cNvSpPr>
            <a:spLocks noGrp="1"/>
          </p:cNvSpPr>
          <p:nvPr>
            <p:ph sz="quarter" idx="18"/>
          </p:nvPr>
        </p:nvSpPr>
        <p:spPr>
          <a:xfrm>
            <a:off x="398816" y="2057400"/>
            <a:ext cx="8514996" cy="1888710"/>
          </a:xfrm>
        </p:spPr>
        <p:txBody>
          <a:bodyPr/>
          <a:lstStyle/>
          <a:p>
            <a:pPr marL="461963" indent="0">
              <a:buNone/>
            </a:pPr>
            <a:r>
              <a:rPr lang="en-US" dirty="0"/>
              <a:t>we can sketch a direction field and visualize the behavior of solutions. This has the advantage of being a relatively simple process, even for complicated equations. However, direction fields do not lend themselves to quantitative computations or comparisons.</a:t>
            </a:r>
            <a:endParaRPr lang="en-IN" dirty="0"/>
          </a:p>
        </p:txBody>
      </p:sp>
      <p:sp>
        <p:nvSpPr>
          <p:cNvPr id="8" name="Content Placeholder 7">
            <a:extLst>
              <a:ext uri="{FF2B5EF4-FFF2-40B4-BE49-F238E27FC236}">
                <a16:creationId xmlns:a16="http://schemas.microsoft.com/office/drawing/2014/main" id="{A2A871FE-6059-45FD-8E80-60CE7C459155}"/>
              </a:ext>
            </a:extLst>
          </p:cNvPr>
          <p:cNvSpPr>
            <a:spLocks noGrp="1"/>
          </p:cNvSpPr>
          <p:nvPr>
            <p:ph sz="quarter" idx="21"/>
          </p:nvPr>
        </p:nvSpPr>
        <p:spPr>
          <a:xfrm>
            <a:off x="854103" y="3988821"/>
            <a:ext cx="2955897" cy="2057400"/>
          </a:xfrm>
        </p:spPr>
        <p:txBody>
          <a:bodyPr/>
          <a:lstStyle/>
          <a:p>
            <a:pPr marL="0" indent="0">
              <a:buNone/>
            </a:pPr>
            <a:r>
              <a:rPr lang="en-IN" dirty="0"/>
              <a:t>direction field solution to </a:t>
            </a:r>
            <a:r>
              <a:rPr lang="en-IN" i="1" dirty="0" err="1"/>
              <a:t>dy</a:t>
            </a:r>
            <a:r>
              <a:rPr lang="en-IN" dirty="0"/>
              <a:t>/</a:t>
            </a:r>
            <a:r>
              <a:rPr lang="en-IN" i="1" dirty="0"/>
              <a:t>dt</a:t>
            </a:r>
            <a:r>
              <a:rPr lang="en-IN" dirty="0"/>
              <a:t> = 3−2</a:t>
            </a:r>
            <a:r>
              <a:rPr lang="en-IN" i="1" dirty="0"/>
              <a:t>t</a:t>
            </a:r>
            <a:r>
              <a:rPr lang="en-IN" dirty="0"/>
              <a:t>−0.5</a:t>
            </a:r>
            <a:r>
              <a:rPr lang="en-IN" i="1" dirty="0"/>
              <a:t>y</a:t>
            </a:r>
          </a:p>
        </p:txBody>
      </p:sp>
      <p:pic>
        <p:nvPicPr>
          <p:cNvPr id="20" name="Content Placeholder 19" descr="A graph shows a direction field. The horizontal and vertical axes are labeled t and y, respectively. The t axis is marked from 0 to 3 in increments of 1, and the y axis is marked from negative 1 to 3 in increments of 1. The direction field consists of small line segments. From the left, the line segments slope upward to the right with their slopes decreasing as we move rightward until they become almost horizontal, after which they slope downward to the right with their slopes increasing. The point at which the line segments become horizontal vary in each row, and lie roughly between t equals 0.5 and t equals 2. The horizontal portions in each row collectively form a downward sloping pattern from left to right. All values are estimated.">
            <a:extLst>
              <a:ext uri="{FF2B5EF4-FFF2-40B4-BE49-F238E27FC236}">
                <a16:creationId xmlns:a16="http://schemas.microsoft.com/office/drawing/2014/main" id="{50942A07-09CC-45C0-862D-4EBAB47D4A42}"/>
              </a:ext>
            </a:extLst>
          </p:cNvPr>
          <p:cNvPicPr>
            <a:picLocks noGrp="1" noChangeAspect="1"/>
          </p:cNvPicPr>
          <p:nvPr>
            <p:ph sz="quarter" idx="16"/>
          </p:nvPr>
        </p:nvPicPr>
        <p:blipFill>
          <a:blip r:embed="rId5"/>
          <a:stretch>
            <a:fillRect/>
          </a:stretch>
        </p:blipFill>
        <p:spPr>
          <a:xfrm>
            <a:off x="5112512" y="3786642"/>
            <a:ext cx="3177385" cy="2461758"/>
          </a:xfrm>
          <a:prstGeom prst="rect">
            <a:avLst/>
          </a:prstGeom>
        </p:spPr>
      </p:pic>
    </p:spTree>
    <p:extLst>
      <p:ext uri="{BB962C8B-B14F-4D97-AF65-F5344CB8AC3E}">
        <p14:creationId xmlns:p14="http://schemas.microsoft.com/office/powerpoint/2010/main" val="751274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AB5C-04FE-4E7F-9AA1-0C3B1358FA29}"/>
              </a:ext>
            </a:extLst>
          </p:cNvPr>
          <p:cNvSpPr>
            <a:spLocks noGrp="1"/>
          </p:cNvSpPr>
          <p:nvPr>
            <p:ph type="title"/>
          </p:nvPr>
        </p:nvSpPr>
        <p:spPr>
          <a:xfrm>
            <a:off x="281354" y="457200"/>
            <a:ext cx="8534400" cy="762000"/>
          </a:xfrm>
        </p:spPr>
        <p:txBody>
          <a:bodyPr>
            <a:normAutofit/>
          </a:bodyPr>
          <a:lstStyle/>
          <a:p>
            <a:r>
              <a:rPr lang="en-IN" dirty="0"/>
              <a:t>Numerical Methods</a:t>
            </a:r>
          </a:p>
        </p:txBody>
      </p:sp>
      <p:sp>
        <p:nvSpPr>
          <p:cNvPr id="3" name="Content Placeholder 2">
            <a:extLst>
              <a:ext uri="{FF2B5EF4-FFF2-40B4-BE49-F238E27FC236}">
                <a16:creationId xmlns:a16="http://schemas.microsoft.com/office/drawing/2014/main" id="{D3B6E7C3-E6A7-4D29-98E0-D14A4D70FD9A}"/>
              </a:ext>
            </a:extLst>
          </p:cNvPr>
          <p:cNvSpPr>
            <a:spLocks noGrp="1"/>
          </p:cNvSpPr>
          <p:nvPr>
            <p:ph sz="quarter" idx="15"/>
          </p:nvPr>
        </p:nvSpPr>
        <p:spPr>
          <a:xfrm>
            <a:off x="380060" y="1692274"/>
            <a:ext cx="5487340" cy="503885"/>
          </a:xfrm>
        </p:spPr>
        <p:txBody>
          <a:bodyPr/>
          <a:lstStyle/>
          <a:p>
            <a:pPr marL="461963" indent="-461963"/>
            <a:r>
              <a:rPr lang="en-US" sz="2400" dirty="0"/>
              <a:t>For our first order initial value problem</a:t>
            </a:r>
          </a:p>
        </p:txBody>
      </p:sp>
      <p:graphicFrame>
        <p:nvGraphicFramePr>
          <p:cNvPr id="7" name="Object 6" descr="multiline equation row 1 y super prime equals f of t comma y comma y of t sub zero equals y sub zero comma">
            <a:extLst>
              <a:ext uri="{FF2B5EF4-FFF2-40B4-BE49-F238E27FC236}">
                <a16:creationId xmlns:a16="http://schemas.microsoft.com/office/drawing/2014/main" id="{E973EAC6-E684-4C37-B4FC-FAA20B5043AE}"/>
              </a:ext>
            </a:extLst>
          </p:cNvPr>
          <p:cNvGraphicFramePr>
            <a:graphicFrameLocks noChangeAspect="1"/>
          </p:cNvGraphicFramePr>
          <p:nvPr>
            <p:extLst>
              <p:ext uri="{D42A27DB-BD31-4B8C-83A1-F6EECF244321}">
                <p14:modId xmlns:p14="http://schemas.microsoft.com/office/powerpoint/2010/main" val="1869859243"/>
              </p:ext>
            </p:extLst>
          </p:nvPr>
        </p:nvGraphicFramePr>
        <p:xfrm>
          <a:off x="3283431" y="2188945"/>
          <a:ext cx="2577138" cy="409069"/>
        </p:xfrm>
        <a:graphic>
          <a:graphicData uri="http://schemas.openxmlformats.org/presentationml/2006/ole">
            <mc:AlternateContent xmlns:mc="http://schemas.openxmlformats.org/markup-compatibility/2006">
              <mc:Choice xmlns:v="urn:schemas-microsoft-com:vml" Requires="v">
                <p:oleObj name="Equation" r:id="rId2" imgW="1600200" imgH="253800" progId="Equation.DSMT4">
                  <p:embed/>
                </p:oleObj>
              </mc:Choice>
              <mc:Fallback>
                <p:oleObj name="Equation" r:id="rId2" imgW="1600200" imgH="253800" progId="Equation.DSMT4">
                  <p:embed/>
                  <p:pic>
                    <p:nvPicPr>
                      <p:cNvPr id="4" name="Object 3"/>
                      <p:cNvPicPr/>
                      <p:nvPr/>
                    </p:nvPicPr>
                    <p:blipFill>
                      <a:blip r:embed="rId3"/>
                      <a:stretch>
                        <a:fillRect/>
                      </a:stretch>
                    </p:blipFill>
                    <p:spPr>
                      <a:xfrm>
                        <a:off x="3283431" y="2188945"/>
                        <a:ext cx="2577138"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EA6BA57-E4D8-4B63-B460-6BDC9EF1703D}"/>
              </a:ext>
            </a:extLst>
          </p:cNvPr>
          <p:cNvSpPr>
            <a:spLocks noGrp="1"/>
          </p:cNvSpPr>
          <p:nvPr>
            <p:ph sz="quarter" idx="18"/>
          </p:nvPr>
        </p:nvSpPr>
        <p:spPr>
          <a:xfrm>
            <a:off x="380060" y="2590800"/>
            <a:ext cx="8230540" cy="3581400"/>
          </a:xfrm>
        </p:spPr>
        <p:txBody>
          <a:bodyPr/>
          <a:lstStyle/>
          <a:p>
            <a:pPr marL="461963" indent="0">
              <a:buNone/>
              <a:tabLst>
                <a:tab pos="461963" algn="l"/>
              </a:tabLst>
            </a:pPr>
            <a:r>
              <a:rPr lang="en-US" dirty="0"/>
              <a:t>an alternative is to compute approximate values of the solution </a:t>
            </a:r>
            <a:r>
              <a:rPr lang="en-US" i="1" dirty="0"/>
              <a:t>y</a:t>
            </a:r>
            <a:r>
              <a:rPr lang="en-US" dirty="0"/>
              <a:t> = </a:t>
            </a:r>
            <a:r>
              <a:rPr lang="el-GR" i="1" dirty="0">
                <a:cs typeface="Times New Roman" panose="02020603050405020304" pitchFamily="18" charset="0"/>
              </a:rPr>
              <a:t>ϕ</a:t>
            </a:r>
            <a:r>
              <a:rPr lang="en-US" dirty="0">
                <a:cs typeface="Times New Roman" panose="02020603050405020304" pitchFamily="18" charset="0"/>
              </a:rPr>
              <a:t>(</a:t>
            </a:r>
            <a:r>
              <a:rPr lang="en-US" i="1" dirty="0">
                <a:cs typeface="Times New Roman" panose="02020603050405020304" pitchFamily="18" charset="0"/>
              </a:rPr>
              <a:t>t</a:t>
            </a:r>
            <a:r>
              <a:rPr lang="en-US" dirty="0">
                <a:cs typeface="Times New Roman" panose="02020603050405020304" pitchFamily="18" charset="0"/>
              </a:rPr>
              <a:t>) </a:t>
            </a:r>
            <a:r>
              <a:rPr lang="en-US" dirty="0"/>
              <a:t>at a selected set of </a:t>
            </a:r>
            <a:r>
              <a:rPr lang="en-US" i="1" dirty="0"/>
              <a:t>t</a:t>
            </a:r>
            <a:r>
              <a:rPr lang="en-US" dirty="0"/>
              <a:t>-values.  </a:t>
            </a:r>
          </a:p>
          <a:p>
            <a:pPr marL="461963" indent="-461963"/>
            <a:r>
              <a:rPr lang="en-US" dirty="0"/>
              <a:t>Ideally, the approximate solution values will be accompanied by error bounds that ensure the level of accuracy. </a:t>
            </a:r>
          </a:p>
          <a:p>
            <a:pPr marL="461963" indent="-461963"/>
            <a:r>
              <a:rPr lang="en-US" dirty="0"/>
              <a:t>There are many numerical methods that produce numerical approximations to solutions of differential equations, some of which are discussed in Chapter 8.  </a:t>
            </a:r>
          </a:p>
          <a:p>
            <a:pPr marL="461963" indent="-461963"/>
            <a:r>
              <a:rPr lang="en-US" dirty="0"/>
              <a:t>In this section, we examine the </a:t>
            </a:r>
            <a:r>
              <a:rPr lang="en-US" b="1" dirty="0"/>
              <a:t>tangent line method</a:t>
            </a:r>
            <a:r>
              <a:rPr lang="en-US" dirty="0"/>
              <a:t>, which is also called </a:t>
            </a:r>
            <a:r>
              <a:rPr lang="en-US" b="1" dirty="0"/>
              <a:t>Euler’s Method.</a:t>
            </a:r>
            <a:endParaRPr lang="en-IN" b="1" dirty="0"/>
          </a:p>
        </p:txBody>
      </p:sp>
    </p:spTree>
    <p:extLst>
      <p:ext uri="{BB962C8B-B14F-4D97-AF65-F5344CB8AC3E}">
        <p14:creationId xmlns:p14="http://schemas.microsoft.com/office/powerpoint/2010/main" val="3604321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2697-8F97-416A-8179-5BAE05EFC856}"/>
              </a:ext>
            </a:extLst>
          </p:cNvPr>
          <p:cNvSpPr>
            <a:spLocks noGrp="1"/>
          </p:cNvSpPr>
          <p:nvPr>
            <p:ph type="title"/>
          </p:nvPr>
        </p:nvSpPr>
        <p:spPr>
          <a:xfrm>
            <a:off x="281354" y="457200"/>
            <a:ext cx="8534400" cy="1141412"/>
          </a:xfrm>
        </p:spPr>
        <p:txBody>
          <a:bodyPr>
            <a:noAutofit/>
          </a:bodyPr>
          <a:lstStyle/>
          <a:p>
            <a:r>
              <a:rPr lang="en-IN" dirty="0"/>
              <a:t>Euler’s Method: Tangent Line Approximation</a:t>
            </a:r>
          </a:p>
        </p:txBody>
      </p:sp>
      <p:sp>
        <p:nvSpPr>
          <p:cNvPr id="3" name="Content Placeholder 2">
            <a:extLst>
              <a:ext uri="{FF2B5EF4-FFF2-40B4-BE49-F238E27FC236}">
                <a16:creationId xmlns:a16="http://schemas.microsoft.com/office/drawing/2014/main" id="{3DC10A30-EC8B-4951-B039-94EF0A73EE21}"/>
              </a:ext>
            </a:extLst>
          </p:cNvPr>
          <p:cNvSpPr>
            <a:spLocks noGrp="1"/>
          </p:cNvSpPr>
          <p:nvPr>
            <p:ph sz="quarter" idx="15"/>
          </p:nvPr>
        </p:nvSpPr>
        <p:spPr>
          <a:xfrm>
            <a:off x="380060" y="1600200"/>
            <a:ext cx="8534400" cy="503885"/>
          </a:xfrm>
        </p:spPr>
        <p:txBody>
          <a:bodyPr/>
          <a:lstStyle/>
          <a:p>
            <a:pPr marL="461963" indent="-461963">
              <a:tabLst>
                <a:tab pos="461963" algn="l"/>
              </a:tabLst>
            </a:pPr>
            <a:r>
              <a:rPr lang="en-US" sz="2400" dirty="0"/>
              <a:t>For the initial value problem</a:t>
            </a:r>
          </a:p>
        </p:txBody>
      </p:sp>
      <p:graphicFrame>
        <p:nvGraphicFramePr>
          <p:cNvPr id="7" name="Object 6" descr="multiline equation row 1 y super prime equals f of t comma y comma y of t sub zero equals y sub zero comma">
            <a:extLst>
              <a:ext uri="{FF2B5EF4-FFF2-40B4-BE49-F238E27FC236}">
                <a16:creationId xmlns:a16="http://schemas.microsoft.com/office/drawing/2014/main" id="{56CA493D-4767-4038-B16E-D1E6E6984C0D}"/>
              </a:ext>
            </a:extLst>
          </p:cNvPr>
          <p:cNvGraphicFramePr>
            <a:graphicFrameLocks noChangeAspect="1"/>
          </p:cNvGraphicFramePr>
          <p:nvPr>
            <p:extLst>
              <p:ext uri="{D42A27DB-BD31-4B8C-83A1-F6EECF244321}">
                <p14:modId xmlns:p14="http://schemas.microsoft.com/office/powerpoint/2010/main" val="396760721"/>
              </p:ext>
            </p:extLst>
          </p:nvPr>
        </p:nvGraphicFramePr>
        <p:xfrm>
          <a:off x="3276600" y="2007588"/>
          <a:ext cx="2577138" cy="409069"/>
        </p:xfrm>
        <a:graphic>
          <a:graphicData uri="http://schemas.openxmlformats.org/presentationml/2006/ole">
            <mc:AlternateContent xmlns:mc="http://schemas.openxmlformats.org/markup-compatibility/2006">
              <mc:Choice xmlns:v="urn:schemas-microsoft-com:vml" Requires="v">
                <p:oleObj name="Equation" r:id="rId3" imgW="1600200" imgH="253800" progId="Equation.DSMT4">
                  <p:embed/>
                </p:oleObj>
              </mc:Choice>
              <mc:Fallback>
                <p:oleObj name="Equation" r:id="rId3" imgW="1600200" imgH="253800" progId="Equation.DSMT4">
                  <p:embed/>
                  <p:pic>
                    <p:nvPicPr>
                      <p:cNvPr id="8" name="Object 7"/>
                      <p:cNvPicPr/>
                      <p:nvPr/>
                    </p:nvPicPr>
                    <p:blipFill>
                      <a:blip r:embed="rId4"/>
                      <a:stretch>
                        <a:fillRect/>
                      </a:stretch>
                    </p:blipFill>
                    <p:spPr>
                      <a:xfrm>
                        <a:off x="3276600" y="2007588"/>
                        <a:ext cx="2577138" cy="40906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F3D27A1-54DD-428D-B8A3-6A98DD15EC21}"/>
              </a:ext>
            </a:extLst>
          </p:cNvPr>
          <p:cNvSpPr>
            <a:spLocks noGrp="1"/>
          </p:cNvSpPr>
          <p:nvPr>
            <p:ph sz="quarter" idx="21"/>
          </p:nvPr>
        </p:nvSpPr>
        <p:spPr>
          <a:xfrm>
            <a:off x="380060" y="2362199"/>
            <a:ext cx="8230540" cy="1217087"/>
          </a:xfrm>
        </p:spPr>
        <p:txBody>
          <a:bodyPr/>
          <a:lstStyle/>
          <a:p>
            <a:pPr marL="461963" lvl="0" indent="0">
              <a:spcBef>
                <a:spcPts val="480"/>
              </a:spcBef>
              <a:buClr>
                <a:schemeClr val="dk1"/>
              </a:buClr>
              <a:buSzPts val="2400"/>
              <a:buNone/>
            </a:pPr>
            <a:r>
              <a:rPr lang="en-US" dirty="0"/>
              <a:t>we begin by approximating solution </a:t>
            </a:r>
            <a:r>
              <a:rPr lang="en-US" i="1" dirty="0"/>
              <a:t>y</a:t>
            </a:r>
            <a:r>
              <a:rPr lang="en-US" dirty="0"/>
              <a:t> = </a:t>
            </a:r>
            <a:r>
              <a:rPr lang="el-GR" i="1" dirty="0">
                <a:cs typeface="Times New Roman" panose="02020603050405020304" pitchFamily="18" charset="0"/>
              </a:rPr>
              <a:t>ϕ</a:t>
            </a:r>
            <a:r>
              <a:rPr lang="en-US" dirty="0">
                <a:cs typeface="Times New Roman" panose="02020603050405020304" pitchFamily="18" charset="0"/>
              </a:rPr>
              <a:t>(</a:t>
            </a:r>
            <a:r>
              <a:rPr lang="en-US" i="1" dirty="0">
                <a:cs typeface="Times New Roman" panose="02020603050405020304" pitchFamily="18" charset="0"/>
              </a:rPr>
              <a:t>t</a:t>
            </a:r>
            <a:r>
              <a:rPr lang="en-US" dirty="0">
                <a:cs typeface="Times New Roman" panose="02020603050405020304" pitchFamily="18" charset="0"/>
              </a:rPr>
              <a:t>) </a:t>
            </a:r>
            <a:r>
              <a:rPr lang="en-US" dirty="0">
                <a:ea typeface="Times New Roman"/>
                <a:cs typeface="Times New Roman"/>
                <a:sym typeface="Times New Roman"/>
              </a:rPr>
              <a:t>at initial point </a:t>
            </a:r>
            <a:r>
              <a:rPr lang="en-US" i="1" dirty="0">
                <a:ea typeface="Times New Roman"/>
                <a:cs typeface="Times New Roman"/>
                <a:sym typeface="Times New Roman"/>
              </a:rPr>
              <a:t>t</a:t>
            </a:r>
            <a:r>
              <a:rPr lang="en-US" baseline="-25000" dirty="0">
                <a:ea typeface="Times New Roman"/>
                <a:cs typeface="Times New Roman"/>
                <a:sym typeface="Times New Roman"/>
              </a:rPr>
              <a:t>0</a:t>
            </a:r>
            <a:r>
              <a:rPr lang="en-US" dirty="0">
                <a:ea typeface="Times New Roman"/>
                <a:cs typeface="Times New Roman"/>
                <a:sym typeface="Times New Roman"/>
              </a:rPr>
              <a:t>. </a:t>
            </a:r>
            <a:endParaRPr lang="en-US" dirty="0"/>
          </a:p>
          <a:p>
            <a:pPr marL="461963" lvl="0" indent="-461963">
              <a:spcBef>
                <a:spcPts val="480"/>
              </a:spcBef>
              <a:buSzPts val="2400"/>
            </a:pPr>
            <a:r>
              <a:rPr lang="en-US" dirty="0">
                <a:ea typeface="Times New Roman"/>
                <a:cs typeface="Times New Roman"/>
                <a:sym typeface="Times New Roman"/>
              </a:rPr>
              <a:t>The solution passes through initial point (</a:t>
            </a:r>
            <a:r>
              <a:rPr lang="en-US" i="1" dirty="0">
                <a:ea typeface="Times New Roman"/>
                <a:cs typeface="Times New Roman"/>
                <a:sym typeface="Times New Roman"/>
              </a:rPr>
              <a:t>t</a:t>
            </a:r>
            <a:r>
              <a:rPr lang="en-US" baseline="-25000" dirty="0">
                <a:ea typeface="Times New Roman"/>
                <a:cs typeface="Times New Roman"/>
                <a:sym typeface="Times New Roman"/>
              </a:rPr>
              <a:t>0</a:t>
            </a:r>
            <a:r>
              <a:rPr lang="en-US" dirty="0">
                <a:ea typeface="Times New Roman"/>
                <a:cs typeface="Times New Roman"/>
                <a:sym typeface="Times New Roman"/>
              </a:rPr>
              <a:t>, </a:t>
            </a:r>
            <a:r>
              <a:rPr lang="en-US" i="1" dirty="0">
                <a:ea typeface="Times New Roman"/>
                <a:cs typeface="Times New Roman"/>
                <a:sym typeface="Times New Roman"/>
              </a:rPr>
              <a:t>y</a:t>
            </a:r>
            <a:r>
              <a:rPr lang="en-US" baseline="-25000" dirty="0">
                <a:ea typeface="Times New Roman"/>
                <a:cs typeface="Times New Roman"/>
                <a:sym typeface="Times New Roman"/>
              </a:rPr>
              <a:t>0</a:t>
            </a:r>
            <a:r>
              <a:rPr lang="en-US" dirty="0">
                <a:ea typeface="Times New Roman"/>
                <a:cs typeface="Times New Roman"/>
                <a:sym typeface="Times New Roman"/>
              </a:rPr>
              <a:t>) with slope </a:t>
            </a:r>
            <a:r>
              <a:rPr lang="en-US" i="1" dirty="0">
                <a:ea typeface="Times New Roman"/>
                <a:cs typeface="Times New Roman"/>
                <a:sym typeface="Times New Roman"/>
              </a:rPr>
              <a:t>f</a:t>
            </a:r>
            <a:r>
              <a:rPr lang="en-US" dirty="0">
                <a:ea typeface="Times New Roman"/>
                <a:cs typeface="Times New Roman"/>
                <a:sym typeface="Times New Roman"/>
              </a:rPr>
              <a:t> (</a:t>
            </a:r>
            <a:r>
              <a:rPr lang="en-US" i="1" dirty="0">
                <a:ea typeface="Times New Roman"/>
                <a:cs typeface="Times New Roman"/>
                <a:sym typeface="Times New Roman"/>
              </a:rPr>
              <a:t>t</a:t>
            </a:r>
            <a:r>
              <a:rPr lang="en-US" baseline="-25000" dirty="0">
                <a:ea typeface="Times New Roman"/>
                <a:cs typeface="Times New Roman"/>
                <a:sym typeface="Times New Roman"/>
              </a:rPr>
              <a:t>0</a:t>
            </a:r>
            <a:r>
              <a:rPr lang="en-US" dirty="0">
                <a:ea typeface="Times New Roman"/>
                <a:cs typeface="Times New Roman"/>
                <a:sym typeface="Times New Roman"/>
              </a:rPr>
              <a:t>, </a:t>
            </a:r>
            <a:r>
              <a:rPr lang="en-US" i="1" dirty="0">
                <a:ea typeface="Times New Roman"/>
                <a:cs typeface="Times New Roman"/>
                <a:sym typeface="Times New Roman"/>
              </a:rPr>
              <a:t>y</a:t>
            </a:r>
            <a:r>
              <a:rPr lang="en-US" baseline="-25000" dirty="0">
                <a:ea typeface="Times New Roman"/>
                <a:cs typeface="Times New Roman"/>
                <a:sym typeface="Times New Roman"/>
              </a:rPr>
              <a:t>0</a:t>
            </a:r>
            <a:r>
              <a:rPr lang="en-US" dirty="0">
                <a:ea typeface="Times New Roman"/>
                <a:cs typeface="Times New Roman"/>
                <a:sym typeface="Times New Roman"/>
              </a:rPr>
              <a:t>). The line tangent to the solution at this initial point is</a:t>
            </a:r>
            <a:endParaRPr lang="en-US" dirty="0"/>
          </a:p>
        </p:txBody>
      </p:sp>
      <p:graphicFrame>
        <p:nvGraphicFramePr>
          <p:cNvPr id="9" name="Object 8" descr="y equals y sub zero plus f of t sub zero comma y sub zero times open left parenthesis t minus t sub zero close">
            <a:extLst>
              <a:ext uri="{FF2B5EF4-FFF2-40B4-BE49-F238E27FC236}">
                <a16:creationId xmlns:a16="http://schemas.microsoft.com/office/drawing/2014/main" id="{2023A824-1C6E-409D-A156-9420ADB38D8C}"/>
              </a:ext>
            </a:extLst>
          </p:cNvPr>
          <p:cNvGraphicFramePr>
            <a:graphicFrameLocks noChangeAspect="1"/>
          </p:cNvGraphicFramePr>
          <p:nvPr>
            <p:extLst>
              <p:ext uri="{D42A27DB-BD31-4B8C-83A1-F6EECF244321}">
                <p14:modId xmlns:p14="http://schemas.microsoft.com/office/powerpoint/2010/main" val="2367283894"/>
              </p:ext>
            </p:extLst>
          </p:nvPr>
        </p:nvGraphicFramePr>
        <p:xfrm>
          <a:off x="3432910" y="3547771"/>
          <a:ext cx="2231288" cy="371881"/>
        </p:xfrm>
        <a:graphic>
          <a:graphicData uri="http://schemas.openxmlformats.org/presentationml/2006/ole">
            <mc:AlternateContent xmlns:mc="http://schemas.openxmlformats.org/markup-compatibility/2006">
              <mc:Choice xmlns:v="urn:schemas-microsoft-com:vml" Requires="v">
                <p:oleObj name="Equation" r:id="rId5" imgW="1523880" imgH="253800" progId="Equation.DSMT4">
                  <p:embed/>
                </p:oleObj>
              </mc:Choice>
              <mc:Fallback>
                <p:oleObj name="Equation" r:id="rId5" imgW="1523880" imgH="253800" progId="Equation.DSMT4">
                  <p:embed/>
                  <p:pic>
                    <p:nvPicPr>
                      <p:cNvPr id="11" name="Object 10"/>
                      <p:cNvPicPr/>
                      <p:nvPr/>
                    </p:nvPicPr>
                    <p:blipFill>
                      <a:blip r:embed="rId6"/>
                      <a:stretch>
                        <a:fillRect/>
                      </a:stretch>
                    </p:blipFill>
                    <p:spPr>
                      <a:xfrm>
                        <a:off x="3432910" y="3547771"/>
                        <a:ext cx="2231288" cy="371881"/>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5FAAB72-C348-401C-B1F2-8618B571172F}"/>
              </a:ext>
            </a:extLst>
          </p:cNvPr>
          <p:cNvSpPr>
            <a:spLocks noGrp="1"/>
          </p:cNvSpPr>
          <p:nvPr>
            <p:ph sz="quarter" idx="25"/>
          </p:nvPr>
        </p:nvSpPr>
        <p:spPr>
          <a:xfrm>
            <a:off x="380060" y="3886200"/>
            <a:ext cx="4725340" cy="2057400"/>
          </a:xfrm>
        </p:spPr>
        <p:txBody>
          <a:bodyPr/>
          <a:lstStyle/>
          <a:p>
            <a:pPr marL="461963" lvl="0" indent="-461963">
              <a:lnSpc>
                <a:spcPct val="100000"/>
              </a:lnSpc>
              <a:spcBef>
                <a:spcPts val="480"/>
              </a:spcBef>
              <a:buSzPts val="2400"/>
              <a:buFont typeface="Arial" panose="020B0604020202020204" pitchFamily="34" charset="0"/>
              <a:buChar char="•"/>
            </a:pPr>
            <a:r>
              <a:rPr lang="en-US" dirty="0">
                <a:ea typeface="Times New Roman"/>
                <a:cs typeface="Times New Roman"/>
                <a:sym typeface="Times New Roman"/>
              </a:rPr>
              <a:t>The tangent line is a good approximation to solution curve on an interval short enough.</a:t>
            </a:r>
            <a:endParaRPr lang="en-US" dirty="0"/>
          </a:p>
          <a:p>
            <a:pPr marL="461963" lvl="0" indent="-461963">
              <a:lnSpc>
                <a:spcPct val="100000"/>
              </a:lnSpc>
              <a:spcBef>
                <a:spcPts val="480"/>
              </a:spcBef>
              <a:buSzPts val="2400"/>
              <a:buFont typeface="Arial" panose="020B0604020202020204" pitchFamily="34" charset="0"/>
              <a:buChar char="•"/>
            </a:pPr>
            <a:r>
              <a:rPr lang="en-US" dirty="0">
                <a:ea typeface="Times New Roman"/>
                <a:cs typeface="Times New Roman"/>
                <a:sym typeface="Times New Roman"/>
              </a:rPr>
              <a:t>Thus if </a:t>
            </a:r>
            <a:r>
              <a:rPr lang="en-US" i="1" dirty="0">
                <a:ea typeface="Times New Roman"/>
                <a:cs typeface="Times New Roman"/>
                <a:sym typeface="Times New Roman"/>
              </a:rPr>
              <a:t>t</a:t>
            </a:r>
            <a:r>
              <a:rPr lang="en-US" baseline="-25000" dirty="0">
                <a:ea typeface="Times New Roman"/>
                <a:cs typeface="Times New Roman"/>
                <a:sym typeface="Times New Roman"/>
              </a:rPr>
              <a:t>1</a:t>
            </a:r>
            <a:r>
              <a:rPr lang="en-US" dirty="0">
                <a:ea typeface="Times New Roman"/>
                <a:cs typeface="Times New Roman"/>
                <a:sym typeface="Times New Roman"/>
              </a:rPr>
              <a:t> is close enough to </a:t>
            </a:r>
            <a:r>
              <a:rPr lang="en-US" i="1" dirty="0">
                <a:ea typeface="Times New Roman"/>
                <a:cs typeface="Times New Roman"/>
                <a:sym typeface="Times New Roman"/>
              </a:rPr>
              <a:t>t</a:t>
            </a:r>
            <a:r>
              <a:rPr lang="en-US" baseline="-25000" dirty="0">
                <a:ea typeface="Times New Roman"/>
                <a:cs typeface="Times New Roman"/>
                <a:sym typeface="Times New Roman"/>
              </a:rPr>
              <a:t>0</a:t>
            </a:r>
            <a:r>
              <a:rPr lang="en-US" dirty="0">
                <a:ea typeface="Times New Roman"/>
                <a:cs typeface="Times New Roman"/>
                <a:sym typeface="Times New Roman"/>
              </a:rPr>
              <a:t>, we can approximate</a:t>
            </a:r>
            <a:r>
              <a:rPr lang="en-US" i="1" dirty="0"/>
              <a:t> y</a:t>
            </a:r>
            <a:r>
              <a:rPr lang="en-US" dirty="0"/>
              <a:t> = </a:t>
            </a:r>
            <a:r>
              <a:rPr lang="el-GR" i="1" dirty="0">
                <a:cs typeface="Times New Roman" panose="02020603050405020304" pitchFamily="18" charset="0"/>
              </a:rPr>
              <a:t>ϕ</a:t>
            </a:r>
            <a:r>
              <a:rPr lang="en-US" dirty="0">
                <a:cs typeface="Times New Roman" panose="02020603050405020304" pitchFamily="18" charset="0"/>
              </a:rPr>
              <a:t>(</a:t>
            </a:r>
            <a:r>
              <a:rPr lang="en-US" i="1" dirty="0">
                <a:cs typeface="Times New Roman" panose="02020603050405020304" pitchFamily="18" charset="0"/>
              </a:rPr>
              <a:t>t</a:t>
            </a:r>
            <a:r>
              <a:rPr lang="en-US" baseline="-25000" dirty="0">
                <a:cs typeface="Times New Roman" panose="02020603050405020304" pitchFamily="18" charset="0"/>
              </a:rPr>
              <a:t>1</a:t>
            </a:r>
            <a:r>
              <a:rPr lang="en-US" dirty="0">
                <a:cs typeface="Times New Roman" panose="02020603050405020304" pitchFamily="18" charset="0"/>
              </a:rPr>
              <a:t>) by</a:t>
            </a:r>
            <a:endParaRPr lang="en-IN" dirty="0"/>
          </a:p>
        </p:txBody>
      </p:sp>
      <p:graphicFrame>
        <p:nvGraphicFramePr>
          <p:cNvPr id="10" name="Object 9" descr="equation left hand side y sub one equals right hand side y sub zero plus f of t sub zero comma y sub zero times open left parenthesis t sub one minus t sub zero close">
            <a:extLst>
              <a:ext uri="{FF2B5EF4-FFF2-40B4-BE49-F238E27FC236}">
                <a16:creationId xmlns:a16="http://schemas.microsoft.com/office/drawing/2014/main" id="{D1365C8C-C644-4279-891E-224A41A7C4CA}"/>
              </a:ext>
            </a:extLst>
          </p:cNvPr>
          <p:cNvGraphicFramePr>
            <a:graphicFrameLocks noChangeAspect="1"/>
          </p:cNvGraphicFramePr>
          <p:nvPr>
            <p:extLst>
              <p:ext uri="{D42A27DB-BD31-4B8C-83A1-F6EECF244321}">
                <p14:modId xmlns:p14="http://schemas.microsoft.com/office/powerpoint/2010/main" val="428114773"/>
              </p:ext>
            </p:extLst>
          </p:nvPr>
        </p:nvGraphicFramePr>
        <p:xfrm>
          <a:off x="2209800" y="5893423"/>
          <a:ext cx="2342853" cy="371881"/>
        </p:xfrm>
        <a:graphic>
          <a:graphicData uri="http://schemas.openxmlformats.org/presentationml/2006/ole">
            <mc:AlternateContent xmlns:mc="http://schemas.openxmlformats.org/markup-compatibility/2006">
              <mc:Choice xmlns:v="urn:schemas-microsoft-com:vml" Requires="v">
                <p:oleObj name="Equation" r:id="rId7" imgW="1600200" imgH="253800" progId="Equation.DSMT4">
                  <p:embed/>
                </p:oleObj>
              </mc:Choice>
              <mc:Fallback>
                <p:oleObj name="Equation" r:id="rId7" imgW="1600200" imgH="253800" progId="Equation.DSMT4">
                  <p:embed/>
                  <p:pic>
                    <p:nvPicPr>
                      <p:cNvPr id="13" name="Object 12"/>
                      <p:cNvPicPr/>
                      <p:nvPr/>
                    </p:nvPicPr>
                    <p:blipFill>
                      <a:blip r:embed="rId8"/>
                      <a:stretch>
                        <a:fillRect/>
                      </a:stretch>
                    </p:blipFill>
                    <p:spPr>
                      <a:xfrm>
                        <a:off x="2209800" y="5893423"/>
                        <a:ext cx="2342853" cy="371881"/>
                      </a:xfrm>
                      <a:prstGeom prst="rect">
                        <a:avLst/>
                      </a:prstGeom>
                    </p:spPr>
                  </p:pic>
                </p:oleObj>
              </mc:Fallback>
            </mc:AlternateContent>
          </a:graphicData>
        </a:graphic>
      </p:graphicFrame>
      <p:pic>
        <p:nvPicPr>
          <p:cNvPr id="24" name="Content Placeholder 23" descr="A graph shows a tangent line approximation of a solution. The horizontal and vertical axes are labeled t and y, respectively. The t axis has two markings, t subscript 0 and t subscript 1, from left to right. The y axis has three markings, y subscript 0, phi of t subscript 1, and y subscript 1, from bottom to top. A concave down curve, labeled Solution y equals phi of t, starts at (t subscript 0, y subscript 0), and increases through (t subscript 1, phi of t subscript 1). An upward sloping dashed tangent line y equals y subscript 0 plus f of (t subscript 0 comma y subscript 0) (t minus t subscript 0) starts at (t subscript 0, y subscript 0), and slopes upward through (t subscript 1, y subscript 1), tangential to the curve.">
            <a:extLst>
              <a:ext uri="{FF2B5EF4-FFF2-40B4-BE49-F238E27FC236}">
                <a16:creationId xmlns:a16="http://schemas.microsoft.com/office/drawing/2014/main" id="{51DA8E85-D76F-44F7-A505-BC22FB8BEC8C}"/>
              </a:ext>
            </a:extLst>
          </p:cNvPr>
          <p:cNvPicPr>
            <a:picLocks noGrp="1" noChangeAspect="1"/>
          </p:cNvPicPr>
          <p:nvPr>
            <p:ph sz="quarter" idx="29"/>
          </p:nvPr>
        </p:nvPicPr>
        <p:blipFill>
          <a:blip r:embed="rId9"/>
          <a:stretch>
            <a:fillRect/>
          </a:stretch>
        </p:blipFill>
        <p:spPr>
          <a:xfrm>
            <a:off x="5465582" y="4099218"/>
            <a:ext cx="3352800" cy="2070354"/>
          </a:xfrm>
          <a:prstGeom prst="rect">
            <a:avLst/>
          </a:prstGeom>
        </p:spPr>
      </p:pic>
    </p:spTree>
    <p:extLst>
      <p:ext uri="{BB962C8B-B14F-4D97-AF65-F5344CB8AC3E}">
        <p14:creationId xmlns:p14="http://schemas.microsoft.com/office/powerpoint/2010/main" val="402775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5605F-70BC-4180-9C66-1A4D9AC13EB9}"/>
              </a:ext>
            </a:extLst>
          </p:cNvPr>
          <p:cNvSpPr>
            <a:spLocks noGrp="1"/>
          </p:cNvSpPr>
          <p:nvPr>
            <p:ph type="title"/>
          </p:nvPr>
        </p:nvSpPr>
        <p:spPr>
          <a:xfrm>
            <a:off x="281354" y="457200"/>
            <a:ext cx="8534400" cy="655682"/>
          </a:xfrm>
        </p:spPr>
        <p:txBody>
          <a:bodyPr>
            <a:normAutofit/>
          </a:bodyPr>
          <a:lstStyle/>
          <a:p>
            <a:r>
              <a:rPr lang="en-IN" dirty="0"/>
              <a:t>Euler’s Formula</a:t>
            </a:r>
          </a:p>
        </p:txBody>
      </p:sp>
      <p:sp>
        <p:nvSpPr>
          <p:cNvPr id="3" name="Content Placeholder 2">
            <a:extLst>
              <a:ext uri="{FF2B5EF4-FFF2-40B4-BE49-F238E27FC236}">
                <a16:creationId xmlns:a16="http://schemas.microsoft.com/office/drawing/2014/main" id="{FD49BD57-9F5B-45DA-821E-E6B4B2722FAB}"/>
              </a:ext>
            </a:extLst>
          </p:cNvPr>
          <p:cNvSpPr>
            <a:spLocks noGrp="1"/>
          </p:cNvSpPr>
          <p:nvPr>
            <p:ph sz="quarter" idx="15"/>
          </p:nvPr>
        </p:nvSpPr>
        <p:spPr>
          <a:xfrm>
            <a:off x="380060" y="1494716"/>
            <a:ext cx="8230540" cy="829699"/>
          </a:xfrm>
        </p:spPr>
        <p:txBody>
          <a:bodyPr/>
          <a:lstStyle/>
          <a:p>
            <a:pPr marL="461963" indent="-461963">
              <a:lnSpc>
                <a:spcPct val="100000"/>
              </a:lnSpc>
              <a:spcBef>
                <a:spcPts val="624"/>
              </a:spcBef>
            </a:pPr>
            <a:r>
              <a:rPr lang="en-US" sz="2000" dirty="0"/>
              <a:t>For a point </a:t>
            </a:r>
            <a:r>
              <a:rPr lang="en-US" sz="2000" i="1" dirty="0"/>
              <a:t>t</a:t>
            </a:r>
            <a:r>
              <a:rPr lang="en-US" sz="2000" baseline="-25000" dirty="0"/>
              <a:t>2</a:t>
            </a:r>
            <a:r>
              <a:rPr lang="en-US" sz="2000" dirty="0"/>
              <a:t> close to </a:t>
            </a:r>
            <a:r>
              <a:rPr lang="en-US" sz="2000" i="1" dirty="0"/>
              <a:t>t</a:t>
            </a:r>
            <a:r>
              <a:rPr lang="en-US" sz="2000" baseline="-25000" dirty="0"/>
              <a:t>1</a:t>
            </a:r>
            <a:r>
              <a:rPr lang="en-US" sz="2000" dirty="0"/>
              <a:t>, we approximate </a:t>
            </a:r>
            <a:r>
              <a:rPr lang="en-US" sz="2000" i="1" dirty="0"/>
              <a:t>y</a:t>
            </a:r>
            <a:r>
              <a:rPr lang="en-US" sz="2000" dirty="0"/>
              <a:t> = </a:t>
            </a:r>
            <a:r>
              <a:rPr lang="el-GR" sz="2000" i="1" dirty="0">
                <a:cs typeface="Times New Roman" panose="02020603050405020304" pitchFamily="18" charset="0"/>
              </a:rPr>
              <a:t>ϕ</a:t>
            </a:r>
            <a:r>
              <a:rPr lang="en-US" sz="2000" dirty="0">
                <a:cs typeface="Times New Roman" panose="02020603050405020304" pitchFamily="18" charset="0"/>
              </a:rPr>
              <a:t>(</a:t>
            </a:r>
            <a:r>
              <a:rPr lang="en-US" sz="2000" i="1" dirty="0">
                <a:cs typeface="Times New Roman" panose="02020603050405020304" pitchFamily="18" charset="0"/>
              </a:rPr>
              <a:t>t</a:t>
            </a:r>
            <a:r>
              <a:rPr lang="en-US" sz="2000" baseline="-25000" dirty="0">
                <a:cs typeface="Times New Roman" panose="02020603050405020304" pitchFamily="18" charset="0"/>
              </a:rPr>
              <a:t>2</a:t>
            </a:r>
            <a:r>
              <a:rPr lang="en-US" sz="2000" dirty="0">
                <a:cs typeface="Times New Roman" panose="02020603050405020304" pitchFamily="18" charset="0"/>
              </a:rPr>
              <a:t>) </a:t>
            </a:r>
            <a:r>
              <a:rPr lang="en-US" sz="2000" dirty="0">
                <a:ea typeface="Times New Roman"/>
                <a:cs typeface="Times New Roman"/>
                <a:sym typeface="Times New Roman"/>
              </a:rPr>
              <a:t>using the line passing through (</a:t>
            </a:r>
            <a:r>
              <a:rPr lang="en-US" sz="2000" i="1" dirty="0">
                <a:ea typeface="Times New Roman"/>
                <a:cs typeface="Times New Roman"/>
                <a:sym typeface="Times New Roman"/>
              </a:rPr>
              <a:t>t</a:t>
            </a:r>
            <a:r>
              <a:rPr lang="en-US" sz="2000" baseline="-25000" dirty="0">
                <a:ea typeface="Times New Roman"/>
                <a:cs typeface="Times New Roman"/>
                <a:sym typeface="Times New Roman"/>
              </a:rPr>
              <a:t>1</a:t>
            </a:r>
            <a:r>
              <a:rPr lang="en-US" sz="2000" dirty="0">
                <a:ea typeface="Times New Roman"/>
                <a:cs typeface="Times New Roman"/>
                <a:sym typeface="Times New Roman"/>
              </a:rPr>
              <a:t>, </a:t>
            </a:r>
            <a:r>
              <a:rPr lang="en-US" sz="2000" i="1" dirty="0">
                <a:ea typeface="Times New Roman"/>
                <a:cs typeface="Times New Roman"/>
                <a:sym typeface="Times New Roman"/>
              </a:rPr>
              <a:t>y</a:t>
            </a:r>
            <a:r>
              <a:rPr lang="en-US" sz="2000" baseline="-25000" dirty="0">
                <a:ea typeface="Times New Roman"/>
                <a:cs typeface="Times New Roman"/>
                <a:sym typeface="Times New Roman"/>
              </a:rPr>
              <a:t>1</a:t>
            </a:r>
            <a:r>
              <a:rPr lang="en-US" sz="2000" dirty="0">
                <a:ea typeface="Times New Roman"/>
                <a:cs typeface="Times New Roman"/>
                <a:sym typeface="Times New Roman"/>
              </a:rPr>
              <a:t>) with slope </a:t>
            </a:r>
            <a:r>
              <a:rPr lang="en-US" sz="2000" i="1" dirty="0">
                <a:ea typeface="Times New Roman"/>
                <a:cs typeface="Times New Roman"/>
                <a:sym typeface="Times New Roman"/>
              </a:rPr>
              <a:t>f</a:t>
            </a:r>
            <a:r>
              <a:rPr lang="en-US" sz="2000" dirty="0">
                <a:ea typeface="Times New Roman"/>
                <a:cs typeface="Times New Roman"/>
                <a:sym typeface="Times New Roman"/>
              </a:rPr>
              <a:t> (</a:t>
            </a:r>
            <a:r>
              <a:rPr lang="en-US" sz="2000" i="1" dirty="0">
                <a:ea typeface="Times New Roman"/>
                <a:cs typeface="Times New Roman"/>
                <a:sym typeface="Times New Roman"/>
              </a:rPr>
              <a:t>t</a:t>
            </a:r>
            <a:r>
              <a:rPr lang="en-US" sz="2000" baseline="-25000" dirty="0">
                <a:ea typeface="Times New Roman"/>
                <a:cs typeface="Times New Roman"/>
                <a:sym typeface="Times New Roman"/>
              </a:rPr>
              <a:t>1</a:t>
            </a:r>
            <a:r>
              <a:rPr lang="en-US" sz="2000" dirty="0">
                <a:ea typeface="Times New Roman"/>
                <a:cs typeface="Times New Roman"/>
                <a:sym typeface="Times New Roman"/>
              </a:rPr>
              <a:t>, </a:t>
            </a:r>
            <a:r>
              <a:rPr lang="en-US" sz="2000" i="1" dirty="0">
                <a:ea typeface="Times New Roman"/>
                <a:cs typeface="Times New Roman"/>
                <a:sym typeface="Times New Roman"/>
              </a:rPr>
              <a:t>y</a:t>
            </a:r>
            <a:r>
              <a:rPr lang="en-US" sz="2000" baseline="-25000" dirty="0">
                <a:ea typeface="Times New Roman"/>
                <a:cs typeface="Times New Roman"/>
                <a:sym typeface="Times New Roman"/>
              </a:rPr>
              <a:t>1</a:t>
            </a:r>
            <a:r>
              <a:rPr lang="en-US" sz="2000" dirty="0">
                <a:ea typeface="Times New Roman"/>
                <a:cs typeface="Times New Roman"/>
                <a:sym typeface="Times New Roman"/>
              </a:rPr>
              <a:t>):</a:t>
            </a:r>
            <a:endParaRPr lang="en-IN" sz="2000" dirty="0"/>
          </a:p>
        </p:txBody>
      </p:sp>
      <p:graphicFrame>
        <p:nvGraphicFramePr>
          <p:cNvPr id="6" name="Object 5" descr="equation left hand side y sub two equals right hand side y sub one plus f of t sub one comma y sub one times open left parenthesis t sub two minus t sub one close">
            <a:extLst>
              <a:ext uri="{FF2B5EF4-FFF2-40B4-BE49-F238E27FC236}">
                <a16:creationId xmlns:a16="http://schemas.microsoft.com/office/drawing/2014/main" id="{C908FBC8-F4C9-4975-B5A8-DDB5288CEA5C}"/>
              </a:ext>
            </a:extLst>
          </p:cNvPr>
          <p:cNvGraphicFramePr>
            <a:graphicFrameLocks noChangeAspect="1"/>
          </p:cNvGraphicFramePr>
          <p:nvPr>
            <p:extLst>
              <p:ext uri="{D42A27DB-BD31-4B8C-83A1-F6EECF244321}">
                <p14:modId xmlns:p14="http://schemas.microsoft.com/office/powerpoint/2010/main" val="1061978361"/>
              </p:ext>
            </p:extLst>
          </p:nvPr>
        </p:nvGraphicFramePr>
        <p:xfrm>
          <a:off x="3200400" y="2293224"/>
          <a:ext cx="2789855" cy="449976"/>
        </p:xfrm>
        <a:graphic>
          <a:graphicData uri="http://schemas.openxmlformats.org/presentationml/2006/ole">
            <mc:AlternateContent xmlns:mc="http://schemas.openxmlformats.org/markup-compatibility/2006">
              <mc:Choice xmlns:v="urn:schemas-microsoft-com:vml" Requires="v">
                <p:oleObj name="Equation" r:id="rId3" imgW="1574640" imgH="253800" progId="Equation.DSMT4">
                  <p:embed/>
                </p:oleObj>
              </mc:Choice>
              <mc:Fallback>
                <p:oleObj name="Equation" r:id="rId3" imgW="1574640" imgH="253800" progId="Equation.DSMT4">
                  <p:embed/>
                  <p:pic>
                    <p:nvPicPr>
                      <p:cNvPr id="14" name="Object 13"/>
                      <p:cNvPicPr/>
                      <p:nvPr/>
                    </p:nvPicPr>
                    <p:blipFill>
                      <a:blip r:embed="rId4"/>
                      <a:stretch>
                        <a:fillRect/>
                      </a:stretch>
                    </p:blipFill>
                    <p:spPr>
                      <a:xfrm>
                        <a:off x="3200400" y="2293224"/>
                        <a:ext cx="2789855" cy="449976"/>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A45FEFB9-6E34-401F-8E8A-24E1CFF91B98}"/>
              </a:ext>
            </a:extLst>
          </p:cNvPr>
          <p:cNvSpPr>
            <a:spLocks noGrp="1"/>
          </p:cNvSpPr>
          <p:nvPr>
            <p:ph sz="quarter" idx="21"/>
          </p:nvPr>
        </p:nvSpPr>
        <p:spPr>
          <a:xfrm>
            <a:off x="398815" y="2819400"/>
            <a:ext cx="6535385" cy="361792"/>
          </a:xfrm>
        </p:spPr>
        <p:txBody>
          <a:bodyPr/>
          <a:lstStyle/>
          <a:p>
            <a:pPr marL="461963" indent="-461963"/>
            <a:r>
              <a:rPr lang="en-US" sz="2000" dirty="0"/>
              <a:t>Thus we create a sequence </a:t>
            </a:r>
            <a:r>
              <a:rPr lang="en-US" sz="2000" i="1" dirty="0" err="1"/>
              <a:t>y</a:t>
            </a:r>
            <a:r>
              <a:rPr lang="en-US" sz="2000" i="1" baseline="-25000" dirty="0" err="1"/>
              <a:t>n</a:t>
            </a:r>
            <a:r>
              <a:rPr lang="en-US" sz="2000" dirty="0"/>
              <a:t> of approximations </a:t>
            </a:r>
            <a:r>
              <a:rPr lang="en-US" sz="2000" i="1" dirty="0"/>
              <a:t>y</a:t>
            </a:r>
            <a:r>
              <a:rPr lang="en-US" sz="2000" dirty="0"/>
              <a:t> = </a:t>
            </a:r>
            <a:r>
              <a:rPr lang="el-GR" sz="2000" i="1" dirty="0">
                <a:cs typeface="Times New Roman" panose="02020603050405020304" pitchFamily="18" charset="0"/>
              </a:rPr>
              <a:t>ϕ</a:t>
            </a:r>
            <a:r>
              <a:rPr lang="en-US" sz="2000" dirty="0">
                <a:cs typeface="Times New Roman" panose="02020603050405020304" pitchFamily="18" charset="0"/>
              </a:rPr>
              <a:t>(</a:t>
            </a:r>
            <a:r>
              <a:rPr lang="en-US" sz="2000" i="1" dirty="0" err="1">
                <a:cs typeface="Times New Roman" panose="02020603050405020304" pitchFamily="18" charset="0"/>
              </a:rPr>
              <a:t>t</a:t>
            </a:r>
            <a:r>
              <a:rPr lang="en-US" sz="2000" i="1" baseline="-25000" dirty="0" err="1">
                <a:cs typeface="Times New Roman" panose="02020603050405020304" pitchFamily="18" charset="0"/>
              </a:rPr>
              <a:t>n</a:t>
            </a:r>
            <a:r>
              <a:rPr lang="en-US" sz="2000" dirty="0">
                <a:cs typeface="Times New Roman" panose="02020603050405020304" pitchFamily="18" charset="0"/>
              </a:rPr>
              <a:t>)</a:t>
            </a:r>
            <a:endParaRPr lang="en-IN" sz="2000" dirty="0"/>
          </a:p>
        </p:txBody>
      </p:sp>
      <p:graphicFrame>
        <p:nvGraphicFramePr>
          <p:cNvPr id="7" name="Object 6" descr="multiline equation line 1 equation left hand side y sub one equals right hand side y sub zero plus f sub zero postfix dot operator open left parenthesis t sub one minus t sub zero close line 2 equation left hand side y sub two equals right hand side y sub one plus f sub one dot operator open left parenthesis t sub two minus t sub one close line 3 down double arrow line 4 equation left hand side y sub n plus one equals right hand side y sub n plus f sub n dot operator open left parenthesis t sub n plus one minus t sub n close">
            <a:extLst>
              <a:ext uri="{FF2B5EF4-FFF2-40B4-BE49-F238E27FC236}">
                <a16:creationId xmlns:a16="http://schemas.microsoft.com/office/drawing/2014/main" id="{061ECA62-BFA0-4FF3-ABFD-F915D3E8D878}"/>
              </a:ext>
            </a:extLst>
          </p:cNvPr>
          <p:cNvGraphicFramePr>
            <a:graphicFrameLocks noChangeAspect="1"/>
          </p:cNvGraphicFramePr>
          <p:nvPr>
            <p:extLst>
              <p:ext uri="{D42A27DB-BD31-4B8C-83A1-F6EECF244321}">
                <p14:modId xmlns:p14="http://schemas.microsoft.com/office/powerpoint/2010/main" val="1732009214"/>
              </p:ext>
            </p:extLst>
          </p:nvPr>
        </p:nvGraphicFramePr>
        <p:xfrm>
          <a:off x="3373927" y="3240521"/>
          <a:ext cx="2372603" cy="1636279"/>
        </p:xfrm>
        <a:graphic>
          <a:graphicData uri="http://schemas.openxmlformats.org/presentationml/2006/ole">
            <mc:AlternateContent xmlns:mc="http://schemas.openxmlformats.org/markup-compatibility/2006">
              <mc:Choice xmlns:v="urn:schemas-microsoft-com:vml" Requires="v">
                <p:oleObj name="Equation" r:id="rId5" imgW="1473120" imgH="1015920" progId="Equation.DSMT4">
                  <p:embed/>
                </p:oleObj>
              </mc:Choice>
              <mc:Fallback>
                <p:oleObj name="Equation" r:id="rId5" imgW="1473120" imgH="1015920" progId="Equation.DSMT4">
                  <p:embed/>
                  <p:pic>
                    <p:nvPicPr>
                      <p:cNvPr id="16" name="Object 15"/>
                      <p:cNvPicPr/>
                      <p:nvPr/>
                    </p:nvPicPr>
                    <p:blipFill>
                      <a:blip r:embed="rId6"/>
                      <a:stretch>
                        <a:fillRect/>
                      </a:stretch>
                    </p:blipFill>
                    <p:spPr>
                      <a:xfrm>
                        <a:off x="3373927" y="3240521"/>
                        <a:ext cx="2372603" cy="1636279"/>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7FEFC8E3-DB5C-4F28-90A3-393C3B6DFB35}"/>
              </a:ext>
            </a:extLst>
          </p:cNvPr>
          <p:cNvSpPr>
            <a:spLocks noGrp="1"/>
          </p:cNvSpPr>
          <p:nvPr>
            <p:ph sz="quarter" idx="25"/>
          </p:nvPr>
        </p:nvSpPr>
        <p:spPr>
          <a:xfrm>
            <a:off x="380060" y="4876800"/>
            <a:ext cx="8533752" cy="838200"/>
          </a:xfrm>
        </p:spPr>
        <p:txBody>
          <a:bodyPr/>
          <a:lstStyle/>
          <a:p>
            <a:pPr marL="461963" lvl="0" indent="0">
              <a:lnSpc>
                <a:spcPct val="100000"/>
              </a:lnSpc>
              <a:spcBef>
                <a:spcPts val="480"/>
              </a:spcBef>
              <a:buClr>
                <a:schemeClr val="dk1"/>
              </a:buClr>
              <a:buSzPts val="2400"/>
              <a:buNone/>
            </a:pPr>
            <a:r>
              <a:rPr lang="en-US" sz="2000" dirty="0">
                <a:ea typeface="Times New Roman"/>
                <a:cs typeface="Times New Roman"/>
                <a:sym typeface="Times New Roman"/>
              </a:rPr>
              <a:t>where </a:t>
            </a:r>
            <a:r>
              <a:rPr lang="en-US" sz="2000" i="1" dirty="0" err="1">
                <a:ea typeface="Times New Roman"/>
                <a:cs typeface="Times New Roman"/>
                <a:sym typeface="Times New Roman"/>
              </a:rPr>
              <a:t>f</a:t>
            </a:r>
            <a:r>
              <a:rPr lang="en-US" sz="2000" i="1" baseline="-25000" dirty="0" err="1">
                <a:ea typeface="Times New Roman"/>
                <a:cs typeface="Times New Roman"/>
                <a:sym typeface="Times New Roman"/>
              </a:rPr>
              <a:t>n</a:t>
            </a:r>
            <a:r>
              <a:rPr lang="en-US" sz="2000" dirty="0">
                <a:ea typeface="Times New Roman"/>
                <a:cs typeface="Times New Roman"/>
                <a:sym typeface="Times New Roman"/>
              </a:rPr>
              <a:t> = </a:t>
            </a:r>
            <a:r>
              <a:rPr lang="en-US" sz="2000" i="1" dirty="0">
                <a:ea typeface="Times New Roman"/>
                <a:cs typeface="Times New Roman"/>
                <a:sym typeface="Times New Roman"/>
              </a:rPr>
              <a:t>f</a:t>
            </a:r>
            <a:r>
              <a:rPr lang="en-US" sz="2000" dirty="0">
                <a:ea typeface="Times New Roman"/>
                <a:cs typeface="Times New Roman"/>
                <a:sym typeface="Times New Roman"/>
              </a:rPr>
              <a:t> (</a:t>
            </a:r>
            <a:r>
              <a:rPr lang="en-US" sz="2000" i="1" dirty="0" err="1">
                <a:ea typeface="Times New Roman"/>
                <a:cs typeface="Times New Roman"/>
                <a:sym typeface="Times New Roman"/>
              </a:rPr>
              <a:t>t</a:t>
            </a:r>
            <a:r>
              <a:rPr lang="en-US" sz="2000" i="1" baseline="-25000" dirty="0" err="1">
                <a:ea typeface="Times New Roman"/>
                <a:cs typeface="Times New Roman"/>
                <a:sym typeface="Times New Roman"/>
              </a:rPr>
              <a:t>n</a:t>
            </a:r>
            <a:r>
              <a:rPr lang="en-US" sz="2000" dirty="0">
                <a:ea typeface="Times New Roman"/>
                <a:cs typeface="Times New Roman"/>
                <a:sym typeface="Times New Roman"/>
              </a:rPr>
              <a:t>, </a:t>
            </a:r>
            <a:r>
              <a:rPr lang="en-US" sz="2000" i="1" dirty="0" err="1">
                <a:ea typeface="Times New Roman"/>
                <a:cs typeface="Times New Roman"/>
                <a:sym typeface="Times New Roman"/>
              </a:rPr>
              <a:t>y</a:t>
            </a:r>
            <a:r>
              <a:rPr lang="en-US" sz="2000" i="1" baseline="-25000" dirty="0" err="1">
                <a:ea typeface="Times New Roman"/>
                <a:cs typeface="Times New Roman"/>
                <a:sym typeface="Times New Roman"/>
              </a:rPr>
              <a:t>n</a:t>
            </a:r>
            <a:r>
              <a:rPr lang="en-US" sz="2000" dirty="0">
                <a:ea typeface="Times New Roman"/>
                <a:cs typeface="Times New Roman"/>
                <a:sym typeface="Times New Roman"/>
              </a:rPr>
              <a:t>).  </a:t>
            </a:r>
            <a:endParaRPr lang="en-US" sz="2000" dirty="0"/>
          </a:p>
          <a:p>
            <a:pPr marL="461963" lvl="0" indent="-461963">
              <a:lnSpc>
                <a:spcPct val="100000"/>
              </a:lnSpc>
              <a:spcBef>
                <a:spcPts val="480"/>
              </a:spcBef>
              <a:buSzPts val="2400"/>
            </a:pPr>
            <a:r>
              <a:rPr lang="en-US" sz="2000" dirty="0">
                <a:ea typeface="Times New Roman"/>
                <a:cs typeface="Times New Roman"/>
                <a:sym typeface="Times New Roman"/>
              </a:rPr>
              <a:t>For a uniform step size  </a:t>
            </a:r>
            <a:r>
              <a:rPr lang="en-US" sz="2000" i="1" dirty="0">
                <a:ea typeface="Times New Roman"/>
                <a:cs typeface="Times New Roman"/>
                <a:sym typeface="Times New Roman"/>
              </a:rPr>
              <a:t>t</a:t>
            </a:r>
            <a:r>
              <a:rPr lang="en-US" sz="2000" i="1" baseline="-25000" dirty="0">
                <a:ea typeface="Times New Roman"/>
                <a:cs typeface="Times New Roman"/>
                <a:sym typeface="Times New Roman"/>
              </a:rPr>
              <a:t>n+</a:t>
            </a:r>
            <a:r>
              <a:rPr lang="en-US" sz="2000" baseline="-25000" dirty="0">
                <a:ea typeface="Times New Roman"/>
                <a:cs typeface="Times New Roman"/>
                <a:sym typeface="Times New Roman"/>
              </a:rPr>
              <a:t>1</a:t>
            </a:r>
            <a:r>
              <a:rPr lang="en-US" sz="2000" dirty="0">
                <a:ea typeface="Times New Roman"/>
                <a:cs typeface="Times New Roman"/>
                <a:sym typeface="Times New Roman"/>
              </a:rPr>
              <a:t>= –</a:t>
            </a:r>
            <a:r>
              <a:rPr lang="en-US" sz="2000" i="1" dirty="0" err="1">
                <a:ea typeface="Times New Roman"/>
                <a:cs typeface="Times New Roman"/>
                <a:sym typeface="Times New Roman"/>
              </a:rPr>
              <a:t>t</a:t>
            </a:r>
            <a:r>
              <a:rPr lang="en-US" sz="2000" i="1" baseline="-25000" dirty="0" err="1">
                <a:ea typeface="Times New Roman"/>
                <a:cs typeface="Times New Roman"/>
                <a:sym typeface="Times New Roman"/>
              </a:rPr>
              <a:t>n</a:t>
            </a:r>
            <a:r>
              <a:rPr lang="en-US" sz="2000" dirty="0">
                <a:ea typeface="Times New Roman"/>
                <a:cs typeface="Times New Roman"/>
                <a:sym typeface="Times New Roman"/>
              </a:rPr>
              <a:t>+ </a:t>
            </a:r>
            <a:r>
              <a:rPr lang="en-US" sz="2000" i="1" dirty="0">
                <a:ea typeface="Times New Roman"/>
                <a:cs typeface="Times New Roman"/>
                <a:sym typeface="Times New Roman"/>
              </a:rPr>
              <a:t>h</a:t>
            </a:r>
            <a:r>
              <a:rPr lang="en-US" sz="2000" dirty="0">
                <a:ea typeface="Times New Roman"/>
                <a:cs typeface="Times New Roman"/>
                <a:sym typeface="Times New Roman"/>
              </a:rPr>
              <a:t>, Euler’s formula becomes</a:t>
            </a:r>
          </a:p>
        </p:txBody>
      </p:sp>
      <p:graphicFrame>
        <p:nvGraphicFramePr>
          <p:cNvPr id="9" name="Object 8" descr="multiline equation row 1 equation left hand side y sub n plus one equals right hand side y sub n plus f sub n times h comma n equals zero comma one comma two comma ellipsis">
            <a:extLst>
              <a:ext uri="{FF2B5EF4-FFF2-40B4-BE49-F238E27FC236}">
                <a16:creationId xmlns:a16="http://schemas.microsoft.com/office/drawing/2014/main" id="{11FE40FB-C713-404C-8ECD-16528C0CCAEE}"/>
              </a:ext>
            </a:extLst>
          </p:cNvPr>
          <p:cNvGraphicFramePr>
            <a:graphicFrameLocks noChangeAspect="1"/>
          </p:cNvGraphicFramePr>
          <p:nvPr>
            <p:extLst>
              <p:ext uri="{D42A27DB-BD31-4B8C-83A1-F6EECF244321}">
                <p14:modId xmlns:p14="http://schemas.microsoft.com/office/powerpoint/2010/main" val="4242583695"/>
              </p:ext>
            </p:extLst>
          </p:nvPr>
        </p:nvGraphicFramePr>
        <p:xfrm>
          <a:off x="3099349" y="5745982"/>
          <a:ext cx="2945301" cy="368163"/>
        </p:xfrm>
        <a:graphic>
          <a:graphicData uri="http://schemas.openxmlformats.org/presentationml/2006/ole">
            <mc:AlternateContent xmlns:mc="http://schemas.openxmlformats.org/markup-compatibility/2006">
              <mc:Choice xmlns:v="urn:schemas-microsoft-com:vml" Requires="v">
                <p:oleObj name="Equation" r:id="rId7" imgW="1828800" imgH="228600" progId="Equation.DSMT4">
                  <p:embed/>
                </p:oleObj>
              </mc:Choice>
              <mc:Fallback>
                <p:oleObj name="Equation" r:id="rId7" imgW="1828800" imgH="228600" progId="Equation.DSMT4">
                  <p:embed/>
                  <p:pic>
                    <p:nvPicPr>
                      <p:cNvPr id="22" name="Object 21"/>
                      <p:cNvPicPr/>
                      <p:nvPr/>
                    </p:nvPicPr>
                    <p:blipFill>
                      <a:blip r:embed="rId8"/>
                      <a:stretch>
                        <a:fillRect/>
                      </a:stretch>
                    </p:blipFill>
                    <p:spPr>
                      <a:xfrm>
                        <a:off x="3099349" y="5745982"/>
                        <a:ext cx="2945301" cy="368163"/>
                      </a:xfrm>
                      <a:prstGeom prst="rect">
                        <a:avLst/>
                      </a:prstGeom>
                    </p:spPr>
                  </p:pic>
                </p:oleObj>
              </mc:Fallback>
            </mc:AlternateContent>
          </a:graphicData>
        </a:graphic>
      </p:graphicFrame>
    </p:spTree>
    <p:extLst>
      <p:ext uri="{BB962C8B-B14F-4D97-AF65-F5344CB8AC3E}">
        <p14:creationId xmlns:p14="http://schemas.microsoft.com/office/powerpoint/2010/main" val="165088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E9F3-E45F-4ED2-9809-0761AF729897}"/>
              </a:ext>
            </a:extLst>
          </p:cNvPr>
          <p:cNvSpPr>
            <a:spLocks noGrp="1"/>
          </p:cNvSpPr>
          <p:nvPr>
            <p:ph type="title"/>
          </p:nvPr>
        </p:nvSpPr>
        <p:spPr>
          <a:xfrm>
            <a:off x="281354" y="457200"/>
            <a:ext cx="8534400" cy="762000"/>
          </a:xfrm>
        </p:spPr>
        <p:txBody>
          <a:bodyPr>
            <a:normAutofit/>
          </a:bodyPr>
          <a:lstStyle/>
          <a:p>
            <a:r>
              <a:rPr lang="en-IN" dirty="0"/>
              <a:t>Euler Approximation</a:t>
            </a:r>
          </a:p>
        </p:txBody>
      </p:sp>
      <p:sp>
        <p:nvSpPr>
          <p:cNvPr id="3" name="Content Placeholder 2">
            <a:extLst>
              <a:ext uri="{FF2B5EF4-FFF2-40B4-BE49-F238E27FC236}">
                <a16:creationId xmlns:a16="http://schemas.microsoft.com/office/drawing/2014/main" id="{C6173EDF-1664-41F9-B330-DE70C1D4499A}"/>
              </a:ext>
            </a:extLst>
          </p:cNvPr>
          <p:cNvSpPr>
            <a:spLocks noGrp="1"/>
          </p:cNvSpPr>
          <p:nvPr>
            <p:ph sz="quarter" idx="15"/>
          </p:nvPr>
        </p:nvSpPr>
        <p:spPr>
          <a:xfrm>
            <a:off x="380060" y="1524000"/>
            <a:ext cx="8230540" cy="1165226"/>
          </a:xfrm>
        </p:spPr>
        <p:txBody>
          <a:bodyPr/>
          <a:lstStyle/>
          <a:p>
            <a:pPr marL="461963" lvl="0" indent="-461963">
              <a:lnSpc>
                <a:spcPct val="100000"/>
              </a:lnSpc>
              <a:spcBef>
                <a:spcPts val="0"/>
              </a:spcBef>
              <a:buSzPts val="2400"/>
            </a:pPr>
            <a:r>
              <a:rPr lang="en-US" sz="2400" dirty="0">
                <a:ea typeface="Times New Roman"/>
                <a:cs typeface="Times New Roman"/>
                <a:sym typeface="Times New Roman"/>
              </a:rPr>
              <a:t>To graph an Euler approximation, we plot the points (</a:t>
            </a:r>
            <a:r>
              <a:rPr lang="en-US" sz="2400" i="1" dirty="0">
                <a:ea typeface="Times New Roman"/>
                <a:cs typeface="Times New Roman"/>
                <a:sym typeface="Times New Roman"/>
              </a:rPr>
              <a:t>t</a:t>
            </a:r>
            <a:r>
              <a:rPr lang="en-US" sz="2400" baseline="-25000" dirty="0">
                <a:ea typeface="Times New Roman"/>
                <a:cs typeface="Times New Roman"/>
                <a:sym typeface="Times New Roman"/>
              </a:rPr>
              <a:t>0</a:t>
            </a:r>
            <a:r>
              <a:rPr lang="en-US" sz="2400" dirty="0">
                <a:ea typeface="Times New Roman"/>
                <a:cs typeface="Times New Roman"/>
                <a:sym typeface="Times New Roman"/>
              </a:rPr>
              <a:t>, </a:t>
            </a:r>
            <a:r>
              <a:rPr lang="en-US" sz="2400" i="1" dirty="0">
                <a:ea typeface="Times New Roman"/>
                <a:cs typeface="Times New Roman"/>
                <a:sym typeface="Times New Roman"/>
              </a:rPr>
              <a:t>y</a:t>
            </a:r>
            <a:r>
              <a:rPr lang="en-US" sz="2400" baseline="-25000" dirty="0">
                <a:ea typeface="Times New Roman"/>
                <a:cs typeface="Times New Roman"/>
                <a:sym typeface="Times New Roman"/>
              </a:rPr>
              <a:t>0</a:t>
            </a:r>
            <a:r>
              <a:rPr lang="en-US" sz="2400" dirty="0">
                <a:ea typeface="Times New Roman"/>
                <a:cs typeface="Times New Roman"/>
                <a:sym typeface="Times New Roman"/>
              </a:rPr>
              <a:t>), (</a:t>
            </a:r>
            <a:r>
              <a:rPr lang="en-US" sz="2400" i="1" dirty="0">
                <a:ea typeface="Times New Roman"/>
                <a:cs typeface="Times New Roman"/>
                <a:sym typeface="Times New Roman"/>
              </a:rPr>
              <a:t>t</a:t>
            </a:r>
            <a:r>
              <a:rPr lang="en-US" sz="2400" baseline="-25000" dirty="0">
                <a:ea typeface="Times New Roman"/>
                <a:cs typeface="Times New Roman"/>
                <a:sym typeface="Times New Roman"/>
              </a:rPr>
              <a:t>1</a:t>
            </a:r>
            <a:r>
              <a:rPr lang="en-US" sz="2400" dirty="0">
                <a:ea typeface="Times New Roman"/>
                <a:cs typeface="Times New Roman"/>
                <a:sym typeface="Times New Roman"/>
              </a:rPr>
              <a:t>, </a:t>
            </a:r>
            <a:r>
              <a:rPr lang="en-US" sz="2400" i="1" dirty="0">
                <a:ea typeface="Times New Roman"/>
                <a:cs typeface="Times New Roman"/>
                <a:sym typeface="Times New Roman"/>
              </a:rPr>
              <a:t>y</a:t>
            </a:r>
            <a:r>
              <a:rPr lang="en-US" sz="2400" baseline="-25000" dirty="0">
                <a:ea typeface="Times New Roman"/>
                <a:cs typeface="Times New Roman"/>
                <a:sym typeface="Times New Roman"/>
              </a:rPr>
              <a:t>1</a:t>
            </a:r>
            <a:r>
              <a:rPr lang="en-US" sz="2400" dirty="0">
                <a:ea typeface="Times New Roman"/>
                <a:cs typeface="Times New Roman"/>
                <a:sym typeface="Times New Roman"/>
              </a:rPr>
              <a:t>),…, (</a:t>
            </a:r>
            <a:r>
              <a:rPr lang="en-US" sz="2400" i="1" dirty="0" err="1">
                <a:ea typeface="Times New Roman"/>
                <a:cs typeface="Times New Roman"/>
                <a:sym typeface="Times New Roman"/>
              </a:rPr>
              <a:t>t</a:t>
            </a:r>
            <a:r>
              <a:rPr lang="en-US" sz="2400" i="1" baseline="-25000" dirty="0" err="1">
                <a:ea typeface="Times New Roman"/>
                <a:cs typeface="Times New Roman"/>
                <a:sym typeface="Times New Roman"/>
              </a:rPr>
              <a:t>n</a:t>
            </a:r>
            <a:r>
              <a:rPr lang="en-US" sz="2400" dirty="0">
                <a:ea typeface="Times New Roman"/>
                <a:cs typeface="Times New Roman"/>
                <a:sym typeface="Times New Roman"/>
              </a:rPr>
              <a:t>, </a:t>
            </a:r>
            <a:r>
              <a:rPr lang="en-US" sz="2400" i="1" dirty="0" err="1">
                <a:ea typeface="Times New Roman"/>
                <a:cs typeface="Times New Roman"/>
                <a:sym typeface="Times New Roman"/>
              </a:rPr>
              <a:t>y</a:t>
            </a:r>
            <a:r>
              <a:rPr lang="en-US" sz="2400" i="1" baseline="-25000" dirty="0" err="1">
                <a:ea typeface="Times New Roman"/>
                <a:cs typeface="Times New Roman"/>
                <a:sym typeface="Times New Roman"/>
              </a:rPr>
              <a:t>n</a:t>
            </a:r>
            <a:r>
              <a:rPr lang="en-US" sz="2400" dirty="0">
                <a:ea typeface="Times New Roman"/>
                <a:cs typeface="Times New Roman"/>
                <a:sym typeface="Times New Roman"/>
              </a:rPr>
              <a:t>), and then connect these points with line segments.</a:t>
            </a:r>
            <a:endParaRPr lang="en-US" sz="2400" dirty="0"/>
          </a:p>
        </p:txBody>
      </p:sp>
      <p:graphicFrame>
        <p:nvGraphicFramePr>
          <p:cNvPr id="5" name="Object 4" descr="sum with 3 summands y sub n plus one plus y sub n plus f sub n dot operator open left parenthesis t sub n plus one minus t sub n close comma where f sub n equals f of t sub n comma y sub n">
            <a:extLst>
              <a:ext uri="{FF2B5EF4-FFF2-40B4-BE49-F238E27FC236}">
                <a16:creationId xmlns:a16="http://schemas.microsoft.com/office/drawing/2014/main" id="{97A4CDD8-D23D-46E7-87E6-222A3A947BEB}"/>
              </a:ext>
            </a:extLst>
          </p:cNvPr>
          <p:cNvGraphicFramePr>
            <a:graphicFrameLocks noChangeAspect="1"/>
          </p:cNvGraphicFramePr>
          <p:nvPr>
            <p:extLst>
              <p:ext uri="{D42A27DB-BD31-4B8C-83A1-F6EECF244321}">
                <p14:modId xmlns:p14="http://schemas.microsoft.com/office/powerpoint/2010/main" val="2480215357"/>
              </p:ext>
            </p:extLst>
          </p:nvPr>
        </p:nvGraphicFramePr>
        <p:xfrm>
          <a:off x="2128156" y="2825764"/>
          <a:ext cx="4882244" cy="449976"/>
        </p:xfrm>
        <a:graphic>
          <a:graphicData uri="http://schemas.openxmlformats.org/presentationml/2006/ole">
            <mc:AlternateContent xmlns:mc="http://schemas.openxmlformats.org/markup-compatibility/2006">
              <mc:Choice xmlns:v="urn:schemas-microsoft-com:vml" Requires="v">
                <p:oleObj name="Equation" r:id="rId2" imgW="2755800" imgH="253800" progId="Equation.DSMT4">
                  <p:embed/>
                </p:oleObj>
              </mc:Choice>
              <mc:Fallback>
                <p:oleObj name="Equation" r:id="rId2" imgW="2755800" imgH="253800" progId="Equation.DSMT4">
                  <p:embed/>
                  <p:pic>
                    <p:nvPicPr>
                      <p:cNvPr id="7" name="Object 6"/>
                      <p:cNvPicPr/>
                      <p:nvPr/>
                    </p:nvPicPr>
                    <p:blipFill>
                      <a:blip r:embed="rId3"/>
                      <a:stretch>
                        <a:fillRect/>
                      </a:stretch>
                    </p:blipFill>
                    <p:spPr>
                      <a:xfrm>
                        <a:off x="2128156" y="2825764"/>
                        <a:ext cx="4882244" cy="449976"/>
                      </a:xfrm>
                      <a:prstGeom prst="rect">
                        <a:avLst/>
                      </a:prstGeom>
                    </p:spPr>
                  </p:pic>
                </p:oleObj>
              </mc:Fallback>
            </mc:AlternateContent>
          </a:graphicData>
        </a:graphic>
      </p:graphicFrame>
      <p:pic>
        <p:nvPicPr>
          <p:cNvPr id="20" name="Content Placeholder 19" descr="A graph titled, Euler Approximation, plots y versus t. The horizontal axis ranges from 0 to 1, in increments of 0.2. The vertical axis ranges from 0 to 1, in increments of 0.2. The line starts from the origin and passes through five plotted points. The points are (0.2, 0.4), (0.4, 0.6), (0.6, 0.6), (0.8, 0.7), and (1, 0.6). All values are estimated.">
            <a:extLst>
              <a:ext uri="{FF2B5EF4-FFF2-40B4-BE49-F238E27FC236}">
                <a16:creationId xmlns:a16="http://schemas.microsoft.com/office/drawing/2014/main" id="{1BB9BB89-C640-44EF-9800-EC5676BB88E8}"/>
              </a:ext>
            </a:extLst>
          </p:cNvPr>
          <p:cNvPicPr>
            <a:picLocks noGrp="1" noChangeAspect="1"/>
          </p:cNvPicPr>
          <p:nvPr>
            <p:ph sz="quarter" idx="16"/>
          </p:nvPr>
        </p:nvPicPr>
        <p:blipFill>
          <a:blip r:embed="rId4"/>
          <a:stretch>
            <a:fillRect/>
          </a:stretch>
        </p:blipFill>
        <p:spPr>
          <a:xfrm>
            <a:off x="2833255" y="3512127"/>
            <a:ext cx="3477491" cy="2583873"/>
          </a:xfrm>
          <a:prstGeom prst="rect">
            <a:avLst/>
          </a:prstGeom>
        </p:spPr>
      </p:pic>
    </p:spTree>
    <p:extLst>
      <p:ext uri="{BB962C8B-B14F-4D97-AF65-F5344CB8AC3E}">
        <p14:creationId xmlns:p14="http://schemas.microsoft.com/office/powerpoint/2010/main" val="1324861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2948-6C54-460D-B736-297322334CAA}"/>
              </a:ext>
            </a:extLst>
          </p:cNvPr>
          <p:cNvSpPr>
            <a:spLocks noGrp="1"/>
          </p:cNvSpPr>
          <p:nvPr>
            <p:ph type="title"/>
          </p:nvPr>
        </p:nvSpPr>
        <p:spPr/>
        <p:txBody>
          <a:bodyPr>
            <a:noAutofit/>
          </a:bodyPr>
          <a:lstStyle/>
          <a:p>
            <a:r>
              <a:rPr lang="en-IN" dirty="0"/>
              <a:t>Example 2.7.1: Euler’s Method: Approximate Solutions</a:t>
            </a:r>
          </a:p>
        </p:txBody>
      </p:sp>
      <p:sp>
        <p:nvSpPr>
          <p:cNvPr id="3" name="Content Placeholder 2">
            <a:extLst>
              <a:ext uri="{FF2B5EF4-FFF2-40B4-BE49-F238E27FC236}">
                <a16:creationId xmlns:a16="http://schemas.microsoft.com/office/drawing/2014/main" id="{3EDA10E8-67F9-4530-A6C7-39CC036A8192}"/>
              </a:ext>
            </a:extLst>
          </p:cNvPr>
          <p:cNvSpPr>
            <a:spLocks noGrp="1"/>
          </p:cNvSpPr>
          <p:nvPr>
            <p:ph sz="quarter" idx="15"/>
          </p:nvPr>
        </p:nvSpPr>
        <p:spPr>
          <a:xfrm>
            <a:off x="380060" y="1692274"/>
            <a:ext cx="4344340" cy="503885"/>
          </a:xfrm>
        </p:spPr>
        <p:txBody>
          <a:bodyPr/>
          <a:lstStyle/>
          <a:p>
            <a:pPr marL="461963" indent="-461963"/>
            <a:r>
              <a:rPr lang="en-US" sz="2400" dirty="0"/>
              <a:t>For the initial value problem</a:t>
            </a:r>
          </a:p>
        </p:txBody>
      </p:sp>
      <p:graphicFrame>
        <p:nvGraphicFramePr>
          <p:cNvPr id="7" name="Object 6" descr="multiline equation row 1  d times y divided by d times t equals three minus two times t minus 0.5 times y comma y of zero equals one">
            <a:extLst>
              <a:ext uri="{FF2B5EF4-FFF2-40B4-BE49-F238E27FC236}">
                <a16:creationId xmlns:a16="http://schemas.microsoft.com/office/drawing/2014/main" id="{F5AA9ABC-362E-4CA7-A11C-E8E77FCA3E75}"/>
              </a:ext>
            </a:extLst>
          </p:cNvPr>
          <p:cNvGraphicFramePr>
            <a:graphicFrameLocks noChangeAspect="1"/>
          </p:cNvGraphicFramePr>
          <p:nvPr>
            <p:extLst>
              <p:ext uri="{D42A27DB-BD31-4B8C-83A1-F6EECF244321}">
                <p14:modId xmlns:p14="http://schemas.microsoft.com/office/powerpoint/2010/main" val="2945931414"/>
              </p:ext>
            </p:extLst>
          </p:nvPr>
        </p:nvGraphicFramePr>
        <p:xfrm>
          <a:off x="4531128" y="1632446"/>
          <a:ext cx="2565982" cy="576417"/>
        </p:xfrm>
        <a:graphic>
          <a:graphicData uri="http://schemas.openxmlformats.org/presentationml/2006/ole">
            <mc:AlternateContent xmlns:mc="http://schemas.openxmlformats.org/markup-compatibility/2006">
              <mc:Choice xmlns:v="urn:schemas-microsoft-com:vml" Requires="v">
                <p:oleObj name="Equation" r:id="rId3" imgW="1752480" imgH="393480" progId="Equation.DSMT4">
                  <p:embed/>
                </p:oleObj>
              </mc:Choice>
              <mc:Fallback>
                <p:oleObj name="Equation" r:id="rId3" imgW="1752480" imgH="393480" progId="Equation.DSMT4">
                  <p:embed/>
                  <p:pic>
                    <p:nvPicPr>
                      <p:cNvPr id="4" name="Object 3"/>
                      <p:cNvPicPr/>
                      <p:nvPr/>
                    </p:nvPicPr>
                    <p:blipFill>
                      <a:blip r:embed="rId4"/>
                      <a:stretch>
                        <a:fillRect/>
                      </a:stretch>
                    </p:blipFill>
                    <p:spPr>
                      <a:xfrm>
                        <a:off x="4531128" y="1632446"/>
                        <a:ext cx="2565982" cy="57641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F2EFFAF-6CA4-4B4E-978F-780760B8784F}"/>
              </a:ext>
            </a:extLst>
          </p:cNvPr>
          <p:cNvSpPr>
            <a:spLocks noGrp="1"/>
          </p:cNvSpPr>
          <p:nvPr>
            <p:ph sz="quarter" idx="18"/>
          </p:nvPr>
        </p:nvSpPr>
        <p:spPr>
          <a:xfrm>
            <a:off x="903592" y="2397771"/>
            <a:ext cx="8010220" cy="972130"/>
          </a:xfrm>
        </p:spPr>
        <p:txBody>
          <a:bodyPr/>
          <a:lstStyle/>
          <a:p>
            <a:pPr marL="0" indent="0">
              <a:buNone/>
            </a:pPr>
            <a:r>
              <a:rPr lang="en-US" dirty="0">
                <a:ea typeface="Times New Roman"/>
                <a:cs typeface="Times New Roman"/>
                <a:sym typeface="Times New Roman"/>
              </a:rPr>
              <a:t>we can use Euler’s method with </a:t>
            </a:r>
            <a:r>
              <a:rPr lang="en-US" i="1" dirty="0">
                <a:ea typeface="Times New Roman"/>
                <a:cs typeface="Times New Roman"/>
                <a:sym typeface="Times New Roman"/>
              </a:rPr>
              <a:t>h</a:t>
            </a:r>
            <a:r>
              <a:rPr lang="en-US" dirty="0">
                <a:ea typeface="Times New Roman"/>
                <a:cs typeface="Times New Roman"/>
                <a:sym typeface="Times New Roman"/>
              </a:rPr>
              <a:t> = 0.2 to approximate the solution at </a:t>
            </a:r>
            <a:r>
              <a:rPr lang="en-US" i="1" dirty="0">
                <a:ea typeface="Times New Roman"/>
                <a:cs typeface="Times New Roman"/>
                <a:sym typeface="Times New Roman"/>
              </a:rPr>
              <a:t>t</a:t>
            </a:r>
            <a:r>
              <a:rPr lang="en-US" dirty="0">
                <a:ea typeface="Times New Roman"/>
                <a:cs typeface="Times New Roman"/>
                <a:sym typeface="Times New Roman"/>
              </a:rPr>
              <a:t> = 0.2, 0.4, 0.6, 0.8, and 1.0 as shown below.</a:t>
            </a:r>
            <a:r>
              <a:rPr lang="en-US" sz="2000" dirty="0">
                <a:ea typeface="Times New Roman"/>
                <a:cs typeface="Times New Roman"/>
                <a:sym typeface="Times New Roman"/>
              </a:rPr>
              <a:t> </a:t>
            </a:r>
            <a:endParaRPr lang="en-US" dirty="0"/>
          </a:p>
        </p:txBody>
      </p:sp>
      <p:graphicFrame>
        <p:nvGraphicFramePr>
          <p:cNvPr id="9" name="Table 8">
            <a:extLst>
              <a:ext uri="{FF2B5EF4-FFF2-40B4-BE49-F238E27FC236}">
                <a16:creationId xmlns:a16="http://schemas.microsoft.com/office/drawing/2014/main" id="{78A01683-FAEA-4BB0-8F87-DCCA0274A750}"/>
              </a:ext>
            </a:extLst>
          </p:cNvPr>
          <p:cNvGraphicFramePr>
            <a:graphicFrameLocks noGrp="1"/>
          </p:cNvGraphicFramePr>
          <p:nvPr>
            <p:extLst>
              <p:ext uri="{D42A27DB-BD31-4B8C-83A1-F6EECF244321}">
                <p14:modId xmlns:p14="http://schemas.microsoft.com/office/powerpoint/2010/main" val="2365012570"/>
              </p:ext>
            </p:extLst>
          </p:nvPr>
        </p:nvGraphicFramePr>
        <p:xfrm>
          <a:off x="1066800" y="3448987"/>
          <a:ext cx="7152006" cy="2133600"/>
        </p:xfrm>
        <a:graphic>
          <a:graphicData uri="http://schemas.openxmlformats.org/drawingml/2006/table">
            <a:tbl>
              <a:tblPr firstRow="1">
                <a:tableStyleId>{B301B821-A1FF-4177-AEE7-76D212191A09}</a:tableStyleId>
              </a:tblPr>
              <a:tblGrid>
                <a:gridCol w="452755">
                  <a:extLst>
                    <a:ext uri="{9D8B030D-6E8A-4147-A177-3AD203B41FA5}">
                      <a16:colId xmlns:a16="http://schemas.microsoft.com/office/drawing/2014/main" val="20000"/>
                    </a:ext>
                  </a:extLst>
                </a:gridCol>
                <a:gridCol w="601980">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444943">
                  <a:extLst>
                    <a:ext uri="{9D8B030D-6E8A-4147-A177-3AD203B41FA5}">
                      <a16:colId xmlns:a16="http://schemas.microsoft.com/office/drawing/2014/main" val="20003"/>
                    </a:ext>
                  </a:extLst>
                </a:gridCol>
                <a:gridCol w="2433955">
                  <a:extLst>
                    <a:ext uri="{9D8B030D-6E8A-4147-A177-3AD203B41FA5}">
                      <a16:colId xmlns:a16="http://schemas.microsoft.com/office/drawing/2014/main" val="20004"/>
                    </a:ext>
                  </a:extLst>
                </a:gridCol>
                <a:gridCol w="1273493">
                  <a:extLst>
                    <a:ext uri="{9D8B030D-6E8A-4147-A177-3AD203B41FA5}">
                      <a16:colId xmlns:a16="http://schemas.microsoft.com/office/drawing/2014/main" val="20005"/>
                    </a:ext>
                  </a:extLst>
                </a:gridCol>
              </a:tblGrid>
              <a:tr h="160430">
                <a:tc>
                  <a:txBody>
                    <a:bodyPr/>
                    <a:lstStyle/>
                    <a:p>
                      <a:pPr marL="127000" indent="-127000" algn="ctr">
                        <a:lnSpc>
                          <a:spcPct val="100000"/>
                        </a:lnSpc>
                      </a:pPr>
                      <a:r>
                        <a:rPr lang="en-US" sz="1400" i="1" dirty="0"/>
                        <a:t>n</a:t>
                      </a:r>
                      <a:endParaRPr lang="en-US" sz="1400" b="1" i="1" dirty="0">
                        <a:solidFill>
                          <a:schemeClr val="tx1"/>
                        </a:solidFill>
                        <a:latin typeface="+mn-lt"/>
                        <a:cs typeface="Times New Roman" pitchFamily="18" charset="0"/>
                      </a:endParaRPr>
                    </a:p>
                  </a:txBody>
                  <a:tcPr/>
                </a:tc>
                <a:tc>
                  <a:txBody>
                    <a:bodyPr/>
                    <a:lstStyle/>
                    <a:p>
                      <a:pPr marL="152400" indent="-152400" algn="ctr">
                        <a:lnSpc>
                          <a:spcPct val="100000"/>
                        </a:lnSpc>
                      </a:pPr>
                      <a:r>
                        <a:rPr lang="en-US" sz="1400" i="1" dirty="0" err="1"/>
                        <a:t>t</a:t>
                      </a:r>
                      <a:r>
                        <a:rPr lang="en-US" sz="1400" i="1" baseline="-25000" dirty="0" err="1"/>
                        <a:t>n</a:t>
                      </a:r>
                      <a:endParaRPr lang="en-US" sz="1400" b="1" i="1" baseline="-25000" dirty="0">
                        <a:solidFill>
                          <a:schemeClr val="tx1"/>
                        </a:solidFill>
                        <a:latin typeface="+mn-lt"/>
                        <a:cs typeface="Times New Roman" pitchFamily="18" charset="0"/>
                      </a:endParaRPr>
                    </a:p>
                  </a:txBody>
                  <a:tcPr/>
                </a:tc>
                <a:tc>
                  <a:txBody>
                    <a:bodyPr/>
                    <a:lstStyle/>
                    <a:p>
                      <a:pPr indent="0" algn="ctr">
                        <a:lnSpc>
                          <a:spcPct val="100000"/>
                        </a:lnSpc>
                      </a:pPr>
                      <a:r>
                        <a:rPr lang="en-US" sz="1400" i="1" dirty="0" err="1"/>
                        <a:t>y</a:t>
                      </a:r>
                      <a:r>
                        <a:rPr lang="en-US" sz="1400" i="1" baseline="-25000" dirty="0" err="1"/>
                        <a:t>n</a:t>
                      </a:r>
                      <a:endParaRPr lang="en-US" sz="1400" b="1" i="1" baseline="-25000" dirty="0">
                        <a:solidFill>
                          <a:schemeClr val="tx1"/>
                        </a:solidFill>
                        <a:latin typeface="+mn-lt"/>
                        <a:cs typeface="Times New Roman" pitchFamily="18" charset="0"/>
                      </a:endParaRPr>
                    </a:p>
                  </a:txBody>
                  <a:tcPr/>
                </a:tc>
                <a:tc>
                  <a:txBody>
                    <a:bodyPr/>
                    <a:lstStyle/>
                    <a:p>
                      <a:pPr marL="139700" indent="-139700" algn="ctr">
                        <a:lnSpc>
                          <a:spcPct val="100000"/>
                        </a:lnSpc>
                      </a:pPr>
                      <a:r>
                        <a:rPr lang="en-US" sz="1400" i="1" dirty="0" err="1"/>
                        <a:t>f</a:t>
                      </a:r>
                      <a:r>
                        <a:rPr lang="en-US" sz="1400" baseline="-25000" dirty="0" err="1"/>
                        <a:t>n</a:t>
                      </a:r>
                      <a:r>
                        <a:rPr lang="en-US" sz="1400" spc="150" dirty="0"/>
                        <a:t> = </a:t>
                      </a:r>
                      <a:r>
                        <a:rPr lang="en-US" sz="1400" i="1" spc="150" dirty="0"/>
                        <a:t>f</a:t>
                      </a:r>
                      <a:r>
                        <a:rPr lang="en-US" sz="1400" spc="150" dirty="0"/>
                        <a:t>(</a:t>
                      </a:r>
                      <a:r>
                        <a:rPr lang="en-US" sz="1400" i="1" spc="150" dirty="0" err="1"/>
                        <a:t>t</a:t>
                      </a:r>
                      <a:r>
                        <a:rPr lang="en-US" sz="1400" i="1" spc="150" baseline="-25000" dirty="0" err="1"/>
                        <a:t>n</a:t>
                      </a:r>
                      <a:r>
                        <a:rPr lang="en-US" sz="1400" spc="150" dirty="0"/>
                        <a:t> ,</a:t>
                      </a:r>
                      <a:r>
                        <a:rPr lang="en-US" sz="1400" i="1" spc="150" dirty="0" err="1"/>
                        <a:t>y</a:t>
                      </a:r>
                      <a:r>
                        <a:rPr lang="en-US" sz="1400" i="1" spc="150" baseline="-25000" dirty="0" err="1"/>
                        <a:t>n</a:t>
                      </a:r>
                      <a:r>
                        <a:rPr lang="en-US" sz="1400" spc="150" dirty="0"/>
                        <a:t>)</a:t>
                      </a:r>
                      <a:endParaRPr lang="en-US" sz="1400" b="1" i="1" spc="150" dirty="0">
                        <a:solidFill>
                          <a:schemeClr val="tx1"/>
                        </a:solidFill>
                        <a:latin typeface="+mn-lt"/>
                        <a:cs typeface="Times New Roman" pitchFamily="18" charset="0"/>
                      </a:endParaRPr>
                    </a:p>
                  </a:txBody>
                  <a:tcPr/>
                </a:tc>
                <a:tc>
                  <a:txBody>
                    <a:bodyPr/>
                    <a:lstStyle/>
                    <a:p>
                      <a:pPr marL="127000" indent="-127000" algn="ctr">
                        <a:lnSpc>
                          <a:spcPct val="100000"/>
                        </a:lnSpc>
                      </a:pPr>
                      <a:r>
                        <a:rPr lang="en-US" sz="1400" dirty="0"/>
                        <a:t>Tangent Line</a:t>
                      </a:r>
                      <a:endParaRPr lang="en-US" sz="1400" b="1" dirty="0">
                        <a:solidFill>
                          <a:schemeClr val="tx1"/>
                        </a:solidFill>
                        <a:latin typeface="+mn-lt"/>
                        <a:cs typeface="Times New Roman" pitchFamily="18" charset="0"/>
                      </a:endParaRPr>
                    </a:p>
                  </a:txBody>
                  <a:tcPr/>
                </a:tc>
                <a:tc>
                  <a:txBody>
                    <a:bodyPr/>
                    <a:lstStyle/>
                    <a:p>
                      <a:pPr marL="254000" indent="-254000" algn="ctr">
                        <a:lnSpc>
                          <a:spcPct val="100000"/>
                        </a:lnSpc>
                      </a:pPr>
                      <a:r>
                        <a:rPr lang="en-US" sz="1400" dirty="0"/>
                        <a:t>Exact </a:t>
                      </a:r>
                      <a:r>
                        <a:rPr lang="en-US" sz="1400" i="1" dirty="0"/>
                        <a:t>y</a:t>
                      </a:r>
                      <a:r>
                        <a:rPr lang="en-US" sz="1400" dirty="0"/>
                        <a:t>(</a:t>
                      </a:r>
                      <a:r>
                        <a:rPr lang="en-US" sz="1400" i="1" dirty="0" err="1"/>
                        <a:t>t</a:t>
                      </a:r>
                      <a:r>
                        <a:rPr lang="en-US" sz="1400" i="1" baseline="-25000" dirty="0" err="1"/>
                        <a:t>n</a:t>
                      </a:r>
                      <a:r>
                        <a:rPr lang="en-US" sz="1400" dirty="0"/>
                        <a:t>)</a:t>
                      </a:r>
                      <a:endParaRPr lang="en-US" sz="1400" b="1" dirty="0">
                        <a:solidFill>
                          <a:schemeClr val="tx1"/>
                        </a:solidFill>
                        <a:latin typeface="+mn-lt"/>
                        <a:cs typeface="Times New Roman" pitchFamily="18" charset="0"/>
                      </a:endParaRPr>
                    </a:p>
                  </a:txBody>
                  <a:tcPr/>
                </a:tc>
                <a:extLst>
                  <a:ext uri="{0D108BD9-81ED-4DB2-BD59-A6C34878D82A}">
                    <a16:rowId xmlns:a16="http://schemas.microsoft.com/office/drawing/2014/main" val="10000"/>
                  </a:ext>
                </a:extLst>
              </a:tr>
              <a:tr h="160430">
                <a:tc>
                  <a:txBody>
                    <a:bodyPr/>
                    <a:lstStyle/>
                    <a:p>
                      <a:pPr marL="0" indent="0" algn="ctr">
                        <a:lnSpc>
                          <a:spcPct val="100000"/>
                        </a:lnSpc>
                      </a:pPr>
                      <a:r>
                        <a:rPr lang="en-US" sz="1400" dirty="0"/>
                        <a:t>0</a:t>
                      </a:r>
                      <a:endParaRPr lang="en-US" sz="1400" b="1"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0.0</a:t>
                      </a:r>
                      <a:endParaRPr lang="en-US" sz="1400" b="1"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l.00000</a:t>
                      </a:r>
                      <a:endParaRPr lang="en-US" sz="1400" dirty="0">
                        <a:solidFill>
                          <a:schemeClr val="tx1"/>
                        </a:solidFill>
                        <a:latin typeface="+mn-lt"/>
                        <a:cs typeface="Times New Roman" pitchFamily="18" charset="0"/>
                      </a:endParaRPr>
                    </a:p>
                  </a:txBody>
                  <a:tcPr/>
                </a:tc>
                <a:tc>
                  <a:txBody>
                    <a:bodyPr/>
                    <a:lstStyle/>
                    <a:p>
                      <a:pPr indent="0" algn="ctr">
                        <a:lnSpc>
                          <a:spcPct val="100000"/>
                        </a:lnSpc>
                      </a:pPr>
                      <a:r>
                        <a:rPr lang="en-US" sz="1400" dirty="0"/>
                        <a:t>2.5</a:t>
                      </a:r>
                      <a:endParaRPr lang="en-US" sz="1400" dirty="0">
                        <a:solidFill>
                          <a:schemeClr val="tx1"/>
                        </a:solidFill>
                        <a:latin typeface="+mn-lt"/>
                        <a:cs typeface="Times New Roman" pitchFamily="18" charset="0"/>
                      </a:endParaRPr>
                    </a:p>
                  </a:txBody>
                  <a:tcPr/>
                </a:tc>
                <a:tc>
                  <a:txBody>
                    <a:bodyPr/>
                    <a:lstStyle/>
                    <a:p>
                      <a:pPr marL="127000" indent="0" algn="ctr">
                        <a:lnSpc>
                          <a:spcPct val="100000"/>
                        </a:lnSpc>
                      </a:pPr>
                      <a:r>
                        <a:rPr lang="en-US" sz="1400" i="1" dirty="0"/>
                        <a:t>y</a:t>
                      </a:r>
                      <a:r>
                        <a:rPr lang="en-US" sz="1400" dirty="0"/>
                        <a:t> =1 + 2.5(</a:t>
                      </a:r>
                      <a:r>
                        <a:rPr lang="en-US" sz="1400" i="1" dirty="0"/>
                        <a:t>t</a:t>
                      </a:r>
                      <a:r>
                        <a:rPr lang="en-US" sz="1400" dirty="0"/>
                        <a:t> − 0)</a:t>
                      </a:r>
                      <a:endParaRPr lang="en-US" sz="1400" dirty="0">
                        <a:solidFill>
                          <a:schemeClr val="tx1"/>
                        </a:solidFill>
                        <a:latin typeface="+mn-lt"/>
                        <a:cs typeface="Times New Roman" pitchFamily="18" charset="0"/>
                      </a:endParaRPr>
                    </a:p>
                  </a:txBody>
                  <a:tcPr/>
                </a:tc>
                <a:tc>
                  <a:txBody>
                    <a:bodyPr/>
                    <a:lstStyle/>
                    <a:p>
                      <a:pPr marR="152400" indent="0" algn="ctr">
                        <a:lnSpc>
                          <a:spcPct val="100000"/>
                        </a:lnSpc>
                      </a:pPr>
                      <a:r>
                        <a:rPr lang="en-US" sz="1400" dirty="0"/>
                        <a:t>l.00000</a:t>
                      </a:r>
                      <a:endParaRPr lang="en-US" sz="1400" dirty="0">
                        <a:solidFill>
                          <a:schemeClr val="tx1"/>
                        </a:solidFill>
                        <a:latin typeface="+mn-lt"/>
                        <a:cs typeface="Times New Roman" pitchFamily="18" charset="0"/>
                      </a:endParaRPr>
                    </a:p>
                  </a:txBody>
                  <a:tcPr/>
                </a:tc>
                <a:extLst>
                  <a:ext uri="{0D108BD9-81ED-4DB2-BD59-A6C34878D82A}">
                    <a16:rowId xmlns:a16="http://schemas.microsoft.com/office/drawing/2014/main" val="10001"/>
                  </a:ext>
                </a:extLst>
              </a:tr>
              <a:tr h="160430">
                <a:tc>
                  <a:txBody>
                    <a:bodyPr/>
                    <a:lstStyle/>
                    <a:p>
                      <a:pPr marL="0" indent="0" algn="ctr">
                        <a:lnSpc>
                          <a:spcPct val="100000"/>
                        </a:lnSpc>
                      </a:pPr>
                      <a:r>
                        <a:rPr lang="en-US" sz="1400" dirty="0"/>
                        <a:t>1</a:t>
                      </a:r>
                      <a:endParaRPr lang="en-US" sz="1400"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0.2</a:t>
                      </a:r>
                      <a:endParaRPr lang="en-US" sz="1400"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1.50000</a:t>
                      </a:r>
                      <a:endParaRPr lang="en-US" sz="1400" dirty="0">
                        <a:solidFill>
                          <a:schemeClr val="tx1"/>
                        </a:solidFill>
                        <a:latin typeface="+mn-lt"/>
                        <a:cs typeface="Times New Roman" pitchFamily="18" charset="0"/>
                      </a:endParaRPr>
                    </a:p>
                  </a:txBody>
                  <a:tcPr/>
                </a:tc>
                <a:tc>
                  <a:txBody>
                    <a:bodyPr/>
                    <a:lstStyle/>
                    <a:p>
                      <a:pPr indent="0" algn="ctr">
                        <a:lnSpc>
                          <a:spcPct val="100000"/>
                        </a:lnSpc>
                      </a:pPr>
                      <a:r>
                        <a:rPr lang="en-US" sz="1400" dirty="0"/>
                        <a:t>1.85</a:t>
                      </a:r>
                      <a:endParaRPr lang="en-US" sz="1400" dirty="0">
                        <a:solidFill>
                          <a:schemeClr val="tx1"/>
                        </a:solidFill>
                        <a:latin typeface="+mn-lt"/>
                        <a:cs typeface="Times New Roman" pitchFamily="18" charset="0"/>
                      </a:endParaRPr>
                    </a:p>
                  </a:txBody>
                  <a:tcPr/>
                </a:tc>
                <a:tc>
                  <a:txBody>
                    <a:bodyPr/>
                    <a:lstStyle/>
                    <a:p>
                      <a:pPr marL="127000" indent="0" algn="ctr">
                        <a:lnSpc>
                          <a:spcPct val="100000"/>
                        </a:lnSpc>
                      </a:pPr>
                      <a:r>
                        <a:rPr lang="en-US" sz="1400" i="1" dirty="0"/>
                        <a:t>y</a:t>
                      </a:r>
                      <a:r>
                        <a:rPr lang="en-US" sz="1400" dirty="0"/>
                        <a:t> = 1.5 + 1.85(</a:t>
                      </a:r>
                      <a:r>
                        <a:rPr lang="en-US" sz="1400" i="1" dirty="0"/>
                        <a:t>t</a:t>
                      </a:r>
                      <a:r>
                        <a:rPr lang="en-US" sz="1400" dirty="0"/>
                        <a:t>− 0.2)</a:t>
                      </a:r>
                      <a:endParaRPr lang="en-US" sz="1400" dirty="0">
                        <a:solidFill>
                          <a:schemeClr val="tx1"/>
                        </a:solidFill>
                        <a:latin typeface="+mn-lt"/>
                        <a:cs typeface="Times New Roman" pitchFamily="18" charset="0"/>
                      </a:endParaRPr>
                    </a:p>
                  </a:txBody>
                  <a:tcPr/>
                </a:tc>
                <a:tc>
                  <a:txBody>
                    <a:bodyPr/>
                    <a:lstStyle/>
                    <a:p>
                      <a:pPr marR="152400" indent="0" algn="ctr">
                        <a:lnSpc>
                          <a:spcPct val="100000"/>
                        </a:lnSpc>
                      </a:pPr>
                      <a:r>
                        <a:rPr lang="en-US" sz="1400" dirty="0"/>
                        <a:t>1.43711</a:t>
                      </a:r>
                      <a:endParaRPr lang="en-US" sz="1400" dirty="0">
                        <a:solidFill>
                          <a:schemeClr val="tx1"/>
                        </a:solidFill>
                        <a:latin typeface="+mn-lt"/>
                        <a:cs typeface="Times New Roman" pitchFamily="18" charset="0"/>
                      </a:endParaRPr>
                    </a:p>
                  </a:txBody>
                  <a:tcPr/>
                </a:tc>
                <a:extLst>
                  <a:ext uri="{0D108BD9-81ED-4DB2-BD59-A6C34878D82A}">
                    <a16:rowId xmlns:a16="http://schemas.microsoft.com/office/drawing/2014/main" val="10002"/>
                  </a:ext>
                </a:extLst>
              </a:tr>
              <a:tr h="160430">
                <a:tc>
                  <a:txBody>
                    <a:bodyPr/>
                    <a:lstStyle/>
                    <a:p>
                      <a:pPr marL="0" indent="0" algn="ctr">
                        <a:lnSpc>
                          <a:spcPct val="100000"/>
                        </a:lnSpc>
                      </a:pPr>
                      <a:r>
                        <a:rPr lang="en-US" sz="1400" dirty="0"/>
                        <a:t>2</a:t>
                      </a:r>
                      <a:endParaRPr lang="en-US" sz="1400"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0.4</a:t>
                      </a:r>
                      <a:endParaRPr lang="en-US" sz="1400"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1.87000</a:t>
                      </a:r>
                      <a:endParaRPr lang="en-US" sz="1400" dirty="0">
                        <a:solidFill>
                          <a:schemeClr val="tx1"/>
                        </a:solidFill>
                        <a:latin typeface="+mn-lt"/>
                        <a:cs typeface="Times New Roman" pitchFamily="18" charset="0"/>
                      </a:endParaRPr>
                    </a:p>
                  </a:txBody>
                  <a:tcPr/>
                </a:tc>
                <a:tc>
                  <a:txBody>
                    <a:bodyPr/>
                    <a:lstStyle/>
                    <a:p>
                      <a:pPr indent="0" algn="ctr">
                        <a:lnSpc>
                          <a:spcPct val="100000"/>
                        </a:lnSpc>
                      </a:pPr>
                      <a:r>
                        <a:rPr lang="en-US" sz="1400" dirty="0"/>
                        <a:t>1.265</a:t>
                      </a:r>
                      <a:endParaRPr lang="en-US" sz="1400" dirty="0">
                        <a:solidFill>
                          <a:schemeClr val="tx1"/>
                        </a:solidFill>
                        <a:latin typeface="+mn-lt"/>
                        <a:cs typeface="Times New Roman" pitchFamily="18" charset="0"/>
                      </a:endParaRPr>
                    </a:p>
                  </a:txBody>
                  <a:tcPr/>
                </a:tc>
                <a:tc>
                  <a:txBody>
                    <a:bodyPr/>
                    <a:lstStyle/>
                    <a:p>
                      <a:pPr marL="127000" marR="0" lvl="0" indent="0" algn="ctr" defTabSz="914400" rtl="0" eaLnBrk="1" fontAlgn="auto" latinLnBrk="0" hangingPunct="1">
                        <a:lnSpc>
                          <a:spcPct val="100000"/>
                        </a:lnSpc>
                        <a:spcBef>
                          <a:spcPts val="0"/>
                        </a:spcBef>
                        <a:spcAft>
                          <a:spcPts val="0"/>
                        </a:spcAft>
                        <a:buClrTx/>
                        <a:buSzTx/>
                        <a:buFontTx/>
                        <a:buNone/>
                        <a:tabLst/>
                        <a:defRPr/>
                      </a:pPr>
                      <a:r>
                        <a:rPr lang="en-US" sz="1400" i="1" dirty="0"/>
                        <a:t>y</a:t>
                      </a:r>
                      <a:r>
                        <a:rPr lang="en-US" sz="1400" dirty="0"/>
                        <a:t> = 1.87 + 1.265(</a:t>
                      </a:r>
                      <a:r>
                        <a:rPr lang="en-US" sz="1400" i="1" dirty="0"/>
                        <a:t>t</a:t>
                      </a:r>
                      <a:r>
                        <a:rPr lang="en-US" sz="1400" dirty="0"/>
                        <a:t>− 0.4)</a:t>
                      </a:r>
                      <a:endParaRPr lang="en-US" sz="1400" dirty="0">
                        <a:solidFill>
                          <a:schemeClr val="tx1"/>
                        </a:solidFill>
                        <a:latin typeface="+mn-lt"/>
                        <a:cs typeface="Times New Roman" pitchFamily="18" charset="0"/>
                      </a:endParaRPr>
                    </a:p>
                  </a:txBody>
                  <a:tcPr/>
                </a:tc>
                <a:tc>
                  <a:txBody>
                    <a:bodyPr/>
                    <a:lstStyle/>
                    <a:p>
                      <a:pPr marR="152400" indent="0" algn="ctr">
                        <a:lnSpc>
                          <a:spcPct val="100000"/>
                        </a:lnSpc>
                      </a:pPr>
                      <a:r>
                        <a:rPr lang="en-US" sz="1400" dirty="0"/>
                        <a:t>1.75650</a:t>
                      </a:r>
                      <a:endParaRPr lang="en-US" sz="1400" dirty="0">
                        <a:solidFill>
                          <a:schemeClr val="tx1"/>
                        </a:solidFill>
                        <a:latin typeface="+mn-lt"/>
                        <a:cs typeface="Times New Roman" pitchFamily="18" charset="0"/>
                      </a:endParaRPr>
                    </a:p>
                  </a:txBody>
                  <a:tcPr/>
                </a:tc>
                <a:extLst>
                  <a:ext uri="{0D108BD9-81ED-4DB2-BD59-A6C34878D82A}">
                    <a16:rowId xmlns:a16="http://schemas.microsoft.com/office/drawing/2014/main" val="10003"/>
                  </a:ext>
                </a:extLst>
              </a:tr>
              <a:tr h="160430">
                <a:tc>
                  <a:txBody>
                    <a:bodyPr/>
                    <a:lstStyle/>
                    <a:p>
                      <a:pPr marL="0" indent="0" algn="ctr">
                        <a:lnSpc>
                          <a:spcPct val="100000"/>
                        </a:lnSpc>
                      </a:pPr>
                      <a:r>
                        <a:rPr lang="en-US" sz="1400" dirty="0"/>
                        <a:t>3</a:t>
                      </a:r>
                      <a:endParaRPr lang="en-US" sz="1400"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0.6</a:t>
                      </a:r>
                      <a:endParaRPr lang="en-US" sz="1400"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2.12300</a:t>
                      </a:r>
                      <a:endParaRPr lang="en-US" sz="1400" dirty="0">
                        <a:solidFill>
                          <a:schemeClr val="tx1"/>
                        </a:solidFill>
                        <a:latin typeface="+mn-lt"/>
                        <a:cs typeface="Times New Roman" pitchFamily="18" charset="0"/>
                      </a:endParaRPr>
                    </a:p>
                  </a:txBody>
                  <a:tcPr/>
                </a:tc>
                <a:tc>
                  <a:txBody>
                    <a:bodyPr/>
                    <a:lstStyle/>
                    <a:p>
                      <a:pPr indent="0" algn="ctr">
                        <a:lnSpc>
                          <a:spcPct val="100000"/>
                        </a:lnSpc>
                      </a:pPr>
                      <a:r>
                        <a:rPr lang="en-US" sz="1400" dirty="0"/>
                        <a:t>0.7385</a:t>
                      </a:r>
                      <a:endParaRPr lang="en-US" sz="1400" dirty="0">
                        <a:solidFill>
                          <a:schemeClr val="tx1"/>
                        </a:solidFill>
                        <a:latin typeface="+mn-lt"/>
                        <a:cs typeface="Times New Roman" pitchFamily="18" charset="0"/>
                      </a:endParaRPr>
                    </a:p>
                  </a:txBody>
                  <a:tcPr/>
                </a:tc>
                <a:tc>
                  <a:txBody>
                    <a:bodyPr/>
                    <a:lstStyle/>
                    <a:p>
                      <a:pPr marL="127000" marR="0" lvl="0" indent="0" algn="ctr" defTabSz="914400" rtl="0" eaLnBrk="1" fontAlgn="auto" latinLnBrk="0" hangingPunct="1">
                        <a:lnSpc>
                          <a:spcPct val="100000"/>
                        </a:lnSpc>
                        <a:spcBef>
                          <a:spcPts val="0"/>
                        </a:spcBef>
                        <a:spcAft>
                          <a:spcPts val="0"/>
                        </a:spcAft>
                        <a:buClrTx/>
                        <a:buSzTx/>
                        <a:buFontTx/>
                        <a:buNone/>
                        <a:tabLst/>
                        <a:defRPr/>
                      </a:pPr>
                      <a:r>
                        <a:rPr lang="en-US" sz="1400" i="1" dirty="0"/>
                        <a:t>y</a:t>
                      </a:r>
                      <a:r>
                        <a:rPr lang="en-US" sz="1400" dirty="0"/>
                        <a:t> = 2.123 + 0.7385(</a:t>
                      </a:r>
                      <a:r>
                        <a:rPr lang="en-US" sz="1400" i="1" dirty="0"/>
                        <a:t>t</a:t>
                      </a:r>
                      <a:r>
                        <a:rPr lang="en-US" sz="1400" dirty="0"/>
                        <a:t>− 0.6)</a:t>
                      </a:r>
                      <a:endParaRPr lang="en-US" sz="1400" dirty="0">
                        <a:solidFill>
                          <a:schemeClr val="tx1"/>
                        </a:solidFill>
                        <a:latin typeface="+mn-lt"/>
                        <a:cs typeface="Times New Roman" pitchFamily="18" charset="0"/>
                      </a:endParaRPr>
                    </a:p>
                  </a:txBody>
                  <a:tcPr/>
                </a:tc>
                <a:tc>
                  <a:txBody>
                    <a:bodyPr/>
                    <a:lstStyle/>
                    <a:p>
                      <a:pPr marR="152400" indent="0" algn="ctr">
                        <a:lnSpc>
                          <a:spcPct val="100000"/>
                        </a:lnSpc>
                      </a:pPr>
                      <a:r>
                        <a:rPr lang="en-US" sz="1400" dirty="0"/>
                        <a:t>1.96936</a:t>
                      </a:r>
                      <a:endParaRPr lang="en-US" sz="1400" dirty="0">
                        <a:solidFill>
                          <a:schemeClr val="tx1"/>
                        </a:solidFill>
                        <a:latin typeface="+mn-lt"/>
                        <a:cs typeface="Times New Roman" pitchFamily="18" charset="0"/>
                      </a:endParaRPr>
                    </a:p>
                  </a:txBody>
                  <a:tcPr/>
                </a:tc>
                <a:extLst>
                  <a:ext uri="{0D108BD9-81ED-4DB2-BD59-A6C34878D82A}">
                    <a16:rowId xmlns:a16="http://schemas.microsoft.com/office/drawing/2014/main" val="10004"/>
                  </a:ext>
                </a:extLst>
              </a:tr>
              <a:tr h="160430">
                <a:tc>
                  <a:txBody>
                    <a:bodyPr/>
                    <a:lstStyle/>
                    <a:p>
                      <a:pPr marL="0" indent="0" algn="ctr">
                        <a:lnSpc>
                          <a:spcPct val="100000"/>
                        </a:lnSpc>
                      </a:pPr>
                      <a:r>
                        <a:rPr lang="en-US" sz="1400" dirty="0"/>
                        <a:t>4</a:t>
                      </a:r>
                      <a:endParaRPr lang="en-US" sz="1400"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0.8</a:t>
                      </a:r>
                      <a:endParaRPr lang="en-US" sz="1400"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2.27070</a:t>
                      </a:r>
                      <a:endParaRPr lang="en-US" sz="1400" dirty="0">
                        <a:solidFill>
                          <a:schemeClr val="tx1"/>
                        </a:solidFill>
                        <a:latin typeface="+mn-lt"/>
                        <a:cs typeface="Times New Roman" pitchFamily="18" charset="0"/>
                      </a:endParaRPr>
                    </a:p>
                  </a:txBody>
                  <a:tcPr/>
                </a:tc>
                <a:tc>
                  <a:txBody>
                    <a:bodyPr/>
                    <a:lstStyle/>
                    <a:p>
                      <a:pPr indent="0" algn="ctr">
                        <a:lnSpc>
                          <a:spcPct val="100000"/>
                        </a:lnSpc>
                      </a:pPr>
                      <a:r>
                        <a:rPr lang="en-US" sz="1400" dirty="0"/>
                        <a:t>0.26465</a:t>
                      </a:r>
                      <a:endParaRPr lang="en-US" sz="1400" dirty="0">
                        <a:solidFill>
                          <a:schemeClr val="tx1"/>
                        </a:solidFill>
                        <a:latin typeface="+mn-lt"/>
                        <a:cs typeface="Times New Roman" pitchFamily="18" charset="0"/>
                      </a:endParaRPr>
                    </a:p>
                  </a:txBody>
                  <a:tcPr/>
                </a:tc>
                <a:tc>
                  <a:txBody>
                    <a:bodyPr/>
                    <a:lstStyle/>
                    <a:p>
                      <a:pPr marL="139700" marR="0" lvl="0" indent="0" algn="ctr" defTabSz="914400" rtl="0" eaLnBrk="1" fontAlgn="auto" latinLnBrk="0" hangingPunct="1">
                        <a:lnSpc>
                          <a:spcPct val="100000"/>
                        </a:lnSpc>
                        <a:spcBef>
                          <a:spcPts val="0"/>
                        </a:spcBef>
                        <a:spcAft>
                          <a:spcPts val="0"/>
                        </a:spcAft>
                        <a:buClrTx/>
                        <a:buSzTx/>
                        <a:buFontTx/>
                        <a:buNone/>
                        <a:tabLst/>
                        <a:defRPr/>
                      </a:pPr>
                      <a:r>
                        <a:rPr lang="en-US" sz="1400" i="1" dirty="0"/>
                        <a:t>y</a:t>
                      </a:r>
                      <a:r>
                        <a:rPr lang="en-US" sz="1400" dirty="0"/>
                        <a:t> = 2.2707 + 0.26465(</a:t>
                      </a:r>
                      <a:r>
                        <a:rPr lang="en-US" sz="1400" i="1" dirty="0"/>
                        <a:t>t</a:t>
                      </a:r>
                      <a:r>
                        <a:rPr lang="en-US" sz="1400" dirty="0"/>
                        <a:t>− 0.8)</a:t>
                      </a:r>
                      <a:endParaRPr lang="en-US" sz="1400" dirty="0">
                        <a:solidFill>
                          <a:schemeClr val="tx1"/>
                        </a:solidFill>
                        <a:latin typeface="+mn-lt"/>
                        <a:cs typeface="Times New Roman" pitchFamily="18" charset="0"/>
                      </a:endParaRPr>
                    </a:p>
                  </a:txBody>
                  <a:tcPr/>
                </a:tc>
                <a:tc>
                  <a:txBody>
                    <a:bodyPr/>
                    <a:lstStyle/>
                    <a:p>
                      <a:pPr marR="152400" indent="0" algn="ctr">
                        <a:lnSpc>
                          <a:spcPct val="100000"/>
                        </a:lnSpc>
                      </a:pPr>
                      <a:r>
                        <a:rPr lang="en-US" sz="1400" dirty="0"/>
                        <a:t>2.08584</a:t>
                      </a:r>
                      <a:endParaRPr lang="en-US" sz="1400" dirty="0">
                        <a:solidFill>
                          <a:schemeClr val="tx1"/>
                        </a:solidFill>
                        <a:latin typeface="+mn-lt"/>
                        <a:cs typeface="Times New Roman" pitchFamily="18" charset="0"/>
                      </a:endParaRPr>
                    </a:p>
                  </a:txBody>
                  <a:tcPr/>
                </a:tc>
                <a:extLst>
                  <a:ext uri="{0D108BD9-81ED-4DB2-BD59-A6C34878D82A}">
                    <a16:rowId xmlns:a16="http://schemas.microsoft.com/office/drawing/2014/main" val="10005"/>
                  </a:ext>
                </a:extLst>
              </a:tr>
              <a:tr h="160430">
                <a:tc>
                  <a:txBody>
                    <a:bodyPr/>
                    <a:lstStyle/>
                    <a:p>
                      <a:pPr marL="0" indent="0" algn="ctr">
                        <a:lnSpc>
                          <a:spcPct val="100000"/>
                        </a:lnSpc>
                      </a:pPr>
                      <a:r>
                        <a:rPr lang="en-US" sz="1400" dirty="0"/>
                        <a:t>5</a:t>
                      </a:r>
                      <a:endParaRPr lang="en-US" sz="1400"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1.0</a:t>
                      </a:r>
                      <a:endParaRPr lang="en-US" sz="1400" b="0" dirty="0">
                        <a:solidFill>
                          <a:schemeClr val="tx1"/>
                        </a:solidFill>
                        <a:latin typeface="+mn-lt"/>
                        <a:cs typeface="Times New Roman" pitchFamily="18" charset="0"/>
                      </a:endParaRPr>
                    </a:p>
                  </a:txBody>
                  <a:tcPr/>
                </a:tc>
                <a:tc>
                  <a:txBody>
                    <a:bodyPr/>
                    <a:lstStyle/>
                    <a:p>
                      <a:pPr marL="0" indent="0" algn="ctr">
                        <a:lnSpc>
                          <a:spcPct val="100000"/>
                        </a:lnSpc>
                      </a:pPr>
                      <a:r>
                        <a:rPr lang="en-US" sz="1400" dirty="0"/>
                        <a:t>2.32363</a:t>
                      </a:r>
                      <a:endParaRPr lang="en-US" sz="1400" dirty="0">
                        <a:solidFill>
                          <a:schemeClr val="tx1"/>
                        </a:solidFill>
                        <a:latin typeface="+mn-lt"/>
                        <a:cs typeface="Times New Roman" pitchFamily="18" charset="0"/>
                      </a:endParaRPr>
                    </a:p>
                  </a:txBody>
                  <a:tcPr/>
                </a:tc>
                <a:tc>
                  <a:txBody>
                    <a:bodyPr/>
                    <a:lstStyle/>
                    <a:p>
                      <a:pPr algn="ctr">
                        <a:lnSpc>
                          <a:spcPct val="100000"/>
                        </a:lnSpc>
                      </a:pPr>
                      <a:endParaRPr sz="1400" dirty="0">
                        <a:solidFill>
                          <a:schemeClr val="tx1"/>
                        </a:solidFill>
                        <a:latin typeface="+mn-lt"/>
                        <a:cs typeface="Times New Roman" pitchFamily="18" charset="0"/>
                      </a:endParaRPr>
                    </a:p>
                  </a:txBody>
                  <a:tcPr/>
                </a:tc>
                <a:tc>
                  <a:txBody>
                    <a:bodyPr/>
                    <a:lstStyle/>
                    <a:p>
                      <a:pPr algn="ctr">
                        <a:lnSpc>
                          <a:spcPct val="100000"/>
                        </a:lnSpc>
                      </a:pPr>
                      <a:endParaRPr sz="1400" dirty="0">
                        <a:solidFill>
                          <a:schemeClr val="tx1"/>
                        </a:solidFill>
                        <a:latin typeface="+mn-lt"/>
                        <a:cs typeface="Times New Roman" pitchFamily="18" charset="0"/>
                      </a:endParaRPr>
                    </a:p>
                  </a:txBody>
                  <a:tcPr/>
                </a:tc>
                <a:tc>
                  <a:txBody>
                    <a:bodyPr/>
                    <a:lstStyle/>
                    <a:p>
                      <a:pPr marR="152400" indent="0" algn="ctr">
                        <a:lnSpc>
                          <a:spcPct val="100000"/>
                        </a:lnSpc>
                      </a:pPr>
                      <a:r>
                        <a:rPr lang="en-US" sz="1400" dirty="0"/>
                        <a:t>2.11510</a:t>
                      </a:r>
                      <a:endParaRPr lang="en-US" sz="1400" dirty="0">
                        <a:solidFill>
                          <a:schemeClr val="tx1"/>
                        </a:solidFill>
                        <a:latin typeface="+mn-lt"/>
                        <a:cs typeface="Times New Roman"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06443906"/>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1622</Words>
  <Application>Microsoft Office PowerPoint</Application>
  <PresentationFormat>On-screen Show (4:3)</PresentationFormat>
  <Paragraphs>249</Paragraphs>
  <Slides>21</Slides>
  <Notes>13</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21</vt:i4>
      </vt:variant>
    </vt:vector>
  </HeadingPairs>
  <TitlesOfParts>
    <vt:vector size="36"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2.7 Numerical Approximations: Euler’s Method</vt:lpstr>
      <vt:lpstr>Analytical Solutions to First Order ODE’s not Always Available</vt:lpstr>
      <vt:lpstr>Direction Fields</vt:lpstr>
      <vt:lpstr>Numerical Methods</vt:lpstr>
      <vt:lpstr>Euler’s Method: Tangent Line Approximation</vt:lpstr>
      <vt:lpstr>Euler’s Formula</vt:lpstr>
      <vt:lpstr>Euler Approximation</vt:lpstr>
      <vt:lpstr>Example 2.7.1: Euler’s Method: Approximate Solutions</vt:lpstr>
      <vt:lpstr>Example 2.7.1: Exact Solution</vt:lpstr>
      <vt:lpstr>Example 2.7.1: Error Analysis</vt:lpstr>
      <vt:lpstr>Example 2.7.2: Euler’s Method - Defining Domain of Interest</vt:lpstr>
      <vt:lpstr>Example 2.7.2: Euler’s Method - Choosing Step Size</vt:lpstr>
      <vt:lpstr>Example 2.7.3: Euler’s Method - Approximate Solution over Domain of Interest</vt:lpstr>
      <vt:lpstr>Example 2.7.3: Error Analysis</vt:lpstr>
      <vt:lpstr>Example 2.7.3: Error Analysis &amp; Graphs</vt:lpstr>
      <vt:lpstr>Euler Method Summary: Approximate Applies to a Particular Initial Condition</vt:lpstr>
      <vt:lpstr>Euler Method Summary: Iterative Steps</vt:lpstr>
      <vt:lpstr>Euler Method Summary: Successive Tangents</vt:lpstr>
      <vt:lpstr>Error Bounds and Numerical Methods</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2025-07-25T16:58:58Z</dcterms:modified>
</cp:coreProperties>
</file>