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2"/>
  </p:notesMasterIdLst>
  <p:sldIdLst>
    <p:sldId id="491" r:id="rId8"/>
    <p:sldId id="466" r:id="rId9"/>
    <p:sldId id="454" r:id="rId10"/>
    <p:sldId id="455" r:id="rId11"/>
    <p:sldId id="456" r:id="rId12"/>
    <p:sldId id="457" r:id="rId13"/>
    <p:sldId id="459" r:id="rId14"/>
    <p:sldId id="460" r:id="rId15"/>
    <p:sldId id="461" r:id="rId16"/>
    <p:sldId id="462" r:id="rId17"/>
    <p:sldId id="463" r:id="rId18"/>
    <p:sldId id="464" r:id="rId19"/>
    <p:sldId id="465" r:id="rId20"/>
    <p:sldId id="351" r:id="rId21"/>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0" autoAdjust="0"/>
    <p:restoredTop sz="96224" autoAdjust="0"/>
  </p:normalViewPr>
  <p:slideViewPr>
    <p:cSldViewPr>
      <p:cViewPr varScale="1">
        <p:scale>
          <a:sx n="102" d="100"/>
          <a:sy n="102" d="100"/>
        </p:scale>
        <p:origin x="1068" y="108"/>
      </p:cViewPr>
      <p:guideLst>
        <p:guide pos="2880"/>
        <p:guide orient="horz" pos="2160"/>
      </p:guideLst>
    </p:cSldViewPr>
  </p:slideViewPr>
  <p:outlineViewPr>
    <p:cViewPr>
      <p:scale>
        <a:sx n="33" d="100"/>
        <a:sy n="33" d="100"/>
      </p:scale>
      <p:origin x="0" y="-955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wmf"/><Relationship Id="rId4"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wmf"/><Relationship Id="rId1" Type="http://schemas.openxmlformats.org/officeDocument/2006/relationships/image" Target="../media/image10.emf"/><Relationship Id="rId4"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4.wmf"/><Relationship Id="rId1" Type="http://schemas.openxmlformats.org/officeDocument/2006/relationships/image" Target="../media/image25.emf"/><Relationship Id="rId5" Type="http://schemas.openxmlformats.org/officeDocument/2006/relationships/image" Target="../media/image28.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11/15/2021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marL="0" indent="0" algn="ctr" defTabSz="914400" rtl="0" eaLnBrk="1" latinLnBrk="0" hangingPunct="1">
              <a:buNone/>
              <a:defRPr>
                <a:latin typeface="Times New Roman" charset="0"/>
                <a:ea typeface="Times New Roman" charset="0"/>
                <a:cs typeface="Times New Roman" charset="0"/>
              </a:defRPr>
            </a:lvl1pPr>
          </a:lstStyle>
          <a:p>
            <a:r>
              <a:rPr lang="en-US" sz="1200" b="0" i="0" kern="1200" dirty="0">
                <a:solidFill>
                  <a:schemeClr val="tx1">
                    <a:tint val="75000"/>
                  </a:schemeClr>
                </a:solidFill>
                <a:latin typeface="Times New Roman" charset="0"/>
                <a:cs typeface="Times New Roman" charset="0"/>
              </a:rPr>
              <a:t>Copyright ©2021 John Wiley &amp; Sons, Inc.</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marL="0" indent="0" algn="ctr" defTabSz="914400" rtl="0" eaLnBrk="1" latinLnBrk="0" hangingPunct="1">
              <a:buNone/>
              <a:defRPr>
                <a:latin typeface="Times New Roman" charset="0"/>
                <a:ea typeface="Times New Roman" charset="0"/>
                <a:cs typeface="Times New Roman" charset="0"/>
              </a:defRPr>
            </a:lvl1pPr>
          </a:lstStyle>
          <a:p>
            <a:r>
              <a:rPr lang="en-US" sz="1200" b="0" i="0" kern="1200" dirty="0">
                <a:solidFill>
                  <a:schemeClr val="tx1">
                    <a:tint val="75000"/>
                  </a:schemeClr>
                </a:solidFill>
                <a:latin typeface="Times New Roman" charset="0"/>
                <a:cs typeface="Times New Roman" charset="0"/>
              </a:rPr>
              <a:t>Copyright ©2021 John Wiley &amp; Sons, Inc.</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4.bin"/><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29.png"/><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8.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4.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7.wmf"/><Relationship Id="rId4" Type="http://schemas.openxmlformats.org/officeDocument/2006/relationships/image" Target="../media/image25.emf"/><Relationship Id="rId9"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4.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31.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image" Target="../media/image36.png"/><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34.bin"/><Relationship Id="rId14" Type="http://schemas.openxmlformats.org/officeDocument/2006/relationships/image" Target="../media/image35.emf"/></Relationships>
</file>

<file path=ppt/slides/_rels/slide1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emf"/><Relationship Id="rId9"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1.bin"/><Relationship Id="rId10" Type="http://schemas.openxmlformats.org/officeDocument/2006/relationships/image" Target="../media/image12.emf"/><Relationship Id="rId4" Type="http://schemas.openxmlformats.org/officeDocument/2006/relationships/image" Target="../media/image10.emf"/><Relationship Id="rId9"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Second-Order Linear Differential Equations</a:t>
            </a:r>
          </a:p>
        </p:txBody>
      </p:sp>
      <p:sp>
        <p:nvSpPr>
          <p:cNvPr id="10" name="Content Placeholder 9"/>
          <p:cNvSpPr>
            <a:spLocks noGrp="1"/>
          </p:cNvSpPr>
          <p:nvPr>
            <p:ph sz="quarter" idx="23"/>
          </p:nvPr>
        </p:nvSpPr>
        <p:spPr>
          <a:xfrm>
            <a:off x="1324332" y="6331573"/>
            <a:ext cx="6519289"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5748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4E97-2E99-445F-9194-7FE4259C0FD0}"/>
              </a:ext>
            </a:extLst>
          </p:cNvPr>
          <p:cNvSpPr>
            <a:spLocks noGrp="1"/>
          </p:cNvSpPr>
          <p:nvPr>
            <p:ph type="title"/>
          </p:nvPr>
        </p:nvSpPr>
        <p:spPr>
          <a:xfrm>
            <a:off x="281354" y="457200"/>
            <a:ext cx="8534400" cy="685800"/>
          </a:xfrm>
        </p:spPr>
        <p:txBody>
          <a:bodyPr>
            <a:normAutofit/>
          </a:bodyPr>
          <a:lstStyle/>
          <a:p>
            <a:r>
              <a:rPr lang="en-IN" dirty="0"/>
              <a:t>Example 3.1.2 General Solution</a:t>
            </a:r>
          </a:p>
        </p:txBody>
      </p:sp>
      <p:sp>
        <p:nvSpPr>
          <p:cNvPr id="3" name="Content Placeholder 2">
            <a:extLst>
              <a:ext uri="{FF2B5EF4-FFF2-40B4-BE49-F238E27FC236}">
                <a16:creationId xmlns:a16="http://schemas.microsoft.com/office/drawing/2014/main" id="{72FE3A73-A9F0-4818-B734-18B359BED31D}"/>
              </a:ext>
            </a:extLst>
          </p:cNvPr>
          <p:cNvSpPr>
            <a:spLocks noGrp="1"/>
          </p:cNvSpPr>
          <p:nvPr>
            <p:ph sz="quarter" idx="15"/>
          </p:nvPr>
        </p:nvSpPr>
        <p:spPr/>
        <p:txBody>
          <a:bodyPr/>
          <a:lstStyle/>
          <a:p>
            <a:pPr marL="461963" indent="-461963"/>
            <a:r>
              <a:rPr lang="en-US" sz="2200" dirty="0"/>
              <a:t>Consider the linear differential equation</a:t>
            </a:r>
          </a:p>
        </p:txBody>
      </p:sp>
      <p:graphicFrame>
        <p:nvGraphicFramePr>
          <p:cNvPr id="19" name="Object 4" descr="y apostrophe apostrophe prefix plus of five times y apostrophe prefix plus of six times y equals zero">
            <a:extLst>
              <a:ext uri="{FF2B5EF4-FFF2-40B4-BE49-F238E27FC236}">
                <a16:creationId xmlns:a16="http://schemas.microsoft.com/office/drawing/2014/main" id="{8A64A922-12E7-496C-BFE6-733806BD8E83}"/>
              </a:ext>
            </a:extLst>
          </p:cNvPr>
          <p:cNvGraphicFramePr>
            <a:graphicFrameLocks noGrp="1" noChangeAspect="1"/>
          </p:cNvGraphicFramePr>
          <p:nvPr>
            <p:ph type="pic" sz="quarter" idx="19"/>
            <p:extLst>
              <p:ext uri="{D42A27DB-BD31-4B8C-83A1-F6EECF244321}">
                <p14:modId xmlns:p14="http://schemas.microsoft.com/office/powerpoint/2010/main" val="1044329157"/>
              </p:ext>
            </p:extLst>
          </p:nvPr>
        </p:nvGraphicFramePr>
        <p:xfrm>
          <a:off x="3581399" y="2172382"/>
          <a:ext cx="2065931" cy="418417"/>
        </p:xfrm>
        <a:graphic>
          <a:graphicData uri="http://schemas.openxmlformats.org/presentationml/2006/ole">
            <mc:AlternateContent xmlns:mc="http://schemas.openxmlformats.org/markup-compatibility/2006">
              <mc:Choice xmlns:v="urn:schemas-microsoft-com:vml" Requires="v">
                <p:oleObj spid="_x0000_s9484" name="Equation" r:id="rId3" imgW="1003300" imgH="203200" progId="Equation.DSMT4">
                  <p:embed/>
                </p:oleObj>
              </mc:Choice>
              <mc:Fallback>
                <p:oleObj name="Equation" r:id="rId3" imgW="1003300" imgH="203200" progId="Equation.DSMT4">
                  <p:embed/>
                  <p:pic>
                    <p:nvPicPr>
                      <p:cNvPr id="117764" name="Object 4"/>
                      <p:cNvPicPr>
                        <a:picLocks noChangeAspect="1" noChangeArrowheads="1"/>
                      </p:cNvPicPr>
                      <p:nvPr/>
                    </p:nvPicPr>
                    <p:blipFill>
                      <a:blip r:embed="rId4"/>
                      <a:srcRect/>
                      <a:stretch>
                        <a:fillRect/>
                      </a:stretch>
                    </p:blipFill>
                    <p:spPr bwMode="auto">
                      <a:xfrm>
                        <a:off x="3581399" y="2172382"/>
                        <a:ext cx="2065931" cy="41841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180C2066-7A59-49D0-9161-579F938BEEDA}"/>
              </a:ext>
            </a:extLst>
          </p:cNvPr>
          <p:cNvSpPr>
            <a:spLocks noGrp="1"/>
          </p:cNvSpPr>
          <p:nvPr>
            <p:ph sz="quarter" idx="18"/>
          </p:nvPr>
        </p:nvSpPr>
        <p:spPr>
          <a:xfrm>
            <a:off x="380060" y="2667000"/>
            <a:ext cx="8334022" cy="838200"/>
          </a:xfrm>
        </p:spPr>
        <p:txBody>
          <a:bodyPr/>
          <a:lstStyle/>
          <a:p>
            <a:pPr marL="461963" indent="-461963"/>
            <a:r>
              <a:rPr lang="en-US" sz="2200" dirty="0"/>
              <a:t>Assuming an exponential solution leads to the characteristic equation:</a:t>
            </a:r>
          </a:p>
        </p:txBody>
      </p:sp>
      <p:graphicFrame>
        <p:nvGraphicFramePr>
          <p:cNvPr id="21" name="Object 5" descr="y of t equals e super r times t right double arrow sum with 3 summands r squared plus five times r plus six equals zero left right double arrow open left parenthesis r plus two close times open left parenthesis r plus three close equals zero">
            <a:extLst>
              <a:ext uri="{FF2B5EF4-FFF2-40B4-BE49-F238E27FC236}">
                <a16:creationId xmlns:a16="http://schemas.microsoft.com/office/drawing/2014/main" id="{D759C46F-E195-4638-B78C-6BEC3D8C5B31}"/>
              </a:ext>
            </a:extLst>
          </p:cNvPr>
          <p:cNvGraphicFramePr>
            <a:graphicFrameLocks noGrp="1" noChangeAspect="1"/>
          </p:cNvGraphicFramePr>
          <p:nvPr>
            <p:ph type="pic" sz="quarter" idx="20"/>
            <p:extLst>
              <p:ext uri="{D42A27DB-BD31-4B8C-83A1-F6EECF244321}">
                <p14:modId xmlns:p14="http://schemas.microsoft.com/office/powerpoint/2010/main" val="3689868426"/>
              </p:ext>
            </p:extLst>
          </p:nvPr>
        </p:nvGraphicFramePr>
        <p:xfrm>
          <a:off x="1447800" y="3425285"/>
          <a:ext cx="6324801" cy="460915"/>
        </p:xfrm>
        <a:graphic>
          <a:graphicData uri="http://schemas.openxmlformats.org/presentationml/2006/ole">
            <mc:AlternateContent xmlns:mc="http://schemas.openxmlformats.org/markup-compatibility/2006">
              <mc:Choice xmlns:v="urn:schemas-microsoft-com:vml" Requires="v">
                <p:oleObj spid="_x0000_s9485" name="Equation" r:id="rId5" imgW="3136680" imgH="228600" progId="Equation.3">
                  <p:embed/>
                </p:oleObj>
              </mc:Choice>
              <mc:Fallback>
                <p:oleObj name="Equation" r:id="rId5" imgW="3136680" imgH="228600" progId="Equation.3">
                  <p:embed/>
                  <p:pic>
                    <p:nvPicPr>
                      <p:cNvPr id="1177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425285"/>
                        <a:ext cx="6324801" cy="460915"/>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44597D60-7B9F-4248-8BCC-6EDBFDAD65C3}"/>
              </a:ext>
            </a:extLst>
          </p:cNvPr>
          <p:cNvSpPr>
            <a:spLocks noGrp="1"/>
          </p:cNvSpPr>
          <p:nvPr>
            <p:ph sz="quarter" idx="21"/>
          </p:nvPr>
        </p:nvSpPr>
        <p:spPr>
          <a:xfrm>
            <a:off x="380060" y="3911518"/>
            <a:ext cx="8334022" cy="1384422"/>
          </a:xfrm>
        </p:spPr>
        <p:txBody>
          <a:bodyPr/>
          <a:lstStyle/>
          <a:p>
            <a:pPr marL="461963" indent="-461963"/>
            <a:r>
              <a:rPr lang="en-US" sz="2200" dirty="0"/>
              <a:t>Factoring the characteristic equation yields two solutions: </a:t>
            </a:r>
            <a:r>
              <a:rPr lang="en-US" sz="2200" i="1" dirty="0"/>
              <a:t>r</a:t>
            </a:r>
            <a:r>
              <a:rPr lang="en-US" sz="2200" baseline="-25000" dirty="0"/>
              <a:t>1</a:t>
            </a:r>
            <a:r>
              <a:rPr lang="en-US" sz="2200" dirty="0"/>
              <a:t> = –2 and </a:t>
            </a:r>
            <a:r>
              <a:rPr lang="en-US" sz="2200" i="1" dirty="0"/>
              <a:t>r</a:t>
            </a:r>
            <a:r>
              <a:rPr lang="en-US" sz="2200" baseline="-25000" dirty="0"/>
              <a:t>2</a:t>
            </a:r>
            <a:r>
              <a:rPr lang="en-US" sz="2200" dirty="0"/>
              <a:t> = –3</a:t>
            </a:r>
          </a:p>
          <a:p>
            <a:pPr marL="461963" indent="-461963"/>
            <a:r>
              <a:rPr lang="en-US" sz="2200" dirty="0"/>
              <a:t>Therefore, the general solution to this differential  equation has the form</a:t>
            </a:r>
          </a:p>
        </p:txBody>
      </p:sp>
      <p:graphicFrame>
        <p:nvGraphicFramePr>
          <p:cNvPr id="22" name="Object 7" descr="y of t equals c sub one times e super negative two t plus c sub two times e super negative three t">
            <a:extLst>
              <a:ext uri="{FF2B5EF4-FFF2-40B4-BE49-F238E27FC236}">
                <a16:creationId xmlns:a16="http://schemas.microsoft.com/office/drawing/2014/main" id="{9234774E-9057-4487-AD08-87E730C54016}"/>
              </a:ext>
            </a:extLst>
          </p:cNvPr>
          <p:cNvGraphicFramePr>
            <a:graphicFrameLocks noGrp="1" noChangeAspect="1"/>
          </p:cNvGraphicFramePr>
          <p:nvPr>
            <p:ph type="pic" sz="quarter" idx="24"/>
            <p:extLst>
              <p:ext uri="{D42A27DB-BD31-4B8C-83A1-F6EECF244321}">
                <p14:modId xmlns:p14="http://schemas.microsoft.com/office/powerpoint/2010/main" val="2742310591"/>
              </p:ext>
            </p:extLst>
          </p:nvPr>
        </p:nvGraphicFramePr>
        <p:xfrm>
          <a:off x="3130062" y="5325574"/>
          <a:ext cx="2889738" cy="541826"/>
        </p:xfrm>
        <a:graphic>
          <a:graphicData uri="http://schemas.openxmlformats.org/presentationml/2006/ole">
            <mc:AlternateContent xmlns:mc="http://schemas.openxmlformats.org/markup-compatibility/2006">
              <mc:Choice xmlns:v="urn:schemas-microsoft-com:vml" Requires="v">
                <p:oleObj spid="_x0000_s9486" name="Equation" r:id="rId7" imgW="1218960" imgH="228600" progId="Equation.DSMT4">
                  <p:embed/>
                </p:oleObj>
              </mc:Choice>
              <mc:Fallback>
                <p:oleObj name="Equation" r:id="rId7" imgW="1218960" imgH="228600" progId="Equation.DSMT4">
                  <p:embed/>
                  <p:pic>
                    <p:nvPicPr>
                      <p:cNvPr id="11776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0062" y="5325574"/>
                        <a:ext cx="2889738" cy="541826"/>
                      </a:xfrm>
                      <a:prstGeom prst="rect">
                        <a:avLst/>
                      </a:prstGeom>
                      <a:noFill/>
                    </p:spPr>
                  </p:pic>
                </p:oleObj>
              </mc:Fallback>
            </mc:AlternateContent>
          </a:graphicData>
        </a:graphic>
      </p:graphicFrame>
    </p:spTree>
    <p:extLst>
      <p:ext uri="{BB962C8B-B14F-4D97-AF65-F5344CB8AC3E}">
        <p14:creationId xmlns:p14="http://schemas.microsoft.com/office/powerpoint/2010/main" val="337138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B06D-5523-428A-B9A3-D57F1F7E94BB}"/>
              </a:ext>
            </a:extLst>
          </p:cNvPr>
          <p:cNvSpPr>
            <a:spLocks noGrp="1"/>
          </p:cNvSpPr>
          <p:nvPr>
            <p:ph type="title"/>
          </p:nvPr>
        </p:nvSpPr>
        <p:spPr>
          <a:xfrm>
            <a:off x="281354" y="457200"/>
            <a:ext cx="8534400" cy="839901"/>
          </a:xfrm>
        </p:spPr>
        <p:txBody>
          <a:bodyPr/>
          <a:lstStyle/>
          <a:p>
            <a:r>
              <a:rPr lang="en-IN" dirty="0"/>
              <a:t>Example 3.1.3 Particular Solution</a:t>
            </a:r>
          </a:p>
        </p:txBody>
      </p:sp>
      <p:sp>
        <p:nvSpPr>
          <p:cNvPr id="3" name="Content Placeholder 2">
            <a:extLst>
              <a:ext uri="{FF2B5EF4-FFF2-40B4-BE49-F238E27FC236}">
                <a16:creationId xmlns:a16="http://schemas.microsoft.com/office/drawing/2014/main" id="{56A6698F-6DB7-4845-8AB5-698305605475}"/>
              </a:ext>
              <a:ext uri="{C183D7F6-B498-43B3-948B-1728B52AA6E4}">
                <adec:decorative xmlns:adec="http://schemas.microsoft.com/office/drawing/2017/decorative" val="0"/>
              </a:ext>
            </a:extLst>
          </p:cNvPr>
          <p:cNvSpPr>
            <a:spLocks noGrp="1"/>
          </p:cNvSpPr>
          <p:nvPr>
            <p:ph sz="quarter" idx="15"/>
          </p:nvPr>
        </p:nvSpPr>
        <p:spPr>
          <a:xfrm>
            <a:off x="380060" y="1479550"/>
            <a:ext cx="8420314" cy="425450"/>
          </a:xfrm>
        </p:spPr>
        <p:txBody>
          <a:bodyPr/>
          <a:lstStyle/>
          <a:p>
            <a:pPr marL="461963" indent="-461963"/>
            <a:r>
              <a:rPr lang="en-US" sz="2200" dirty="0"/>
              <a:t>Consider the initial value problem</a:t>
            </a:r>
          </a:p>
        </p:txBody>
      </p:sp>
      <p:graphicFrame>
        <p:nvGraphicFramePr>
          <p:cNvPr id="19" name="Object 0" descr="y apostrophe apostrophe prefix plus of five times y apostrophe prefix plus of six times y equals zero comma y of zero equals two comma y apostrophe open left parenthesis zero close equals three">
            <a:extLst>
              <a:ext uri="{FF2B5EF4-FFF2-40B4-BE49-F238E27FC236}">
                <a16:creationId xmlns:a16="http://schemas.microsoft.com/office/drawing/2014/main" id="{798D55C3-A32A-4125-A344-C280C64C0100}"/>
              </a:ext>
              <a:ext uri="{C183D7F6-B498-43B3-948B-1728B52AA6E4}">
                <adec:decorative xmlns:adec="http://schemas.microsoft.com/office/drawing/2017/decorative" val="0"/>
              </a:ext>
            </a:extLst>
          </p:cNvPr>
          <p:cNvGraphicFramePr>
            <a:graphicFrameLocks noGrp="1" noChangeAspect="1"/>
          </p:cNvGraphicFramePr>
          <p:nvPr>
            <p:ph type="pic" sz="quarter" idx="19"/>
            <p:extLst>
              <p:ext uri="{D42A27DB-BD31-4B8C-83A1-F6EECF244321}">
                <p14:modId xmlns:p14="http://schemas.microsoft.com/office/powerpoint/2010/main" val="1029099827"/>
              </p:ext>
            </p:extLst>
          </p:nvPr>
        </p:nvGraphicFramePr>
        <p:xfrm>
          <a:off x="2567174" y="1904681"/>
          <a:ext cx="3959793" cy="404979"/>
        </p:xfrm>
        <a:graphic>
          <a:graphicData uri="http://schemas.openxmlformats.org/presentationml/2006/ole">
            <mc:AlternateContent xmlns:mc="http://schemas.openxmlformats.org/markup-compatibility/2006">
              <mc:Choice xmlns:v="urn:schemas-microsoft-com:vml" Requires="v">
                <p:oleObj spid="_x0000_s10691" name="Equation" r:id="rId3" imgW="2235200" imgH="228600" progId="Equation.DSMT4">
                  <p:embed/>
                </p:oleObj>
              </mc:Choice>
              <mc:Fallback>
                <p:oleObj name="Equation" r:id="rId3" imgW="2235200" imgH="228600" progId="Equation.DSMT4">
                  <p:embed/>
                  <p:pic>
                    <p:nvPicPr>
                      <p:cNvPr id="134144" name="Object 0"/>
                      <p:cNvPicPr>
                        <a:picLocks noChangeAspect="1" noChangeArrowheads="1"/>
                      </p:cNvPicPr>
                      <p:nvPr/>
                    </p:nvPicPr>
                    <p:blipFill>
                      <a:blip r:embed="rId4"/>
                      <a:srcRect/>
                      <a:stretch>
                        <a:fillRect/>
                      </a:stretch>
                    </p:blipFill>
                    <p:spPr bwMode="auto">
                      <a:xfrm>
                        <a:off x="2567174" y="1904681"/>
                        <a:ext cx="3959793"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FDF6134-6CF3-4019-AE61-3F9786178BEC}"/>
              </a:ext>
              <a:ext uri="{C183D7F6-B498-43B3-948B-1728B52AA6E4}">
                <adec:decorative xmlns:adec="http://schemas.microsoft.com/office/drawing/2017/decorative" val="0"/>
              </a:ext>
            </a:extLst>
          </p:cNvPr>
          <p:cNvSpPr>
            <a:spLocks noGrp="1"/>
          </p:cNvSpPr>
          <p:nvPr>
            <p:ph sz="quarter" idx="18"/>
          </p:nvPr>
        </p:nvSpPr>
        <p:spPr>
          <a:xfrm>
            <a:off x="380060" y="2438400"/>
            <a:ext cx="8334022" cy="722147"/>
          </a:xfrm>
        </p:spPr>
        <p:txBody>
          <a:bodyPr/>
          <a:lstStyle/>
          <a:p>
            <a:pPr marL="461963" indent="-461963"/>
            <a:r>
              <a:rPr lang="en-US" sz="2200" dirty="0"/>
              <a:t>From the preceding example, we know the general solution has the form:</a:t>
            </a:r>
          </a:p>
        </p:txBody>
      </p:sp>
      <p:graphicFrame>
        <p:nvGraphicFramePr>
          <p:cNvPr id="20" name="Object 5" descr="y of t equals c sub one times e super negative two t plus c sub two times e super negative three t">
            <a:extLst>
              <a:ext uri="{FF2B5EF4-FFF2-40B4-BE49-F238E27FC236}">
                <a16:creationId xmlns:a16="http://schemas.microsoft.com/office/drawing/2014/main" id="{D62CC89D-1376-44E2-AC48-BB32D3DD42C9}"/>
              </a:ext>
              <a:ext uri="{C183D7F6-B498-43B3-948B-1728B52AA6E4}">
                <adec:decorative xmlns:adec="http://schemas.microsoft.com/office/drawing/2017/decorative" val="0"/>
              </a:ext>
            </a:extLst>
          </p:cNvPr>
          <p:cNvGraphicFramePr>
            <a:graphicFrameLocks noGrp="1" noChangeAspect="1"/>
          </p:cNvGraphicFramePr>
          <p:nvPr>
            <p:ph type="pic" sz="quarter" idx="20"/>
            <p:extLst>
              <p:ext uri="{D42A27DB-BD31-4B8C-83A1-F6EECF244321}">
                <p14:modId xmlns:p14="http://schemas.microsoft.com/office/powerpoint/2010/main" val="4094085334"/>
              </p:ext>
            </p:extLst>
          </p:nvPr>
        </p:nvGraphicFramePr>
        <p:xfrm>
          <a:off x="2716913" y="2895600"/>
          <a:ext cx="2159887" cy="404979"/>
        </p:xfrm>
        <a:graphic>
          <a:graphicData uri="http://schemas.openxmlformats.org/presentationml/2006/ole">
            <mc:AlternateContent xmlns:mc="http://schemas.openxmlformats.org/markup-compatibility/2006">
              <mc:Choice xmlns:v="urn:schemas-microsoft-com:vml" Requires="v">
                <p:oleObj spid="_x0000_s10692" name="Equation" r:id="rId5" imgW="1218960" imgH="228600" progId="Equation.3">
                  <p:embed/>
                </p:oleObj>
              </mc:Choice>
              <mc:Fallback>
                <p:oleObj name="Equation" r:id="rId5" imgW="1218960" imgH="228600" progId="Equation.3">
                  <p:embed/>
                  <p:pic>
                    <p:nvPicPr>
                      <p:cNvPr id="1341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6913" y="2895600"/>
                        <a:ext cx="2159887"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4FD8391A-D4EB-4F72-962C-B6DEEBD330E9}"/>
              </a:ext>
              <a:ext uri="{C183D7F6-B498-43B3-948B-1728B52AA6E4}">
                <adec:decorative xmlns:adec="http://schemas.microsoft.com/office/drawing/2017/decorative" val="0"/>
              </a:ext>
            </a:extLst>
          </p:cNvPr>
          <p:cNvSpPr>
            <a:spLocks noGrp="1"/>
          </p:cNvSpPr>
          <p:nvPr>
            <p:ph sz="quarter" idx="21"/>
          </p:nvPr>
        </p:nvSpPr>
        <p:spPr>
          <a:xfrm>
            <a:off x="380060" y="3505200"/>
            <a:ext cx="2473977" cy="477326"/>
          </a:xfrm>
        </p:spPr>
        <p:txBody>
          <a:bodyPr/>
          <a:lstStyle/>
          <a:p>
            <a:pPr marL="461963" indent="-461963"/>
            <a:r>
              <a:rPr lang="en-IN" sz="2200" dirty="0"/>
              <a:t>With derivative:</a:t>
            </a:r>
          </a:p>
        </p:txBody>
      </p:sp>
      <p:graphicFrame>
        <p:nvGraphicFramePr>
          <p:cNvPr id="21" name="Object 6" descr="y apostrophe equation left hand side open left parenthesis t close equals right hand side negative two times c sub one times e super negative two t minus three times c sub two times e super negative three t">
            <a:extLst>
              <a:ext uri="{FF2B5EF4-FFF2-40B4-BE49-F238E27FC236}">
                <a16:creationId xmlns:a16="http://schemas.microsoft.com/office/drawing/2014/main" id="{59EC687E-C987-46B3-9B6F-FB4B95F2F57F}"/>
              </a:ext>
              <a:ext uri="{C183D7F6-B498-43B3-948B-1728B52AA6E4}">
                <adec:decorative xmlns:adec="http://schemas.microsoft.com/office/drawing/2017/decorative" val="0"/>
              </a:ext>
            </a:extLst>
          </p:cNvPr>
          <p:cNvGraphicFramePr>
            <a:graphicFrameLocks noGrp="1" noChangeAspect="1"/>
          </p:cNvGraphicFramePr>
          <p:nvPr>
            <p:ph type="pic" sz="quarter" idx="24"/>
            <p:extLst>
              <p:ext uri="{D42A27DB-BD31-4B8C-83A1-F6EECF244321}">
                <p14:modId xmlns:p14="http://schemas.microsoft.com/office/powerpoint/2010/main" val="1243667218"/>
              </p:ext>
            </p:extLst>
          </p:nvPr>
        </p:nvGraphicFramePr>
        <p:xfrm>
          <a:off x="2854037" y="3512043"/>
          <a:ext cx="2632363" cy="404979"/>
        </p:xfrm>
        <a:graphic>
          <a:graphicData uri="http://schemas.openxmlformats.org/presentationml/2006/ole">
            <mc:AlternateContent xmlns:mc="http://schemas.openxmlformats.org/markup-compatibility/2006">
              <mc:Choice xmlns:v="urn:schemas-microsoft-com:vml" Requires="v">
                <p:oleObj spid="_x0000_s10693" name="Equation" r:id="rId7" imgW="1485720" imgH="228600" progId="Equation.3">
                  <p:embed/>
                </p:oleObj>
              </mc:Choice>
              <mc:Fallback>
                <p:oleObj name="Equation" r:id="rId7" imgW="1485720" imgH="228600" progId="Equation.3">
                  <p:embed/>
                  <p:pic>
                    <p:nvPicPr>
                      <p:cNvPr id="13415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4037" y="3512043"/>
                        <a:ext cx="2632363"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AED91CC7-6F1B-439E-A067-A9ECCFB221A8}"/>
              </a:ext>
              <a:ext uri="{C183D7F6-B498-43B3-948B-1728B52AA6E4}">
                <adec:decorative xmlns:adec="http://schemas.microsoft.com/office/drawing/2017/decorative" val="0"/>
              </a:ext>
            </a:extLst>
          </p:cNvPr>
          <p:cNvSpPr>
            <a:spLocks noGrp="1"/>
          </p:cNvSpPr>
          <p:nvPr>
            <p:ph sz="quarter" idx="22"/>
          </p:nvPr>
        </p:nvSpPr>
        <p:spPr>
          <a:xfrm>
            <a:off x="380060" y="4181892"/>
            <a:ext cx="4039540" cy="425828"/>
          </a:xfrm>
        </p:spPr>
        <p:txBody>
          <a:bodyPr/>
          <a:lstStyle/>
          <a:p>
            <a:pPr marL="461963" indent="-461963">
              <a:buClr>
                <a:schemeClr val="accent2"/>
              </a:buClr>
            </a:pPr>
            <a:r>
              <a:rPr lang="en-IN" sz="2200" dirty="0"/>
              <a:t>Using the initial conditions:</a:t>
            </a:r>
          </a:p>
        </p:txBody>
      </p:sp>
      <p:graphicFrame>
        <p:nvGraphicFramePr>
          <p:cNvPr id="22" name="Object 3" descr="multirelation multiline equation line 1 c sub one plus c sub two equals two line 2 negative two times c sub one minus three times c sub two equals three right curly bracket right double arrow c sub one equals nine comma equation left hand side c sub two equals right hand side negative seven">
            <a:extLst>
              <a:ext uri="{FF2B5EF4-FFF2-40B4-BE49-F238E27FC236}">
                <a16:creationId xmlns:a16="http://schemas.microsoft.com/office/drawing/2014/main" id="{23AAA5BF-5842-47BF-88B2-15E98764DF58}"/>
              </a:ext>
              <a:ext uri="{C183D7F6-B498-43B3-948B-1728B52AA6E4}">
                <adec:decorative xmlns:adec="http://schemas.microsoft.com/office/drawing/2017/decorative" val="0"/>
              </a:ext>
            </a:extLst>
          </p:cNvPr>
          <p:cNvGraphicFramePr>
            <a:graphicFrameLocks noGrp="1" noChangeAspect="1"/>
          </p:cNvGraphicFramePr>
          <p:nvPr>
            <p:ph sz="quarter" idx="26"/>
            <p:extLst>
              <p:ext uri="{D42A27DB-BD31-4B8C-83A1-F6EECF244321}">
                <p14:modId xmlns:p14="http://schemas.microsoft.com/office/powerpoint/2010/main" val="390742632"/>
              </p:ext>
            </p:extLst>
          </p:nvPr>
        </p:nvGraphicFramePr>
        <p:xfrm>
          <a:off x="990600" y="4633644"/>
          <a:ext cx="3500438" cy="836612"/>
        </p:xfrm>
        <a:graphic>
          <a:graphicData uri="http://schemas.openxmlformats.org/presentationml/2006/ole">
            <mc:AlternateContent xmlns:mc="http://schemas.openxmlformats.org/markup-compatibility/2006">
              <mc:Choice xmlns:v="urn:schemas-microsoft-com:vml" Requires="v">
                <p:oleObj spid="_x0000_s10694" name="Equation" r:id="rId9" imgW="2019240" imgH="482400" progId="Equation.DSMT4">
                  <p:embed/>
                </p:oleObj>
              </mc:Choice>
              <mc:Fallback>
                <p:oleObj name="Equation" r:id="rId9" imgW="2019240" imgH="482400" progId="Equation.DSMT4">
                  <p:embed/>
                  <p:pic>
                    <p:nvPicPr>
                      <p:cNvPr id="134147" name="Object 3"/>
                      <p:cNvPicPr>
                        <a:picLocks noChangeAspect="1" noChangeArrowheads="1"/>
                      </p:cNvPicPr>
                      <p:nvPr/>
                    </p:nvPicPr>
                    <p:blipFill>
                      <a:blip r:embed="rId10"/>
                      <a:srcRect/>
                      <a:stretch>
                        <a:fillRect/>
                      </a:stretch>
                    </p:blipFill>
                    <p:spPr bwMode="auto">
                      <a:xfrm>
                        <a:off x="990600" y="4633644"/>
                        <a:ext cx="3500438" cy="8366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266C0BE8-E144-4856-8DDE-82EECFCE5885}"/>
              </a:ext>
              <a:ext uri="{C183D7F6-B498-43B3-948B-1728B52AA6E4}">
                <adec:decorative xmlns:adec="http://schemas.microsoft.com/office/drawing/2017/decorative" val="0"/>
              </a:ext>
            </a:extLst>
          </p:cNvPr>
          <p:cNvSpPr>
            <a:spLocks noGrp="1"/>
          </p:cNvSpPr>
          <p:nvPr>
            <p:ph sz="quarter" idx="25"/>
          </p:nvPr>
        </p:nvSpPr>
        <p:spPr>
          <a:xfrm>
            <a:off x="356765" y="5702075"/>
            <a:ext cx="1243435" cy="392337"/>
          </a:xfrm>
        </p:spPr>
        <p:txBody>
          <a:bodyPr/>
          <a:lstStyle/>
          <a:p>
            <a:pPr marL="461963" indent="-461963"/>
            <a:r>
              <a:rPr lang="en-IN" sz="2200" dirty="0"/>
              <a:t>Thus</a:t>
            </a:r>
          </a:p>
        </p:txBody>
      </p:sp>
      <p:graphicFrame>
        <p:nvGraphicFramePr>
          <p:cNvPr id="23" name="Object 4" descr="y of t equals nine times e super negative two times t minus seven times e super negative three times t">
            <a:extLst>
              <a:ext uri="{FF2B5EF4-FFF2-40B4-BE49-F238E27FC236}">
                <a16:creationId xmlns:a16="http://schemas.microsoft.com/office/drawing/2014/main" id="{3C55F005-71A1-44D9-81BC-DE5BE45BC172}"/>
              </a:ext>
            </a:extLst>
          </p:cNvPr>
          <p:cNvGraphicFramePr>
            <a:graphicFrameLocks noGrp="1" noChangeAspect="1"/>
          </p:cNvGraphicFramePr>
          <p:nvPr>
            <p:ph sz="quarter" idx="29"/>
            <p:extLst>
              <p:ext uri="{D42A27DB-BD31-4B8C-83A1-F6EECF244321}">
                <p14:modId xmlns:p14="http://schemas.microsoft.com/office/powerpoint/2010/main" val="3003309186"/>
              </p:ext>
            </p:extLst>
          </p:nvPr>
        </p:nvGraphicFramePr>
        <p:xfrm>
          <a:off x="1600200" y="5750463"/>
          <a:ext cx="2108676" cy="421737"/>
        </p:xfrm>
        <a:graphic>
          <a:graphicData uri="http://schemas.openxmlformats.org/presentationml/2006/ole">
            <mc:AlternateContent xmlns:mc="http://schemas.openxmlformats.org/markup-compatibility/2006">
              <mc:Choice xmlns:v="urn:schemas-microsoft-com:vml" Requires="v">
                <p:oleObj spid="_x0000_s10695" name="Equation" r:id="rId11" imgW="1143000" imgH="228600" progId="Equation.3">
                  <p:embed/>
                </p:oleObj>
              </mc:Choice>
              <mc:Fallback>
                <p:oleObj name="Equation" r:id="rId11" imgW="1143000" imgH="228600" progId="Equation.3">
                  <p:embed/>
                  <p:pic>
                    <p:nvPicPr>
                      <p:cNvPr id="134148"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5750463"/>
                        <a:ext cx="2108676" cy="421737"/>
                      </a:xfrm>
                      <a:prstGeom prst="rect">
                        <a:avLst/>
                      </a:prstGeom>
                      <a:noFill/>
                    </p:spPr>
                  </p:pic>
                </p:oleObj>
              </mc:Fallback>
            </mc:AlternateContent>
          </a:graphicData>
        </a:graphic>
      </p:graphicFrame>
      <p:pic>
        <p:nvPicPr>
          <p:cNvPr id="7" name="Picture 6" descr="A curve is graphed in a coordinate plane. The horizontal axis labeled, t ranges from 0.5 to 2, in increments of 0.5. The y axis ranges from 1 to 2, in increments of 1. The equation of the curve is y equals 9 e to the power of negative start expression 2 t end expression minus 7 e to the power of negative start expression 3 t end expression. The curve starts from (0, 2) and increases slightly to (0.1, 2.2) and decreases through (0.5, 1.7), (1, 0.8), (1.5, 0.5), and (2, 0.2).The curve then gradually moves along the horizontal axis, t. All values are estimated."/>
          <p:cNvPicPr>
            <a:picLocks noChangeAspect="1"/>
          </p:cNvPicPr>
          <p:nvPr/>
        </p:nvPicPr>
        <p:blipFill>
          <a:blip r:embed="rId13"/>
          <a:stretch>
            <a:fillRect/>
          </a:stretch>
        </p:blipFill>
        <p:spPr>
          <a:xfrm>
            <a:off x="4904882" y="4027057"/>
            <a:ext cx="3895492" cy="2176656"/>
          </a:xfrm>
          <a:prstGeom prst="rect">
            <a:avLst/>
          </a:prstGeom>
        </p:spPr>
      </p:pic>
    </p:spTree>
    <p:extLst>
      <p:ext uri="{BB962C8B-B14F-4D97-AF65-F5344CB8AC3E}">
        <p14:creationId xmlns:p14="http://schemas.microsoft.com/office/powerpoint/2010/main" val="237250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D596-756B-4846-8EB0-0B9BB08D731D}"/>
              </a:ext>
            </a:extLst>
          </p:cNvPr>
          <p:cNvSpPr>
            <a:spLocks noGrp="1"/>
          </p:cNvSpPr>
          <p:nvPr>
            <p:ph type="title"/>
          </p:nvPr>
        </p:nvSpPr>
        <p:spPr>
          <a:xfrm>
            <a:off x="281354" y="457200"/>
            <a:ext cx="8534400" cy="658415"/>
          </a:xfrm>
        </p:spPr>
        <p:txBody>
          <a:bodyPr>
            <a:normAutofit/>
          </a:bodyPr>
          <a:lstStyle/>
          <a:p>
            <a:r>
              <a:rPr lang="en-US" dirty="0"/>
              <a:t>Example 3.1.4: Initial Value Problem</a:t>
            </a:r>
            <a:endParaRPr lang="en-IN" dirty="0"/>
          </a:p>
        </p:txBody>
      </p:sp>
      <p:sp>
        <p:nvSpPr>
          <p:cNvPr id="3" name="Content Placeholder 2">
            <a:extLst>
              <a:ext uri="{FF2B5EF4-FFF2-40B4-BE49-F238E27FC236}">
                <a16:creationId xmlns:a16="http://schemas.microsoft.com/office/drawing/2014/main" id="{B8EE6071-2FC3-4FD1-8021-9D22EA6FB087}"/>
              </a:ext>
            </a:extLst>
          </p:cNvPr>
          <p:cNvSpPr>
            <a:spLocks noGrp="1"/>
          </p:cNvSpPr>
          <p:nvPr>
            <p:ph sz="quarter" idx="15"/>
          </p:nvPr>
        </p:nvSpPr>
        <p:spPr>
          <a:xfrm>
            <a:off x="380060" y="1371600"/>
            <a:ext cx="8534400" cy="425450"/>
          </a:xfrm>
        </p:spPr>
        <p:txBody>
          <a:bodyPr/>
          <a:lstStyle/>
          <a:p>
            <a:pPr marL="461963" indent="-461963"/>
            <a:r>
              <a:rPr lang="en-US" sz="2200" dirty="0"/>
              <a:t>Consider the initial value problem</a:t>
            </a:r>
          </a:p>
        </p:txBody>
      </p:sp>
      <p:graphicFrame>
        <p:nvGraphicFramePr>
          <p:cNvPr id="19" name="Object 0" descr="four times y apostrophe apostrophe negative eight times y apostrophe prefix plus of three times y equals zero comma y of zero equals two comma y apostrophe equation left hand side open left parenthesis zero close equals right hand side one divided by two">
            <a:extLst>
              <a:ext uri="{FF2B5EF4-FFF2-40B4-BE49-F238E27FC236}">
                <a16:creationId xmlns:a16="http://schemas.microsoft.com/office/drawing/2014/main" id="{9620976C-F0D8-411E-B47C-1E9F65E83E6F}"/>
              </a:ext>
            </a:extLst>
          </p:cNvPr>
          <p:cNvGraphicFramePr>
            <a:graphicFrameLocks noGrp="1" noChangeAspect="1"/>
          </p:cNvGraphicFramePr>
          <p:nvPr>
            <p:ph type="pic" sz="quarter" idx="19"/>
            <p:extLst>
              <p:ext uri="{D42A27DB-BD31-4B8C-83A1-F6EECF244321}">
                <p14:modId xmlns:p14="http://schemas.microsoft.com/office/powerpoint/2010/main" val="2094534619"/>
              </p:ext>
            </p:extLst>
          </p:nvPr>
        </p:nvGraphicFramePr>
        <p:xfrm>
          <a:off x="1646357" y="1750822"/>
          <a:ext cx="4085736" cy="670149"/>
        </p:xfrm>
        <a:graphic>
          <a:graphicData uri="http://schemas.openxmlformats.org/presentationml/2006/ole">
            <mc:AlternateContent xmlns:mc="http://schemas.openxmlformats.org/markup-compatibility/2006">
              <mc:Choice xmlns:v="urn:schemas-microsoft-com:vml" Requires="v">
                <p:oleObj spid="_x0000_s11798" name="Equation" r:id="rId3" imgW="2400300" imgH="393700" progId="Equation.DSMT4">
                  <p:embed/>
                </p:oleObj>
              </mc:Choice>
              <mc:Fallback>
                <p:oleObj name="Equation" r:id="rId3" imgW="2400300" imgH="393700" progId="Equation.DSMT4">
                  <p:embed/>
                  <p:pic>
                    <p:nvPicPr>
                      <p:cNvPr id="135168" name="Object 0"/>
                      <p:cNvPicPr>
                        <a:picLocks noChangeAspect="1" noChangeArrowheads="1"/>
                      </p:cNvPicPr>
                      <p:nvPr/>
                    </p:nvPicPr>
                    <p:blipFill>
                      <a:blip r:embed="rId4"/>
                      <a:srcRect/>
                      <a:stretch>
                        <a:fillRect/>
                      </a:stretch>
                    </p:blipFill>
                    <p:spPr bwMode="auto">
                      <a:xfrm>
                        <a:off x="1646357" y="1750822"/>
                        <a:ext cx="4085736" cy="67014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BA53AED-291F-4085-9147-6BEE2D2CC1DD}"/>
              </a:ext>
            </a:extLst>
          </p:cNvPr>
          <p:cNvSpPr>
            <a:spLocks noGrp="1"/>
          </p:cNvSpPr>
          <p:nvPr>
            <p:ph sz="quarter" idx="18"/>
          </p:nvPr>
        </p:nvSpPr>
        <p:spPr>
          <a:xfrm>
            <a:off x="380060" y="2423455"/>
            <a:ext cx="1266297" cy="419825"/>
          </a:xfrm>
        </p:spPr>
        <p:txBody>
          <a:bodyPr/>
          <a:lstStyle/>
          <a:p>
            <a:pPr marL="461963" indent="-461963"/>
            <a:r>
              <a:rPr lang="en-IN" sz="2200" dirty="0"/>
              <a:t>Then</a:t>
            </a:r>
          </a:p>
        </p:txBody>
      </p:sp>
      <p:graphicFrame>
        <p:nvGraphicFramePr>
          <p:cNvPr id="20" name="Object 1" descr="y of t equals e super r times t right double arrow four r squared minus eight times r plus three equals zero left right double arrow open left parenthesis two times r minus three close times open left parenthesis two times r minus one close equals zero">
            <a:extLst>
              <a:ext uri="{FF2B5EF4-FFF2-40B4-BE49-F238E27FC236}">
                <a16:creationId xmlns:a16="http://schemas.microsoft.com/office/drawing/2014/main" id="{7DDDACC6-EE80-4BBB-9EBD-8F6B337E1E3B}"/>
              </a:ext>
            </a:extLst>
          </p:cNvPr>
          <p:cNvGraphicFramePr>
            <a:graphicFrameLocks noGrp="1" noChangeAspect="1"/>
          </p:cNvGraphicFramePr>
          <p:nvPr>
            <p:ph type="pic" sz="quarter" idx="20"/>
            <p:extLst>
              <p:ext uri="{D42A27DB-BD31-4B8C-83A1-F6EECF244321}">
                <p14:modId xmlns:p14="http://schemas.microsoft.com/office/powerpoint/2010/main" val="2083528716"/>
              </p:ext>
            </p:extLst>
          </p:nvPr>
        </p:nvGraphicFramePr>
        <p:xfrm>
          <a:off x="1675999" y="2438719"/>
          <a:ext cx="6096401" cy="420437"/>
        </p:xfrm>
        <a:graphic>
          <a:graphicData uri="http://schemas.openxmlformats.org/presentationml/2006/ole">
            <mc:AlternateContent xmlns:mc="http://schemas.openxmlformats.org/markup-compatibility/2006">
              <mc:Choice xmlns:v="urn:schemas-microsoft-com:vml" Requires="v">
                <p:oleObj spid="_x0000_s11799" name="Equation" r:id="rId5" imgW="3314520" imgH="228600" progId="Equation.3">
                  <p:embed/>
                </p:oleObj>
              </mc:Choice>
              <mc:Fallback>
                <p:oleObj name="Equation" r:id="rId5" imgW="3314520" imgH="228600" progId="Equation.3">
                  <p:embed/>
                  <p:pic>
                    <p:nvPicPr>
                      <p:cNvPr id="13516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5999" y="2438719"/>
                        <a:ext cx="6096401" cy="420437"/>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01609427-74A7-436E-9A70-393692704D1B}"/>
              </a:ext>
            </a:extLst>
          </p:cNvPr>
          <p:cNvSpPr>
            <a:spLocks noGrp="1"/>
          </p:cNvSpPr>
          <p:nvPr>
            <p:ph sz="quarter" idx="21"/>
          </p:nvPr>
        </p:nvSpPr>
        <p:spPr>
          <a:xfrm>
            <a:off x="380060" y="3048000"/>
            <a:ext cx="4191940" cy="457333"/>
          </a:xfrm>
        </p:spPr>
        <p:txBody>
          <a:bodyPr/>
          <a:lstStyle/>
          <a:p>
            <a:pPr marL="461963" indent="-461963"/>
            <a:r>
              <a:rPr lang="en-IN" sz="2200" dirty="0"/>
              <a:t>Factoring yields two solutions,</a:t>
            </a:r>
          </a:p>
        </p:txBody>
      </p:sp>
      <p:graphicFrame>
        <p:nvGraphicFramePr>
          <p:cNvPr id="21" name="Picture Placeholder 20" descr="r sub one equals three divided by two times and r sub two equals one divided by two">
            <a:extLst>
              <a:ext uri="{FF2B5EF4-FFF2-40B4-BE49-F238E27FC236}">
                <a16:creationId xmlns:a16="http://schemas.microsoft.com/office/drawing/2014/main" id="{16A34BD0-14AC-4CEF-B1B4-7CAA8F8E84CE}"/>
              </a:ext>
            </a:extLst>
          </p:cNvPr>
          <p:cNvGraphicFramePr>
            <a:graphicFrameLocks noGrp="1" noChangeAspect="1"/>
          </p:cNvGraphicFramePr>
          <p:nvPr>
            <p:ph type="pic" sz="quarter" idx="24"/>
            <p:extLst>
              <p:ext uri="{D42A27DB-BD31-4B8C-83A1-F6EECF244321}">
                <p14:modId xmlns:p14="http://schemas.microsoft.com/office/powerpoint/2010/main" val="2256537805"/>
              </p:ext>
            </p:extLst>
          </p:nvPr>
        </p:nvGraphicFramePr>
        <p:xfrm>
          <a:off x="4620405" y="2916620"/>
          <a:ext cx="1840813" cy="634059"/>
        </p:xfrm>
        <a:graphic>
          <a:graphicData uri="http://schemas.openxmlformats.org/presentationml/2006/ole">
            <mc:AlternateContent xmlns:mc="http://schemas.openxmlformats.org/markup-compatibility/2006">
              <mc:Choice xmlns:v="urn:schemas-microsoft-com:vml" Requires="v">
                <p:oleObj spid="_x0000_s11800" name="Equation" r:id="rId7" imgW="1143000" imgH="393700" progId="Equation.DSMT4">
                  <p:embed/>
                </p:oleObj>
              </mc:Choice>
              <mc:Fallback>
                <p:oleObj name="Equation" r:id="rId7" imgW="1143000" imgH="393700" progId="Equation.DSMT4">
                  <p:embed/>
                  <p:pic>
                    <p:nvPicPr>
                      <p:cNvPr id="2" name="Object 1"/>
                      <p:cNvPicPr/>
                      <p:nvPr/>
                    </p:nvPicPr>
                    <p:blipFill>
                      <a:blip r:embed="rId8"/>
                      <a:stretch>
                        <a:fillRect/>
                      </a:stretch>
                    </p:blipFill>
                    <p:spPr>
                      <a:xfrm>
                        <a:off x="4620405" y="2916620"/>
                        <a:ext cx="1840813" cy="634059"/>
                      </a:xfrm>
                      <a:prstGeom prst="rect">
                        <a:avLst/>
                      </a:prstGeom>
                    </p:spPr>
                  </p:pic>
                </p:oleObj>
              </mc:Fallback>
            </mc:AlternateContent>
          </a:graphicData>
        </a:graphic>
      </p:graphicFrame>
      <p:graphicFrame>
        <p:nvGraphicFramePr>
          <p:cNvPr id="31" name="Object 6" descr="y of t equals negative times one divided by two e power 3 t solidus 2 plus five divided by two e power t solidus two ">
            <a:extLst>
              <a:ext uri="{FF2B5EF4-FFF2-40B4-BE49-F238E27FC236}">
                <a16:creationId xmlns:a16="http://schemas.microsoft.com/office/drawing/2014/main" id="{D366FB79-2E51-4613-A4A4-3772CACDBDC9}"/>
              </a:ext>
            </a:extLst>
          </p:cNvPr>
          <p:cNvGraphicFramePr>
            <a:graphicFrameLocks noChangeAspect="1"/>
          </p:cNvGraphicFramePr>
          <p:nvPr>
            <p:extLst>
              <p:ext uri="{D42A27DB-BD31-4B8C-83A1-F6EECF244321}">
                <p14:modId xmlns:p14="http://schemas.microsoft.com/office/powerpoint/2010/main" val="3147552977"/>
              </p:ext>
            </p:extLst>
          </p:nvPr>
        </p:nvGraphicFramePr>
        <p:xfrm>
          <a:off x="6766018" y="2942118"/>
          <a:ext cx="2149382" cy="640659"/>
        </p:xfrm>
        <a:graphic>
          <a:graphicData uri="http://schemas.openxmlformats.org/presentationml/2006/ole">
            <mc:AlternateContent xmlns:mc="http://schemas.openxmlformats.org/markup-compatibility/2006">
              <mc:Choice xmlns:v="urn:schemas-microsoft-com:vml" Requires="v">
                <p:oleObj spid="_x0000_s11801" name="Equation" r:id="rId9" imgW="1320800" imgH="393700" progId="Equation.DSMT4">
                  <p:embed/>
                </p:oleObj>
              </mc:Choice>
              <mc:Fallback>
                <p:oleObj name="Equation" r:id="rId9" imgW="1320800" imgH="393700" progId="Equation.DSMT4">
                  <p:embed/>
                  <p:pic>
                    <p:nvPicPr>
                      <p:cNvPr id="135174" name="Object 6"/>
                      <p:cNvPicPr>
                        <a:picLocks noChangeAspect="1" noChangeArrowheads="1"/>
                      </p:cNvPicPr>
                      <p:nvPr/>
                    </p:nvPicPr>
                    <p:blipFill>
                      <a:blip r:embed="rId10"/>
                      <a:srcRect/>
                      <a:stretch>
                        <a:fillRect/>
                      </a:stretch>
                    </p:blipFill>
                    <p:spPr bwMode="auto">
                      <a:xfrm>
                        <a:off x="6766018" y="2942118"/>
                        <a:ext cx="2149382" cy="640659"/>
                      </a:xfrm>
                      <a:prstGeom prst="rect">
                        <a:avLst/>
                      </a:prstGeom>
                      <a:noFill/>
                    </p:spPr>
                  </p:pic>
                </p:oleObj>
              </mc:Fallback>
            </mc:AlternateContent>
          </a:graphicData>
        </a:graphic>
      </p:graphicFrame>
      <p:sp>
        <p:nvSpPr>
          <p:cNvPr id="9" name="Content Placeholder 8">
            <a:extLst>
              <a:ext uri="{FF2B5EF4-FFF2-40B4-BE49-F238E27FC236}">
                <a16:creationId xmlns:a16="http://schemas.microsoft.com/office/drawing/2014/main" id="{AAD4113F-C92A-4723-B0FB-A601288CDA13}"/>
              </a:ext>
            </a:extLst>
          </p:cNvPr>
          <p:cNvSpPr>
            <a:spLocks noGrp="1"/>
          </p:cNvSpPr>
          <p:nvPr>
            <p:ph sz="quarter" idx="22"/>
          </p:nvPr>
        </p:nvSpPr>
        <p:spPr>
          <a:xfrm>
            <a:off x="380060" y="3657600"/>
            <a:ext cx="4466578" cy="392643"/>
          </a:xfrm>
        </p:spPr>
        <p:txBody>
          <a:bodyPr/>
          <a:lstStyle/>
          <a:p>
            <a:pPr marL="461963" indent="-461963">
              <a:buClr>
                <a:schemeClr val="accent2"/>
              </a:buClr>
            </a:pPr>
            <a:r>
              <a:rPr lang="en-US" sz="2200" dirty="0"/>
              <a:t>The general solution has the form</a:t>
            </a:r>
          </a:p>
        </p:txBody>
      </p:sp>
      <p:graphicFrame>
        <p:nvGraphicFramePr>
          <p:cNvPr id="22" name="Object 2" descr="y of t equals negative one divided by two times e super three times t solidus two plus five divided by two times e super t solidus two">
            <a:extLst>
              <a:ext uri="{FF2B5EF4-FFF2-40B4-BE49-F238E27FC236}">
                <a16:creationId xmlns:a16="http://schemas.microsoft.com/office/drawing/2014/main" id="{108B6081-4B8C-4847-86CD-336AF4050C2C}"/>
              </a:ext>
            </a:extLst>
          </p:cNvPr>
          <p:cNvGraphicFramePr>
            <a:graphicFrameLocks noGrp="1" noChangeAspect="1"/>
          </p:cNvGraphicFramePr>
          <p:nvPr>
            <p:ph sz="quarter" idx="26"/>
            <p:extLst>
              <p:ext uri="{D42A27DB-BD31-4B8C-83A1-F6EECF244321}">
                <p14:modId xmlns:p14="http://schemas.microsoft.com/office/powerpoint/2010/main" val="809893164"/>
              </p:ext>
            </p:extLst>
          </p:nvPr>
        </p:nvGraphicFramePr>
        <p:xfrm>
          <a:off x="1295400" y="4092920"/>
          <a:ext cx="2437352" cy="434381"/>
        </p:xfrm>
        <a:graphic>
          <a:graphicData uri="http://schemas.openxmlformats.org/presentationml/2006/ole">
            <mc:AlternateContent xmlns:mc="http://schemas.openxmlformats.org/markup-compatibility/2006">
              <mc:Choice xmlns:v="urn:schemas-microsoft-com:vml" Requires="v">
                <p:oleObj spid="_x0000_s11802" name="Equation" r:id="rId11" imgW="1282680" imgH="228600" progId="Equation.3">
                  <p:embed/>
                </p:oleObj>
              </mc:Choice>
              <mc:Fallback>
                <p:oleObj name="Equation" r:id="rId11" imgW="1282680" imgH="228600" progId="Equation.3">
                  <p:embed/>
                  <p:pic>
                    <p:nvPicPr>
                      <p:cNvPr id="13517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4092920"/>
                        <a:ext cx="2437352" cy="434381"/>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0F6184FB-C939-4DD9-A20D-C227D99D160C}"/>
              </a:ext>
            </a:extLst>
          </p:cNvPr>
          <p:cNvSpPr>
            <a:spLocks noGrp="1"/>
          </p:cNvSpPr>
          <p:nvPr>
            <p:ph sz="quarter" idx="25"/>
          </p:nvPr>
        </p:nvSpPr>
        <p:spPr>
          <a:xfrm>
            <a:off x="388145" y="4603397"/>
            <a:ext cx="3421855" cy="457333"/>
          </a:xfrm>
        </p:spPr>
        <p:txBody>
          <a:bodyPr/>
          <a:lstStyle/>
          <a:p>
            <a:pPr marL="461963" indent="-461963"/>
            <a:r>
              <a:rPr lang="en-US" sz="2200" dirty="0"/>
              <a:t>Using initial conditions:</a:t>
            </a:r>
          </a:p>
        </p:txBody>
      </p:sp>
      <p:graphicFrame>
        <p:nvGraphicFramePr>
          <p:cNvPr id="27" name="Object 3" descr="multirelation multiline equation line 1 c sub one plus c sub two equals two line 2 equation left hand side three divided by two times c sub one plus one divided by two times c sub two equals right hand side one divided by two right curly bracket right double arrow c sub one equals negative one divided by two comma equation left hand side c sub two equals right hand side five divided by two">
            <a:extLst>
              <a:ext uri="{FF2B5EF4-FFF2-40B4-BE49-F238E27FC236}">
                <a16:creationId xmlns:a16="http://schemas.microsoft.com/office/drawing/2014/main" id="{24EE2282-C48E-4063-82EE-92B4A4946CEF}"/>
              </a:ext>
            </a:extLst>
          </p:cNvPr>
          <p:cNvGraphicFramePr>
            <a:graphicFrameLocks noGrp="1" noChangeAspect="1"/>
          </p:cNvGraphicFramePr>
          <p:nvPr>
            <p:ph sz="quarter" idx="29"/>
            <p:extLst>
              <p:ext uri="{D42A27DB-BD31-4B8C-83A1-F6EECF244321}">
                <p14:modId xmlns:p14="http://schemas.microsoft.com/office/powerpoint/2010/main" val="1888258076"/>
              </p:ext>
            </p:extLst>
          </p:nvPr>
        </p:nvGraphicFramePr>
        <p:xfrm>
          <a:off x="875219" y="5041382"/>
          <a:ext cx="3242209" cy="978418"/>
        </p:xfrm>
        <a:graphic>
          <a:graphicData uri="http://schemas.openxmlformats.org/presentationml/2006/ole">
            <mc:AlternateContent xmlns:mc="http://schemas.openxmlformats.org/markup-compatibility/2006">
              <mc:Choice xmlns:v="urn:schemas-microsoft-com:vml" Requires="v">
                <p:oleObj spid="_x0000_s11803" name="Equation" r:id="rId13" imgW="2146300" imgH="647700" progId="Equation.DSMT4">
                  <p:embed/>
                </p:oleObj>
              </mc:Choice>
              <mc:Fallback>
                <p:oleObj name="Equation" r:id="rId13" imgW="2146300" imgH="647700" progId="Equation.DSMT4">
                  <p:embed/>
                  <p:pic>
                    <p:nvPicPr>
                      <p:cNvPr id="135171" name="Object 3"/>
                      <p:cNvPicPr>
                        <a:picLocks noChangeAspect="1" noChangeArrowheads="1"/>
                      </p:cNvPicPr>
                      <p:nvPr/>
                    </p:nvPicPr>
                    <p:blipFill>
                      <a:blip r:embed="rId14"/>
                      <a:srcRect/>
                      <a:stretch>
                        <a:fillRect/>
                      </a:stretch>
                    </p:blipFill>
                    <p:spPr bwMode="auto">
                      <a:xfrm>
                        <a:off x="875219" y="5041382"/>
                        <a:ext cx="3242209" cy="978418"/>
                      </a:xfrm>
                      <a:prstGeom prst="rect">
                        <a:avLst/>
                      </a:prstGeom>
                      <a:noFill/>
                    </p:spPr>
                  </p:pic>
                </p:oleObj>
              </mc:Fallback>
            </mc:AlternateContent>
          </a:graphicData>
        </a:graphic>
      </p:graphicFrame>
      <p:pic>
        <p:nvPicPr>
          <p:cNvPr id="10" name="Picture 9" descr="A curve is graphed on a coordinate plane. The horizontal axis labeled, t ranges from 0.5 to 2, in increments of 0.5. The y axis ranges from negative 1 to 2, in increments of 1. The equation of the curve is y equals negative one-half e to the power of start fraction 3 t over 2 end fraction plus 5 over 2 times e to the power of start fraction t over 2 end fraction. The curve starts from (0, 2) increases to (0.5, 2.2) and then decreases concave down to the fourth quadrant through (1, 0.85) and (1.6, 0). All values are estimated."/>
          <p:cNvPicPr>
            <a:picLocks noChangeAspect="1"/>
          </p:cNvPicPr>
          <p:nvPr/>
        </p:nvPicPr>
        <p:blipFill>
          <a:blip r:embed="rId15"/>
          <a:stretch>
            <a:fillRect/>
          </a:stretch>
        </p:blipFill>
        <p:spPr>
          <a:xfrm>
            <a:off x="4952560" y="3721907"/>
            <a:ext cx="3810440" cy="2401733"/>
          </a:xfrm>
          <a:prstGeom prst="rect">
            <a:avLst/>
          </a:prstGeom>
        </p:spPr>
      </p:pic>
    </p:spTree>
    <p:extLst>
      <p:ext uri="{BB962C8B-B14F-4D97-AF65-F5344CB8AC3E}">
        <p14:creationId xmlns:p14="http://schemas.microsoft.com/office/powerpoint/2010/main" val="37827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701F-3702-49EF-BC27-2A4EE9009CB3}"/>
              </a:ext>
            </a:extLst>
          </p:cNvPr>
          <p:cNvSpPr>
            <a:spLocks noGrp="1"/>
          </p:cNvSpPr>
          <p:nvPr>
            <p:ph type="title"/>
          </p:nvPr>
        </p:nvSpPr>
        <p:spPr/>
        <p:txBody>
          <a:bodyPr/>
          <a:lstStyle/>
          <a:p>
            <a:r>
              <a:rPr lang="en-US" dirty="0"/>
              <a:t>Example 3.1.5: Find Maximum Value</a:t>
            </a:r>
            <a:endParaRPr lang="en-IN" dirty="0"/>
          </a:p>
        </p:txBody>
      </p:sp>
      <p:sp>
        <p:nvSpPr>
          <p:cNvPr id="3" name="Content Placeholder 2">
            <a:extLst>
              <a:ext uri="{FF2B5EF4-FFF2-40B4-BE49-F238E27FC236}">
                <a16:creationId xmlns:a16="http://schemas.microsoft.com/office/drawing/2014/main" id="{F058F816-63A4-49AB-AFED-1B8774411722}"/>
              </a:ext>
            </a:extLst>
          </p:cNvPr>
          <p:cNvSpPr>
            <a:spLocks noGrp="1"/>
          </p:cNvSpPr>
          <p:nvPr>
            <p:ph sz="quarter" idx="15"/>
          </p:nvPr>
        </p:nvSpPr>
        <p:spPr>
          <a:xfrm>
            <a:off x="380060" y="1692274"/>
            <a:ext cx="8534400" cy="1539669"/>
          </a:xfrm>
        </p:spPr>
        <p:txBody>
          <a:bodyPr/>
          <a:lstStyle/>
          <a:p>
            <a:pPr marL="0" indent="0">
              <a:lnSpc>
                <a:spcPct val="100000"/>
              </a:lnSpc>
              <a:spcBef>
                <a:spcPts val="624"/>
              </a:spcBef>
              <a:spcAft>
                <a:spcPts val="1800"/>
              </a:spcAft>
              <a:buNone/>
            </a:pPr>
            <a:r>
              <a:rPr lang="en-US" sz="2400" dirty="0"/>
              <a:t>For the initial value problem in Example 3.3, to find the maximum value attained by the solution, we set </a:t>
            </a:r>
            <a:r>
              <a:rPr lang="en-US" sz="2400" i="1" dirty="0"/>
              <a:t>y′</a:t>
            </a:r>
            <a:r>
              <a:rPr lang="en-US" sz="2400" dirty="0"/>
              <a:t>(</a:t>
            </a:r>
            <a:r>
              <a:rPr lang="en-US" sz="2400" i="1" dirty="0"/>
              <a:t>t</a:t>
            </a:r>
            <a:r>
              <a:rPr lang="en-US" sz="2400" dirty="0"/>
              <a:t>) = 0 and solve for </a:t>
            </a:r>
            <a:r>
              <a:rPr lang="en-US" sz="2400" i="1" dirty="0"/>
              <a:t>t</a:t>
            </a:r>
            <a:r>
              <a:rPr lang="en-US" sz="2400" dirty="0"/>
              <a:t>:</a:t>
            </a:r>
          </a:p>
          <a:p>
            <a:pPr marL="0" indent="0">
              <a:lnSpc>
                <a:spcPct val="100000"/>
              </a:lnSpc>
              <a:spcBef>
                <a:spcPts val="624"/>
              </a:spcBef>
              <a:buNone/>
            </a:pPr>
            <a:r>
              <a:rPr lang="en-US" sz="2400" dirty="0"/>
              <a:t>Set 𝑦′ = 0 and multiply by </a:t>
            </a:r>
            <a:r>
              <a:rPr lang="en-US" sz="2400" i="1" dirty="0"/>
              <a:t>e</a:t>
            </a:r>
            <a:r>
              <a:rPr lang="en-US" sz="2400" baseline="30000" dirty="0"/>
              <a:t>3t </a:t>
            </a:r>
            <a:r>
              <a:rPr lang="en-US" sz="2400" dirty="0"/>
              <a:t>to find </a:t>
            </a:r>
            <a:r>
              <a:rPr lang="en-US" sz="2400" i="1" dirty="0" err="1"/>
              <a:t>t</a:t>
            </a:r>
            <a:r>
              <a:rPr lang="en-US" sz="2400" i="1" baseline="-25000" dirty="0" err="1"/>
              <a:t>max</a:t>
            </a:r>
            <a:r>
              <a:rPr lang="en-US" sz="2400" i="1" baseline="-25000" dirty="0"/>
              <a:t> </a:t>
            </a:r>
            <a:r>
              <a:rPr lang="en-US" sz="2400" dirty="0"/>
              <a:t>which satisfies</a:t>
            </a:r>
          </a:p>
        </p:txBody>
      </p:sp>
      <p:graphicFrame>
        <p:nvGraphicFramePr>
          <p:cNvPr id="26" name="Object 25" descr="equation left hand side e super t equals right hand side seven divided by six comma">
            <a:extLst>
              <a:ext uri="{FF2B5EF4-FFF2-40B4-BE49-F238E27FC236}">
                <a16:creationId xmlns:a16="http://schemas.microsoft.com/office/drawing/2014/main" id="{696586C4-BBA5-42CB-8C83-45D3278A1079}"/>
              </a:ext>
            </a:extLst>
          </p:cNvPr>
          <p:cNvGraphicFramePr>
            <a:graphicFrameLocks noChangeAspect="1"/>
          </p:cNvGraphicFramePr>
          <p:nvPr>
            <p:extLst>
              <p:ext uri="{D42A27DB-BD31-4B8C-83A1-F6EECF244321}">
                <p14:modId xmlns:p14="http://schemas.microsoft.com/office/powerpoint/2010/main" val="1390683224"/>
              </p:ext>
            </p:extLst>
          </p:nvPr>
        </p:nvGraphicFramePr>
        <p:xfrm>
          <a:off x="457751" y="3231943"/>
          <a:ext cx="832457" cy="697465"/>
        </p:xfrm>
        <a:graphic>
          <a:graphicData uri="http://schemas.openxmlformats.org/presentationml/2006/ole">
            <mc:AlternateContent xmlns:mc="http://schemas.openxmlformats.org/markup-compatibility/2006">
              <mc:Choice xmlns:v="urn:schemas-microsoft-com:vml" Requires="v">
                <p:oleObj spid="_x0000_s12334" name="Equation" r:id="rId3" imgW="469800" imgH="393480" progId="Equation.DSMT4">
                  <p:embed/>
                </p:oleObj>
              </mc:Choice>
              <mc:Fallback>
                <p:oleObj name="Equation" r:id="rId3" imgW="469800" imgH="393480" progId="Equation.DSMT4">
                  <p:embed/>
                  <p:pic>
                    <p:nvPicPr>
                      <p:cNvPr id="0" name=""/>
                      <p:cNvPicPr/>
                      <p:nvPr/>
                    </p:nvPicPr>
                    <p:blipFill>
                      <a:blip r:embed="rId4"/>
                      <a:stretch>
                        <a:fillRect/>
                      </a:stretch>
                    </p:blipFill>
                    <p:spPr>
                      <a:xfrm>
                        <a:off x="457751" y="3231943"/>
                        <a:ext cx="832457" cy="697465"/>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6B94A9CE-BB8C-45EF-A265-0E7ECF94B650}"/>
              </a:ext>
            </a:extLst>
          </p:cNvPr>
          <p:cNvSpPr>
            <a:spLocks noGrp="1"/>
          </p:cNvSpPr>
          <p:nvPr>
            <p:ph sz="quarter" idx="21"/>
          </p:nvPr>
        </p:nvSpPr>
        <p:spPr>
          <a:xfrm>
            <a:off x="1290208" y="3333304"/>
            <a:ext cx="990049" cy="445154"/>
          </a:xfrm>
        </p:spPr>
        <p:txBody>
          <a:bodyPr/>
          <a:lstStyle/>
          <a:p>
            <a:pPr marL="0" indent="0">
              <a:buNone/>
            </a:pPr>
            <a:r>
              <a:rPr lang="en-US" dirty="0"/>
              <a:t>hence:</a:t>
            </a:r>
          </a:p>
        </p:txBody>
      </p:sp>
      <p:graphicFrame>
        <p:nvGraphicFramePr>
          <p:cNvPr id="27" name="Object 26" descr="multirelation t sub m times a times x equals l times n of seven divided by six approximately equals 0.15415">
            <a:extLst>
              <a:ext uri="{FF2B5EF4-FFF2-40B4-BE49-F238E27FC236}">
                <a16:creationId xmlns:a16="http://schemas.microsoft.com/office/drawing/2014/main" id="{0DBFE473-513D-45BF-9347-F6F791416340}"/>
              </a:ext>
            </a:extLst>
          </p:cNvPr>
          <p:cNvGraphicFramePr>
            <a:graphicFrameLocks noChangeAspect="1"/>
          </p:cNvGraphicFramePr>
          <p:nvPr>
            <p:extLst>
              <p:ext uri="{D42A27DB-BD31-4B8C-83A1-F6EECF244321}">
                <p14:modId xmlns:p14="http://schemas.microsoft.com/office/powerpoint/2010/main" val="1868858402"/>
              </p:ext>
            </p:extLst>
          </p:nvPr>
        </p:nvGraphicFramePr>
        <p:xfrm>
          <a:off x="3031403" y="3793174"/>
          <a:ext cx="3081194" cy="927966"/>
        </p:xfrm>
        <a:graphic>
          <a:graphicData uri="http://schemas.openxmlformats.org/presentationml/2006/ole">
            <mc:AlternateContent xmlns:mc="http://schemas.openxmlformats.org/markup-compatibility/2006">
              <mc:Choice xmlns:v="urn:schemas-microsoft-com:vml" Requires="v">
                <p:oleObj spid="_x0000_s12335" name="Equation" r:id="rId5" imgW="1434960" imgH="431640" progId="Equation.DSMT4">
                  <p:embed/>
                </p:oleObj>
              </mc:Choice>
              <mc:Fallback>
                <p:oleObj name="Equation" r:id="rId5" imgW="1434960" imgH="431640" progId="Equation.DSMT4">
                  <p:embed/>
                  <p:pic>
                    <p:nvPicPr>
                      <p:cNvPr id="25" name="Object 24">
                        <a:extLst>
                          <a:ext uri="{FF2B5EF4-FFF2-40B4-BE49-F238E27FC236}">
                            <a16:creationId xmlns:a16="http://schemas.microsoft.com/office/drawing/2014/main" id="{31F71B7F-CFDA-4764-8AF7-12B0E0E25410}"/>
                          </a:ext>
                        </a:extLst>
                      </p:cNvPr>
                      <p:cNvPicPr/>
                      <p:nvPr/>
                    </p:nvPicPr>
                    <p:blipFill>
                      <a:blip r:embed="rId6"/>
                      <a:stretch>
                        <a:fillRect/>
                      </a:stretch>
                    </p:blipFill>
                    <p:spPr>
                      <a:xfrm>
                        <a:off x="3031403" y="3793174"/>
                        <a:ext cx="3081194" cy="927966"/>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266F9B81-2389-4672-BB51-2703773CB63D}"/>
              </a:ext>
            </a:extLst>
          </p:cNvPr>
          <p:cNvSpPr>
            <a:spLocks noGrp="1"/>
          </p:cNvSpPr>
          <p:nvPr>
            <p:ph sz="quarter" idx="25"/>
          </p:nvPr>
        </p:nvSpPr>
        <p:spPr>
          <a:xfrm>
            <a:off x="281354" y="4721140"/>
            <a:ext cx="8200378" cy="685800"/>
          </a:xfrm>
        </p:spPr>
        <p:txBody>
          <a:bodyPr/>
          <a:lstStyle/>
          <a:p>
            <a:pPr marL="0" indent="0">
              <a:buNone/>
            </a:pPr>
            <a:r>
              <a:rPr lang="en-US" dirty="0"/>
              <a:t>The corresponding maximum value </a:t>
            </a:r>
            <a:r>
              <a:rPr lang="en-US" i="1" dirty="0" err="1"/>
              <a:t>y</a:t>
            </a:r>
            <a:r>
              <a:rPr lang="en-US" i="1" baseline="-25000" dirty="0" err="1"/>
              <a:t>max</a:t>
            </a:r>
            <a:r>
              <a:rPr lang="en-US" i="1" baseline="-25000" dirty="0"/>
              <a:t> </a:t>
            </a:r>
            <a:r>
              <a:rPr lang="en-US" dirty="0"/>
              <a:t>is given by:</a:t>
            </a:r>
          </a:p>
        </p:txBody>
      </p:sp>
      <p:graphicFrame>
        <p:nvGraphicFramePr>
          <p:cNvPr id="30" name="Object 29" descr="multirelation y sub m times a times x equals nine times e super negative two times t times super sub m minus seven times e super negative three times t times super sub m equals 108 divided by 49 approximately equals 2.20408">
            <a:extLst>
              <a:ext uri="{FF2B5EF4-FFF2-40B4-BE49-F238E27FC236}">
                <a16:creationId xmlns:a16="http://schemas.microsoft.com/office/drawing/2014/main" id="{E5DC4C2B-C884-4301-ABF2-D5698E52F32F}"/>
              </a:ext>
            </a:extLst>
          </p:cNvPr>
          <p:cNvGraphicFramePr>
            <a:graphicFrameLocks noChangeAspect="1"/>
          </p:cNvGraphicFramePr>
          <p:nvPr>
            <p:extLst>
              <p:ext uri="{D42A27DB-BD31-4B8C-83A1-F6EECF244321}">
                <p14:modId xmlns:p14="http://schemas.microsoft.com/office/powerpoint/2010/main" val="2349578318"/>
              </p:ext>
            </p:extLst>
          </p:nvPr>
        </p:nvGraphicFramePr>
        <p:xfrm>
          <a:off x="2057400" y="5334000"/>
          <a:ext cx="5016500" cy="844550"/>
        </p:xfrm>
        <a:graphic>
          <a:graphicData uri="http://schemas.openxmlformats.org/presentationml/2006/ole">
            <mc:AlternateContent xmlns:mc="http://schemas.openxmlformats.org/markup-compatibility/2006">
              <mc:Choice xmlns:v="urn:schemas-microsoft-com:vml" Requires="v">
                <p:oleObj spid="_x0000_s12336" name="Equation" r:id="rId7" imgW="2336760" imgH="393480" progId="Equation.DSMT4">
                  <p:embed/>
                </p:oleObj>
              </mc:Choice>
              <mc:Fallback>
                <p:oleObj name="Equation" r:id="rId7" imgW="2336760" imgH="393480" progId="Equation.DSMT4">
                  <p:embed/>
                  <p:pic>
                    <p:nvPicPr>
                      <p:cNvPr id="27" name="Object 26">
                        <a:extLst>
                          <a:ext uri="{FF2B5EF4-FFF2-40B4-BE49-F238E27FC236}">
                            <a16:creationId xmlns:a16="http://schemas.microsoft.com/office/drawing/2014/main" id="{0DBFE473-513D-45BF-9347-F6F791416340}"/>
                          </a:ext>
                        </a:extLst>
                      </p:cNvPr>
                      <p:cNvPicPr/>
                      <p:nvPr/>
                    </p:nvPicPr>
                    <p:blipFill>
                      <a:blip r:embed="rId8"/>
                      <a:stretch>
                        <a:fillRect/>
                      </a:stretch>
                    </p:blipFill>
                    <p:spPr>
                      <a:xfrm>
                        <a:off x="2057400" y="5334000"/>
                        <a:ext cx="5016500" cy="844550"/>
                      </a:xfrm>
                      <a:prstGeom prst="rect">
                        <a:avLst/>
                      </a:prstGeom>
                    </p:spPr>
                  </p:pic>
                </p:oleObj>
              </mc:Fallback>
            </mc:AlternateContent>
          </a:graphicData>
        </a:graphic>
      </p:graphicFrame>
    </p:spTree>
    <p:extLst>
      <p:ext uri="{BB962C8B-B14F-4D97-AF65-F5344CB8AC3E}">
        <p14:creationId xmlns:p14="http://schemas.microsoft.com/office/powerpoint/2010/main" val="35654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2590800"/>
            <a:ext cx="8543926" cy="1485900"/>
          </a:xfrm>
        </p:spPr>
        <p:txBody>
          <a:bodyPr>
            <a:normAutofit fontScale="90000"/>
          </a:bodyPr>
          <a:lstStyle/>
          <a:p>
            <a:pPr algn="ctr"/>
            <a:r>
              <a:rPr lang="en-US" sz="4400" dirty="0"/>
              <a:t>Section 3.1 Homogeneous Differential Equations with Constant Coefficients</a:t>
            </a:r>
          </a:p>
        </p:txBody>
      </p:sp>
    </p:spTree>
    <p:extLst>
      <p:ext uri="{BB962C8B-B14F-4D97-AF65-F5344CB8AC3E}">
        <p14:creationId xmlns:p14="http://schemas.microsoft.com/office/powerpoint/2010/main" val="103649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AC78723-310E-40C9-8748-0B85D2ED8E9E}"/>
              </a:ext>
            </a:extLst>
          </p:cNvPr>
          <p:cNvSpPr>
            <a:spLocks noGrp="1"/>
          </p:cNvSpPr>
          <p:nvPr>
            <p:ph type="title"/>
          </p:nvPr>
        </p:nvSpPr>
        <p:spPr>
          <a:xfrm>
            <a:off x="281354" y="457200"/>
            <a:ext cx="8534400" cy="1121343"/>
          </a:xfrm>
        </p:spPr>
        <p:txBody>
          <a:bodyPr>
            <a:noAutofit/>
          </a:bodyPr>
          <a:lstStyle/>
          <a:p>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Order Linear Homogeneous Equations-Constant Coefficients</a:t>
            </a:r>
            <a:endParaRPr lang="en-IN" dirty="0"/>
          </a:p>
        </p:txBody>
      </p:sp>
      <p:sp>
        <p:nvSpPr>
          <p:cNvPr id="21" name="Content Placeholder 20">
            <a:extLst>
              <a:ext uri="{FF2B5EF4-FFF2-40B4-BE49-F238E27FC236}">
                <a16:creationId xmlns:a16="http://schemas.microsoft.com/office/drawing/2014/main" id="{042FF0EB-36CF-47A3-8940-F7C82A8B4A32}"/>
              </a:ext>
            </a:extLst>
          </p:cNvPr>
          <p:cNvSpPr>
            <a:spLocks noGrp="1"/>
          </p:cNvSpPr>
          <p:nvPr>
            <p:ph sz="quarter" idx="15"/>
          </p:nvPr>
        </p:nvSpPr>
        <p:spPr>
          <a:xfrm>
            <a:off x="380060" y="1692274"/>
            <a:ext cx="8534400" cy="746125"/>
          </a:xfrm>
        </p:spPr>
        <p:txBody>
          <a:bodyPr/>
          <a:lstStyle/>
          <a:p>
            <a:pPr marL="461963" indent="-461963" algn="l">
              <a:buClr>
                <a:schemeClr val="accent2"/>
              </a:buClr>
              <a:buFont typeface="Arial" panose="020B0604020202020204" pitchFamily="34" charset="0"/>
              <a:buChar char="•"/>
            </a:pPr>
            <a:r>
              <a:rPr lang="en-US" sz="2400" dirty="0"/>
              <a:t>A </a:t>
            </a:r>
            <a:r>
              <a:rPr lang="en-US" sz="2400" b="1" dirty="0"/>
              <a:t>second order ordinary differential equation </a:t>
            </a:r>
            <a:r>
              <a:rPr lang="en-US" sz="2400" dirty="0"/>
              <a:t>has the general form </a:t>
            </a:r>
          </a:p>
        </p:txBody>
      </p:sp>
      <p:graphicFrame>
        <p:nvGraphicFramePr>
          <p:cNvPr id="38" name="Object 16" descr="d squared times y divided by d times t squared equals f of t comma y comma d times y divided by d times t">
            <a:extLst>
              <a:ext uri="{FF2B5EF4-FFF2-40B4-BE49-F238E27FC236}">
                <a16:creationId xmlns:a16="http://schemas.microsoft.com/office/drawing/2014/main" id="{FFF207E8-A460-4C26-8C30-1AE809230B62}"/>
              </a:ext>
            </a:extLst>
          </p:cNvPr>
          <p:cNvGraphicFramePr>
            <a:graphicFrameLocks noGrp="1" noChangeAspect="1"/>
          </p:cNvGraphicFramePr>
          <p:nvPr>
            <p:ph sz="quarter" idx="26"/>
            <p:extLst>
              <p:ext uri="{D42A27DB-BD31-4B8C-83A1-F6EECF244321}">
                <p14:modId xmlns:p14="http://schemas.microsoft.com/office/powerpoint/2010/main" val="1822182768"/>
              </p:ext>
            </p:extLst>
          </p:nvPr>
        </p:nvGraphicFramePr>
        <p:xfrm>
          <a:off x="3342730" y="2133600"/>
          <a:ext cx="1894111" cy="762000"/>
        </p:xfrm>
        <a:graphic>
          <a:graphicData uri="http://schemas.openxmlformats.org/presentationml/2006/ole">
            <mc:AlternateContent xmlns:mc="http://schemas.openxmlformats.org/markup-compatibility/2006">
              <mc:Choice xmlns:v="urn:schemas-microsoft-com:vml" Requires="v">
                <p:oleObj spid="_x0000_s1289" name="Equation" r:id="rId3" imgW="1104900" imgH="444500" progId="Equation.DSMT4">
                  <p:embed/>
                </p:oleObj>
              </mc:Choice>
              <mc:Fallback>
                <p:oleObj name="Equation" r:id="rId3" imgW="1104900" imgH="444500" progId="Equation.DSMT4">
                  <p:embed/>
                  <p:pic>
                    <p:nvPicPr>
                      <p:cNvPr id="74768" name="Object 16"/>
                      <p:cNvPicPr>
                        <a:picLocks noChangeAspect="1" noChangeArrowheads="1"/>
                      </p:cNvPicPr>
                      <p:nvPr/>
                    </p:nvPicPr>
                    <p:blipFill>
                      <a:blip r:embed="rId4"/>
                      <a:srcRect/>
                      <a:stretch>
                        <a:fillRect/>
                      </a:stretch>
                    </p:blipFill>
                    <p:spPr bwMode="auto">
                      <a:xfrm>
                        <a:off x="3342730" y="2133600"/>
                        <a:ext cx="1894111" cy="762000"/>
                      </a:xfrm>
                      <a:prstGeom prst="rect">
                        <a:avLst/>
                      </a:prstGeom>
                      <a:noFill/>
                    </p:spPr>
                  </p:pic>
                </p:oleObj>
              </mc:Fallback>
            </mc:AlternateContent>
          </a:graphicData>
        </a:graphic>
      </p:graphicFrame>
      <p:sp>
        <p:nvSpPr>
          <p:cNvPr id="24" name="Content Placeholder 23">
            <a:extLst>
              <a:ext uri="{FF2B5EF4-FFF2-40B4-BE49-F238E27FC236}">
                <a16:creationId xmlns:a16="http://schemas.microsoft.com/office/drawing/2014/main" id="{17920FF3-E539-4AFF-B49F-75BF4C663AB5}"/>
              </a:ext>
            </a:extLst>
          </p:cNvPr>
          <p:cNvSpPr>
            <a:spLocks noGrp="1"/>
          </p:cNvSpPr>
          <p:nvPr>
            <p:ph sz="quarter" idx="18"/>
          </p:nvPr>
        </p:nvSpPr>
        <p:spPr>
          <a:xfrm>
            <a:off x="380060" y="2799511"/>
            <a:ext cx="8334022" cy="934289"/>
          </a:xfrm>
        </p:spPr>
        <p:txBody>
          <a:bodyPr/>
          <a:lstStyle/>
          <a:p>
            <a:pPr marL="0" indent="461963">
              <a:buClr>
                <a:schemeClr val="accent2"/>
              </a:buClr>
              <a:buNone/>
            </a:pPr>
            <a:r>
              <a:rPr lang="en-US" sz="2400" dirty="0"/>
              <a:t>where </a:t>
            </a:r>
            <a:r>
              <a:rPr lang="en-US" sz="2400" i="1" dirty="0"/>
              <a:t>f</a:t>
            </a:r>
            <a:r>
              <a:rPr lang="en-US" sz="2400" dirty="0"/>
              <a:t> is some given function.</a:t>
            </a:r>
          </a:p>
          <a:p>
            <a:pPr marL="461963" indent="-461963">
              <a:buClr>
                <a:schemeClr val="accent2"/>
              </a:buClr>
            </a:pPr>
            <a:r>
              <a:rPr lang="en-US" sz="2400" dirty="0"/>
              <a:t>This equation is said to be </a:t>
            </a:r>
            <a:r>
              <a:rPr lang="en-US" sz="2400" b="1" dirty="0"/>
              <a:t>linear</a:t>
            </a:r>
            <a:r>
              <a:rPr lang="en-US" sz="2400" dirty="0"/>
              <a:t> if </a:t>
            </a:r>
            <a:r>
              <a:rPr lang="en-US" sz="2400" i="1" dirty="0"/>
              <a:t>f</a:t>
            </a:r>
            <a:r>
              <a:rPr lang="en-US" sz="2400" dirty="0"/>
              <a:t> is linear in </a:t>
            </a:r>
            <a:r>
              <a:rPr lang="en-US" sz="2400" i="1" dirty="0"/>
              <a:t>y</a:t>
            </a:r>
            <a:r>
              <a:rPr lang="en-US" sz="2400" dirty="0"/>
              <a:t> and </a:t>
            </a:r>
            <a:r>
              <a:rPr lang="en-US" sz="2400" i="1" dirty="0"/>
              <a:t>y'</a:t>
            </a:r>
            <a:r>
              <a:rPr lang="en-US" sz="2400" dirty="0"/>
              <a:t>:</a:t>
            </a:r>
          </a:p>
        </p:txBody>
      </p:sp>
      <p:graphicFrame>
        <p:nvGraphicFramePr>
          <p:cNvPr id="39" name="Object 11" descr="y apostrophe apostrophe prefix plus of p of t times y apostrophe prefix plus of q of t times y equals g of t">
            <a:extLst>
              <a:ext uri="{FF2B5EF4-FFF2-40B4-BE49-F238E27FC236}">
                <a16:creationId xmlns:a16="http://schemas.microsoft.com/office/drawing/2014/main" id="{540BC532-D2FE-4A78-A6BB-44ABB92BE7C8}"/>
              </a:ext>
            </a:extLst>
          </p:cNvPr>
          <p:cNvGraphicFramePr>
            <a:graphicFrameLocks noGrp="1" noChangeAspect="1"/>
          </p:cNvGraphicFramePr>
          <p:nvPr>
            <p:ph sz="quarter" idx="29"/>
            <p:extLst>
              <p:ext uri="{D42A27DB-BD31-4B8C-83A1-F6EECF244321}">
                <p14:modId xmlns:p14="http://schemas.microsoft.com/office/powerpoint/2010/main" val="1093104426"/>
              </p:ext>
            </p:extLst>
          </p:nvPr>
        </p:nvGraphicFramePr>
        <p:xfrm>
          <a:off x="3105801" y="3724764"/>
          <a:ext cx="2932398" cy="379184"/>
        </p:xfrm>
        <a:graphic>
          <a:graphicData uri="http://schemas.openxmlformats.org/presentationml/2006/ole">
            <mc:AlternateContent xmlns:mc="http://schemas.openxmlformats.org/markup-compatibility/2006">
              <mc:Choice xmlns:v="urn:schemas-microsoft-com:vml" Requires="v">
                <p:oleObj spid="_x0000_s1290" name="Equation" r:id="rId5" imgW="1473200" imgH="190500" progId="Equation.DSMT4">
                  <p:embed/>
                </p:oleObj>
              </mc:Choice>
              <mc:Fallback>
                <p:oleObj name="Equation" r:id="rId5" imgW="1473200" imgH="190500" progId="Equation.DSMT4">
                  <p:embed/>
                  <p:pic>
                    <p:nvPicPr>
                      <p:cNvPr id="74763" name="Object 11"/>
                      <p:cNvPicPr>
                        <a:picLocks noChangeAspect="1" noChangeArrowheads="1"/>
                      </p:cNvPicPr>
                      <p:nvPr/>
                    </p:nvPicPr>
                    <p:blipFill>
                      <a:blip r:embed="rId6"/>
                      <a:srcRect/>
                      <a:stretch>
                        <a:fillRect/>
                      </a:stretch>
                    </p:blipFill>
                    <p:spPr bwMode="auto">
                      <a:xfrm>
                        <a:off x="3105801" y="3724764"/>
                        <a:ext cx="2932398" cy="37918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7" name="Content Placeholder 26">
            <a:extLst>
              <a:ext uri="{FF2B5EF4-FFF2-40B4-BE49-F238E27FC236}">
                <a16:creationId xmlns:a16="http://schemas.microsoft.com/office/drawing/2014/main" id="{9B16FD66-9BF8-48E2-BBB7-90C234D02CFE}"/>
              </a:ext>
            </a:extLst>
          </p:cNvPr>
          <p:cNvSpPr>
            <a:spLocks noGrp="1"/>
          </p:cNvSpPr>
          <p:nvPr>
            <p:ph sz="quarter" idx="21"/>
          </p:nvPr>
        </p:nvSpPr>
        <p:spPr>
          <a:xfrm>
            <a:off x="457200" y="4114799"/>
            <a:ext cx="8123238" cy="934289"/>
          </a:xfrm>
        </p:spPr>
        <p:txBody>
          <a:bodyPr/>
          <a:lstStyle/>
          <a:p>
            <a:pPr marL="461963" indent="0">
              <a:buClr>
                <a:schemeClr val="accent2"/>
              </a:buClr>
              <a:buNone/>
            </a:pPr>
            <a:r>
              <a:rPr lang="en-US" sz="2400" dirty="0"/>
              <a:t>Otherwise the equation is said to be </a:t>
            </a:r>
            <a:r>
              <a:rPr lang="en-US" sz="2400" b="1" dirty="0"/>
              <a:t>nonlinear. </a:t>
            </a:r>
          </a:p>
          <a:p>
            <a:pPr marL="461963" indent="-461963">
              <a:buClr>
                <a:schemeClr val="accent2"/>
              </a:buClr>
              <a:buFont typeface="Arial" panose="020B0604020202020204" pitchFamily="34" charset="0"/>
              <a:buChar char="•"/>
            </a:pPr>
            <a:r>
              <a:rPr lang="en-US" sz="2400" dirty="0"/>
              <a:t>A second order linear equation often appears as</a:t>
            </a:r>
          </a:p>
        </p:txBody>
      </p:sp>
      <p:graphicFrame>
        <p:nvGraphicFramePr>
          <p:cNvPr id="40" name="Object 12" descr="cap p of t times y apostrophe apostrophe prefix plus of cap q of t times y apostrophe prefix plus of cap r of t times y equals cap g of t">
            <a:extLst>
              <a:ext uri="{FF2B5EF4-FFF2-40B4-BE49-F238E27FC236}">
                <a16:creationId xmlns:a16="http://schemas.microsoft.com/office/drawing/2014/main" id="{65424F90-5DD9-4EF1-A954-00F7C7A406BC}"/>
              </a:ext>
            </a:extLst>
          </p:cNvPr>
          <p:cNvGraphicFramePr>
            <a:graphicFrameLocks noGrp="1" noChangeAspect="1"/>
          </p:cNvGraphicFramePr>
          <p:nvPr>
            <p:ph sz="quarter" idx="30"/>
            <p:extLst>
              <p:ext uri="{D42A27DB-BD31-4B8C-83A1-F6EECF244321}">
                <p14:modId xmlns:p14="http://schemas.microsoft.com/office/powerpoint/2010/main" val="3533807705"/>
              </p:ext>
            </p:extLst>
          </p:nvPr>
        </p:nvGraphicFramePr>
        <p:xfrm>
          <a:off x="2797899" y="5035389"/>
          <a:ext cx="3548202" cy="374811"/>
        </p:xfrm>
        <a:graphic>
          <a:graphicData uri="http://schemas.openxmlformats.org/presentationml/2006/ole">
            <mc:AlternateContent xmlns:mc="http://schemas.openxmlformats.org/markup-compatibility/2006">
              <mc:Choice xmlns:v="urn:schemas-microsoft-com:vml" Requires="v">
                <p:oleObj spid="_x0000_s1291" name="Equation" r:id="rId7" imgW="1803400" imgH="190500" progId="Equation.DSMT4">
                  <p:embed/>
                </p:oleObj>
              </mc:Choice>
              <mc:Fallback>
                <p:oleObj name="Equation" r:id="rId7" imgW="1803400" imgH="190500" progId="Equation.DSMT4">
                  <p:embed/>
                  <p:pic>
                    <p:nvPicPr>
                      <p:cNvPr id="74764" name="Object 12"/>
                      <p:cNvPicPr>
                        <a:picLocks noChangeAspect="1" noChangeArrowheads="1"/>
                      </p:cNvPicPr>
                      <p:nvPr/>
                    </p:nvPicPr>
                    <p:blipFill>
                      <a:blip r:embed="rId8"/>
                      <a:srcRect/>
                      <a:stretch>
                        <a:fillRect/>
                      </a:stretch>
                    </p:blipFill>
                    <p:spPr bwMode="auto">
                      <a:xfrm>
                        <a:off x="2797899" y="5035389"/>
                        <a:ext cx="3548202" cy="37481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1" name="Content Placeholder 30">
            <a:extLst>
              <a:ext uri="{FF2B5EF4-FFF2-40B4-BE49-F238E27FC236}">
                <a16:creationId xmlns:a16="http://schemas.microsoft.com/office/drawing/2014/main" id="{963973AA-FC46-4887-AABC-31D8DEE0D050}"/>
              </a:ext>
            </a:extLst>
          </p:cNvPr>
          <p:cNvSpPr>
            <a:spLocks noGrp="1"/>
          </p:cNvSpPr>
          <p:nvPr>
            <p:ph sz="quarter" idx="25"/>
          </p:nvPr>
        </p:nvSpPr>
        <p:spPr>
          <a:xfrm>
            <a:off x="457200" y="5430088"/>
            <a:ext cx="8282354" cy="762034"/>
          </a:xfrm>
        </p:spPr>
        <p:txBody>
          <a:bodyPr/>
          <a:lstStyle/>
          <a:p>
            <a:pPr marL="461963" indent="-461963">
              <a:buClr>
                <a:schemeClr val="accent2"/>
              </a:buClr>
              <a:tabLst>
                <a:tab pos="461963" algn="l"/>
              </a:tabLst>
            </a:pPr>
            <a:r>
              <a:rPr lang="en-US" sz="2400" dirty="0"/>
              <a:t>If </a:t>
            </a:r>
            <a:r>
              <a:rPr lang="en-US" sz="2400" i="1" dirty="0"/>
              <a:t>g</a:t>
            </a:r>
            <a:r>
              <a:rPr lang="en-US" sz="2400" dirty="0"/>
              <a:t>(</a:t>
            </a:r>
            <a:r>
              <a:rPr lang="en-US" sz="2400" i="1" dirty="0"/>
              <a:t>t</a:t>
            </a:r>
            <a:r>
              <a:rPr lang="en-US" sz="2400" dirty="0"/>
              <a:t>) or </a:t>
            </a:r>
            <a:r>
              <a:rPr lang="en-US" sz="2400" i="1" dirty="0"/>
              <a:t>G</a:t>
            </a:r>
            <a:r>
              <a:rPr lang="en-US" sz="2400" dirty="0"/>
              <a:t>(</a:t>
            </a:r>
            <a:r>
              <a:rPr lang="en-US" sz="2400" i="1" dirty="0"/>
              <a:t>t</a:t>
            </a:r>
            <a:r>
              <a:rPr lang="en-US" sz="2400" dirty="0"/>
              <a:t>) = 0 for all </a:t>
            </a:r>
            <a:r>
              <a:rPr lang="en-US" sz="2400" i="1" dirty="0"/>
              <a:t>t</a:t>
            </a:r>
            <a:r>
              <a:rPr lang="en-US" sz="2400" dirty="0"/>
              <a:t>, then the equation is called </a:t>
            </a:r>
            <a:r>
              <a:rPr lang="en-US" sz="2400" b="1" dirty="0"/>
              <a:t>homogeneous</a:t>
            </a:r>
            <a:r>
              <a:rPr lang="en-US" sz="2400" dirty="0"/>
              <a:t>. Otherwise the equation is </a:t>
            </a:r>
            <a:r>
              <a:rPr lang="en-US" sz="2400" b="1" dirty="0"/>
              <a:t>nonhomogeneous</a:t>
            </a:r>
            <a:r>
              <a:rPr lang="en-US" sz="2400" dirty="0"/>
              <a:t>.</a:t>
            </a:r>
          </a:p>
        </p:txBody>
      </p:sp>
    </p:spTree>
    <p:extLst>
      <p:ext uri="{BB962C8B-B14F-4D97-AF65-F5344CB8AC3E}">
        <p14:creationId xmlns:p14="http://schemas.microsoft.com/office/powerpoint/2010/main" val="73067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111EA8F1-87F2-4DF5-B2A4-E0C58C9E373E}"/>
              </a:ext>
            </a:extLst>
          </p:cNvPr>
          <p:cNvSpPr>
            <a:spLocks noGrp="1"/>
          </p:cNvSpPr>
          <p:nvPr>
            <p:ph type="title"/>
          </p:nvPr>
        </p:nvSpPr>
        <p:spPr>
          <a:xfrm>
            <a:off x="281354" y="457200"/>
            <a:ext cx="8534400" cy="1141412"/>
          </a:xfrm>
        </p:spPr>
        <p:txBody>
          <a:bodyPr/>
          <a:lstStyle/>
          <a:p>
            <a:r>
              <a:rPr lang="en-IN" dirty="0"/>
              <a:t>Homogeneous Equations, Initial Values</a:t>
            </a:r>
          </a:p>
        </p:txBody>
      </p:sp>
      <p:sp>
        <p:nvSpPr>
          <p:cNvPr id="39" name="Content Placeholder 38">
            <a:extLst>
              <a:ext uri="{FF2B5EF4-FFF2-40B4-BE49-F238E27FC236}">
                <a16:creationId xmlns:a16="http://schemas.microsoft.com/office/drawing/2014/main" id="{F66F94D2-BEDB-4590-99EA-5905DB27C38F}"/>
              </a:ext>
            </a:extLst>
          </p:cNvPr>
          <p:cNvSpPr>
            <a:spLocks noGrp="1"/>
          </p:cNvSpPr>
          <p:nvPr>
            <p:ph sz="quarter" idx="15"/>
          </p:nvPr>
        </p:nvSpPr>
        <p:spPr>
          <a:xfrm>
            <a:off x="380060" y="1510974"/>
            <a:ext cx="8534400" cy="2142002"/>
          </a:xfrm>
        </p:spPr>
        <p:txBody>
          <a:bodyPr/>
          <a:lstStyle/>
          <a:p>
            <a:pPr marL="461963" indent="-461963">
              <a:lnSpc>
                <a:spcPct val="100000"/>
              </a:lnSpc>
            </a:pPr>
            <a:r>
              <a:rPr lang="en-US" sz="2200" dirty="0"/>
              <a:t>In Sections 3.5 and 3.6, we will see that once a solution to a homogeneous equation is found, then it is possible to solve the corresponding nonhomogeneous equation, or at least express the solution in terms of an integral. </a:t>
            </a:r>
          </a:p>
          <a:p>
            <a:pPr marL="461963" indent="-461963">
              <a:lnSpc>
                <a:spcPct val="100000"/>
              </a:lnSpc>
            </a:pPr>
            <a:r>
              <a:rPr lang="en-US" sz="2200" dirty="0"/>
              <a:t>The focus of this chapter is thus on homogeneous equations; and in particular, those with constant coefficients:</a:t>
            </a:r>
          </a:p>
        </p:txBody>
      </p:sp>
      <p:graphicFrame>
        <p:nvGraphicFramePr>
          <p:cNvPr id="55" name="Object 13" descr="a times y apostrophe apostrophe prefix plus of b times y apostrophe prefix plus of c times y equals zero">
            <a:extLst>
              <a:ext uri="{FF2B5EF4-FFF2-40B4-BE49-F238E27FC236}">
                <a16:creationId xmlns:a16="http://schemas.microsoft.com/office/drawing/2014/main" id="{456292C9-9A80-4220-BF22-FDB89E6C0DC7}"/>
              </a:ext>
            </a:extLst>
          </p:cNvPr>
          <p:cNvGraphicFramePr>
            <a:graphicFrameLocks noGrp="1" noChangeAspect="1"/>
          </p:cNvGraphicFramePr>
          <p:nvPr>
            <p:ph sz="quarter" idx="18"/>
            <p:extLst>
              <p:ext uri="{D42A27DB-BD31-4B8C-83A1-F6EECF244321}">
                <p14:modId xmlns:p14="http://schemas.microsoft.com/office/powerpoint/2010/main" val="242551524"/>
              </p:ext>
            </p:extLst>
          </p:nvPr>
        </p:nvGraphicFramePr>
        <p:xfrm>
          <a:off x="3622237" y="3709402"/>
          <a:ext cx="2011482" cy="397330"/>
        </p:xfrm>
        <a:graphic>
          <a:graphicData uri="http://schemas.openxmlformats.org/presentationml/2006/ole">
            <mc:AlternateContent xmlns:mc="http://schemas.openxmlformats.org/markup-compatibility/2006">
              <mc:Choice xmlns:v="urn:schemas-microsoft-com:vml" Requires="v">
                <p:oleObj spid="_x0000_s2198" name="Equation" r:id="rId3" imgW="1028700" imgH="203200" progId="Equation.DSMT4">
                  <p:embed/>
                </p:oleObj>
              </mc:Choice>
              <mc:Fallback>
                <p:oleObj name="Equation" r:id="rId3" imgW="1028700" imgH="203200" progId="Equation.DSMT4">
                  <p:embed/>
                  <p:pic>
                    <p:nvPicPr>
                      <p:cNvPr id="111629" name="Object 13"/>
                      <p:cNvPicPr>
                        <a:picLocks noChangeAspect="1" noChangeArrowheads="1"/>
                      </p:cNvPicPr>
                      <p:nvPr/>
                    </p:nvPicPr>
                    <p:blipFill>
                      <a:blip r:embed="rId4"/>
                      <a:srcRect/>
                      <a:stretch>
                        <a:fillRect/>
                      </a:stretch>
                    </p:blipFill>
                    <p:spPr bwMode="auto">
                      <a:xfrm>
                        <a:off x="3622237" y="3709402"/>
                        <a:ext cx="2011482" cy="397330"/>
                      </a:xfrm>
                      <a:prstGeom prst="rect">
                        <a:avLst/>
                      </a:prstGeom>
                      <a:noFill/>
                    </p:spPr>
                  </p:pic>
                </p:oleObj>
              </mc:Fallback>
            </mc:AlternateContent>
          </a:graphicData>
        </a:graphic>
      </p:graphicFrame>
      <p:sp>
        <p:nvSpPr>
          <p:cNvPr id="45" name="Content Placeholder 44">
            <a:extLst>
              <a:ext uri="{FF2B5EF4-FFF2-40B4-BE49-F238E27FC236}">
                <a16:creationId xmlns:a16="http://schemas.microsoft.com/office/drawing/2014/main" id="{3F5C5B49-728E-4F15-9313-3F2D4E375312}"/>
              </a:ext>
            </a:extLst>
          </p:cNvPr>
          <p:cNvSpPr>
            <a:spLocks noGrp="1"/>
          </p:cNvSpPr>
          <p:nvPr>
            <p:ph sz="quarter" idx="21"/>
          </p:nvPr>
        </p:nvSpPr>
        <p:spPr>
          <a:xfrm>
            <a:off x="380060" y="4114800"/>
            <a:ext cx="8334022" cy="838200"/>
          </a:xfrm>
        </p:spPr>
        <p:txBody>
          <a:bodyPr/>
          <a:lstStyle/>
          <a:p>
            <a:pPr marL="0" indent="461963">
              <a:buNone/>
            </a:pPr>
            <a:r>
              <a:rPr lang="en-US" sz="2200" dirty="0"/>
              <a:t>We will examine the variable coefficient case in Chapter 5.</a:t>
            </a:r>
          </a:p>
          <a:p>
            <a:pPr marL="461963" indent="-461963"/>
            <a:r>
              <a:rPr lang="en-US" sz="2200" dirty="0"/>
              <a:t>Initial conditions typically take the form</a:t>
            </a:r>
          </a:p>
        </p:txBody>
      </p:sp>
      <p:graphicFrame>
        <p:nvGraphicFramePr>
          <p:cNvPr id="2" name="Object 1" descr="multiline equation row 1 y of t sub zero equals y sub zero comma y super prime of t sub zero equals y super prime sub zero comma">
            <a:extLst>
              <a:ext uri="{FF2B5EF4-FFF2-40B4-BE49-F238E27FC236}">
                <a16:creationId xmlns:a16="http://schemas.microsoft.com/office/drawing/2014/main" id="{A6F43214-F103-4B25-BA05-12B7C425D170}"/>
              </a:ext>
            </a:extLst>
          </p:cNvPr>
          <p:cNvGraphicFramePr>
            <a:graphicFrameLocks noChangeAspect="1"/>
          </p:cNvGraphicFramePr>
          <p:nvPr>
            <p:extLst>
              <p:ext uri="{D42A27DB-BD31-4B8C-83A1-F6EECF244321}">
                <p14:modId xmlns:p14="http://schemas.microsoft.com/office/powerpoint/2010/main" val="2058202068"/>
              </p:ext>
            </p:extLst>
          </p:nvPr>
        </p:nvGraphicFramePr>
        <p:xfrm>
          <a:off x="3111826" y="4980302"/>
          <a:ext cx="2920348" cy="445477"/>
        </p:xfrm>
        <a:graphic>
          <a:graphicData uri="http://schemas.openxmlformats.org/presentationml/2006/ole">
            <mc:AlternateContent xmlns:mc="http://schemas.openxmlformats.org/markup-compatibility/2006">
              <mc:Choice xmlns:v="urn:schemas-microsoft-com:vml" Requires="v">
                <p:oleObj spid="_x0000_s2199" name="Equation" r:id="rId5" imgW="1498320" imgH="228600" progId="Equation.DSMT4">
                  <p:embed/>
                </p:oleObj>
              </mc:Choice>
              <mc:Fallback>
                <p:oleObj name="Equation" r:id="rId5" imgW="1498320" imgH="228600" progId="Equation.DSMT4">
                  <p:embed/>
                  <p:pic>
                    <p:nvPicPr>
                      <p:cNvPr id="0" name=""/>
                      <p:cNvPicPr/>
                      <p:nvPr/>
                    </p:nvPicPr>
                    <p:blipFill>
                      <a:blip r:embed="rId6"/>
                      <a:stretch>
                        <a:fillRect/>
                      </a:stretch>
                    </p:blipFill>
                    <p:spPr>
                      <a:xfrm>
                        <a:off x="3111826" y="4980302"/>
                        <a:ext cx="2920348" cy="445477"/>
                      </a:xfrm>
                      <a:prstGeom prst="rect">
                        <a:avLst/>
                      </a:prstGeom>
                    </p:spPr>
                  </p:pic>
                </p:oleObj>
              </mc:Fallback>
            </mc:AlternateContent>
          </a:graphicData>
        </a:graphic>
      </p:graphicFrame>
      <p:sp>
        <p:nvSpPr>
          <p:cNvPr id="48" name="Content Placeholder 47">
            <a:extLst>
              <a:ext uri="{FF2B5EF4-FFF2-40B4-BE49-F238E27FC236}">
                <a16:creationId xmlns:a16="http://schemas.microsoft.com/office/drawing/2014/main" id="{C430D012-35BB-4BF1-849F-1D8CF0905C50}"/>
              </a:ext>
            </a:extLst>
          </p:cNvPr>
          <p:cNvSpPr>
            <a:spLocks noGrp="1"/>
          </p:cNvSpPr>
          <p:nvPr>
            <p:ph sz="quarter" idx="25"/>
          </p:nvPr>
        </p:nvSpPr>
        <p:spPr/>
        <p:txBody>
          <a:bodyPr/>
          <a:lstStyle/>
          <a:p>
            <a:pPr marL="461963" indent="-461963">
              <a:lnSpc>
                <a:spcPct val="100000"/>
              </a:lnSpc>
            </a:pPr>
            <a:r>
              <a:rPr lang="en-US" sz="2200" dirty="0"/>
              <a:t>Thus solution passes through (</a:t>
            </a:r>
            <a:r>
              <a:rPr lang="en-US" sz="2200" i="1" dirty="0"/>
              <a:t>t</a:t>
            </a:r>
            <a:r>
              <a:rPr lang="en-US" sz="2200" baseline="-25000" dirty="0"/>
              <a:t>0</a:t>
            </a:r>
            <a:r>
              <a:rPr lang="en-US" sz="2200" i="1" dirty="0"/>
              <a:t>, y</a:t>
            </a:r>
            <a:r>
              <a:rPr lang="en-US" sz="2200" baseline="-25000" dirty="0"/>
              <a:t>0</a:t>
            </a:r>
            <a:r>
              <a:rPr lang="en-US" sz="2200" dirty="0"/>
              <a:t>), and the slope of solution at (</a:t>
            </a:r>
            <a:r>
              <a:rPr lang="en-US" sz="2200" i="1" dirty="0"/>
              <a:t>t</a:t>
            </a:r>
            <a:r>
              <a:rPr lang="en-US" sz="2200" i="1" baseline="-25000" dirty="0"/>
              <a:t>0</a:t>
            </a:r>
            <a:r>
              <a:rPr lang="en-US" sz="2200" i="1" dirty="0"/>
              <a:t>, y</a:t>
            </a:r>
            <a:r>
              <a:rPr lang="en-US" sz="2200" i="1" baseline="-25000" dirty="0"/>
              <a:t>0</a:t>
            </a:r>
            <a:r>
              <a:rPr lang="en-US" sz="2200" dirty="0"/>
              <a:t>) is equal to </a:t>
            </a:r>
            <a:r>
              <a:rPr lang="en-US" sz="2200" i="1" dirty="0"/>
              <a:t>y</a:t>
            </a:r>
            <a:r>
              <a:rPr lang="en-US" sz="2200" i="1" baseline="-25000" dirty="0"/>
              <a:t>0</a:t>
            </a:r>
            <a:r>
              <a:rPr lang="en-US" sz="2200" i="1" dirty="0"/>
              <a:t>'</a:t>
            </a:r>
            <a:r>
              <a:rPr lang="en-US" sz="2200" dirty="0"/>
              <a:t>.</a:t>
            </a:r>
          </a:p>
        </p:txBody>
      </p:sp>
    </p:spTree>
    <p:extLst>
      <p:ext uri="{BB962C8B-B14F-4D97-AF65-F5344CB8AC3E}">
        <p14:creationId xmlns:p14="http://schemas.microsoft.com/office/powerpoint/2010/main" val="309388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50D25-CCC9-4D69-9B04-3C3247D392D6}"/>
              </a:ext>
            </a:extLst>
          </p:cNvPr>
          <p:cNvSpPr>
            <a:spLocks noGrp="1"/>
          </p:cNvSpPr>
          <p:nvPr>
            <p:ph type="title"/>
          </p:nvPr>
        </p:nvSpPr>
        <p:spPr>
          <a:xfrm>
            <a:off x="281354" y="457200"/>
            <a:ext cx="8334022" cy="775597"/>
          </a:xfrm>
        </p:spPr>
        <p:txBody>
          <a:bodyPr>
            <a:noAutofit/>
          </a:bodyPr>
          <a:lstStyle/>
          <a:p>
            <a:r>
              <a:rPr lang="en-US" dirty="0"/>
              <a:t>Example 3.1.1: General Solution </a:t>
            </a:r>
            <a:endParaRPr lang="en-IN" dirty="0"/>
          </a:p>
        </p:txBody>
      </p:sp>
      <p:sp>
        <p:nvSpPr>
          <p:cNvPr id="3" name="Content Placeholder 2">
            <a:extLst>
              <a:ext uri="{FF2B5EF4-FFF2-40B4-BE49-F238E27FC236}">
                <a16:creationId xmlns:a16="http://schemas.microsoft.com/office/drawing/2014/main" id="{A9C58033-D86A-4355-90AA-F24609F0B590}"/>
              </a:ext>
            </a:extLst>
          </p:cNvPr>
          <p:cNvSpPr>
            <a:spLocks noGrp="1"/>
          </p:cNvSpPr>
          <p:nvPr>
            <p:ph sz="quarter" idx="15"/>
          </p:nvPr>
        </p:nvSpPr>
        <p:spPr>
          <a:xfrm>
            <a:off x="380060" y="1600200"/>
            <a:ext cx="8534400" cy="614876"/>
          </a:xfrm>
        </p:spPr>
        <p:txBody>
          <a:bodyPr/>
          <a:lstStyle/>
          <a:p>
            <a:pPr marL="461963" indent="-461963"/>
            <a:r>
              <a:rPr lang="en-US" sz="2200" dirty="0"/>
              <a:t>Find the general solution for the second order linear differential equation:</a:t>
            </a:r>
          </a:p>
        </p:txBody>
      </p:sp>
      <p:graphicFrame>
        <p:nvGraphicFramePr>
          <p:cNvPr id="19" name="Object 6" descr="y apostrophe apostrophe negative y equals zero">
            <a:extLst>
              <a:ext uri="{FF2B5EF4-FFF2-40B4-BE49-F238E27FC236}">
                <a16:creationId xmlns:a16="http://schemas.microsoft.com/office/drawing/2014/main" id="{9B4F7DA4-B925-4EDF-9927-14CE0F6C26F6}"/>
              </a:ext>
            </a:extLst>
          </p:cNvPr>
          <p:cNvGraphicFramePr>
            <a:graphicFrameLocks noGrp="1" noChangeAspect="1"/>
          </p:cNvGraphicFramePr>
          <p:nvPr>
            <p:ph type="pic" sz="quarter" idx="19"/>
            <p:extLst>
              <p:ext uri="{D42A27DB-BD31-4B8C-83A1-F6EECF244321}">
                <p14:modId xmlns:p14="http://schemas.microsoft.com/office/powerpoint/2010/main" val="4085659189"/>
              </p:ext>
            </p:extLst>
          </p:nvPr>
        </p:nvGraphicFramePr>
        <p:xfrm>
          <a:off x="3942316" y="2055397"/>
          <a:ext cx="1120568" cy="350178"/>
        </p:xfrm>
        <a:graphic>
          <a:graphicData uri="http://schemas.openxmlformats.org/presentationml/2006/ole">
            <mc:AlternateContent xmlns:mc="http://schemas.openxmlformats.org/markup-compatibility/2006">
              <mc:Choice xmlns:v="urn:schemas-microsoft-com:vml" Requires="v">
                <p:oleObj spid="_x0000_s3424" name="Equation" r:id="rId3" imgW="609600" imgH="190500" progId="Equation.DSMT4">
                  <p:embed/>
                </p:oleObj>
              </mc:Choice>
              <mc:Fallback>
                <p:oleObj name="Equation" r:id="rId3" imgW="609600" imgH="190500" progId="Equation.DSMT4">
                  <p:embed/>
                  <p:pic>
                    <p:nvPicPr>
                      <p:cNvPr id="113670" name="Object 6"/>
                      <p:cNvPicPr>
                        <a:picLocks noChangeAspect="1" noChangeArrowheads="1"/>
                      </p:cNvPicPr>
                      <p:nvPr/>
                    </p:nvPicPr>
                    <p:blipFill>
                      <a:blip r:embed="rId4"/>
                      <a:srcRect/>
                      <a:stretch>
                        <a:fillRect/>
                      </a:stretch>
                    </p:blipFill>
                    <p:spPr bwMode="auto">
                      <a:xfrm>
                        <a:off x="3942316" y="2055397"/>
                        <a:ext cx="1120568" cy="35017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CC33AABB-FF4A-449B-8293-89D0F7CAC086}"/>
              </a:ext>
            </a:extLst>
          </p:cNvPr>
          <p:cNvSpPr>
            <a:spLocks noGrp="1"/>
          </p:cNvSpPr>
          <p:nvPr>
            <p:ph sz="quarter" idx="18"/>
          </p:nvPr>
        </p:nvSpPr>
        <p:spPr>
          <a:xfrm>
            <a:off x="380060" y="2362200"/>
            <a:ext cx="8334022" cy="451142"/>
          </a:xfrm>
        </p:spPr>
        <p:txBody>
          <a:bodyPr/>
          <a:lstStyle/>
          <a:p>
            <a:pPr marL="461963" indent="-461963"/>
            <a:r>
              <a:rPr lang="en-US" sz="2200" dirty="0"/>
              <a:t>Two solutions of this equation are</a:t>
            </a:r>
          </a:p>
        </p:txBody>
      </p:sp>
      <p:graphicFrame>
        <p:nvGraphicFramePr>
          <p:cNvPr id="22" name="Object 7" descr="y sub one of t equals e super t comma y sub two of t equals e super negative t">
            <a:extLst>
              <a:ext uri="{FF2B5EF4-FFF2-40B4-BE49-F238E27FC236}">
                <a16:creationId xmlns:a16="http://schemas.microsoft.com/office/drawing/2014/main" id="{5298216F-40BC-4170-B065-EEBD5D26761B}"/>
              </a:ext>
            </a:extLst>
          </p:cNvPr>
          <p:cNvGraphicFramePr>
            <a:graphicFrameLocks noGrp="1" noChangeAspect="1"/>
          </p:cNvGraphicFramePr>
          <p:nvPr>
            <p:ph type="pic" sz="quarter" idx="20"/>
            <p:extLst>
              <p:ext uri="{D42A27DB-BD31-4B8C-83A1-F6EECF244321}">
                <p14:modId xmlns:p14="http://schemas.microsoft.com/office/powerpoint/2010/main" val="1888017416"/>
              </p:ext>
            </p:extLst>
          </p:nvPr>
        </p:nvGraphicFramePr>
        <p:xfrm>
          <a:off x="3198447" y="2743200"/>
          <a:ext cx="3049953" cy="445477"/>
        </p:xfrm>
        <a:graphic>
          <a:graphicData uri="http://schemas.openxmlformats.org/presentationml/2006/ole">
            <mc:AlternateContent xmlns:mc="http://schemas.openxmlformats.org/markup-compatibility/2006">
              <mc:Choice xmlns:v="urn:schemas-microsoft-com:vml" Requires="v">
                <p:oleObj spid="_x0000_s3425" name="Equation" r:id="rId5" imgW="1409400" imgH="228600" progId="Equation.3">
                  <p:embed/>
                </p:oleObj>
              </mc:Choice>
              <mc:Fallback>
                <p:oleObj name="Equation" r:id="rId5" imgW="1409400" imgH="228600" progId="Equation.3">
                  <p:embed/>
                  <p:pic>
                    <p:nvPicPr>
                      <p:cNvPr id="1136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8447" y="2743200"/>
                        <a:ext cx="3049953"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97AA41BE-8D5D-477C-BC4C-4584B8C51797}"/>
              </a:ext>
            </a:extLst>
          </p:cNvPr>
          <p:cNvSpPr>
            <a:spLocks noGrp="1"/>
          </p:cNvSpPr>
          <p:nvPr>
            <p:ph sz="quarter" idx="21"/>
          </p:nvPr>
        </p:nvSpPr>
        <p:spPr>
          <a:xfrm>
            <a:off x="380060" y="3234144"/>
            <a:ext cx="8334022" cy="421178"/>
          </a:xfrm>
        </p:spPr>
        <p:txBody>
          <a:bodyPr/>
          <a:lstStyle/>
          <a:p>
            <a:pPr marL="461963" indent="-461963"/>
            <a:r>
              <a:rPr lang="en-IN" sz="2200" dirty="0"/>
              <a:t>Other solutions include</a:t>
            </a:r>
          </a:p>
        </p:txBody>
      </p:sp>
      <p:graphicFrame>
        <p:nvGraphicFramePr>
          <p:cNvPr id="23" name="Object 8" descr="y sub three of t equals three times e super t comma y sub four of t equals five times e super negative t comma y sub five of t equals three times e super t plus five times e super negative t">
            <a:extLst>
              <a:ext uri="{FF2B5EF4-FFF2-40B4-BE49-F238E27FC236}">
                <a16:creationId xmlns:a16="http://schemas.microsoft.com/office/drawing/2014/main" id="{17C5F14C-4914-407F-98AA-CFFF0ADE129C}"/>
              </a:ext>
            </a:extLst>
          </p:cNvPr>
          <p:cNvGraphicFramePr>
            <a:graphicFrameLocks noGrp="1" noChangeAspect="1"/>
          </p:cNvGraphicFramePr>
          <p:nvPr>
            <p:ph type="pic" sz="quarter" idx="24"/>
            <p:extLst>
              <p:ext uri="{D42A27DB-BD31-4B8C-83A1-F6EECF244321}">
                <p14:modId xmlns:p14="http://schemas.microsoft.com/office/powerpoint/2010/main" val="92195215"/>
              </p:ext>
            </p:extLst>
          </p:nvPr>
        </p:nvGraphicFramePr>
        <p:xfrm>
          <a:off x="1828800" y="3569677"/>
          <a:ext cx="5404989" cy="468923"/>
        </p:xfrm>
        <a:graphic>
          <a:graphicData uri="http://schemas.openxmlformats.org/presentationml/2006/ole">
            <mc:AlternateContent xmlns:mc="http://schemas.openxmlformats.org/markup-compatibility/2006">
              <mc:Choice xmlns:v="urn:schemas-microsoft-com:vml" Requires="v">
                <p:oleObj spid="_x0000_s3426" name="Equation" r:id="rId7" imgW="2781000" imgH="241200" progId="Equation.3">
                  <p:embed/>
                </p:oleObj>
              </mc:Choice>
              <mc:Fallback>
                <p:oleObj name="Equation" r:id="rId7" imgW="2781000" imgH="241200" progId="Equation.3">
                  <p:embed/>
                  <p:pic>
                    <p:nvPicPr>
                      <p:cNvPr id="11367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569677"/>
                        <a:ext cx="5404989" cy="46892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4121793D-6823-4922-849A-C0ED73D25F8B}"/>
              </a:ext>
            </a:extLst>
          </p:cNvPr>
          <p:cNvSpPr>
            <a:spLocks noGrp="1"/>
          </p:cNvSpPr>
          <p:nvPr>
            <p:ph sz="quarter" idx="22"/>
          </p:nvPr>
        </p:nvSpPr>
        <p:spPr>
          <a:xfrm>
            <a:off x="351022" y="4097145"/>
            <a:ext cx="8194685" cy="614876"/>
          </a:xfrm>
        </p:spPr>
        <p:txBody>
          <a:bodyPr/>
          <a:lstStyle/>
          <a:p>
            <a:pPr marL="461963" indent="-461963">
              <a:lnSpc>
                <a:spcPct val="100000"/>
              </a:lnSpc>
              <a:buClr>
                <a:schemeClr val="accent2"/>
              </a:buClr>
            </a:pPr>
            <a:r>
              <a:rPr lang="en-US" sz="2200" dirty="0"/>
              <a:t>Based on these observations, we see that there are infinitely many solutions of the form</a:t>
            </a:r>
          </a:p>
        </p:txBody>
      </p:sp>
      <p:graphicFrame>
        <p:nvGraphicFramePr>
          <p:cNvPr id="24" name="Object 9" descr="y of t equals c sub one times e super t plus c sub two times e super negative t">
            <a:extLst>
              <a:ext uri="{FF2B5EF4-FFF2-40B4-BE49-F238E27FC236}">
                <a16:creationId xmlns:a16="http://schemas.microsoft.com/office/drawing/2014/main" id="{E0016775-EF1E-4053-9A79-7360187A48D3}"/>
              </a:ext>
            </a:extLst>
          </p:cNvPr>
          <p:cNvGraphicFramePr>
            <a:graphicFrameLocks noGrp="1" noChangeAspect="1"/>
          </p:cNvGraphicFramePr>
          <p:nvPr>
            <p:ph sz="quarter" idx="16"/>
            <p:extLst>
              <p:ext uri="{D42A27DB-BD31-4B8C-83A1-F6EECF244321}">
                <p14:modId xmlns:p14="http://schemas.microsoft.com/office/powerpoint/2010/main" val="409795216"/>
              </p:ext>
            </p:extLst>
          </p:nvPr>
        </p:nvGraphicFramePr>
        <p:xfrm>
          <a:off x="3526469" y="4670474"/>
          <a:ext cx="2229457" cy="445477"/>
        </p:xfrm>
        <a:graphic>
          <a:graphicData uri="http://schemas.openxmlformats.org/presentationml/2006/ole">
            <mc:AlternateContent xmlns:mc="http://schemas.openxmlformats.org/markup-compatibility/2006">
              <mc:Choice xmlns:v="urn:schemas-microsoft-com:vml" Requires="v">
                <p:oleObj spid="_x0000_s3427" name="Equation" r:id="rId9" imgW="1079280" imgH="228600" progId="Equation.3">
                  <p:embed/>
                </p:oleObj>
              </mc:Choice>
              <mc:Fallback>
                <p:oleObj name="Equation" r:id="rId9" imgW="1079280" imgH="228600" progId="Equation.3">
                  <p:embed/>
                  <p:pic>
                    <p:nvPicPr>
                      <p:cNvPr id="11367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6469" y="4670474"/>
                        <a:ext cx="2229457"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FD6ED67C-D63B-4831-BD41-05ECE59697E9}"/>
              </a:ext>
            </a:extLst>
          </p:cNvPr>
          <p:cNvSpPr>
            <a:spLocks noGrp="1"/>
          </p:cNvSpPr>
          <p:nvPr>
            <p:ph sz="quarter" idx="25"/>
          </p:nvPr>
        </p:nvSpPr>
        <p:spPr>
          <a:xfrm>
            <a:off x="380060" y="5257800"/>
            <a:ext cx="8200378" cy="685800"/>
          </a:xfrm>
        </p:spPr>
        <p:txBody>
          <a:bodyPr/>
          <a:lstStyle/>
          <a:p>
            <a:pPr marL="461963" indent="-461963">
              <a:buClr>
                <a:schemeClr val="accent2"/>
              </a:buClr>
            </a:pPr>
            <a:r>
              <a:rPr lang="en-US" sz="2200" dirty="0"/>
              <a:t>It will be shown in Section 3.2 that all solutions of the differential equation above can be expressed in this form.</a:t>
            </a:r>
            <a:endParaRPr lang="en-IN" sz="2200" dirty="0"/>
          </a:p>
        </p:txBody>
      </p:sp>
    </p:spTree>
    <p:extLst>
      <p:ext uri="{BB962C8B-B14F-4D97-AF65-F5344CB8AC3E}">
        <p14:creationId xmlns:p14="http://schemas.microsoft.com/office/powerpoint/2010/main" val="337369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57EA-634D-4756-A0BF-E7F3755DB86E}"/>
              </a:ext>
            </a:extLst>
          </p:cNvPr>
          <p:cNvSpPr>
            <a:spLocks noGrp="1"/>
          </p:cNvSpPr>
          <p:nvPr>
            <p:ph type="title"/>
          </p:nvPr>
        </p:nvSpPr>
        <p:spPr/>
        <p:txBody>
          <a:bodyPr>
            <a:normAutofit/>
          </a:bodyPr>
          <a:lstStyle/>
          <a:p>
            <a:r>
              <a:rPr lang="en-US" dirty="0"/>
              <a:t>Example 3.1.1: Initial Conditions</a:t>
            </a:r>
            <a:endParaRPr lang="en-IN" dirty="0"/>
          </a:p>
        </p:txBody>
      </p:sp>
      <p:sp>
        <p:nvSpPr>
          <p:cNvPr id="3" name="Content Placeholder 2">
            <a:extLst>
              <a:ext uri="{FF2B5EF4-FFF2-40B4-BE49-F238E27FC236}">
                <a16:creationId xmlns:a16="http://schemas.microsoft.com/office/drawing/2014/main" id="{5845AB43-C9AA-40A7-B659-D3C65E3807C7}"/>
              </a:ext>
            </a:extLst>
          </p:cNvPr>
          <p:cNvSpPr>
            <a:spLocks noGrp="1"/>
          </p:cNvSpPr>
          <p:nvPr>
            <p:ph sz="quarter" idx="15"/>
          </p:nvPr>
        </p:nvSpPr>
        <p:spPr/>
        <p:txBody>
          <a:bodyPr/>
          <a:lstStyle/>
          <a:p>
            <a:pPr marL="461963" indent="-461963">
              <a:tabLst>
                <a:tab pos="461963" algn="l"/>
              </a:tabLst>
            </a:pPr>
            <a:r>
              <a:rPr lang="en-US" sz="2200" dirty="0"/>
              <a:t>Now consider the following initial value problem for our equation:</a:t>
            </a:r>
          </a:p>
        </p:txBody>
      </p:sp>
      <p:graphicFrame>
        <p:nvGraphicFramePr>
          <p:cNvPr id="19" name="Object 2052" descr="y apostrophe apostrophe negative y equals zero comma y of zero equals two comma y apostrophe equation left hand side open left parenthesis zero close equals right hand side negative one">
            <a:extLst>
              <a:ext uri="{FF2B5EF4-FFF2-40B4-BE49-F238E27FC236}">
                <a16:creationId xmlns:a16="http://schemas.microsoft.com/office/drawing/2014/main" id="{9C650FD8-CDF6-44F9-9884-6723467C29BE}"/>
              </a:ext>
            </a:extLst>
          </p:cNvPr>
          <p:cNvGraphicFramePr>
            <a:graphicFrameLocks noGrp="1" noChangeAspect="1"/>
          </p:cNvGraphicFramePr>
          <p:nvPr>
            <p:ph type="pic" sz="quarter" idx="19"/>
            <p:extLst>
              <p:ext uri="{D42A27DB-BD31-4B8C-83A1-F6EECF244321}">
                <p14:modId xmlns:p14="http://schemas.microsoft.com/office/powerpoint/2010/main" val="3740728498"/>
              </p:ext>
            </p:extLst>
          </p:nvPr>
        </p:nvGraphicFramePr>
        <p:xfrm>
          <a:off x="2805842" y="2133600"/>
          <a:ext cx="3532316" cy="337483"/>
        </p:xfrm>
        <a:graphic>
          <a:graphicData uri="http://schemas.openxmlformats.org/presentationml/2006/ole">
            <mc:AlternateContent xmlns:mc="http://schemas.openxmlformats.org/markup-compatibility/2006">
              <mc:Choice xmlns:v="urn:schemas-microsoft-com:vml" Requires="v">
                <p:oleObj spid="_x0000_s4452" name="Equation" r:id="rId3" imgW="1993900" imgH="190500" progId="Equation.DSMT4">
                  <p:embed/>
                </p:oleObj>
              </mc:Choice>
              <mc:Fallback>
                <p:oleObj name="Equation" r:id="rId3" imgW="1993900" imgH="190500" progId="Equation.DSMT4">
                  <p:embed/>
                  <p:pic>
                    <p:nvPicPr>
                      <p:cNvPr id="129028" name="Object 2052"/>
                      <p:cNvPicPr>
                        <a:picLocks noChangeAspect="1" noChangeArrowheads="1"/>
                      </p:cNvPicPr>
                      <p:nvPr/>
                    </p:nvPicPr>
                    <p:blipFill>
                      <a:blip r:embed="rId4"/>
                      <a:srcRect/>
                      <a:stretch>
                        <a:fillRect/>
                      </a:stretch>
                    </p:blipFill>
                    <p:spPr bwMode="auto">
                      <a:xfrm>
                        <a:off x="2805842" y="2133600"/>
                        <a:ext cx="3532316" cy="33748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B946E50E-300B-45BF-8128-21B9A4CA5785}"/>
              </a:ext>
            </a:extLst>
          </p:cNvPr>
          <p:cNvSpPr>
            <a:spLocks noGrp="1"/>
          </p:cNvSpPr>
          <p:nvPr>
            <p:ph sz="quarter" idx="18"/>
          </p:nvPr>
        </p:nvSpPr>
        <p:spPr>
          <a:xfrm>
            <a:off x="380060" y="2514600"/>
            <a:ext cx="8334022" cy="523471"/>
          </a:xfrm>
        </p:spPr>
        <p:txBody>
          <a:bodyPr/>
          <a:lstStyle/>
          <a:p>
            <a:pPr marL="461963" indent="-461963"/>
            <a:r>
              <a:rPr lang="en-US" sz="2200" dirty="0"/>
              <a:t>We have found a general solution of the form</a:t>
            </a:r>
          </a:p>
        </p:txBody>
      </p:sp>
      <p:graphicFrame>
        <p:nvGraphicFramePr>
          <p:cNvPr id="20" name="Object 2055" descr="y of t equals c sub one times e super t plus c sub two times e super negative t">
            <a:extLst>
              <a:ext uri="{FF2B5EF4-FFF2-40B4-BE49-F238E27FC236}">
                <a16:creationId xmlns:a16="http://schemas.microsoft.com/office/drawing/2014/main" id="{19F3EB7D-59CE-4C12-8DA8-D51C9852A07E}"/>
              </a:ext>
            </a:extLst>
          </p:cNvPr>
          <p:cNvGraphicFramePr>
            <a:graphicFrameLocks noGrp="1" noChangeAspect="1"/>
          </p:cNvGraphicFramePr>
          <p:nvPr>
            <p:ph type="pic" sz="quarter" idx="20"/>
            <p:extLst>
              <p:ext uri="{D42A27DB-BD31-4B8C-83A1-F6EECF244321}">
                <p14:modId xmlns:p14="http://schemas.microsoft.com/office/powerpoint/2010/main" val="3933517545"/>
              </p:ext>
            </p:extLst>
          </p:nvPr>
        </p:nvGraphicFramePr>
        <p:xfrm>
          <a:off x="3637262" y="2895600"/>
          <a:ext cx="2341656" cy="465225"/>
        </p:xfrm>
        <a:graphic>
          <a:graphicData uri="http://schemas.openxmlformats.org/presentationml/2006/ole">
            <mc:AlternateContent xmlns:mc="http://schemas.openxmlformats.org/markup-compatibility/2006">
              <mc:Choice xmlns:v="urn:schemas-microsoft-com:vml" Requires="v">
                <p:oleObj spid="_x0000_s4453" name="Equation" r:id="rId5" imgW="1079280" imgH="228600" progId="Equation.3">
                  <p:embed/>
                </p:oleObj>
              </mc:Choice>
              <mc:Fallback>
                <p:oleObj name="Equation" r:id="rId5" imgW="1079280" imgH="228600" progId="Equation.3">
                  <p:embed/>
                  <p:pic>
                    <p:nvPicPr>
                      <p:cNvPr id="129031" name="Object 20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7262" y="2895600"/>
                        <a:ext cx="2341656" cy="4652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B4BE999-DA1A-49D6-A991-9721C06A8CE3}"/>
              </a:ext>
            </a:extLst>
          </p:cNvPr>
          <p:cNvSpPr>
            <a:spLocks noGrp="1"/>
          </p:cNvSpPr>
          <p:nvPr>
            <p:ph sz="quarter" idx="21"/>
          </p:nvPr>
        </p:nvSpPr>
        <p:spPr>
          <a:xfrm>
            <a:off x="380060" y="3429000"/>
            <a:ext cx="8334022" cy="575856"/>
          </a:xfrm>
        </p:spPr>
        <p:txBody>
          <a:bodyPr/>
          <a:lstStyle/>
          <a:p>
            <a:pPr marL="461963" indent="-461963"/>
            <a:r>
              <a:rPr lang="en-IN" sz="2200" dirty="0"/>
              <a:t>Using the initial equations,</a:t>
            </a:r>
          </a:p>
        </p:txBody>
      </p:sp>
      <p:graphicFrame>
        <p:nvGraphicFramePr>
          <p:cNvPr id="21" name="Object 2057" descr="multirelation multiline equation line 1 equation sequence part 1 y of zero equals part 2 c sub one plus c sub two equals part 3 two line 2 equation sequence part 1 y super prime of zero equals part 2 c sub one minus c sub two equals part 3 negative one right curly bracket right double arrow c sub one equals one divided by two comma equation left hand side c sub two equals right hand side three divided by two">
            <a:extLst>
              <a:ext uri="{FF2B5EF4-FFF2-40B4-BE49-F238E27FC236}">
                <a16:creationId xmlns:a16="http://schemas.microsoft.com/office/drawing/2014/main" id="{EFD2D5C6-6D76-4B66-B2B0-7F151FD0B332}"/>
              </a:ext>
            </a:extLst>
          </p:cNvPr>
          <p:cNvGraphicFramePr>
            <a:graphicFrameLocks noGrp="1" noChangeAspect="1"/>
          </p:cNvGraphicFramePr>
          <p:nvPr>
            <p:ph type="pic" sz="quarter" idx="24"/>
            <p:extLst>
              <p:ext uri="{D42A27DB-BD31-4B8C-83A1-F6EECF244321}">
                <p14:modId xmlns:p14="http://schemas.microsoft.com/office/powerpoint/2010/main" val="2429252612"/>
              </p:ext>
            </p:extLst>
          </p:nvPr>
        </p:nvGraphicFramePr>
        <p:xfrm>
          <a:off x="2441618" y="3874477"/>
          <a:ext cx="4411283" cy="882257"/>
        </p:xfrm>
        <a:graphic>
          <a:graphicData uri="http://schemas.openxmlformats.org/presentationml/2006/ole">
            <mc:AlternateContent xmlns:mc="http://schemas.openxmlformats.org/markup-compatibility/2006">
              <mc:Choice xmlns:v="urn:schemas-microsoft-com:vml" Requires="v">
                <p:oleObj spid="_x0000_s4454" name="Equation" r:id="rId7" imgW="2349500" imgH="469900" progId="Equation.DSMT4">
                  <p:embed/>
                </p:oleObj>
              </mc:Choice>
              <mc:Fallback>
                <p:oleObj name="Equation" r:id="rId7" imgW="2349500" imgH="469900" progId="Equation.DSMT4">
                  <p:embed/>
                  <p:pic>
                    <p:nvPicPr>
                      <p:cNvPr id="129033" name="Object 2057"/>
                      <p:cNvPicPr>
                        <a:picLocks noChangeAspect="1" noChangeArrowheads="1"/>
                      </p:cNvPicPr>
                      <p:nvPr/>
                    </p:nvPicPr>
                    <p:blipFill>
                      <a:blip r:embed="rId8"/>
                      <a:srcRect/>
                      <a:stretch>
                        <a:fillRect/>
                      </a:stretch>
                    </p:blipFill>
                    <p:spPr bwMode="auto">
                      <a:xfrm>
                        <a:off x="2441618" y="3874477"/>
                        <a:ext cx="4411283" cy="882257"/>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D8723E25-BE45-4070-A9A9-EFF4CA44308A}"/>
              </a:ext>
            </a:extLst>
          </p:cNvPr>
          <p:cNvSpPr>
            <a:spLocks noGrp="1"/>
          </p:cNvSpPr>
          <p:nvPr>
            <p:ph sz="quarter" idx="25"/>
          </p:nvPr>
        </p:nvSpPr>
        <p:spPr>
          <a:xfrm>
            <a:off x="380060" y="4953000"/>
            <a:ext cx="8200378" cy="448450"/>
          </a:xfrm>
        </p:spPr>
        <p:txBody>
          <a:bodyPr/>
          <a:lstStyle/>
          <a:p>
            <a:pPr marL="461963" indent="-461963"/>
            <a:r>
              <a:rPr lang="en-IN" sz="2200" dirty="0"/>
              <a:t>Thus</a:t>
            </a:r>
          </a:p>
        </p:txBody>
      </p:sp>
      <p:graphicFrame>
        <p:nvGraphicFramePr>
          <p:cNvPr id="22" name="Object 2058" descr="y of t equals one divided by two zero width space e super t plus three divided by two e super negative t">
            <a:extLst>
              <a:ext uri="{FF2B5EF4-FFF2-40B4-BE49-F238E27FC236}">
                <a16:creationId xmlns:a16="http://schemas.microsoft.com/office/drawing/2014/main" id="{9E519449-FE28-48E2-B52E-59BD4260226A}"/>
              </a:ext>
            </a:extLst>
          </p:cNvPr>
          <p:cNvGraphicFramePr>
            <a:graphicFrameLocks noGrp="1" noChangeAspect="1"/>
          </p:cNvGraphicFramePr>
          <p:nvPr>
            <p:ph sz="quarter" idx="16"/>
            <p:extLst>
              <p:ext uri="{D42A27DB-BD31-4B8C-83A1-F6EECF244321}">
                <p14:modId xmlns:p14="http://schemas.microsoft.com/office/powerpoint/2010/main" val="1133087600"/>
              </p:ext>
            </p:extLst>
          </p:nvPr>
        </p:nvGraphicFramePr>
        <p:xfrm>
          <a:off x="3352800" y="5223822"/>
          <a:ext cx="2098626" cy="747788"/>
        </p:xfrm>
        <a:graphic>
          <a:graphicData uri="http://schemas.openxmlformats.org/presentationml/2006/ole">
            <mc:AlternateContent xmlns:mc="http://schemas.openxmlformats.org/markup-compatibility/2006">
              <mc:Choice xmlns:v="urn:schemas-microsoft-com:vml" Requires="v">
                <p:oleObj spid="_x0000_s4455" name="Equation" r:id="rId9" imgW="1104900" imgH="393700" progId="Equation.DSMT4">
                  <p:embed/>
                </p:oleObj>
              </mc:Choice>
              <mc:Fallback>
                <p:oleObj name="Equation" r:id="rId9" imgW="1104900" imgH="393700" progId="Equation.DSMT4">
                  <p:embed/>
                  <p:pic>
                    <p:nvPicPr>
                      <p:cNvPr id="129034" name="Object 2058"/>
                      <p:cNvPicPr>
                        <a:picLocks noChangeAspect="1" noChangeArrowheads="1"/>
                      </p:cNvPicPr>
                      <p:nvPr/>
                    </p:nvPicPr>
                    <p:blipFill>
                      <a:blip r:embed="rId10"/>
                      <a:srcRect/>
                      <a:stretch>
                        <a:fillRect/>
                      </a:stretch>
                    </p:blipFill>
                    <p:spPr bwMode="auto">
                      <a:xfrm>
                        <a:off x="3352800" y="5223822"/>
                        <a:ext cx="2098626" cy="747788"/>
                      </a:xfrm>
                      <a:prstGeom prst="rect">
                        <a:avLst/>
                      </a:prstGeom>
                      <a:noFill/>
                    </p:spPr>
                  </p:pic>
                </p:oleObj>
              </mc:Fallback>
            </mc:AlternateContent>
          </a:graphicData>
        </a:graphic>
      </p:graphicFrame>
    </p:spTree>
    <p:extLst>
      <p:ext uri="{BB962C8B-B14F-4D97-AF65-F5344CB8AC3E}">
        <p14:creationId xmlns:p14="http://schemas.microsoft.com/office/powerpoint/2010/main" val="217531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6B81-0073-4B2D-B26F-9B95E84DF578}"/>
              </a:ext>
            </a:extLst>
          </p:cNvPr>
          <p:cNvSpPr>
            <a:spLocks noGrp="1"/>
          </p:cNvSpPr>
          <p:nvPr>
            <p:ph type="title"/>
          </p:nvPr>
        </p:nvSpPr>
        <p:spPr>
          <a:xfrm>
            <a:off x="281354" y="457200"/>
            <a:ext cx="8534400" cy="762000"/>
          </a:xfrm>
        </p:spPr>
        <p:txBody>
          <a:bodyPr>
            <a:normAutofit/>
          </a:bodyPr>
          <a:lstStyle/>
          <a:p>
            <a:r>
              <a:rPr lang="en-IN" dirty="0"/>
              <a:t>The Characteristic Equation</a:t>
            </a:r>
          </a:p>
        </p:txBody>
      </p:sp>
      <p:sp>
        <p:nvSpPr>
          <p:cNvPr id="3" name="Content Placeholder 2">
            <a:extLst>
              <a:ext uri="{FF2B5EF4-FFF2-40B4-BE49-F238E27FC236}">
                <a16:creationId xmlns:a16="http://schemas.microsoft.com/office/drawing/2014/main" id="{F3EDF16A-37EF-4D71-9E01-459DE51EB42C}"/>
              </a:ext>
            </a:extLst>
          </p:cNvPr>
          <p:cNvSpPr>
            <a:spLocks noGrp="1"/>
          </p:cNvSpPr>
          <p:nvPr>
            <p:ph sz="quarter" idx="15"/>
          </p:nvPr>
        </p:nvSpPr>
        <p:spPr>
          <a:xfrm>
            <a:off x="380060" y="1692274"/>
            <a:ext cx="8534400" cy="1660526"/>
          </a:xfrm>
        </p:spPr>
        <p:txBody>
          <a:bodyPr/>
          <a:lstStyle/>
          <a:p>
            <a:pPr marL="461963" indent="-461963"/>
            <a:r>
              <a:rPr lang="en-US" sz="2200" dirty="0"/>
              <a:t>To solve the 2</a:t>
            </a:r>
            <a:r>
              <a:rPr lang="en-US" sz="2200" baseline="30000" dirty="0"/>
              <a:t>nd</a:t>
            </a:r>
            <a:r>
              <a:rPr lang="en-US" sz="2200" dirty="0"/>
              <a:t> order equation with constant coefficients,</a:t>
            </a:r>
          </a:p>
          <a:p>
            <a:pPr marL="0" indent="0" algn="ctr">
              <a:buNone/>
            </a:pPr>
            <a:r>
              <a:rPr lang="en-US" sz="2200" dirty="0"/>
              <a:t>𝑎𝑦</a:t>
            </a:r>
            <a:r>
              <a:rPr lang="en-US" sz="2200" dirty="0">
                <a:latin typeface="Times New Roman" panose="02020603050405020304" pitchFamily="18" charset="0"/>
                <a:cs typeface="Times New Roman" panose="02020603050405020304" pitchFamily="18" charset="0"/>
              </a:rPr>
              <a:t>ʺ </a:t>
            </a:r>
            <a:r>
              <a:rPr lang="en-US" sz="2200" dirty="0"/>
              <a:t>+ 𝑏𝑦′ + 𝑐𝑦 = 0</a:t>
            </a:r>
          </a:p>
          <a:p>
            <a:pPr marL="0" indent="461963">
              <a:buNone/>
            </a:pPr>
            <a:r>
              <a:rPr lang="en-US" sz="2200" dirty="0"/>
              <a:t>we begin by assuming a solution of the form </a:t>
            </a:r>
            <a:r>
              <a:rPr lang="en-US" sz="2200" i="1" dirty="0"/>
              <a:t>y</a:t>
            </a:r>
            <a:r>
              <a:rPr lang="en-US" sz="2200" dirty="0"/>
              <a:t> = </a:t>
            </a:r>
            <a:r>
              <a:rPr lang="en-US" sz="2200" i="1" dirty="0" err="1"/>
              <a:t>e</a:t>
            </a:r>
            <a:r>
              <a:rPr lang="en-US" sz="2200" i="1" baseline="30000" dirty="0" err="1"/>
              <a:t>rt</a:t>
            </a:r>
            <a:r>
              <a:rPr lang="en-US" sz="2200" dirty="0"/>
              <a:t>. </a:t>
            </a:r>
          </a:p>
          <a:p>
            <a:pPr marL="461963" indent="-461963"/>
            <a:r>
              <a:rPr lang="en-US" sz="2200" dirty="0"/>
              <a:t>Substituting this into the differential equation, we obtain</a:t>
            </a:r>
          </a:p>
        </p:txBody>
      </p:sp>
      <p:graphicFrame>
        <p:nvGraphicFramePr>
          <p:cNvPr id="20" name="Object 6" descr="sum with 3 summands a times r squared times e super r times t plus b times r times e super r times t plus c times e super r times t equals zero">
            <a:extLst>
              <a:ext uri="{FF2B5EF4-FFF2-40B4-BE49-F238E27FC236}">
                <a16:creationId xmlns:a16="http://schemas.microsoft.com/office/drawing/2014/main" id="{E788A74C-2C1B-4B69-8F4F-A36B2B73784E}"/>
              </a:ext>
            </a:extLst>
          </p:cNvPr>
          <p:cNvGraphicFramePr>
            <a:graphicFrameLocks noGrp="1" noChangeAspect="1"/>
          </p:cNvGraphicFramePr>
          <p:nvPr>
            <p:ph sz="quarter" idx="16"/>
            <p:extLst>
              <p:ext uri="{D42A27DB-BD31-4B8C-83A1-F6EECF244321}">
                <p14:modId xmlns:p14="http://schemas.microsoft.com/office/powerpoint/2010/main" val="3674003590"/>
              </p:ext>
            </p:extLst>
          </p:nvPr>
        </p:nvGraphicFramePr>
        <p:xfrm>
          <a:off x="3332163" y="3352800"/>
          <a:ext cx="2478087" cy="360363"/>
        </p:xfrm>
        <a:graphic>
          <a:graphicData uri="http://schemas.openxmlformats.org/presentationml/2006/ole">
            <mc:AlternateContent xmlns:mc="http://schemas.openxmlformats.org/markup-compatibility/2006">
              <mc:Choice xmlns:v="urn:schemas-microsoft-com:vml" Requires="v">
                <p:oleObj spid="_x0000_s6413" name="Equation" r:id="rId3" imgW="1396800" imgH="203040" progId="Equation.DSMT4">
                  <p:embed/>
                </p:oleObj>
              </mc:Choice>
              <mc:Fallback>
                <p:oleObj name="Equation" r:id="rId3" imgW="1396800" imgH="203040" progId="Equation.DSMT4">
                  <p:embed/>
                  <p:pic>
                    <p:nvPicPr>
                      <p:cNvPr id="115718" name="Object 6"/>
                      <p:cNvPicPr>
                        <a:picLocks noChangeAspect="1" noChangeArrowheads="1"/>
                      </p:cNvPicPr>
                      <p:nvPr/>
                    </p:nvPicPr>
                    <p:blipFill>
                      <a:blip r:embed="rId4"/>
                      <a:srcRect/>
                      <a:stretch>
                        <a:fillRect/>
                      </a:stretch>
                    </p:blipFill>
                    <p:spPr bwMode="auto">
                      <a:xfrm>
                        <a:off x="3332163" y="3352800"/>
                        <a:ext cx="2478087" cy="3603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4DF4DC7-203F-4659-9032-DD7DE4FAEE2C}"/>
              </a:ext>
            </a:extLst>
          </p:cNvPr>
          <p:cNvSpPr>
            <a:spLocks noGrp="1"/>
          </p:cNvSpPr>
          <p:nvPr>
            <p:ph sz="quarter" idx="21"/>
          </p:nvPr>
        </p:nvSpPr>
        <p:spPr>
          <a:xfrm>
            <a:off x="380060" y="3657600"/>
            <a:ext cx="8334022" cy="413486"/>
          </a:xfrm>
        </p:spPr>
        <p:txBody>
          <a:bodyPr/>
          <a:lstStyle/>
          <a:p>
            <a:pPr marL="461963" indent="-461963"/>
            <a:r>
              <a:rPr lang="en-IN" sz="2200" dirty="0"/>
              <a:t>Simplifying,</a:t>
            </a:r>
          </a:p>
        </p:txBody>
      </p:sp>
      <p:graphicFrame>
        <p:nvGraphicFramePr>
          <p:cNvPr id="21" name="Object 11" descr="e super r times t times open left parenthesis sum with 3 summands a times r squared plus b times r plus c close equals zero">
            <a:extLst>
              <a:ext uri="{FF2B5EF4-FFF2-40B4-BE49-F238E27FC236}">
                <a16:creationId xmlns:a16="http://schemas.microsoft.com/office/drawing/2014/main" id="{65DB5182-1A59-4E0A-9188-CC8FFD28C9C5}"/>
              </a:ext>
            </a:extLst>
          </p:cNvPr>
          <p:cNvGraphicFramePr>
            <a:graphicFrameLocks noGrp="1" noChangeAspect="1"/>
          </p:cNvGraphicFramePr>
          <p:nvPr>
            <p:ph type="pic" sz="quarter" idx="20"/>
            <p:extLst>
              <p:ext uri="{D42A27DB-BD31-4B8C-83A1-F6EECF244321}">
                <p14:modId xmlns:p14="http://schemas.microsoft.com/office/powerpoint/2010/main" val="1636414037"/>
              </p:ext>
            </p:extLst>
          </p:nvPr>
        </p:nvGraphicFramePr>
        <p:xfrm>
          <a:off x="3480807" y="3994372"/>
          <a:ext cx="2182387" cy="404979"/>
        </p:xfrm>
        <a:graphic>
          <a:graphicData uri="http://schemas.openxmlformats.org/presentationml/2006/ole">
            <mc:AlternateContent xmlns:mc="http://schemas.openxmlformats.org/markup-compatibility/2006">
              <mc:Choice xmlns:v="urn:schemas-microsoft-com:vml" Requires="v">
                <p:oleObj spid="_x0000_s6414" name="Equation" r:id="rId5" imgW="1231560" imgH="228600" progId="Equation.3">
                  <p:embed/>
                </p:oleObj>
              </mc:Choice>
              <mc:Fallback>
                <p:oleObj name="Equation" r:id="rId5" imgW="1231560" imgH="228600" progId="Equation.3">
                  <p:embed/>
                  <p:pic>
                    <p:nvPicPr>
                      <p:cNvPr id="11572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0807" y="3994372"/>
                        <a:ext cx="2182387"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581C81BA-0773-4110-A82E-48EA4387868E}"/>
              </a:ext>
            </a:extLst>
          </p:cNvPr>
          <p:cNvSpPr>
            <a:spLocks noGrp="1"/>
          </p:cNvSpPr>
          <p:nvPr>
            <p:ph sz="quarter" idx="22"/>
          </p:nvPr>
        </p:nvSpPr>
        <p:spPr>
          <a:xfrm>
            <a:off x="838200" y="4441222"/>
            <a:ext cx="1447800" cy="435578"/>
          </a:xfrm>
        </p:spPr>
        <p:txBody>
          <a:bodyPr/>
          <a:lstStyle/>
          <a:p>
            <a:pPr marL="0" indent="0">
              <a:buNone/>
            </a:pPr>
            <a:r>
              <a:rPr lang="en-IN" sz="2200" dirty="0"/>
              <a:t>and hence</a:t>
            </a:r>
          </a:p>
        </p:txBody>
      </p:sp>
      <p:graphicFrame>
        <p:nvGraphicFramePr>
          <p:cNvPr id="22" name="Object 12" descr="sum with 3 summands a times r squared plus b times r plus c equals zero">
            <a:extLst>
              <a:ext uri="{FF2B5EF4-FFF2-40B4-BE49-F238E27FC236}">
                <a16:creationId xmlns:a16="http://schemas.microsoft.com/office/drawing/2014/main" id="{0864BE56-EA32-4C10-B868-D6AA1982FF4C}"/>
              </a:ext>
            </a:extLst>
          </p:cNvPr>
          <p:cNvGraphicFramePr>
            <a:graphicFrameLocks noGrp="1" noChangeAspect="1"/>
          </p:cNvGraphicFramePr>
          <p:nvPr>
            <p:ph type="pic" sz="quarter" idx="24"/>
            <p:extLst>
              <p:ext uri="{D42A27DB-BD31-4B8C-83A1-F6EECF244321}">
                <p14:modId xmlns:p14="http://schemas.microsoft.com/office/powerpoint/2010/main" val="4112140675"/>
              </p:ext>
            </p:extLst>
          </p:nvPr>
        </p:nvGraphicFramePr>
        <p:xfrm>
          <a:off x="3631550" y="4744199"/>
          <a:ext cx="1880901" cy="395980"/>
        </p:xfrm>
        <a:graphic>
          <a:graphicData uri="http://schemas.openxmlformats.org/presentationml/2006/ole">
            <mc:AlternateContent xmlns:mc="http://schemas.openxmlformats.org/markup-compatibility/2006">
              <mc:Choice xmlns:v="urn:schemas-microsoft-com:vml" Requires="v">
                <p:oleObj spid="_x0000_s6415" name="Equation" r:id="rId7" imgW="965160" imgH="203040" progId="Equation.3">
                  <p:embed/>
                </p:oleObj>
              </mc:Choice>
              <mc:Fallback>
                <p:oleObj name="Equation" r:id="rId7" imgW="965160" imgH="203040" progId="Equation.3">
                  <p:embed/>
                  <p:pic>
                    <p:nvPicPr>
                      <p:cNvPr id="11572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1550" y="4744199"/>
                        <a:ext cx="1880901"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01FB17A2-F208-4386-A478-1EDB834B3E42}"/>
              </a:ext>
            </a:extLst>
          </p:cNvPr>
          <p:cNvSpPr>
            <a:spLocks noGrp="1"/>
          </p:cNvSpPr>
          <p:nvPr>
            <p:ph sz="quarter" idx="25"/>
          </p:nvPr>
        </p:nvSpPr>
        <p:spPr>
          <a:xfrm>
            <a:off x="380060" y="5139560"/>
            <a:ext cx="8435694" cy="1219200"/>
          </a:xfrm>
        </p:spPr>
        <p:txBody>
          <a:bodyPr/>
          <a:lstStyle/>
          <a:p>
            <a:pPr marL="461963" indent="-461963">
              <a:buClr>
                <a:schemeClr val="accent2"/>
              </a:buClr>
            </a:pPr>
            <a:r>
              <a:rPr lang="en-US" sz="2200" dirty="0"/>
              <a:t>This last equation is called the </a:t>
            </a:r>
            <a:r>
              <a:rPr lang="en-US" sz="2200" b="1" dirty="0"/>
              <a:t>characteristic equation </a:t>
            </a:r>
            <a:r>
              <a:rPr lang="en-US" sz="2200" dirty="0"/>
              <a:t>of the differential equation.</a:t>
            </a:r>
          </a:p>
          <a:p>
            <a:pPr marL="461963" indent="-461963">
              <a:buClr>
                <a:schemeClr val="accent2"/>
              </a:buClr>
            </a:pPr>
            <a:r>
              <a:rPr lang="en-US" sz="2200" dirty="0"/>
              <a:t>We then solve for </a:t>
            </a:r>
            <a:r>
              <a:rPr lang="en-US" sz="2200" i="1" dirty="0"/>
              <a:t>r</a:t>
            </a:r>
            <a:r>
              <a:rPr lang="en-US" sz="2200" dirty="0"/>
              <a:t> by factoring or using quadratic formula.</a:t>
            </a:r>
          </a:p>
        </p:txBody>
      </p:sp>
    </p:spTree>
    <p:extLst>
      <p:ext uri="{BB962C8B-B14F-4D97-AF65-F5344CB8AC3E}">
        <p14:creationId xmlns:p14="http://schemas.microsoft.com/office/powerpoint/2010/main" val="270267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954B-44F0-4CBB-9C7D-1E2E41599259}"/>
              </a:ext>
            </a:extLst>
          </p:cNvPr>
          <p:cNvSpPr>
            <a:spLocks noGrp="1"/>
          </p:cNvSpPr>
          <p:nvPr>
            <p:ph type="title"/>
          </p:nvPr>
        </p:nvSpPr>
        <p:spPr>
          <a:xfrm>
            <a:off x="281354" y="457200"/>
            <a:ext cx="8534400" cy="990600"/>
          </a:xfrm>
        </p:spPr>
        <p:txBody>
          <a:bodyPr>
            <a:normAutofit/>
          </a:bodyPr>
          <a:lstStyle/>
          <a:p>
            <a:r>
              <a:rPr lang="en-IN" dirty="0"/>
              <a:t>The General Solution</a:t>
            </a:r>
          </a:p>
        </p:txBody>
      </p:sp>
      <p:sp>
        <p:nvSpPr>
          <p:cNvPr id="3" name="Content Placeholder 2">
            <a:extLst>
              <a:ext uri="{FF2B5EF4-FFF2-40B4-BE49-F238E27FC236}">
                <a16:creationId xmlns:a16="http://schemas.microsoft.com/office/drawing/2014/main" id="{51DAFD60-3253-4A9B-B6BC-50733ABC8FC9}"/>
              </a:ext>
            </a:extLst>
          </p:cNvPr>
          <p:cNvSpPr>
            <a:spLocks noGrp="1"/>
          </p:cNvSpPr>
          <p:nvPr>
            <p:ph sz="quarter" idx="15"/>
          </p:nvPr>
        </p:nvSpPr>
        <p:spPr/>
        <p:txBody>
          <a:bodyPr/>
          <a:lstStyle/>
          <a:p>
            <a:pPr marL="461963" indent="-461963"/>
            <a:r>
              <a:rPr lang="en-US" sz="2400" dirty="0"/>
              <a:t>Using the quadratic formula on the characteristic equation</a:t>
            </a:r>
          </a:p>
        </p:txBody>
      </p:sp>
      <p:graphicFrame>
        <p:nvGraphicFramePr>
          <p:cNvPr id="19" name="Object 5" descr="sum with 3 summands a times r squared plus b times r plus c equals zero comma">
            <a:extLst>
              <a:ext uri="{FF2B5EF4-FFF2-40B4-BE49-F238E27FC236}">
                <a16:creationId xmlns:a16="http://schemas.microsoft.com/office/drawing/2014/main" id="{4CFB5A9E-9421-43B0-9EE9-71C70DA010C1}"/>
              </a:ext>
            </a:extLst>
          </p:cNvPr>
          <p:cNvGraphicFramePr>
            <a:graphicFrameLocks noGrp="1" noChangeAspect="1"/>
          </p:cNvGraphicFramePr>
          <p:nvPr>
            <p:ph type="pic" sz="quarter" idx="19"/>
            <p:extLst>
              <p:ext uri="{D42A27DB-BD31-4B8C-83A1-F6EECF244321}">
                <p14:modId xmlns:p14="http://schemas.microsoft.com/office/powerpoint/2010/main" val="87612200"/>
              </p:ext>
            </p:extLst>
          </p:nvPr>
        </p:nvGraphicFramePr>
        <p:xfrm>
          <a:off x="3496669" y="2209800"/>
          <a:ext cx="2150662" cy="490025"/>
        </p:xfrm>
        <a:graphic>
          <a:graphicData uri="http://schemas.openxmlformats.org/presentationml/2006/ole">
            <mc:AlternateContent xmlns:mc="http://schemas.openxmlformats.org/markup-compatibility/2006">
              <mc:Choice xmlns:v="urn:schemas-microsoft-com:vml" Requires="v">
                <p:oleObj spid="_x0000_s7436" name="Equation" r:id="rId3" imgW="1002960" imgH="228600" progId="Equation.DSMT4">
                  <p:embed/>
                </p:oleObj>
              </mc:Choice>
              <mc:Fallback>
                <p:oleObj name="Equation" r:id="rId3" imgW="1002960" imgH="228600" progId="Equation.DSMT4">
                  <p:embed/>
                  <p:pic>
                    <p:nvPicPr>
                      <p:cNvPr id="1167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6669" y="2209800"/>
                        <a:ext cx="2150662" cy="4900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D8760A52-C32B-4939-AA05-70D1BEDBFDE2}"/>
              </a:ext>
            </a:extLst>
          </p:cNvPr>
          <p:cNvSpPr>
            <a:spLocks noGrp="1"/>
          </p:cNvSpPr>
          <p:nvPr>
            <p:ph sz="quarter" idx="18"/>
          </p:nvPr>
        </p:nvSpPr>
        <p:spPr>
          <a:xfrm>
            <a:off x="428978" y="2720975"/>
            <a:ext cx="8334022" cy="2994025"/>
          </a:xfrm>
        </p:spPr>
        <p:txBody>
          <a:bodyPr/>
          <a:lstStyle/>
          <a:p>
            <a:pPr marL="0" indent="461963">
              <a:buNone/>
            </a:pPr>
            <a:r>
              <a:rPr lang="en-US" dirty="0"/>
              <a:t>we obtain two solutions, </a:t>
            </a:r>
            <a:r>
              <a:rPr lang="en-US" i="1" dirty="0"/>
              <a:t>r</a:t>
            </a:r>
            <a:r>
              <a:rPr lang="en-US" baseline="-25000" dirty="0"/>
              <a:t>1</a:t>
            </a:r>
            <a:r>
              <a:rPr lang="en-US" dirty="0"/>
              <a:t> and </a:t>
            </a:r>
            <a:r>
              <a:rPr lang="en-US" i="1" dirty="0"/>
              <a:t>r</a:t>
            </a:r>
            <a:r>
              <a:rPr lang="en-US" baseline="-25000" dirty="0"/>
              <a:t>2</a:t>
            </a:r>
            <a:r>
              <a:rPr lang="en-US" dirty="0"/>
              <a:t>.</a:t>
            </a:r>
          </a:p>
          <a:p>
            <a:pPr marL="461963" indent="-461963">
              <a:tabLst>
                <a:tab pos="461963" algn="l"/>
              </a:tabLst>
            </a:pPr>
            <a:r>
              <a:rPr lang="en-US" dirty="0"/>
              <a:t>There are three possible results:</a:t>
            </a:r>
          </a:p>
          <a:p>
            <a:pPr marL="914400" lvl="1" indent="-452438">
              <a:lnSpc>
                <a:spcPct val="100000"/>
              </a:lnSpc>
              <a:spcBef>
                <a:spcPts val="624"/>
              </a:spcBef>
              <a:buClr>
                <a:schemeClr val="accent2"/>
              </a:buClr>
              <a:buSzPct val="80000"/>
              <a:buFont typeface="Courier New" panose="02070309020205020404" pitchFamily="49" charset="0"/>
              <a:buChar char="o"/>
            </a:pPr>
            <a:r>
              <a:rPr lang="en-US" sz="2200" dirty="0"/>
              <a:t>The roots</a:t>
            </a:r>
            <a:r>
              <a:rPr lang="en-US" sz="2200" i="1" dirty="0"/>
              <a:t> r</a:t>
            </a:r>
            <a:r>
              <a:rPr lang="en-US" sz="2200" baseline="-25000" dirty="0"/>
              <a:t>1</a:t>
            </a:r>
            <a:r>
              <a:rPr lang="en-US" sz="2200" dirty="0"/>
              <a:t>, </a:t>
            </a:r>
            <a:r>
              <a:rPr lang="en-US" sz="2200" i="1" dirty="0"/>
              <a:t>r</a:t>
            </a:r>
            <a:r>
              <a:rPr lang="en-US" sz="2200" baseline="-25000" dirty="0"/>
              <a:t>2</a:t>
            </a:r>
            <a:r>
              <a:rPr lang="en-US" sz="2200" dirty="0"/>
              <a:t>  are real and </a:t>
            </a:r>
            <a:r>
              <a:rPr lang="en-US" sz="2200" i="1" dirty="0"/>
              <a:t>r</a:t>
            </a:r>
            <a:r>
              <a:rPr lang="en-US" sz="2200" baseline="-25000" dirty="0"/>
              <a:t>1</a:t>
            </a:r>
            <a:r>
              <a:rPr lang="en-US" sz="2200" dirty="0"/>
              <a:t> ≠ </a:t>
            </a:r>
            <a:r>
              <a:rPr lang="en-US" sz="2200" i="1" dirty="0"/>
              <a:t>r</a:t>
            </a:r>
            <a:r>
              <a:rPr lang="en-US" sz="2200" baseline="-25000" dirty="0"/>
              <a:t>2</a:t>
            </a:r>
            <a:r>
              <a:rPr lang="en-US" sz="2200" dirty="0"/>
              <a:t>.</a:t>
            </a:r>
          </a:p>
          <a:p>
            <a:pPr marL="914400" lvl="1" indent="-452438">
              <a:lnSpc>
                <a:spcPct val="100000"/>
              </a:lnSpc>
              <a:spcBef>
                <a:spcPts val="624"/>
              </a:spcBef>
              <a:buClr>
                <a:schemeClr val="accent2"/>
              </a:buClr>
              <a:buSzPct val="80000"/>
              <a:buFont typeface="Courier New" panose="02070309020205020404" pitchFamily="49" charset="0"/>
              <a:buChar char="o"/>
            </a:pPr>
            <a:r>
              <a:rPr lang="en-US" sz="2200" dirty="0"/>
              <a:t>The roots </a:t>
            </a:r>
            <a:r>
              <a:rPr lang="en-US" sz="2200" i="1" dirty="0"/>
              <a:t>r</a:t>
            </a:r>
            <a:r>
              <a:rPr lang="en-US" sz="2200" baseline="-25000" dirty="0"/>
              <a:t>1</a:t>
            </a:r>
            <a:r>
              <a:rPr lang="en-US" sz="2200" dirty="0"/>
              <a:t>, </a:t>
            </a:r>
            <a:r>
              <a:rPr lang="en-US" sz="2200" i="1" dirty="0"/>
              <a:t>r</a:t>
            </a:r>
            <a:r>
              <a:rPr lang="en-US" sz="2200" baseline="-25000" dirty="0"/>
              <a:t>2</a:t>
            </a:r>
            <a:r>
              <a:rPr lang="en-US" sz="2200" dirty="0"/>
              <a:t>  are real and </a:t>
            </a:r>
            <a:r>
              <a:rPr lang="en-US" sz="2200" i="1" dirty="0"/>
              <a:t>r</a:t>
            </a:r>
            <a:r>
              <a:rPr lang="en-US" sz="2200" baseline="-25000" dirty="0"/>
              <a:t>1</a:t>
            </a:r>
            <a:r>
              <a:rPr lang="en-US" sz="2200" dirty="0"/>
              <a:t> = </a:t>
            </a:r>
            <a:r>
              <a:rPr lang="en-US" sz="2200" i="1" dirty="0"/>
              <a:t>r</a:t>
            </a:r>
            <a:r>
              <a:rPr lang="en-US" sz="2200" baseline="-25000" dirty="0"/>
              <a:t>2</a:t>
            </a:r>
            <a:r>
              <a:rPr lang="en-US" sz="2200" dirty="0"/>
              <a:t>.</a:t>
            </a:r>
          </a:p>
          <a:p>
            <a:pPr marL="914400" lvl="1" indent="-452438">
              <a:lnSpc>
                <a:spcPct val="100000"/>
              </a:lnSpc>
              <a:spcBef>
                <a:spcPts val="624"/>
              </a:spcBef>
              <a:buClr>
                <a:schemeClr val="accent2"/>
              </a:buClr>
              <a:buSzPct val="80000"/>
              <a:buFont typeface="Courier New" panose="02070309020205020404" pitchFamily="49" charset="0"/>
              <a:buChar char="o"/>
            </a:pPr>
            <a:r>
              <a:rPr lang="en-US" sz="2200" dirty="0"/>
              <a:t>The roots </a:t>
            </a:r>
            <a:r>
              <a:rPr lang="en-US" sz="2200" i="1" dirty="0"/>
              <a:t>r</a:t>
            </a:r>
            <a:r>
              <a:rPr lang="en-US" sz="2200" baseline="-25000" dirty="0"/>
              <a:t>1</a:t>
            </a:r>
            <a:r>
              <a:rPr lang="en-US" sz="2200" dirty="0"/>
              <a:t>, </a:t>
            </a:r>
            <a:r>
              <a:rPr lang="en-US" sz="2200" i="1" dirty="0"/>
              <a:t>r</a:t>
            </a:r>
            <a:r>
              <a:rPr lang="en-US" sz="2200" baseline="-25000" dirty="0"/>
              <a:t>2</a:t>
            </a:r>
            <a:r>
              <a:rPr lang="en-US" sz="2200" dirty="0"/>
              <a:t>  are complex.</a:t>
            </a:r>
          </a:p>
          <a:p>
            <a:pPr marL="461963" indent="-461963"/>
            <a:r>
              <a:rPr lang="en-US" dirty="0"/>
              <a:t>In this section, we will assume </a:t>
            </a:r>
            <a:r>
              <a:rPr lang="en-US" i="1" dirty="0"/>
              <a:t>r</a:t>
            </a:r>
            <a:r>
              <a:rPr lang="en-US" baseline="-25000" dirty="0"/>
              <a:t>1</a:t>
            </a:r>
            <a:r>
              <a:rPr lang="en-US" dirty="0"/>
              <a:t>, </a:t>
            </a:r>
            <a:r>
              <a:rPr lang="en-US" i="1" dirty="0"/>
              <a:t>r</a:t>
            </a:r>
            <a:r>
              <a:rPr lang="en-US" baseline="-25000" dirty="0"/>
              <a:t>2</a:t>
            </a:r>
            <a:r>
              <a:rPr lang="en-US" dirty="0"/>
              <a:t>  are real and </a:t>
            </a:r>
            <a:r>
              <a:rPr lang="en-US" i="1" dirty="0"/>
              <a:t>r</a:t>
            </a:r>
            <a:r>
              <a:rPr lang="en-US" baseline="-25000" dirty="0"/>
              <a:t>1</a:t>
            </a:r>
            <a:r>
              <a:rPr lang="en-US" dirty="0"/>
              <a:t> ≠ </a:t>
            </a:r>
            <a:r>
              <a:rPr lang="en-US" i="1" dirty="0"/>
              <a:t>r</a:t>
            </a:r>
            <a:r>
              <a:rPr lang="en-US" baseline="-25000" dirty="0"/>
              <a:t>2</a:t>
            </a:r>
            <a:r>
              <a:rPr lang="en-US" dirty="0"/>
              <a:t>.</a:t>
            </a:r>
          </a:p>
          <a:p>
            <a:pPr marL="461963" indent="-461963"/>
            <a:r>
              <a:rPr lang="en-US" dirty="0"/>
              <a:t>In this case, the general solution has the form</a:t>
            </a:r>
          </a:p>
        </p:txBody>
      </p:sp>
      <p:graphicFrame>
        <p:nvGraphicFramePr>
          <p:cNvPr id="20" name="Object 12" descr="r equals negative b plus minus Square root of b squared minus four times a times c divided by two times a">
            <a:extLst>
              <a:ext uri="{FF2B5EF4-FFF2-40B4-BE49-F238E27FC236}">
                <a16:creationId xmlns:a16="http://schemas.microsoft.com/office/drawing/2014/main" id="{81C4BE6B-E420-4357-B8AA-E61DC123FD27}"/>
              </a:ext>
            </a:extLst>
          </p:cNvPr>
          <p:cNvGraphicFramePr>
            <a:graphicFrameLocks noGrp="1" noChangeAspect="1"/>
          </p:cNvGraphicFramePr>
          <p:nvPr>
            <p:ph type="pic" sz="quarter" idx="24"/>
            <p:extLst>
              <p:ext uri="{D42A27DB-BD31-4B8C-83A1-F6EECF244321}">
                <p14:modId xmlns:p14="http://schemas.microsoft.com/office/powerpoint/2010/main" val="2887117443"/>
              </p:ext>
            </p:extLst>
          </p:nvPr>
        </p:nvGraphicFramePr>
        <p:xfrm>
          <a:off x="5943600" y="3581400"/>
          <a:ext cx="2182387" cy="787459"/>
        </p:xfrm>
        <a:graphic>
          <a:graphicData uri="http://schemas.openxmlformats.org/presentationml/2006/ole">
            <mc:AlternateContent xmlns:mc="http://schemas.openxmlformats.org/markup-compatibility/2006">
              <mc:Choice xmlns:v="urn:schemas-microsoft-com:vml" Requires="v">
                <p:oleObj spid="_x0000_s7437" name="Equation" r:id="rId5" imgW="1231560" imgH="444240" progId="Equation.3">
                  <p:embed/>
                </p:oleObj>
              </mc:Choice>
              <mc:Fallback>
                <p:oleObj name="Equation" r:id="rId5" imgW="1231560" imgH="444240" progId="Equation.3">
                  <p:embed/>
                  <p:pic>
                    <p:nvPicPr>
                      <p:cNvPr id="11674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581400"/>
                        <a:ext cx="2182387" cy="78745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1" name="Object 10" descr="y of t equals c sub one times e super r sub one t plus c sub two times e super r sub two t">
            <a:extLst>
              <a:ext uri="{FF2B5EF4-FFF2-40B4-BE49-F238E27FC236}">
                <a16:creationId xmlns:a16="http://schemas.microsoft.com/office/drawing/2014/main" id="{283334AE-FC96-4F50-833E-E7B4440A4D38}"/>
              </a:ext>
            </a:extLst>
          </p:cNvPr>
          <p:cNvGraphicFramePr>
            <a:graphicFrameLocks noGrp="1" noChangeAspect="1"/>
          </p:cNvGraphicFramePr>
          <p:nvPr>
            <p:ph type="pic" sz="quarter" idx="20"/>
            <p:extLst>
              <p:ext uri="{D42A27DB-BD31-4B8C-83A1-F6EECF244321}">
                <p14:modId xmlns:p14="http://schemas.microsoft.com/office/powerpoint/2010/main" val="3488410710"/>
              </p:ext>
            </p:extLst>
          </p:nvPr>
        </p:nvGraphicFramePr>
        <p:xfrm>
          <a:off x="3458309" y="5779599"/>
          <a:ext cx="2227383" cy="445477"/>
        </p:xfrm>
        <a:graphic>
          <a:graphicData uri="http://schemas.openxmlformats.org/presentationml/2006/ole">
            <mc:AlternateContent xmlns:mc="http://schemas.openxmlformats.org/markup-compatibility/2006">
              <mc:Choice xmlns:v="urn:schemas-microsoft-com:vml" Requires="v">
                <p:oleObj spid="_x0000_s7438" name="Equation" r:id="rId7" imgW="1143000" imgH="228600" progId="Equation.DSMT4">
                  <p:embed/>
                </p:oleObj>
              </mc:Choice>
              <mc:Fallback>
                <p:oleObj name="Equation" r:id="rId7" imgW="1143000" imgH="228600" progId="Equation.DSMT4">
                  <p:embed/>
                  <p:pic>
                    <p:nvPicPr>
                      <p:cNvPr id="116746" name="Object 10"/>
                      <p:cNvPicPr>
                        <a:picLocks noChangeAspect="1" noChangeArrowheads="1"/>
                      </p:cNvPicPr>
                      <p:nvPr/>
                    </p:nvPicPr>
                    <p:blipFill>
                      <a:blip r:embed="rId8"/>
                      <a:srcRect/>
                      <a:stretch>
                        <a:fillRect/>
                      </a:stretch>
                    </p:blipFill>
                    <p:spPr bwMode="auto">
                      <a:xfrm>
                        <a:off x="3458309" y="5779599"/>
                        <a:ext cx="2227383"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991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3C1B-AEB8-47CB-9C34-AE5F0426B2FD}"/>
              </a:ext>
            </a:extLst>
          </p:cNvPr>
          <p:cNvSpPr>
            <a:spLocks noGrp="1"/>
          </p:cNvSpPr>
          <p:nvPr>
            <p:ph type="title"/>
          </p:nvPr>
        </p:nvSpPr>
        <p:spPr>
          <a:xfrm>
            <a:off x="222858" y="457200"/>
            <a:ext cx="8534400" cy="806688"/>
          </a:xfrm>
        </p:spPr>
        <p:txBody>
          <a:bodyPr>
            <a:noAutofit/>
          </a:bodyPr>
          <a:lstStyle/>
          <a:p>
            <a:r>
              <a:rPr lang="en-IN" dirty="0"/>
              <a:t>Initial Conditions</a:t>
            </a:r>
          </a:p>
        </p:txBody>
      </p:sp>
      <p:sp>
        <p:nvSpPr>
          <p:cNvPr id="3" name="Content Placeholder 2">
            <a:extLst>
              <a:ext uri="{FF2B5EF4-FFF2-40B4-BE49-F238E27FC236}">
                <a16:creationId xmlns:a16="http://schemas.microsoft.com/office/drawing/2014/main" id="{E701AE63-A803-4D5C-82AC-9715086D70C0}"/>
              </a:ext>
            </a:extLst>
          </p:cNvPr>
          <p:cNvSpPr>
            <a:spLocks noGrp="1"/>
          </p:cNvSpPr>
          <p:nvPr>
            <p:ph sz="quarter" idx="15"/>
          </p:nvPr>
        </p:nvSpPr>
        <p:spPr>
          <a:xfrm>
            <a:off x="380060" y="1479550"/>
            <a:ext cx="8534400" cy="817258"/>
          </a:xfrm>
        </p:spPr>
        <p:txBody>
          <a:bodyPr/>
          <a:lstStyle/>
          <a:p>
            <a:pPr marL="461963" indent="-461963"/>
            <a:r>
              <a:rPr lang="en-US" sz="2200" dirty="0"/>
              <a:t>For the initial value problem</a:t>
            </a:r>
          </a:p>
          <a:p>
            <a:pPr marL="0" indent="461963">
              <a:buNone/>
            </a:pPr>
            <a:r>
              <a:rPr lang="en-US" sz="2200" dirty="0"/>
              <a:t>𝑎𝑦</a:t>
            </a:r>
            <a:r>
              <a:rPr lang="en-US" sz="2200" dirty="0">
                <a:latin typeface="Times New Roman" panose="02020603050405020304" pitchFamily="18" charset="0"/>
                <a:cs typeface="Times New Roman" panose="02020603050405020304" pitchFamily="18" charset="0"/>
              </a:rPr>
              <a:t>ʺ </a:t>
            </a:r>
            <a:r>
              <a:rPr lang="en-US" sz="2200" dirty="0"/>
              <a:t>+ 𝑏𝑦′ + 𝑐𝑦 = 0 where </a:t>
            </a:r>
            <a:r>
              <a:rPr lang="en-US" sz="2200" i="1" dirty="0"/>
              <a:t>y</a:t>
            </a:r>
            <a:r>
              <a:rPr lang="en-US" sz="2200" dirty="0"/>
              <a:t>(</a:t>
            </a:r>
            <a:r>
              <a:rPr lang="en-US" sz="2200" i="1" dirty="0"/>
              <a:t>t</a:t>
            </a:r>
            <a:r>
              <a:rPr lang="en-US" sz="2200" baseline="-25000" dirty="0"/>
              <a:t>0</a:t>
            </a:r>
            <a:r>
              <a:rPr lang="en-US" sz="2200" dirty="0"/>
              <a:t>) = </a:t>
            </a:r>
            <a:r>
              <a:rPr lang="en-US" sz="2200" i="1" dirty="0"/>
              <a:t>y</a:t>
            </a:r>
            <a:r>
              <a:rPr lang="en-US" sz="2200" baseline="-25000" dirty="0"/>
              <a:t>0</a:t>
            </a:r>
            <a:r>
              <a:rPr lang="en-US" sz="2200" dirty="0"/>
              <a:t> and</a:t>
            </a:r>
            <a:endParaRPr lang="en-US" sz="2200" i="1" dirty="0"/>
          </a:p>
        </p:txBody>
      </p:sp>
      <p:graphicFrame>
        <p:nvGraphicFramePr>
          <p:cNvPr id="4" name="Object 3" descr="y super prime of t sub zero equation left hand side equals right hand side y super prime sub zero">
            <a:extLst>
              <a:ext uri="{FF2B5EF4-FFF2-40B4-BE49-F238E27FC236}">
                <a16:creationId xmlns:a16="http://schemas.microsoft.com/office/drawing/2014/main" id="{B1904A7F-3994-4D65-B8F2-13B4AB240620}"/>
              </a:ext>
            </a:extLst>
          </p:cNvPr>
          <p:cNvGraphicFramePr>
            <a:graphicFrameLocks noChangeAspect="1"/>
          </p:cNvGraphicFramePr>
          <p:nvPr>
            <p:extLst>
              <p:ext uri="{D42A27DB-BD31-4B8C-83A1-F6EECF244321}">
                <p14:modId xmlns:p14="http://schemas.microsoft.com/office/powerpoint/2010/main" val="1226726873"/>
              </p:ext>
            </p:extLst>
          </p:nvPr>
        </p:nvGraphicFramePr>
        <p:xfrm>
          <a:off x="5410200" y="1871216"/>
          <a:ext cx="1259935" cy="404979"/>
        </p:xfrm>
        <a:graphic>
          <a:graphicData uri="http://schemas.openxmlformats.org/presentationml/2006/ole">
            <mc:AlternateContent xmlns:mc="http://schemas.openxmlformats.org/markup-compatibility/2006">
              <mc:Choice xmlns:v="urn:schemas-microsoft-com:vml" Requires="v">
                <p:oleObj spid="_x0000_s8409" name="Equation" r:id="rId3" imgW="711000" imgH="228600" progId="Equation.DSMT4">
                  <p:embed/>
                </p:oleObj>
              </mc:Choice>
              <mc:Fallback>
                <p:oleObj name="Equation" r:id="rId3" imgW="711000" imgH="228600" progId="Equation.DSMT4">
                  <p:embed/>
                  <p:pic>
                    <p:nvPicPr>
                      <p:cNvPr id="0" name=""/>
                      <p:cNvPicPr/>
                      <p:nvPr/>
                    </p:nvPicPr>
                    <p:blipFill>
                      <a:blip r:embed="rId4"/>
                      <a:stretch>
                        <a:fillRect/>
                      </a:stretch>
                    </p:blipFill>
                    <p:spPr>
                      <a:xfrm>
                        <a:off x="5410200" y="1871216"/>
                        <a:ext cx="1259935" cy="40497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627AAB7-A94C-4F21-9156-C9F1161DA9EE}"/>
              </a:ext>
            </a:extLst>
          </p:cNvPr>
          <p:cNvSpPr>
            <a:spLocks noGrp="1"/>
          </p:cNvSpPr>
          <p:nvPr>
            <p:ph sz="quarter" idx="18"/>
          </p:nvPr>
        </p:nvSpPr>
        <p:spPr>
          <a:xfrm>
            <a:off x="761060" y="2590800"/>
            <a:ext cx="3277540" cy="425450"/>
          </a:xfrm>
        </p:spPr>
        <p:txBody>
          <a:bodyPr/>
          <a:lstStyle/>
          <a:p>
            <a:pPr marL="0" indent="0">
              <a:buNone/>
            </a:pPr>
            <a:r>
              <a:rPr lang="en-US" sz="2200" dirty="0"/>
              <a:t>we use the general solution</a:t>
            </a:r>
            <a:endParaRPr lang="en-IN" sz="2200" dirty="0"/>
          </a:p>
        </p:txBody>
      </p:sp>
      <p:graphicFrame>
        <p:nvGraphicFramePr>
          <p:cNvPr id="20" name="Object 10" descr="y of t equals c sub one times e super r sub one t plus c sub two times e super r sub two t">
            <a:extLst>
              <a:ext uri="{FF2B5EF4-FFF2-40B4-BE49-F238E27FC236}">
                <a16:creationId xmlns:a16="http://schemas.microsoft.com/office/drawing/2014/main" id="{FC03A53B-623D-4F23-B6A1-7233ED9D782D}"/>
              </a:ext>
            </a:extLst>
          </p:cNvPr>
          <p:cNvGraphicFramePr>
            <a:graphicFrameLocks noGrp="1" noChangeAspect="1"/>
          </p:cNvGraphicFramePr>
          <p:nvPr>
            <p:ph type="pic" sz="quarter" idx="20"/>
            <p:extLst>
              <p:ext uri="{D42A27DB-BD31-4B8C-83A1-F6EECF244321}">
                <p14:modId xmlns:p14="http://schemas.microsoft.com/office/powerpoint/2010/main" val="3951102844"/>
              </p:ext>
            </p:extLst>
          </p:nvPr>
        </p:nvGraphicFramePr>
        <p:xfrm>
          <a:off x="3364369" y="2974064"/>
          <a:ext cx="2313661" cy="452673"/>
        </p:xfrm>
        <a:graphic>
          <a:graphicData uri="http://schemas.openxmlformats.org/presentationml/2006/ole">
            <mc:AlternateContent xmlns:mc="http://schemas.openxmlformats.org/markup-compatibility/2006">
              <mc:Choice xmlns:v="urn:schemas-microsoft-com:vml" Requires="v">
                <p:oleObj spid="_x0000_s8410" name="Equation" r:id="rId5" imgW="1168200" imgH="228600" progId="Equation.3">
                  <p:embed/>
                </p:oleObj>
              </mc:Choice>
              <mc:Fallback>
                <p:oleObj name="Equation" r:id="rId5" imgW="1168200" imgH="228600" progId="Equation.3">
                  <p:embed/>
                  <p:pic>
                    <p:nvPicPr>
                      <p:cNvPr id="13210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4369" y="2974064"/>
                        <a:ext cx="2313661" cy="452673"/>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DD3D283F-E9A4-4281-BDF6-90C966E7AE77}"/>
              </a:ext>
            </a:extLst>
          </p:cNvPr>
          <p:cNvSpPr>
            <a:spLocks noGrp="1"/>
          </p:cNvSpPr>
          <p:nvPr>
            <p:ph sz="quarter" idx="21"/>
          </p:nvPr>
        </p:nvSpPr>
        <p:spPr>
          <a:xfrm>
            <a:off x="679686" y="3460750"/>
            <a:ext cx="8083314" cy="425450"/>
          </a:xfrm>
        </p:spPr>
        <p:txBody>
          <a:bodyPr/>
          <a:lstStyle/>
          <a:p>
            <a:pPr marL="0" indent="0">
              <a:buNone/>
            </a:pPr>
            <a:r>
              <a:rPr lang="en-US" dirty="0"/>
              <a:t>together with the initial conditions to find </a:t>
            </a:r>
            <a:r>
              <a:rPr lang="en-US" i="1" dirty="0"/>
              <a:t>c</a:t>
            </a:r>
            <a:r>
              <a:rPr lang="en-US" baseline="-25000" dirty="0"/>
              <a:t>1</a:t>
            </a:r>
            <a:r>
              <a:rPr lang="en-US" dirty="0"/>
              <a:t> and </a:t>
            </a:r>
            <a:r>
              <a:rPr lang="en-US" i="1" dirty="0"/>
              <a:t>c</a:t>
            </a:r>
            <a:r>
              <a:rPr lang="en-US" baseline="-25000" dirty="0"/>
              <a:t>2</a:t>
            </a:r>
            <a:r>
              <a:rPr lang="en-US" dirty="0"/>
              <a:t>. That is,</a:t>
            </a:r>
          </a:p>
        </p:txBody>
      </p:sp>
      <p:graphicFrame>
        <p:nvGraphicFramePr>
          <p:cNvPr id="21" name="Object 9" descr="multiline equation line 1 equation left hand side c sub one times e super r sub one t sub zero plus c sub two times e super r sub two t sub zero equals right hand side y sub zero line 2 c sub one times r sub one times e super r sub one t sub zero plus c sub two times r sub two times e super r sub two t sub zero equals y apostrophe sub zero right curly bracket right double arrow equation left hand side c sub one equals right hand side y apostrophe sub zero negative y sub zero times r sub two divided by r sub one minus r sub two times e super negative r sub one t sub zero comma equation left hand side c sub two equals right hand side y sub zero times r sub one minus y apostrophe sub zero divided by r sub one minus r sub two times e super negative r sub two t sub zero">
            <a:extLst>
              <a:ext uri="{FF2B5EF4-FFF2-40B4-BE49-F238E27FC236}">
                <a16:creationId xmlns:a16="http://schemas.microsoft.com/office/drawing/2014/main" id="{C4EED0B4-99C2-436D-8349-EA2A9826496D}"/>
              </a:ext>
            </a:extLst>
          </p:cNvPr>
          <p:cNvGraphicFramePr>
            <a:graphicFrameLocks noGrp="1" noChangeAspect="1"/>
          </p:cNvGraphicFramePr>
          <p:nvPr>
            <p:ph type="pic" sz="quarter" idx="24"/>
            <p:extLst>
              <p:ext uri="{D42A27DB-BD31-4B8C-83A1-F6EECF244321}">
                <p14:modId xmlns:p14="http://schemas.microsoft.com/office/powerpoint/2010/main" val="1046344173"/>
              </p:ext>
            </p:extLst>
          </p:nvPr>
        </p:nvGraphicFramePr>
        <p:xfrm>
          <a:off x="699274" y="4114800"/>
          <a:ext cx="7745453" cy="996200"/>
        </p:xfrm>
        <a:graphic>
          <a:graphicData uri="http://schemas.openxmlformats.org/presentationml/2006/ole">
            <mc:AlternateContent xmlns:mc="http://schemas.openxmlformats.org/markup-compatibility/2006">
              <mc:Choice xmlns:v="urn:schemas-microsoft-com:vml" Requires="v">
                <p:oleObj spid="_x0000_s8411" name="Equation" r:id="rId7" imgW="3949700" imgH="508000" progId="Equation.DSMT4">
                  <p:embed/>
                </p:oleObj>
              </mc:Choice>
              <mc:Fallback>
                <p:oleObj name="Equation" r:id="rId7" imgW="3949700" imgH="508000" progId="Equation.DSMT4">
                  <p:embed/>
                  <p:pic>
                    <p:nvPicPr>
                      <p:cNvPr id="132105" name="Object 9"/>
                      <p:cNvPicPr>
                        <a:picLocks noChangeAspect="1" noChangeArrowheads="1"/>
                      </p:cNvPicPr>
                      <p:nvPr/>
                    </p:nvPicPr>
                    <p:blipFill>
                      <a:blip r:embed="rId8"/>
                      <a:srcRect/>
                      <a:stretch>
                        <a:fillRect/>
                      </a:stretch>
                    </p:blipFill>
                    <p:spPr bwMode="auto">
                      <a:xfrm>
                        <a:off x="699274" y="4114800"/>
                        <a:ext cx="7745453" cy="996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C960985D-F9A7-4D61-8F80-F8AEE58C3EAD}"/>
              </a:ext>
            </a:extLst>
          </p:cNvPr>
          <p:cNvSpPr>
            <a:spLocks noGrp="1"/>
          </p:cNvSpPr>
          <p:nvPr>
            <p:ph sz="quarter" idx="25"/>
          </p:nvPr>
        </p:nvSpPr>
        <p:spPr>
          <a:xfrm>
            <a:off x="380060" y="5148161"/>
            <a:ext cx="8083314" cy="996200"/>
          </a:xfrm>
        </p:spPr>
        <p:txBody>
          <a:bodyPr/>
          <a:lstStyle/>
          <a:p>
            <a:pPr marL="461963" indent="-461963"/>
            <a:r>
              <a:rPr lang="en-US" sz="2200" dirty="0"/>
              <a:t>Since we are assuming </a:t>
            </a:r>
            <a:r>
              <a:rPr lang="en-US" sz="2200" i="1" dirty="0"/>
              <a:t>r</a:t>
            </a:r>
            <a:r>
              <a:rPr lang="en-US" sz="2200" baseline="-25000" dirty="0"/>
              <a:t>1</a:t>
            </a:r>
            <a:r>
              <a:rPr lang="en-US" sz="2200" dirty="0"/>
              <a:t> ≠ </a:t>
            </a:r>
            <a:r>
              <a:rPr lang="en-US" sz="2200" i="1" dirty="0"/>
              <a:t>r</a:t>
            </a:r>
            <a:r>
              <a:rPr lang="en-US" sz="2200" baseline="-25000" dirty="0"/>
              <a:t>2</a:t>
            </a:r>
            <a:r>
              <a:rPr lang="en-US" sz="2200" dirty="0"/>
              <a:t>, it follows that a solution of the form </a:t>
            </a:r>
            <a:r>
              <a:rPr lang="en-US" sz="2200" i="1" dirty="0"/>
              <a:t>y</a:t>
            </a:r>
            <a:r>
              <a:rPr lang="en-US" sz="2200" dirty="0"/>
              <a:t> = </a:t>
            </a:r>
            <a:r>
              <a:rPr lang="en-US" sz="2200" i="1" dirty="0" err="1"/>
              <a:t>e</a:t>
            </a:r>
            <a:r>
              <a:rPr lang="en-US" sz="2200" i="1" baseline="30000" dirty="0" err="1"/>
              <a:t>rt</a:t>
            </a:r>
            <a:r>
              <a:rPr lang="en-US" sz="2200" dirty="0"/>
              <a:t> to the above initial value problem will always exist, for any set of initial conditions.</a:t>
            </a:r>
          </a:p>
        </p:txBody>
      </p:sp>
    </p:spTree>
    <p:extLst>
      <p:ext uri="{BB962C8B-B14F-4D97-AF65-F5344CB8AC3E}">
        <p14:creationId xmlns:p14="http://schemas.microsoft.com/office/powerpoint/2010/main" val="243530713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849</Words>
  <Application>Microsoft Office PowerPoint</Application>
  <PresentationFormat>On-screen Show (4:3)</PresentationFormat>
  <Paragraphs>82</Paragraphs>
  <Slides>14</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14</vt:i4>
      </vt:variant>
    </vt:vector>
  </HeadingPairs>
  <TitlesOfParts>
    <vt:vector size="29"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3.1 Homogeneous Differential Equations with Constant Coefficients</vt:lpstr>
      <vt:lpstr>2nd Order Linear Homogeneous Equations-Constant Coefficients</vt:lpstr>
      <vt:lpstr>Homogeneous Equations, Initial Values</vt:lpstr>
      <vt:lpstr>Example 3.1.1: General Solution </vt:lpstr>
      <vt:lpstr>Example 3.1.1: Initial Conditions</vt:lpstr>
      <vt:lpstr>The Characteristic Equation</vt:lpstr>
      <vt:lpstr>The General Solution</vt:lpstr>
      <vt:lpstr>Initial Conditions</vt:lpstr>
      <vt:lpstr>Example 3.1.2 General Solution</vt:lpstr>
      <vt:lpstr>Example 3.1.3 Particular Solution</vt:lpstr>
      <vt:lpstr>Example 3.1.4: Initial Value Problem</vt:lpstr>
      <vt:lpstr>Example 3.1.5: Find Maximum Value</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2021-11-15T08:22:51Z</dcterms:modified>
</cp:coreProperties>
</file>