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4"/>
  </p:notesMasterIdLst>
  <p:sldIdLst>
    <p:sldId id="436" r:id="rId8"/>
    <p:sldId id="509" r:id="rId9"/>
    <p:sldId id="489"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351" r:id="rId23"/>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58" autoAdjust="0"/>
    <p:restoredTop sz="86375" autoAdjust="0"/>
  </p:normalViewPr>
  <p:slideViewPr>
    <p:cSldViewPr>
      <p:cViewPr varScale="1">
        <p:scale>
          <a:sx n="51" d="100"/>
          <a:sy n="51" d="100"/>
        </p:scale>
        <p:origin x="1196" y="36"/>
      </p:cViewPr>
      <p:guideLst>
        <p:guide pos="2880"/>
        <p:guide orient="horz" pos="2160"/>
      </p:guideLst>
    </p:cSldViewPr>
  </p:slideViewPr>
  <p:outlineViewPr>
    <p:cViewPr>
      <p:scale>
        <a:sx n="33" d="100"/>
        <a:sy n="33" d="100"/>
      </p:scale>
      <p:origin x="0" y="-65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8/3/2025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6.bin"/><Relationship Id="rId3" Type="http://schemas.openxmlformats.org/officeDocument/2006/relationships/image" Target="../media/image22.emf"/><Relationship Id="rId7" Type="http://schemas.openxmlformats.org/officeDocument/2006/relationships/image" Target="../media/image24.wmf"/><Relationship Id="rId12" Type="http://schemas.openxmlformats.org/officeDocument/2006/relationships/image" Target="../media/image27.png"/><Relationship Id="rId2" Type="http://schemas.openxmlformats.org/officeDocument/2006/relationships/oleObject" Target="../embeddings/oleObject21.bin"/><Relationship Id="rId1" Type="http://schemas.openxmlformats.org/officeDocument/2006/relationships/slideLayout" Target="../slideLayouts/slideLayout18.xml"/><Relationship Id="rId6" Type="http://schemas.openxmlformats.org/officeDocument/2006/relationships/oleObject" Target="../embeddings/oleObject23.bin"/><Relationship Id="rId11" Type="http://schemas.openxmlformats.org/officeDocument/2006/relationships/image" Target="../media/image26.wmf"/><Relationship Id="rId5" Type="http://schemas.openxmlformats.org/officeDocument/2006/relationships/image" Target="../media/image23.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5.wmf"/><Relationship Id="rId14" Type="http://schemas.openxmlformats.org/officeDocument/2006/relationships/image" Target="../media/image28.wmf"/></Relationships>
</file>

<file path=ppt/slides/_rels/slide1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7.bin"/><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slideLayout" Target="../slideLayouts/slideLayout18.x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 Id="rId9" Type="http://schemas.openxmlformats.org/officeDocument/2006/relationships/image" Target="../media/image35.wmf"/></Relationships>
</file>

<file path=ppt/slides/_rels/slide13.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3.bin"/><Relationship Id="rId1" Type="http://schemas.openxmlformats.org/officeDocument/2006/relationships/slideLayout" Target="../slideLayouts/slideLayout18.xml"/><Relationship Id="rId6" Type="http://schemas.openxmlformats.org/officeDocument/2006/relationships/oleObject" Target="../embeddings/oleObject35.bin"/><Relationship Id="rId5" Type="http://schemas.openxmlformats.org/officeDocument/2006/relationships/image" Target="../media/image37.wmf"/><Relationship Id="rId4"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18.xml"/><Relationship Id="rId6" Type="http://schemas.openxmlformats.org/officeDocument/2006/relationships/oleObject" Target="../embeddings/oleObject38.bin"/><Relationship Id="rId5" Type="http://schemas.openxmlformats.org/officeDocument/2006/relationships/image" Target="../media/image40.wmf"/><Relationship Id="rId4" Type="http://schemas.openxmlformats.org/officeDocument/2006/relationships/oleObject" Target="../embeddings/oleObject37.bin"/><Relationship Id="rId9" Type="http://schemas.openxmlformats.org/officeDocument/2006/relationships/image" Target="../media/image4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8.wmf"/><Relationship Id="rId3" Type="http://schemas.openxmlformats.org/officeDocument/2006/relationships/image" Target="../media/image43.emf"/><Relationship Id="rId7" Type="http://schemas.openxmlformats.org/officeDocument/2006/relationships/image" Target="../media/image45.wmf"/><Relationship Id="rId12" Type="http://schemas.openxmlformats.org/officeDocument/2006/relationships/oleObject" Target="../embeddings/oleObject45.bin"/><Relationship Id="rId2" Type="http://schemas.openxmlformats.org/officeDocument/2006/relationships/oleObject" Target="../embeddings/oleObject40.bin"/><Relationship Id="rId1" Type="http://schemas.openxmlformats.org/officeDocument/2006/relationships/slideLayout" Target="../slideLayouts/slideLayout18.xml"/><Relationship Id="rId6" Type="http://schemas.openxmlformats.org/officeDocument/2006/relationships/oleObject" Target="../embeddings/oleObject42.bin"/><Relationship Id="rId11" Type="http://schemas.openxmlformats.org/officeDocument/2006/relationships/image" Target="../media/image47.wmf"/><Relationship Id="rId5" Type="http://schemas.openxmlformats.org/officeDocument/2006/relationships/image" Target="../media/image44.emf"/><Relationship Id="rId15" Type="http://schemas.openxmlformats.org/officeDocument/2006/relationships/image" Target="../media/image49.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6.wmf"/><Relationship Id="rId14"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8.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18.x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8.bin"/><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18.x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11.bin"/><Relationship Id="rId1" Type="http://schemas.openxmlformats.org/officeDocument/2006/relationships/slideLayout" Target="../slideLayouts/slideLayout18.x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18.x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A3F1-C9A0-4EA3-B263-8CAA624DE561}"/>
              </a:ext>
            </a:extLst>
          </p:cNvPr>
          <p:cNvSpPr>
            <a:spLocks noGrp="1"/>
          </p:cNvSpPr>
          <p:nvPr>
            <p:ph type="title"/>
          </p:nvPr>
        </p:nvSpPr>
        <p:spPr>
          <a:xfrm>
            <a:off x="281354" y="457200"/>
            <a:ext cx="8534400" cy="777875"/>
          </a:xfrm>
        </p:spPr>
        <p:txBody>
          <a:bodyPr>
            <a:normAutofit/>
          </a:bodyPr>
          <a:lstStyle/>
          <a:p>
            <a:r>
              <a:rPr lang="en-US" dirty="0"/>
              <a:t>Example 3.4.2 (part one)</a:t>
            </a:r>
            <a:endParaRPr lang="en-IN" dirty="0"/>
          </a:p>
        </p:txBody>
      </p:sp>
      <p:sp>
        <p:nvSpPr>
          <p:cNvPr id="3" name="Content Placeholder 2">
            <a:extLst>
              <a:ext uri="{FF2B5EF4-FFF2-40B4-BE49-F238E27FC236}">
                <a16:creationId xmlns:a16="http://schemas.microsoft.com/office/drawing/2014/main" id="{B9F9509A-137F-420E-9488-CFDF9460150A}"/>
              </a:ext>
            </a:extLst>
          </p:cNvPr>
          <p:cNvSpPr>
            <a:spLocks noGrp="1"/>
          </p:cNvSpPr>
          <p:nvPr>
            <p:ph sz="quarter" idx="15"/>
          </p:nvPr>
        </p:nvSpPr>
        <p:spPr>
          <a:xfrm>
            <a:off x="380060" y="1447800"/>
            <a:ext cx="8534400" cy="425450"/>
          </a:xfrm>
        </p:spPr>
        <p:txBody>
          <a:bodyPr/>
          <a:lstStyle/>
          <a:p>
            <a:pPr marL="457200" indent="-457200"/>
            <a:r>
              <a:rPr lang="en-US" sz="2400" dirty="0"/>
              <a:t>Find the solution of the initial value problem</a:t>
            </a:r>
          </a:p>
        </p:txBody>
      </p:sp>
      <p:graphicFrame>
        <p:nvGraphicFramePr>
          <p:cNvPr id="19" name="Object 10" descr="y super double prime minus y super prime plus one divided by four times y equals zero comma y of zero equals two comma y super prime of zero equals one divided by three">
            <a:extLst>
              <a:ext uri="{FF2B5EF4-FFF2-40B4-BE49-F238E27FC236}">
                <a16:creationId xmlns:a16="http://schemas.microsoft.com/office/drawing/2014/main" id="{4867CE4F-7F34-4690-9CD4-DA3C1D423EED}"/>
              </a:ext>
            </a:extLst>
          </p:cNvPr>
          <p:cNvGraphicFramePr>
            <a:graphicFrameLocks noGrp="1" noChangeAspect="1"/>
          </p:cNvGraphicFramePr>
          <p:nvPr>
            <p:ph sz="quarter" idx="16"/>
            <p:extLst>
              <p:ext uri="{D42A27DB-BD31-4B8C-83A1-F6EECF244321}">
                <p14:modId xmlns:p14="http://schemas.microsoft.com/office/powerpoint/2010/main" val="295582906"/>
              </p:ext>
            </p:extLst>
          </p:nvPr>
        </p:nvGraphicFramePr>
        <p:xfrm>
          <a:off x="2590800" y="1905000"/>
          <a:ext cx="3639464" cy="616522"/>
        </p:xfrm>
        <a:graphic>
          <a:graphicData uri="http://schemas.openxmlformats.org/presentationml/2006/ole">
            <mc:AlternateContent xmlns:mc="http://schemas.openxmlformats.org/markup-compatibility/2006">
              <mc:Choice xmlns:v="urn:schemas-microsoft-com:vml" Requires="v">
                <p:oleObj name="Equation" r:id="rId2" imgW="2324100" imgH="393700" progId="Equation.DSMT4">
                  <p:embed/>
                </p:oleObj>
              </mc:Choice>
              <mc:Fallback>
                <p:oleObj name="Equation" r:id="rId2" imgW="2324100" imgH="393700" progId="Equation.DSMT4">
                  <p:embed/>
                  <p:pic>
                    <p:nvPicPr>
                      <p:cNvPr id="135178" name="Object 10"/>
                      <p:cNvPicPr>
                        <a:picLocks noChangeAspect="1" noChangeArrowheads="1"/>
                      </p:cNvPicPr>
                      <p:nvPr/>
                    </p:nvPicPr>
                    <p:blipFill>
                      <a:blip r:embed="rId3"/>
                      <a:srcRect/>
                      <a:stretch>
                        <a:fillRect/>
                      </a:stretch>
                    </p:blipFill>
                    <p:spPr bwMode="auto">
                      <a:xfrm>
                        <a:off x="2590800" y="1905000"/>
                        <a:ext cx="3639464" cy="616522"/>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90B72777-E3C4-43A5-AFA8-F2C6A20953CD}"/>
              </a:ext>
            </a:extLst>
          </p:cNvPr>
          <p:cNvSpPr>
            <a:spLocks noGrp="1"/>
          </p:cNvSpPr>
          <p:nvPr>
            <p:ph sz="quarter" idx="18"/>
          </p:nvPr>
        </p:nvSpPr>
        <p:spPr>
          <a:xfrm>
            <a:off x="380060" y="2551974"/>
            <a:ext cx="8611540" cy="440483"/>
          </a:xfrm>
        </p:spPr>
        <p:txBody>
          <a:bodyPr/>
          <a:lstStyle/>
          <a:p>
            <a:pPr marL="457200" indent="-457200"/>
            <a:r>
              <a:rPr lang="en-US" dirty="0"/>
              <a:t>Assuming exponential solution leads to characteristic equation:</a:t>
            </a:r>
          </a:p>
        </p:txBody>
      </p:sp>
      <p:graphicFrame>
        <p:nvGraphicFramePr>
          <p:cNvPr id="20" name="Object 11" descr="y of t equals e super r times t right double arrow r squared minus r plus one divided by four equals zero left right double arrow open left parenthesis r minus one divided by two close squared equals zero multirelation left right double arrow r equals one divided by two">
            <a:extLst>
              <a:ext uri="{FF2B5EF4-FFF2-40B4-BE49-F238E27FC236}">
                <a16:creationId xmlns:a16="http://schemas.microsoft.com/office/drawing/2014/main" id="{7FA89D8F-28CE-42DA-9F06-0DD38909AB81}"/>
              </a:ext>
            </a:extLst>
          </p:cNvPr>
          <p:cNvGraphicFramePr>
            <a:graphicFrameLocks noGrp="1" noChangeAspect="1"/>
          </p:cNvGraphicFramePr>
          <p:nvPr>
            <p:ph type="pic" sz="quarter" idx="20"/>
            <p:extLst>
              <p:ext uri="{D42A27DB-BD31-4B8C-83A1-F6EECF244321}">
                <p14:modId xmlns:p14="http://schemas.microsoft.com/office/powerpoint/2010/main" val="3686283132"/>
              </p:ext>
            </p:extLst>
          </p:nvPr>
        </p:nvGraphicFramePr>
        <p:xfrm>
          <a:off x="2003028" y="2971800"/>
          <a:ext cx="4854972" cy="583350"/>
        </p:xfrm>
        <a:graphic>
          <a:graphicData uri="http://schemas.openxmlformats.org/presentationml/2006/ole">
            <mc:AlternateContent xmlns:mc="http://schemas.openxmlformats.org/markup-compatibility/2006">
              <mc:Choice xmlns:v="urn:schemas-microsoft-com:vml" Requires="v">
                <p:oleObj name="Equation" r:id="rId4" imgW="3276600" imgH="393700" progId="Equation.DSMT4">
                  <p:embed/>
                </p:oleObj>
              </mc:Choice>
              <mc:Fallback>
                <p:oleObj name="Equation" r:id="rId4" imgW="3276600" imgH="393700" progId="Equation.DSMT4">
                  <p:embed/>
                  <p:pic>
                    <p:nvPicPr>
                      <p:cNvPr id="135179" name="Object 11"/>
                      <p:cNvPicPr>
                        <a:picLocks noChangeAspect="1" noChangeArrowheads="1"/>
                      </p:cNvPicPr>
                      <p:nvPr/>
                    </p:nvPicPr>
                    <p:blipFill>
                      <a:blip r:embed="rId5"/>
                      <a:srcRect/>
                      <a:stretch>
                        <a:fillRect/>
                      </a:stretch>
                    </p:blipFill>
                    <p:spPr bwMode="auto">
                      <a:xfrm>
                        <a:off x="2003028" y="2971800"/>
                        <a:ext cx="4854972" cy="58335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130577D8-B156-4B63-AFF0-71E80556A1D7}"/>
              </a:ext>
            </a:extLst>
          </p:cNvPr>
          <p:cNvSpPr>
            <a:spLocks noGrp="1"/>
          </p:cNvSpPr>
          <p:nvPr>
            <p:ph sz="quarter" idx="21"/>
          </p:nvPr>
        </p:nvSpPr>
        <p:spPr>
          <a:xfrm>
            <a:off x="380060" y="3581400"/>
            <a:ext cx="3887140" cy="393576"/>
          </a:xfrm>
        </p:spPr>
        <p:txBody>
          <a:bodyPr/>
          <a:lstStyle/>
          <a:p>
            <a:pPr marL="457200" indent="-457200"/>
            <a:r>
              <a:rPr lang="en-US" sz="2200" dirty="0"/>
              <a:t>Thus the general solution is</a:t>
            </a:r>
          </a:p>
        </p:txBody>
      </p:sp>
      <p:graphicFrame>
        <p:nvGraphicFramePr>
          <p:cNvPr id="21" name="Object 12" descr="y of t equals c sub one times e super t solidus two plus c sub two times t times e super t solidus two">
            <a:extLst>
              <a:ext uri="{FF2B5EF4-FFF2-40B4-BE49-F238E27FC236}">
                <a16:creationId xmlns:a16="http://schemas.microsoft.com/office/drawing/2014/main" id="{5D2A7E5C-C269-4C03-9453-713052E9EA70}"/>
              </a:ext>
            </a:extLst>
          </p:cNvPr>
          <p:cNvGraphicFramePr>
            <a:graphicFrameLocks noGrp="1" noChangeAspect="1"/>
          </p:cNvGraphicFramePr>
          <p:nvPr>
            <p:ph type="pic" sz="quarter" idx="24"/>
            <p:extLst>
              <p:ext uri="{D42A27DB-BD31-4B8C-83A1-F6EECF244321}">
                <p14:modId xmlns:p14="http://schemas.microsoft.com/office/powerpoint/2010/main" val="3931925802"/>
              </p:ext>
            </p:extLst>
          </p:nvPr>
        </p:nvGraphicFramePr>
        <p:xfrm>
          <a:off x="1557868" y="4031130"/>
          <a:ext cx="2004441" cy="368163"/>
        </p:xfrm>
        <a:graphic>
          <a:graphicData uri="http://schemas.openxmlformats.org/presentationml/2006/ole">
            <mc:AlternateContent xmlns:mc="http://schemas.openxmlformats.org/markup-compatibility/2006">
              <mc:Choice xmlns:v="urn:schemas-microsoft-com:vml" Requires="v">
                <p:oleObj name="Equation" r:id="rId6" imgW="1244520" imgH="228600" progId="Equation.3">
                  <p:embed/>
                </p:oleObj>
              </mc:Choice>
              <mc:Fallback>
                <p:oleObj name="Equation" r:id="rId6" imgW="1244520" imgH="228600" progId="Equation.3">
                  <p:embed/>
                  <p:pic>
                    <p:nvPicPr>
                      <p:cNvPr id="13518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7868" y="4031130"/>
                        <a:ext cx="2004441" cy="3681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9E044A97-A52F-4788-9F25-0BC9DE3D5A7F}"/>
              </a:ext>
            </a:extLst>
          </p:cNvPr>
          <p:cNvSpPr>
            <a:spLocks noGrp="1"/>
          </p:cNvSpPr>
          <p:nvPr>
            <p:ph sz="quarter" idx="25"/>
          </p:nvPr>
        </p:nvSpPr>
        <p:spPr>
          <a:xfrm>
            <a:off x="380060" y="4419600"/>
            <a:ext cx="3887140" cy="365146"/>
          </a:xfrm>
        </p:spPr>
        <p:txBody>
          <a:bodyPr/>
          <a:lstStyle/>
          <a:p>
            <a:pPr marL="457200" indent="-457200"/>
            <a:r>
              <a:rPr lang="en-IN" sz="2200" dirty="0"/>
              <a:t>Using the initial conditions:</a:t>
            </a:r>
          </a:p>
        </p:txBody>
      </p:sp>
      <p:graphicFrame>
        <p:nvGraphicFramePr>
          <p:cNvPr id="22" name="Object 13" descr="multirelation multiline equation row 1 c sub one equals two row 2  one divided by two times c sub one plus c sub two equals one divided by three right curly bracket right double arrow c sub one equals two comma equation left hand side c sub two equals right hand side negative two divided by three">
            <a:extLst>
              <a:ext uri="{FF2B5EF4-FFF2-40B4-BE49-F238E27FC236}">
                <a16:creationId xmlns:a16="http://schemas.microsoft.com/office/drawing/2014/main" id="{9A4EED1F-D2FE-4588-80E4-CFD55620DBC2}"/>
              </a:ext>
            </a:extLst>
          </p:cNvPr>
          <p:cNvGraphicFramePr>
            <a:graphicFrameLocks noGrp="1" noChangeAspect="1"/>
          </p:cNvGraphicFramePr>
          <p:nvPr>
            <p:ph sz="quarter" idx="22"/>
            <p:extLst>
              <p:ext uri="{D42A27DB-BD31-4B8C-83A1-F6EECF244321}">
                <p14:modId xmlns:p14="http://schemas.microsoft.com/office/powerpoint/2010/main" val="164981460"/>
              </p:ext>
            </p:extLst>
          </p:nvPr>
        </p:nvGraphicFramePr>
        <p:xfrm>
          <a:off x="1066800" y="4800600"/>
          <a:ext cx="3245510" cy="811378"/>
        </p:xfrm>
        <a:graphic>
          <a:graphicData uri="http://schemas.openxmlformats.org/presentationml/2006/ole">
            <mc:AlternateContent xmlns:mc="http://schemas.openxmlformats.org/markup-compatibility/2006">
              <mc:Choice xmlns:v="urn:schemas-microsoft-com:vml" Requires="v">
                <p:oleObj name="Equation" r:id="rId8" imgW="2438280" imgH="609480" progId="Equation.3">
                  <p:embed/>
                </p:oleObj>
              </mc:Choice>
              <mc:Fallback>
                <p:oleObj name="Equation" r:id="rId8" imgW="2438280" imgH="609480" progId="Equation.3">
                  <p:embed/>
                  <p:pic>
                    <p:nvPicPr>
                      <p:cNvPr id="13518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800600"/>
                        <a:ext cx="3245510" cy="81137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6C4E4522-3CB7-4C1A-A7E1-A77E34F7060A}"/>
              </a:ext>
            </a:extLst>
          </p:cNvPr>
          <p:cNvSpPr>
            <a:spLocks noGrp="1"/>
          </p:cNvSpPr>
          <p:nvPr>
            <p:ph sz="quarter" idx="26"/>
          </p:nvPr>
        </p:nvSpPr>
        <p:spPr>
          <a:xfrm>
            <a:off x="443098" y="5717141"/>
            <a:ext cx="1233302" cy="387116"/>
          </a:xfrm>
        </p:spPr>
        <p:txBody>
          <a:bodyPr/>
          <a:lstStyle/>
          <a:p>
            <a:pPr marL="457200" indent="-457200">
              <a:buClr>
                <a:schemeClr val="accent2"/>
              </a:buClr>
            </a:pPr>
            <a:r>
              <a:rPr lang="en-IN" sz="2200" dirty="0"/>
              <a:t>Thus</a:t>
            </a:r>
          </a:p>
        </p:txBody>
      </p:sp>
      <p:graphicFrame>
        <p:nvGraphicFramePr>
          <p:cNvPr id="23" name="Object 14" descr="y of t equals two times e super t solidus two minus two divided by three times t times e super t solidus two">
            <a:extLst>
              <a:ext uri="{FF2B5EF4-FFF2-40B4-BE49-F238E27FC236}">
                <a16:creationId xmlns:a16="http://schemas.microsoft.com/office/drawing/2014/main" id="{5C38EA10-920F-4613-9548-CB205B332D05}"/>
              </a:ext>
            </a:extLst>
          </p:cNvPr>
          <p:cNvGraphicFramePr>
            <a:graphicFrameLocks noGrp="1" noChangeAspect="1"/>
          </p:cNvGraphicFramePr>
          <p:nvPr>
            <p:ph sz="quarter" idx="29"/>
            <p:extLst>
              <p:ext uri="{D42A27DB-BD31-4B8C-83A1-F6EECF244321}">
                <p14:modId xmlns:p14="http://schemas.microsoft.com/office/powerpoint/2010/main" val="2116499889"/>
              </p:ext>
            </p:extLst>
          </p:nvPr>
        </p:nvGraphicFramePr>
        <p:xfrm>
          <a:off x="1676400" y="5610370"/>
          <a:ext cx="1828800" cy="590551"/>
        </p:xfrm>
        <a:graphic>
          <a:graphicData uri="http://schemas.openxmlformats.org/presentationml/2006/ole">
            <mc:AlternateContent xmlns:mc="http://schemas.openxmlformats.org/markup-compatibility/2006">
              <mc:Choice xmlns:v="urn:schemas-microsoft-com:vml" Requires="v">
                <p:oleObj name="Equation" r:id="rId10" imgW="1218960" imgH="393480" progId="Equation.3">
                  <p:embed/>
                </p:oleObj>
              </mc:Choice>
              <mc:Fallback>
                <p:oleObj name="Equation" r:id="rId10" imgW="1218960" imgH="393480" progId="Equation.3">
                  <p:embed/>
                  <p:pic>
                    <p:nvPicPr>
                      <p:cNvPr id="135182"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5610370"/>
                        <a:ext cx="1828800" cy="590551"/>
                      </a:xfrm>
                      <a:prstGeom prst="rect">
                        <a:avLst/>
                      </a:prstGeom>
                      <a:noFill/>
                    </p:spPr>
                  </p:pic>
                </p:oleObj>
              </mc:Fallback>
            </mc:AlternateContent>
          </a:graphicData>
        </a:graphic>
      </p:graphicFrame>
      <p:pic>
        <p:nvPicPr>
          <p:cNvPr id="6" name="Picture Placeholder 5" descr="A curve is graphed in a coordinate plane. The horizontal axis labeled, t ranges from 1 to 4, in increments of 1. The vertical axis labeled, y of t ranges from negative 2 to 4, in increments of 1. The equation of the curve is y of t equals e to the power of start fraction t over 2 end fraction left parenthesis 2 minus start fraction 2 over 3 end fraction, t right parenthesis. The curve is concave down decreasing from (0, 2) and passes through (1, 2.2), (2, 1.9), (3, 0), and (3.5, negative 2). All values are estimated.">
            <a:extLst>
              <a:ext uri="{FF2B5EF4-FFF2-40B4-BE49-F238E27FC236}">
                <a16:creationId xmlns:a16="http://schemas.microsoft.com/office/drawing/2014/main" id="{BB4A3B4C-4007-4B46-9AAA-D1193205B355}"/>
              </a:ext>
            </a:extLst>
          </p:cNvPr>
          <p:cNvPicPr>
            <a:picLocks noGrp="1" noChangeAspect="1"/>
          </p:cNvPicPr>
          <p:nvPr>
            <p:ph type="pic" sz="quarter" idx="19"/>
          </p:nvPr>
        </p:nvPicPr>
        <p:blipFill>
          <a:blip r:embed="rId12"/>
          <a:stretch>
            <a:fillRect/>
          </a:stretch>
        </p:blipFill>
        <p:spPr>
          <a:xfrm>
            <a:off x="4980714" y="3793741"/>
            <a:ext cx="3782286" cy="2461169"/>
          </a:xfrm>
          <a:prstGeom prst="rect">
            <a:avLst/>
          </a:prstGeom>
        </p:spPr>
      </p:pic>
      <p:graphicFrame>
        <p:nvGraphicFramePr>
          <p:cNvPr id="25" name="Object 17" descr="y of t equals e super t solidus two times open left parenthesis two minus two solidus three times t close">
            <a:extLst>
              <a:ext uri="{FF2B5EF4-FFF2-40B4-BE49-F238E27FC236}">
                <a16:creationId xmlns:a16="http://schemas.microsoft.com/office/drawing/2014/main" id="{192C06DA-EEEB-4064-AB09-C5D41715B431}"/>
              </a:ext>
            </a:extLst>
          </p:cNvPr>
          <p:cNvGraphicFramePr>
            <a:graphicFrameLocks noGrp="1" noChangeAspect="1"/>
          </p:cNvGraphicFramePr>
          <p:nvPr>
            <p:ph sz="quarter" idx="30"/>
            <p:extLst>
              <p:ext uri="{D42A27DB-BD31-4B8C-83A1-F6EECF244321}">
                <p14:modId xmlns:p14="http://schemas.microsoft.com/office/powerpoint/2010/main" val="2660187201"/>
              </p:ext>
            </p:extLst>
          </p:nvPr>
        </p:nvGraphicFramePr>
        <p:xfrm>
          <a:off x="6553200" y="3932506"/>
          <a:ext cx="1840813" cy="334694"/>
        </p:xfrm>
        <a:graphic>
          <a:graphicData uri="http://schemas.openxmlformats.org/presentationml/2006/ole">
            <mc:AlternateContent xmlns:mc="http://schemas.openxmlformats.org/markup-compatibility/2006">
              <mc:Choice xmlns:v="urn:schemas-microsoft-com:vml" Requires="v">
                <p:oleObj name="Equation" r:id="rId13" imgW="1257120" imgH="228600" progId="Equation.3">
                  <p:embed/>
                </p:oleObj>
              </mc:Choice>
              <mc:Fallback>
                <p:oleObj name="Equation" r:id="rId13" imgW="1257120" imgH="228600" progId="Equation.3">
                  <p:embed/>
                  <p:pic>
                    <p:nvPicPr>
                      <p:cNvPr id="135185"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3932506"/>
                        <a:ext cx="1840813" cy="33469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515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2577-36CD-46AE-8E1B-B82A1221995E}"/>
              </a:ext>
            </a:extLst>
          </p:cNvPr>
          <p:cNvSpPr>
            <a:spLocks noGrp="1"/>
          </p:cNvSpPr>
          <p:nvPr>
            <p:ph type="title"/>
          </p:nvPr>
        </p:nvSpPr>
        <p:spPr>
          <a:xfrm>
            <a:off x="281354" y="457200"/>
            <a:ext cx="8534400" cy="762000"/>
          </a:xfrm>
        </p:spPr>
        <p:txBody>
          <a:bodyPr>
            <a:normAutofit/>
          </a:bodyPr>
          <a:lstStyle/>
          <a:p>
            <a:r>
              <a:rPr lang="en-US" dirty="0"/>
              <a:t>Example 3.4.2 (part two)</a:t>
            </a:r>
            <a:endParaRPr lang="en-IN" dirty="0"/>
          </a:p>
        </p:txBody>
      </p:sp>
      <p:sp>
        <p:nvSpPr>
          <p:cNvPr id="3" name="Content Placeholder 2">
            <a:extLst>
              <a:ext uri="{FF2B5EF4-FFF2-40B4-BE49-F238E27FC236}">
                <a16:creationId xmlns:a16="http://schemas.microsoft.com/office/drawing/2014/main" id="{01106447-49BC-49FD-9475-27686B0B1D67}"/>
              </a:ext>
            </a:extLst>
          </p:cNvPr>
          <p:cNvSpPr>
            <a:spLocks noGrp="1"/>
          </p:cNvSpPr>
          <p:nvPr>
            <p:ph sz="quarter" idx="15"/>
          </p:nvPr>
        </p:nvSpPr>
        <p:spPr>
          <a:xfrm>
            <a:off x="380060" y="1524000"/>
            <a:ext cx="8534400" cy="425450"/>
          </a:xfrm>
        </p:spPr>
        <p:txBody>
          <a:bodyPr/>
          <a:lstStyle/>
          <a:p>
            <a:pPr marL="457200" indent="-457200"/>
            <a:r>
              <a:rPr lang="en-US" sz="2200" dirty="0"/>
              <a:t>Suppose that the initial slope in the previous problem was increased</a:t>
            </a:r>
          </a:p>
        </p:txBody>
      </p:sp>
      <p:graphicFrame>
        <p:nvGraphicFramePr>
          <p:cNvPr id="19" name="Object 2" descr="y of zero equals two comma y super prime of zero equals two">
            <a:extLst>
              <a:ext uri="{FF2B5EF4-FFF2-40B4-BE49-F238E27FC236}">
                <a16:creationId xmlns:a16="http://schemas.microsoft.com/office/drawing/2014/main" id="{E8D16141-EF29-45EC-950F-21727B36B40B}"/>
              </a:ext>
            </a:extLst>
          </p:cNvPr>
          <p:cNvGraphicFramePr>
            <a:graphicFrameLocks noGrp="1" noChangeAspect="1"/>
          </p:cNvGraphicFramePr>
          <p:nvPr>
            <p:ph sz="quarter" idx="16"/>
            <p:extLst>
              <p:ext uri="{D42A27DB-BD31-4B8C-83A1-F6EECF244321}">
                <p14:modId xmlns:p14="http://schemas.microsoft.com/office/powerpoint/2010/main" val="2322785019"/>
              </p:ext>
            </p:extLst>
          </p:nvPr>
        </p:nvGraphicFramePr>
        <p:xfrm>
          <a:off x="2438400" y="2006193"/>
          <a:ext cx="2416516" cy="427924"/>
        </p:xfrm>
        <a:graphic>
          <a:graphicData uri="http://schemas.openxmlformats.org/presentationml/2006/ole">
            <mc:AlternateContent xmlns:mc="http://schemas.openxmlformats.org/markup-compatibility/2006">
              <mc:Choice xmlns:v="urn:schemas-microsoft-com:vml" Requires="v">
                <p:oleObj name="Equation" r:id="rId2" imgW="1218960" imgH="215640" progId="Equation.3">
                  <p:embed/>
                </p:oleObj>
              </mc:Choice>
              <mc:Fallback>
                <p:oleObj name="Equation" r:id="rId2" imgW="1218960" imgH="215640" progId="Equation.3">
                  <p:embed/>
                  <p:pic>
                    <p:nvPicPr>
                      <p:cNvPr id="14233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06193"/>
                        <a:ext cx="2416516" cy="427924"/>
                      </a:xfrm>
                      <a:prstGeom prst="rect">
                        <a:avLst/>
                      </a:prstGeom>
                      <a:noFill/>
                      <a:ln>
                        <a:noFill/>
                      </a:ln>
                      <a:effectLst/>
                    </p:spPr>
                  </p:pic>
                </p:oleObj>
              </mc:Fallback>
            </mc:AlternateContent>
          </a:graphicData>
        </a:graphic>
      </p:graphicFrame>
      <p:sp>
        <p:nvSpPr>
          <p:cNvPr id="5" name="Content Placeholder 4">
            <a:extLst>
              <a:ext uri="{FF2B5EF4-FFF2-40B4-BE49-F238E27FC236}">
                <a16:creationId xmlns:a16="http://schemas.microsoft.com/office/drawing/2014/main" id="{2445A613-0637-4D3F-8728-324DD8B097B0}"/>
              </a:ext>
            </a:extLst>
          </p:cNvPr>
          <p:cNvSpPr>
            <a:spLocks noGrp="1"/>
          </p:cNvSpPr>
          <p:nvPr>
            <p:ph sz="quarter" idx="18"/>
          </p:nvPr>
        </p:nvSpPr>
        <p:spPr>
          <a:xfrm>
            <a:off x="380060" y="2470150"/>
            <a:ext cx="5175452" cy="425450"/>
          </a:xfrm>
        </p:spPr>
        <p:txBody>
          <a:bodyPr/>
          <a:lstStyle/>
          <a:p>
            <a:pPr marL="457200" indent="-457200"/>
            <a:r>
              <a:rPr lang="en-US" sz="2200" dirty="0"/>
              <a:t>The solution of this modified problem is</a:t>
            </a:r>
          </a:p>
        </p:txBody>
      </p:sp>
      <p:graphicFrame>
        <p:nvGraphicFramePr>
          <p:cNvPr id="20" name="Object 7" descr="y of t equals two times e super t solidus two plus t times e super t solidus two">
            <a:extLst>
              <a:ext uri="{FF2B5EF4-FFF2-40B4-BE49-F238E27FC236}">
                <a16:creationId xmlns:a16="http://schemas.microsoft.com/office/drawing/2014/main" id="{AF07DC99-F05C-432A-8DBE-FF257932BCB5}"/>
              </a:ext>
            </a:extLst>
          </p:cNvPr>
          <p:cNvGraphicFramePr>
            <a:graphicFrameLocks noGrp="1" noChangeAspect="1"/>
          </p:cNvGraphicFramePr>
          <p:nvPr>
            <p:ph type="pic" sz="quarter" idx="19"/>
            <p:extLst>
              <p:ext uri="{D42A27DB-BD31-4B8C-83A1-F6EECF244321}">
                <p14:modId xmlns:p14="http://schemas.microsoft.com/office/powerpoint/2010/main" val="1986899451"/>
              </p:ext>
            </p:extLst>
          </p:nvPr>
        </p:nvGraphicFramePr>
        <p:xfrm>
          <a:off x="2057400" y="2895600"/>
          <a:ext cx="2325697" cy="481179"/>
        </p:xfrm>
        <a:graphic>
          <a:graphicData uri="http://schemas.openxmlformats.org/presentationml/2006/ole">
            <mc:AlternateContent xmlns:mc="http://schemas.openxmlformats.org/markup-compatibility/2006">
              <mc:Choice xmlns:v="urn:schemas-microsoft-com:vml" Requires="v">
                <p:oleObj name="Equation" r:id="rId4" imgW="1104840" imgH="228600" progId="Equation.3">
                  <p:embed/>
                </p:oleObj>
              </mc:Choice>
              <mc:Fallback>
                <p:oleObj name="Equation" r:id="rId4" imgW="1104840" imgH="228600" progId="Equation.3">
                  <p:embed/>
                  <p:pic>
                    <p:nvPicPr>
                      <p:cNvPr id="14234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895600"/>
                        <a:ext cx="2325697" cy="48117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801CB33D-E24D-4943-B621-F2B38A42A40D}"/>
              </a:ext>
            </a:extLst>
          </p:cNvPr>
          <p:cNvSpPr>
            <a:spLocks noGrp="1"/>
          </p:cNvSpPr>
          <p:nvPr>
            <p:ph sz="quarter" idx="21"/>
          </p:nvPr>
        </p:nvSpPr>
        <p:spPr>
          <a:xfrm>
            <a:off x="380060" y="3481222"/>
            <a:ext cx="5106340" cy="2081378"/>
          </a:xfrm>
        </p:spPr>
        <p:txBody>
          <a:bodyPr/>
          <a:lstStyle/>
          <a:p>
            <a:pPr marL="457200" indent="-457200">
              <a:lnSpc>
                <a:spcPct val="100000"/>
              </a:lnSpc>
              <a:spcBef>
                <a:spcPts val="624"/>
              </a:spcBef>
            </a:pPr>
            <a:r>
              <a:rPr lang="en-US" sz="2200" dirty="0"/>
              <a:t>Notice that the coefficient of the second term is now positive. This makes a difference in the graph, since the exponential function is raised to a positive power.</a:t>
            </a:r>
          </a:p>
        </p:txBody>
      </p:sp>
      <p:pic>
        <p:nvPicPr>
          <p:cNvPr id="9" name="Picture 8" descr="A graph plots two curves on a coordinate plane. The horizontal axis labeled t is marked from 0 to 3 in increments of 1. The vertical axis labeled y is marked from negative 1 to 4 in increments of 1. One curve, highlighted in red, is labeled y prime of 0 equals 2: y equals 2 times e to the power of start fraction t over 2 end fraction plus t times e to the power of start fraction t over 2 end fraction. This curve starts at (0, 2) and increases concave up through (0.5, 2.75) and (1, 3.6). The other curve, highlighted in blue, is labeled y prime of 0 equals one-third: y equals 2 times e to the power of start fraction t over 2 end fraction minus two-thirds times t times e to the power of start fractions t over 2 end fraction. This curve increases concave down from (0, 2) to (1, 2.2) and then decreases concave down to the fourth quadrant through (2, 1.8) and (3, 0). All values are estimated."/>
          <p:cNvPicPr>
            <a:picLocks noChangeAspect="1"/>
          </p:cNvPicPr>
          <p:nvPr/>
        </p:nvPicPr>
        <p:blipFill>
          <a:blip r:embed="rId6"/>
          <a:stretch>
            <a:fillRect/>
          </a:stretch>
        </p:blipFill>
        <p:spPr>
          <a:xfrm>
            <a:off x="5555512" y="2286000"/>
            <a:ext cx="3400900" cy="3896269"/>
          </a:xfrm>
          <a:prstGeom prst="rect">
            <a:avLst/>
          </a:prstGeom>
        </p:spPr>
      </p:pic>
    </p:spTree>
    <p:extLst>
      <p:ext uri="{BB962C8B-B14F-4D97-AF65-F5344CB8AC3E}">
        <p14:creationId xmlns:p14="http://schemas.microsoft.com/office/powerpoint/2010/main" val="15169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E036-8EBE-4A24-A228-C85E31DB3E8A}"/>
              </a:ext>
            </a:extLst>
          </p:cNvPr>
          <p:cNvSpPr>
            <a:spLocks noGrp="1"/>
          </p:cNvSpPr>
          <p:nvPr>
            <p:ph type="title"/>
          </p:nvPr>
        </p:nvSpPr>
        <p:spPr>
          <a:xfrm>
            <a:off x="283534" y="457200"/>
            <a:ext cx="8534400" cy="702658"/>
          </a:xfrm>
        </p:spPr>
        <p:txBody>
          <a:bodyPr>
            <a:normAutofit/>
          </a:bodyPr>
          <a:lstStyle/>
          <a:p>
            <a:r>
              <a:rPr lang="en-IN" dirty="0"/>
              <a:t>Reduction of Order</a:t>
            </a:r>
          </a:p>
        </p:txBody>
      </p:sp>
      <p:sp>
        <p:nvSpPr>
          <p:cNvPr id="3" name="Content Placeholder 2">
            <a:extLst>
              <a:ext uri="{FF2B5EF4-FFF2-40B4-BE49-F238E27FC236}">
                <a16:creationId xmlns:a16="http://schemas.microsoft.com/office/drawing/2014/main" id="{018F1FD5-3B07-4795-B238-A4470820E8C1}"/>
              </a:ext>
            </a:extLst>
          </p:cNvPr>
          <p:cNvSpPr>
            <a:spLocks noGrp="1"/>
          </p:cNvSpPr>
          <p:nvPr>
            <p:ph sz="quarter" idx="15"/>
          </p:nvPr>
        </p:nvSpPr>
        <p:spPr>
          <a:xfrm>
            <a:off x="380060" y="1447800"/>
            <a:ext cx="8534400" cy="644517"/>
          </a:xfrm>
        </p:spPr>
        <p:txBody>
          <a:bodyPr/>
          <a:lstStyle/>
          <a:p>
            <a:pPr marL="457200" indent="-457200"/>
            <a:r>
              <a:rPr lang="en-US" sz="2200" dirty="0"/>
              <a:t>The method used so far in this section also works for equations with nonconstant coefficients:</a:t>
            </a:r>
          </a:p>
        </p:txBody>
      </p:sp>
      <p:graphicFrame>
        <p:nvGraphicFramePr>
          <p:cNvPr id="12" name="Object 11" descr="sum with 3 summands y super double prime plus p of t times y super prime plus q of t times y equals zero">
            <a:extLst>
              <a:ext uri="{FF2B5EF4-FFF2-40B4-BE49-F238E27FC236}">
                <a16:creationId xmlns:a16="http://schemas.microsoft.com/office/drawing/2014/main" id="{ABDAC0C5-2AF6-44A1-9FCB-EAACCA713205}"/>
              </a:ext>
            </a:extLst>
          </p:cNvPr>
          <p:cNvGraphicFramePr>
            <a:graphicFrameLocks noChangeAspect="1"/>
          </p:cNvGraphicFramePr>
          <p:nvPr>
            <p:extLst>
              <p:ext uri="{D42A27DB-BD31-4B8C-83A1-F6EECF244321}">
                <p14:modId xmlns:p14="http://schemas.microsoft.com/office/powerpoint/2010/main" val="2744008985"/>
              </p:ext>
            </p:extLst>
          </p:nvPr>
        </p:nvGraphicFramePr>
        <p:xfrm>
          <a:off x="3255334" y="2096523"/>
          <a:ext cx="2632363" cy="449976"/>
        </p:xfrm>
        <a:graphic>
          <a:graphicData uri="http://schemas.openxmlformats.org/presentationml/2006/ole">
            <mc:AlternateContent xmlns:mc="http://schemas.openxmlformats.org/markup-compatibility/2006">
              <mc:Choice xmlns:v="urn:schemas-microsoft-com:vml" Requires="v">
                <p:oleObj name="Equation" r:id="rId2" imgW="1485720" imgH="253800" progId="Equation.DSMT4">
                  <p:embed/>
                </p:oleObj>
              </mc:Choice>
              <mc:Fallback>
                <p:oleObj name="Equation" r:id="rId2" imgW="1485720" imgH="253800" progId="Equation.DSMT4">
                  <p:embed/>
                  <p:pic>
                    <p:nvPicPr>
                      <p:cNvPr id="3" name="Object 2"/>
                      <p:cNvPicPr/>
                      <p:nvPr/>
                    </p:nvPicPr>
                    <p:blipFill>
                      <a:blip r:embed="rId3"/>
                      <a:stretch>
                        <a:fillRect/>
                      </a:stretch>
                    </p:blipFill>
                    <p:spPr>
                      <a:xfrm>
                        <a:off x="3255334" y="2096523"/>
                        <a:ext cx="2632363"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C1F8321-8B84-4984-A511-27D34D63C9A5}"/>
              </a:ext>
            </a:extLst>
          </p:cNvPr>
          <p:cNvSpPr>
            <a:spLocks noGrp="1"/>
          </p:cNvSpPr>
          <p:nvPr>
            <p:ph sz="quarter" idx="18"/>
          </p:nvPr>
        </p:nvSpPr>
        <p:spPr>
          <a:xfrm>
            <a:off x="380060" y="2590800"/>
            <a:ext cx="8334022" cy="533400"/>
          </a:xfrm>
        </p:spPr>
        <p:txBody>
          <a:bodyPr/>
          <a:lstStyle/>
          <a:p>
            <a:pPr marL="457200" indent="-457200"/>
            <a:r>
              <a:rPr lang="en-US" sz="2200" dirty="0"/>
              <a:t>That is, given that </a:t>
            </a:r>
            <a:r>
              <a:rPr lang="en-US" sz="2200" i="1" dirty="0"/>
              <a:t>y</a:t>
            </a:r>
            <a:r>
              <a:rPr lang="en-US" sz="2200" baseline="-25000" dirty="0"/>
              <a:t>1</a:t>
            </a:r>
            <a:r>
              <a:rPr lang="en-US" sz="2200" dirty="0"/>
              <a:t> is solution, try </a:t>
            </a:r>
            <a:r>
              <a:rPr lang="en-US" sz="2200" i="1" dirty="0"/>
              <a:t>y</a:t>
            </a:r>
            <a:r>
              <a:rPr lang="en-US" sz="2200" baseline="-25000" dirty="0"/>
              <a:t>2</a:t>
            </a:r>
            <a:r>
              <a:rPr lang="en-US" sz="2200" dirty="0"/>
              <a:t> = </a:t>
            </a:r>
            <a:r>
              <a:rPr lang="en-US" sz="2200" i="1" dirty="0"/>
              <a:t>v</a:t>
            </a:r>
            <a:r>
              <a:rPr lang="en-US" sz="2200" dirty="0"/>
              <a:t>(</a:t>
            </a:r>
            <a:r>
              <a:rPr lang="en-US" sz="2200" i="1" dirty="0"/>
              <a:t>t</a:t>
            </a:r>
            <a:r>
              <a:rPr lang="en-US" sz="2200" dirty="0"/>
              <a:t>)</a:t>
            </a:r>
            <a:r>
              <a:rPr lang="en-US" sz="2200" i="1" dirty="0"/>
              <a:t>y</a:t>
            </a:r>
            <a:r>
              <a:rPr lang="en-US" sz="2200" baseline="-25000" dirty="0"/>
              <a:t>1</a:t>
            </a:r>
            <a:r>
              <a:rPr lang="en-US" sz="2200" dirty="0"/>
              <a:t>:</a:t>
            </a:r>
          </a:p>
        </p:txBody>
      </p:sp>
      <p:graphicFrame>
        <p:nvGraphicFramePr>
          <p:cNvPr id="20" name="Object 7" descr="multiline equation line 1 y sub two of t equals v of t times y sub one of t line 2 y super prime sub two of t equals v super prime of t times y sub one of t plus v of t times y super prime sub one of t line 3 y super double prime sub two of t equals sum with 3 summands v super double prime of t times y sub one of t plus two times v super prime of t times y super prime sub one of t plus v of t times y super double prime sub one of t">
            <a:extLst>
              <a:ext uri="{FF2B5EF4-FFF2-40B4-BE49-F238E27FC236}">
                <a16:creationId xmlns:a16="http://schemas.microsoft.com/office/drawing/2014/main" id="{7DD5AE54-B6C1-4BF1-A8FF-9FE07A5AD5FF}"/>
              </a:ext>
            </a:extLst>
          </p:cNvPr>
          <p:cNvGraphicFramePr>
            <a:graphicFrameLocks noGrp="1" noChangeAspect="1"/>
          </p:cNvGraphicFramePr>
          <p:nvPr>
            <p:ph type="pic" sz="quarter" idx="19"/>
            <p:extLst>
              <p:ext uri="{D42A27DB-BD31-4B8C-83A1-F6EECF244321}">
                <p14:modId xmlns:p14="http://schemas.microsoft.com/office/powerpoint/2010/main" val="3379638290"/>
              </p:ext>
            </p:extLst>
          </p:nvPr>
        </p:nvGraphicFramePr>
        <p:xfrm>
          <a:off x="1892301" y="3024965"/>
          <a:ext cx="4127499" cy="1143000"/>
        </p:xfrm>
        <a:graphic>
          <a:graphicData uri="http://schemas.openxmlformats.org/presentationml/2006/ole">
            <mc:AlternateContent xmlns:mc="http://schemas.openxmlformats.org/markup-compatibility/2006">
              <mc:Choice xmlns:v="urn:schemas-microsoft-com:vml" Requires="v">
                <p:oleObj name="Equation" r:id="rId4" imgW="2476440" imgH="685800" progId="Equation.3">
                  <p:embed/>
                </p:oleObj>
              </mc:Choice>
              <mc:Fallback>
                <p:oleObj name="Equation" r:id="rId4" imgW="2476440" imgH="685800" progId="Equation.3">
                  <p:embed/>
                  <p:pic>
                    <p:nvPicPr>
                      <p:cNvPr id="1321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301" y="3024965"/>
                        <a:ext cx="4127499" cy="114300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E6F24557-3AD1-4659-8E55-CC40C8761B33}"/>
              </a:ext>
            </a:extLst>
          </p:cNvPr>
          <p:cNvSpPr>
            <a:spLocks noGrp="1"/>
          </p:cNvSpPr>
          <p:nvPr>
            <p:ph sz="quarter" idx="21"/>
          </p:nvPr>
        </p:nvSpPr>
        <p:spPr>
          <a:xfrm>
            <a:off x="380060" y="4181468"/>
            <a:ext cx="8334022" cy="466732"/>
          </a:xfrm>
        </p:spPr>
        <p:txBody>
          <a:bodyPr/>
          <a:lstStyle/>
          <a:p>
            <a:pPr marL="457200" indent="-457200"/>
            <a:r>
              <a:rPr lang="en-US" sz="2200" dirty="0"/>
              <a:t>Substituting these into the original ODE and collecting terms,</a:t>
            </a:r>
          </a:p>
        </p:txBody>
      </p:sp>
      <p:graphicFrame>
        <p:nvGraphicFramePr>
          <p:cNvPr id="21" name="Object 9" descr="sum with 3 summands y sub one times v super double prime plus open left parenthesis two times y super prime sub one plus p times y sub one close times v super prime plus open left parenthesis sum with 3 summands y super double prime sub one plus p times y super prime sub one plus q times y sub one close times v equals zero">
            <a:extLst>
              <a:ext uri="{FF2B5EF4-FFF2-40B4-BE49-F238E27FC236}">
                <a16:creationId xmlns:a16="http://schemas.microsoft.com/office/drawing/2014/main" id="{A26E5A59-888B-487C-A60A-05E3616B9103}"/>
              </a:ext>
            </a:extLst>
          </p:cNvPr>
          <p:cNvGraphicFramePr>
            <a:graphicFrameLocks noGrp="1" noChangeAspect="1"/>
          </p:cNvGraphicFramePr>
          <p:nvPr>
            <p:ph type="pic" sz="quarter" idx="24"/>
            <p:extLst>
              <p:ext uri="{D42A27DB-BD31-4B8C-83A1-F6EECF244321}">
                <p14:modId xmlns:p14="http://schemas.microsoft.com/office/powerpoint/2010/main" val="480207482"/>
              </p:ext>
            </p:extLst>
          </p:nvPr>
        </p:nvGraphicFramePr>
        <p:xfrm>
          <a:off x="2362200" y="4571999"/>
          <a:ext cx="4415098" cy="380999"/>
        </p:xfrm>
        <a:graphic>
          <a:graphicData uri="http://schemas.openxmlformats.org/presentationml/2006/ole">
            <mc:AlternateContent xmlns:mc="http://schemas.openxmlformats.org/markup-compatibility/2006">
              <mc:Choice xmlns:v="urn:schemas-microsoft-com:vml" Requires="v">
                <p:oleObj name="Equation" r:id="rId6" imgW="2501640" imgH="215640" progId="Equation.3">
                  <p:embed/>
                </p:oleObj>
              </mc:Choice>
              <mc:Fallback>
                <p:oleObj name="Equation" r:id="rId6" imgW="2501640" imgH="215640" progId="Equation.3">
                  <p:embed/>
                  <p:pic>
                    <p:nvPicPr>
                      <p:cNvPr id="13210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571999"/>
                        <a:ext cx="4415098" cy="380999"/>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586CDA43-8356-48E7-B6F8-81388C6990E2}"/>
              </a:ext>
            </a:extLst>
          </p:cNvPr>
          <p:cNvSpPr>
            <a:spLocks noGrp="1"/>
          </p:cNvSpPr>
          <p:nvPr>
            <p:ph sz="quarter" idx="25"/>
          </p:nvPr>
        </p:nvSpPr>
        <p:spPr>
          <a:xfrm>
            <a:off x="380060" y="4962531"/>
            <a:ext cx="8200378" cy="676269"/>
          </a:xfrm>
        </p:spPr>
        <p:txBody>
          <a:bodyPr/>
          <a:lstStyle/>
          <a:p>
            <a:pPr marL="457200" indent="-457200">
              <a:lnSpc>
                <a:spcPct val="100000"/>
              </a:lnSpc>
            </a:pPr>
            <a:r>
              <a:rPr lang="en-US" sz="2200" dirty="0"/>
              <a:t>Since </a:t>
            </a:r>
            <a:r>
              <a:rPr lang="en-US" sz="2200" i="1" dirty="0"/>
              <a:t>y</a:t>
            </a:r>
            <a:r>
              <a:rPr lang="en-US" sz="2200" baseline="-25000" dirty="0"/>
              <a:t>1</a:t>
            </a:r>
            <a:r>
              <a:rPr lang="en-US" sz="2200" dirty="0"/>
              <a:t> is a solution to the differential equation, this last equation reduces to a first order equation in </a:t>
            </a:r>
            <a:r>
              <a:rPr lang="en-US" sz="2200" i="1" dirty="0"/>
              <a:t>v</a:t>
            </a:r>
            <a:r>
              <a:rPr lang="en-US" sz="2200" dirty="0"/>
              <a:t>:</a:t>
            </a:r>
          </a:p>
        </p:txBody>
      </p:sp>
      <p:graphicFrame>
        <p:nvGraphicFramePr>
          <p:cNvPr id="22" name="Object 10" descr="y sub one times v super double prime plus open left parenthesis two times y super prime sub one plus p times y sub one close v super prime equals zero">
            <a:extLst>
              <a:ext uri="{FF2B5EF4-FFF2-40B4-BE49-F238E27FC236}">
                <a16:creationId xmlns:a16="http://schemas.microsoft.com/office/drawing/2014/main" id="{49FDBA8B-0542-4666-AB9A-410A1CB4A68B}"/>
              </a:ext>
            </a:extLst>
          </p:cNvPr>
          <p:cNvGraphicFramePr>
            <a:graphicFrameLocks noGrp="1" noChangeAspect="1"/>
          </p:cNvGraphicFramePr>
          <p:nvPr>
            <p:ph type="pic" sz="quarter" idx="20"/>
            <p:extLst>
              <p:ext uri="{D42A27DB-BD31-4B8C-83A1-F6EECF244321}">
                <p14:modId xmlns:p14="http://schemas.microsoft.com/office/powerpoint/2010/main" val="2121124361"/>
              </p:ext>
            </p:extLst>
          </p:nvPr>
        </p:nvGraphicFramePr>
        <p:xfrm>
          <a:off x="3124200" y="5638800"/>
          <a:ext cx="3021891" cy="458680"/>
        </p:xfrm>
        <a:graphic>
          <a:graphicData uri="http://schemas.openxmlformats.org/presentationml/2006/ole">
            <mc:AlternateContent xmlns:mc="http://schemas.openxmlformats.org/markup-compatibility/2006">
              <mc:Choice xmlns:v="urn:schemas-microsoft-com:vml" Requires="v">
                <p:oleObj name="Equation" r:id="rId8" imgW="1422360" imgH="215640" progId="Equation.3">
                  <p:embed/>
                </p:oleObj>
              </mc:Choice>
              <mc:Fallback>
                <p:oleObj name="Equation" r:id="rId8" imgW="1422360" imgH="215640" progId="Equation.3">
                  <p:embed/>
                  <p:pic>
                    <p:nvPicPr>
                      <p:cNvPr id="13210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638800"/>
                        <a:ext cx="3021891" cy="458680"/>
                      </a:xfrm>
                      <a:prstGeom prst="rect">
                        <a:avLst/>
                      </a:prstGeom>
                      <a:noFill/>
                    </p:spPr>
                  </p:pic>
                </p:oleObj>
              </mc:Fallback>
            </mc:AlternateContent>
          </a:graphicData>
        </a:graphic>
      </p:graphicFrame>
    </p:spTree>
    <p:extLst>
      <p:ext uri="{BB962C8B-B14F-4D97-AF65-F5344CB8AC3E}">
        <p14:creationId xmlns:p14="http://schemas.microsoft.com/office/powerpoint/2010/main" val="95043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E036-8EBE-4A24-A228-C85E31DB3E8A}"/>
              </a:ext>
            </a:extLst>
          </p:cNvPr>
          <p:cNvSpPr>
            <a:spLocks noGrp="1"/>
          </p:cNvSpPr>
          <p:nvPr>
            <p:ph type="title"/>
          </p:nvPr>
        </p:nvSpPr>
        <p:spPr>
          <a:xfrm>
            <a:off x="281354" y="458788"/>
            <a:ext cx="8534400" cy="831041"/>
          </a:xfrm>
        </p:spPr>
        <p:txBody>
          <a:bodyPr>
            <a:normAutofit/>
          </a:bodyPr>
          <a:lstStyle/>
          <a:p>
            <a:r>
              <a:rPr lang="en-US" dirty="0"/>
              <a:t>Example 3.4.3: Reduction of Order </a:t>
            </a:r>
            <a:endParaRPr lang="en-IN" dirty="0"/>
          </a:p>
        </p:txBody>
      </p:sp>
      <p:sp>
        <p:nvSpPr>
          <p:cNvPr id="3" name="Content Placeholder 2">
            <a:extLst>
              <a:ext uri="{FF2B5EF4-FFF2-40B4-BE49-F238E27FC236}">
                <a16:creationId xmlns:a16="http://schemas.microsoft.com/office/drawing/2014/main" id="{018F1FD5-3B07-4795-B238-A4470820E8C1}"/>
              </a:ext>
            </a:extLst>
          </p:cNvPr>
          <p:cNvSpPr>
            <a:spLocks noGrp="1"/>
          </p:cNvSpPr>
          <p:nvPr>
            <p:ph sz="quarter" idx="15"/>
          </p:nvPr>
        </p:nvSpPr>
        <p:spPr>
          <a:xfrm>
            <a:off x="380060" y="1524000"/>
            <a:ext cx="8534400" cy="425450"/>
          </a:xfrm>
        </p:spPr>
        <p:txBody>
          <a:bodyPr/>
          <a:lstStyle/>
          <a:p>
            <a:pPr marL="457200" indent="-457200"/>
            <a:r>
              <a:rPr lang="en-US" sz="2200" dirty="0"/>
              <a:t>Given the variable coefficient equation and solution </a:t>
            </a:r>
            <a:r>
              <a:rPr lang="en-US" sz="2200" i="1" dirty="0"/>
              <a:t>y</a:t>
            </a:r>
            <a:r>
              <a:rPr lang="en-US" sz="2200" baseline="-25000" dirty="0"/>
              <a:t>1</a:t>
            </a:r>
            <a:r>
              <a:rPr lang="en-US" sz="2200" dirty="0"/>
              <a:t>, </a:t>
            </a:r>
          </a:p>
        </p:txBody>
      </p:sp>
      <p:graphicFrame>
        <p:nvGraphicFramePr>
          <p:cNvPr id="13" name="Object 0" descr="two times t squared times y super double prime plus three times t times y super prime minus y equals zero comma t greater than zero semicolon y sub one of t equals t super negative one comma">
            <a:extLst>
              <a:ext uri="{FF2B5EF4-FFF2-40B4-BE49-F238E27FC236}">
                <a16:creationId xmlns:a16="http://schemas.microsoft.com/office/drawing/2014/main" id="{1EECC144-1A56-4C29-9C04-AC7D2C3B089F}"/>
              </a:ext>
            </a:extLst>
          </p:cNvPr>
          <p:cNvGraphicFramePr>
            <a:graphicFrameLocks noGrp="1" noChangeAspect="1"/>
          </p:cNvGraphicFramePr>
          <p:nvPr>
            <p:ph sz="quarter" idx="16"/>
            <p:extLst>
              <p:ext uri="{D42A27DB-BD31-4B8C-83A1-F6EECF244321}">
                <p14:modId xmlns:p14="http://schemas.microsoft.com/office/powerpoint/2010/main" val="1273889037"/>
              </p:ext>
            </p:extLst>
          </p:nvPr>
        </p:nvGraphicFramePr>
        <p:xfrm>
          <a:off x="2457110" y="1981200"/>
          <a:ext cx="4229781" cy="404979"/>
        </p:xfrm>
        <a:graphic>
          <a:graphicData uri="http://schemas.openxmlformats.org/presentationml/2006/ole">
            <mc:AlternateContent xmlns:mc="http://schemas.openxmlformats.org/markup-compatibility/2006">
              <mc:Choice xmlns:v="urn:schemas-microsoft-com:vml" Requires="v">
                <p:oleObj name="Equation" r:id="rId2" imgW="2387520" imgH="228600" progId="Equation.3">
                  <p:embed/>
                </p:oleObj>
              </mc:Choice>
              <mc:Fallback>
                <p:oleObj name="Equation" r:id="rId2" imgW="2387520" imgH="228600" progId="Equation.3">
                  <p:embed/>
                  <p:pic>
                    <p:nvPicPr>
                      <p:cNvPr id="139264"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110" y="1981200"/>
                        <a:ext cx="4229781"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1C1F8321-8B84-4984-A511-27D34D63C9A5}"/>
              </a:ext>
            </a:extLst>
          </p:cNvPr>
          <p:cNvSpPr>
            <a:spLocks noGrp="1"/>
          </p:cNvSpPr>
          <p:nvPr>
            <p:ph sz="quarter" idx="18"/>
          </p:nvPr>
        </p:nvSpPr>
        <p:spPr>
          <a:xfrm>
            <a:off x="887118" y="2438400"/>
            <a:ext cx="8028282" cy="419512"/>
          </a:xfrm>
        </p:spPr>
        <p:txBody>
          <a:bodyPr/>
          <a:lstStyle/>
          <a:p>
            <a:pPr marL="0" indent="0">
              <a:buNone/>
            </a:pPr>
            <a:r>
              <a:rPr lang="en-US" sz="2200" dirty="0"/>
              <a:t>use reduction of order method to find a second solution:</a:t>
            </a:r>
          </a:p>
        </p:txBody>
      </p:sp>
      <p:graphicFrame>
        <p:nvGraphicFramePr>
          <p:cNvPr id="16" name="Object 1" descr="multiline equation line 1 y sub two of t equals v of t t super negative one line 2 y super prime sub two of t equals v super prime of t t super negative one minus v of t t super negative two line 3 y super double prime sub two of t equals v super double prime of t t super negative one minus two times v super prime of t t super negative two plus two times v of t t super negative three">
            <a:extLst>
              <a:ext uri="{FF2B5EF4-FFF2-40B4-BE49-F238E27FC236}">
                <a16:creationId xmlns:a16="http://schemas.microsoft.com/office/drawing/2014/main" id="{4A7880FC-60EF-4C8A-8EC4-E3803CAA6DA5}"/>
              </a:ext>
            </a:extLst>
          </p:cNvPr>
          <p:cNvGraphicFramePr>
            <a:graphicFrameLocks noGrp="1" noChangeAspect="1"/>
          </p:cNvGraphicFramePr>
          <p:nvPr>
            <p:ph type="pic" sz="quarter" idx="19"/>
            <p:extLst>
              <p:ext uri="{D42A27DB-BD31-4B8C-83A1-F6EECF244321}">
                <p14:modId xmlns:p14="http://schemas.microsoft.com/office/powerpoint/2010/main" val="1464748228"/>
              </p:ext>
            </p:extLst>
          </p:nvPr>
        </p:nvGraphicFramePr>
        <p:xfrm>
          <a:off x="2514600" y="2910133"/>
          <a:ext cx="3854539" cy="1270247"/>
        </p:xfrm>
        <a:graphic>
          <a:graphicData uri="http://schemas.openxmlformats.org/presentationml/2006/ole">
            <mc:AlternateContent xmlns:mc="http://schemas.openxmlformats.org/markup-compatibility/2006">
              <mc:Choice xmlns:v="urn:schemas-microsoft-com:vml" Requires="v">
                <p:oleObj name="Equation" r:id="rId4" imgW="2234880" imgH="736560" progId="Equation.3">
                  <p:embed/>
                </p:oleObj>
              </mc:Choice>
              <mc:Fallback>
                <p:oleObj name="Equation" r:id="rId4" imgW="2234880" imgH="736560" progId="Equation.3">
                  <p:embed/>
                  <p:pic>
                    <p:nvPicPr>
                      <p:cNvPr id="13926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910133"/>
                        <a:ext cx="3854539" cy="1270247"/>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E6F24557-3AD1-4659-8E55-CC40C8761B33}"/>
              </a:ext>
            </a:extLst>
          </p:cNvPr>
          <p:cNvSpPr>
            <a:spLocks noGrp="1"/>
          </p:cNvSpPr>
          <p:nvPr>
            <p:ph sz="quarter" idx="21"/>
          </p:nvPr>
        </p:nvSpPr>
        <p:spPr>
          <a:xfrm>
            <a:off x="380060" y="4181468"/>
            <a:ext cx="8334022" cy="466732"/>
          </a:xfrm>
        </p:spPr>
        <p:txBody>
          <a:bodyPr/>
          <a:lstStyle/>
          <a:p>
            <a:pPr marL="457200" indent="-457200"/>
            <a:r>
              <a:rPr lang="en-US" sz="2200" dirty="0"/>
              <a:t>Substituting these into the original ODE and collecting terms,</a:t>
            </a:r>
          </a:p>
        </p:txBody>
      </p:sp>
      <p:graphicFrame>
        <p:nvGraphicFramePr>
          <p:cNvPr id="24" name="Object 2" descr="multiline equation line 1 two times t squared times open left parenthesis v super double prime times t super negative one minus two times v super prime times t super negative two plus two times v times t super negative three close plus three times t times open left parenthesis v super prime times t super negative one minus v times t super negative two close minus v times t super negative one equals zero line 2 multirelation left right double arrow sum with 3 summands two times v super double prime times t minus four times v super prime plus four times v times t super negative one plus three times v super prime minus three times v times t super negative one minus v times t super negative one equals zero line 3 left right double arrow two times t times v super double prime minus v super prime equals zero line 4 left right double arrow two times t times u super prime minus u equals zero comma where u of t equals v super prime of t">
            <a:extLst>
              <a:ext uri="{FF2B5EF4-FFF2-40B4-BE49-F238E27FC236}">
                <a16:creationId xmlns:a16="http://schemas.microsoft.com/office/drawing/2014/main" id="{52C7BEAD-BDA2-4047-A27A-6DA36E77D0BF}"/>
              </a:ext>
            </a:extLst>
          </p:cNvPr>
          <p:cNvGraphicFramePr>
            <a:graphicFrameLocks noGrp="1" noChangeAspect="1"/>
          </p:cNvGraphicFramePr>
          <p:nvPr>
            <p:ph type="pic" sz="quarter" idx="24"/>
            <p:extLst>
              <p:ext uri="{D42A27DB-BD31-4B8C-83A1-F6EECF244321}">
                <p14:modId xmlns:p14="http://schemas.microsoft.com/office/powerpoint/2010/main" val="2249677050"/>
              </p:ext>
            </p:extLst>
          </p:nvPr>
        </p:nvGraphicFramePr>
        <p:xfrm>
          <a:off x="974376" y="4612569"/>
          <a:ext cx="5290249" cy="1624391"/>
        </p:xfrm>
        <a:graphic>
          <a:graphicData uri="http://schemas.openxmlformats.org/presentationml/2006/ole">
            <mc:AlternateContent xmlns:mc="http://schemas.openxmlformats.org/markup-compatibility/2006">
              <mc:Choice xmlns:v="urn:schemas-microsoft-com:vml" Requires="v">
                <p:oleObj name="Equation" r:id="rId6" imgW="3060360" imgH="939600" progId="Equation.3">
                  <p:embed/>
                </p:oleObj>
              </mc:Choice>
              <mc:Fallback>
                <p:oleObj name="Equation" r:id="rId6" imgW="3060360" imgH="939600" progId="Equation.3">
                  <p:embed/>
                  <p:pic>
                    <p:nvPicPr>
                      <p:cNvPr id="13926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376" y="4612569"/>
                        <a:ext cx="5290249" cy="162439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556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F6BD-CCC7-4523-BCCC-DD9756B9584E}"/>
              </a:ext>
            </a:extLst>
          </p:cNvPr>
          <p:cNvSpPr>
            <a:spLocks noGrp="1"/>
          </p:cNvSpPr>
          <p:nvPr>
            <p:ph type="title"/>
          </p:nvPr>
        </p:nvSpPr>
        <p:spPr>
          <a:xfrm>
            <a:off x="281354" y="457200"/>
            <a:ext cx="8534400" cy="613763"/>
          </a:xfrm>
        </p:spPr>
        <p:txBody>
          <a:bodyPr>
            <a:noAutofit/>
          </a:bodyPr>
          <a:lstStyle/>
          <a:p>
            <a:r>
              <a:rPr lang="en-US" dirty="0"/>
              <a:t>Example 3.4.3: Finding </a:t>
            </a:r>
            <a:r>
              <a:rPr lang="en-US" i="1" dirty="0"/>
              <a:t>v</a:t>
            </a:r>
            <a:r>
              <a:rPr lang="en-US" dirty="0"/>
              <a:t>(</a:t>
            </a:r>
            <a:r>
              <a:rPr lang="en-US" i="1" dirty="0"/>
              <a:t>t</a:t>
            </a:r>
            <a:r>
              <a:rPr lang="en-US" dirty="0"/>
              <a:t>)</a:t>
            </a:r>
            <a:endParaRPr lang="en-IN" dirty="0"/>
          </a:p>
        </p:txBody>
      </p:sp>
      <p:sp>
        <p:nvSpPr>
          <p:cNvPr id="3" name="Content Placeholder 2">
            <a:extLst>
              <a:ext uri="{FF2B5EF4-FFF2-40B4-BE49-F238E27FC236}">
                <a16:creationId xmlns:a16="http://schemas.microsoft.com/office/drawing/2014/main" id="{66F6762A-C6A7-431A-B1D4-DE0D73848355}"/>
              </a:ext>
            </a:extLst>
          </p:cNvPr>
          <p:cNvSpPr>
            <a:spLocks noGrp="1"/>
          </p:cNvSpPr>
          <p:nvPr>
            <p:ph sz="quarter" idx="15"/>
          </p:nvPr>
        </p:nvSpPr>
        <p:spPr>
          <a:xfrm>
            <a:off x="303813" y="1448156"/>
            <a:ext cx="8534400" cy="425450"/>
          </a:xfrm>
        </p:spPr>
        <p:txBody>
          <a:bodyPr/>
          <a:lstStyle/>
          <a:p>
            <a:pPr marL="457200" indent="-457200"/>
            <a:r>
              <a:rPr lang="en-IN" sz="2200" dirty="0"/>
              <a:t>To solve</a:t>
            </a:r>
          </a:p>
        </p:txBody>
      </p:sp>
      <p:graphicFrame>
        <p:nvGraphicFramePr>
          <p:cNvPr id="19" name="Object 1" descr="two times t times u super prime minus u equals zero comma u of t equals v super prime of t">
            <a:extLst>
              <a:ext uri="{FF2B5EF4-FFF2-40B4-BE49-F238E27FC236}">
                <a16:creationId xmlns:a16="http://schemas.microsoft.com/office/drawing/2014/main" id="{1B811C52-AE27-4423-BA55-636A69A7C372}"/>
              </a:ext>
            </a:extLst>
          </p:cNvPr>
          <p:cNvGraphicFramePr>
            <a:graphicFrameLocks noGrp="1" noChangeAspect="1"/>
          </p:cNvGraphicFramePr>
          <p:nvPr>
            <p:ph type="pic" sz="quarter" idx="19"/>
            <p:extLst>
              <p:ext uri="{D42A27DB-BD31-4B8C-83A1-F6EECF244321}">
                <p14:modId xmlns:p14="http://schemas.microsoft.com/office/powerpoint/2010/main" val="2906434965"/>
              </p:ext>
            </p:extLst>
          </p:nvPr>
        </p:nvGraphicFramePr>
        <p:xfrm>
          <a:off x="910989" y="1873606"/>
          <a:ext cx="3294053" cy="435578"/>
        </p:xfrm>
        <a:graphic>
          <a:graphicData uri="http://schemas.openxmlformats.org/presentationml/2006/ole">
            <mc:AlternateContent xmlns:mc="http://schemas.openxmlformats.org/markup-compatibility/2006">
              <mc:Choice xmlns:v="urn:schemas-microsoft-com:vml" Requires="v">
                <p:oleObj name="Equation" r:id="rId2" imgW="1536480" imgH="203040" progId="Equation.DSMT4">
                  <p:embed/>
                </p:oleObj>
              </mc:Choice>
              <mc:Fallback>
                <p:oleObj name="Equation" r:id="rId2" imgW="1536480" imgH="203040" progId="Equation.DSMT4">
                  <p:embed/>
                  <p:pic>
                    <p:nvPicPr>
                      <p:cNvPr id="14028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89" y="1873606"/>
                        <a:ext cx="3294053" cy="43557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56F2BF6-E60E-470F-BAA7-BF3F7FC984A6}"/>
              </a:ext>
            </a:extLst>
          </p:cNvPr>
          <p:cNvSpPr>
            <a:spLocks noGrp="1"/>
          </p:cNvSpPr>
          <p:nvPr>
            <p:ph sz="quarter" idx="18"/>
          </p:nvPr>
        </p:nvSpPr>
        <p:spPr>
          <a:xfrm>
            <a:off x="910988" y="2307266"/>
            <a:ext cx="8080611" cy="448634"/>
          </a:xfrm>
        </p:spPr>
        <p:txBody>
          <a:bodyPr/>
          <a:lstStyle/>
          <a:p>
            <a:pPr marL="0" indent="0">
              <a:buNone/>
            </a:pPr>
            <a:r>
              <a:rPr lang="en-US" dirty="0"/>
              <a:t>for </a:t>
            </a:r>
            <a:r>
              <a:rPr lang="en-US" i="1" dirty="0"/>
              <a:t>u</a:t>
            </a:r>
            <a:r>
              <a:rPr lang="en-US" dirty="0"/>
              <a:t>, we can use the separation of variables method:</a:t>
            </a:r>
          </a:p>
        </p:txBody>
      </p:sp>
      <p:graphicFrame>
        <p:nvGraphicFramePr>
          <p:cNvPr id="20" name="Object 0" descr="multiline equation line 1 two times t times d times u divided by d times t minus u equals zero left right double arrow integral duu equals integral 12 tdt left right double arrow natural log of absolute value of u equals one divided by two natural log of absolute value of t plus cap c line 2 left right double arrow equation left hand side absolute value of u equals right hand side absolute value of t super one solidus two times e super cap c left right double arrow u equals c times t super one solidus two comma since t greater than zero full stop">
            <a:extLst>
              <a:ext uri="{FF2B5EF4-FFF2-40B4-BE49-F238E27FC236}">
                <a16:creationId xmlns:a16="http://schemas.microsoft.com/office/drawing/2014/main" id="{B9102D79-0603-402D-9AFC-67D64489D64B}"/>
              </a:ext>
            </a:extLst>
          </p:cNvPr>
          <p:cNvGraphicFramePr>
            <a:graphicFrameLocks noGrp="1" noChangeAspect="1"/>
          </p:cNvGraphicFramePr>
          <p:nvPr>
            <p:ph sz="quarter" idx="16"/>
            <p:extLst>
              <p:ext uri="{D42A27DB-BD31-4B8C-83A1-F6EECF244321}">
                <p14:modId xmlns:p14="http://schemas.microsoft.com/office/powerpoint/2010/main" val="2577162704"/>
              </p:ext>
            </p:extLst>
          </p:nvPr>
        </p:nvGraphicFramePr>
        <p:xfrm>
          <a:off x="1335088" y="2873375"/>
          <a:ext cx="6692900" cy="1309688"/>
        </p:xfrm>
        <a:graphic>
          <a:graphicData uri="http://schemas.openxmlformats.org/presentationml/2006/ole">
            <mc:AlternateContent xmlns:mc="http://schemas.openxmlformats.org/markup-compatibility/2006">
              <mc:Choice xmlns:v="urn:schemas-microsoft-com:vml" Requires="v">
                <p:oleObj name="Equation" r:id="rId4" imgW="3504960" imgH="685800" progId="Equation.DSMT4">
                  <p:embed/>
                </p:oleObj>
              </mc:Choice>
              <mc:Fallback>
                <p:oleObj name="Equation" r:id="rId4" imgW="3504960" imgH="685800" progId="Equation.DSMT4">
                  <p:embed/>
                  <p:pic>
                    <p:nvPicPr>
                      <p:cNvPr id="140288" name="Object 0"/>
                      <p:cNvPicPr>
                        <a:picLocks noChangeAspect="1" noChangeArrowheads="1"/>
                      </p:cNvPicPr>
                      <p:nvPr/>
                    </p:nvPicPr>
                    <p:blipFill>
                      <a:blip r:embed="rId5"/>
                      <a:srcRect/>
                      <a:stretch>
                        <a:fillRect/>
                      </a:stretch>
                    </p:blipFill>
                    <p:spPr bwMode="auto">
                      <a:xfrm>
                        <a:off x="1335088" y="2873375"/>
                        <a:ext cx="6692900" cy="1309688"/>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02D34C9D-DA8E-4AA6-BA85-C29287103598}"/>
              </a:ext>
            </a:extLst>
          </p:cNvPr>
          <p:cNvSpPr>
            <a:spLocks noGrp="1"/>
          </p:cNvSpPr>
          <p:nvPr>
            <p:ph sz="quarter" idx="21"/>
          </p:nvPr>
        </p:nvSpPr>
        <p:spPr>
          <a:xfrm>
            <a:off x="380060" y="4495800"/>
            <a:ext cx="1296340" cy="368145"/>
          </a:xfrm>
        </p:spPr>
        <p:txBody>
          <a:bodyPr/>
          <a:lstStyle/>
          <a:p>
            <a:pPr marL="457200" indent="-457200"/>
            <a:r>
              <a:rPr lang="en-IN" sz="2200" dirty="0"/>
              <a:t>Thus</a:t>
            </a:r>
          </a:p>
        </p:txBody>
      </p:sp>
      <p:graphicFrame>
        <p:nvGraphicFramePr>
          <p:cNvPr id="21" name="Object 2" descr="equation left hand side v super prime equals right hand side c times t times one solidus two">
            <a:extLst>
              <a:ext uri="{FF2B5EF4-FFF2-40B4-BE49-F238E27FC236}">
                <a16:creationId xmlns:a16="http://schemas.microsoft.com/office/drawing/2014/main" id="{661CBEAC-D0E3-4B6D-80F0-28F1FCBFDC65}"/>
              </a:ext>
            </a:extLst>
          </p:cNvPr>
          <p:cNvGraphicFramePr>
            <a:graphicFrameLocks noGrp="1" noChangeAspect="1"/>
          </p:cNvGraphicFramePr>
          <p:nvPr>
            <p:ph type="pic" sz="quarter" idx="20"/>
            <p:extLst>
              <p:ext uri="{D42A27DB-BD31-4B8C-83A1-F6EECF244321}">
                <p14:modId xmlns:p14="http://schemas.microsoft.com/office/powerpoint/2010/main" val="3683263644"/>
              </p:ext>
            </p:extLst>
          </p:nvPr>
        </p:nvGraphicFramePr>
        <p:xfrm>
          <a:off x="1700048" y="4664106"/>
          <a:ext cx="1174628" cy="401093"/>
        </p:xfrm>
        <a:graphic>
          <a:graphicData uri="http://schemas.openxmlformats.org/presentationml/2006/ole">
            <mc:AlternateContent xmlns:mc="http://schemas.openxmlformats.org/markup-compatibility/2006">
              <mc:Choice xmlns:v="urn:schemas-microsoft-com:vml" Requires="v">
                <p:oleObj name="Equation" r:id="rId6" imgW="520560" imgH="177480" progId="Equation.3">
                  <p:embed/>
                </p:oleObj>
              </mc:Choice>
              <mc:Fallback>
                <p:oleObj name="Equation" r:id="rId6" imgW="520560" imgH="177480" progId="Equation.3">
                  <p:embed/>
                  <p:pic>
                    <p:nvPicPr>
                      <p:cNvPr id="14029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0048" y="4664106"/>
                        <a:ext cx="1174628" cy="401093"/>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AD09920D-18CF-48B8-A947-EF666A82DC3D}"/>
              </a:ext>
            </a:extLst>
          </p:cNvPr>
          <p:cNvSpPr>
            <a:spLocks noGrp="1"/>
          </p:cNvSpPr>
          <p:nvPr>
            <p:ph sz="quarter" idx="25"/>
          </p:nvPr>
        </p:nvSpPr>
        <p:spPr>
          <a:xfrm>
            <a:off x="867422" y="5181600"/>
            <a:ext cx="1342378" cy="425450"/>
          </a:xfrm>
        </p:spPr>
        <p:txBody>
          <a:bodyPr/>
          <a:lstStyle/>
          <a:p>
            <a:pPr marL="0" indent="0">
              <a:buNone/>
            </a:pPr>
            <a:r>
              <a:rPr lang="en-IN" sz="2200" dirty="0"/>
              <a:t>and hence</a:t>
            </a:r>
          </a:p>
        </p:txBody>
      </p:sp>
      <p:graphicFrame>
        <p:nvGraphicFramePr>
          <p:cNvPr id="22" name="Object 3" descr="v of t equals two divided by three times c times t times three solidus two plus k">
            <a:extLst>
              <a:ext uri="{FF2B5EF4-FFF2-40B4-BE49-F238E27FC236}">
                <a16:creationId xmlns:a16="http://schemas.microsoft.com/office/drawing/2014/main" id="{2F836518-D29F-4942-A0B7-18377664EDCA}"/>
              </a:ext>
            </a:extLst>
          </p:cNvPr>
          <p:cNvGraphicFramePr>
            <a:graphicFrameLocks noGrp="1" noChangeAspect="1"/>
          </p:cNvGraphicFramePr>
          <p:nvPr>
            <p:ph type="pic" sz="quarter" idx="24"/>
            <p:extLst>
              <p:ext uri="{D42A27DB-BD31-4B8C-83A1-F6EECF244321}">
                <p14:modId xmlns:p14="http://schemas.microsoft.com/office/powerpoint/2010/main" val="3033114326"/>
              </p:ext>
            </p:extLst>
          </p:nvPr>
        </p:nvGraphicFramePr>
        <p:xfrm>
          <a:off x="2438400" y="5319155"/>
          <a:ext cx="2129272" cy="814908"/>
        </p:xfrm>
        <a:graphic>
          <a:graphicData uri="http://schemas.openxmlformats.org/presentationml/2006/ole">
            <mc:AlternateContent xmlns:mc="http://schemas.openxmlformats.org/markup-compatibility/2006">
              <mc:Choice xmlns:v="urn:schemas-microsoft-com:vml" Requires="v">
                <p:oleObj name="Equation" r:id="rId8" imgW="1028700" imgH="393700" progId="Equation.DSMT4">
                  <p:embed/>
                </p:oleObj>
              </mc:Choice>
              <mc:Fallback>
                <p:oleObj name="Equation" r:id="rId8" imgW="1028700" imgH="393700" progId="Equation.DSMT4">
                  <p:embed/>
                  <p:pic>
                    <p:nvPicPr>
                      <p:cNvPr id="140291" name="Object 3"/>
                      <p:cNvPicPr>
                        <a:picLocks noChangeAspect="1" noChangeArrowheads="1"/>
                      </p:cNvPicPr>
                      <p:nvPr/>
                    </p:nvPicPr>
                    <p:blipFill>
                      <a:blip r:embed="rId9"/>
                      <a:srcRect/>
                      <a:stretch>
                        <a:fillRect/>
                      </a:stretch>
                    </p:blipFill>
                    <p:spPr bwMode="auto">
                      <a:xfrm>
                        <a:off x="2438400" y="5319155"/>
                        <a:ext cx="2129272" cy="8149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9812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CFF9-E999-4F6C-84C8-3C9DE2E17165}"/>
              </a:ext>
            </a:extLst>
          </p:cNvPr>
          <p:cNvSpPr>
            <a:spLocks noGrp="1"/>
          </p:cNvSpPr>
          <p:nvPr>
            <p:ph type="title"/>
          </p:nvPr>
        </p:nvSpPr>
        <p:spPr>
          <a:xfrm>
            <a:off x="281354" y="457200"/>
            <a:ext cx="8534400" cy="966140"/>
          </a:xfrm>
        </p:spPr>
        <p:txBody>
          <a:bodyPr/>
          <a:lstStyle/>
          <a:p>
            <a:r>
              <a:rPr lang="en-US" dirty="0"/>
              <a:t>Example 3.4.3: General Solution</a:t>
            </a:r>
            <a:endParaRPr lang="en-IN" dirty="0"/>
          </a:p>
        </p:txBody>
      </p:sp>
      <p:sp>
        <p:nvSpPr>
          <p:cNvPr id="3" name="Content Placeholder 2">
            <a:extLst>
              <a:ext uri="{FF2B5EF4-FFF2-40B4-BE49-F238E27FC236}">
                <a16:creationId xmlns:a16="http://schemas.microsoft.com/office/drawing/2014/main" id="{905B9D15-CA4D-40DF-973F-2E4A68738E6D}"/>
              </a:ext>
            </a:extLst>
          </p:cNvPr>
          <p:cNvSpPr>
            <a:spLocks noGrp="1"/>
          </p:cNvSpPr>
          <p:nvPr>
            <p:ph sz="quarter" idx="15"/>
          </p:nvPr>
        </p:nvSpPr>
        <p:spPr>
          <a:xfrm>
            <a:off x="380060" y="1640534"/>
            <a:ext cx="1372540" cy="425450"/>
          </a:xfrm>
        </p:spPr>
        <p:txBody>
          <a:bodyPr/>
          <a:lstStyle/>
          <a:p>
            <a:pPr marL="457200" indent="-457200"/>
            <a:r>
              <a:rPr lang="en-IN" sz="2200" dirty="0"/>
              <a:t>Since</a:t>
            </a:r>
          </a:p>
        </p:txBody>
      </p:sp>
      <p:graphicFrame>
        <p:nvGraphicFramePr>
          <p:cNvPr id="19" name="Object 10" descr="v of t equals two divided by three times c times t times three solidus two plus k">
            <a:extLst>
              <a:ext uri="{FF2B5EF4-FFF2-40B4-BE49-F238E27FC236}">
                <a16:creationId xmlns:a16="http://schemas.microsoft.com/office/drawing/2014/main" id="{3AE34BDA-BCDE-46A1-B123-6C639D615536}"/>
              </a:ext>
            </a:extLst>
          </p:cNvPr>
          <p:cNvGraphicFramePr>
            <a:graphicFrameLocks noGrp="1" noChangeAspect="1"/>
          </p:cNvGraphicFramePr>
          <p:nvPr>
            <p:ph sz="quarter" idx="16"/>
            <p:extLst>
              <p:ext uri="{D42A27DB-BD31-4B8C-83A1-F6EECF244321}">
                <p14:modId xmlns:p14="http://schemas.microsoft.com/office/powerpoint/2010/main" val="3760223155"/>
              </p:ext>
            </p:extLst>
          </p:nvPr>
        </p:nvGraphicFramePr>
        <p:xfrm>
          <a:off x="1772268" y="1524000"/>
          <a:ext cx="1656732" cy="634059"/>
        </p:xfrm>
        <a:graphic>
          <a:graphicData uri="http://schemas.openxmlformats.org/presentationml/2006/ole">
            <mc:AlternateContent xmlns:mc="http://schemas.openxmlformats.org/markup-compatibility/2006">
              <mc:Choice xmlns:v="urn:schemas-microsoft-com:vml" Requires="v">
                <p:oleObj name="Equation" r:id="rId2" imgW="1028700" imgH="393700" progId="Equation.DSMT4">
                  <p:embed/>
                </p:oleObj>
              </mc:Choice>
              <mc:Fallback>
                <p:oleObj name="Equation" r:id="rId2" imgW="1028700" imgH="393700" progId="Equation.DSMT4">
                  <p:embed/>
                  <p:pic>
                    <p:nvPicPr>
                      <p:cNvPr id="137226" name="Object 10"/>
                      <p:cNvPicPr>
                        <a:picLocks noChangeAspect="1" noChangeArrowheads="1"/>
                      </p:cNvPicPr>
                      <p:nvPr/>
                    </p:nvPicPr>
                    <p:blipFill>
                      <a:blip r:embed="rId3"/>
                      <a:srcRect/>
                      <a:stretch>
                        <a:fillRect/>
                      </a:stretch>
                    </p:blipFill>
                    <p:spPr bwMode="auto">
                      <a:xfrm>
                        <a:off x="1772268" y="1524000"/>
                        <a:ext cx="1656732" cy="6340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0" name="Object 4" descr="y sub two of t equals open left parenthesis two divided by three times c times t times three solidus two plus k close t super negative one equation left hand side equals right hand side two divided by three times c times t times one solidus two plus k t super negative one">
            <a:extLst>
              <a:ext uri="{FF2B5EF4-FFF2-40B4-BE49-F238E27FC236}">
                <a16:creationId xmlns:a16="http://schemas.microsoft.com/office/drawing/2014/main" id="{6FD9BDB1-6754-4F61-9985-7D2A69DA085B}"/>
              </a:ext>
            </a:extLst>
          </p:cNvPr>
          <p:cNvGraphicFramePr>
            <a:graphicFrameLocks noGrp="1" noChangeAspect="1"/>
          </p:cNvGraphicFramePr>
          <p:nvPr>
            <p:ph type="pic" sz="quarter" idx="19"/>
            <p:extLst>
              <p:ext uri="{D42A27DB-BD31-4B8C-83A1-F6EECF244321}">
                <p14:modId xmlns:p14="http://schemas.microsoft.com/office/powerpoint/2010/main" val="611385200"/>
              </p:ext>
            </p:extLst>
          </p:nvPr>
        </p:nvGraphicFramePr>
        <p:xfrm>
          <a:off x="2624443" y="2235273"/>
          <a:ext cx="3845255" cy="695419"/>
        </p:xfrm>
        <a:graphic>
          <a:graphicData uri="http://schemas.openxmlformats.org/presentationml/2006/ole">
            <mc:AlternateContent xmlns:mc="http://schemas.openxmlformats.org/markup-compatibility/2006">
              <mc:Choice xmlns:v="urn:schemas-microsoft-com:vml" Requires="v">
                <p:oleObj name="Equation" r:id="rId4" imgW="2387600" imgH="431800" progId="Equation.DSMT4">
                  <p:embed/>
                </p:oleObj>
              </mc:Choice>
              <mc:Fallback>
                <p:oleObj name="Equation" r:id="rId4" imgW="2387600" imgH="431800" progId="Equation.DSMT4">
                  <p:embed/>
                  <p:pic>
                    <p:nvPicPr>
                      <p:cNvPr id="137220" name="Object 4"/>
                      <p:cNvPicPr>
                        <a:picLocks noChangeAspect="1" noChangeArrowheads="1"/>
                      </p:cNvPicPr>
                      <p:nvPr/>
                    </p:nvPicPr>
                    <p:blipFill>
                      <a:blip r:embed="rId5"/>
                      <a:srcRect/>
                      <a:stretch>
                        <a:fillRect/>
                      </a:stretch>
                    </p:blipFill>
                    <p:spPr bwMode="auto">
                      <a:xfrm>
                        <a:off x="2624443" y="2235273"/>
                        <a:ext cx="3845255" cy="69541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3E684DD3-11B3-42EF-93CC-C1642529663D}"/>
              </a:ext>
            </a:extLst>
          </p:cNvPr>
          <p:cNvSpPr>
            <a:spLocks noGrp="1"/>
          </p:cNvSpPr>
          <p:nvPr>
            <p:ph sz="quarter" idx="18"/>
          </p:nvPr>
        </p:nvSpPr>
        <p:spPr>
          <a:xfrm>
            <a:off x="380060" y="3016101"/>
            <a:ext cx="1372540" cy="425450"/>
          </a:xfrm>
        </p:spPr>
        <p:txBody>
          <a:bodyPr/>
          <a:lstStyle/>
          <a:p>
            <a:pPr marL="457200" indent="-457200"/>
            <a:r>
              <a:rPr lang="en-IN" sz="2200" dirty="0"/>
              <a:t>Recall</a:t>
            </a:r>
          </a:p>
        </p:txBody>
      </p:sp>
      <p:graphicFrame>
        <p:nvGraphicFramePr>
          <p:cNvPr id="21" name="Object 8" descr="y sub one of t equals t super negative one">
            <a:extLst>
              <a:ext uri="{FF2B5EF4-FFF2-40B4-BE49-F238E27FC236}">
                <a16:creationId xmlns:a16="http://schemas.microsoft.com/office/drawing/2014/main" id="{FEDB535D-AD15-4DB2-9906-522E73DD2D71}"/>
              </a:ext>
            </a:extLst>
          </p:cNvPr>
          <p:cNvGraphicFramePr>
            <a:graphicFrameLocks noGrp="1" noChangeAspect="1"/>
          </p:cNvGraphicFramePr>
          <p:nvPr>
            <p:ph type="pic" sz="quarter" idx="20"/>
            <p:extLst>
              <p:ext uri="{D42A27DB-BD31-4B8C-83A1-F6EECF244321}">
                <p14:modId xmlns:p14="http://schemas.microsoft.com/office/powerpoint/2010/main" val="275544467"/>
              </p:ext>
            </p:extLst>
          </p:nvPr>
        </p:nvGraphicFramePr>
        <p:xfrm>
          <a:off x="1759114" y="3014761"/>
          <a:ext cx="1212686" cy="445477"/>
        </p:xfrm>
        <a:graphic>
          <a:graphicData uri="http://schemas.openxmlformats.org/presentationml/2006/ole">
            <mc:AlternateContent xmlns:mc="http://schemas.openxmlformats.org/markup-compatibility/2006">
              <mc:Choice xmlns:v="urn:schemas-microsoft-com:vml" Requires="v">
                <p:oleObj name="Equation" r:id="rId6" imgW="622080" imgH="228600" progId="Equation.3">
                  <p:embed/>
                </p:oleObj>
              </mc:Choice>
              <mc:Fallback>
                <p:oleObj name="Equation" r:id="rId6" imgW="622080" imgH="228600" progId="Equation.3">
                  <p:embed/>
                  <p:pic>
                    <p:nvPicPr>
                      <p:cNvPr id="13722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9114" y="3014761"/>
                        <a:ext cx="1212686"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72159446-A46A-4BA7-ABF8-C6DBF5A00284}"/>
              </a:ext>
            </a:extLst>
          </p:cNvPr>
          <p:cNvSpPr>
            <a:spLocks noGrp="1"/>
          </p:cNvSpPr>
          <p:nvPr>
            <p:ph sz="quarter" idx="21"/>
          </p:nvPr>
        </p:nvSpPr>
        <p:spPr>
          <a:xfrm>
            <a:off x="380060" y="3542211"/>
            <a:ext cx="8334022" cy="432552"/>
          </a:xfrm>
        </p:spPr>
        <p:txBody>
          <a:bodyPr/>
          <a:lstStyle/>
          <a:p>
            <a:pPr marL="457200" indent="-457200"/>
            <a:r>
              <a:rPr lang="en-US" sz="2200" dirty="0"/>
              <a:t>So we can neglect the second term of </a:t>
            </a:r>
            <a:r>
              <a:rPr lang="en-US" sz="2200" i="1" dirty="0"/>
              <a:t>y</a:t>
            </a:r>
            <a:r>
              <a:rPr lang="en-US" sz="2200" baseline="-25000" dirty="0"/>
              <a:t>2</a:t>
            </a:r>
            <a:r>
              <a:rPr lang="en-US" sz="2200" dirty="0"/>
              <a:t> to obtain</a:t>
            </a:r>
          </a:p>
        </p:txBody>
      </p:sp>
      <p:graphicFrame>
        <p:nvGraphicFramePr>
          <p:cNvPr id="22" name="Object 7" descr="y sub two of t equals t times one solidus two">
            <a:extLst>
              <a:ext uri="{FF2B5EF4-FFF2-40B4-BE49-F238E27FC236}">
                <a16:creationId xmlns:a16="http://schemas.microsoft.com/office/drawing/2014/main" id="{FA403B6F-8D8C-4C50-A05B-233C5FB8C61D}"/>
              </a:ext>
            </a:extLst>
          </p:cNvPr>
          <p:cNvGraphicFramePr>
            <a:graphicFrameLocks noGrp="1" noChangeAspect="1"/>
          </p:cNvGraphicFramePr>
          <p:nvPr>
            <p:ph type="pic" sz="quarter" idx="24"/>
            <p:extLst>
              <p:ext uri="{D42A27DB-BD31-4B8C-83A1-F6EECF244321}">
                <p14:modId xmlns:p14="http://schemas.microsoft.com/office/powerpoint/2010/main" val="3099694963"/>
              </p:ext>
            </p:extLst>
          </p:nvPr>
        </p:nvGraphicFramePr>
        <p:xfrm>
          <a:off x="3916159" y="4003984"/>
          <a:ext cx="1311683" cy="420728"/>
        </p:xfrm>
        <a:graphic>
          <a:graphicData uri="http://schemas.openxmlformats.org/presentationml/2006/ole">
            <mc:AlternateContent xmlns:mc="http://schemas.openxmlformats.org/markup-compatibility/2006">
              <mc:Choice xmlns:v="urn:schemas-microsoft-com:vml" Requires="v">
                <p:oleObj name="Equation" r:id="rId8" imgW="672840" imgH="215640" progId="Equation.3">
                  <p:embed/>
                </p:oleObj>
              </mc:Choice>
              <mc:Fallback>
                <p:oleObj name="Equation" r:id="rId8" imgW="672840" imgH="215640" progId="Equation.3">
                  <p:embed/>
                  <p:pic>
                    <p:nvPicPr>
                      <p:cNvPr id="13722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6159" y="4003984"/>
                        <a:ext cx="1311683" cy="4207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84277997-0445-470C-960C-1A707044CDA0}"/>
              </a:ext>
            </a:extLst>
          </p:cNvPr>
          <p:cNvSpPr>
            <a:spLocks noGrp="1"/>
          </p:cNvSpPr>
          <p:nvPr>
            <p:ph sz="quarter" idx="25"/>
          </p:nvPr>
        </p:nvSpPr>
        <p:spPr>
          <a:xfrm>
            <a:off x="380059" y="4503090"/>
            <a:ext cx="2737869" cy="417472"/>
          </a:xfrm>
        </p:spPr>
        <p:txBody>
          <a:bodyPr/>
          <a:lstStyle/>
          <a:p>
            <a:pPr marL="457200" indent="-457200"/>
            <a:r>
              <a:rPr lang="en-IN" sz="2200" dirty="0"/>
              <a:t>The Wronskian of</a:t>
            </a:r>
          </a:p>
        </p:txBody>
      </p:sp>
      <p:graphicFrame>
        <p:nvGraphicFramePr>
          <p:cNvPr id="23" name="Object 11" descr="y sub one of t and y sub two of t">
            <a:extLst>
              <a:ext uri="{FF2B5EF4-FFF2-40B4-BE49-F238E27FC236}">
                <a16:creationId xmlns:a16="http://schemas.microsoft.com/office/drawing/2014/main" id="{C5B94643-6A11-46ED-8675-35D8E4469F99}"/>
              </a:ext>
            </a:extLst>
          </p:cNvPr>
          <p:cNvGraphicFramePr>
            <a:graphicFrameLocks noGrp="1" noChangeAspect="1"/>
          </p:cNvGraphicFramePr>
          <p:nvPr>
            <p:ph sz="quarter" idx="22"/>
            <p:extLst>
              <p:ext uri="{D42A27DB-BD31-4B8C-83A1-F6EECF244321}">
                <p14:modId xmlns:p14="http://schemas.microsoft.com/office/powerpoint/2010/main" val="1330736647"/>
              </p:ext>
            </p:extLst>
          </p:nvPr>
        </p:nvGraphicFramePr>
        <p:xfrm>
          <a:off x="3137581" y="4503090"/>
          <a:ext cx="1534012" cy="347709"/>
        </p:xfrm>
        <a:graphic>
          <a:graphicData uri="http://schemas.openxmlformats.org/presentationml/2006/ole">
            <mc:AlternateContent xmlns:mc="http://schemas.openxmlformats.org/markup-compatibility/2006">
              <mc:Choice xmlns:v="urn:schemas-microsoft-com:vml" Requires="v">
                <p:oleObj name="Equation" r:id="rId10" imgW="952200" imgH="215640" progId="Equation.3">
                  <p:embed/>
                </p:oleObj>
              </mc:Choice>
              <mc:Fallback>
                <p:oleObj name="Equation" r:id="rId10" imgW="952200" imgH="215640" progId="Equation.3">
                  <p:embed/>
                  <p:pic>
                    <p:nvPicPr>
                      <p:cNvPr id="137227"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7581" y="4503090"/>
                        <a:ext cx="1534012" cy="34770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505CDD54-C116-41DD-9F31-3918733FB838}"/>
              </a:ext>
            </a:extLst>
          </p:cNvPr>
          <p:cNvSpPr>
            <a:spLocks noGrp="1"/>
          </p:cNvSpPr>
          <p:nvPr>
            <p:ph sz="quarter" idx="26"/>
          </p:nvPr>
        </p:nvSpPr>
        <p:spPr>
          <a:xfrm>
            <a:off x="4737781" y="4487844"/>
            <a:ext cx="3110819" cy="342900"/>
          </a:xfrm>
        </p:spPr>
        <p:txBody>
          <a:bodyPr/>
          <a:lstStyle/>
          <a:p>
            <a:pPr marL="0" indent="0">
              <a:buNone/>
            </a:pPr>
            <a:r>
              <a:rPr lang="en-IN" sz="2200" dirty="0"/>
              <a:t>can be computed</a:t>
            </a:r>
          </a:p>
        </p:txBody>
      </p:sp>
      <p:graphicFrame>
        <p:nvGraphicFramePr>
          <p:cNvPr id="16" name="Object 15" descr="multirelation cap w of y sub one comma times y sub two times open left parenthesis t close equals three divided by two times t super negative three solidus two not equals zero for t greater than zero">
            <a:extLst>
              <a:ext uri="{FF2B5EF4-FFF2-40B4-BE49-F238E27FC236}">
                <a16:creationId xmlns:a16="http://schemas.microsoft.com/office/drawing/2014/main" id="{435C1B63-A56A-46C3-8187-D3465C2E5905}"/>
              </a:ext>
            </a:extLst>
          </p:cNvPr>
          <p:cNvGraphicFramePr>
            <a:graphicFrameLocks noChangeAspect="1"/>
          </p:cNvGraphicFramePr>
          <p:nvPr>
            <p:extLst>
              <p:ext uri="{D42A27DB-BD31-4B8C-83A1-F6EECF244321}">
                <p14:modId xmlns:p14="http://schemas.microsoft.com/office/powerpoint/2010/main" val="1648257510"/>
              </p:ext>
            </p:extLst>
          </p:nvPr>
        </p:nvGraphicFramePr>
        <p:xfrm>
          <a:off x="3075177" y="4916672"/>
          <a:ext cx="2993646" cy="576417"/>
        </p:xfrm>
        <a:graphic>
          <a:graphicData uri="http://schemas.openxmlformats.org/presentationml/2006/ole">
            <mc:AlternateContent xmlns:mc="http://schemas.openxmlformats.org/markup-compatibility/2006">
              <mc:Choice xmlns:v="urn:schemas-microsoft-com:vml" Requires="v">
                <p:oleObj name="Equation" r:id="rId12" imgW="2044440" imgH="393480" progId="Equation.DSMT4">
                  <p:embed/>
                </p:oleObj>
              </mc:Choice>
              <mc:Fallback>
                <p:oleObj name="Equation" r:id="rId12" imgW="2044440" imgH="393480" progId="Equation.DSMT4">
                  <p:embed/>
                  <p:pic>
                    <p:nvPicPr>
                      <p:cNvPr id="6" name="Object 5"/>
                      <p:cNvPicPr/>
                      <p:nvPr/>
                    </p:nvPicPr>
                    <p:blipFill>
                      <a:blip r:embed="rId13"/>
                      <a:stretch>
                        <a:fillRect/>
                      </a:stretch>
                    </p:blipFill>
                    <p:spPr>
                      <a:xfrm>
                        <a:off x="3075177" y="4916672"/>
                        <a:ext cx="2993646" cy="576417"/>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16D3C26E-9391-4AD9-B8D8-4759B2BF75C3}"/>
              </a:ext>
            </a:extLst>
          </p:cNvPr>
          <p:cNvSpPr>
            <a:spLocks noGrp="1"/>
          </p:cNvSpPr>
          <p:nvPr>
            <p:ph sz="quarter" idx="30"/>
          </p:nvPr>
        </p:nvSpPr>
        <p:spPr>
          <a:xfrm>
            <a:off x="380060" y="5498075"/>
            <a:ext cx="8334022" cy="417472"/>
          </a:xfrm>
        </p:spPr>
        <p:txBody>
          <a:bodyPr/>
          <a:lstStyle/>
          <a:p>
            <a:pPr marL="457200" indent="-457200">
              <a:buClr>
                <a:schemeClr val="accent2"/>
              </a:buClr>
            </a:pPr>
            <a:r>
              <a:rPr lang="en-US" sz="2200" dirty="0"/>
              <a:t>Hence the general solution to the differential equation is</a:t>
            </a:r>
          </a:p>
        </p:txBody>
      </p:sp>
      <p:graphicFrame>
        <p:nvGraphicFramePr>
          <p:cNvPr id="25" name="Object 9" descr="y of t equals c sub one times t super negative one plus c sub two times t times one solidus two">
            <a:extLst>
              <a:ext uri="{FF2B5EF4-FFF2-40B4-BE49-F238E27FC236}">
                <a16:creationId xmlns:a16="http://schemas.microsoft.com/office/drawing/2014/main" id="{9CB66F4A-684F-487C-A405-E544B18447F5}"/>
              </a:ext>
            </a:extLst>
          </p:cNvPr>
          <p:cNvGraphicFramePr>
            <a:graphicFrameLocks noGrp="1" noChangeAspect="1"/>
          </p:cNvGraphicFramePr>
          <p:nvPr>
            <p:ph sz="quarter" idx="31"/>
            <p:extLst>
              <p:ext uri="{D42A27DB-BD31-4B8C-83A1-F6EECF244321}">
                <p14:modId xmlns:p14="http://schemas.microsoft.com/office/powerpoint/2010/main" val="3274395392"/>
              </p:ext>
            </p:extLst>
          </p:nvPr>
        </p:nvGraphicFramePr>
        <p:xfrm>
          <a:off x="3570567" y="5887627"/>
          <a:ext cx="2002867" cy="405074"/>
        </p:xfrm>
        <a:graphic>
          <a:graphicData uri="http://schemas.openxmlformats.org/presentationml/2006/ole">
            <mc:AlternateContent xmlns:mc="http://schemas.openxmlformats.org/markup-compatibility/2006">
              <mc:Choice xmlns:v="urn:schemas-microsoft-com:vml" Requires="v">
                <p:oleObj name="Equation" r:id="rId14" imgW="1130040" imgH="228600" progId="Equation.3">
                  <p:embed/>
                </p:oleObj>
              </mc:Choice>
              <mc:Fallback>
                <p:oleObj name="Equation" r:id="rId14" imgW="1130040" imgH="228600" progId="Equation.3">
                  <p:embed/>
                  <p:pic>
                    <p:nvPicPr>
                      <p:cNvPr id="137225"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0567" y="5887627"/>
                        <a:ext cx="2002867" cy="40507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197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3009900"/>
            <a:ext cx="8543926" cy="1257300"/>
          </a:xfrm>
        </p:spPr>
        <p:txBody>
          <a:bodyPr>
            <a:normAutofit/>
          </a:bodyPr>
          <a:lstStyle/>
          <a:p>
            <a:pPr algn="ctr"/>
            <a:r>
              <a:rPr lang="en-US" dirty="0"/>
              <a:t>Section 3.4 Repeated Roots; Reduction of Order</a:t>
            </a:r>
          </a:p>
        </p:txBody>
      </p:sp>
    </p:spTree>
    <p:extLst>
      <p:ext uri="{BB962C8B-B14F-4D97-AF65-F5344CB8AC3E}">
        <p14:creationId xmlns:p14="http://schemas.microsoft.com/office/powerpoint/2010/main" val="291851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1DB7-1B52-48BD-A0E7-697CB294BF36}"/>
              </a:ext>
            </a:extLst>
          </p:cNvPr>
          <p:cNvSpPr>
            <a:spLocks noGrp="1"/>
          </p:cNvSpPr>
          <p:nvPr>
            <p:ph type="title"/>
          </p:nvPr>
        </p:nvSpPr>
        <p:spPr>
          <a:xfrm>
            <a:off x="281354" y="512382"/>
            <a:ext cx="8534400" cy="783018"/>
          </a:xfrm>
        </p:spPr>
        <p:txBody>
          <a:bodyPr>
            <a:normAutofit/>
          </a:bodyPr>
          <a:lstStyle/>
          <a:p>
            <a:r>
              <a:rPr lang="en-US" dirty="0">
                <a:latin typeface="Times New Roman" panose="02020603050405020304" pitchFamily="18" charset="0"/>
                <a:cs typeface="Times New Roman" panose="02020603050405020304" pitchFamily="18" charset="0"/>
              </a:rPr>
              <a:t>Repeated Roots; Reduction of Order</a:t>
            </a:r>
            <a:endParaRPr lang="en-IN" dirty="0"/>
          </a:p>
        </p:txBody>
      </p:sp>
      <p:sp>
        <p:nvSpPr>
          <p:cNvPr id="3" name="Content Placeholder 2">
            <a:extLst>
              <a:ext uri="{FF2B5EF4-FFF2-40B4-BE49-F238E27FC236}">
                <a16:creationId xmlns:a16="http://schemas.microsoft.com/office/drawing/2014/main" id="{3B70B214-3CD1-4606-868E-133952111FC9}"/>
              </a:ext>
            </a:extLst>
          </p:cNvPr>
          <p:cNvSpPr>
            <a:spLocks noGrp="1"/>
          </p:cNvSpPr>
          <p:nvPr>
            <p:ph sz="quarter" idx="15"/>
          </p:nvPr>
        </p:nvSpPr>
        <p:spPr>
          <a:xfrm>
            <a:off x="380060" y="1447800"/>
            <a:ext cx="8534400" cy="425450"/>
          </a:xfrm>
        </p:spPr>
        <p:txBody>
          <a:bodyPr/>
          <a:lstStyle/>
          <a:p>
            <a:pPr marL="457200" indent="-457200"/>
            <a:r>
              <a:rPr lang="en-US" sz="2200" dirty="0"/>
              <a:t>Recall our 2</a:t>
            </a:r>
            <a:r>
              <a:rPr lang="en-US" sz="2200" baseline="30000" dirty="0"/>
              <a:t>nd</a:t>
            </a:r>
            <a:r>
              <a:rPr lang="en-US" sz="2200" dirty="0"/>
              <a:t> order linear homogeneous ODE </a:t>
            </a:r>
          </a:p>
        </p:txBody>
      </p:sp>
      <p:graphicFrame>
        <p:nvGraphicFramePr>
          <p:cNvPr id="14" name="Object 14" descr="sum with 3 summands a times y super double prime plus b times y super prime plus c times y equals zero">
            <a:extLst>
              <a:ext uri="{FF2B5EF4-FFF2-40B4-BE49-F238E27FC236}">
                <a16:creationId xmlns:a16="http://schemas.microsoft.com/office/drawing/2014/main" id="{9823DEEB-2138-4C41-8793-C7079D1723F6}"/>
              </a:ext>
            </a:extLst>
          </p:cNvPr>
          <p:cNvGraphicFramePr>
            <a:graphicFrameLocks noChangeAspect="1"/>
          </p:cNvGraphicFramePr>
          <p:nvPr>
            <p:extLst>
              <p:ext uri="{D42A27DB-BD31-4B8C-83A1-F6EECF244321}">
                <p14:modId xmlns:p14="http://schemas.microsoft.com/office/powerpoint/2010/main" val="1908099345"/>
              </p:ext>
            </p:extLst>
          </p:nvPr>
        </p:nvGraphicFramePr>
        <p:xfrm>
          <a:off x="3627050" y="1905000"/>
          <a:ext cx="1889901" cy="359982"/>
        </p:xfrm>
        <a:graphic>
          <a:graphicData uri="http://schemas.openxmlformats.org/presentationml/2006/ole">
            <mc:AlternateContent xmlns:mc="http://schemas.openxmlformats.org/markup-compatibility/2006">
              <mc:Choice xmlns:v="urn:schemas-microsoft-com:vml" Requires="v">
                <p:oleObj name="Equation" r:id="rId2" imgW="1066680" imgH="203040" progId="Equation.DSMT4">
                  <p:embed/>
                </p:oleObj>
              </mc:Choice>
              <mc:Fallback>
                <p:oleObj name="Equation" r:id="rId2" imgW="1066680" imgH="203040" progId="Equation.DSMT4">
                  <p:embed/>
                  <p:pic>
                    <p:nvPicPr>
                      <p:cNvPr id="19" name="Object 14">
                        <a:extLst>
                          <a:ext uri="{FF2B5EF4-FFF2-40B4-BE49-F238E27FC236}">
                            <a16:creationId xmlns:a16="http://schemas.microsoft.com/office/drawing/2014/main" id="{E7E10CD3-9C4A-4560-9ECC-FE6A873F5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050" y="1905000"/>
                        <a:ext cx="1889901"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DEC49A3D-F424-4D49-80AC-1C0A0EA4ECFA}"/>
              </a:ext>
            </a:extLst>
          </p:cNvPr>
          <p:cNvSpPr>
            <a:spLocks noGrp="1"/>
          </p:cNvSpPr>
          <p:nvPr>
            <p:ph sz="quarter" idx="18"/>
          </p:nvPr>
        </p:nvSpPr>
        <p:spPr>
          <a:xfrm>
            <a:off x="380060" y="2295525"/>
            <a:ext cx="8334022" cy="920627"/>
          </a:xfrm>
        </p:spPr>
        <p:txBody>
          <a:bodyPr/>
          <a:lstStyle/>
          <a:p>
            <a:pPr marL="0" indent="457200">
              <a:buNone/>
            </a:pPr>
            <a:r>
              <a:rPr lang="en-US" sz="2200" dirty="0"/>
              <a:t>where </a:t>
            </a:r>
            <a:r>
              <a:rPr lang="en-US" sz="2200" i="1" dirty="0"/>
              <a:t>a</a:t>
            </a:r>
            <a:r>
              <a:rPr lang="en-US" sz="2200" dirty="0"/>
              <a:t>, </a:t>
            </a:r>
            <a:r>
              <a:rPr lang="en-US" sz="2200" i="1" dirty="0"/>
              <a:t>b</a:t>
            </a:r>
            <a:r>
              <a:rPr lang="en-US" sz="2200" dirty="0"/>
              <a:t> and </a:t>
            </a:r>
            <a:r>
              <a:rPr lang="en-US" sz="2200" i="1" dirty="0"/>
              <a:t>c</a:t>
            </a:r>
            <a:r>
              <a:rPr lang="en-US" sz="2200" dirty="0"/>
              <a:t> are constants</a:t>
            </a:r>
          </a:p>
          <a:p>
            <a:pPr marL="457200" indent="-457200">
              <a:tabLst>
                <a:tab pos="400050" algn="l"/>
              </a:tabLst>
            </a:pPr>
            <a:r>
              <a:rPr lang="en-US" sz="2200" dirty="0"/>
              <a:t>Assuming an exponential solution leads to characteristic equation:</a:t>
            </a:r>
          </a:p>
        </p:txBody>
      </p:sp>
      <p:graphicFrame>
        <p:nvGraphicFramePr>
          <p:cNvPr id="20" name="Object 17" descr="y of t equals e super r times t right double arrow sum with 3 summands a times r squared plus b times r plus c equals zero">
            <a:extLst>
              <a:ext uri="{FF2B5EF4-FFF2-40B4-BE49-F238E27FC236}">
                <a16:creationId xmlns:a16="http://schemas.microsoft.com/office/drawing/2014/main" id="{8EDCE61E-A23F-4882-A25D-60FEE6CB06C7}"/>
              </a:ext>
            </a:extLst>
          </p:cNvPr>
          <p:cNvGraphicFramePr>
            <a:graphicFrameLocks noGrp="1" noChangeAspect="1"/>
          </p:cNvGraphicFramePr>
          <p:nvPr>
            <p:ph type="pic" sz="quarter" idx="19"/>
            <p:extLst>
              <p:ext uri="{D42A27DB-BD31-4B8C-83A1-F6EECF244321}">
                <p14:modId xmlns:p14="http://schemas.microsoft.com/office/powerpoint/2010/main" val="2736722528"/>
              </p:ext>
            </p:extLst>
          </p:nvPr>
        </p:nvGraphicFramePr>
        <p:xfrm>
          <a:off x="3037989" y="3276600"/>
          <a:ext cx="3068022" cy="368163"/>
        </p:xfrm>
        <a:graphic>
          <a:graphicData uri="http://schemas.openxmlformats.org/presentationml/2006/ole">
            <mc:AlternateContent xmlns:mc="http://schemas.openxmlformats.org/markup-compatibility/2006">
              <mc:Choice xmlns:v="urn:schemas-microsoft-com:vml" Requires="v">
                <p:oleObj name="Equation" r:id="rId4" imgW="1904760" imgH="228600" progId="Equation.3">
                  <p:embed/>
                </p:oleObj>
              </mc:Choice>
              <mc:Fallback>
                <p:oleObj name="Equation" r:id="rId4" imgW="1904760" imgH="228600" progId="Equation.3">
                  <p:embed/>
                  <p:pic>
                    <p:nvPicPr>
                      <p:cNvPr id="74769"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7989" y="3276600"/>
                        <a:ext cx="3068022" cy="3681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12B2AF6-BD6A-45DD-991C-23C2B7FDBC42}"/>
              </a:ext>
            </a:extLst>
          </p:cNvPr>
          <p:cNvSpPr>
            <a:spLocks noGrp="1"/>
          </p:cNvSpPr>
          <p:nvPr>
            <p:ph sz="quarter" idx="21"/>
          </p:nvPr>
        </p:nvSpPr>
        <p:spPr>
          <a:xfrm>
            <a:off x="380060" y="3657600"/>
            <a:ext cx="8334022" cy="473914"/>
          </a:xfrm>
        </p:spPr>
        <p:txBody>
          <a:bodyPr/>
          <a:lstStyle/>
          <a:p>
            <a:pPr marL="457200" indent="-457200"/>
            <a:r>
              <a:rPr lang="en-US" sz="2200" dirty="0"/>
              <a:t>Quadratic formula (or factoring) yields two solutions, </a:t>
            </a:r>
            <a:r>
              <a:rPr lang="en-US" sz="2200" i="1" dirty="0"/>
              <a:t>r</a:t>
            </a:r>
            <a:r>
              <a:rPr lang="en-US" sz="2200" baseline="-25000" dirty="0"/>
              <a:t>1</a:t>
            </a:r>
            <a:r>
              <a:rPr lang="en-US" sz="2200" dirty="0"/>
              <a:t> and </a:t>
            </a:r>
            <a:r>
              <a:rPr lang="en-US" sz="2200" i="1" dirty="0"/>
              <a:t>r</a:t>
            </a:r>
            <a:r>
              <a:rPr lang="en-US" sz="2200" baseline="-25000" dirty="0"/>
              <a:t>2</a:t>
            </a:r>
            <a:r>
              <a:rPr lang="en-US" sz="2200" dirty="0"/>
              <a:t>:</a:t>
            </a:r>
          </a:p>
        </p:txBody>
      </p:sp>
      <p:graphicFrame>
        <p:nvGraphicFramePr>
          <p:cNvPr id="23" name="Object 18" descr="y sub one of t equals c times e super negative b t solidus open left parenthesis two times a close">
            <a:extLst>
              <a:ext uri="{FF2B5EF4-FFF2-40B4-BE49-F238E27FC236}">
                <a16:creationId xmlns:a16="http://schemas.microsoft.com/office/drawing/2014/main" id="{42C7B50E-E6BB-4713-9B62-B7D3F6CA6907}"/>
              </a:ext>
            </a:extLst>
          </p:cNvPr>
          <p:cNvGraphicFramePr>
            <a:graphicFrameLocks noGrp="1" noChangeAspect="1"/>
          </p:cNvGraphicFramePr>
          <p:nvPr>
            <p:ph type="pic" sz="quarter" idx="20"/>
            <p:extLst>
              <p:ext uri="{D42A27DB-BD31-4B8C-83A1-F6EECF244321}">
                <p14:modId xmlns:p14="http://schemas.microsoft.com/office/powerpoint/2010/main" val="1620369047"/>
              </p:ext>
            </p:extLst>
          </p:nvPr>
        </p:nvGraphicFramePr>
        <p:xfrm>
          <a:off x="3580006" y="4131514"/>
          <a:ext cx="1983988" cy="715872"/>
        </p:xfrm>
        <a:graphic>
          <a:graphicData uri="http://schemas.openxmlformats.org/presentationml/2006/ole">
            <mc:AlternateContent xmlns:mc="http://schemas.openxmlformats.org/markup-compatibility/2006">
              <mc:Choice xmlns:v="urn:schemas-microsoft-com:vml" Requires="v">
                <p:oleObj name="Equation" r:id="rId6" imgW="1231560" imgH="444240" progId="Equation.3">
                  <p:embed/>
                </p:oleObj>
              </mc:Choice>
              <mc:Fallback>
                <p:oleObj name="Equation" r:id="rId6" imgW="1231560" imgH="444240" progId="Equation.3">
                  <p:embed/>
                  <p:pic>
                    <p:nvPicPr>
                      <p:cNvPr id="7477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0006" y="4131514"/>
                        <a:ext cx="1983988" cy="71587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438FB350-727A-4A78-90B7-70907031F65D}"/>
              </a:ext>
            </a:extLst>
          </p:cNvPr>
          <p:cNvSpPr>
            <a:spLocks noGrp="1"/>
          </p:cNvSpPr>
          <p:nvPr>
            <p:ph sz="quarter" idx="25"/>
          </p:nvPr>
        </p:nvSpPr>
        <p:spPr>
          <a:xfrm>
            <a:off x="380060" y="5037714"/>
            <a:ext cx="3353740" cy="405252"/>
          </a:xfrm>
        </p:spPr>
        <p:txBody>
          <a:bodyPr/>
          <a:lstStyle/>
          <a:p>
            <a:pPr marL="457200" indent="-457200"/>
            <a:r>
              <a:rPr lang="en-US" sz="2200" dirty="0"/>
              <a:t>When </a:t>
            </a:r>
            <a:r>
              <a:rPr lang="en-US" sz="2200" i="1" dirty="0"/>
              <a:t>b</a:t>
            </a:r>
            <a:r>
              <a:rPr lang="en-US" sz="2200" baseline="30000" dirty="0"/>
              <a:t>2</a:t>
            </a:r>
            <a:r>
              <a:rPr lang="en-US" sz="2200" dirty="0"/>
              <a:t> – 4</a:t>
            </a:r>
            <a:r>
              <a:rPr lang="en-US" sz="2200" i="1" dirty="0"/>
              <a:t>ac</a:t>
            </a:r>
            <a:r>
              <a:rPr lang="en-US" sz="2200" dirty="0"/>
              <a:t> = 0, then</a:t>
            </a:r>
            <a:endParaRPr lang="en-IN" sz="2200" dirty="0"/>
          </a:p>
        </p:txBody>
      </p:sp>
      <p:graphicFrame>
        <p:nvGraphicFramePr>
          <p:cNvPr id="18" name="Object 17" descr="equation sequence part 1 r sub one equals part 2 r sub two equals part 3  negative b divided by two times a comma">
            <a:extLst>
              <a:ext uri="{FF2B5EF4-FFF2-40B4-BE49-F238E27FC236}">
                <a16:creationId xmlns:a16="http://schemas.microsoft.com/office/drawing/2014/main" id="{DD6D33FF-9F3F-44E0-9E68-5769DD669E54}"/>
              </a:ext>
            </a:extLst>
          </p:cNvPr>
          <p:cNvGraphicFramePr>
            <a:graphicFrameLocks noChangeAspect="1"/>
          </p:cNvGraphicFramePr>
          <p:nvPr>
            <p:extLst>
              <p:ext uri="{D42A27DB-BD31-4B8C-83A1-F6EECF244321}">
                <p14:modId xmlns:p14="http://schemas.microsoft.com/office/powerpoint/2010/main" val="1624405186"/>
              </p:ext>
            </p:extLst>
          </p:nvPr>
        </p:nvGraphicFramePr>
        <p:xfrm>
          <a:off x="3733800" y="4909491"/>
          <a:ext cx="1268115" cy="634059"/>
        </p:xfrm>
        <a:graphic>
          <a:graphicData uri="http://schemas.openxmlformats.org/presentationml/2006/ole">
            <mc:AlternateContent xmlns:mc="http://schemas.openxmlformats.org/markup-compatibility/2006">
              <mc:Choice xmlns:v="urn:schemas-microsoft-com:vml" Requires="v">
                <p:oleObj name="Equation" r:id="rId8" imgW="787320" imgH="393480" progId="Equation.DSMT4">
                  <p:embed/>
                </p:oleObj>
              </mc:Choice>
              <mc:Fallback>
                <p:oleObj name="Equation" r:id="rId8" imgW="787320" imgH="393480" progId="Equation.DSMT4">
                  <p:embed/>
                  <p:pic>
                    <p:nvPicPr>
                      <p:cNvPr id="7" name="Object 6"/>
                      <p:cNvPicPr/>
                      <p:nvPr/>
                    </p:nvPicPr>
                    <p:blipFill>
                      <a:blip r:embed="rId9"/>
                      <a:stretch>
                        <a:fillRect/>
                      </a:stretch>
                    </p:blipFill>
                    <p:spPr>
                      <a:xfrm>
                        <a:off x="3733800" y="4909491"/>
                        <a:ext cx="1268115" cy="634059"/>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1324DF6E-AC61-45BD-8570-3192B08010F5}"/>
              </a:ext>
            </a:extLst>
          </p:cNvPr>
          <p:cNvSpPr>
            <a:spLocks noGrp="1"/>
          </p:cNvSpPr>
          <p:nvPr>
            <p:ph sz="quarter" idx="26"/>
          </p:nvPr>
        </p:nvSpPr>
        <p:spPr>
          <a:xfrm>
            <a:off x="866775" y="5029200"/>
            <a:ext cx="7761582" cy="685800"/>
          </a:xfrm>
        </p:spPr>
        <p:txBody>
          <a:bodyPr/>
          <a:lstStyle/>
          <a:p>
            <a:pPr marL="0" indent="4114800">
              <a:buNone/>
            </a:pPr>
            <a:r>
              <a:rPr lang="en-US" sz="2200" dirty="0"/>
              <a:t>with both roots yielding the same solution:</a:t>
            </a:r>
          </a:p>
        </p:txBody>
      </p:sp>
      <p:graphicFrame>
        <p:nvGraphicFramePr>
          <p:cNvPr id="17" name="Object 19" descr="y sub one of t equals c times e super negative b t solidus open left parenthesis two times a close">
            <a:extLst>
              <a:ext uri="{FF2B5EF4-FFF2-40B4-BE49-F238E27FC236}">
                <a16:creationId xmlns:a16="http://schemas.microsoft.com/office/drawing/2014/main" id="{1D1B0A0C-986E-49DC-B04C-7CC671F50CCE}"/>
              </a:ext>
            </a:extLst>
          </p:cNvPr>
          <p:cNvGraphicFramePr>
            <a:graphicFrameLocks noChangeAspect="1"/>
          </p:cNvGraphicFramePr>
          <p:nvPr>
            <p:extLst>
              <p:ext uri="{D42A27DB-BD31-4B8C-83A1-F6EECF244321}">
                <p14:modId xmlns:p14="http://schemas.microsoft.com/office/powerpoint/2010/main" val="1865224494"/>
              </p:ext>
            </p:extLst>
          </p:nvPr>
        </p:nvGraphicFramePr>
        <p:xfrm>
          <a:off x="3657600" y="5727356"/>
          <a:ext cx="1828799" cy="444844"/>
        </p:xfrm>
        <a:graphic>
          <a:graphicData uri="http://schemas.openxmlformats.org/presentationml/2006/ole">
            <mc:AlternateContent xmlns:mc="http://schemas.openxmlformats.org/markup-compatibility/2006">
              <mc:Choice xmlns:v="urn:schemas-microsoft-com:vml" Requires="v">
                <p:oleObj name="Equation" r:id="rId10" imgW="939800" imgH="228600" progId="Equation.DSMT4">
                  <p:embed/>
                </p:oleObj>
              </mc:Choice>
              <mc:Fallback>
                <p:oleObj name="Equation" r:id="rId10" imgW="939800" imgH="228600" progId="Equation.DSMT4">
                  <p:embed/>
                  <p:pic>
                    <p:nvPicPr>
                      <p:cNvPr id="21" name="Object 19">
                        <a:extLst>
                          <a:ext uri="{FF2B5EF4-FFF2-40B4-BE49-F238E27FC236}">
                            <a16:creationId xmlns:a16="http://schemas.microsoft.com/office/drawing/2014/main" id="{CABF8616-7243-4EBC-A0F1-12EDF851FFF0}"/>
                          </a:ext>
                        </a:extLst>
                      </p:cNvPr>
                      <p:cNvPicPr>
                        <a:picLocks noChangeAspect="1" noChangeArrowheads="1"/>
                      </p:cNvPicPr>
                      <p:nvPr/>
                    </p:nvPicPr>
                    <p:blipFill>
                      <a:blip r:embed="rId11"/>
                      <a:srcRect/>
                      <a:stretch>
                        <a:fillRect/>
                      </a:stretch>
                    </p:blipFill>
                    <p:spPr bwMode="auto">
                      <a:xfrm>
                        <a:off x="3657600" y="5727356"/>
                        <a:ext cx="1828799" cy="444844"/>
                      </a:xfrm>
                      <a:prstGeom prst="rect">
                        <a:avLst/>
                      </a:prstGeom>
                      <a:noFill/>
                    </p:spPr>
                  </p:pic>
                </p:oleObj>
              </mc:Fallback>
            </mc:AlternateContent>
          </a:graphicData>
        </a:graphic>
      </p:graphicFrame>
    </p:spTree>
    <p:extLst>
      <p:ext uri="{BB962C8B-B14F-4D97-AF65-F5344CB8AC3E}">
        <p14:creationId xmlns:p14="http://schemas.microsoft.com/office/powerpoint/2010/main" val="400826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ECCF-9843-4D38-8ECB-7D27BF2A7FF0}"/>
              </a:ext>
            </a:extLst>
          </p:cNvPr>
          <p:cNvSpPr>
            <a:spLocks noGrp="1"/>
          </p:cNvSpPr>
          <p:nvPr>
            <p:ph type="title"/>
          </p:nvPr>
        </p:nvSpPr>
        <p:spPr>
          <a:xfrm>
            <a:off x="281354" y="457199"/>
            <a:ext cx="8534400" cy="1321365"/>
          </a:xfrm>
        </p:spPr>
        <p:txBody>
          <a:bodyPr>
            <a:normAutofit/>
          </a:bodyPr>
          <a:lstStyle/>
          <a:p>
            <a:r>
              <a:rPr lang="en-US" dirty="0"/>
              <a:t>Finding the Second Solution Using Multiplying Factor </a:t>
            </a:r>
            <a:r>
              <a:rPr lang="en-US" i="1" dirty="0"/>
              <a:t>v</a:t>
            </a:r>
            <a:r>
              <a:rPr lang="en-US" dirty="0"/>
              <a:t>(</a:t>
            </a:r>
            <a:r>
              <a:rPr lang="en-US" i="1" dirty="0"/>
              <a:t>t</a:t>
            </a:r>
            <a:r>
              <a:rPr lang="en-US" dirty="0"/>
              <a:t>)</a:t>
            </a:r>
            <a:endParaRPr lang="en-IN" dirty="0"/>
          </a:p>
        </p:txBody>
      </p:sp>
      <p:sp>
        <p:nvSpPr>
          <p:cNvPr id="3" name="Content Placeholder 2">
            <a:extLst>
              <a:ext uri="{FF2B5EF4-FFF2-40B4-BE49-F238E27FC236}">
                <a16:creationId xmlns:a16="http://schemas.microsoft.com/office/drawing/2014/main" id="{BE28593E-7642-4FEA-8025-83DBA7E0227B}"/>
              </a:ext>
            </a:extLst>
          </p:cNvPr>
          <p:cNvSpPr>
            <a:spLocks noGrp="1"/>
          </p:cNvSpPr>
          <p:nvPr>
            <p:ph sz="quarter" idx="15"/>
          </p:nvPr>
        </p:nvSpPr>
        <p:spPr>
          <a:xfrm>
            <a:off x="358403" y="1691954"/>
            <a:ext cx="8534400" cy="425450"/>
          </a:xfrm>
        </p:spPr>
        <p:txBody>
          <a:bodyPr/>
          <a:lstStyle/>
          <a:p>
            <a:pPr marL="457200" indent="-457200"/>
            <a:r>
              <a:rPr lang="en-IN" sz="2200" dirty="0"/>
              <a:t>We know that if </a:t>
            </a:r>
            <a:r>
              <a:rPr lang="en-IN" sz="2200" i="1" dirty="0"/>
              <a:t>y</a:t>
            </a:r>
            <a:r>
              <a:rPr lang="en-IN" sz="2200" baseline="-25000" dirty="0"/>
              <a:t>1</a:t>
            </a:r>
            <a:r>
              <a:rPr lang="en-IN" sz="2200" dirty="0"/>
              <a:t>(</a:t>
            </a:r>
            <a:r>
              <a:rPr lang="en-IN" sz="2200" i="1" dirty="0"/>
              <a:t>t</a:t>
            </a:r>
            <a:r>
              <a:rPr lang="en-IN" sz="2200" dirty="0"/>
              <a:t>) is a solution, then </a:t>
            </a:r>
            <a:r>
              <a:rPr lang="en-IN" sz="2200" i="1" dirty="0"/>
              <a:t>y</a:t>
            </a:r>
            <a:r>
              <a:rPr lang="en-IN" sz="2200" baseline="-25000" dirty="0"/>
              <a:t>2</a:t>
            </a:r>
            <a:r>
              <a:rPr lang="en-IN" sz="2200" dirty="0"/>
              <a:t>(t)  = </a:t>
            </a:r>
            <a:r>
              <a:rPr lang="en-IN" sz="2200" i="1" dirty="0"/>
              <a:t>cy</a:t>
            </a:r>
            <a:r>
              <a:rPr lang="en-IN" sz="2200" baseline="-25000" dirty="0"/>
              <a:t>1</a:t>
            </a:r>
            <a:r>
              <a:rPr lang="en-IN" sz="2200" dirty="0"/>
              <a:t>(</a:t>
            </a:r>
            <a:r>
              <a:rPr lang="en-IN" sz="2200" i="1" dirty="0"/>
              <a:t>t</a:t>
            </a:r>
            <a:r>
              <a:rPr lang="en-IN" sz="2200" dirty="0"/>
              <a:t>) is a solution.</a:t>
            </a:r>
          </a:p>
        </p:txBody>
      </p:sp>
      <p:sp>
        <p:nvSpPr>
          <p:cNvPr id="5" name="Content Placeholder 4">
            <a:extLst>
              <a:ext uri="{FF2B5EF4-FFF2-40B4-BE49-F238E27FC236}">
                <a16:creationId xmlns:a16="http://schemas.microsoft.com/office/drawing/2014/main" id="{072392A2-B63D-4867-9E45-F170E9210B90}"/>
              </a:ext>
            </a:extLst>
          </p:cNvPr>
          <p:cNvSpPr>
            <a:spLocks noGrp="1"/>
          </p:cNvSpPr>
          <p:nvPr>
            <p:ph sz="quarter" idx="18"/>
          </p:nvPr>
        </p:nvSpPr>
        <p:spPr>
          <a:xfrm>
            <a:off x="380060" y="2133600"/>
            <a:ext cx="8334022" cy="1143002"/>
          </a:xfrm>
        </p:spPr>
        <p:txBody>
          <a:bodyPr/>
          <a:lstStyle/>
          <a:p>
            <a:pPr marL="457200" indent="-457200">
              <a:tabLst>
                <a:tab pos="457200" algn="l"/>
              </a:tabLst>
            </a:pPr>
            <a:r>
              <a:rPr lang="en-US" sz="2200" dirty="0"/>
              <a:t>Since </a:t>
            </a:r>
            <a:r>
              <a:rPr lang="en-US" sz="2200" i="1" dirty="0"/>
              <a:t>y</a:t>
            </a:r>
            <a:r>
              <a:rPr lang="en-US" sz="2200" baseline="-25000" dirty="0"/>
              <a:t>1</a:t>
            </a:r>
            <a:r>
              <a:rPr lang="en-US" sz="2200" dirty="0"/>
              <a:t> and </a:t>
            </a:r>
            <a:r>
              <a:rPr lang="en-US" sz="2200" i="1" dirty="0"/>
              <a:t>y</a:t>
            </a:r>
            <a:r>
              <a:rPr lang="en-US" sz="2200" baseline="-25000" dirty="0"/>
              <a:t>2</a:t>
            </a:r>
            <a:r>
              <a:rPr lang="en-US" sz="2200" dirty="0"/>
              <a:t> are linearly dependent, we can generalize this approach and multiply by a function </a:t>
            </a:r>
            <a:r>
              <a:rPr lang="en-US" sz="2200" i="1" dirty="0"/>
              <a:t>v</a:t>
            </a:r>
            <a:r>
              <a:rPr lang="en-US" sz="2200" dirty="0"/>
              <a:t>(</a:t>
            </a:r>
            <a:r>
              <a:rPr lang="en-US" sz="2200" i="1" dirty="0"/>
              <a:t>t</a:t>
            </a:r>
            <a:r>
              <a:rPr lang="en-US" sz="2200" dirty="0"/>
              <a:t>), and determine conditions for which </a:t>
            </a:r>
            <a:r>
              <a:rPr lang="en-US" sz="2200" i="1" dirty="0"/>
              <a:t>y</a:t>
            </a:r>
            <a:r>
              <a:rPr lang="en-US" sz="2200" baseline="-25000" dirty="0"/>
              <a:t>2</a:t>
            </a:r>
            <a:r>
              <a:rPr lang="en-US" sz="2200" dirty="0"/>
              <a:t> is a solution:</a:t>
            </a:r>
          </a:p>
        </p:txBody>
      </p:sp>
      <p:graphicFrame>
        <p:nvGraphicFramePr>
          <p:cNvPr id="20" name="Object 1" descr="y sub one of t equals e super negative b t solidus open left parenthesis two times a close a solution right double arrow try y sub two of t equals v of t times e super negative b t solidus open left parenthesis two times a close">
            <a:extLst>
              <a:ext uri="{FF2B5EF4-FFF2-40B4-BE49-F238E27FC236}">
                <a16:creationId xmlns:a16="http://schemas.microsoft.com/office/drawing/2014/main" id="{88048AE0-224E-44BF-AE36-8487FC75F0D7}"/>
              </a:ext>
            </a:extLst>
          </p:cNvPr>
          <p:cNvGraphicFramePr>
            <a:graphicFrameLocks noGrp="1" noChangeAspect="1"/>
          </p:cNvGraphicFramePr>
          <p:nvPr>
            <p:ph type="pic" sz="quarter" idx="20"/>
            <p:extLst>
              <p:ext uri="{D42A27DB-BD31-4B8C-83A1-F6EECF244321}">
                <p14:modId xmlns:p14="http://schemas.microsoft.com/office/powerpoint/2010/main" val="618423999"/>
              </p:ext>
            </p:extLst>
          </p:nvPr>
        </p:nvGraphicFramePr>
        <p:xfrm>
          <a:off x="1828800" y="3265566"/>
          <a:ext cx="5423129" cy="392034"/>
        </p:xfrm>
        <a:graphic>
          <a:graphicData uri="http://schemas.openxmlformats.org/presentationml/2006/ole">
            <mc:AlternateContent xmlns:mc="http://schemas.openxmlformats.org/markup-compatibility/2006">
              <mc:Choice xmlns:v="urn:schemas-microsoft-com:vml" Requires="v">
                <p:oleObj name="Equation" r:id="rId2" imgW="3162300" imgH="228600" progId="Equation.DSMT4">
                  <p:embed/>
                </p:oleObj>
              </mc:Choice>
              <mc:Fallback>
                <p:oleObj name="Equation" r:id="rId2" imgW="3162300" imgH="228600" progId="Equation.DSMT4">
                  <p:embed/>
                  <p:pic>
                    <p:nvPicPr>
                      <p:cNvPr id="138241" name="Object 1"/>
                      <p:cNvPicPr>
                        <a:picLocks noChangeAspect="1" noChangeArrowheads="1"/>
                      </p:cNvPicPr>
                      <p:nvPr/>
                    </p:nvPicPr>
                    <p:blipFill>
                      <a:blip r:embed="rId3"/>
                      <a:srcRect/>
                      <a:stretch>
                        <a:fillRect/>
                      </a:stretch>
                    </p:blipFill>
                    <p:spPr bwMode="auto">
                      <a:xfrm>
                        <a:off x="1828800" y="3265566"/>
                        <a:ext cx="5423129" cy="392034"/>
                      </a:xfrm>
                      <a:prstGeom prst="rect">
                        <a:avLst/>
                      </a:prstGeom>
                      <a:noFill/>
                    </p:spPr>
                  </p:pic>
                </p:oleObj>
              </mc:Fallback>
            </mc:AlternateContent>
          </a:graphicData>
        </a:graphic>
      </p:graphicFrame>
      <p:graphicFrame>
        <p:nvGraphicFramePr>
          <p:cNvPr id="10" name="Object 9" descr="multiline equation line 1 y sub two of t equals v of t times e super negative b times t solidus open left parenthesis two times a close line 2 y super prime sub two of t equals v super prime of t times e super negative b times t solidus open left parenthesis two times a close minus b divided by two times a times v of t times e super negative b times t solidus open left parenthesis two times a close line 3 y super double prime sub two of t equals v super double prime of t times e super negative b times t solidus open left parenthesis two times a close minus b divided by two times a times v super prime of t times e super negative b times t solidus open left parenthesis two times a close minus b divided by two times a times v super prime of t times e super negative b times t solidus open left parenthesis two times a close plus b squared divided by four times a squared times v of t times e super negative b times t solidus open left parenthesis two times a close line 4 equation left hand side y super double prime sub two equals right hand side upsilon super double prime of t times e super negative b times t solidus open left parenthesis two times a close minus b divided by a times upsilon super prime of t times e super negative b times t solidus open left parenthesis two times a close plus b squared divided by four times a squared times upsilon of t times e super negative b times t solidus open left parenthesis two times a close">
            <a:extLst>
              <a:ext uri="{FF2B5EF4-FFF2-40B4-BE49-F238E27FC236}">
                <a16:creationId xmlns:a16="http://schemas.microsoft.com/office/drawing/2014/main" id="{7D08E4D8-FB52-4C8D-BC8D-9E0182CCBE85}"/>
              </a:ext>
            </a:extLst>
          </p:cNvPr>
          <p:cNvGraphicFramePr>
            <a:graphicFrameLocks noChangeAspect="1"/>
          </p:cNvGraphicFramePr>
          <p:nvPr>
            <p:extLst>
              <p:ext uri="{D42A27DB-BD31-4B8C-83A1-F6EECF244321}">
                <p14:modId xmlns:p14="http://schemas.microsoft.com/office/powerpoint/2010/main" val="2515569050"/>
              </p:ext>
            </p:extLst>
          </p:nvPr>
        </p:nvGraphicFramePr>
        <p:xfrm>
          <a:off x="982415" y="3730490"/>
          <a:ext cx="7179171" cy="2454417"/>
        </p:xfrm>
        <a:graphic>
          <a:graphicData uri="http://schemas.openxmlformats.org/presentationml/2006/ole">
            <mc:AlternateContent xmlns:mc="http://schemas.openxmlformats.org/markup-compatibility/2006">
              <mc:Choice xmlns:v="urn:schemas-microsoft-com:vml" Requires="v">
                <p:oleObj name="Equation" r:id="rId4" imgW="4457520" imgH="1523880" progId="Equation.DSMT4">
                  <p:embed/>
                </p:oleObj>
              </mc:Choice>
              <mc:Fallback>
                <p:oleObj name="Equation" r:id="rId4" imgW="4457520" imgH="1523880" progId="Equation.DSMT4">
                  <p:embed/>
                  <p:pic>
                    <p:nvPicPr>
                      <p:cNvPr id="4" name="Object 3"/>
                      <p:cNvPicPr/>
                      <p:nvPr/>
                    </p:nvPicPr>
                    <p:blipFill>
                      <a:blip r:embed="rId5"/>
                      <a:stretch>
                        <a:fillRect/>
                      </a:stretch>
                    </p:blipFill>
                    <p:spPr>
                      <a:xfrm>
                        <a:off x="982415" y="3730490"/>
                        <a:ext cx="7179171" cy="2454417"/>
                      </a:xfrm>
                      <a:prstGeom prst="rect">
                        <a:avLst/>
                      </a:prstGeom>
                    </p:spPr>
                  </p:pic>
                </p:oleObj>
              </mc:Fallback>
            </mc:AlternateContent>
          </a:graphicData>
        </a:graphic>
      </p:graphicFrame>
    </p:spTree>
    <p:extLst>
      <p:ext uri="{BB962C8B-B14F-4D97-AF65-F5344CB8AC3E}">
        <p14:creationId xmlns:p14="http://schemas.microsoft.com/office/powerpoint/2010/main" val="244986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69E-1872-4572-9795-14F08D2F0527}"/>
              </a:ext>
            </a:extLst>
          </p:cNvPr>
          <p:cNvSpPr>
            <a:spLocks noGrp="1"/>
          </p:cNvSpPr>
          <p:nvPr>
            <p:ph type="title"/>
          </p:nvPr>
        </p:nvSpPr>
        <p:spPr>
          <a:xfrm>
            <a:off x="291737" y="457200"/>
            <a:ext cx="8534400" cy="914398"/>
          </a:xfrm>
        </p:spPr>
        <p:txBody>
          <a:bodyPr>
            <a:noAutofit/>
          </a:bodyPr>
          <a:lstStyle/>
          <a:p>
            <a:r>
              <a:rPr lang="en-US" dirty="0"/>
              <a:t>Finding the Multiplying Factor </a:t>
            </a:r>
            <a:r>
              <a:rPr lang="en-US" i="1" dirty="0"/>
              <a:t>v</a:t>
            </a:r>
            <a:r>
              <a:rPr lang="en-US" dirty="0"/>
              <a:t>(</a:t>
            </a:r>
            <a:r>
              <a:rPr lang="en-US" i="1" dirty="0"/>
              <a:t>t</a:t>
            </a:r>
            <a:r>
              <a:rPr lang="en-US" dirty="0"/>
              <a:t>)</a:t>
            </a:r>
            <a:endParaRPr lang="en-IN" dirty="0"/>
          </a:p>
        </p:txBody>
      </p:sp>
      <p:sp>
        <p:nvSpPr>
          <p:cNvPr id="3" name="Content Placeholder 2">
            <a:extLst>
              <a:ext uri="{FF2B5EF4-FFF2-40B4-BE49-F238E27FC236}">
                <a16:creationId xmlns:a16="http://schemas.microsoft.com/office/drawing/2014/main" id="{36254771-02AD-496D-8616-DD18B0A46FFC}"/>
              </a:ext>
            </a:extLst>
          </p:cNvPr>
          <p:cNvSpPr>
            <a:spLocks noGrp="1"/>
          </p:cNvSpPr>
          <p:nvPr>
            <p:ph sz="quarter" idx="15"/>
          </p:nvPr>
        </p:nvSpPr>
        <p:spPr>
          <a:xfrm>
            <a:off x="380060" y="1447799"/>
            <a:ext cx="8534400" cy="773529"/>
          </a:xfrm>
        </p:spPr>
        <p:txBody>
          <a:bodyPr/>
          <a:lstStyle/>
          <a:p>
            <a:pPr marL="457200" indent="-457200"/>
            <a:r>
              <a:rPr lang="en-US" sz="2200" dirty="0"/>
              <a:t>Substituting derivatives into the original ODE, we can find and expression for </a:t>
            </a:r>
            <a:r>
              <a:rPr lang="en-US" sz="2200" i="1" dirty="0"/>
              <a:t>v</a:t>
            </a:r>
            <a:r>
              <a:rPr lang="en-US" sz="2200" dirty="0"/>
              <a:t>:</a:t>
            </a:r>
          </a:p>
        </p:txBody>
      </p:sp>
      <p:graphicFrame>
        <p:nvGraphicFramePr>
          <p:cNvPr id="20" name="Object 7" descr="multiline equation line 1 e super negative b t solidus open left parenthesis two times a close times open left curly bracket sum with 3 summands a times open left square bracket v super double prime of t minus b divided by a times v super prime of t plus b squared divided by four times a squared times v of t close plus b times open left square bracket v super prime of t minus b divided by two times a times v of t close plus c times v of t close equals zero line 2 sum with 3 summands a times v super double prime of t minus b times v super prime of t plus b squared divided by four times a times v of t plus b times v super prime of t minus b squared divided by two times a times v of t plus c times v of t equals zero line 3 a times v super double prime of t plus open left parenthesis b squared divided by four times a minus b squared divided by two times a plus c close times v of t equals zero line 4 a times v super double prime of t plus open left parenthesis b squared divided by four times a minus two times b squared divided by four times a plus four times a times c divided by four times a close times v of t equals zero left right double arrow a times v super double prime of t plus open left parenthesis negative b squared divided by four times a plus four times a times c divided by four times a close times v of t equals zero line 5 a times v super double prime of t minus open left parenthesis b squared minus four times a times c divided by four times a close times v of t equals zero line 6 v super double prime of t equals zero right double arrow v of t equals k sub three times t plus k sub four">
            <a:extLst>
              <a:ext uri="{FF2B5EF4-FFF2-40B4-BE49-F238E27FC236}">
                <a16:creationId xmlns:a16="http://schemas.microsoft.com/office/drawing/2014/main" id="{F635FF30-A06B-4211-A9D3-AE5CA51AFDE3}"/>
              </a:ext>
            </a:extLst>
          </p:cNvPr>
          <p:cNvGraphicFramePr>
            <a:graphicFrameLocks noGrp="1" noChangeAspect="1"/>
          </p:cNvGraphicFramePr>
          <p:nvPr>
            <p:ph type="pic" sz="quarter" idx="19"/>
            <p:extLst>
              <p:ext uri="{D42A27DB-BD31-4B8C-83A1-F6EECF244321}">
                <p14:modId xmlns:p14="http://schemas.microsoft.com/office/powerpoint/2010/main" val="3222294937"/>
              </p:ext>
            </p:extLst>
          </p:nvPr>
        </p:nvGraphicFramePr>
        <p:xfrm>
          <a:off x="1143000" y="2221328"/>
          <a:ext cx="6400800" cy="3874671"/>
        </p:xfrm>
        <a:graphic>
          <a:graphicData uri="http://schemas.openxmlformats.org/presentationml/2006/ole">
            <mc:AlternateContent xmlns:mc="http://schemas.openxmlformats.org/markup-compatibility/2006">
              <mc:Choice xmlns:v="urn:schemas-microsoft-com:vml" Requires="v">
                <p:oleObj name="Equation" r:id="rId2" imgW="4279900" imgH="2590800" progId="Equation.DSMT4">
                  <p:embed/>
                </p:oleObj>
              </mc:Choice>
              <mc:Fallback>
                <p:oleObj name="Equation" r:id="rId2" imgW="4279900" imgH="2590800" progId="Equation.DSMT4">
                  <p:embed/>
                  <p:pic>
                    <p:nvPicPr>
                      <p:cNvPr id="126983" name="Object 7"/>
                      <p:cNvPicPr>
                        <a:picLocks noChangeAspect="1" noChangeArrowheads="1"/>
                      </p:cNvPicPr>
                      <p:nvPr/>
                    </p:nvPicPr>
                    <p:blipFill>
                      <a:blip r:embed="rId3"/>
                      <a:srcRect/>
                      <a:stretch>
                        <a:fillRect/>
                      </a:stretch>
                    </p:blipFill>
                    <p:spPr bwMode="auto">
                      <a:xfrm>
                        <a:off x="1143000" y="2221328"/>
                        <a:ext cx="6400800" cy="3874671"/>
                      </a:xfrm>
                      <a:prstGeom prst="rect">
                        <a:avLst/>
                      </a:prstGeom>
                      <a:noFill/>
                    </p:spPr>
                  </p:pic>
                </p:oleObj>
              </mc:Fallback>
            </mc:AlternateContent>
          </a:graphicData>
        </a:graphic>
      </p:graphicFrame>
    </p:spTree>
    <p:extLst>
      <p:ext uri="{BB962C8B-B14F-4D97-AF65-F5344CB8AC3E}">
        <p14:creationId xmlns:p14="http://schemas.microsoft.com/office/powerpoint/2010/main" val="104694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6195-8C18-448C-AE7E-BAD64090E832}"/>
              </a:ext>
            </a:extLst>
          </p:cNvPr>
          <p:cNvSpPr>
            <a:spLocks noGrp="1"/>
          </p:cNvSpPr>
          <p:nvPr>
            <p:ph type="title"/>
          </p:nvPr>
        </p:nvSpPr>
        <p:spPr>
          <a:xfrm>
            <a:off x="281354" y="457200"/>
            <a:ext cx="8534400" cy="762000"/>
          </a:xfrm>
        </p:spPr>
        <p:txBody>
          <a:bodyPr>
            <a:normAutofit/>
          </a:bodyPr>
          <a:lstStyle/>
          <a:p>
            <a:r>
              <a:rPr lang="en-IN" dirty="0"/>
              <a:t>General Solution</a:t>
            </a:r>
          </a:p>
        </p:txBody>
      </p:sp>
      <p:sp>
        <p:nvSpPr>
          <p:cNvPr id="3" name="Content Placeholder 2">
            <a:extLst>
              <a:ext uri="{FF2B5EF4-FFF2-40B4-BE49-F238E27FC236}">
                <a16:creationId xmlns:a16="http://schemas.microsoft.com/office/drawing/2014/main" id="{C76BFC92-71A0-4DAD-8F2A-4B3CA9C479A0}"/>
              </a:ext>
            </a:extLst>
          </p:cNvPr>
          <p:cNvSpPr>
            <a:spLocks noGrp="1"/>
          </p:cNvSpPr>
          <p:nvPr>
            <p:ph sz="quarter" idx="15"/>
          </p:nvPr>
        </p:nvSpPr>
        <p:spPr/>
        <p:txBody>
          <a:bodyPr/>
          <a:lstStyle/>
          <a:p>
            <a:pPr marL="404813" indent="-404813"/>
            <a:r>
              <a:rPr lang="en-US" sz="2200" dirty="0"/>
              <a:t>To find our general solution, we have:</a:t>
            </a:r>
          </a:p>
        </p:txBody>
      </p:sp>
      <p:graphicFrame>
        <p:nvGraphicFramePr>
          <p:cNvPr id="19" name="Object 5" descr="multiline equation line 1 y of t equals k sub one times e super negative b times t solidus open left parenthesis two times a close plus k sub two times v of t times e super negative b times t solidus open left parenthesis two times a close line 2 equation left hand side equals right hand side k sub one times e super negative b times t solidus open left parenthesis two times a close plus open left parenthesis k sub three times t plus k sub four close times e super negative b times t solidus open left parenthesis two times a close line 3 equation left hand side equals right hand side c sub one times e super negative b times t solidus open left parenthesis two times a close plus c sub two times t times e super negative b times t solidus open left parenthesis two times a close">
            <a:extLst>
              <a:ext uri="{FF2B5EF4-FFF2-40B4-BE49-F238E27FC236}">
                <a16:creationId xmlns:a16="http://schemas.microsoft.com/office/drawing/2014/main" id="{C694234B-4E31-440E-B62F-24E3723398AA}"/>
              </a:ext>
            </a:extLst>
          </p:cNvPr>
          <p:cNvGraphicFramePr>
            <a:graphicFrameLocks noGrp="1" noChangeAspect="1"/>
          </p:cNvGraphicFramePr>
          <p:nvPr>
            <p:ph sz="quarter" idx="16"/>
            <p:extLst>
              <p:ext uri="{D42A27DB-BD31-4B8C-83A1-F6EECF244321}">
                <p14:modId xmlns:p14="http://schemas.microsoft.com/office/powerpoint/2010/main" val="3523636445"/>
              </p:ext>
            </p:extLst>
          </p:nvPr>
        </p:nvGraphicFramePr>
        <p:xfrm>
          <a:off x="2454800" y="2410448"/>
          <a:ext cx="4184542" cy="1524000"/>
        </p:xfrm>
        <a:graphic>
          <a:graphicData uri="http://schemas.openxmlformats.org/presentationml/2006/ole">
            <mc:AlternateContent xmlns:mc="http://schemas.openxmlformats.org/markup-compatibility/2006">
              <mc:Choice xmlns:v="urn:schemas-microsoft-com:vml" Requires="v">
                <p:oleObj name="Equation" r:id="rId2" imgW="2057400" imgH="749300" progId="Equation.DSMT4">
                  <p:embed/>
                </p:oleObj>
              </mc:Choice>
              <mc:Fallback>
                <p:oleObj name="Equation" r:id="rId2" imgW="2057400" imgH="749300" progId="Equation.DSMT4">
                  <p:embed/>
                  <p:pic>
                    <p:nvPicPr>
                      <p:cNvPr id="128005" name="Object 5"/>
                      <p:cNvPicPr>
                        <a:picLocks noChangeAspect="1" noChangeArrowheads="1"/>
                      </p:cNvPicPr>
                      <p:nvPr/>
                    </p:nvPicPr>
                    <p:blipFill>
                      <a:blip r:embed="rId3"/>
                      <a:srcRect/>
                      <a:stretch>
                        <a:fillRect/>
                      </a:stretch>
                    </p:blipFill>
                    <p:spPr bwMode="auto">
                      <a:xfrm>
                        <a:off x="2454800" y="2410448"/>
                        <a:ext cx="4184542" cy="152400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5B537AE-4638-4F8E-8A19-E7A990C95A09}"/>
              </a:ext>
            </a:extLst>
          </p:cNvPr>
          <p:cNvSpPr>
            <a:spLocks noGrp="1"/>
          </p:cNvSpPr>
          <p:nvPr>
            <p:ph sz="quarter" idx="18"/>
          </p:nvPr>
        </p:nvSpPr>
        <p:spPr>
          <a:xfrm>
            <a:off x="380060" y="4227171"/>
            <a:ext cx="8334022" cy="425450"/>
          </a:xfrm>
        </p:spPr>
        <p:txBody>
          <a:bodyPr/>
          <a:lstStyle/>
          <a:p>
            <a:pPr marL="457200" indent="-457200"/>
            <a:r>
              <a:rPr lang="en-US" sz="2200" dirty="0"/>
              <a:t>Thus the general solution for repeated roots is</a:t>
            </a:r>
          </a:p>
        </p:txBody>
      </p:sp>
      <p:graphicFrame>
        <p:nvGraphicFramePr>
          <p:cNvPr id="20" name="Object 6" descr="y of t equals c sub one times e super negative b times t solidus open left parenthesis two times a close plus c sub two times t times e super negative b times t solidus open left parenthesis two times a close">
            <a:extLst>
              <a:ext uri="{FF2B5EF4-FFF2-40B4-BE49-F238E27FC236}">
                <a16:creationId xmlns:a16="http://schemas.microsoft.com/office/drawing/2014/main" id="{A0FB0D32-52E6-43DF-B62D-7FF0F1D9C588}"/>
              </a:ext>
            </a:extLst>
          </p:cNvPr>
          <p:cNvGraphicFramePr>
            <a:graphicFrameLocks noGrp="1" noChangeAspect="1"/>
          </p:cNvGraphicFramePr>
          <p:nvPr>
            <p:ph type="pic" sz="quarter" idx="19"/>
            <p:extLst>
              <p:ext uri="{D42A27DB-BD31-4B8C-83A1-F6EECF244321}">
                <p14:modId xmlns:p14="http://schemas.microsoft.com/office/powerpoint/2010/main" val="3209565365"/>
              </p:ext>
            </p:extLst>
          </p:nvPr>
        </p:nvGraphicFramePr>
        <p:xfrm>
          <a:off x="2881012" y="4929772"/>
          <a:ext cx="3381975" cy="471905"/>
        </p:xfrm>
        <a:graphic>
          <a:graphicData uri="http://schemas.openxmlformats.org/presentationml/2006/ole">
            <mc:AlternateContent xmlns:mc="http://schemas.openxmlformats.org/markup-compatibility/2006">
              <mc:Choice xmlns:v="urn:schemas-microsoft-com:vml" Requires="v">
                <p:oleObj name="Equation" r:id="rId4" imgW="1638300" imgH="228600" progId="Equation.DSMT4">
                  <p:embed/>
                </p:oleObj>
              </mc:Choice>
              <mc:Fallback>
                <p:oleObj name="Equation" r:id="rId4" imgW="1638300" imgH="228600" progId="Equation.DSMT4">
                  <p:embed/>
                  <p:pic>
                    <p:nvPicPr>
                      <p:cNvPr id="128006" name="Object 6"/>
                      <p:cNvPicPr>
                        <a:picLocks noChangeAspect="1" noChangeArrowheads="1"/>
                      </p:cNvPicPr>
                      <p:nvPr/>
                    </p:nvPicPr>
                    <p:blipFill>
                      <a:blip r:embed="rId5"/>
                      <a:srcRect/>
                      <a:stretch>
                        <a:fillRect/>
                      </a:stretch>
                    </p:blipFill>
                    <p:spPr bwMode="auto">
                      <a:xfrm>
                        <a:off x="2881012" y="4929772"/>
                        <a:ext cx="3381975" cy="471905"/>
                      </a:xfrm>
                      <a:prstGeom prst="rect">
                        <a:avLst/>
                      </a:prstGeom>
                      <a:noFill/>
                    </p:spPr>
                  </p:pic>
                </p:oleObj>
              </mc:Fallback>
            </mc:AlternateContent>
          </a:graphicData>
        </a:graphic>
      </p:graphicFrame>
    </p:spTree>
    <p:extLst>
      <p:ext uri="{BB962C8B-B14F-4D97-AF65-F5344CB8AC3E}">
        <p14:creationId xmlns:p14="http://schemas.microsoft.com/office/powerpoint/2010/main" val="66522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0587-9D3E-4BE0-A9B1-664940ADB287}"/>
              </a:ext>
            </a:extLst>
          </p:cNvPr>
          <p:cNvSpPr>
            <a:spLocks noGrp="1"/>
          </p:cNvSpPr>
          <p:nvPr>
            <p:ph type="title"/>
          </p:nvPr>
        </p:nvSpPr>
        <p:spPr>
          <a:xfrm>
            <a:off x="281354" y="457200"/>
            <a:ext cx="8534400" cy="870172"/>
          </a:xfrm>
        </p:spPr>
        <p:txBody>
          <a:bodyPr>
            <a:normAutofit/>
          </a:bodyPr>
          <a:lstStyle/>
          <a:p>
            <a:r>
              <a:rPr lang="en-IN" dirty="0"/>
              <a:t>Wronskian</a:t>
            </a:r>
          </a:p>
        </p:txBody>
      </p:sp>
      <p:sp>
        <p:nvSpPr>
          <p:cNvPr id="3" name="Content Placeholder 2">
            <a:extLst>
              <a:ext uri="{FF2B5EF4-FFF2-40B4-BE49-F238E27FC236}">
                <a16:creationId xmlns:a16="http://schemas.microsoft.com/office/drawing/2014/main" id="{AD623472-67D6-4D37-80D8-F78FD0C085EA}"/>
              </a:ext>
            </a:extLst>
          </p:cNvPr>
          <p:cNvSpPr>
            <a:spLocks noGrp="1"/>
          </p:cNvSpPr>
          <p:nvPr>
            <p:ph sz="quarter" idx="15"/>
          </p:nvPr>
        </p:nvSpPr>
        <p:spPr>
          <a:xfrm>
            <a:off x="380060" y="1447800"/>
            <a:ext cx="8534400" cy="425450"/>
          </a:xfrm>
        </p:spPr>
        <p:txBody>
          <a:bodyPr/>
          <a:lstStyle/>
          <a:p>
            <a:pPr marL="457200" indent="-457200">
              <a:tabLst>
                <a:tab pos="457200" algn="l"/>
              </a:tabLst>
            </a:pPr>
            <a:r>
              <a:rPr lang="en-IN" sz="2200" dirty="0"/>
              <a:t>The general solution is</a:t>
            </a:r>
          </a:p>
        </p:txBody>
      </p:sp>
      <p:graphicFrame>
        <p:nvGraphicFramePr>
          <p:cNvPr id="19" name="Object 6" descr="y of t equals c sub one times e super negative b times t solidus open left parenthesis two times a close plus c sub two times t times e super negative b times t solidus open left parenthesis two times a close">
            <a:extLst>
              <a:ext uri="{FF2B5EF4-FFF2-40B4-BE49-F238E27FC236}">
                <a16:creationId xmlns:a16="http://schemas.microsoft.com/office/drawing/2014/main" id="{7809483D-F793-450C-9DA5-0766DC9ACA6F}"/>
              </a:ext>
            </a:extLst>
          </p:cNvPr>
          <p:cNvGraphicFramePr>
            <a:graphicFrameLocks noGrp="1" noChangeAspect="1"/>
          </p:cNvGraphicFramePr>
          <p:nvPr>
            <p:ph sz="quarter" idx="16"/>
            <p:extLst>
              <p:ext uri="{D42A27DB-BD31-4B8C-83A1-F6EECF244321}">
                <p14:modId xmlns:p14="http://schemas.microsoft.com/office/powerpoint/2010/main" val="1417535339"/>
              </p:ext>
            </p:extLst>
          </p:nvPr>
        </p:nvGraphicFramePr>
        <p:xfrm>
          <a:off x="2576318" y="1828800"/>
          <a:ext cx="3446858" cy="480957"/>
        </p:xfrm>
        <a:graphic>
          <a:graphicData uri="http://schemas.openxmlformats.org/presentationml/2006/ole">
            <mc:AlternateContent xmlns:mc="http://schemas.openxmlformats.org/markup-compatibility/2006">
              <mc:Choice xmlns:v="urn:schemas-microsoft-com:vml" Requires="v">
                <p:oleObj name="Equation" r:id="rId2" imgW="1638300" imgH="228600" progId="Equation.DSMT4">
                  <p:embed/>
                </p:oleObj>
              </mc:Choice>
              <mc:Fallback>
                <p:oleObj name="Equation" r:id="rId2" imgW="1638300" imgH="228600" progId="Equation.DSMT4">
                  <p:embed/>
                  <p:pic>
                    <p:nvPicPr>
                      <p:cNvPr id="129030" name="Object 6"/>
                      <p:cNvPicPr>
                        <a:picLocks noChangeAspect="1" noChangeArrowheads="1"/>
                      </p:cNvPicPr>
                      <p:nvPr/>
                    </p:nvPicPr>
                    <p:blipFill>
                      <a:blip r:embed="rId3"/>
                      <a:srcRect/>
                      <a:stretch>
                        <a:fillRect/>
                      </a:stretch>
                    </p:blipFill>
                    <p:spPr bwMode="auto">
                      <a:xfrm>
                        <a:off x="2576318" y="1828800"/>
                        <a:ext cx="3446858" cy="48095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ED0E272C-C19E-49D6-9435-E48B29F8E307}"/>
              </a:ext>
            </a:extLst>
          </p:cNvPr>
          <p:cNvSpPr>
            <a:spLocks noGrp="1"/>
          </p:cNvSpPr>
          <p:nvPr>
            <p:ph sz="quarter" idx="18"/>
          </p:nvPr>
        </p:nvSpPr>
        <p:spPr>
          <a:xfrm>
            <a:off x="380060" y="2362200"/>
            <a:ext cx="8334022" cy="404979"/>
          </a:xfrm>
        </p:spPr>
        <p:txBody>
          <a:bodyPr/>
          <a:lstStyle/>
          <a:p>
            <a:pPr marL="457200" indent="-457200"/>
            <a:r>
              <a:rPr lang="en-US" sz="2200" dirty="0"/>
              <a:t>Thus every solution is a linear combination of</a:t>
            </a:r>
          </a:p>
        </p:txBody>
      </p:sp>
      <p:graphicFrame>
        <p:nvGraphicFramePr>
          <p:cNvPr id="20" name="Object 8" descr="y sub one of t equals e super negative b times t solidus open left parenthesis two times a close comma y sub two of t equals t times e super negative b times t solidus open left parenthesis two times a close">
            <a:extLst>
              <a:ext uri="{FF2B5EF4-FFF2-40B4-BE49-F238E27FC236}">
                <a16:creationId xmlns:a16="http://schemas.microsoft.com/office/drawing/2014/main" id="{D08CC191-EE5F-44CB-985A-BD5226462271}"/>
              </a:ext>
            </a:extLst>
          </p:cNvPr>
          <p:cNvGraphicFramePr>
            <a:graphicFrameLocks noGrp="1" noChangeAspect="1"/>
          </p:cNvGraphicFramePr>
          <p:nvPr>
            <p:ph type="pic" sz="quarter" idx="19"/>
            <p:extLst>
              <p:ext uri="{D42A27DB-BD31-4B8C-83A1-F6EECF244321}">
                <p14:modId xmlns:p14="http://schemas.microsoft.com/office/powerpoint/2010/main" val="2255007499"/>
              </p:ext>
            </p:extLst>
          </p:nvPr>
        </p:nvGraphicFramePr>
        <p:xfrm>
          <a:off x="2344261" y="2743200"/>
          <a:ext cx="3847655" cy="480957"/>
        </p:xfrm>
        <a:graphic>
          <a:graphicData uri="http://schemas.openxmlformats.org/presentationml/2006/ole">
            <mc:AlternateContent xmlns:mc="http://schemas.openxmlformats.org/markup-compatibility/2006">
              <mc:Choice xmlns:v="urn:schemas-microsoft-com:vml" Requires="v">
                <p:oleObj name="Equation" r:id="rId4" imgW="1828800" imgH="228600" progId="Equation.DSMT4">
                  <p:embed/>
                </p:oleObj>
              </mc:Choice>
              <mc:Fallback>
                <p:oleObj name="Equation" r:id="rId4" imgW="1828800" imgH="228600" progId="Equation.DSMT4">
                  <p:embed/>
                  <p:pic>
                    <p:nvPicPr>
                      <p:cNvPr id="129032" name="Object 8"/>
                      <p:cNvPicPr>
                        <a:picLocks noChangeAspect="1" noChangeArrowheads="1"/>
                      </p:cNvPicPr>
                      <p:nvPr/>
                    </p:nvPicPr>
                    <p:blipFill>
                      <a:blip r:embed="rId5"/>
                      <a:srcRect/>
                      <a:stretch>
                        <a:fillRect/>
                      </a:stretch>
                    </p:blipFill>
                    <p:spPr bwMode="auto">
                      <a:xfrm>
                        <a:off x="2344261" y="2743200"/>
                        <a:ext cx="3847655" cy="480957"/>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266E0650-B3C5-4A88-B3DE-01575C014A03}"/>
              </a:ext>
            </a:extLst>
          </p:cNvPr>
          <p:cNvSpPr>
            <a:spLocks noGrp="1"/>
          </p:cNvSpPr>
          <p:nvPr>
            <p:ph sz="quarter" idx="21"/>
          </p:nvPr>
        </p:nvSpPr>
        <p:spPr>
          <a:xfrm>
            <a:off x="380060" y="3352800"/>
            <a:ext cx="8334022" cy="428458"/>
          </a:xfrm>
        </p:spPr>
        <p:txBody>
          <a:bodyPr/>
          <a:lstStyle/>
          <a:p>
            <a:pPr marL="457200" indent="-457200"/>
            <a:r>
              <a:rPr lang="en-US" sz="2200" dirty="0"/>
              <a:t>The Wronskian of the two solutions is</a:t>
            </a:r>
          </a:p>
        </p:txBody>
      </p:sp>
      <p:graphicFrame>
        <p:nvGraphicFramePr>
          <p:cNvPr id="21" name="Object 9" descr="multiline equation line 1 equation left hand side cap w of y sub one comma y sub two times open left parenthesis t close equals right hand side matrix row 1column 1 e solidus solidus minus minus times times bt left parenthesis right parenthesis times times two a times times te solidus solidus minus minus times times bt left parenthesis right parenthesis times times two a row 2column 1 minus minus times times b times times two ae solidus solidus minus minus times times bt left parenthesis right parenthesis times times two a times times left parenthesis right parenthesis minus minus one times times bt times times two ae solidus solidus minus minus times times bt left parenthesis right parenthesis times times two a line 2 equation left hand side equals right hand side e super negative b times t solidus a times open left parenthesis one minus b times t divided by two times a close plus e super negative b times t solidus a of b times t divided by two times a line 3 multirelation equals e super negative b times t solidus a not equals zero for all t">
            <a:extLst>
              <a:ext uri="{FF2B5EF4-FFF2-40B4-BE49-F238E27FC236}">
                <a16:creationId xmlns:a16="http://schemas.microsoft.com/office/drawing/2014/main" id="{AE176C21-A35B-408E-A5BD-4DBB17A23CDF}"/>
              </a:ext>
            </a:extLst>
          </p:cNvPr>
          <p:cNvGraphicFramePr>
            <a:graphicFrameLocks noGrp="1" noChangeAspect="1"/>
          </p:cNvGraphicFramePr>
          <p:nvPr>
            <p:ph type="pic" sz="quarter" idx="20"/>
            <p:extLst>
              <p:ext uri="{D42A27DB-BD31-4B8C-83A1-F6EECF244321}">
                <p14:modId xmlns:p14="http://schemas.microsoft.com/office/powerpoint/2010/main" val="3430822774"/>
              </p:ext>
            </p:extLst>
          </p:nvPr>
        </p:nvGraphicFramePr>
        <p:xfrm>
          <a:off x="2438400" y="3730011"/>
          <a:ext cx="4004797" cy="1984989"/>
        </p:xfrm>
        <a:graphic>
          <a:graphicData uri="http://schemas.openxmlformats.org/presentationml/2006/ole">
            <mc:AlternateContent xmlns:mc="http://schemas.openxmlformats.org/markup-compatibility/2006">
              <mc:Choice xmlns:v="urn:schemas-microsoft-com:vml" Requires="v">
                <p:oleObj name="Equation" r:id="rId6" imgW="2921000" imgH="1447800" progId="Equation.DSMT4">
                  <p:embed/>
                </p:oleObj>
              </mc:Choice>
              <mc:Fallback>
                <p:oleObj name="Equation" r:id="rId6" imgW="2921000" imgH="1447800" progId="Equation.DSMT4">
                  <p:embed/>
                  <p:pic>
                    <p:nvPicPr>
                      <p:cNvPr id="129033" name="Object 9"/>
                      <p:cNvPicPr>
                        <a:picLocks noChangeAspect="1" noChangeArrowheads="1"/>
                      </p:cNvPicPr>
                      <p:nvPr/>
                    </p:nvPicPr>
                    <p:blipFill>
                      <a:blip r:embed="rId7"/>
                      <a:srcRect/>
                      <a:stretch>
                        <a:fillRect/>
                      </a:stretch>
                    </p:blipFill>
                    <p:spPr bwMode="auto">
                      <a:xfrm>
                        <a:off x="2438400" y="3730011"/>
                        <a:ext cx="4004797" cy="1984989"/>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9A591435-F526-48F1-8EC5-6EA0328151AB}"/>
              </a:ext>
            </a:extLst>
          </p:cNvPr>
          <p:cNvSpPr>
            <a:spLocks noGrp="1"/>
          </p:cNvSpPr>
          <p:nvPr>
            <p:ph sz="quarter" idx="25"/>
          </p:nvPr>
        </p:nvSpPr>
        <p:spPr>
          <a:xfrm>
            <a:off x="380060" y="5715000"/>
            <a:ext cx="8200378" cy="533400"/>
          </a:xfrm>
        </p:spPr>
        <p:txBody>
          <a:bodyPr/>
          <a:lstStyle/>
          <a:p>
            <a:pPr marL="457200" indent="-457200"/>
            <a:r>
              <a:rPr lang="en-US" sz="2200" dirty="0"/>
              <a:t>Thus </a:t>
            </a:r>
            <a:r>
              <a:rPr lang="en-US" sz="2200" i="1" dirty="0"/>
              <a:t>y</a:t>
            </a:r>
            <a:r>
              <a:rPr lang="en-US" sz="2200" baseline="-25000" dirty="0"/>
              <a:t>1</a:t>
            </a:r>
            <a:r>
              <a:rPr lang="en-US" sz="2200" dirty="0"/>
              <a:t> and </a:t>
            </a:r>
            <a:r>
              <a:rPr lang="en-US" sz="2200" i="1" dirty="0"/>
              <a:t>y</a:t>
            </a:r>
            <a:r>
              <a:rPr lang="en-US" sz="2200" baseline="-25000" dirty="0"/>
              <a:t>2</a:t>
            </a:r>
            <a:r>
              <a:rPr lang="en-US" sz="2200" dirty="0"/>
              <a:t> form a fundamental solution set for equation.</a:t>
            </a:r>
          </a:p>
        </p:txBody>
      </p:sp>
    </p:spTree>
    <p:extLst>
      <p:ext uri="{BB962C8B-B14F-4D97-AF65-F5344CB8AC3E}">
        <p14:creationId xmlns:p14="http://schemas.microsoft.com/office/powerpoint/2010/main" val="104526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83E9-BA3D-4F8C-89AA-43664F486044}"/>
              </a:ext>
            </a:extLst>
          </p:cNvPr>
          <p:cNvSpPr>
            <a:spLocks noGrp="1"/>
          </p:cNvSpPr>
          <p:nvPr>
            <p:ph type="title"/>
          </p:nvPr>
        </p:nvSpPr>
        <p:spPr>
          <a:xfrm>
            <a:off x="281354" y="457200"/>
            <a:ext cx="8534400" cy="836611"/>
          </a:xfrm>
        </p:spPr>
        <p:txBody>
          <a:bodyPr/>
          <a:lstStyle/>
          <a:p>
            <a:r>
              <a:rPr lang="en-US" dirty="0"/>
              <a:t>Example 3.4.1 (part one)</a:t>
            </a:r>
            <a:endParaRPr lang="en-IN" dirty="0"/>
          </a:p>
        </p:txBody>
      </p:sp>
      <p:sp>
        <p:nvSpPr>
          <p:cNvPr id="3" name="Content Placeholder 2">
            <a:extLst>
              <a:ext uri="{FF2B5EF4-FFF2-40B4-BE49-F238E27FC236}">
                <a16:creationId xmlns:a16="http://schemas.microsoft.com/office/drawing/2014/main" id="{262F0D6C-AF06-4534-9958-4DD4CCB5611F}"/>
              </a:ext>
            </a:extLst>
          </p:cNvPr>
          <p:cNvSpPr>
            <a:spLocks noGrp="1"/>
          </p:cNvSpPr>
          <p:nvPr>
            <p:ph sz="quarter" idx="15"/>
          </p:nvPr>
        </p:nvSpPr>
        <p:spPr>
          <a:xfrm>
            <a:off x="380060" y="1600200"/>
            <a:ext cx="8534400" cy="425450"/>
          </a:xfrm>
        </p:spPr>
        <p:txBody>
          <a:bodyPr/>
          <a:lstStyle/>
          <a:p>
            <a:pPr marL="457200" indent="-457200"/>
            <a:r>
              <a:rPr lang="en-US" sz="2200" dirty="0"/>
              <a:t>Solve the differential equation:</a:t>
            </a:r>
          </a:p>
        </p:txBody>
      </p:sp>
      <p:graphicFrame>
        <p:nvGraphicFramePr>
          <p:cNvPr id="19" name="Object 1028" descr="sum with 3 summands y super double prime plus four times y super prime plus four times y equals zero">
            <a:extLst>
              <a:ext uri="{FF2B5EF4-FFF2-40B4-BE49-F238E27FC236}">
                <a16:creationId xmlns:a16="http://schemas.microsoft.com/office/drawing/2014/main" id="{BEAB8CE9-B55E-449F-9738-8AF411512C59}"/>
              </a:ext>
            </a:extLst>
          </p:cNvPr>
          <p:cNvGraphicFramePr>
            <a:graphicFrameLocks noGrp="1" noChangeAspect="1"/>
          </p:cNvGraphicFramePr>
          <p:nvPr>
            <p:ph sz="quarter" idx="16"/>
            <p:extLst>
              <p:ext uri="{D42A27DB-BD31-4B8C-83A1-F6EECF244321}">
                <p14:modId xmlns:p14="http://schemas.microsoft.com/office/powerpoint/2010/main" val="58760848"/>
              </p:ext>
            </p:extLst>
          </p:nvPr>
        </p:nvGraphicFramePr>
        <p:xfrm>
          <a:off x="3638299" y="2057400"/>
          <a:ext cx="1867403" cy="359982"/>
        </p:xfrm>
        <a:graphic>
          <a:graphicData uri="http://schemas.openxmlformats.org/presentationml/2006/ole">
            <mc:AlternateContent xmlns:mc="http://schemas.openxmlformats.org/markup-compatibility/2006">
              <mc:Choice xmlns:v="urn:schemas-microsoft-com:vml" Requires="v">
                <p:oleObj name="Equation" r:id="rId2" imgW="1054080" imgH="203040" progId="Equation.3">
                  <p:embed/>
                </p:oleObj>
              </mc:Choice>
              <mc:Fallback>
                <p:oleObj name="Equation" r:id="rId2" imgW="1054080" imgH="203040" progId="Equation.3">
                  <p:embed/>
                  <p:pic>
                    <p:nvPicPr>
                      <p:cNvPr id="117764"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299" y="2057400"/>
                        <a:ext cx="1867403"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BC134B9-075B-407E-9472-65463A7AEEA4}"/>
              </a:ext>
            </a:extLst>
          </p:cNvPr>
          <p:cNvSpPr>
            <a:spLocks noGrp="1"/>
          </p:cNvSpPr>
          <p:nvPr>
            <p:ph sz="quarter" idx="18"/>
          </p:nvPr>
        </p:nvSpPr>
        <p:spPr>
          <a:xfrm>
            <a:off x="380060" y="2438400"/>
            <a:ext cx="8334022" cy="457199"/>
          </a:xfrm>
        </p:spPr>
        <p:txBody>
          <a:bodyPr/>
          <a:lstStyle/>
          <a:p>
            <a:pPr marL="457200" indent="-457200"/>
            <a:r>
              <a:rPr lang="en-US" sz="2200" dirty="0"/>
              <a:t>Assuming an exponential solution leads to characteristic equation:</a:t>
            </a:r>
          </a:p>
        </p:txBody>
      </p:sp>
      <p:graphicFrame>
        <p:nvGraphicFramePr>
          <p:cNvPr id="20" name="Object 1029" descr="y of t equals e super r times t right double arrow sum with 3 summands r squared plus four times r plus four equals zero left right double arrow open left parenthesis r plus two close squared equals zero multirelation left right double arrow r equals negative two">
            <a:extLst>
              <a:ext uri="{FF2B5EF4-FFF2-40B4-BE49-F238E27FC236}">
                <a16:creationId xmlns:a16="http://schemas.microsoft.com/office/drawing/2014/main" id="{C71E1B8F-3BE1-4475-A3EE-55177C9A1C01}"/>
              </a:ext>
            </a:extLst>
          </p:cNvPr>
          <p:cNvGraphicFramePr>
            <a:graphicFrameLocks noGrp="1" noChangeAspect="1"/>
          </p:cNvGraphicFramePr>
          <p:nvPr>
            <p:ph type="pic" sz="quarter" idx="20"/>
            <p:extLst>
              <p:ext uri="{D42A27DB-BD31-4B8C-83A1-F6EECF244321}">
                <p14:modId xmlns:p14="http://schemas.microsoft.com/office/powerpoint/2010/main" val="1783358871"/>
              </p:ext>
            </p:extLst>
          </p:nvPr>
        </p:nvGraphicFramePr>
        <p:xfrm>
          <a:off x="1561991" y="2895600"/>
          <a:ext cx="5753209" cy="373854"/>
        </p:xfrm>
        <a:graphic>
          <a:graphicData uri="http://schemas.openxmlformats.org/presentationml/2006/ole">
            <mc:AlternateContent xmlns:mc="http://schemas.openxmlformats.org/markup-compatibility/2006">
              <mc:Choice xmlns:v="urn:schemas-microsoft-com:vml" Requires="v">
                <p:oleObj name="Equation" r:id="rId4" imgW="3517560" imgH="228600" progId="Equation.3">
                  <p:embed/>
                </p:oleObj>
              </mc:Choice>
              <mc:Fallback>
                <p:oleObj name="Equation" r:id="rId4" imgW="3517560" imgH="228600" progId="Equation.3">
                  <p:embed/>
                  <p:pic>
                    <p:nvPicPr>
                      <p:cNvPr id="117765"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991" y="2895600"/>
                        <a:ext cx="5753209" cy="373854"/>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E1512931-3980-4D77-95CC-344B2CE945BC}"/>
              </a:ext>
            </a:extLst>
          </p:cNvPr>
          <p:cNvSpPr>
            <a:spLocks noGrp="1"/>
          </p:cNvSpPr>
          <p:nvPr>
            <p:ph sz="quarter" idx="21"/>
          </p:nvPr>
        </p:nvSpPr>
        <p:spPr>
          <a:xfrm>
            <a:off x="380060" y="3386544"/>
            <a:ext cx="2667940" cy="423456"/>
          </a:xfrm>
        </p:spPr>
        <p:txBody>
          <a:bodyPr/>
          <a:lstStyle/>
          <a:p>
            <a:pPr marL="457200" indent="-457200"/>
            <a:r>
              <a:rPr lang="en-IN" sz="2200" dirty="0"/>
              <a:t>So one solution is</a:t>
            </a:r>
          </a:p>
        </p:txBody>
      </p:sp>
      <p:graphicFrame>
        <p:nvGraphicFramePr>
          <p:cNvPr id="21" name="Object 1043" descr="equation left hand side y times one times open left parenthesis t close equals right hand side e super negative two times t">
            <a:extLst>
              <a:ext uri="{FF2B5EF4-FFF2-40B4-BE49-F238E27FC236}">
                <a16:creationId xmlns:a16="http://schemas.microsoft.com/office/drawing/2014/main" id="{0F869243-2E60-4671-AF75-F78A5F6FA320}"/>
              </a:ext>
            </a:extLst>
          </p:cNvPr>
          <p:cNvGraphicFramePr>
            <a:graphicFrameLocks noGrp="1" noChangeAspect="1"/>
          </p:cNvGraphicFramePr>
          <p:nvPr>
            <p:ph type="pic" sz="quarter" idx="24"/>
            <p:extLst>
              <p:ext uri="{D42A27DB-BD31-4B8C-83A1-F6EECF244321}">
                <p14:modId xmlns:p14="http://schemas.microsoft.com/office/powerpoint/2010/main" val="3219757819"/>
              </p:ext>
            </p:extLst>
          </p:nvPr>
        </p:nvGraphicFramePr>
        <p:xfrm>
          <a:off x="3010669" y="3399106"/>
          <a:ext cx="1059862" cy="334694"/>
        </p:xfrm>
        <a:graphic>
          <a:graphicData uri="http://schemas.openxmlformats.org/presentationml/2006/ole">
            <mc:AlternateContent xmlns:mc="http://schemas.openxmlformats.org/markup-compatibility/2006">
              <mc:Choice xmlns:v="urn:schemas-microsoft-com:vml" Requires="v">
                <p:oleObj name="Equation" r:id="rId6" imgW="723600" imgH="228600" progId="Equation.3">
                  <p:embed/>
                </p:oleObj>
              </mc:Choice>
              <mc:Fallback>
                <p:oleObj name="Equation" r:id="rId6" imgW="723600" imgH="228600" progId="Equation.3">
                  <p:embed/>
                  <p:pic>
                    <p:nvPicPr>
                      <p:cNvPr id="117779" name="Object 10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0669" y="3399106"/>
                        <a:ext cx="1059862" cy="334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1" name="Content Placeholder 10">
            <a:extLst>
              <a:ext uri="{FF2B5EF4-FFF2-40B4-BE49-F238E27FC236}">
                <a16:creationId xmlns:a16="http://schemas.microsoft.com/office/drawing/2014/main" id="{7DA5E1DA-83C7-49DB-84A4-88D7FA766595}"/>
              </a:ext>
            </a:extLst>
          </p:cNvPr>
          <p:cNvSpPr>
            <a:spLocks noGrp="1"/>
          </p:cNvSpPr>
          <p:nvPr>
            <p:ph sz="quarter" idx="25"/>
          </p:nvPr>
        </p:nvSpPr>
        <p:spPr>
          <a:xfrm>
            <a:off x="4070531" y="3374067"/>
            <a:ext cx="3783894" cy="457199"/>
          </a:xfrm>
        </p:spPr>
        <p:txBody>
          <a:bodyPr/>
          <a:lstStyle/>
          <a:p>
            <a:pPr marL="0" indent="0">
              <a:buNone/>
            </a:pPr>
            <a:r>
              <a:rPr lang="en-US" sz="2200" dirty="0"/>
              <a:t>and a second solution is found:</a:t>
            </a:r>
          </a:p>
        </p:txBody>
      </p:sp>
      <p:graphicFrame>
        <p:nvGraphicFramePr>
          <p:cNvPr id="22" name="Object 1042" descr="multiline equation line 1 y sub two of t equals v of t times e super negative two times t line 2 y super prime sub two of t equals v super prime of t times e super negative two t minus two times v of t times e super negative two t line 3 y super double prime sub two of t equals v super double prime of t times e super negative two t minus four times v super prime of t times e super negative two t plus four times v of t times e super negative two t">
            <a:extLst>
              <a:ext uri="{FF2B5EF4-FFF2-40B4-BE49-F238E27FC236}">
                <a16:creationId xmlns:a16="http://schemas.microsoft.com/office/drawing/2014/main" id="{541F3FBD-87E2-42F1-A6C0-DFFC8506D993}"/>
              </a:ext>
            </a:extLst>
          </p:cNvPr>
          <p:cNvGraphicFramePr>
            <a:graphicFrameLocks noGrp="1" noChangeAspect="1"/>
          </p:cNvGraphicFramePr>
          <p:nvPr>
            <p:ph type="pic" sz="quarter" idx="19"/>
            <p:extLst>
              <p:ext uri="{D42A27DB-BD31-4B8C-83A1-F6EECF244321}">
                <p14:modId xmlns:p14="http://schemas.microsoft.com/office/powerpoint/2010/main" val="622010665"/>
              </p:ext>
            </p:extLst>
          </p:nvPr>
        </p:nvGraphicFramePr>
        <p:xfrm>
          <a:off x="2680053" y="3807605"/>
          <a:ext cx="3783894" cy="1145395"/>
        </p:xfrm>
        <a:graphic>
          <a:graphicData uri="http://schemas.openxmlformats.org/presentationml/2006/ole">
            <mc:AlternateContent xmlns:mc="http://schemas.openxmlformats.org/markup-compatibility/2006">
              <mc:Choice xmlns:v="urn:schemas-microsoft-com:vml" Requires="v">
                <p:oleObj name="Equation" r:id="rId8" imgW="2349360" imgH="711000" progId="Equation.3">
                  <p:embed/>
                </p:oleObj>
              </mc:Choice>
              <mc:Fallback>
                <p:oleObj name="Equation" r:id="rId8" imgW="2349360" imgH="711000" progId="Equation.3">
                  <p:embed/>
                  <p:pic>
                    <p:nvPicPr>
                      <p:cNvPr id="117778" name="Object 10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0053" y="3807605"/>
                        <a:ext cx="3783894" cy="114539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47687059-14D9-4E4E-9309-B2D136367807}"/>
              </a:ext>
            </a:extLst>
          </p:cNvPr>
          <p:cNvSpPr>
            <a:spLocks noGrp="1"/>
          </p:cNvSpPr>
          <p:nvPr>
            <p:ph sz="quarter" idx="22"/>
          </p:nvPr>
        </p:nvSpPr>
        <p:spPr>
          <a:xfrm>
            <a:off x="381000" y="4917295"/>
            <a:ext cx="8199438" cy="642130"/>
          </a:xfrm>
        </p:spPr>
        <p:txBody>
          <a:bodyPr/>
          <a:lstStyle/>
          <a:p>
            <a:pPr marL="457200" indent="-457200">
              <a:lnSpc>
                <a:spcPct val="100000"/>
              </a:lnSpc>
              <a:buClr>
                <a:schemeClr val="accent2"/>
              </a:buClr>
            </a:pPr>
            <a:r>
              <a:rPr lang="en-US" sz="2200" dirty="0"/>
              <a:t>Substituting these into the differential equation and simplifying yields</a:t>
            </a:r>
            <a:endParaRPr lang="en-IN" sz="2200" dirty="0"/>
          </a:p>
        </p:txBody>
      </p:sp>
      <p:graphicFrame>
        <p:nvGraphicFramePr>
          <p:cNvPr id="23" name="Object 1044" descr="v quotation mark open left parenthesis t close equals zero comma v apostrophe equation left hand side open left parenthesis t close equals right hand side k times one comma v of t equals k times one times t plus k times two">
            <a:extLst>
              <a:ext uri="{FF2B5EF4-FFF2-40B4-BE49-F238E27FC236}">
                <a16:creationId xmlns:a16="http://schemas.microsoft.com/office/drawing/2014/main" id="{12724E1B-BB94-458F-8A90-730FF9E7314F}"/>
              </a:ext>
            </a:extLst>
          </p:cNvPr>
          <p:cNvGraphicFramePr>
            <a:graphicFrameLocks noGrp="1" noChangeAspect="1"/>
          </p:cNvGraphicFramePr>
          <p:nvPr>
            <p:ph sz="quarter" idx="26"/>
            <p:extLst>
              <p:ext uri="{D42A27DB-BD31-4B8C-83A1-F6EECF244321}">
                <p14:modId xmlns:p14="http://schemas.microsoft.com/office/powerpoint/2010/main" val="2748405004"/>
              </p:ext>
            </p:extLst>
          </p:nvPr>
        </p:nvGraphicFramePr>
        <p:xfrm>
          <a:off x="1676400" y="5355145"/>
          <a:ext cx="2932398" cy="287844"/>
        </p:xfrm>
        <a:graphic>
          <a:graphicData uri="http://schemas.openxmlformats.org/presentationml/2006/ole">
            <mc:AlternateContent xmlns:mc="http://schemas.openxmlformats.org/markup-compatibility/2006">
              <mc:Choice xmlns:v="urn:schemas-microsoft-com:vml" Requires="v">
                <p:oleObj name="Equation" r:id="rId10" imgW="2070000" imgH="203040" progId="Equation.3">
                  <p:embed/>
                </p:oleObj>
              </mc:Choice>
              <mc:Fallback>
                <p:oleObj name="Equation" r:id="rId10" imgW="2070000" imgH="203040" progId="Equation.3">
                  <p:embed/>
                  <p:pic>
                    <p:nvPicPr>
                      <p:cNvPr id="117780" name="Object 10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5355145"/>
                        <a:ext cx="2932398" cy="2878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 name="Content Placeholder 15">
            <a:extLst>
              <a:ext uri="{FF2B5EF4-FFF2-40B4-BE49-F238E27FC236}">
                <a16:creationId xmlns:a16="http://schemas.microsoft.com/office/drawing/2014/main" id="{54116A77-4F58-4F70-99B3-21216894AA00}"/>
              </a:ext>
            </a:extLst>
          </p:cNvPr>
          <p:cNvSpPr>
            <a:spLocks noGrp="1"/>
          </p:cNvSpPr>
          <p:nvPr>
            <p:ph sz="quarter" idx="29"/>
          </p:nvPr>
        </p:nvSpPr>
        <p:spPr>
          <a:xfrm>
            <a:off x="4561490" y="5301606"/>
            <a:ext cx="4572000" cy="473598"/>
          </a:xfrm>
        </p:spPr>
        <p:txBody>
          <a:bodyPr/>
          <a:lstStyle/>
          <a:p>
            <a:pPr marL="0" indent="0">
              <a:buNone/>
            </a:pPr>
            <a:r>
              <a:rPr lang="en-IN" sz="2200" dirty="0"/>
              <a:t>where </a:t>
            </a:r>
            <a:r>
              <a:rPr lang="en-IN" sz="2200" i="1" dirty="0"/>
              <a:t>k</a:t>
            </a:r>
            <a:r>
              <a:rPr lang="en-IN" sz="2200" baseline="-25000" dirty="0"/>
              <a:t>1 </a:t>
            </a:r>
            <a:r>
              <a:rPr lang="en-IN" sz="2200" dirty="0"/>
              <a:t>and </a:t>
            </a:r>
            <a:r>
              <a:rPr lang="en-IN" sz="2200" i="1" dirty="0"/>
              <a:t>k</a:t>
            </a:r>
            <a:r>
              <a:rPr lang="en-IN" sz="2200" baseline="-25000" dirty="0"/>
              <a:t>2</a:t>
            </a:r>
            <a:r>
              <a:rPr lang="en-IN" sz="2200" dirty="0"/>
              <a:t> are arbitrary constants.</a:t>
            </a:r>
          </a:p>
        </p:txBody>
      </p:sp>
    </p:spTree>
    <p:extLst>
      <p:ext uri="{BB962C8B-B14F-4D97-AF65-F5344CB8AC3E}">
        <p14:creationId xmlns:p14="http://schemas.microsoft.com/office/powerpoint/2010/main" val="102382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09BC-841F-4BFA-A8B4-1ABF38F81C89}"/>
              </a:ext>
            </a:extLst>
          </p:cNvPr>
          <p:cNvSpPr>
            <a:spLocks noGrp="1"/>
          </p:cNvSpPr>
          <p:nvPr>
            <p:ph type="title"/>
          </p:nvPr>
        </p:nvSpPr>
        <p:spPr>
          <a:xfrm>
            <a:off x="281354" y="457200"/>
            <a:ext cx="8534400" cy="685800"/>
          </a:xfrm>
        </p:spPr>
        <p:txBody>
          <a:bodyPr>
            <a:normAutofit/>
          </a:bodyPr>
          <a:lstStyle/>
          <a:p>
            <a:r>
              <a:rPr lang="en-US" dirty="0"/>
              <a:t>Example 3.4.1 (part two)</a:t>
            </a:r>
            <a:endParaRPr lang="en-IN" dirty="0"/>
          </a:p>
        </p:txBody>
      </p:sp>
      <p:sp>
        <p:nvSpPr>
          <p:cNvPr id="3" name="Content Placeholder 2">
            <a:extLst>
              <a:ext uri="{FF2B5EF4-FFF2-40B4-BE49-F238E27FC236}">
                <a16:creationId xmlns:a16="http://schemas.microsoft.com/office/drawing/2014/main" id="{275E13E2-97D6-4397-A2FD-2889BB8FAF58}"/>
              </a:ext>
            </a:extLst>
          </p:cNvPr>
          <p:cNvSpPr>
            <a:spLocks noGrp="1"/>
          </p:cNvSpPr>
          <p:nvPr>
            <p:ph sz="quarter" idx="15"/>
          </p:nvPr>
        </p:nvSpPr>
        <p:spPr>
          <a:xfrm>
            <a:off x="380060" y="1524000"/>
            <a:ext cx="1448740" cy="425450"/>
          </a:xfrm>
        </p:spPr>
        <p:txBody>
          <a:bodyPr/>
          <a:lstStyle/>
          <a:p>
            <a:pPr marL="457200" indent="-457200"/>
            <a:r>
              <a:rPr lang="en-IN" sz="2200" dirty="0"/>
              <a:t>Letting</a:t>
            </a:r>
          </a:p>
        </p:txBody>
      </p:sp>
      <p:graphicFrame>
        <p:nvGraphicFramePr>
          <p:cNvPr id="19" name="Object 9" descr="k times one equals one and k times two equals zero comma v of t equals t and equation left hand side y times two times open left parenthesis t close equals right hand side t times e minus two times t">
            <a:extLst>
              <a:ext uri="{FF2B5EF4-FFF2-40B4-BE49-F238E27FC236}">
                <a16:creationId xmlns:a16="http://schemas.microsoft.com/office/drawing/2014/main" id="{BE8EAFC4-547D-4F6F-A791-933202CA15F5}"/>
              </a:ext>
            </a:extLst>
          </p:cNvPr>
          <p:cNvGraphicFramePr>
            <a:graphicFrameLocks noGrp="1" noChangeAspect="1"/>
          </p:cNvGraphicFramePr>
          <p:nvPr>
            <p:ph sz="quarter" idx="16"/>
            <p:extLst>
              <p:ext uri="{D42A27DB-BD31-4B8C-83A1-F6EECF244321}">
                <p14:modId xmlns:p14="http://schemas.microsoft.com/office/powerpoint/2010/main" val="1455435248"/>
              </p:ext>
            </p:extLst>
          </p:nvPr>
        </p:nvGraphicFramePr>
        <p:xfrm>
          <a:off x="1841705" y="1573815"/>
          <a:ext cx="4612260" cy="359982"/>
        </p:xfrm>
        <a:graphic>
          <a:graphicData uri="http://schemas.openxmlformats.org/presentationml/2006/ole">
            <mc:AlternateContent xmlns:mc="http://schemas.openxmlformats.org/markup-compatibility/2006">
              <mc:Choice xmlns:v="urn:schemas-microsoft-com:vml" Requires="v">
                <p:oleObj name="Equation" r:id="rId2" imgW="2603160" imgH="203040" progId="Equation.3">
                  <p:embed/>
                </p:oleObj>
              </mc:Choice>
              <mc:Fallback>
                <p:oleObj name="Equation" r:id="rId2" imgW="2603160" imgH="203040" progId="Equation.3">
                  <p:embed/>
                  <p:pic>
                    <p:nvPicPr>
                      <p:cNvPr id="141321"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705" y="1573815"/>
                        <a:ext cx="4612260" cy="3599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955B5686-7C5B-4E36-A72B-D0F9574050FD}"/>
              </a:ext>
            </a:extLst>
          </p:cNvPr>
          <p:cNvSpPr>
            <a:spLocks noGrp="1"/>
          </p:cNvSpPr>
          <p:nvPr>
            <p:ph sz="quarter" idx="18"/>
          </p:nvPr>
        </p:nvSpPr>
        <p:spPr>
          <a:xfrm>
            <a:off x="380060" y="1981200"/>
            <a:ext cx="3582340" cy="425450"/>
          </a:xfrm>
        </p:spPr>
        <p:txBody>
          <a:bodyPr/>
          <a:lstStyle/>
          <a:p>
            <a:pPr marL="457200" indent="-457200"/>
            <a:r>
              <a:rPr lang="en-US" sz="2200" dirty="0"/>
              <a:t>So the general solution is</a:t>
            </a:r>
          </a:p>
        </p:txBody>
      </p:sp>
      <p:graphicFrame>
        <p:nvGraphicFramePr>
          <p:cNvPr id="21" name="Object 3" descr="y of t equals c sub one times e super negative two times t plus c sub two times t times e super negative two times t">
            <a:extLst>
              <a:ext uri="{FF2B5EF4-FFF2-40B4-BE49-F238E27FC236}">
                <a16:creationId xmlns:a16="http://schemas.microsoft.com/office/drawing/2014/main" id="{6C946C73-46C3-4844-A178-BAD4497A54E7}"/>
              </a:ext>
            </a:extLst>
          </p:cNvPr>
          <p:cNvGraphicFramePr>
            <a:graphicFrameLocks noGrp="1" noChangeAspect="1"/>
          </p:cNvGraphicFramePr>
          <p:nvPr>
            <p:ph type="pic" sz="quarter" idx="20"/>
            <p:extLst>
              <p:ext uri="{D42A27DB-BD31-4B8C-83A1-F6EECF244321}">
                <p14:modId xmlns:p14="http://schemas.microsoft.com/office/powerpoint/2010/main" val="3583155198"/>
              </p:ext>
            </p:extLst>
          </p:nvPr>
        </p:nvGraphicFramePr>
        <p:xfrm>
          <a:off x="3584049" y="2435175"/>
          <a:ext cx="2054751" cy="373592"/>
        </p:xfrm>
        <a:graphic>
          <a:graphicData uri="http://schemas.openxmlformats.org/presentationml/2006/ole">
            <mc:AlternateContent xmlns:mc="http://schemas.openxmlformats.org/markup-compatibility/2006">
              <mc:Choice xmlns:v="urn:schemas-microsoft-com:vml" Requires="v">
                <p:oleObj name="Equation" r:id="rId4" imgW="1257120" imgH="228600" progId="Equation.3">
                  <p:embed/>
                </p:oleObj>
              </mc:Choice>
              <mc:Fallback>
                <p:oleObj name="Equation" r:id="rId4" imgW="1257120" imgH="228600" progId="Equation.3">
                  <p:embed/>
                  <p:pic>
                    <p:nvPicPr>
                      <p:cNvPr id="1413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049" y="2435175"/>
                        <a:ext cx="2054751" cy="373592"/>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FEB95CED-DC71-44B2-A640-96EFED7048B0}"/>
              </a:ext>
            </a:extLst>
          </p:cNvPr>
          <p:cNvSpPr>
            <a:spLocks noGrp="1"/>
          </p:cNvSpPr>
          <p:nvPr>
            <p:ph sz="quarter" idx="21"/>
          </p:nvPr>
        </p:nvSpPr>
        <p:spPr>
          <a:xfrm>
            <a:off x="380060" y="2819399"/>
            <a:ext cx="8334022" cy="838201"/>
          </a:xfrm>
        </p:spPr>
        <p:txBody>
          <a:bodyPr/>
          <a:lstStyle/>
          <a:p>
            <a:pPr marL="457200" indent="-457200">
              <a:lnSpc>
                <a:spcPct val="100000"/>
              </a:lnSpc>
            </a:pPr>
            <a:r>
              <a:rPr lang="en-US" sz="2200" dirty="0"/>
              <a:t>Note that both </a:t>
            </a:r>
            <a:r>
              <a:rPr lang="en-US" sz="2200" i="1" dirty="0"/>
              <a:t>y</a:t>
            </a:r>
            <a:r>
              <a:rPr lang="en-US" sz="2200" baseline="-25000" dirty="0"/>
              <a:t>1</a:t>
            </a:r>
            <a:r>
              <a:rPr lang="en-US" sz="2200" dirty="0"/>
              <a:t> and </a:t>
            </a:r>
            <a:r>
              <a:rPr lang="en-US" sz="2200" i="1" dirty="0"/>
              <a:t>y</a:t>
            </a:r>
            <a:r>
              <a:rPr lang="en-US" sz="2200" baseline="-25000" dirty="0"/>
              <a:t>2</a:t>
            </a:r>
            <a:r>
              <a:rPr lang="en-US" sz="2200" dirty="0"/>
              <a:t> tend to 0 as </a:t>
            </a:r>
            <a:r>
              <a:rPr lang="en-US" sz="2200" i="1" dirty="0"/>
              <a:t>t </a:t>
            </a:r>
            <a:r>
              <a:rPr lang="en-US" sz="2200" dirty="0"/>
              <a:t>→ ∞ regardless of the values of </a:t>
            </a:r>
            <a:r>
              <a:rPr lang="en-US" sz="2200" i="1" dirty="0"/>
              <a:t>c</a:t>
            </a:r>
            <a:r>
              <a:rPr lang="en-US" sz="2200" baseline="-25000" dirty="0"/>
              <a:t>1</a:t>
            </a:r>
            <a:r>
              <a:rPr lang="en-US" sz="2200" dirty="0"/>
              <a:t> and </a:t>
            </a:r>
            <a:r>
              <a:rPr lang="en-US" sz="2200" i="1" dirty="0"/>
              <a:t>c</a:t>
            </a:r>
            <a:r>
              <a:rPr lang="en-US" sz="2200" baseline="-25000" dirty="0"/>
              <a:t>2</a:t>
            </a:r>
          </a:p>
        </p:txBody>
      </p:sp>
      <p:sp>
        <p:nvSpPr>
          <p:cNvPr id="11" name="Content Placeholder 10">
            <a:extLst>
              <a:ext uri="{FF2B5EF4-FFF2-40B4-BE49-F238E27FC236}">
                <a16:creationId xmlns:a16="http://schemas.microsoft.com/office/drawing/2014/main" id="{DC60326A-B1C7-4C72-AA48-0036C2001C46}"/>
              </a:ext>
            </a:extLst>
          </p:cNvPr>
          <p:cNvSpPr>
            <a:spLocks noGrp="1"/>
          </p:cNvSpPr>
          <p:nvPr>
            <p:ph sz="quarter" idx="25"/>
          </p:nvPr>
        </p:nvSpPr>
        <p:spPr>
          <a:xfrm>
            <a:off x="347174" y="3657600"/>
            <a:ext cx="4649140" cy="2438400"/>
          </a:xfrm>
        </p:spPr>
        <p:txBody>
          <a:bodyPr/>
          <a:lstStyle/>
          <a:p>
            <a:pPr marL="457200" indent="-457200">
              <a:lnSpc>
                <a:spcPct val="100000"/>
              </a:lnSpc>
              <a:spcBef>
                <a:spcPts val="624"/>
              </a:spcBef>
            </a:pPr>
            <a:r>
              <a:rPr lang="en-US" sz="2200" dirty="0"/>
              <a:t>The figure shows three solutions of this equation with different sets of initial conditions.</a:t>
            </a:r>
          </a:p>
          <a:p>
            <a:pPr marL="914400" lvl="1" indent="-457200">
              <a:lnSpc>
                <a:spcPct val="100000"/>
              </a:lnSpc>
              <a:spcBef>
                <a:spcPts val="624"/>
              </a:spcBef>
              <a:buClr>
                <a:schemeClr val="accent2"/>
              </a:buClr>
              <a:buSzPct val="80000"/>
              <a:buFont typeface="Courier New" panose="02070309020205020404" pitchFamily="49" charset="0"/>
              <a:buChar char="o"/>
              <a:tabLst>
                <a:tab pos="862013" algn="l"/>
              </a:tabLst>
            </a:pPr>
            <a:r>
              <a:rPr lang="en-US" sz="2000" i="1" dirty="0"/>
              <a:t>y</a:t>
            </a:r>
            <a:r>
              <a:rPr lang="en-US" sz="2000" dirty="0"/>
              <a:t>(0) = 2, </a:t>
            </a:r>
            <a:r>
              <a:rPr lang="en-US" sz="2000" i="1" dirty="0"/>
              <a:t>y</a:t>
            </a:r>
            <a:r>
              <a:rPr lang="en-US" sz="2000" dirty="0"/>
              <a:t>’(0) = 1 (top)</a:t>
            </a:r>
          </a:p>
          <a:p>
            <a:pPr marL="914400" lvl="1" indent="-457200">
              <a:lnSpc>
                <a:spcPct val="100000"/>
              </a:lnSpc>
              <a:spcBef>
                <a:spcPts val="624"/>
              </a:spcBef>
              <a:buClr>
                <a:schemeClr val="accent2"/>
              </a:buClr>
              <a:buSzPct val="80000"/>
              <a:buFont typeface="Courier New" panose="02070309020205020404" pitchFamily="49" charset="0"/>
              <a:buChar char="o"/>
              <a:tabLst>
                <a:tab pos="862013" algn="l"/>
              </a:tabLst>
            </a:pPr>
            <a:r>
              <a:rPr lang="en-US" sz="2000" i="1" dirty="0"/>
              <a:t>y</a:t>
            </a:r>
            <a:r>
              <a:rPr lang="en-US" sz="2000" dirty="0"/>
              <a:t>(0) = 1, </a:t>
            </a:r>
            <a:r>
              <a:rPr lang="en-US" sz="2000" i="1" dirty="0"/>
              <a:t>y</a:t>
            </a:r>
            <a:r>
              <a:rPr lang="en-US" sz="2000" dirty="0"/>
              <a:t>’(0) = 1 (middle)</a:t>
            </a:r>
          </a:p>
          <a:p>
            <a:pPr marL="914400" lvl="1" indent="-457200">
              <a:lnSpc>
                <a:spcPct val="100000"/>
              </a:lnSpc>
              <a:spcBef>
                <a:spcPts val="624"/>
              </a:spcBef>
              <a:buClr>
                <a:schemeClr val="accent2"/>
              </a:buClr>
              <a:buSzPct val="80000"/>
              <a:buFont typeface="Courier New" panose="02070309020205020404" pitchFamily="49" charset="0"/>
              <a:buChar char="o"/>
              <a:tabLst>
                <a:tab pos="862013" algn="l"/>
              </a:tabLst>
            </a:pPr>
            <a:r>
              <a:rPr lang="en-US" sz="2000" i="1" dirty="0"/>
              <a:t>y</a:t>
            </a:r>
            <a:r>
              <a:rPr lang="en-US" sz="2000" dirty="0"/>
              <a:t>(0) = ½, </a:t>
            </a:r>
            <a:r>
              <a:rPr lang="en-US" sz="2000" i="1" dirty="0"/>
              <a:t>y</a:t>
            </a:r>
            <a:r>
              <a:rPr lang="en-US" sz="2000" dirty="0"/>
              <a:t>’(0) = 1 (bottom)</a:t>
            </a:r>
          </a:p>
        </p:txBody>
      </p:sp>
      <p:pic>
        <p:nvPicPr>
          <p:cNvPr id="6" name="Picture 5" descr="A graph plots two solid curves and a dashed curve on a coordinate plane. The horizontal axis labeled t is marked from 0 to 2.5 in increments of 0.1. The vertical axis labeled y is marked from 0 to 2 in increments of 0.1. The solid curve, highlighted in red, increases concave down from (0, 0.5) to (0.25, 0.6), decreases concave down to (0.7, 0.47), and then decreases concave up through (1.2, 0.27) and (1.7, 0.13), approaching the positive t axis. The solid curve, highlighted in green, increases concave down from (0, 1) to (0.15, 1.08), decreases concave down to (0.6, 0.85), and then decreases concave up through (1, 0.52) and (1.6, 0.25), approaching the positive t axis above the curve highlighted in red. The dashed curve, highlighted in blue, increases concave down from (0, 2) to (0.12, 2.5), decreases concave down to (0.6, 1.53), and then decreases concave up through (1, 0.95) and (1.5, 0.49), approaching the positive t axis above the curve highlighted in green. All values are estimated."/>
          <p:cNvPicPr>
            <a:picLocks noChangeAspect="1"/>
          </p:cNvPicPr>
          <p:nvPr/>
        </p:nvPicPr>
        <p:blipFill rotWithShape="1">
          <a:blip r:embed="rId6"/>
          <a:srcRect t="7596"/>
          <a:stretch/>
        </p:blipFill>
        <p:spPr>
          <a:xfrm>
            <a:off x="5376396" y="3657600"/>
            <a:ext cx="3337686" cy="2554731"/>
          </a:xfrm>
          <a:prstGeom prst="rect">
            <a:avLst/>
          </a:prstGeom>
        </p:spPr>
      </p:pic>
    </p:spTree>
    <p:extLst>
      <p:ext uri="{BB962C8B-B14F-4D97-AF65-F5344CB8AC3E}">
        <p14:creationId xmlns:p14="http://schemas.microsoft.com/office/powerpoint/2010/main" val="1771137320"/>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749</Words>
  <Application>Microsoft Office PowerPoint</Application>
  <PresentationFormat>On-screen Show (4:3)</PresentationFormat>
  <Paragraphs>78</Paragraphs>
  <Slides>16</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16</vt:i4>
      </vt:variant>
    </vt:vector>
  </HeadingPairs>
  <TitlesOfParts>
    <vt:vector size="31"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3.4 Repeated Roots; Reduction of Order</vt:lpstr>
      <vt:lpstr>Repeated Roots; Reduction of Order</vt:lpstr>
      <vt:lpstr>Finding the Second Solution Using Multiplying Factor v(t)</vt:lpstr>
      <vt:lpstr>Finding the Multiplying Factor v(t)</vt:lpstr>
      <vt:lpstr>General Solution</vt:lpstr>
      <vt:lpstr>Wronskian</vt:lpstr>
      <vt:lpstr>Example 3.4.1 (part one)</vt:lpstr>
      <vt:lpstr>Example 3.4.1 (part two)</vt:lpstr>
      <vt:lpstr>Example 3.4.2 (part one)</vt:lpstr>
      <vt:lpstr>Example 3.4.2 (part two)</vt:lpstr>
      <vt:lpstr>Reduction of Order</vt:lpstr>
      <vt:lpstr>Example 3.4.3: Reduction of Order </vt:lpstr>
      <vt:lpstr>Example 3.4.3: Finding v(t)</vt:lpstr>
      <vt:lpstr>Example 3.4.3: General Solution</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2025-08-03T23:16:27Z</dcterms:modified>
</cp:coreProperties>
</file>