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19"/>
  </p:notesMasterIdLst>
  <p:sldIdLst>
    <p:sldId id="436" r:id="rId8"/>
    <p:sldId id="497" r:id="rId9"/>
    <p:sldId id="489" r:id="rId10"/>
    <p:sldId id="490" r:id="rId11"/>
    <p:sldId id="491" r:id="rId12"/>
    <p:sldId id="492" r:id="rId13"/>
    <p:sldId id="493" r:id="rId14"/>
    <p:sldId id="494" r:id="rId15"/>
    <p:sldId id="495" r:id="rId16"/>
    <p:sldId id="496" r:id="rId17"/>
    <p:sldId id="351" r:id="rId18"/>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5"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34" autoAdjust="0"/>
    <p:restoredTop sz="96224" autoAdjust="0"/>
  </p:normalViewPr>
  <p:slideViewPr>
    <p:cSldViewPr>
      <p:cViewPr varScale="1">
        <p:scale>
          <a:sx n="59" d="100"/>
          <a:sy n="59" d="100"/>
        </p:scale>
        <p:origin x="1524" y="52"/>
      </p:cViewPr>
      <p:guideLst>
        <p:guide pos="2880"/>
        <p:guide orient="horz" pos="2160"/>
      </p:guideLst>
    </p:cSldViewPr>
  </p:slideViewPr>
  <p:outlineViewPr>
    <p:cViewPr>
      <p:scale>
        <a:sx n="33" d="100"/>
        <a:sy n="33" d="100"/>
      </p:scale>
      <p:origin x="0" y="-282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8/3/2025</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11</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0.bin"/><Relationship Id="rId1" Type="http://schemas.openxmlformats.org/officeDocument/2006/relationships/slideLayout" Target="../slideLayouts/slideLayout18.xml"/><Relationship Id="rId6" Type="http://schemas.openxmlformats.org/officeDocument/2006/relationships/oleObject" Target="../embeddings/oleObject32.bin"/><Relationship Id="rId5" Type="http://schemas.openxmlformats.org/officeDocument/2006/relationships/image" Target="../media/image33.wmf"/><Relationship Id="rId10" Type="http://schemas.openxmlformats.org/officeDocument/2006/relationships/image" Target="../media/image36.png"/><Relationship Id="rId4" Type="http://schemas.openxmlformats.org/officeDocument/2006/relationships/oleObject" Target="../embeddings/oleObject31.bin"/><Relationship Id="rId9" Type="http://schemas.openxmlformats.org/officeDocument/2006/relationships/image" Target="../media/image35.w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wmf"/><Relationship Id="rId7"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8.xml"/><Relationship Id="rId6" Type="http://schemas.openxmlformats.org/officeDocument/2006/relationships/oleObject" Target="../embeddings/oleObject3.bin"/><Relationship Id="rId11" Type="http://schemas.openxmlformats.org/officeDocument/2006/relationships/image" Target="../media/image5.wmf"/><Relationship Id="rId5" Type="http://schemas.openxmlformats.org/officeDocument/2006/relationships/image" Target="../media/image2.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4.e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6.bin"/><Relationship Id="rId1" Type="http://schemas.openxmlformats.org/officeDocument/2006/relationships/slideLayout" Target="../slideLayouts/slideLayout18.xml"/><Relationship Id="rId6" Type="http://schemas.openxmlformats.org/officeDocument/2006/relationships/oleObject" Target="../embeddings/oleObject8.bin"/><Relationship Id="rId5" Type="http://schemas.openxmlformats.org/officeDocument/2006/relationships/image" Target="../media/image7.wmf"/><Relationship Id="rId4" Type="http://schemas.openxmlformats.org/officeDocument/2006/relationships/oleObject" Target="../embeddings/oleObject7.bin"/><Relationship Id="rId9" Type="http://schemas.openxmlformats.org/officeDocument/2006/relationships/image" Target="../media/image9.wmf"/></Relationships>
</file>

<file path=ppt/slides/_rels/slide5.xml.rels><?xml version="1.0" encoding="UTF-8" standalone="yes"?>
<Relationships xmlns="http://schemas.openxmlformats.org/package/2006/relationships"><Relationship Id="rId3" Type="http://schemas.openxmlformats.org/officeDocument/2006/relationships/image" Target="../media/image10.wmf"/><Relationship Id="rId7" Type="http://schemas.openxmlformats.org/officeDocument/2006/relationships/image" Target="../media/image12.wmf"/><Relationship Id="rId2" Type="http://schemas.openxmlformats.org/officeDocument/2006/relationships/oleObject" Target="../embeddings/oleObject10.bin"/><Relationship Id="rId1" Type="http://schemas.openxmlformats.org/officeDocument/2006/relationships/slideLayout" Target="../slideLayouts/slideLayout18.xml"/><Relationship Id="rId6" Type="http://schemas.openxmlformats.org/officeDocument/2006/relationships/oleObject" Target="../embeddings/oleObject12.bin"/><Relationship Id="rId5" Type="http://schemas.openxmlformats.org/officeDocument/2006/relationships/image" Target="../media/image11.wmf"/><Relationship Id="rId4" Type="http://schemas.openxmlformats.org/officeDocument/2006/relationships/oleObject" Target="../embeddings/oleObject11.bin"/></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7" Type="http://schemas.openxmlformats.org/officeDocument/2006/relationships/image" Target="../media/image15.wmf"/><Relationship Id="rId2" Type="http://schemas.openxmlformats.org/officeDocument/2006/relationships/oleObject" Target="../embeddings/oleObject13.bin"/><Relationship Id="rId1" Type="http://schemas.openxmlformats.org/officeDocument/2006/relationships/slideLayout" Target="../slideLayouts/slideLayout18.xml"/><Relationship Id="rId6" Type="http://schemas.openxmlformats.org/officeDocument/2006/relationships/oleObject" Target="../embeddings/oleObject15.bin"/><Relationship Id="rId5" Type="http://schemas.openxmlformats.org/officeDocument/2006/relationships/image" Target="../media/image14.wmf"/><Relationship Id="rId4" Type="http://schemas.openxmlformats.org/officeDocument/2006/relationships/oleObject" Target="../embeddings/oleObject14.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6.wmf"/><Relationship Id="rId7" Type="http://schemas.openxmlformats.org/officeDocument/2006/relationships/image" Target="../media/image18.emf"/><Relationship Id="rId2" Type="http://schemas.openxmlformats.org/officeDocument/2006/relationships/oleObject" Target="../embeddings/oleObject16.bin"/><Relationship Id="rId1" Type="http://schemas.openxmlformats.org/officeDocument/2006/relationships/slideLayout" Target="../slideLayouts/slideLayout18.x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 Id="rId9" Type="http://schemas.openxmlformats.org/officeDocument/2006/relationships/image" Target="../media/image19.w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0.wmf"/><Relationship Id="rId7" Type="http://schemas.openxmlformats.org/officeDocument/2006/relationships/image" Target="../media/image22.emf"/><Relationship Id="rId2" Type="http://schemas.openxmlformats.org/officeDocument/2006/relationships/oleObject" Target="../embeddings/oleObject20.bin"/><Relationship Id="rId1" Type="http://schemas.openxmlformats.org/officeDocument/2006/relationships/slideLayout" Target="../slideLayouts/slideLayout18.xml"/><Relationship Id="rId6" Type="http://schemas.openxmlformats.org/officeDocument/2006/relationships/oleObject" Target="../embeddings/oleObject22.bin"/><Relationship Id="rId5" Type="http://schemas.openxmlformats.org/officeDocument/2006/relationships/image" Target="../media/image21.wmf"/><Relationship Id="rId10" Type="http://schemas.openxmlformats.org/officeDocument/2006/relationships/image" Target="../media/image24.png"/><Relationship Id="rId4" Type="http://schemas.openxmlformats.org/officeDocument/2006/relationships/oleObject" Target="../embeddings/oleObject21.bin"/><Relationship Id="rId9" Type="http://schemas.openxmlformats.org/officeDocument/2006/relationships/image" Target="../media/image23.wmf"/></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30.emf"/><Relationship Id="rId3" Type="http://schemas.openxmlformats.org/officeDocument/2006/relationships/image" Target="../media/image25.wmf"/><Relationship Id="rId7" Type="http://schemas.openxmlformats.org/officeDocument/2006/relationships/image" Target="../media/image27.w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18.xml"/><Relationship Id="rId6" Type="http://schemas.openxmlformats.org/officeDocument/2006/relationships/oleObject" Target="../embeddings/oleObject26.bin"/><Relationship Id="rId11" Type="http://schemas.openxmlformats.org/officeDocument/2006/relationships/image" Target="../media/image29.wmf"/><Relationship Id="rId5" Type="http://schemas.openxmlformats.org/officeDocument/2006/relationships/image" Target="../media/image26.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8.wmf"/><Relationship Id="rId1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919438" y="4572000"/>
            <a:ext cx="7305124"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FDF4B-3D9D-489B-A450-AF7AE8C02506}"/>
              </a:ext>
            </a:extLst>
          </p:cNvPr>
          <p:cNvSpPr>
            <a:spLocks noGrp="1"/>
          </p:cNvSpPr>
          <p:nvPr>
            <p:ph type="title"/>
          </p:nvPr>
        </p:nvSpPr>
        <p:spPr>
          <a:xfrm>
            <a:off x="281354" y="533399"/>
            <a:ext cx="8534400" cy="766085"/>
          </a:xfrm>
        </p:spPr>
        <p:txBody>
          <a:bodyPr>
            <a:normAutofit/>
          </a:bodyPr>
          <a:lstStyle/>
          <a:p>
            <a:r>
              <a:rPr lang="en-IN" dirty="0"/>
              <a:t>Example 3.3.3</a:t>
            </a:r>
          </a:p>
        </p:txBody>
      </p:sp>
      <p:sp>
        <p:nvSpPr>
          <p:cNvPr id="3" name="Content Placeholder 2">
            <a:extLst>
              <a:ext uri="{FF2B5EF4-FFF2-40B4-BE49-F238E27FC236}">
                <a16:creationId xmlns:a16="http://schemas.microsoft.com/office/drawing/2014/main" id="{C65A4222-423C-494D-B8FB-5492686D410F}"/>
              </a:ext>
            </a:extLst>
          </p:cNvPr>
          <p:cNvSpPr>
            <a:spLocks noGrp="1"/>
          </p:cNvSpPr>
          <p:nvPr>
            <p:ph sz="quarter" idx="15"/>
          </p:nvPr>
        </p:nvSpPr>
        <p:spPr>
          <a:xfrm>
            <a:off x="380060" y="1708150"/>
            <a:ext cx="3824587" cy="425450"/>
          </a:xfrm>
        </p:spPr>
        <p:txBody>
          <a:bodyPr/>
          <a:lstStyle/>
          <a:p>
            <a:pPr marL="461963" indent="-461963"/>
            <a:r>
              <a:rPr lang="en-IN" sz="2200" dirty="0"/>
              <a:t>Find the general solution of </a:t>
            </a:r>
          </a:p>
        </p:txBody>
      </p:sp>
      <p:graphicFrame>
        <p:nvGraphicFramePr>
          <p:cNvPr id="13" name="Object 12" descr="y super double prime plus nine times y equals zero">
            <a:extLst>
              <a:ext uri="{FF2B5EF4-FFF2-40B4-BE49-F238E27FC236}">
                <a16:creationId xmlns:a16="http://schemas.microsoft.com/office/drawing/2014/main" id="{0572979D-9CFB-4282-A1CB-5ED7C03F218E}"/>
              </a:ext>
            </a:extLst>
          </p:cNvPr>
          <p:cNvGraphicFramePr>
            <a:graphicFrameLocks noChangeAspect="1"/>
          </p:cNvGraphicFramePr>
          <p:nvPr>
            <p:extLst>
              <p:ext uri="{D42A27DB-BD31-4B8C-83A1-F6EECF244321}">
                <p14:modId xmlns:p14="http://schemas.microsoft.com/office/powerpoint/2010/main" val="2109652877"/>
              </p:ext>
            </p:extLst>
          </p:nvPr>
        </p:nvGraphicFramePr>
        <p:xfrm>
          <a:off x="4145808" y="1698022"/>
          <a:ext cx="1524522" cy="435578"/>
        </p:xfrm>
        <a:graphic>
          <a:graphicData uri="http://schemas.openxmlformats.org/presentationml/2006/ole">
            <mc:AlternateContent xmlns:mc="http://schemas.openxmlformats.org/markup-compatibility/2006">
              <mc:Choice xmlns:v="urn:schemas-microsoft-com:vml" Requires="v">
                <p:oleObj name="Equation" r:id="rId2" imgW="711000" imgH="203040" progId="Equation.DSMT4">
                  <p:embed/>
                </p:oleObj>
              </mc:Choice>
              <mc:Fallback>
                <p:oleObj name="Equation" r:id="rId2" imgW="711000" imgH="203040" progId="Equation.DSMT4">
                  <p:embed/>
                  <p:pic>
                    <p:nvPicPr>
                      <p:cNvPr id="5" name="Object 4"/>
                      <p:cNvPicPr/>
                      <p:nvPr/>
                    </p:nvPicPr>
                    <p:blipFill>
                      <a:blip r:embed="rId3"/>
                      <a:stretch>
                        <a:fillRect/>
                      </a:stretch>
                    </p:blipFill>
                    <p:spPr>
                      <a:xfrm>
                        <a:off x="4145808" y="1698022"/>
                        <a:ext cx="1524522" cy="435578"/>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7DDBBC65-4091-4F9A-A38E-9712319AE892}"/>
              </a:ext>
            </a:extLst>
          </p:cNvPr>
          <p:cNvSpPr>
            <a:spLocks noGrp="1"/>
          </p:cNvSpPr>
          <p:nvPr>
            <p:ph sz="quarter" idx="18"/>
          </p:nvPr>
        </p:nvSpPr>
        <p:spPr>
          <a:xfrm>
            <a:off x="380060" y="2323374"/>
            <a:ext cx="1372540" cy="404470"/>
          </a:xfrm>
        </p:spPr>
        <p:txBody>
          <a:bodyPr/>
          <a:lstStyle/>
          <a:p>
            <a:pPr marL="461963" indent="-461963">
              <a:tabLst>
                <a:tab pos="461963" algn="l"/>
              </a:tabLst>
            </a:pPr>
            <a:r>
              <a:rPr lang="en-IN" sz="2200" dirty="0"/>
              <a:t>Then</a:t>
            </a:r>
          </a:p>
        </p:txBody>
      </p:sp>
      <p:graphicFrame>
        <p:nvGraphicFramePr>
          <p:cNvPr id="20" name="Object 1025" descr="y of t equals e super r times t right double arrow r squared plus nine equals zero left right double arrow r equals prefix plus minus of three i">
            <a:extLst>
              <a:ext uri="{FF2B5EF4-FFF2-40B4-BE49-F238E27FC236}">
                <a16:creationId xmlns:a16="http://schemas.microsoft.com/office/drawing/2014/main" id="{F53A3D9D-3FE5-44BD-BA98-C007E8F14017}"/>
              </a:ext>
            </a:extLst>
          </p:cNvPr>
          <p:cNvGraphicFramePr>
            <a:graphicFrameLocks noGrp="1" noChangeAspect="1"/>
          </p:cNvGraphicFramePr>
          <p:nvPr>
            <p:ph type="pic" sz="quarter" idx="19"/>
            <p:extLst>
              <p:ext uri="{D42A27DB-BD31-4B8C-83A1-F6EECF244321}">
                <p14:modId xmlns:p14="http://schemas.microsoft.com/office/powerpoint/2010/main" val="2938288508"/>
              </p:ext>
            </p:extLst>
          </p:nvPr>
        </p:nvGraphicFramePr>
        <p:xfrm>
          <a:off x="1732175" y="2330931"/>
          <a:ext cx="4174931" cy="419826"/>
        </p:xfrm>
        <a:graphic>
          <a:graphicData uri="http://schemas.openxmlformats.org/presentationml/2006/ole">
            <mc:AlternateContent xmlns:mc="http://schemas.openxmlformats.org/markup-compatibility/2006">
              <mc:Choice xmlns:v="urn:schemas-microsoft-com:vml" Requires="v">
                <p:oleObj name="Equation" r:id="rId4" imgW="2273040" imgH="228600" progId="Equation.3">
                  <p:embed/>
                </p:oleObj>
              </mc:Choice>
              <mc:Fallback>
                <p:oleObj name="Equation" r:id="rId4" imgW="2273040" imgH="228600" progId="Equation.3">
                  <p:embed/>
                  <p:pic>
                    <p:nvPicPr>
                      <p:cNvPr id="146433" name="Object 10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32175" y="2330931"/>
                        <a:ext cx="4174931" cy="419826"/>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C4BAA36-3C6D-4291-BECF-4F71CA7837C7}"/>
              </a:ext>
            </a:extLst>
          </p:cNvPr>
          <p:cNvSpPr>
            <a:spLocks noGrp="1"/>
          </p:cNvSpPr>
          <p:nvPr>
            <p:ph sz="quarter" idx="21"/>
          </p:nvPr>
        </p:nvSpPr>
        <p:spPr>
          <a:xfrm>
            <a:off x="380060" y="2776944"/>
            <a:ext cx="1753540" cy="419826"/>
          </a:xfrm>
        </p:spPr>
        <p:txBody>
          <a:bodyPr/>
          <a:lstStyle/>
          <a:p>
            <a:pPr marL="461963" indent="-461963"/>
            <a:r>
              <a:rPr lang="en-IN" sz="2200" dirty="0"/>
              <a:t>Therefore</a:t>
            </a:r>
          </a:p>
        </p:txBody>
      </p:sp>
      <p:graphicFrame>
        <p:nvGraphicFramePr>
          <p:cNvPr id="21" name="Object 1026" descr="lamda equals zero comma mu equals three">
            <a:extLst>
              <a:ext uri="{FF2B5EF4-FFF2-40B4-BE49-F238E27FC236}">
                <a16:creationId xmlns:a16="http://schemas.microsoft.com/office/drawing/2014/main" id="{FB206087-B97C-4A21-A781-69BC7417E3E2}"/>
              </a:ext>
            </a:extLst>
          </p:cNvPr>
          <p:cNvGraphicFramePr>
            <a:graphicFrameLocks noGrp="1" noChangeAspect="1"/>
          </p:cNvGraphicFramePr>
          <p:nvPr>
            <p:ph type="pic" sz="quarter" idx="20"/>
            <p:extLst>
              <p:ext uri="{D42A27DB-BD31-4B8C-83A1-F6EECF244321}">
                <p14:modId xmlns:p14="http://schemas.microsoft.com/office/powerpoint/2010/main" val="2933432354"/>
              </p:ext>
            </p:extLst>
          </p:nvPr>
        </p:nvGraphicFramePr>
        <p:xfrm>
          <a:off x="2198189" y="2800546"/>
          <a:ext cx="1459411" cy="382796"/>
        </p:xfrm>
        <a:graphic>
          <a:graphicData uri="http://schemas.openxmlformats.org/presentationml/2006/ole">
            <mc:AlternateContent xmlns:mc="http://schemas.openxmlformats.org/markup-compatibility/2006">
              <mc:Choice xmlns:v="urn:schemas-microsoft-com:vml" Requires="v">
                <p:oleObj name="Equation" r:id="rId6" imgW="774360" imgH="203040" progId="Equation.3">
                  <p:embed/>
                </p:oleObj>
              </mc:Choice>
              <mc:Fallback>
                <p:oleObj name="Equation" r:id="rId6" imgW="774360" imgH="203040" progId="Equation.3">
                  <p:embed/>
                  <p:pic>
                    <p:nvPicPr>
                      <p:cNvPr id="146434" name="Object 10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8189" y="2800546"/>
                        <a:ext cx="1459411" cy="382796"/>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8FEB9C22-EE5C-48AC-951E-26978EFB1523}"/>
              </a:ext>
            </a:extLst>
          </p:cNvPr>
          <p:cNvSpPr>
            <a:spLocks noGrp="1"/>
          </p:cNvSpPr>
          <p:nvPr>
            <p:ph sz="quarter" idx="25"/>
          </p:nvPr>
        </p:nvSpPr>
        <p:spPr>
          <a:xfrm>
            <a:off x="902950" y="3200400"/>
            <a:ext cx="3887140" cy="425450"/>
          </a:xfrm>
        </p:spPr>
        <p:txBody>
          <a:bodyPr/>
          <a:lstStyle/>
          <a:p>
            <a:pPr marL="0" indent="0">
              <a:buNone/>
            </a:pPr>
            <a:r>
              <a:rPr lang="en-US" sz="2200" dirty="0"/>
              <a:t>and thus the general solution is</a:t>
            </a:r>
          </a:p>
        </p:txBody>
      </p:sp>
      <p:graphicFrame>
        <p:nvGraphicFramePr>
          <p:cNvPr id="22" name="Object 1027" descr="y of t equals c sub one times cosine of three times t plus c sub two times sine of three times t">
            <a:extLst>
              <a:ext uri="{FF2B5EF4-FFF2-40B4-BE49-F238E27FC236}">
                <a16:creationId xmlns:a16="http://schemas.microsoft.com/office/drawing/2014/main" id="{38577C4A-E9DA-476C-8985-E1530E1E34E2}"/>
              </a:ext>
            </a:extLst>
          </p:cNvPr>
          <p:cNvGraphicFramePr>
            <a:graphicFrameLocks noGrp="1" noChangeAspect="1"/>
          </p:cNvGraphicFramePr>
          <p:nvPr>
            <p:ph sz="quarter" idx="22"/>
            <p:extLst>
              <p:ext uri="{D42A27DB-BD31-4B8C-83A1-F6EECF244321}">
                <p14:modId xmlns:p14="http://schemas.microsoft.com/office/powerpoint/2010/main" val="3817002012"/>
              </p:ext>
            </p:extLst>
          </p:nvPr>
        </p:nvGraphicFramePr>
        <p:xfrm>
          <a:off x="1143000" y="3669651"/>
          <a:ext cx="2901746" cy="379459"/>
        </p:xfrm>
        <a:graphic>
          <a:graphicData uri="http://schemas.openxmlformats.org/presentationml/2006/ole">
            <mc:AlternateContent xmlns:mc="http://schemas.openxmlformats.org/markup-compatibility/2006">
              <mc:Choice xmlns:v="urn:schemas-microsoft-com:vml" Requires="v">
                <p:oleObj name="Equation" r:id="rId8" imgW="1650960" imgH="215640" progId="Equation.DSMT4">
                  <p:embed/>
                </p:oleObj>
              </mc:Choice>
              <mc:Fallback>
                <p:oleObj name="Equation" r:id="rId8" imgW="1650960" imgH="215640" progId="Equation.DSMT4">
                  <p:embed/>
                  <p:pic>
                    <p:nvPicPr>
                      <p:cNvPr id="146435" name="Object 10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43000" y="3669651"/>
                        <a:ext cx="2901746" cy="379459"/>
                      </a:xfrm>
                      <a:prstGeom prst="rect">
                        <a:avLst/>
                      </a:prstGeom>
                      <a:noFill/>
                    </p:spPr>
                  </p:pic>
                </p:oleObj>
              </mc:Fallback>
            </mc:AlternateContent>
          </a:graphicData>
        </a:graphic>
      </p:graphicFrame>
      <p:sp>
        <p:nvSpPr>
          <p:cNvPr id="12" name="Content Placeholder 11">
            <a:extLst>
              <a:ext uri="{FF2B5EF4-FFF2-40B4-BE49-F238E27FC236}">
                <a16:creationId xmlns:a16="http://schemas.microsoft.com/office/drawing/2014/main" id="{CC68020D-D50C-4D60-B279-30CE448F6244}"/>
              </a:ext>
            </a:extLst>
          </p:cNvPr>
          <p:cNvSpPr>
            <a:spLocks noGrp="1"/>
          </p:cNvSpPr>
          <p:nvPr>
            <p:ph sz="quarter" idx="26"/>
          </p:nvPr>
        </p:nvSpPr>
        <p:spPr>
          <a:xfrm>
            <a:off x="380060" y="4105310"/>
            <a:ext cx="4410030" cy="2066890"/>
          </a:xfrm>
        </p:spPr>
        <p:txBody>
          <a:bodyPr/>
          <a:lstStyle/>
          <a:p>
            <a:pPr marL="461963" indent="-461963">
              <a:lnSpc>
                <a:spcPct val="100000"/>
              </a:lnSpc>
              <a:buClr>
                <a:schemeClr val="accent2"/>
              </a:buClr>
            </a:pPr>
            <a:r>
              <a:rPr lang="en-US" sz="2200" dirty="0"/>
              <a:t>Because </a:t>
            </a:r>
            <a:r>
              <a:rPr lang="el-GR" sz="2200" i="1" dirty="0"/>
              <a:t>λ</a:t>
            </a:r>
            <a:r>
              <a:rPr lang="en-IN" sz="2200" dirty="0"/>
              <a:t> = 0, </a:t>
            </a:r>
            <a:r>
              <a:rPr lang="en-US" sz="2200" dirty="0"/>
              <a:t>there is no exponential factor in the solution, so the amplitude of each oscillation is constant. The figure shows the graph with two sets of initial conditions.</a:t>
            </a:r>
          </a:p>
        </p:txBody>
      </p:sp>
      <p:pic>
        <p:nvPicPr>
          <p:cNvPr id="7" name="Picture 6" descr="&#10;A graph plots a solid curve and a dashed curve on a coordinate plane. The horizontal axis labeled t is marked from 0 to 8 in increments of 0.5. The vertical axis labeled y is marked from negative 3 to 3 in increments of 0.5. Both the curves oscillate about the positive t axis. The solid curve starts at (0, 2) and ends at (8, negative 1.6). The maxima of the solid curve are (0.3, 3.3), (2.45, 3.3), (4.5, 3.3), and (6.6, 3.3). The minima of the solid curve are (1.35, negative 3.3), (3.45, negative 3.3), (5.5, negative 3.3), and (7.6, negative 3.3). The dashed curve starts at (0, 1) and ends at (8, negative 0.15). The maxima of the dashed curve are (0.2, 1.2), (2.3, 1.2), (4.4, 1.2), and (6.5, 1.2). The minima of the dashed curve are (1.2, negative 1.2), (3.35, negative 1.2), (5.45, negative 1.2), and (7.5, negative 1.2). All values are estimated.&#10;A graph plots two solid curves and a dashed curve on a coordinate plane. The horizontal axis labeled t is marked from 0 to 2.5 in increments of 0.1. The vertical axis labeled y is marked from 0 to 2 in increments of 0.1. The solid curve, highlighted in red, increases concave down from (0, 0.5) to (0.25, 0.6), decreases concave down to (0.7, 0.47), and then decreases concave up through (1.2, 0.27) and (1.7, 0.13), approaching the positive t axis. The solid curve, highlighted in green, increases concave down from (0, 1) to (0.15, 1.08), decreases concave down to (0.6, 0.85), and then decreases concave up through (1, 0.52) and (1.6, 0.25), approaching the positive t axis above the curve highlighted in red. The dashed curve, highlighted in blue, increases concave down from (0, 2) to (0.12, 2.5), decreases concave down to (0.6, 1.53), and then decreases concave up through (1, 0.95) and (1.5, 0.49), approaching the positive t axis above the curve highlighted in green. All values are estimated.&#10;A graph plots two curves on a coordinate plane. The horizontal axis labeled t is marked from 0 to 3 in increments of 1. The vertical axis labeled y is marked from negative 1 to 4 in increments of 1. One curve, highlighted in red, is labeled y prime of 0 equals 2: y equals 2 times e to the power of start fraction t over 2 end fraction plus t times e to the power of start fraction t over 2 end fraction. This curve starts at (0, 2) and increases concave up through (0.5, 2.75) and (1, 3.6). The other curve, highlighted in blue, is labeled y prime of 0 equals one-third: y equals 2 times e to the power of start fraction t over 2 end fraction minus two-thirds times t times e to the power of start fractions t over 2 end fraction. This curve increases concave down from (0, 2) to (1, 2.2) and then decreases concave down to the fourth quadrant through (2, 1.8) and (3, 0). All values are estimated."/>
          <p:cNvPicPr>
            <a:picLocks noChangeAspect="1"/>
          </p:cNvPicPr>
          <p:nvPr/>
        </p:nvPicPr>
        <p:blipFill>
          <a:blip r:embed="rId10"/>
          <a:stretch>
            <a:fillRect/>
          </a:stretch>
        </p:blipFill>
        <p:spPr>
          <a:xfrm>
            <a:off x="5113336" y="3254104"/>
            <a:ext cx="3723341" cy="2994296"/>
          </a:xfrm>
          <a:prstGeom prst="rect">
            <a:avLst/>
          </a:prstGeom>
        </p:spPr>
      </p:pic>
    </p:spTree>
    <p:extLst>
      <p:ext uri="{BB962C8B-B14F-4D97-AF65-F5344CB8AC3E}">
        <p14:creationId xmlns:p14="http://schemas.microsoft.com/office/powerpoint/2010/main" val="27071761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3009900"/>
            <a:ext cx="8543926" cy="1638300"/>
          </a:xfrm>
        </p:spPr>
        <p:txBody>
          <a:bodyPr>
            <a:normAutofit/>
          </a:bodyPr>
          <a:lstStyle/>
          <a:p>
            <a:pPr algn="ctr"/>
            <a:r>
              <a:rPr lang="en-US" sz="4400" dirty="0"/>
              <a:t>Section 3.3 Complex Roots of the Characteristic Equation</a:t>
            </a:r>
          </a:p>
        </p:txBody>
      </p:sp>
    </p:spTree>
    <p:extLst>
      <p:ext uri="{BB962C8B-B14F-4D97-AF65-F5344CB8AC3E}">
        <p14:creationId xmlns:p14="http://schemas.microsoft.com/office/powerpoint/2010/main" val="3151106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61DB7-1B52-48BD-A0E7-697CB294BF36}"/>
              </a:ext>
            </a:extLst>
          </p:cNvPr>
          <p:cNvSpPr>
            <a:spLocks noGrp="1"/>
          </p:cNvSpPr>
          <p:nvPr>
            <p:ph type="title"/>
          </p:nvPr>
        </p:nvSpPr>
        <p:spPr>
          <a:xfrm>
            <a:off x="281354" y="457200"/>
            <a:ext cx="8534400" cy="1065448"/>
          </a:xfrm>
        </p:spPr>
        <p:txBody>
          <a:bodyPr>
            <a:noAutofit/>
          </a:bodyPr>
          <a:lstStyle/>
          <a:p>
            <a:r>
              <a:rPr lang="en-US" dirty="0">
                <a:latin typeface="Times New Roman" panose="02020603050405020304" pitchFamily="18" charset="0"/>
                <a:cs typeface="Times New Roman" panose="02020603050405020304" pitchFamily="18" charset="0"/>
              </a:rPr>
              <a:t>Complex Roots of Characteristic Equation</a:t>
            </a:r>
            <a:endParaRPr lang="en-IN" dirty="0"/>
          </a:p>
        </p:txBody>
      </p:sp>
      <p:sp>
        <p:nvSpPr>
          <p:cNvPr id="3" name="Content Placeholder 2">
            <a:extLst>
              <a:ext uri="{FF2B5EF4-FFF2-40B4-BE49-F238E27FC236}">
                <a16:creationId xmlns:a16="http://schemas.microsoft.com/office/drawing/2014/main" id="{3B70B214-3CD1-4606-868E-133952111FC9}"/>
              </a:ext>
            </a:extLst>
          </p:cNvPr>
          <p:cNvSpPr>
            <a:spLocks noGrp="1"/>
          </p:cNvSpPr>
          <p:nvPr>
            <p:ph sz="quarter" idx="15"/>
          </p:nvPr>
        </p:nvSpPr>
        <p:spPr>
          <a:xfrm>
            <a:off x="380060" y="1616075"/>
            <a:ext cx="8534400" cy="425450"/>
          </a:xfrm>
        </p:spPr>
        <p:txBody>
          <a:bodyPr/>
          <a:lstStyle/>
          <a:p>
            <a:pPr marL="461963" indent="-461963"/>
            <a:r>
              <a:rPr lang="en-US" sz="2200" dirty="0"/>
              <a:t>Recall our discussion of the equation</a:t>
            </a:r>
          </a:p>
        </p:txBody>
      </p:sp>
      <p:graphicFrame>
        <p:nvGraphicFramePr>
          <p:cNvPr id="19" name="Object 14" descr="sum with 3 summands a times y super double prime plus b times y super prime plus c times y equals zero">
            <a:extLst>
              <a:ext uri="{FF2B5EF4-FFF2-40B4-BE49-F238E27FC236}">
                <a16:creationId xmlns:a16="http://schemas.microsoft.com/office/drawing/2014/main" id="{E7E10CD3-9C4A-4560-9ECC-FE6A873F5DE2}"/>
              </a:ext>
            </a:extLst>
          </p:cNvPr>
          <p:cNvGraphicFramePr>
            <a:graphicFrameLocks noGrp="1" noChangeAspect="1"/>
          </p:cNvGraphicFramePr>
          <p:nvPr>
            <p:ph sz="quarter" idx="16"/>
            <p:extLst>
              <p:ext uri="{D42A27DB-BD31-4B8C-83A1-F6EECF244321}">
                <p14:modId xmlns:p14="http://schemas.microsoft.com/office/powerpoint/2010/main" val="39035074"/>
              </p:ext>
            </p:extLst>
          </p:nvPr>
        </p:nvGraphicFramePr>
        <p:xfrm>
          <a:off x="3627050" y="2002218"/>
          <a:ext cx="1889901" cy="359982"/>
        </p:xfrm>
        <a:graphic>
          <a:graphicData uri="http://schemas.openxmlformats.org/presentationml/2006/ole">
            <mc:AlternateContent xmlns:mc="http://schemas.openxmlformats.org/markup-compatibility/2006">
              <mc:Choice xmlns:v="urn:schemas-microsoft-com:vml" Requires="v">
                <p:oleObj name="Equation" r:id="rId2" imgW="1066680" imgH="203040" progId="Equation.DSMT4">
                  <p:embed/>
                </p:oleObj>
              </mc:Choice>
              <mc:Fallback>
                <p:oleObj name="Equation" r:id="rId2" imgW="1066680" imgH="203040" progId="Equation.DSMT4">
                  <p:embed/>
                  <p:pic>
                    <p:nvPicPr>
                      <p:cNvPr id="74766"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7050" y="2002218"/>
                        <a:ext cx="1889901"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DEC49A3D-F424-4D49-80AC-1C0A0EA4ECFA}"/>
              </a:ext>
            </a:extLst>
          </p:cNvPr>
          <p:cNvSpPr>
            <a:spLocks noGrp="1"/>
          </p:cNvSpPr>
          <p:nvPr>
            <p:ph sz="quarter" idx="18"/>
          </p:nvPr>
        </p:nvSpPr>
        <p:spPr>
          <a:xfrm>
            <a:off x="380060" y="2325964"/>
            <a:ext cx="8334022" cy="920627"/>
          </a:xfrm>
        </p:spPr>
        <p:txBody>
          <a:bodyPr/>
          <a:lstStyle/>
          <a:p>
            <a:pPr marL="0" indent="461963">
              <a:buNone/>
            </a:pPr>
            <a:r>
              <a:rPr lang="en-US" sz="2200" dirty="0"/>
              <a:t>where </a:t>
            </a:r>
            <a:r>
              <a:rPr lang="en-US" sz="2200" i="1" dirty="0"/>
              <a:t>a</a:t>
            </a:r>
            <a:r>
              <a:rPr lang="en-US" sz="2200" dirty="0"/>
              <a:t>, </a:t>
            </a:r>
            <a:r>
              <a:rPr lang="en-US" sz="2200" i="1" dirty="0"/>
              <a:t>b</a:t>
            </a:r>
            <a:r>
              <a:rPr lang="en-US" sz="2200" dirty="0"/>
              <a:t> and </a:t>
            </a:r>
            <a:r>
              <a:rPr lang="en-US" sz="2200" i="1" dirty="0"/>
              <a:t>c</a:t>
            </a:r>
            <a:r>
              <a:rPr lang="en-US" sz="2200" dirty="0"/>
              <a:t> are constants</a:t>
            </a:r>
          </a:p>
          <a:p>
            <a:pPr marL="461963" indent="-461963"/>
            <a:r>
              <a:rPr lang="en-US" sz="2200" dirty="0"/>
              <a:t>Assuming an exponential solution leads to characteristic equation:</a:t>
            </a:r>
          </a:p>
        </p:txBody>
      </p:sp>
      <p:graphicFrame>
        <p:nvGraphicFramePr>
          <p:cNvPr id="20" name="Object 17" descr="y of t equals e super r times t right double arrow sum with 3 summands a times r squared plus b times r plus c equals zero">
            <a:extLst>
              <a:ext uri="{FF2B5EF4-FFF2-40B4-BE49-F238E27FC236}">
                <a16:creationId xmlns:a16="http://schemas.microsoft.com/office/drawing/2014/main" id="{8EDCE61E-A23F-4882-A25D-60FEE6CB06C7}"/>
              </a:ext>
            </a:extLst>
          </p:cNvPr>
          <p:cNvGraphicFramePr>
            <a:graphicFrameLocks noGrp="1" noChangeAspect="1"/>
          </p:cNvGraphicFramePr>
          <p:nvPr>
            <p:ph type="pic" sz="quarter" idx="19"/>
            <p:extLst>
              <p:ext uri="{D42A27DB-BD31-4B8C-83A1-F6EECF244321}">
                <p14:modId xmlns:p14="http://schemas.microsoft.com/office/powerpoint/2010/main" val="1509249677"/>
              </p:ext>
            </p:extLst>
          </p:nvPr>
        </p:nvGraphicFramePr>
        <p:xfrm>
          <a:off x="3037989" y="3164165"/>
          <a:ext cx="3068022" cy="368163"/>
        </p:xfrm>
        <a:graphic>
          <a:graphicData uri="http://schemas.openxmlformats.org/presentationml/2006/ole">
            <mc:AlternateContent xmlns:mc="http://schemas.openxmlformats.org/markup-compatibility/2006">
              <mc:Choice xmlns:v="urn:schemas-microsoft-com:vml" Requires="v">
                <p:oleObj name="Equation" r:id="rId4" imgW="1904760" imgH="228600" progId="Equation.DSMT4">
                  <p:embed/>
                </p:oleObj>
              </mc:Choice>
              <mc:Fallback>
                <p:oleObj name="Equation" r:id="rId4" imgW="1904760" imgH="228600" progId="Equation.DSMT4">
                  <p:embed/>
                  <p:pic>
                    <p:nvPicPr>
                      <p:cNvPr id="74769" name="Object 1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37989" y="3164165"/>
                        <a:ext cx="3068022" cy="3681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12B2AF6-BD6A-45DD-991C-23C2B7FDBC42}"/>
              </a:ext>
            </a:extLst>
          </p:cNvPr>
          <p:cNvSpPr>
            <a:spLocks noGrp="1"/>
          </p:cNvSpPr>
          <p:nvPr>
            <p:ph sz="quarter" idx="21"/>
          </p:nvPr>
        </p:nvSpPr>
        <p:spPr>
          <a:xfrm>
            <a:off x="380060" y="3545165"/>
            <a:ext cx="8334022" cy="575856"/>
          </a:xfrm>
        </p:spPr>
        <p:txBody>
          <a:bodyPr/>
          <a:lstStyle/>
          <a:p>
            <a:pPr marL="461963" indent="-461963"/>
            <a:r>
              <a:rPr lang="en-US" sz="2200" dirty="0"/>
              <a:t>Application of the quadratic formula (or factoring) yields two solutions, </a:t>
            </a:r>
            <a:r>
              <a:rPr lang="en-US" sz="2200" i="1" dirty="0"/>
              <a:t>r</a:t>
            </a:r>
            <a:r>
              <a:rPr lang="en-US" sz="2200" baseline="-25000" dirty="0"/>
              <a:t>1</a:t>
            </a:r>
            <a:r>
              <a:rPr lang="en-US" sz="2200" dirty="0"/>
              <a:t> and </a:t>
            </a:r>
            <a:r>
              <a:rPr lang="en-US" sz="2200" i="1" dirty="0"/>
              <a:t>r</a:t>
            </a:r>
            <a:r>
              <a:rPr lang="en-US" sz="2200" baseline="-25000" dirty="0"/>
              <a:t>2</a:t>
            </a:r>
            <a:r>
              <a:rPr lang="en-US" sz="2200" dirty="0"/>
              <a:t>:</a:t>
            </a:r>
          </a:p>
        </p:txBody>
      </p:sp>
      <p:graphicFrame>
        <p:nvGraphicFramePr>
          <p:cNvPr id="23" name="Object 18" descr="r equals negative b plus minus Square root of b squared minus four times a times c divided by two times a">
            <a:extLst>
              <a:ext uri="{FF2B5EF4-FFF2-40B4-BE49-F238E27FC236}">
                <a16:creationId xmlns:a16="http://schemas.microsoft.com/office/drawing/2014/main" id="{42C7B50E-E6BB-4713-9B62-B7D3F6CA6907}"/>
              </a:ext>
            </a:extLst>
          </p:cNvPr>
          <p:cNvGraphicFramePr>
            <a:graphicFrameLocks noGrp="1" noChangeAspect="1"/>
          </p:cNvGraphicFramePr>
          <p:nvPr>
            <p:ph type="pic" sz="quarter" idx="20"/>
            <p:extLst>
              <p:ext uri="{D42A27DB-BD31-4B8C-83A1-F6EECF244321}">
                <p14:modId xmlns:p14="http://schemas.microsoft.com/office/powerpoint/2010/main" val="3531535081"/>
              </p:ext>
            </p:extLst>
          </p:nvPr>
        </p:nvGraphicFramePr>
        <p:xfrm>
          <a:off x="3580006" y="4019079"/>
          <a:ext cx="1983988" cy="715872"/>
        </p:xfrm>
        <a:graphic>
          <a:graphicData uri="http://schemas.openxmlformats.org/presentationml/2006/ole">
            <mc:AlternateContent xmlns:mc="http://schemas.openxmlformats.org/markup-compatibility/2006">
              <mc:Choice xmlns:v="urn:schemas-microsoft-com:vml" Requires="v">
                <p:oleObj name="Equation" r:id="rId6" imgW="1231560" imgH="444240" progId="Equation.3">
                  <p:embed/>
                </p:oleObj>
              </mc:Choice>
              <mc:Fallback>
                <p:oleObj name="Equation" r:id="rId6" imgW="1231560" imgH="444240" progId="Equation.3">
                  <p:embed/>
                  <p:pic>
                    <p:nvPicPr>
                      <p:cNvPr id="7477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580006" y="4019079"/>
                        <a:ext cx="1983988" cy="71587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E90A3E00-12EB-4D9B-AFED-EC5277C1DDE1}"/>
              </a:ext>
            </a:extLst>
          </p:cNvPr>
          <p:cNvSpPr>
            <a:spLocks noGrp="1"/>
          </p:cNvSpPr>
          <p:nvPr>
            <p:ph sz="quarter" idx="22"/>
          </p:nvPr>
        </p:nvSpPr>
        <p:spPr>
          <a:xfrm>
            <a:off x="380060" y="4763106"/>
            <a:ext cx="8435694" cy="444500"/>
          </a:xfrm>
        </p:spPr>
        <p:txBody>
          <a:bodyPr/>
          <a:lstStyle/>
          <a:p>
            <a:pPr marL="461963" indent="-461963">
              <a:buClr>
                <a:schemeClr val="accent2"/>
              </a:buClr>
            </a:pPr>
            <a:r>
              <a:rPr lang="en-US" sz="2200" dirty="0"/>
              <a:t>If </a:t>
            </a:r>
            <a:r>
              <a:rPr lang="en-US" sz="2200" i="1" dirty="0"/>
              <a:t>b</a:t>
            </a:r>
            <a:r>
              <a:rPr lang="en-US" sz="2200" baseline="30000" dirty="0"/>
              <a:t>2</a:t>
            </a:r>
            <a:r>
              <a:rPr lang="en-US" sz="2200" dirty="0"/>
              <a:t> – 4</a:t>
            </a:r>
            <a:r>
              <a:rPr lang="en-US" sz="2200" i="1" dirty="0"/>
              <a:t>ac</a:t>
            </a:r>
            <a:r>
              <a:rPr lang="en-US" sz="2200" dirty="0"/>
              <a:t> &lt; 0, then the roots are conjugate complex numbers:</a:t>
            </a:r>
            <a:endParaRPr lang="en-IN" sz="2200" dirty="0"/>
          </a:p>
        </p:txBody>
      </p:sp>
      <p:graphicFrame>
        <p:nvGraphicFramePr>
          <p:cNvPr id="24" name="Object 14" descr="equation left hand side r sub one equals right hand side lamda plus i times mu and equation left hand side r sub two equals right hand side lamda minus i times mu">
            <a:extLst>
              <a:ext uri="{FF2B5EF4-FFF2-40B4-BE49-F238E27FC236}">
                <a16:creationId xmlns:a16="http://schemas.microsoft.com/office/drawing/2014/main" id="{EA6E5454-7DA4-4802-87BF-36CF8CED488E}"/>
              </a:ext>
            </a:extLst>
          </p:cNvPr>
          <p:cNvGraphicFramePr>
            <a:graphicFrameLocks noGrp="1" noChangeAspect="1"/>
          </p:cNvGraphicFramePr>
          <p:nvPr>
            <p:ph type="pic" sz="quarter" idx="24"/>
            <p:extLst>
              <p:ext uri="{D42A27DB-BD31-4B8C-83A1-F6EECF244321}">
                <p14:modId xmlns:p14="http://schemas.microsoft.com/office/powerpoint/2010/main" val="664780573"/>
              </p:ext>
            </p:extLst>
          </p:nvPr>
        </p:nvGraphicFramePr>
        <p:xfrm>
          <a:off x="914400" y="5190472"/>
          <a:ext cx="2947347" cy="359982"/>
        </p:xfrm>
        <a:graphic>
          <a:graphicData uri="http://schemas.openxmlformats.org/presentationml/2006/ole">
            <mc:AlternateContent xmlns:mc="http://schemas.openxmlformats.org/markup-compatibility/2006">
              <mc:Choice xmlns:v="urn:schemas-microsoft-com:vml" Requires="v">
                <p:oleObj name="Equation" r:id="rId8" imgW="1663700" imgH="203200" progId="Equation.DSMT4">
                  <p:embed/>
                </p:oleObj>
              </mc:Choice>
              <mc:Fallback>
                <p:oleObj name="Equation" r:id="rId8" imgW="1663700" imgH="203200" progId="Equation.DSMT4">
                  <p:embed/>
                  <p:pic>
                    <p:nvPicPr>
                      <p:cNvPr id="8" name="Object 14"/>
                      <p:cNvPicPr>
                        <a:picLocks noChangeAspect="1" noChangeArrowheads="1"/>
                      </p:cNvPicPr>
                      <p:nvPr/>
                    </p:nvPicPr>
                    <p:blipFill>
                      <a:blip r:embed="rId9"/>
                      <a:srcRect/>
                      <a:stretch>
                        <a:fillRect/>
                      </a:stretch>
                    </p:blipFill>
                    <p:spPr bwMode="auto">
                      <a:xfrm>
                        <a:off x="914400" y="5190472"/>
                        <a:ext cx="2947347" cy="35998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438FB350-727A-4A78-90B7-70907031F65D}"/>
              </a:ext>
            </a:extLst>
          </p:cNvPr>
          <p:cNvSpPr>
            <a:spLocks noGrp="1"/>
          </p:cNvSpPr>
          <p:nvPr>
            <p:ph sz="quarter" idx="25"/>
          </p:nvPr>
        </p:nvSpPr>
        <p:spPr>
          <a:xfrm>
            <a:off x="381000" y="5561345"/>
            <a:ext cx="1524000" cy="404091"/>
          </a:xfrm>
        </p:spPr>
        <p:txBody>
          <a:bodyPr/>
          <a:lstStyle/>
          <a:p>
            <a:pPr marL="0" indent="0">
              <a:buNone/>
            </a:pPr>
            <a:r>
              <a:rPr lang="en-US" sz="2200" dirty="0"/>
              <a:t>Thus</a:t>
            </a:r>
            <a:endParaRPr lang="en-IN" sz="2200" dirty="0"/>
          </a:p>
        </p:txBody>
      </p:sp>
      <p:graphicFrame>
        <p:nvGraphicFramePr>
          <p:cNvPr id="25" name="Object 21" descr="y sub one of t equals e super open left parenthesis lamda plus i times mu close times t comma y sub two of t equals e super open left parenthesis lamda minus i times mu close times t">
            <a:extLst>
              <a:ext uri="{FF2B5EF4-FFF2-40B4-BE49-F238E27FC236}">
                <a16:creationId xmlns:a16="http://schemas.microsoft.com/office/drawing/2014/main" id="{8018468D-F70B-4108-9C93-9BA71ECFFB1A}"/>
              </a:ext>
            </a:extLst>
          </p:cNvPr>
          <p:cNvGraphicFramePr>
            <a:graphicFrameLocks noGrp="1" noChangeAspect="1"/>
          </p:cNvGraphicFramePr>
          <p:nvPr>
            <p:ph sz="quarter" idx="26"/>
            <p:extLst>
              <p:ext uri="{D42A27DB-BD31-4B8C-83A1-F6EECF244321}">
                <p14:modId xmlns:p14="http://schemas.microsoft.com/office/powerpoint/2010/main" val="2679919539"/>
              </p:ext>
            </p:extLst>
          </p:nvPr>
        </p:nvGraphicFramePr>
        <p:xfrm>
          <a:off x="2739511" y="5761315"/>
          <a:ext cx="3815497" cy="487085"/>
        </p:xfrm>
        <a:graphic>
          <a:graphicData uri="http://schemas.openxmlformats.org/presentationml/2006/ole">
            <mc:AlternateContent xmlns:mc="http://schemas.openxmlformats.org/markup-compatibility/2006">
              <mc:Choice xmlns:v="urn:schemas-microsoft-com:vml" Requires="v">
                <p:oleObj name="Equation" r:id="rId10" imgW="1790640" imgH="228600" progId="Equation.3">
                  <p:embed/>
                </p:oleObj>
              </mc:Choice>
              <mc:Fallback>
                <p:oleObj name="Equation" r:id="rId10" imgW="1790640" imgH="228600" progId="Equation.3">
                  <p:embed/>
                  <p:pic>
                    <p:nvPicPr>
                      <p:cNvPr id="74773"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39511" y="5761315"/>
                        <a:ext cx="3815497" cy="487085"/>
                      </a:xfrm>
                      <a:prstGeom prst="rect">
                        <a:avLst/>
                      </a:prstGeom>
                      <a:noFill/>
                    </p:spPr>
                  </p:pic>
                </p:oleObj>
              </mc:Fallback>
            </mc:AlternateContent>
          </a:graphicData>
        </a:graphic>
      </p:graphicFrame>
    </p:spTree>
    <p:extLst>
      <p:ext uri="{BB962C8B-B14F-4D97-AF65-F5344CB8AC3E}">
        <p14:creationId xmlns:p14="http://schemas.microsoft.com/office/powerpoint/2010/main" val="4008262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5EE44-1AA8-42C9-BD9D-2C5F35F01AC0}"/>
              </a:ext>
            </a:extLst>
          </p:cNvPr>
          <p:cNvSpPr>
            <a:spLocks noGrp="1"/>
          </p:cNvSpPr>
          <p:nvPr>
            <p:ph type="title"/>
          </p:nvPr>
        </p:nvSpPr>
        <p:spPr>
          <a:xfrm>
            <a:off x="281354" y="457199"/>
            <a:ext cx="8534400" cy="1113527"/>
          </a:xfrm>
        </p:spPr>
        <p:txBody>
          <a:bodyPr>
            <a:noAutofit/>
          </a:bodyPr>
          <a:lstStyle/>
          <a:p>
            <a:r>
              <a:rPr lang="en-IN" dirty="0"/>
              <a:t>Euler’s Formula; Complex Valued Solutions</a:t>
            </a:r>
          </a:p>
        </p:txBody>
      </p:sp>
      <p:sp>
        <p:nvSpPr>
          <p:cNvPr id="3" name="Content Placeholder 2">
            <a:extLst>
              <a:ext uri="{FF2B5EF4-FFF2-40B4-BE49-F238E27FC236}">
                <a16:creationId xmlns:a16="http://schemas.microsoft.com/office/drawing/2014/main" id="{9E56D9D6-5942-4BB5-9843-C34F29ED72CE}"/>
              </a:ext>
            </a:extLst>
          </p:cNvPr>
          <p:cNvSpPr>
            <a:spLocks noGrp="1"/>
          </p:cNvSpPr>
          <p:nvPr>
            <p:ph sz="quarter" idx="15"/>
          </p:nvPr>
        </p:nvSpPr>
        <p:spPr>
          <a:xfrm>
            <a:off x="380060" y="1692274"/>
            <a:ext cx="8534400" cy="685801"/>
          </a:xfrm>
        </p:spPr>
        <p:txBody>
          <a:bodyPr/>
          <a:lstStyle/>
          <a:p>
            <a:pPr marL="461963" indent="-461963"/>
            <a:r>
              <a:rPr lang="en-US" sz="2200" dirty="0"/>
              <a:t>Substituting </a:t>
            </a:r>
            <a:r>
              <a:rPr lang="en-US" sz="2200" i="1" dirty="0"/>
              <a:t>it</a:t>
            </a:r>
            <a:r>
              <a:rPr lang="en-US" sz="2200" dirty="0"/>
              <a:t> into the Taylor series for </a:t>
            </a:r>
            <a:r>
              <a:rPr lang="en-US" sz="2200" i="1" dirty="0"/>
              <a:t>e</a:t>
            </a:r>
            <a:r>
              <a:rPr lang="en-US" sz="2200" i="1" baseline="30000" dirty="0"/>
              <a:t>t</a:t>
            </a:r>
            <a:r>
              <a:rPr lang="en-US" sz="2200" dirty="0"/>
              <a:t>, we obtain </a:t>
            </a:r>
            <a:r>
              <a:rPr lang="en-US" sz="2200" b="1" dirty="0"/>
              <a:t>Euler’s formula</a:t>
            </a:r>
            <a:r>
              <a:rPr lang="en-US" sz="2200" dirty="0"/>
              <a:t>:</a:t>
            </a:r>
            <a:endParaRPr lang="en-IN" sz="2200" dirty="0"/>
          </a:p>
        </p:txBody>
      </p:sp>
      <p:graphicFrame>
        <p:nvGraphicFramePr>
          <p:cNvPr id="17" name="Object 16" descr="e super i times t equals n ary summation n equals zero infinity itnn factorial equals n ary summation k equals zero infinity minus one kt two k two k factorial plus i n ary summation k equals zero infinity minus one kt two k plus 12 k plus one factorial">
            <a:extLst>
              <a:ext uri="{FF2B5EF4-FFF2-40B4-BE49-F238E27FC236}">
                <a16:creationId xmlns:a16="http://schemas.microsoft.com/office/drawing/2014/main" id="{476E75B0-EBC2-4726-8089-750CE56D9641}"/>
              </a:ext>
            </a:extLst>
          </p:cNvPr>
          <p:cNvGraphicFramePr>
            <a:graphicFrameLocks noChangeAspect="1"/>
          </p:cNvGraphicFramePr>
          <p:nvPr>
            <p:extLst>
              <p:ext uri="{D42A27DB-BD31-4B8C-83A1-F6EECF244321}">
                <p14:modId xmlns:p14="http://schemas.microsoft.com/office/powerpoint/2010/main" val="719904068"/>
              </p:ext>
            </p:extLst>
          </p:nvPr>
        </p:nvGraphicFramePr>
        <p:xfrm>
          <a:off x="2548193" y="2330541"/>
          <a:ext cx="3923349" cy="743763"/>
        </p:xfrm>
        <a:graphic>
          <a:graphicData uri="http://schemas.openxmlformats.org/presentationml/2006/ole">
            <mc:AlternateContent xmlns:mc="http://schemas.openxmlformats.org/markup-compatibility/2006">
              <mc:Choice xmlns:v="urn:schemas-microsoft-com:vml" Requires="v">
                <p:oleObj name="Equation" r:id="rId2" imgW="2679480" imgH="507960" progId="Equation.DSMT4">
                  <p:embed/>
                </p:oleObj>
              </mc:Choice>
              <mc:Fallback>
                <p:oleObj name="Equation" r:id="rId2" imgW="2679480" imgH="507960" progId="Equation.DSMT4">
                  <p:embed/>
                  <p:pic>
                    <p:nvPicPr>
                      <p:cNvPr id="8" name="Object 7"/>
                      <p:cNvPicPr/>
                      <p:nvPr/>
                    </p:nvPicPr>
                    <p:blipFill>
                      <a:blip r:embed="rId3"/>
                      <a:stretch>
                        <a:fillRect/>
                      </a:stretch>
                    </p:blipFill>
                    <p:spPr>
                      <a:xfrm>
                        <a:off x="2548193" y="2330541"/>
                        <a:ext cx="3923349" cy="743763"/>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A4CA1250-2AC3-4252-9F5C-3230716C4E2B}"/>
              </a:ext>
            </a:extLst>
          </p:cNvPr>
          <p:cNvSpPr>
            <a:spLocks noGrp="1"/>
          </p:cNvSpPr>
          <p:nvPr>
            <p:ph sz="quarter" idx="18"/>
          </p:nvPr>
        </p:nvSpPr>
        <p:spPr>
          <a:xfrm>
            <a:off x="380060" y="3047999"/>
            <a:ext cx="8334022" cy="533401"/>
          </a:xfrm>
        </p:spPr>
        <p:txBody>
          <a:bodyPr/>
          <a:lstStyle/>
          <a:p>
            <a:pPr marL="461963" indent="-461963"/>
            <a:r>
              <a:rPr lang="en-US" sz="2200" dirty="0"/>
              <a:t>Generalizing Euler’s formula, we obtain</a:t>
            </a:r>
          </a:p>
        </p:txBody>
      </p:sp>
      <p:graphicFrame>
        <p:nvGraphicFramePr>
          <p:cNvPr id="18" name="Object 17" descr="equation left hand side e super i times mu times t equals right hand side cosine of mu times t plus i sine of mu times t">
            <a:extLst>
              <a:ext uri="{FF2B5EF4-FFF2-40B4-BE49-F238E27FC236}">
                <a16:creationId xmlns:a16="http://schemas.microsoft.com/office/drawing/2014/main" id="{1C9F4D2A-C68E-469B-9B19-5F7877F84A65}"/>
              </a:ext>
            </a:extLst>
          </p:cNvPr>
          <p:cNvGraphicFramePr>
            <a:graphicFrameLocks noChangeAspect="1"/>
          </p:cNvGraphicFramePr>
          <p:nvPr>
            <p:extLst>
              <p:ext uri="{D42A27DB-BD31-4B8C-83A1-F6EECF244321}">
                <p14:modId xmlns:p14="http://schemas.microsoft.com/office/powerpoint/2010/main" val="1810995966"/>
              </p:ext>
            </p:extLst>
          </p:nvPr>
        </p:nvGraphicFramePr>
        <p:xfrm>
          <a:off x="3437762" y="3485478"/>
          <a:ext cx="2268476" cy="371881"/>
        </p:xfrm>
        <a:graphic>
          <a:graphicData uri="http://schemas.openxmlformats.org/presentationml/2006/ole">
            <mc:AlternateContent xmlns:mc="http://schemas.openxmlformats.org/markup-compatibility/2006">
              <mc:Choice xmlns:v="urn:schemas-microsoft-com:vml" Requires="v">
                <p:oleObj name="Equation" r:id="rId4" imgW="1549080" imgH="253800" progId="Equation.DSMT4">
                  <p:embed/>
                </p:oleObj>
              </mc:Choice>
              <mc:Fallback>
                <p:oleObj name="Equation" r:id="rId4" imgW="1549080" imgH="253800" progId="Equation.DSMT4">
                  <p:embed/>
                  <p:pic>
                    <p:nvPicPr>
                      <p:cNvPr id="9" name="Object 8"/>
                      <p:cNvPicPr/>
                      <p:nvPr/>
                    </p:nvPicPr>
                    <p:blipFill>
                      <a:blip r:embed="rId5"/>
                      <a:stretch>
                        <a:fillRect/>
                      </a:stretch>
                    </p:blipFill>
                    <p:spPr>
                      <a:xfrm>
                        <a:off x="3437762" y="3485478"/>
                        <a:ext cx="2268476" cy="371881"/>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2A2FEED8-7621-46B7-B68C-F4D5A4F2C91A}"/>
              </a:ext>
            </a:extLst>
          </p:cNvPr>
          <p:cNvSpPr>
            <a:spLocks noGrp="1"/>
          </p:cNvSpPr>
          <p:nvPr>
            <p:ph sz="quarter" idx="21"/>
          </p:nvPr>
        </p:nvSpPr>
        <p:spPr>
          <a:xfrm>
            <a:off x="380060" y="3810000"/>
            <a:ext cx="8334022" cy="396876"/>
          </a:xfrm>
        </p:spPr>
        <p:txBody>
          <a:bodyPr/>
          <a:lstStyle/>
          <a:p>
            <a:pPr marL="461963" indent="-461963"/>
            <a:r>
              <a:rPr lang="en-IN" sz="2200" dirty="0"/>
              <a:t>Then</a:t>
            </a:r>
          </a:p>
        </p:txBody>
      </p:sp>
      <p:graphicFrame>
        <p:nvGraphicFramePr>
          <p:cNvPr id="19" name="Object 18" descr="equation sequence part 1 e super open left parenthesis lamda plus i times mu close times t equals part 2 e super lamda times t times e super i times mu times t equals part 3 e super lamda times t of cosine of mu times t plus i sine of mu times t equation left hand side equals right hand side e super lamda times t times cosine of mu times t plus i times e super lamda times t times sine of mu times t">
            <a:extLst>
              <a:ext uri="{FF2B5EF4-FFF2-40B4-BE49-F238E27FC236}">
                <a16:creationId xmlns:a16="http://schemas.microsoft.com/office/drawing/2014/main" id="{38811EDE-D4BB-4264-81D3-490C8BDA2C7F}"/>
              </a:ext>
            </a:extLst>
          </p:cNvPr>
          <p:cNvGraphicFramePr>
            <a:graphicFrameLocks noChangeAspect="1"/>
          </p:cNvGraphicFramePr>
          <p:nvPr>
            <p:extLst>
              <p:ext uri="{D42A27DB-BD31-4B8C-83A1-F6EECF244321}">
                <p14:modId xmlns:p14="http://schemas.microsoft.com/office/powerpoint/2010/main" val="3455393611"/>
              </p:ext>
            </p:extLst>
          </p:nvPr>
        </p:nvGraphicFramePr>
        <p:xfrm>
          <a:off x="903687" y="4257922"/>
          <a:ext cx="7402113" cy="472476"/>
        </p:xfrm>
        <a:graphic>
          <a:graphicData uri="http://schemas.openxmlformats.org/presentationml/2006/ole">
            <mc:AlternateContent xmlns:mc="http://schemas.openxmlformats.org/markup-compatibility/2006">
              <mc:Choice xmlns:v="urn:schemas-microsoft-com:vml" Requires="v">
                <p:oleObj name="Equation" r:id="rId6" imgW="4178160" imgH="266400" progId="Equation.DSMT4">
                  <p:embed/>
                </p:oleObj>
              </mc:Choice>
              <mc:Fallback>
                <p:oleObj name="Equation" r:id="rId6" imgW="4178160" imgH="266400" progId="Equation.DSMT4">
                  <p:embed/>
                  <p:pic>
                    <p:nvPicPr>
                      <p:cNvPr id="10" name="Object 9"/>
                      <p:cNvPicPr/>
                      <p:nvPr/>
                    </p:nvPicPr>
                    <p:blipFill>
                      <a:blip r:embed="rId7"/>
                      <a:stretch>
                        <a:fillRect/>
                      </a:stretch>
                    </p:blipFill>
                    <p:spPr>
                      <a:xfrm>
                        <a:off x="903687" y="4257922"/>
                        <a:ext cx="7402113" cy="472476"/>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A049DB4B-818D-43BA-B282-F1FE1AFDAD64}"/>
              </a:ext>
            </a:extLst>
          </p:cNvPr>
          <p:cNvSpPr>
            <a:spLocks noGrp="1"/>
          </p:cNvSpPr>
          <p:nvPr>
            <p:ph sz="quarter" idx="25"/>
          </p:nvPr>
        </p:nvSpPr>
        <p:spPr>
          <a:xfrm>
            <a:off x="380060" y="4800600"/>
            <a:ext cx="8200378" cy="365125"/>
          </a:xfrm>
        </p:spPr>
        <p:txBody>
          <a:bodyPr/>
          <a:lstStyle/>
          <a:p>
            <a:pPr marL="461963" indent="-461963"/>
            <a:r>
              <a:rPr lang="en-IN" sz="2200" dirty="0"/>
              <a:t>Therefore</a:t>
            </a:r>
          </a:p>
        </p:txBody>
      </p:sp>
      <p:graphicFrame>
        <p:nvGraphicFramePr>
          <p:cNvPr id="20" name="Object 19" descr="multiline equation line 1 y sub one of t equals e super open left parenthesis lamda plus i times mu close times t equals e super lamda times t times cosine of mu times t plus i times e super lamda times t times sine of mu times t line 2 y sub two of t equals e super open left parenthesis lamda minus i times mu close times t equals e super lamda times t times cosine of mu times t minus i times e super lamda times t times sine of mu times t">
            <a:extLst>
              <a:ext uri="{FF2B5EF4-FFF2-40B4-BE49-F238E27FC236}">
                <a16:creationId xmlns:a16="http://schemas.microsoft.com/office/drawing/2014/main" id="{18E7FAA0-3827-4344-B462-4A42FE6F58E6}"/>
              </a:ext>
            </a:extLst>
          </p:cNvPr>
          <p:cNvGraphicFramePr>
            <a:graphicFrameLocks noChangeAspect="1"/>
          </p:cNvGraphicFramePr>
          <p:nvPr>
            <p:extLst>
              <p:ext uri="{D42A27DB-BD31-4B8C-83A1-F6EECF244321}">
                <p14:modId xmlns:p14="http://schemas.microsoft.com/office/powerpoint/2010/main" val="2736610307"/>
              </p:ext>
            </p:extLst>
          </p:nvPr>
        </p:nvGraphicFramePr>
        <p:xfrm>
          <a:off x="2304534" y="5265954"/>
          <a:ext cx="4477266" cy="944951"/>
        </p:xfrm>
        <a:graphic>
          <a:graphicData uri="http://schemas.openxmlformats.org/presentationml/2006/ole">
            <mc:AlternateContent xmlns:mc="http://schemas.openxmlformats.org/markup-compatibility/2006">
              <mc:Choice xmlns:v="urn:schemas-microsoft-com:vml" Requires="v">
                <p:oleObj name="Equation" r:id="rId8" imgW="2527200" imgH="533160" progId="Equation.DSMT4">
                  <p:embed/>
                </p:oleObj>
              </mc:Choice>
              <mc:Fallback>
                <p:oleObj name="Equation" r:id="rId8" imgW="2527200" imgH="533160" progId="Equation.DSMT4">
                  <p:embed/>
                  <p:pic>
                    <p:nvPicPr>
                      <p:cNvPr id="11" name="Object 10"/>
                      <p:cNvPicPr/>
                      <p:nvPr/>
                    </p:nvPicPr>
                    <p:blipFill>
                      <a:blip r:embed="rId9"/>
                      <a:stretch>
                        <a:fillRect/>
                      </a:stretch>
                    </p:blipFill>
                    <p:spPr>
                      <a:xfrm>
                        <a:off x="2304534" y="5265954"/>
                        <a:ext cx="4477266" cy="944951"/>
                      </a:xfrm>
                      <a:prstGeom prst="rect">
                        <a:avLst/>
                      </a:prstGeom>
                    </p:spPr>
                  </p:pic>
                </p:oleObj>
              </mc:Fallback>
            </mc:AlternateContent>
          </a:graphicData>
        </a:graphic>
      </p:graphicFrame>
    </p:spTree>
    <p:extLst>
      <p:ext uri="{BB962C8B-B14F-4D97-AF65-F5344CB8AC3E}">
        <p14:creationId xmlns:p14="http://schemas.microsoft.com/office/powerpoint/2010/main" val="41164232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9D9F-184B-48D7-9C81-8E42E792A508}"/>
              </a:ext>
            </a:extLst>
          </p:cNvPr>
          <p:cNvSpPr>
            <a:spLocks noGrp="1"/>
          </p:cNvSpPr>
          <p:nvPr>
            <p:ph type="title"/>
          </p:nvPr>
        </p:nvSpPr>
        <p:spPr>
          <a:xfrm>
            <a:off x="281354" y="457200"/>
            <a:ext cx="8534400" cy="834374"/>
          </a:xfrm>
        </p:spPr>
        <p:txBody>
          <a:bodyPr>
            <a:normAutofit/>
          </a:bodyPr>
          <a:lstStyle/>
          <a:p>
            <a:r>
              <a:rPr lang="en-IN" dirty="0"/>
              <a:t>Real-Valued Solutions</a:t>
            </a:r>
          </a:p>
        </p:txBody>
      </p:sp>
      <p:sp>
        <p:nvSpPr>
          <p:cNvPr id="3" name="Content Placeholder 2">
            <a:extLst>
              <a:ext uri="{FF2B5EF4-FFF2-40B4-BE49-F238E27FC236}">
                <a16:creationId xmlns:a16="http://schemas.microsoft.com/office/drawing/2014/main" id="{1F31D0FD-0F56-41B6-90AE-2ABE7B077C0F}"/>
              </a:ext>
            </a:extLst>
          </p:cNvPr>
          <p:cNvSpPr>
            <a:spLocks noGrp="1"/>
          </p:cNvSpPr>
          <p:nvPr>
            <p:ph sz="quarter" idx="15"/>
          </p:nvPr>
        </p:nvSpPr>
        <p:spPr>
          <a:xfrm>
            <a:off x="380060" y="1524000"/>
            <a:ext cx="8534400" cy="425450"/>
          </a:xfrm>
        </p:spPr>
        <p:txBody>
          <a:bodyPr/>
          <a:lstStyle/>
          <a:p>
            <a:pPr marL="461963" indent="-461963"/>
            <a:r>
              <a:rPr lang="en-US" sz="2400" dirty="0"/>
              <a:t>Our two solutions thus far are complex-valued functions:</a:t>
            </a:r>
            <a:endParaRPr lang="en-IN" sz="2400" dirty="0"/>
          </a:p>
        </p:txBody>
      </p:sp>
      <p:graphicFrame>
        <p:nvGraphicFramePr>
          <p:cNvPr id="12" name="Object 11" descr="multiline equation line 1 y sub one of t equals e super lamda times t times cosine of mu times t plus i times e super lamda times t times sine of mu times t line 2 y sub two of t equals e super lamda times t times cosine of mu times t minus i times e super lamda times t times sine of mu times t">
            <a:extLst>
              <a:ext uri="{FF2B5EF4-FFF2-40B4-BE49-F238E27FC236}">
                <a16:creationId xmlns:a16="http://schemas.microsoft.com/office/drawing/2014/main" id="{A973DAF2-D826-4E5F-B32F-AC3DC9401327}"/>
              </a:ext>
            </a:extLst>
          </p:cNvPr>
          <p:cNvGraphicFramePr>
            <a:graphicFrameLocks noChangeAspect="1"/>
          </p:cNvGraphicFramePr>
          <p:nvPr>
            <p:extLst>
              <p:ext uri="{D42A27DB-BD31-4B8C-83A1-F6EECF244321}">
                <p14:modId xmlns:p14="http://schemas.microsoft.com/office/powerpoint/2010/main" val="2978361810"/>
              </p:ext>
            </p:extLst>
          </p:nvPr>
        </p:nvGraphicFramePr>
        <p:xfrm>
          <a:off x="2956175" y="2077461"/>
          <a:ext cx="3231650" cy="818139"/>
        </p:xfrm>
        <a:graphic>
          <a:graphicData uri="http://schemas.openxmlformats.org/presentationml/2006/ole">
            <mc:AlternateContent xmlns:mc="http://schemas.openxmlformats.org/markup-compatibility/2006">
              <mc:Choice xmlns:v="urn:schemas-microsoft-com:vml" Requires="v">
                <p:oleObj name="Equation" r:id="rId2" imgW="2006280" imgH="507960" progId="Equation.DSMT4">
                  <p:embed/>
                </p:oleObj>
              </mc:Choice>
              <mc:Fallback>
                <p:oleObj name="Equation" r:id="rId2" imgW="2006280" imgH="507960" progId="Equation.DSMT4">
                  <p:embed/>
                  <p:pic>
                    <p:nvPicPr>
                      <p:cNvPr id="5" name="Object 4"/>
                      <p:cNvPicPr/>
                      <p:nvPr/>
                    </p:nvPicPr>
                    <p:blipFill>
                      <a:blip r:embed="rId3"/>
                      <a:stretch>
                        <a:fillRect/>
                      </a:stretch>
                    </p:blipFill>
                    <p:spPr>
                      <a:xfrm>
                        <a:off x="2956175" y="2077461"/>
                        <a:ext cx="3231650" cy="8181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E19B318-AF0F-4AAB-8A02-805EE232886E}"/>
              </a:ext>
            </a:extLst>
          </p:cNvPr>
          <p:cNvSpPr>
            <a:spLocks noGrp="1"/>
          </p:cNvSpPr>
          <p:nvPr>
            <p:ph sz="quarter" idx="18"/>
          </p:nvPr>
        </p:nvSpPr>
        <p:spPr>
          <a:xfrm>
            <a:off x="380060" y="2971800"/>
            <a:ext cx="8334022" cy="1600200"/>
          </a:xfrm>
        </p:spPr>
        <p:txBody>
          <a:bodyPr/>
          <a:lstStyle/>
          <a:p>
            <a:pPr marL="461963" indent="-461963"/>
            <a:r>
              <a:rPr lang="en-US" sz="2200" dirty="0"/>
              <a:t>We would prefer to have real-valued solutions, since our differential equation has real coefficients.  </a:t>
            </a:r>
          </a:p>
          <a:p>
            <a:pPr marL="461963" indent="-461963"/>
            <a:r>
              <a:rPr lang="en-US" sz="2200" dirty="0"/>
              <a:t>To achieve this, recall that linear combinations of solutions are themselves solutions:</a:t>
            </a:r>
          </a:p>
        </p:txBody>
      </p:sp>
      <p:graphicFrame>
        <p:nvGraphicFramePr>
          <p:cNvPr id="14" name="Object 13" descr="multiline equation line 1 equation left hand side y sub one of t plus y sub two of t equals right hand side two times e super lamda times t times cosine of mu times t line 2 equation left hand side y sub one of t minus y sub two of t equals right hand side two times i times e super lamda times t times sine of mu times t">
            <a:extLst>
              <a:ext uri="{FF2B5EF4-FFF2-40B4-BE49-F238E27FC236}">
                <a16:creationId xmlns:a16="http://schemas.microsoft.com/office/drawing/2014/main" id="{1EBAF936-9806-4845-ABAB-C3EF7CD50E0A}"/>
              </a:ext>
            </a:extLst>
          </p:cNvPr>
          <p:cNvGraphicFramePr>
            <a:graphicFrameLocks noChangeAspect="1"/>
          </p:cNvGraphicFramePr>
          <p:nvPr>
            <p:extLst>
              <p:ext uri="{D42A27DB-BD31-4B8C-83A1-F6EECF244321}">
                <p14:modId xmlns:p14="http://schemas.microsoft.com/office/powerpoint/2010/main" val="3559633194"/>
              </p:ext>
            </p:extLst>
          </p:nvPr>
        </p:nvGraphicFramePr>
        <p:xfrm>
          <a:off x="3089860" y="4552646"/>
          <a:ext cx="3082340" cy="899953"/>
        </p:xfrm>
        <a:graphic>
          <a:graphicData uri="http://schemas.openxmlformats.org/presentationml/2006/ole">
            <mc:AlternateContent xmlns:mc="http://schemas.openxmlformats.org/markup-compatibility/2006">
              <mc:Choice xmlns:v="urn:schemas-microsoft-com:vml" Requires="v">
                <p:oleObj name="Equation" r:id="rId4" imgW="1739880" imgH="507960" progId="Equation.DSMT4">
                  <p:embed/>
                </p:oleObj>
              </mc:Choice>
              <mc:Fallback>
                <p:oleObj name="Equation" r:id="rId4" imgW="1739880" imgH="507960" progId="Equation.DSMT4">
                  <p:embed/>
                  <p:pic>
                    <p:nvPicPr>
                      <p:cNvPr id="6" name="Object 5"/>
                      <p:cNvPicPr/>
                      <p:nvPr/>
                    </p:nvPicPr>
                    <p:blipFill>
                      <a:blip r:embed="rId5"/>
                      <a:stretch>
                        <a:fillRect/>
                      </a:stretch>
                    </p:blipFill>
                    <p:spPr>
                      <a:xfrm>
                        <a:off x="3089860" y="4552646"/>
                        <a:ext cx="3082340" cy="89995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F63E3C3-1F7D-4EF6-B621-D2FB4C33A27A}"/>
              </a:ext>
            </a:extLst>
          </p:cNvPr>
          <p:cNvSpPr>
            <a:spLocks noGrp="1"/>
          </p:cNvSpPr>
          <p:nvPr>
            <p:ph sz="quarter" idx="21"/>
          </p:nvPr>
        </p:nvSpPr>
        <p:spPr>
          <a:xfrm>
            <a:off x="380060" y="5399406"/>
            <a:ext cx="8334022" cy="391794"/>
          </a:xfrm>
        </p:spPr>
        <p:txBody>
          <a:bodyPr/>
          <a:lstStyle/>
          <a:p>
            <a:pPr marL="461963" indent="-461963"/>
            <a:r>
              <a:rPr lang="en-US" sz="2200" dirty="0"/>
              <a:t>Ignoring constants, we obtain the two solutions</a:t>
            </a:r>
          </a:p>
        </p:txBody>
      </p:sp>
      <p:graphicFrame>
        <p:nvGraphicFramePr>
          <p:cNvPr id="15" name="Object 14" descr="multiline equation row 1 y sub three of t equals e super lamda times t times cosine of mu times t comma y sub four of t equals e super lamda times t times sine of mu times t">
            <a:extLst>
              <a:ext uri="{FF2B5EF4-FFF2-40B4-BE49-F238E27FC236}">
                <a16:creationId xmlns:a16="http://schemas.microsoft.com/office/drawing/2014/main" id="{C457AC94-ECB3-4A64-BD0A-B0C8B53FC489}"/>
              </a:ext>
            </a:extLst>
          </p:cNvPr>
          <p:cNvGraphicFramePr>
            <a:graphicFrameLocks noChangeAspect="1"/>
          </p:cNvGraphicFramePr>
          <p:nvPr>
            <p:extLst>
              <p:ext uri="{D42A27DB-BD31-4B8C-83A1-F6EECF244321}">
                <p14:modId xmlns:p14="http://schemas.microsoft.com/office/powerpoint/2010/main" val="777768285"/>
              </p:ext>
            </p:extLst>
          </p:nvPr>
        </p:nvGraphicFramePr>
        <p:xfrm>
          <a:off x="2743200" y="5867400"/>
          <a:ext cx="3737408" cy="371881"/>
        </p:xfrm>
        <a:graphic>
          <a:graphicData uri="http://schemas.openxmlformats.org/presentationml/2006/ole">
            <mc:AlternateContent xmlns:mc="http://schemas.openxmlformats.org/markup-compatibility/2006">
              <mc:Choice xmlns:v="urn:schemas-microsoft-com:vml" Requires="v">
                <p:oleObj name="Equation" r:id="rId6" imgW="2552400" imgH="253800" progId="Equation.DSMT4">
                  <p:embed/>
                </p:oleObj>
              </mc:Choice>
              <mc:Fallback>
                <p:oleObj name="Equation" r:id="rId6" imgW="2552400" imgH="253800" progId="Equation.DSMT4">
                  <p:embed/>
                  <p:pic>
                    <p:nvPicPr>
                      <p:cNvPr id="7" name="Object 6"/>
                      <p:cNvPicPr/>
                      <p:nvPr/>
                    </p:nvPicPr>
                    <p:blipFill>
                      <a:blip r:embed="rId7"/>
                      <a:stretch>
                        <a:fillRect/>
                      </a:stretch>
                    </p:blipFill>
                    <p:spPr>
                      <a:xfrm>
                        <a:off x="2743200" y="5867400"/>
                        <a:ext cx="3737408" cy="371881"/>
                      </a:xfrm>
                      <a:prstGeom prst="rect">
                        <a:avLst/>
                      </a:prstGeom>
                    </p:spPr>
                  </p:pic>
                </p:oleObj>
              </mc:Fallback>
            </mc:AlternateContent>
          </a:graphicData>
        </a:graphic>
      </p:graphicFrame>
    </p:spTree>
    <p:extLst>
      <p:ext uri="{BB962C8B-B14F-4D97-AF65-F5344CB8AC3E}">
        <p14:creationId xmlns:p14="http://schemas.microsoft.com/office/powerpoint/2010/main" val="172941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9D9F-184B-48D7-9C81-8E42E792A508}"/>
              </a:ext>
            </a:extLst>
          </p:cNvPr>
          <p:cNvSpPr>
            <a:spLocks noGrp="1"/>
          </p:cNvSpPr>
          <p:nvPr>
            <p:ph type="title"/>
          </p:nvPr>
        </p:nvSpPr>
        <p:spPr/>
        <p:txBody>
          <a:bodyPr/>
          <a:lstStyle/>
          <a:p>
            <a:r>
              <a:rPr lang="en-US" dirty="0"/>
              <a:t>Real-Valued Solutions: The Wronskian</a:t>
            </a:r>
            <a:endParaRPr lang="en-IN" dirty="0"/>
          </a:p>
        </p:txBody>
      </p:sp>
      <p:sp>
        <p:nvSpPr>
          <p:cNvPr id="3" name="Content Placeholder 2">
            <a:extLst>
              <a:ext uri="{FF2B5EF4-FFF2-40B4-BE49-F238E27FC236}">
                <a16:creationId xmlns:a16="http://schemas.microsoft.com/office/drawing/2014/main" id="{1F31D0FD-0F56-41B6-90AE-2ABE7B077C0F}"/>
              </a:ext>
            </a:extLst>
          </p:cNvPr>
          <p:cNvSpPr>
            <a:spLocks noGrp="1"/>
          </p:cNvSpPr>
          <p:nvPr>
            <p:ph sz="quarter" idx="15"/>
          </p:nvPr>
        </p:nvSpPr>
        <p:spPr/>
        <p:txBody>
          <a:bodyPr/>
          <a:lstStyle/>
          <a:p>
            <a:pPr marL="461963" indent="-461963"/>
            <a:r>
              <a:rPr lang="en-US" sz="2400" dirty="0"/>
              <a:t>Thus we have the following real-valued functions:</a:t>
            </a:r>
            <a:endParaRPr lang="en-IN" sz="2400" dirty="0"/>
          </a:p>
        </p:txBody>
      </p:sp>
      <p:graphicFrame>
        <p:nvGraphicFramePr>
          <p:cNvPr id="9" name="Object 8" descr="multiline equation row 1 u of t equals e super lamda times t times cosine of mu times t comma v of t equals e super lamda times t times sine of mu times t">
            <a:extLst>
              <a:ext uri="{FF2B5EF4-FFF2-40B4-BE49-F238E27FC236}">
                <a16:creationId xmlns:a16="http://schemas.microsoft.com/office/drawing/2014/main" id="{E88D64F0-FEF8-47A3-8176-4BE5860876FE}"/>
              </a:ext>
            </a:extLst>
          </p:cNvPr>
          <p:cNvGraphicFramePr>
            <a:graphicFrameLocks noChangeAspect="1"/>
          </p:cNvGraphicFramePr>
          <p:nvPr>
            <p:extLst>
              <p:ext uri="{D42A27DB-BD31-4B8C-83A1-F6EECF244321}">
                <p14:modId xmlns:p14="http://schemas.microsoft.com/office/powerpoint/2010/main" val="3645583912"/>
              </p:ext>
            </p:extLst>
          </p:nvPr>
        </p:nvGraphicFramePr>
        <p:xfrm>
          <a:off x="2666473" y="2438400"/>
          <a:ext cx="3865707" cy="409069"/>
        </p:xfrm>
        <a:graphic>
          <a:graphicData uri="http://schemas.openxmlformats.org/presentationml/2006/ole">
            <mc:AlternateContent xmlns:mc="http://schemas.openxmlformats.org/markup-compatibility/2006">
              <mc:Choice xmlns:v="urn:schemas-microsoft-com:vml" Requires="v">
                <p:oleObj name="Equation" r:id="rId2" imgW="2400120" imgH="253800" progId="Equation.DSMT4">
                  <p:embed/>
                </p:oleObj>
              </mc:Choice>
              <mc:Fallback>
                <p:oleObj name="Equation" r:id="rId2" imgW="2400120" imgH="253800" progId="Equation.DSMT4">
                  <p:embed/>
                  <p:pic>
                    <p:nvPicPr>
                      <p:cNvPr id="5" name="Object 4"/>
                      <p:cNvPicPr/>
                      <p:nvPr/>
                    </p:nvPicPr>
                    <p:blipFill>
                      <a:blip r:embed="rId3"/>
                      <a:stretch>
                        <a:fillRect/>
                      </a:stretch>
                    </p:blipFill>
                    <p:spPr>
                      <a:xfrm>
                        <a:off x="2666473" y="2438400"/>
                        <a:ext cx="3865707"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E19B318-AF0F-4AAB-8A02-805EE232886E}"/>
              </a:ext>
            </a:extLst>
          </p:cNvPr>
          <p:cNvSpPr>
            <a:spLocks noGrp="1"/>
          </p:cNvSpPr>
          <p:nvPr>
            <p:ph sz="quarter" idx="18"/>
          </p:nvPr>
        </p:nvSpPr>
        <p:spPr>
          <a:xfrm>
            <a:off x="380060" y="2987675"/>
            <a:ext cx="5030140" cy="365125"/>
          </a:xfrm>
        </p:spPr>
        <p:txBody>
          <a:bodyPr/>
          <a:lstStyle/>
          <a:p>
            <a:pPr marL="461963" indent="-461963"/>
            <a:r>
              <a:rPr lang="en-US" sz="2200" dirty="0"/>
              <a:t>Computation of the </a:t>
            </a:r>
            <a:r>
              <a:rPr lang="en-US" sz="2200" dirty="0" err="1"/>
              <a:t>Wronskian</a:t>
            </a:r>
            <a:r>
              <a:rPr lang="en-US" sz="2200" dirty="0"/>
              <a:t> gives: </a:t>
            </a:r>
          </a:p>
        </p:txBody>
      </p:sp>
      <p:graphicFrame>
        <p:nvGraphicFramePr>
          <p:cNvPr id="11" name="Object 10" descr="cap w of u comma upsilon open left parenthesis t close equals mu times e super two times lamda times t">
            <a:extLst>
              <a:ext uri="{FF2B5EF4-FFF2-40B4-BE49-F238E27FC236}">
                <a16:creationId xmlns:a16="http://schemas.microsoft.com/office/drawing/2014/main" id="{7DA8A232-42E6-4414-8E17-20B48A8594B3}"/>
              </a:ext>
            </a:extLst>
          </p:cNvPr>
          <p:cNvGraphicFramePr>
            <a:graphicFrameLocks noChangeAspect="1"/>
          </p:cNvGraphicFramePr>
          <p:nvPr>
            <p:extLst>
              <p:ext uri="{D42A27DB-BD31-4B8C-83A1-F6EECF244321}">
                <p14:modId xmlns:p14="http://schemas.microsoft.com/office/powerpoint/2010/main" val="3587657175"/>
              </p:ext>
            </p:extLst>
          </p:nvPr>
        </p:nvGraphicFramePr>
        <p:xfrm>
          <a:off x="3651593" y="3601463"/>
          <a:ext cx="1840813" cy="409069"/>
        </p:xfrm>
        <a:graphic>
          <a:graphicData uri="http://schemas.openxmlformats.org/presentationml/2006/ole">
            <mc:AlternateContent xmlns:mc="http://schemas.openxmlformats.org/markup-compatibility/2006">
              <mc:Choice xmlns:v="urn:schemas-microsoft-com:vml" Requires="v">
                <p:oleObj name="Equation" r:id="rId4" imgW="1143000" imgH="253800" progId="Equation.DSMT4">
                  <p:embed/>
                </p:oleObj>
              </mc:Choice>
              <mc:Fallback>
                <p:oleObj name="Equation" r:id="rId4" imgW="1143000" imgH="253800" progId="Equation.DSMT4">
                  <p:embed/>
                  <p:pic>
                    <p:nvPicPr>
                      <p:cNvPr id="6" name="Object 5"/>
                      <p:cNvPicPr/>
                      <p:nvPr/>
                    </p:nvPicPr>
                    <p:blipFill>
                      <a:blip r:embed="rId5"/>
                      <a:stretch>
                        <a:fillRect/>
                      </a:stretch>
                    </p:blipFill>
                    <p:spPr>
                      <a:xfrm>
                        <a:off x="3651593" y="3601463"/>
                        <a:ext cx="1840813" cy="40906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F63E3C3-1F7D-4EF6-B621-D2FB4C33A27A}"/>
              </a:ext>
            </a:extLst>
          </p:cNvPr>
          <p:cNvSpPr>
            <a:spLocks noGrp="1"/>
          </p:cNvSpPr>
          <p:nvPr>
            <p:ph sz="quarter" idx="21"/>
          </p:nvPr>
        </p:nvSpPr>
        <p:spPr>
          <a:xfrm>
            <a:off x="380060" y="4267200"/>
            <a:ext cx="8334022" cy="762000"/>
          </a:xfrm>
        </p:spPr>
        <p:txBody>
          <a:bodyPr/>
          <a:lstStyle/>
          <a:p>
            <a:pPr marL="461963" indent="-461963">
              <a:tabLst>
                <a:tab pos="461963" algn="l"/>
              </a:tabLst>
            </a:pPr>
            <a:r>
              <a:rPr lang="en-US" sz="2200" dirty="0"/>
              <a:t>Thus </a:t>
            </a:r>
            <a:r>
              <a:rPr lang="en-US" sz="2200" i="1" dirty="0"/>
              <a:t>y</a:t>
            </a:r>
            <a:r>
              <a:rPr lang="en-US" sz="2200" baseline="-25000" dirty="0"/>
              <a:t>3</a:t>
            </a:r>
            <a:r>
              <a:rPr lang="en-US" sz="2200" dirty="0"/>
              <a:t> and </a:t>
            </a:r>
            <a:r>
              <a:rPr lang="en-US" sz="2200" i="1" dirty="0"/>
              <a:t>y</a:t>
            </a:r>
            <a:r>
              <a:rPr lang="en-US" sz="2200" baseline="-25000" dirty="0"/>
              <a:t>4</a:t>
            </a:r>
            <a:r>
              <a:rPr lang="en-US" sz="2200" dirty="0"/>
              <a:t> form a fundamental solution set for our ODE, and the general solution can be expressed as</a:t>
            </a:r>
          </a:p>
        </p:txBody>
      </p:sp>
      <p:graphicFrame>
        <p:nvGraphicFramePr>
          <p:cNvPr id="13" name="Object 12" descr="y equals c sub one times e super lamda times t cosine of mu times t plus c sub two times e super lamda times t sine of mu times t">
            <a:extLst>
              <a:ext uri="{FF2B5EF4-FFF2-40B4-BE49-F238E27FC236}">
                <a16:creationId xmlns:a16="http://schemas.microsoft.com/office/drawing/2014/main" id="{9AA91FBC-11DE-44D6-9B0A-0DF4F9A9FEEB}"/>
              </a:ext>
            </a:extLst>
          </p:cNvPr>
          <p:cNvGraphicFramePr>
            <a:graphicFrameLocks noChangeAspect="1"/>
          </p:cNvGraphicFramePr>
          <p:nvPr>
            <p:extLst>
              <p:ext uri="{D42A27DB-BD31-4B8C-83A1-F6EECF244321}">
                <p14:modId xmlns:p14="http://schemas.microsoft.com/office/powerpoint/2010/main" val="3454506730"/>
              </p:ext>
            </p:extLst>
          </p:nvPr>
        </p:nvGraphicFramePr>
        <p:xfrm>
          <a:off x="3014181" y="5165725"/>
          <a:ext cx="3170289" cy="409069"/>
        </p:xfrm>
        <a:graphic>
          <a:graphicData uri="http://schemas.openxmlformats.org/presentationml/2006/ole">
            <mc:AlternateContent xmlns:mc="http://schemas.openxmlformats.org/markup-compatibility/2006">
              <mc:Choice xmlns:v="urn:schemas-microsoft-com:vml" Requires="v">
                <p:oleObj name="Equation" r:id="rId6" imgW="1968480" imgH="253800" progId="Equation.DSMT4">
                  <p:embed/>
                </p:oleObj>
              </mc:Choice>
              <mc:Fallback>
                <p:oleObj name="Equation" r:id="rId6" imgW="1968480" imgH="253800" progId="Equation.DSMT4">
                  <p:embed/>
                  <p:pic>
                    <p:nvPicPr>
                      <p:cNvPr id="7" name="Object 6"/>
                      <p:cNvPicPr/>
                      <p:nvPr/>
                    </p:nvPicPr>
                    <p:blipFill>
                      <a:blip r:embed="rId7"/>
                      <a:stretch>
                        <a:fillRect/>
                      </a:stretch>
                    </p:blipFill>
                    <p:spPr>
                      <a:xfrm>
                        <a:off x="3014181" y="5165725"/>
                        <a:ext cx="3170289" cy="409069"/>
                      </a:xfrm>
                      <a:prstGeom prst="rect">
                        <a:avLst/>
                      </a:prstGeom>
                    </p:spPr>
                  </p:pic>
                </p:oleObj>
              </mc:Fallback>
            </mc:AlternateContent>
          </a:graphicData>
        </a:graphic>
      </p:graphicFrame>
    </p:spTree>
    <p:extLst>
      <p:ext uri="{BB962C8B-B14F-4D97-AF65-F5344CB8AC3E}">
        <p14:creationId xmlns:p14="http://schemas.microsoft.com/office/powerpoint/2010/main" val="36773793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BA7D1-4877-40F3-A72E-2D14D75750ED}"/>
              </a:ext>
            </a:extLst>
          </p:cNvPr>
          <p:cNvSpPr>
            <a:spLocks noGrp="1"/>
          </p:cNvSpPr>
          <p:nvPr>
            <p:ph type="title"/>
          </p:nvPr>
        </p:nvSpPr>
        <p:spPr>
          <a:xfrm>
            <a:off x="281354" y="457200"/>
            <a:ext cx="8534400" cy="656266"/>
          </a:xfrm>
        </p:spPr>
        <p:txBody>
          <a:bodyPr>
            <a:normAutofit/>
          </a:bodyPr>
          <a:lstStyle/>
          <a:p>
            <a:r>
              <a:rPr lang="en-US" dirty="0"/>
              <a:t>Example 3.3.1 (part one)</a:t>
            </a:r>
            <a:endParaRPr lang="en-IN" dirty="0"/>
          </a:p>
        </p:txBody>
      </p:sp>
      <p:sp>
        <p:nvSpPr>
          <p:cNvPr id="3" name="Content Placeholder 2">
            <a:extLst>
              <a:ext uri="{FF2B5EF4-FFF2-40B4-BE49-F238E27FC236}">
                <a16:creationId xmlns:a16="http://schemas.microsoft.com/office/drawing/2014/main" id="{4831F04D-4C9E-42B4-A6A0-B4D1B43BDCDB}"/>
              </a:ext>
            </a:extLst>
          </p:cNvPr>
          <p:cNvSpPr>
            <a:spLocks noGrp="1"/>
          </p:cNvSpPr>
          <p:nvPr>
            <p:ph sz="quarter" idx="15"/>
          </p:nvPr>
        </p:nvSpPr>
        <p:spPr>
          <a:xfrm>
            <a:off x="380060" y="1524000"/>
            <a:ext cx="8534400" cy="425450"/>
          </a:xfrm>
        </p:spPr>
        <p:txBody>
          <a:bodyPr/>
          <a:lstStyle/>
          <a:p>
            <a:pPr marL="461963" indent="-461963"/>
            <a:r>
              <a:rPr lang="en-IN" sz="2200" dirty="0"/>
              <a:t>Find the general solution of the differential equation:</a:t>
            </a:r>
          </a:p>
        </p:txBody>
      </p:sp>
      <p:graphicFrame>
        <p:nvGraphicFramePr>
          <p:cNvPr id="13" name="Object 12" descr="sum with 3 summands y super double prime plus y super prime plus 9.25 equals zero">
            <a:extLst>
              <a:ext uri="{FF2B5EF4-FFF2-40B4-BE49-F238E27FC236}">
                <a16:creationId xmlns:a16="http://schemas.microsoft.com/office/drawing/2014/main" id="{2DC5CA2B-40E6-4E74-8B7B-3F093B398312}"/>
              </a:ext>
            </a:extLst>
          </p:cNvPr>
          <p:cNvGraphicFramePr>
            <a:graphicFrameLocks noChangeAspect="1"/>
          </p:cNvGraphicFramePr>
          <p:nvPr>
            <p:extLst>
              <p:ext uri="{D42A27DB-BD31-4B8C-83A1-F6EECF244321}">
                <p14:modId xmlns:p14="http://schemas.microsoft.com/office/powerpoint/2010/main" val="2776780806"/>
              </p:ext>
            </p:extLst>
          </p:nvPr>
        </p:nvGraphicFramePr>
        <p:xfrm>
          <a:off x="3333750" y="2003425"/>
          <a:ext cx="2476500" cy="434975"/>
        </p:xfrm>
        <a:graphic>
          <a:graphicData uri="http://schemas.openxmlformats.org/presentationml/2006/ole">
            <mc:AlternateContent xmlns:mc="http://schemas.openxmlformats.org/markup-compatibility/2006">
              <mc:Choice xmlns:v="urn:schemas-microsoft-com:vml" Requires="v">
                <p:oleObj name="Equation" r:id="rId2" imgW="1155600" imgH="203040" progId="Equation.DSMT4">
                  <p:embed/>
                </p:oleObj>
              </mc:Choice>
              <mc:Fallback>
                <p:oleObj name="Equation" r:id="rId2" imgW="1155600" imgH="203040" progId="Equation.DSMT4">
                  <p:embed/>
                  <p:pic>
                    <p:nvPicPr>
                      <p:cNvPr id="7" name="Object 6"/>
                      <p:cNvPicPr/>
                      <p:nvPr/>
                    </p:nvPicPr>
                    <p:blipFill>
                      <a:blip r:embed="rId3"/>
                      <a:stretch>
                        <a:fillRect/>
                      </a:stretch>
                    </p:blipFill>
                    <p:spPr>
                      <a:xfrm>
                        <a:off x="3333750" y="2003425"/>
                        <a:ext cx="2476500" cy="4349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32B23485-5C21-47DE-B8A0-E18A794EAF88}"/>
              </a:ext>
            </a:extLst>
          </p:cNvPr>
          <p:cNvSpPr>
            <a:spLocks noGrp="1"/>
          </p:cNvSpPr>
          <p:nvPr>
            <p:ph sz="quarter" idx="18"/>
          </p:nvPr>
        </p:nvSpPr>
        <p:spPr>
          <a:xfrm>
            <a:off x="380060" y="2612422"/>
            <a:ext cx="8334022" cy="435578"/>
          </a:xfrm>
        </p:spPr>
        <p:txBody>
          <a:bodyPr/>
          <a:lstStyle/>
          <a:p>
            <a:pPr marL="461963" indent="-461963"/>
            <a:r>
              <a:rPr lang="en-US" sz="2200" dirty="0"/>
              <a:t>The characteristic equation is  𝑟</a:t>
            </a:r>
            <a:r>
              <a:rPr lang="en-US" sz="2200" baseline="30000" dirty="0"/>
              <a:t>2 </a:t>
            </a:r>
            <a:r>
              <a:rPr lang="en-US" sz="2200" dirty="0"/>
              <a:t>+ 𝑟 + 9.25 = 0 with roots given by:</a:t>
            </a:r>
          </a:p>
        </p:txBody>
      </p:sp>
      <p:graphicFrame>
        <p:nvGraphicFramePr>
          <p:cNvPr id="16" name="Object 15" descr="multiline equation row 1 equation left hand side r sub one equals right hand side negative one divided by two plus three times i comma equation left hand side r sub two equals right hand side negative one divided by two minus three times i">
            <a:extLst>
              <a:ext uri="{FF2B5EF4-FFF2-40B4-BE49-F238E27FC236}">
                <a16:creationId xmlns:a16="http://schemas.microsoft.com/office/drawing/2014/main" id="{266F2A02-2780-4CD4-B53D-719939F2069B}"/>
              </a:ext>
            </a:extLst>
          </p:cNvPr>
          <p:cNvGraphicFramePr>
            <a:graphicFrameLocks noChangeAspect="1"/>
          </p:cNvGraphicFramePr>
          <p:nvPr>
            <p:extLst>
              <p:ext uri="{D42A27DB-BD31-4B8C-83A1-F6EECF244321}">
                <p14:modId xmlns:p14="http://schemas.microsoft.com/office/powerpoint/2010/main" val="2956996034"/>
              </p:ext>
            </p:extLst>
          </p:nvPr>
        </p:nvGraphicFramePr>
        <p:xfrm>
          <a:off x="914400" y="3062130"/>
          <a:ext cx="2618045" cy="634059"/>
        </p:xfrm>
        <a:graphic>
          <a:graphicData uri="http://schemas.openxmlformats.org/presentationml/2006/ole">
            <mc:AlternateContent xmlns:mc="http://schemas.openxmlformats.org/markup-compatibility/2006">
              <mc:Choice xmlns:v="urn:schemas-microsoft-com:vml" Requires="v">
                <p:oleObj name="Equation" r:id="rId4" imgW="1625400" imgH="393480" progId="Equation.DSMT4">
                  <p:embed/>
                </p:oleObj>
              </mc:Choice>
              <mc:Fallback>
                <p:oleObj name="Equation" r:id="rId4" imgW="1625400" imgH="393480" progId="Equation.DSMT4">
                  <p:embed/>
                  <p:pic>
                    <p:nvPicPr>
                      <p:cNvPr id="9" name="Object 8"/>
                      <p:cNvPicPr/>
                      <p:nvPr/>
                    </p:nvPicPr>
                    <p:blipFill>
                      <a:blip r:embed="rId5"/>
                      <a:stretch>
                        <a:fillRect/>
                      </a:stretch>
                    </p:blipFill>
                    <p:spPr>
                      <a:xfrm>
                        <a:off x="914400" y="3062130"/>
                        <a:ext cx="2618045" cy="63405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68CB25F-11DF-45DB-9ABB-B1B27681E21E}"/>
              </a:ext>
            </a:extLst>
          </p:cNvPr>
          <p:cNvSpPr>
            <a:spLocks noGrp="1"/>
          </p:cNvSpPr>
          <p:nvPr>
            <p:ph sz="quarter" idx="21"/>
          </p:nvPr>
        </p:nvSpPr>
        <p:spPr>
          <a:xfrm>
            <a:off x="380060" y="3733800"/>
            <a:ext cx="8334022" cy="435578"/>
          </a:xfrm>
        </p:spPr>
        <p:txBody>
          <a:bodyPr/>
          <a:lstStyle/>
          <a:p>
            <a:pPr marL="461963" indent="-461963"/>
            <a:r>
              <a:rPr lang="en-US" sz="2200" dirty="0"/>
              <a:t>Therefore, separating the real and imaginary components,</a:t>
            </a:r>
          </a:p>
        </p:txBody>
      </p:sp>
      <p:graphicFrame>
        <p:nvGraphicFramePr>
          <p:cNvPr id="21" name="Object 11" descr="lamda equals negative one divided by two comma mu equals three">
            <a:extLst>
              <a:ext uri="{FF2B5EF4-FFF2-40B4-BE49-F238E27FC236}">
                <a16:creationId xmlns:a16="http://schemas.microsoft.com/office/drawing/2014/main" id="{1D8819B3-3B20-4CF5-B2C9-2DFEB224741E}"/>
              </a:ext>
            </a:extLst>
          </p:cNvPr>
          <p:cNvGraphicFramePr>
            <a:graphicFrameLocks noGrp="1" noChangeAspect="1"/>
          </p:cNvGraphicFramePr>
          <p:nvPr>
            <p:ph type="pic" sz="quarter" idx="19"/>
            <p:extLst>
              <p:ext uri="{D42A27DB-BD31-4B8C-83A1-F6EECF244321}">
                <p14:modId xmlns:p14="http://schemas.microsoft.com/office/powerpoint/2010/main" val="1246577966"/>
              </p:ext>
            </p:extLst>
          </p:nvPr>
        </p:nvGraphicFramePr>
        <p:xfrm>
          <a:off x="3657600" y="4191000"/>
          <a:ext cx="1664913" cy="697465"/>
        </p:xfrm>
        <a:graphic>
          <a:graphicData uri="http://schemas.openxmlformats.org/presentationml/2006/ole">
            <mc:AlternateContent xmlns:mc="http://schemas.openxmlformats.org/markup-compatibility/2006">
              <mc:Choice xmlns:v="urn:schemas-microsoft-com:vml" Requires="v">
                <p:oleObj name="Equation" r:id="rId6" imgW="939800" imgH="393700" progId="Equation.DSMT4">
                  <p:embed/>
                </p:oleObj>
              </mc:Choice>
              <mc:Fallback>
                <p:oleObj name="Equation" r:id="rId6" imgW="939800" imgH="393700" progId="Equation.DSMT4">
                  <p:embed/>
                  <p:pic>
                    <p:nvPicPr>
                      <p:cNvPr id="137227" name="Object 11"/>
                      <p:cNvPicPr>
                        <a:picLocks noChangeAspect="1" noChangeArrowheads="1"/>
                      </p:cNvPicPr>
                      <p:nvPr/>
                    </p:nvPicPr>
                    <p:blipFill>
                      <a:blip r:embed="rId7"/>
                      <a:srcRect/>
                      <a:stretch>
                        <a:fillRect/>
                      </a:stretch>
                    </p:blipFill>
                    <p:spPr bwMode="auto">
                      <a:xfrm>
                        <a:off x="3657600" y="4191000"/>
                        <a:ext cx="1664913" cy="69746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1C2D5192-56AE-44A6-8F40-66DD5B1C3C4D}"/>
              </a:ext>
            </a:extLst>
          </p:cNvPr>
          <p:cNvSpPr>
            <a:spLocks noGrp="1"/>
          </p:cNvSpPr>
          <p:nvPr>
            <p:ph sz="quarter" idx="25"/>
          </p:nvPr>
        </p:nvSpPr>
        <p:spPr>
          <a:xfrm>
            <a:off x="914400" y="5009744"/>
            <a:ext cx="3810000" cy="400456"/>
          </a:xfrm>
        </p:spPr>
        <p:txBody>
          <a:bodyPr/>
          <a:lstStyle/>
          <a:p>
            <a:pPr marL="0" indent="0">
              <a:buNone/>
            </a:pPr>
            <a:r>
              <a:rPr lang="en-US" sz="2200" dirty="0"/>
              <a:t>and thus the general solution is</a:t>
            </a:r>
          </a:p>
        </p:txBody>
      </p:sp>
      <p:graphicFrame>
        <p:nvGraphicFramePr>
          <p:cNvPr id="17" name="Object 16" descr="y equals e super negative t solidus two of c sub one times cosine of three times t plus c sub two sine of three times t">
            <a:extLst>
              <a:ext uri="{FF2B5EF4-FFF2-40B4-BE49-F238E27FC236}">
                <a16:creationId xmlns:a16="http://schemas.microsoft.com/office/drawing/2014/main" id="{0548D118-DE59-440B-B2FC-D4F59F380362}"/>
              </a:ext>
            </a:extLst>
          </p:cNvPr>
          <p:cNvGraphicFramePr>
            <a:graphicFrameLocks noChangeAspect="1"/>
          </p:cNvGraphicFramePr>
          <p:nvPr>
            <p:extLst>
              <p:ext uri="{D42A27DB-BD31-4B8C-83A1-F6EECF244321}">
                <p14:modId xmlns:p14="http://schemas.microsoft.com/office/powerpoint/2010/main" val="2136887281"/>
              </p:ext>
            </p:extLst>
          </p:nvPr>
        </p:nvGraphicFramePr>
        <p:xfrm>
          <a:off x="2629046" y="5551600"/>
          <a:ext cx="3836050" cy="494974"/>
        </p:xfrm>
        <a:graphic>
          <a:graphicData uri="http://schemas.openxmlformats.org/presentationml/2006/ole">
            <mc:AlternateContent xmlns:mc="http://schemas.openxmlformats.org/markup-compatibility/2006">
              <mc:Choice xmlns:v="urn:schemas-microsoft-com:vml" Requires="v">
                <p:oleObj name="Equation" r:id="rId8" imgW="1968480" imgH="253800" progId="Equation.DSMT4">
                  <p:embed/>
                </p:oleObj>
              </mc:Choice>
              <mc:Fallback>
                <p:oleObj name="Equation" r:id="rId8" imgW="1968480" imgH="253800" progId="Equation.DSMT4">
                  <p:embed/>
                  <p:pic>
                    <p:nvPicPr>
                      <p:cNvPr id="11" name="Object 10"/>
                      <p:cNvPicPr/>
                      <p:nvPr/>
                    </p:nvPicPr>
                    <p:blipFill>
                      <a:blip r:embed="rId9"/>
                      <a:stretch>
                        <a:fillRect/>
                      </a:stretch>
                    </p:blipFill>
                    <p:spPr>
                      <a:xfrm>
                        <a:off x="2629046" y="5551600"/>
                        <a:ext cx="3836050" cy="494974"/>
                      </a:xfrm>
                      <a:prstGeom prst="rect">
                        <a:avLst/>
                      </a:prstGeom>
                    </p:spPr>
                  </p:pic>
                </p:oleObj>
              </mc:Fallback>
            </mc:AlternateContent>
          </a:graphicData>
        </a:graphic>
      </p:graphicFrame>
    </p:spTree>
    <p:extLst>
      <p:ext uri="{BB962C8B-B14F-4D97-AF65-F5344CB8AC3E}">
        <p14:creationId xmlns:p14="http://schemas.microsoft.com/office/powerpoint/2010/main" val="29031248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2AB8C-B14D-46D9-B55A-EC18D5DCFE35}"/>
              </a:ext>
            </a:extLst>
          </p:cNvPr>
          <p:cNvSpPr>
            <a:spLocks noGrp="1"/>
          </p:cNvSpPr>
          <p:nvPr>
            <p:ph type="title"/>
          </p:nvPr>
        </p:nvSpPr>
        <p:spPr>
          <a:xfrm>
            <a:off x="281354" y="457200"/>
            <a:ext cx="8534400" cy="609601"/>
          </a:xfrm>
        </p:spPr>
        <p:txBody>
          <a:bodyPr>
            <a:noAutofit/>
          </a:bodyPr>
          <a:lstStyle/>
          <a:p>
            <a:r>
              <a:rPr lang="en-US" dirty="0"/>
              <a:t>Example 3.3.1 (part two)</a:t>
            </a:r>
            <a:endParaRPr lang="en-IN" dirty="0"/>
          </a:p>
        </p:txBody>
      </p:sp>
      <p:sp>
        <p:nvSpPr>
          <p:cNvPr id="3" name="Content Placeholder 2">
            <a:extLst>
              <a:ext uri="{FF2B5EF4-FFF2-40B4-BE49-F238E27FC236}">
                <a16:creationId xmlns:a16="http://schemas.microsoft.com/office/drawing/2014/main" id="{FD7E5B55-8BA9-4E72-9092-074EEA9D77CA}"/>
              </a:ext>
            </a:extLst>
          </p:cNvPr>
          <p:cNvSpPr>
            <a:spLocks noGrp="1"/>
          </p:cNvSpPr>
          <p:nvPr>
            <p:ph sz="quarter" idx="15"/>
          </p:nvPr>
        </p:nvSpPr>
        <p:spPr>
          <a:xfrm>
            <a:off x="380060" y="1371600"/>
            <a:ext cx="8534400" cy="425450"/>
          </a:xfrm>
        </p:spPr>
        <p:txBody>
          <a:bodyPr/>
          <a:lstStyle/>
          <a:p>
            <a:pPr marL="461963" indent="-461963"/>
            <a:r>
              <a:rPr lang="en-US" sz="2200" dirty="0"/>
              <a:t>Using the general solution just determined</a:t>
            </a:r>
          </a:p>
        </p:txBody>
      </p:sp>
      <p:graphicFrame>
        <p:nvGraphicFramePr>
          <p:cNvPr id="18" name="Object 17" descr="y equals e super negative t solidus two of c sub one cosine of three times t plus c sub two sine of three times t">
            <a:extLst>
              <a:ext uri="{FF2B5EF4-FFF2-40B4-BE49-F238E27FC236}">
                <a16:creationId xmlns:a16="http://schemas.microsoft.com/office/drawing/2014/main" id="{D0DD05FC-42F8-49E5-92E4-EFD76AA3699D}"/>
              </a:ext>
            </a:extLst>
          </p:cNvPr>
          <p:cNvGraphicFramePr>
            <a:graphicFrameLocks noChangeAspect="1"/>
          </p:cNvGraphicFramePr>
          <p:nvPr>
            <p:extLst>
              <p:ext uri="{D42A27DB-BD31-4B8C-83A1-F6EECF244321}">
                <p14:modId xmlns:p14="http://schemas.microsoft.com/office/powerpoint/2010/main" val="4058399173"/>
              </p:ext>
            </p:extLst>
          </p:nvPr>
        </p:nvGraphicFramePr>
        <p:xfrm>
          <a:off x="3062115" y="1899307"/>
          <a:ext cx="3170289" cy="409069"/>
        </p:xfrm>
        <a:graphic>
          <a:graphicData uri="http://schemas.openxmlformats.org/presentationml/2006/ole">
            <mc:AlternateContent xmlns:mc="http://schemas.openxmlformats.org/markup-compatibility/2006">
              <mc:Choice xmlns:v="urn:schemas-microsoft-com:vml" Requires="v">
                <p:oleObj name="Equation" r:id="rId2" imgW="1968480" imgH="253800" progId="Equation.DSMT4">
                  <p:embed/>
                </p:oleObj>
              </mc:Choice>
              <mc:Fallback>
                <p:oleObj name="Equation" r:id="rId2" imgW="1968480" imgH="253800" progId="Equation.DSMT4">
                  <p:embed/>
                  <p:pic>
                    <p:nvPicPr>
                      <p:cNvPr id="5" name="Object 4"/>
                      <p:cNvPicPr/>
                      <p:nvPr/>
                    </p:nvPicPr>
                    <p:blipFill>
                      <a:blip r:embed="rId3"/>
                      <a:stretch>
                        <a:fillRect/>
                      </a:stretch>
                    </p:blipFill>
                    <p:spPr>
                      <a:xfrm>
                        <a:off x="3062115" y="1899307"/>
                        <a:ext cx="3170289"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DA3915DE-B73F-4970-AE4A-0F3863FDF2A5}"/>
              </a:ext>
            </a:extLst>
          </p:cNvPr>
          <p:cNvSpPr>
            <a:spLocks noGrp="1"/>
          </p:cNvSpPr>
          <p:nvPr>
            <p:ph sz="quarter" idx="18"/>
          </p:nvPr>
        </p:nvSpPr>
        <p:spPr>
          <a:xfrm>
            <a:off x="380060" y="2514600"/>
            <a:ext cx="8334022" cy="762001"/>
          </a:xfrm>
        </p:spPr>
        <p:txBody>
          <a:bodyPr/>
          <a:lstStyle/>
          <a:p>
            <a:pPr marL="461963" indent="-461963"/>
            <a:r>
              <a:rPr lang="en-US" sz="2200" dirty="0"/>
              <a:t>We can determine the particular solution that satisfies the initial conditions</a:t>
            </a:r>
          </a:p>
        </p:txBody>
      </p:sp>
      <p:graphicFrame>
        <p:nvGraphicFramePr>
          <p:cNvPr id="20" name="Object 5" descr="y of zero equals two zero width space zero width space zero width space and y apostrophe open left parenthesis zero close equals eight">
            <a:extLst>
              <a:ext uri="{FF2B5EF4-FFF2-40B4-BE49-F238E27FC236}">
                <a16:creationId xmlns:a16="http://schemas.microsoft.com/office/drawing/2014/main" id="{7F31F364-7439-4B23-9AAE-A72A92114AD6}"/>
              </a:ext>
            </a:extLst>
          </p:cNvPr>
          <p:cNvGraphicFramePr>
            <a:graphicFrameLocks noGrp="1" noChangeAspect="1"/>
          </p:cNvGraphicFramePr>
          <p:nvPr>
            <p:ph type="pic" sz="quarter" idx="19"/>
            <p:extLst>
              <p:ext uri="{D42A27DB-BD31-4B8C-83A1-F6EECF244321}">
                <p14:modId xmlns:p14="http://schemas.microsoft.com/office/powerpoint/2010/main" val="2527393270"/>
              </p:ext>
            </p:extLst>
          </p:nvPr>
        </p:nvGraphicFramePr>
        <p:xfrm>
          <a:off x="2204734" y="2906110"/>
          <a:ext cx="2574846" cy="377959"/>
        </p:xfrm>
        <a:graphic>
          <a:graphicData uri="http://schemas.openxmlformats.org/presentationml/2006/ole">
            <mc:AlternateContent xmlns:mc="http://schemas.openxmlformats.org/markup-compatibility/2006">
              <mc:Choice xmlns:v="urn:schemas-microsoft-com:vml" Requires="v">
                <p:oleObj name="Equation" r:id="rId4" imgW="1384200" imgH="203040" progId="Equation.DSMT4">
                  <p:embed/>
                </p:oleObj>
              </mc:Choice>
              <mc:Fallback>
                <p:oleObj name="Equation" r:id="rId4" imgW="1384200" imgH="203040" progId="Equation.DSMT4">
                  <p:embed/>
                  <p:pic>
                    <p:nvPicPr>
                      <p:cNvPr id="149509"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4734" y="2906110"/>
                        <a:ext cx="2574846" cy="37795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3E39ED6E-FFFA-43AB-9C8F-C26215D9E17E}"/>
              </a:ext>
            </a:extLst>
          </p:cNvPr>
          <p:cNvSpPr>
            <a:spLocks noGrp="1"/>
          </p:cNvSpPr>
          <p:nvPr>
            <p:ph sz="quarter" idx="21"/>
          </p:nvPr>
        </p:nvSpPr>
        <p:spPr>
          <a:xfrm>
            <a:off x="380060" y="3505200"/>
            <a:ext cx="991540" cy="381001"/>
          </a:xfrm>
        </p:spPr>
        <p:txBody>
          <a:bodyPr/>
          <a:lstStyle/>
          <a:p>
            <a:pPr marL="461963" indent="-461963"/>
            <a:r>
              <a:rPr lang="en-IN" sz="2200" dirty="0"/>
              <a:t>So</a:t>
            </a:r>
          </a:p>
        </p:txBody>
      </p:sp>
      <p:graphicFrame>
        <p:nvGraphicFramePr>
          <p:cNvPr id="21" name="Object 7" descr="multirelation multiline equation line 1 equation sequence part 1 y of zero equals part 2 c sub one equals part 3 two line 2 y super prime of zero equals negative one divided by two c sub one plus three times c sub two equals eight right curly bracket right double arrow c sub one equals two comma c sub two equals three">
            <a:extLst>
              <a:ext uri="{FF2B5EF4-FFF2-40B4-BE49-F238E27FC236}">
                <a16:creationId xmlns:a16="http://schemas.microsoft.com/office/drawing/2014/main" id="{8EEB67CC-CB2A-4638-BF51-DA6E13099F9A}"/>
              </a:ext>
            </a:extLst>
          </p:cNvPr>
          <p:cNvGraphicFramePr>
            <a:graphicFrameLocks noGrp="1" noChangeAspect="1"/>
          </p:cNvGraphicFramePr>
          <p:nvPr>
            <p:ph type="pic" sz="quarter" idx="20"/>
            <p:extLst>
              <p:ext uri="{D42A27DB-BD31-4B8C-83A1-F6EECF244321}">
                <p14:modId xmlns:p14="http://schemas.microsoft.com/office/powerpoint/2010/main" val="3923149862"/>
              </p:ext>
            </p:extLst>
          </p:nvPr>
        </p:nvGraphicFramePr>
        <p:xfrm>
          <a:off x="1371600" y="3396643"/>
          <a:ext cx="3846215" cy="876856"/>
        </p:xfrm>
        <a:graphic>
          <a:graphicData uri="http://schemas.openxmlformats.org/presentationml/2006/ole">
            <mc:AlternateContent xmlns:mc="http://schemas.openxmlformats.org/markup-compatibility/2006">
              <mc:Choice xmlns:v="urn:schemas-microsoft-com:vml" Requires="v">
                <p:oleObj name="Equation" r:id="rId6" imgW="2451100" imgH="558800" progId="Equation.DSMT4">
                  <p:embed/>
                </p:oleObj>
              </mc:Choice>
              <mc:Fallback>
                <p:oleObj name="Equation" r:id="rId6" imgW="2451100" imgH="558800" progId="Equation.DSMT4">
                  <p:embed/>
                  <p:pic>
                    <p:nvPicPr>
                      <p:cNvPr id="149511" name="Object 7"/>
                      <p:cNvPicPr>
                        <a:picLocks noChangeAspect="1" noChangeArrowheads="1"/>
                      </p:cNvPicPr>
                      <p:nvPr/>
                    </p:nvPicPr>
                    <p:blipFill>
                      <a:blip r:embed="rId7"/>
                      <a:srcRect/>
                      <a:stretch>
                        <a:fillRect/>
                      </a:stretch>
                    </p:blipFill>
                    <p:spPr bwMode="auto">
                      <a:xfrm>
                        <a:off x="1371600" y="3396643"/>
                        <a:ext cx="3846215" cy="876856"/>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E7727001-2A40-4A97-B778-2E65E2F9D7B4}"/>
              </a:ext>
            </a:extLst>
          </p:cNvPr>
          <p:cNvSpPr>
            <a:spLocks noGrp="1"/>
          </p:cNvSpPr>
          <p:nvPr>
            <p:ph sz="quarter" idx="25"/>
          </p:nvPr>
        </p:nvSpPr>
        <p:spPr>
          <a:xfrm>
            <a:off x="380060" y="4419599"/>
            <a:ext cx="4191940" cy="381001"/>
          </a:xfrm>
        </p:spPr>
        <p:txBody>
          <a:bodyPr/>
          <a:lstStyle/>
          <a:p>
            <a:pPr marL="461963" indent="-461963"/>
            <a:r>
              <a:rPr lang="en-US" sz="2200" dirty="0"/>
              <a:t>Thus the solution of this IVP is</a:t>
            </a:r>
          </a:p>
        </p:txBody>
      </p:sp>
      <p:graphicFrame>
        <p:nvGraphicFramePr>
          <p:cNvPr id="19" name="Object 18" descr="y equals e super negative t solidus two of two cosine of three times t plus three sine of three times t">
            <a:extLst>
              <a:ext uri="{FF2B5EF4-FFF2-40B4-BE49-F238E27FC236}">
                <a16:creationId xmlns:a16="http://schemas.microsoft.com/office/drawing/2014/main" id="{07746BE2-FCFC-4F6C-BF63-A27F0F92C0D8}"/>
              </a:ext>
            </a:extLst>
          </p:cNvPr>
          <p:cNvGraphicFramePr>
            <a:graphicFrameLocks noChangeAspect="1"/>
          </p:cNvGraphicFramePr>
          <p:nvPr>
            <p:extLst>
              <p:ext uri="{D42A27DB-BD31-4B8C-83A1-F6EECF244321}">
                <p14:modId xmlns:p14="http://schemas.microsoft.com/office/powerpoint/2010/main" val="3848110171"/>
              </p:ext>
            </p:extLst>
          </p:nvPr>
        </p:nvGraphicFramePr>
        <p:xfrm>
          <a:off x="1285850" y="4880228"/>
          <a:ext cx="3027115" cy="409069"/>
        </p:xfrm>
        <a:graphic>
          <a:graphicData uri="http://schemas.openxmlformats.org/presentationml/2006/ole">
            <mc:AlternateContent xmlns:mc="http://schemas.openxmlformats.org/markup-compatibility/2006">
              <mc:Choice xmlns:v="urn:schemas-microsoft-com:vml" Requires="v">
                <p:oleObj name="Equation" r:id="rId8" imgW="1879560" imgH="253800" progId="Equation.DSMT4">
                  <p:embed/>
                </p:oleObj>
              </mc:Choice>
              <mc:Fallback>
                <p:oleObj name="Equation" r:id="rId8" imgW="1879560" imgH="253800" progId="Equation.DSMT4">
                  <p:embed/>
                  <p:pic>
                    <p:nvPicPr>
                      <p:cNvPr id="7" name="Object 6"/>
                      <p:cNvPicPr/>
                      <p:nvPr/>
                    </p:nvPicPr>
                    <p:blipFill>
                      <a:blip r:embed="rId9"/>
                      <a:stretch>
                        <a:fillRect/>
                      </a:stretch>
                    </p:blipFill>
                    <p:spPr>
                      <a:xfrm>
                        <a:off x="1285850" y="4880228"/>
                        <a:ext cx="3027115" cy="409069"/>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id="{C517699F-84EE-4151-845D-B7B2A141E3F0}"/>
              </a:ext>
            </a:extLst>
          </p:cNvPr>
          <p:cNvSpPr>
            <a:spLocks noGrp="1"/>
          </p:cNvSpPr>
          <p:nvPr>
            <p:ph sz="quarter" idx="26"/>
          </p:nvPr>
        </p:nvSpPr>
        <p:spPr>
          <a:xfrm>
            <a:off x="381000" y="5368925"/>
            <a:ext cx="4836815" cy="422275"/>
          </a:xfrm>
        </p:spPr>
        <p:txBody>
          <a:bodyPr/>
          <a:lstStyle/>
          <a:p>
            <a:pPr marL="461963" indent="-461963">
              <a:buClr>
                <a:schemeClr val="accent2"/>
              </a:buClr>
            </a:pPr>
            <a:r>
              <a:rPr lang="en-US" sz="2200" dirty="0"/>
              <a:t>The solution is a decaying oscillation</a:t>
            </a:r>
          </a:p>
        </p:txBody>
      </p:sp>
      <p:pic>
        <p:nvPicPr>
          <p:cNvPr id="13" name="Picture 12" descr="A graph plots an oscillating curve on a coordinate plane. The horizontal axis labeled t is marked from 0 to 10 in increments of 2. The vertical axis labeled y is marked from negative 1 to 3 in increments of 1. The curve oscillates about the positive t axis with its magnitude decreasing along the positive t axis as t value increases. The curve flattens as the t value increases. The curve starts at (0, 2) and ends at (10, 0). The maxima of the curve are at (0.3, 3.2), (2.4, 1.1), (4.3, 0.4), and (6.5, 0.2). The minima of the curve are at (1.5, negative 2), (3.5, negative 0.6), (5.5, negative 0.2), and (7.5, negative 0.1). All values are estimated."/>
          <p:cNvPicPr>
            <a:picLocks noChangeAspect="1"/>
          </p:cNvPicPr>
          <p:nvPr/>
        </p:nvPicPr>
        <p:blipFill>
          <a:blip r:embed="rId10"/>
          <a:stretch>
            <a:fillRect/>
          </a:stretch>
        </p:blipFill>
        <p:spPr>
          <a:xfrm>
            <a:off x="5434561" y="3200778"/>
            <a:ext cx="3572573" cy="2590422"/>
          </a:xfrm>
          <a:prstGeom prst="rect">
            <a:avLst/>
          </a:prstGeom>
        </p:spPr>
      </p:pic>
    </p:spTree>
    <p:extLst>
      <p:ext uri="{BB962C8B-B14F-4D97-AF65-F5344CB8AC3E}">
        <p14:creationId xmlns:p14="http://schemas.microsoft.com/office/powerpoint/2010/main" val="4003522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09548-A42C-4C8A-9263-E9EC95FD0326}"/>
              </a:ext>
            </a:extLst>
          </p:cNvPr>
          <p:cNvSpPr>
            <a:spLocks noGrp="1"/>
          </p:cNvSpPr>
          <p:nvPr>
            <p:ph type="title"/>
          </p:nvPr>
        </p:nvSpPr>
        <p:spPr>
          <a:xfrm>
            <a:off x="281354" y="457200"/>
            <a:ext cx="8534400" cy="678873"/>
          </a:xfrm>
        </p:spPr>
        <p:txBody>
          <a:bodyPr>
            <a:normAutofit/>
          </a:bodyPr>
          <a:lstStyle/>
          <a:p>
            <a:r>
              <a:rPr lang="en-IN" dirty="0"/>
              <a:t>Example 3.3.2</a:t>
            </a:r>
          </a:p>
        </p:txBody>
      </p:sp>
      <p:sp>
        <p:nvSpPr>
          <p:cNvPr id="3" name="Content Placeholder 2">
            <a:extLst>
              <a:ext uri="{FF2B5EF4-FFF2-40B4-BE49-F238E27FC236}">
                <a16:creationId xmlns:a16="http://schemas.microsoft.com/office/drawing/2014/main" id="{C0E243E9-5A90-4B29-A1A4-41DAD007DE24}"/>
              </a:ext>
            </a:extLst>
          </p:cNvPr>
          <p:cNvSpPr>
            <a:spLocks noGrp="1"/>
          </p:cNvSpPr>
          <p:nvPr>
            <p:ph sz="quarter" idx="15"/>
          </p:nvPr>
        </p:nvSpPr>
        <p:spPr>
          <a:xfrm>
            <a:off x="380060" y="1371600"/>
            <a:ext cx="8534400" cy="425450"/>
          </a:xfrm>
        </p:spPr>
        <p:txBody>
          <a:bodyPr/>
          <a:lstStyle/>
          <a:p>
            <a:pPr marL="461963" indent="-461963"/>
            <a:r>
              <a:rPr lang="en-US" sz="2200" dirty="0"/>
              <a:t>Find the solution to the initial value problem</a:t>
            </a:r>
          </a:p>
        </p:txBody>
      </p:sp>
      <p:graphicFrame>
        <p:nvGraphicFramePr>
          <p:cNvPr id="19" name="Object 9" descr="16 times y super double prime minus eight times y super prime plus 145 times y equals zero comma y of zero equals negative two comma zero width space zero width space zero width space zero width space zero width space zero width space y apostrophe open left parenthesis zero close equals one">
            <a:extLst>
              <a:ext uri="{FF2B5EF4-FFF2-40B4-BE49-F238E27FC236}">
                <a16:creationId xmlns:a16="http://schemas.microsoft.com/office/drawing/2014/main" id="{7BC40365-F0EE-4590-A2F7-A97D52425D18}"/>
              </a:ext>
            </a:extLst>
          </p:cNvPr>
          <p:cNvGraphicFramePr>
            <a:graphicFrameLocks noGrp="1" noChangeAspect="1"/>
          </p:cNvGraphicFramePr>
          <p:nvPr>
            <p:ph sz="quarter" idx="16"/>
            <p:extLst>
              <p:ext uri="{D42A27DB-BD31-4B8C-83A1-F6EECF244321}">
                <p14:modId xmlns:p14="http://schemas.microsoft.com/office/powerpoint/2010/main" val="2276355091"/>
              </p:ext>
            </p:extLst>
          </p:nvPr>
        </p:nvGraphicFramePr>
        <p:xfrm>
          <a:off x="1725740" y="1871536"/>
          <a:ext cx="5645627" cy="371729"/>
        </p:xfrm>
        <a:graphic>
          <a:graphicData uri="http://schemas.openxmlformats.org/presentationml/2006/ole">
            <mc:AlternateContent xmlns:mc="http://schemas.openxmlformats.org/markup-compatibility/2006">
              <mc:Choice xmlns:v="urn:schemas-microsoft-com:vml" Requires="v">
                <p:oleObj name="Equation" r:id="rId2" imgW="3085920" imgH="203040" progId="Equation.DSMT4">
                  <p:embed/>
                </p:oleObj>
              </mc:Choice>
              <mc:Fallback>
                <p:oleObj name="Equation" r:id="rId2" imgW="3085920" imgH="203040" progId="Equation.DSMT4">
                  <p:embed/>
                  <p:pic>
                    <p:nvPicPr>
                      <p:cNvPr id="145417"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740" y="1871536"/>
                        <a:ext cx="5645627" cy="37172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5108B2C-E921-408E-8BC2-67E22C148CE9}"/>
              </a:ext>
            </a:extLst>
          </p:cNvPr>
          <p:cNvSpPr>
            <a:spLocks noGrp="1"/>
          </p:cNvSpPr>
          <p:nvPr>
            <p:ph sz="quarter" idx="18"/>
          </p:nvPr>
        </p:nvSpPr>
        <p:spPr>
          <a:xfrm>
            <a:off x="380060" y="2362200"/>
            <a:ext cx="1345680" cy="475013"/>
          </a:xfrm>
        </p:spPr>
        <p:txBody>
          <a:bodyPr/>
          <a:lstStyle/>
          <a:p>
            <a:pPr marL="461963" indent="-461963"/>
            <a:r>
              <a:rPr lang="en-IN" sz="2200" dirty="0"/>
              <a:t>Then</a:t>
            </a:r>
          </a:p>
        </p:txBody>
      </p:sp>
      <p:graphicFrame>
        <p:nvGraphicFramePr>
          <p:cNvPr id="20" name="Object 10" descr="y of t equals e super r times t right double arrow 16 r squared minus eight times r plus 145 equals zero left right double arrow r equals one divided by four plus minus three times i">
            <a:extLst>
              <a:ext uri="{FF2B5EF4-FFF2-40B4-BE49-F238E27FC236}">
                <a16:creationId xmlns:a16="http://schemas.microsoft.com/office/drawing/2014/main" id="{06727862-F12D-4881-874E-5912F8AD057A}"/>
              </a:ext>
            </a:extLst>
          </p:cNvPr>
          <p:cNvGraphicFramePr>
            <a:graphicFrameLocks noGrp="1" noChangeAspect="1"/>
          </p:cNvGraphicFramePr>
          <p:nvPr>
            <p:ph type="pic" sz="quarter" idx="19"/>
            <p:extLst>
              <p:ext uri="{D42A27DB-BD31-4B8C-83A1-F6EECF244321}">
                <p14:modId xmlns:p14="http://schemas.microsoft.com/office/powerpoint/2010/main" val="389783620"/>
              </p:ext>
            </p:extLst>
          </p:nvPr>
        </p:nvGraphicFramePr>
        <p:xfrm>
          <a:off x="1680991" y="2286000"/>
          <a:ext cx="4491209" cy="624338"/>
        </p:xfrm>
        <a:graphic>
          <a:graphicData uri="http://schemas.openxmlformats.org/presentationml/2006/ole">
            <mc:AlternateContent xmlns:mc="http://schemas.openxmlformats.org/markup-compatibility/2006">
              <mc:Choice xmlns:v="urn:schemas-microsoft-com:vml" Requires="v">
                <p:oleObj name="Equation" r:id="rId4" imgW="2831760" imgH="393480" progId="Equation.3">
                  <p:embed/>
                </p:oleObj>
              </mc:Choice>
              <mc:Fallback>
                <p:oleObj name="Equation" r:id="rId4" imgW="2831760" imgH="393480" progId="Equation.3">
                  <p:embed/>
                  <p:pic>
                    <p:nvPicPr>
                      <p:cNvPr id="145418"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80991" y="2286000"/>
                        <a:ext cx="4491209" cy="624338"/>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9C2FCBC8-EA62-4278-8882-1816D81828F8}"/>
              </a:ext>
            </a:extLst>
          </p:cNvPr>
          <p:cNvSpPr>
            <a:spLocks noGrp="1"/>
          </p:cNvSpPr>
          <p:nvPr>
            <p:ph sz="quarter" idx="21"/>
          </p:nvPr>
        </p:nvSpPr>
        <p:spPr>
          <a:xfrm>
            <a:off x="380060" y="2929344"/>
            <a:ext cx="3742134" cy="475013"/>
          </a:xfrm>
        </p:spPr>
        <p:txBody>
          <a:bodyPr/>
          <a:lstStyle/>
          <a:p>
            <a:pPr marL="461963" indent="-461963"/>
            <a:r>
              <a:rPr lang="en-US" sz="2200" dirty="0"/>
              <a:t>Thus the general solution is</a:t>
            </a:r>
          </a:p>
        </p:txBody>
      </p:sp>
      <p:graphicFrame>
        <p:nvGraphicFramePr>
          <p:cNvPr id="21" name="Object 12" descr="y of t equals c sub one times e super t solidus four times cosine of three times t plus c sub two times e super t solidus four times sine of three times t">
            <a:extLst>
              <a:ext uri="{FF2B5EF4-FFF2-40B4-BE49-F238E27FC236}">
                <a16:creationId xmlns:a16="http://schemas.microsoft.com/office/drawing/2014/main" id="{5029568A-CDF6-4438-ABD4-677CE36A1111}"/>
              </a:ext>
            </a:extLst>
          </p:cNvPr>
          <p:cNvGraphicFramePr>
            <a:graphicFrameLocks noGrp="1" noChangeAspect="1"/>
          </p:cNvGraphicFramePr>
          <p:nvPr>
            <p:ph type="pic" sz="quarter" idx="20"/>
            <p:extLst>
              <p:ext uri="{D42A27DB-BD31-4B8C-83A1-F6EECF244321}">
                <p14:modId xmlns:p14="http://schemas.microsoft.com/office/powerpoint/2010/main" val="3638015732"/>
              </p:ext>
            </p:extLst>
          </p:nvPr>
        </p:nvGraphicFramePr>
        <p:xfrm>
          <a:off x="4150086" y="2913413"/>
          <a:ext cx="4003314" cy="439387"/>
        </p:xfrm>
        <a:graphic>
          <a:graphicData uri="http://schemas.openxmlformats.org/presentationml/2006/ole">
            <mc:AlternateContent xmlns:mc="http://schemas.openxmlformats.org/markup-compatibility/2006">
              <mc:Choice xmlns:v="urn:schemas-microsoft-com:vml" Requires="v">
                <p:oleObj name="Equation" r:id="rId6" imgW="2082600" imgH="228600" progId="Equation.3">
                  <p:embed/>
                </p:oleObj>
              </mc:Choice>
              <mc:Fallback>
                <p:oleObj name="Equation" r:id="rId6" imgW="2082600" imgH="228600" progId="Equation.3">
                  <p:embed/>
                  <p:pic>
                    <p:nvPicPr>
                      <p:cNvPr id="14542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50086" y="2913413"/>
                        <a:ext cx="4003314" cy="439387"/>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7BA221FA-CDEB-466F-9B56-55091B7274F6}"/>
              </a:ext>
            </a:extLst>
          </p:cNvPr>
          <p:cNvSpPr>
            <a:spLocks noGrp="1"/>
          </p:cNvSpPr>
          <p:nvPr>
            <p:ph sz="quarter" idx="22"/>
          </p:nvPr>
        </p:nvSpPr>
        <p:spPr>
          <a:xfrm>
            <a:off x="407456" y="3407987"/>
            <a:ext cx="1219743" cy="402013"/>
          </a:xfrm>
        </p:spPr>
        <p:txBody>
          <a:bodyPr/>
          <a:lstStyle/>
          <a:p>
            <a:pPr marL="461963" indent="-461963">
              <a:buClr>
                <a:schemeClr val="accent2"/>
              </a:buClr>
              <a:buFont typeface="Arial" panose="020B0604020202020204" pitchFamily="34" charset="0"/>
              <a:buChar char="•"/>
            </a:pPr>
            <a:r>
              <a:rPr lang="en-US" sz="2200" dirty="0"/>
              <a:t>And</a:t>
            </a:r>
          </a:p>
        </p:txBody>
      </p:sp>
      <p:graphicFrame>
        <p:nvGraphicFramePr>
          <p:cNvPr id="22" name="Object 21" descr="multiline equation line 1 equation sequence part 1 y of zero equals part 2 c sub one equals part 3 negative two line 2 equation sequence part 1 y super prime of zero equals part 2  one divided by four times c sub one plus three times c sub two equals part 3 one">
            <a:extLst>
              <a:ext uri="{FF2B5EF4-FFF2-40B4-BE49-F238E27FC236}">
                <a16:creationId xmlns:a16="http://schemas.microsoft.com/office/drawing/2014/main" id="{B7D37E0C-F0A4-4B1D-834A-BFA78B50795A}"/>
              </a:ext>
            </a:extLst>
          </p:cNvPr>
          <p:cNvGraphicFramePr>
            <a:graphicFrameLocks noChangeAspect="1"/>
          </p:cNvGraphicFramePr>
          <p:nvPr>
            <p:extLst>
              <p:ext uri="{D42A27DB-BD31-4B8C-83A1-F6EECF244321}">
                <p14:modId xmlns:p14="http://schemas.microsoft.com/office/powerpoint/2010/main" val="2561891989"/>
              </p:ext>
            </p:extLst>
          </p:nvPr>
        </p:nvGraphicFramePr>
        <p:xfrm>
          <a:off x="1627199" y="3376509"/>
          <a:ext cx="1878001" cy="966891"/>
        </p:xfrm>
        <a:graphic>
          <a:graphicData uri="http://schemas.openxmlformats.org/presentationml/2006/ole">
            <mc:AlternateContent xmlns:mc="http://schemas.openxmlformats.org/markup-compatibility/2006">
              <mc:Choice xmlns:v="urn:schemas-microsoft-com:vml" Requires="v">
                <p:oleObj name="Equation" r:id="rId8" imgW="1282680" imgH="660240" progId="Equation.DSMT4">
                  <p:embed/>
                </p:oleObj>
              </mc:Choice>
              <mc:Fallback>
                <p:oleObj name="Equation" r:id="rId8" imgW="1282680" imgH="660240" progId="Equation.DSMT4">
                  <p:embed/>
                  <p:pic>
                    <p:nvPicPr>
                      <p:cNvPr id="11" name="Object 10"/>
                      <p:cNvPicPr/>
                      <p:nvPr/>
                    </p:nvPicPr>
                    <p:blipFill>
                      <a:blip r:embed="rId9"/>
                      <a:stretch>
                        <a:fillRect/>
                      </a:stretch>
                    </p:blipFill>
                    <p:spPr>
                      <a:xfrm>
                        <a:off x="1627199" y="3376509"/>
                        <a:ext cx="1878001" cy="966891"/>
                      </a:xfrm>
                      <a:prstGeom prst="rect">
                        <a:avLst/>
                      </a:prstGeom>
                    </p:spPr>
                  </p:pic>
                </p:oleObj>
              </mc:Fallback>
            </mc:AlternateContent>
          </a:graphicData>
        </a:graphic>
      </p:graphicFrame>
      <p:graphicFrame>
        <p:nvGraphicFramePr>
          <p:cNvPr id="24" name="Object 23" descr="multiline equation row 1 so comma equation left hand side c sub one equals right hand side negative two semicolon equation left hand side c sub two equals right hand side one divided by two">
            <a:extLst>
              <a:ext uri="{FF2B5EF4-FFF2-40B4-BE49-F238E27FC236}">
                <a16:creationId xmlns:a16="http://schemas.microsoft.com/office/drawing/2014/main" id="{6415203C-F3A5-4C93-92B3-C75CF2DE06FE}"/>
              </a:ext>
            </a:extLst>
          </p:cNvPr>
          <p:cNvGraphicFramePr>
            <a:graphicFrameLocks noChangeAspect="1"/>
          </p:cNvGraphicFramePr>
          <p:nvPr>
            <p:extLst>
              <p:ext uri="{D42A27DB-BD31-4B8C-83A1-F6EECF244321}">
                <p14:modId xmlns:p14="http://schemas.microsoft.com/office/powerpoint/2010/main" val="446567601"/>
              </p:ext>
            </p:extLst>
          </p:nvPr>
        </p:nvGraphicFramePr>
        <p:xfrm>
          <a:off x="4114800" y="3493535"/>
          <a:ext cx="2137389" cy="697465"/>
        </p:xfrm>
        <a:graphic>
          <a:graphicData uri="http://schemas.openxmlformats.org/presentationml/2006/ole">
            <mc:AlternateContent xmlns:mc="http://schemas.openxmlformats.org/markup-compatibility/2006">
              <mc:Choice xmlns:v="urn:schemas-microsoft-com:vml" Requires="v">
                <p:oleObj name="Equation" r:id="rId10" imgW="1206360" imgH="393480" progId="Equation.DSMT4">
                  <p:embed/>
                </p:oleObj>
              </mc:Choice>
              <mc:Fallback>
                <p:oleObj name="Equation" r:id="rId10" imgW="1206360" imgH="393480" progId="Equation.DSMT4">
                  <p:embed/>
                  <p:pic>
                    <p:nvPicPr>
                      <p:cNvPr id="12" name="Object 11"/>
                      <p:cNvPicPr/>
                      <p:nvPr/>
                    </p:nvPicPr>
                    <p:blipFill>
                      <a:blip r:embed="rId11"/>
                      <a:stretch>
                        <a:fillRect/>
                      </a:stretch>
                    </p:blipFill>
                    <p:spPr>
                      <a:xfrm>
                        <a:off x="4114800" y="3493535"/>
                        <a:ext cx="2137389" cy="697465"/>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id="{6AF5B132-F1A5-4808-8A11-145615CC9D68}"/>
              </a:ext>
            </a:extLst>
          </p:cNvPr>
          <p:cNvSpPr>
            <a:spLocks noGrp="1"/>
          </p:cNvSpPr>
          <p:nvPr>
            <p:ph sz="quarter" idx="25"/>
          </p:nvPr>
        </p:nvSpPr>
        <p:spPr>
          <a:xfrm>
            <a:off x="380060" y="4343400"/>
            <a:ext cx="3734740" cy="360529"/>
          </a:xfrm>
        </p:spPr>
        <p:txBody>
          <a:bodyPr/>
          <a:lstStyle/>
          <a:p>
            <a:pPr marL="461963" indent="-461963">
              <a:buFont typeface="Arial" panose="020B0604020202020204" pitchFamily="34" charset="0"/>
              <a:buChar char="•"/>
            </a:pPr>
            <a:r>
              <a:rPr lang="en-US" sz="2200" dirty="0"/>
              <a:t>The solution of the IVP is</a:t>
            </a:r>
          </a:p>
        </p:txBody>
      </p:sp>
      <p:graphicFrame>
        <p:nvGraphicFramePr>
          <p:cNvPr id="23" name="Content Placeholder 22" descr="y of t equals negative two times e super t solidus four times cosine of three times t plus one divided by two times e super t solidus four times sine of three times t">
            <a:extLst>
              <a:ext uri="{FF2B5EF4-FFF2-40B4-BE49-F238E27FC236}">
                <a16:creationId xmlns:a16="http://schemas.microsoft.com/office/drawing/2014/main" id="{7562367E-BDB9-480D-BECC-C706C9CD281D}"/>
              </a:ext>
            </a:extLst>
          </p:cNvPr>
          <p:cNvGraphicFramePr>
            <a:graphicFrameLocks noGrp="1" noChangeAspect="1"/>
          </p:cNvGraphicFramePr>
          <p:nvPr>
            <p:ph sz="quarter" idx="26"/>
            <p:extLst>
              <p:ext uri="{D42A27DB-BD31-4B8C-83A1-F6EECF244321}">
                <p14:modId xmlns:p14="http://schemas.microsoft.com/office/powerpoint/2010/main" val="1792762966"/>
              </p:ext>
            </p:extLst>
          </p:nvPr>
        </p:nvGraphicFramePr>
        <p:xfrm>
          <a:off x="838200" y="4724400"/>
          <a:ext cx="3283994" cy="609600"/>
        </p:xfrm>
        <a:graphic>
          <a:graphicData uri="http://schemas.openxmlformats.org/presentationml/2006/ole">
            <mc:AlternateContent xmlns:mc="http://schemas.openxmlformats.org/markup-compatibility/2006">
              <mc:Choice xmlns:v="urn:schemas-microsoft-com:vml" Requires="v">
                <p:oleObj name="Equation" r:id="rId12" imgW="2120900" imgH="393700" progId="Equation.DSMT4">
                  <p:embed/>
                </p:oleObj>
              </mc:Choice>
              <mc:Fallback>
                <p:oleObj name="Equation" r:id="rId12" imgW="2120900" imgH="393700" progId="Equation.DSMT4">
                  <p:embed/>
                  <p:pic>
                    <p:nvPicPr>
                      <p:cNvPr id="145430" name="Object 22"/>
                      <p:cNvPicPr>
                        <a:picLocks noChangeAspect="1" noChangeArrowheads="1"/>
                      </p:cNvPicPr>
                      <p:nvPr/>
                    </p:nvPicPr>
                    <p:blipFill>
                      <a:blip r:embed="rId13"/>
                      <a:srcRect/>
                      <a:stretch>
                        <a:fillRect/>
                      </a:stretch>
                    </p:blipFill>
                    <p:spPr bwMode="auto">
                      <a:xfrm>
                        <a:off x="838200" y="4724400"/>
                        <a:ext cx="3283994" cy="609600"/>
                      </a:xfrm>
                      <a:prstGeom prst="rect">
                        <a:avLst/>
                      </a:prstGeom>
                      <a:noFill/>
                    </p:spPr>
                  </p:pic>
                </p:oleObj>
              </mc:Fallback>
            </mc:AlternateContent>
          </a:graphicData>
        </a:graphic>
      </p:graphicFrame>
      <p:sp>
        <p:nvSpPr>
          <p:cNvPr id="16" name="Content Placeholder 15">
            <a:extLst>
              <a:ext uri="{FF2B5EF4-FFF2-40B4-BE49-F238E27FC236}">
                <a16:creationId xmlns:a16="http://schemas.microsoft.com/office/drawing/2014/main" id="{6311B956-9E44-4036-BE9B-9F5FFA70B01B}"/>
              </a:ext>
            </a:extLst>
          </p:cNvPr>
          <p:cNvSpPr>
            <a:spLocks noGrp="1"/>
          </p:cNvSpPr>
          <p:nvPr>
            <p:ph sz="quarter" idx="29"/>
          </p:nvPr>
        </p:nvSpPr>
        <p:spPr>
          <a:xfrm>
            <a:off x="434287" y="5411805"/>
            <a:ext cx="4372107" cy="685799"/>
          </a:xfrm>
        </p:spPr>
        <p:txBody>
          <a:bodyPr/>
          <a:lstStyle/>
          <a:p>
            <a:pPr marL="461963" indent="-461963">
              <a:buClr>
                <a:schemeClr val="accent2"/>
              </a:buClr>
            </a:pPr>
            <a:r>
              <a:rPr lang="en-US" sz="2200" dirty="0"/>
              <a:t>The solution is a growing oscillation</a:t>
            </a:r>
          </a:p>
        </p:txBody>
      </p:sp>
      <p:pic>
        <p:nvPicPr>
          <p:cNvPr id="7" name="Picture 6" descr="A graph plots an oscillating curve on a coordinate plane. The horizontal axis labeled t is marked from 0 to 8 in increments of 2. The vertical axis labeled y is marked from negative 10 to 10 in increments of 5. The curve labeled y equals negative 2 times e to the power of start fraction t over 4 end fraction times cosine of left parenthesis 3 times t right parenthesis plus one-half times e to the power of start fraction t over 4 end fraction times sine of left parenthesis 3 times t right parenthesis, starts at (0, negative 2) and ends at (8, negative 8). The curve oscillates about the positive t axis with its magnitude increasing as t value increases. The maxima of the curve are at (1, 3), (3, 4.5), (5, 7), and (7, 12). The minima of the curve are at (2, negative 3), (4, negative 6), and (6, negative 9). All values are estimated."/>
          <p:cNvPicPr>
            <a:picLocks noChangeAspect="1"/>
          </p:cNvPicPr>
          <p:nvPr/>
        </p:nvPicPr>
        <p:blipFill>
          <a:blip r:embed="rId14"/>
          <a:stretch>
            <a:fillRect/>
          </a:stretch>
        </p:blipFill>
        <p:spPr>
          <a:xfrm>
            <a:off x="5406116" y="4267200"/>
            <a:ext cx="2499993" cy="1887250"/>
          </a:xfrm>
          <a:prstGeom prst="rect">
            <a:avLst/>
          </a:prstGeom>
        </p:spPr>
      </p:pic>
    </p:spTree>
    <p:extLst>
      <p:ext uri="{BB962C8B-B14F-4D97-AF65-F5344CB8AC3E}">
        <p14:creationId xmlns:p14="http://schemas.microsoft.com/office/powerpoint/2010/main" val="4037719634"/>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493</Words>
  <Application>Microsoft Office PowerPoint</Application>
  <PresentationFormat>On-screen Show (4:3)</PresentationFormat>
  <Paragraphs>57</Paragraphs>
  <Slides>11</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11</vt:i4>
      </vt:variant>
    </vt:vector>
  </HeadingPairs>
  <TitlesOfParts>
    <vt:vector size="26"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3.3 Complex Roots of the Characteristic Equation</vt:lpstr>
      <vt:lpstr>Complex Roots of Characteristic Equation</vt:lpstr>
      <vt:lpstr>Euler’s Formula; Complex Valued Solutions</vt:lpstr>
      <vt:lpstr>Real-Valued Solutions</vt:lpstr>
      <vt:lpstr>Real-Valued Solutions: The Wronskian</vt:lpstr>
      <vt:lpstr>Example 3.3.1 (part one)</vt:lpstr>
      <vt:lpstr>Example 3.3.1 (part two)</vt:lpstr>
      <vt:lpstr>Example 3.3.2</vt:lpstr>
      <vt:lpstr>Example 3.3.3</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2025-08-03T23:19:21Z</dcterms:modified>
</cp:coreProperties>
</file>