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6"/>
  </p:notesMasterIdLst>
  <p:sldIdLst>
    <p:sldId id="436" r:id="rId8"/>
    <p:sldId id="524"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351" r:id="rId25"/>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autoAdjust="0"/>
    <p:restoredTop sz="92083" autoAdjust="0"/>
  </p:normalViewPr>
  <p:slideViewPr>
    <p:cSldViewPr>
      <p:cViewPr varScale="1">
        <p:scale>
          <a:sx n="58" d="100"/>
          <a:sy n="58" d="100"/>
        </p:scale>
        <p:origin x="1548" y="48"/>
      </p:cViewPr>
      <p:guideLst>
        <p:guide pos="2880"/>
        <p:guide orient="horz" pos="2160"/>
      </p:guideLst>
    </p:cSldViewPr>
  </p:slideViewPr>
  <p:outlineViewPr>
    <p:cViewPr>
      <p:scale>
        <a:sx n="33" d="100"/>
        <a:sy n="33" d="100"/>
      </p:scale>
      <p:origin x="0" y="-731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8/3/2025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15</a:t>
            </a:fld>
            <a:endParaRPr lang="en-US"/>
          </a:p>
        </p:txBody>
      </p:sp>
    </p:spTree>
    <p:extLst>
      <p:ext uri="{BB962C8B-B14F-4D97-AF65-F5344CB8AC3E}">
        <p14:creationId xmlns:p14="http://schemas.microsoft.com/office/powerpoint/2010/main" val="825038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9.bin"/><Relationship Id="rId1" Type="http://schemas.openxmlformats.org/officeDocument/2006/relationships/slideLayout" Target="../slideLayouts/slideLayout18.xml"/><Relationship Id="rId6" Type="http://schemas.openxmlformats.org/officeDocument/2006/relationships/oleObject" Target="../embeddings/oleObject21.bin"/><Relationship Id="rId5" Type="http://schemas.openxmlformats.org/officeDocument/2006/relationships/image" Target="../media/image19.emf"/><Relationship Id="rId4" Type="http://schemas.openxmlformats.org/officeDocument/2006/relationships/oleObject" Target="../embeddings/oleObject20.bin"/></Relationships>
</file>

<file path=ppt/slides/_rels/slide11.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2.bin"/><Relationship Id="rId1" Type="http://schemas.openxmlformats.org/officeDocument/2006/relationships/slideLayout" Target="../slideLayouts/slideLayout18.xml"/><Relationship Id="rId6" Type="http://schemas.openxmlformats.org/officeDocument/2006/relationships/oleObject" Target="../embeddings/oleObject24.bin"/><Relationship Id="rId5" Type="http://schemas.openxmlformats.org/officeDocument/2006/relationships/image" Target="../media/image22.wmf"/><Relationship Id="rId4" Type="http://schemas.openxmlformats.org/officeDocument/2006/relationships/oleObject" Target="../embeddings/oleObject23.bin"/></Relationships>
</file>

<file path=ppt/slides/_rels/slide12.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6.wmf"/><Relationship Id="rId2" Type="http://schemas.openxmlformats.org/officeDocument/2006/relationships/oleObject" Target="../embeddings/oleObject25.bin"/><Relationship Id="rId1" Type="http://schemas.openxmlformats.org/officeDocument/2006/relationships/slideLayout" Target="../slideLayouts/slideLayout18.xml"/><Relationship Id="rId6" Type="http://schemas.openxmlformats.org/officeDocument/2006/relationships/oleObject" Target="../embeddings/oleObject27.bin"/><Relationship Id="rId5" Type="http://schemas.openxmlformats.org/officeDocument/2006/relationships/image" Target="../media/image25.wmf"/><Relationship Id="rId4" Type="http://schemas.openxmlformats.org/officeDocument/2006/relationships/oleObject" Target="../embeddings/oleObject26.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8.bin"/><Relationship Id="rId1" Type="http://schemas.openxmlformats.org/officeDocument/2006/relationships/slideLayout" Target="../slideLayouts/slideLayout18.xml"/><Relationship Id="rId6" Type="http://schemas.openxmlformats.org/officeDocument/2006/relationships/oleObject" Target="../embeddings/oleObject30.bin"/><Relationship Id="rId5" Type="http://schemas.openxmlformats.org/officeDocument/2006/relationships/image" Target="../media/image28.wmf"/><Relationship Id="rId4" Type="http://schemas.openxmlformats.org/officeDocument/2006/relationships/oleObject" Target="../embeddings/oleObject29.bin"/><Relationship Id="rId9" Type="http://schemas.openxmlformats.org/officeDocument/2006/relationships/image" Target="../media/image30.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31.wmf"/><Relationship Id="rId7" Type="http://schemas.openxmlformats.org/officeDocument/2006/relationships/image" Target="../media/image30.wmf"/><Relationship Id="rId2" Type="http://schemas.openxmlformats.org/officeDocument/2006/relationships/oleObject" Target="../embeddings/oleObject32.bin"/><Relationship Id="rId1" Type="http://schemas.openxmlformats.org/officeDocument/2006/relationships/slideLayout" Target="../slideLayouts/slideLayout18.xml"/><Relationship Id="rId6" Type="http://schemas.openxmlformats.org/officeDocument/2006/relationships/oleObject" Target="../embeddings/oleObject34.bin"/><Relationship Id="rId5" Type="http://schemas.openxmlformats.org/officeDocument/2006/relationships/image" Target="../media/image32.wmf"/><Relationship Id="rId4" Type="http://schemas.openxmlformats.org/officeDocument/2006/relationships/oleObject" Target="../embeddings/oleObject33.bin"/><Relationship Id="rId9" Type="http://schemas.openxmlformats.org/officeDocument/2006/relationships/image" Target="../media/image33.wmf"/></Relationships>
</file>

<file path=ppt/slides/_rels/slide1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35.wmf"/><Relationship Id="rId5" Type="http://schemas.openxmlformats.org/officeDocument/2006/relationships/oleObject" Target="../embeddings/oleObject37.bin"/><Relationship Id="rId10" Type="http://schemas.openxmlformats.org/officeDocument/2006/relationships/image" Target="../media/image37.emf"/><Relationship Id="rId4" Type="http://schemas.openxmlformats.org/officeDocument/2006/relationships/image" Target="../media/image34.wmf"/><Relationship Id="rId9"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40.bin"/><Relationship Id="rId1" Type="http://schemas.openxmlformats.org/officeDocument/2006/relationships/slideLayout" Target="../slideLayouts/slideLayout18.xml"/><Relationship Id="rId5" Type="http://schemas.openxmlformats.org/officeDocument/2006/relationships/image" Target="../media/image39.wmf"/><Relationship Id="rId4" Type="http://schemas.openxmlformats.org/officeDocument/2006/relationships/oleObject" Target="../embeddings/oleObject41.bin"/></Relationships>
</file>

<file path=ppt/slides/_rels/slide1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42.bin"/><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8.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3.wmf"/><Relationship Id="rId7" Type="http://schemas.openxmlformats.org/officeDocument/2006/relationships/image" Target="../media/image6.png"/><Relationship Id="rId2" Type="http://schemas.openxmlformats.org/officeDocument/2006/relationships/oleObject" Target="../embeddings/oleObject3.bin"/><Relationship Id="rId1" Type="http://schemas.openxmlformats.org/officeDocument/2006/relationships/slideLayout" Target="../slideLayouts/slideLayout18.xml"/><Relationship Id="rId5" Type="http://schemas.openxmlformats.org/officeDocument/2006/relationships/image" Target="../media/image4.wmf"/><Relationship Id="rId4" Type="http://schemas.openxmlformats.org/officeDocument/2006/relationships/oleObject" Target="../embeddings/oleObject4.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18.x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18.xml"/><Relationship Id="rId5" Type="http://schemas.openxmlformats.org/officeDocument/2006/relationships/image" Target="../media/image6.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18.xml"/><Relationship Id="rId6" Type="http://schemas.openxmlformats.org/officeDocument/2006/relationships/oleObject" Target="../embeddings/oleObject11.bin"/><Relationship Id="rId5" Type="http://schemas.openxmlformats.org/officeDocument/2006/relationships/image" Target="../media/image9.wmf"/><Relationship Id="rId4" Type="http://schemas.openxmlformats.org/officeDocument/2006/relationships/oleObject" Target="../embeddings/oleObject10.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18.x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6.bin"/><Relationship Id="rId1" Type="http://schemas.openxmlformats.org/officeDocument/2006/relationships/slideLayout" Target="../slideLayouts/slideLayout18.xml"/><Relationship Id="rId6" Type="http://schemas.openxmlformats.org/officeDocument/2006/relationships/oleObject" Target="../embeddings/oleObject18.bin"/><Relationship Id="rId5" Type="http://schemas.openxmlformats.org/officeDocument/2006/relationships/image" Target="../media/image16.e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Second-Order Linear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4D76-243A-4DE4-A8DC-C7F0051F5D02}"/>
              </a:ext>
            </a:extLst>
          </p:cNvPr>
          <p:cNvSpPr>
            <a:spLocks noGrp="1"/>
          </p:cNvSpPr>
          <p:nvPr>
            <p:ph type="title"/>
          </p:nvPr>
        </p:nvSpPr>
        <p:spPr>
          <a:xfrm>
            <a:off x="281354" y="457200"/>
            <a:ext cx="8534400" cy="1143000"/>
          </a:xfrm>
        </p:spPr>
        <p:txBody>
          <a:bodyPr>
            <a:noAutofit/>
          </a:bodyPr>
          <a:lstStyle/>
          <a:p>
            <a:r>
              <a:rPr lang="fr-FR" dirty="0"/>
              <a:t>Example 3.5.3: </a:t>
            </a:r>
            <a:r>
              <a:rPr lang="fr-FR" i="1" dirty="0"/>
              <a:t>g</a:t>
            </a:r>
            <a:r>
              <a:rPr lang="fr-FR" dirty="0"/>
              <a:t>(</a:t>
            </a:r>
            <a:r>
              <a:rPr lang="fr-FR" i="1" dirty="0"/>
              <a:t>t</a:t>
            </a:r>
            <a:r>
              <a:rPr lang="fr-FR" dirty="0"/>
              <a:t>) </a:t>
            </a:r>
            <a:r>
              <a:rPr lang="fr-FR" dirty="0" err="1"/>
              <a:t>is</a:t>
            </a:r>
            <a:r>
              <a:rPr lang="fr-FR" dirty="0"/>
              <a:t> a </a:t>
            </a:r>
            <a:r>
              <a:rPr lang="fr-FR" dirty="0" err="1"/>
              <a:t>product</a:t>
            </a:r>
            <a:r>
              <a:rPr lang="fr-FR" dirty="0"/>
              <a:t> of </a:t>
            </a:r>
            <a:r>
              <a:rPr lang="fr-FR" i="1" dirty="0"/>
              <a:t>e</a:t>
            </a:r>
            <a:r>
              <a:rPr lang="fr-FR" i="1" baseline="30000" dirty="0"/>
              <a:t>t </a:t>
            </a:r>
            <a:r>
              <a:rPr lang="en-IN" dirty="0"/>
              <a:t>and cos 2</a:t>
            </a:r>
            <a:r>
              <a:rPr lang="en-IN" i="1" dirty="0"/>
              <a:t>t</a:t>
            </a:r>
            <a:endParaRPr lang="en-IN" dirty="0"/>
          </a:p>
        </p:txBody>
      </p:sp>
      <p:sp>
        <p:nvSpPr>
          <p:cNvPr id="3" name="Content Placeholder 2">
            <a:extLst>
              <a:ext uri="{FF2B5EF4-FFF2-40B4-BE49-F238E27FC236}">
                <a16:creationId xmlns:a16="http://schemas.microsoft.com/office/drawing/2014/main" id="{0A0301B8-1EE8-4FFD-BF0C-F11B49DCE3AD}"/>
              </a:ext>
            </a:extLst>
          </p:cNvPr>
          <p:cNvSpPr>
            <a:spLocks noGrp="1"/>
          </p:cNvSpPr>
          <p:nvPr>
            <p:ph sz="quarter" idx="15"/>
          </p:nvPr>
        </p:nvSpPr>
        <p:spPr>
          <a:xfrm>
            <a:off x="380060" y="1483573"/>
            <a:ext cx="8534400" cy="425450"/>
          </a:xfrm>
        </p:spPr>
        <p:txBody>
          <a:bodyPr/>
          <a:lstStyle/>
          <a:p>
            <a:pPr marL="461963" indent="-461963"/>
            <a:r>
              <a:rPr lang="en-IN" sz="2400" dirty="0"/>
              <a:t>Consider the nonhomogeneous equation</a:t>
            </a:r>
          </a:p>
        </p:txBody>
      </p:sp>
      <p:graphicFrame>
        <p:nvGraphicFramePr>
          <p:cNvPr id="19" name="Object 0" descr="equation left hand side y super double prime minus three times y super prime minus four times y equals right hand side negative eight times e super t times cosine of two times t">
            <a:extLst>
              <a:ext uri="{FF2B5EF4-FFF2-40B4-BE49-F238E27FC236}">
                <a16:creationId xmlns:a16="http://schemas.microsoft.com/office/drawing/2014/main" id="{80389E05-744B-4B85-B311-A179B1206FA7}"/>
              </a:ext>
            </a:extLst>
          </p:cNvPr>
          <p:cNvGraphicFramePr>
            <a:graphicFrameLocks noGrp="1" noChangeAspect="1"/>
          </p:cNvGraphicFramePr>
          <p:nvPr>
            <p:ph sz="quarter" idx="16"/>
            <p:extLst>
              <p:ext uri="{D42A27DB-BD31-4B8C-83A1-F6EECF244321}">
                <p14:modId xmlns:p14="http://schemas.microsoft.com/office/powerpoint/2010/main" val="945700398"/>
              </p:ext>
            </p:extLst>
          </p:nvPr>
        </p:nvGraphicFramePr>
        <p:xfrm>
          <a:off x="3053329" y="1940773"/>
          <a:ext cx="3037342" cy="404979"/>
        </p:xfrm>
        <a:graphic>
          <a:graphicData uri="http://schemas.openxmlformats.org/presentationml/2006/ole">
            <mc:AlternateContent xmlns:mc="http://schemas.openxmlformats.org/markup-compatibility/2006">
              <mc:Choice xmlns:v="urn:schemas-microsoft-com:vml" Requires="v">
                <p:oleObj name="Equation" r:id="rId2" imgW="1714500" imgH="228600" progId="Equation.DSMT4">
                  <p:embed/>
                </p:oleObj>
              </mc:Choice>
              <mc:Fallback>
                <p:oleObj name="Equation" r:id="rId2" imgW="1714500" imgH="228600" progId="Equation.DSMT4">
                  <p:embed/>
                  <p:pic>
                    <p:nvPicPr>
                      <p:cNvPr id="162816" name="Object 0"/>
                      <p:cNvPicPr>
                        <a:picLocks noChangeAspect="1" noChangeArrowheads="1"/>
                      </p:cNvPicPr>
                      <p:nvPr/>
                    </p:nvPicPr>
                    <p:blipFill>
                      <a:blip r:embed="rId3"/>
                      <a:srcRect/>
                      <a:stretch>
                        <a:fillRect/>
                      </a:stretch>
                    </p:blipFill>
                    <p:spPr bwMode="auto">
                      <a:xfrm>
                        <a:off x="3053329" y="1940773"/>
                        <a:ext cx="3037342"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0EA26359-3BD6-41A6-9F82-4895C2840256}"/>
              </a:ext>
            </a:extLst>
          </p:cNvPr>
          <p:cNvSpPr>
            <a:spLocks noGrp="1"/>
          </p:cNvSpPr>
          <p:nvPr>
            <p:ph sz="quarter" idx="18"/>
          </p:nvPr>
        </p:nvSpPr>
        <p:spPr>
          <a:xfrm>
            <a:off x="380060" y="2321773"/>
            <a:ext cx="8334022" cy="494997"/>
          </a:xfrm>
        </p:spPr>
        <p:txBody>
          <a:bodyPr/>
          <a:lstStyle/>
          <a:p>
            <a:pPr marL="461963" indent="-461963"/>
            <a:r>
              <a:rPr lang="en-US" sz="2200" dirty="0"/>
              <a:t>We seek </a:t>
            </a:r>
            <a:r>
              <a:rPr lang="en-US" sz="2200" i="1" dirty="0"/>
              <a:t>Y</a:t>
            </a:r>
            <a:r>
              <a:rPr lang="en-US" sz="2200" dirty="0"/>
              <a:t> satisfying this equation, as follows:</a:t>
            </a:r>
          </a:p>
        </p:txBody>
      </p:sp>
      <p:graphicFrame>
        <p:nvGraphicFramePr>
          <p:cNvPr id="20" name="Object 1" descr="multiline equation line 1 cap y of t equals cap a times e super t times cosine of two times t plus cap b times e super t times sine of two times t line 2 cap y super prime of t equals cap a times e super t times cosine of two times t minus two times cap a times e super t times sine of two times t plus cap b times e super t times sine of two times t postfix plus two cap b times e super t times cosine of two times t line 3 equation left hand side equals right hand side open left parenthesis cap a postfix plus two cap b close times e super t times cosine of two times t plus open left parenthesis negative two times cap a plus cap b close times e super t times sine of two times t line 4 cap y super double prime of t equals open left parenthesis cap a postfix plus two cap b close times e super t times cosine of two times t minus two times open left parenthesis cap a postfix plus two cap b close times e super t times sine of two times t plus open left parenthesis negative two times cap a plus cap b close times e super t times sine of two times t line 5  prefix plus of two times open left parenthesis negative two times cap a plus cap b close times e super t times cosine of two times t line 6 equation left hand side equals right hand side open left parenthesis negative three times cap a plus four times cap b close times e super t times cosine of two times t plus open left parenthesis negative four times cap a minus three cap b close times e super t times sine of two times t">
            <a:extLst>
              <a:ext uri="{FF2B5EF4-FFF2-40B4-BE49-F238E27FC236}">
                <a16:creationId xmlns:a16="http://schemas.microsoft.com/office/drawing/2014/main" id="{1E9CB7FB-334B-49A4-922B-9A82B8FA9FFA}"/>
              </a:ext>
            </a:extLst>
          </p:cNvPr>
          <p:cNvGraphicFramePr>
            <a:graphicFrameLocks noGrp="1" noChangeAspect="1"/>
          </p:cNvGraphicFramePr>
          <p:nvPr>
            <p:ph type="pic" sz="quarter" idx="19"/>
            <p:extLst>
              <p:ext uri="{D42A27DB-BD31-4B8C-83A1-F6EECF244321}">
                <p14:modId xmlns:p14="http://schemas.microsoft.com/office/powerpoint/2010/main" val="3058825428"/>
              </p:ext>
            </p:extLst>
          </p:nvPr>
        </p:nvGraphicFramePr>
        <p:xfrm>
          <a:off x="939608" y="2819553"/>
          <a:ext cx="6362278" cy="2285847"/>
        </p:xfrm>
        <a:graphic>
          <a:graphicData uri="http://schemas.openxmlformats.org/presentationml/2006/ole">
            <mc:AlternateContent xmlns:mc="http://schemas.openxmlformats.org/markup-compatibility/2006">
              <mc:Choice xmlns:v="urn:schemas-microsoft-com:vml" Requires="v">
                <p:oleObj name="Equation" r:id="rId4" imgW="4241800" imgH="1524000" progId="Equation.DSMT4">
                  <p:embed/>
                </p:oleObj>
              </mc:Choice>
              <mc:Fallback>
                <p:oleObj name="Equation" r:id="rId4" imgW="4241800" imgH="1524000" progId="Equation.DSMT4">
                  <p:embed/>
                  <p:pic>
                    <p:nvPicPr>
                      <p:cNvPr id="162817" name="Object 1"/>
                      <p:cNvPicPr>
                        <a:picLocks noChangeAspect="1" noChangeArrowheads="1"/>
                      </p:cNvPicPr>
                      <p:nvPr/>
                    </p:nvPicPr>
                    <p:blipFill>
                      <a:blip r:embed="rId5"/>
                      <a:srcRect/>
                      <a:stretch>
                        <a:fillRect/>
                      </a:stretch>
                    </p:blipFill>
                    <p:spPr bwMode="auto">
                      <a:xfrm>
                        <a:off x="939608" y="2819553"/>
                        <a:ext cx="6362278" cy="2285847"/>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07ED6C9C-F59A-4F5D-8E59-B29348999687}"/>
              </a:ext>
            </a:extLst>
          </p:cNvPr>
          <p:cNvSpPr>
            <a:spLocks noGrp="1"/>
          </p:cNvSpPr>
          <p:nvPr>
            <p:ph sz="quarter" idx="21"/>
          </p:nvPr>
        </p:nvSpPr>
        <p:spPr>
          <a:xfrm>
            <a:off x="380060" y="5215344"/>
            <a:ext cx="8334022" cy="423456"/>
          </a:xfrm>
        </p:spPr>
        <p:txBody>
          <a:bodyPr/>
          <a:lstStyle/>
          <a:p>
            <a:pPr marL="461963" indent="-461963"/>
            <a:r>
              <a:rPr lang="en-US" sz="2200" dirty="0"/>
              <a:t>Substituting these into the ODE and solving for </a:t>
            </a:r>
            <a:r>
              <a:rPr lang="en-US" sz="2200" i="1" dirty="0"/>
              <a:t>A</a:t>
            </a:r>
            <a:r>
              <a:rPr lang="en-US" sz="2200" dirty="0"/>
              <a:t> and </a:t>
            </a:r>
            <a:r>
              <a:rPr lang="en-US" sz="2200" i="1" dirty="0"/>
              <a:t>B</a:t>
            </a:r>
            <a:r>
              <a:rPr lang="en-US" sz="2200" dirty="0"/>
              <a:t>:</a:t>
            </a:r>
          </a:p>
        </p:txBody>
      </p:sp>
      <p:graphicFrame>
        <p:nvGraphicFramePr>
          <p:cNvPr id="21" name="Object 2" descr="cap a equals 10 divided by 13 comma cap b equals two divided by 13 multirelation right double arrow cap y of t equals 10 divided by 13 times e super t times cosine of two times t postfix plus two divided by 13 times e super t times sine of two times t">
            <a:extLst>
              <a:ext uri="{FF2B5EF4-FFF2-40B4-BE49-F238E27FC236}">
                <a16:creationId xmlns:a16="http://schemas.microsoft.com/office/drawing/2014/main" id="{98480D42-A004-4A8F-A73C-99732D339917}"/>
              </a:ext>
            </a:extLst>
          </p:cNvPr>
          <p:cNvGraphicFramePr>
            <a:graphicFrameLocks noGrp="1" noChangeAspect="1"/>
          </p:cNvGraphicFramePr>
          <p:nvPr>
            <p:ph type="pic" sz="quarter" idx="24"/>
            <p:extLst>
              <p:ext uri="{D42A27DB-BD31-4B8C-83A1-F6EECF244321}">
                <p14:modId xmlns:p14="http://schemas.microsoft.com/office/powerpoint/2010/main" val="2818169087"/>
              </p:ext>
            </p:extLst>
          </p:nvPr>
        </p:nvGraphicFramePr>
        <p:xfrm>
          <a:off x="1752600" y="5638800"/>
          <a:ext cx="5053787" cy="609600"/>
        </p:xfrm>
        <a:graphic>
          <a:graphicData uri="http://schemas.openxmlformats.org/presentationml/2006/ole">
            <mc:AlternateContent xmlns:mc="http://schemas.openxmlformats.org/markup-compatibility/2006">
              <mc:Choice xmlns:v="urn:schemas-microsoft-com:vml" Requires="v">
                <p:oleObj name="Equation" r:id="rId6" imgW="3263900" imgH="393700" progId="Equation.DSMT4">
                  <p:embed/>
                </p:oleObj>
              </mc:Choice>
              <mc:Fallback>
                <p:oleObj name="Equation" r:id="rId6" imgW="3263900" imgH="393700" progId="Equation.DSMT4">
                  <p:embed/>
                  <p:pic>
                    <p:nvPicPr>
                      <p:cNvPr id="162818" name="Object 2"/>
                      <p:cNvPicPr>
                        <a:picLocks noChangeAspect="1" noChangeArrowheads="1"/>
                      </p:cNvPicPr>
                      <p:nvPr/>
                    </p:nvPicPr>
                    <p:blipFill>
                      <a:blip r:embed="rId7"/>
                      <a:srcRect/>
                      <a:stretch>
                        <a:fillRect/>
                      </a:stretch>
                    </p:blipFill>
                    <p:spPr bwMode="auto">
                      <a:xfrm>
                        <a:off x="1752600" y="5638800"/>
                        <a:ext cx="5053787" cy="609600"/>
                      </a:xfrm>
                      <a:prstGeom prst="rect">
                        <a:avLst/>
                      </a:prstGeom>
                      <a:noFill/>
                    </p:spPr>
                  </p:pic>
                </p:oleObj>
              </mc:Fallback>
            </mc:AlternateContent>
          </a:graphicData>
        </a:graphic>
      </p:graphicFrame>
    </p:spTree>
    <p:extLst>
      <p:ext uri="{BB962C8B-B14F-4D97-AF65-F5344CB8AC3E}">
        <p14:creationId xmlns:p14="http://schemas.microsoft.com/office/powerpoint/2010/main" val="145413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99D1-D662-4F62-A109-8401FAA2380D}"/>
              </a:ext>
            </a:extLst>
          </p:cNvPr>
          <p:cNvSpPr>
            <a:spLocks noGrp="1"/>
          </p:cNvSpPr>
          <p:nvPr>
            <p:ph type="title"/>
          </p:nvPr>
        </p:nvSpPr>
        <p:spPr>
          <a:xfrm>
            <a:off x="281354" y="457200"/>
            <a:ext cx="8534400" cy="958850"/>
          </a:xfrm>
        </p:spPr>
        <p:txBody>
          <a:bodyPr/>
          <a:lstStyle/>
          <a:p>
            <a:r>
              <a:rPr lang="en-IN" dirty="0"/>
              <a:t>Discussion: Sum </a:t>
            </a:r>
            <a:r>
              <a:rPr lang="en-IN" i="1" dirty="0"/>
              <a:t>g</a:t>
            </a:r>
            <a:r>
              <a:rPr lang="en-IN" dirty="0"/>
              <a:t>(</a:t>
            </a:r>
            <a:r>
              <a:rPr lang="en-IN" i="1" dirty="0"/>
              <a:t>t</a:t>
            </a:r>
            <a:r>
              <a:rPr lang="en-IN" dirty="0"/>
              <a:t>)</a:t>
            </a:r>
          </a:p>
        </p:txBody>
      </p:sp>
      <p:sp>
        <p:nvSpPr>
          <p:cNvPr id="3" name="Content Placeholder 2">
            <a:extLst>
              <a:ext uri="{FF2B5EF4-FFF2-40B4-BE49-F238E27FC236}">
                <a16:creationId xmlns:a16="http://schemas.microsoft.com/office/drawing/2014/main" id="{7AFD5748-5E94-4A97-ACCC-7420036BAD75}"/>
              </a:ext>
            </a:extLst>
          </p:cNvPr>
          <p:cNvSpPr>
            <a:spLocks noGrp="1"/>
          </p:cNvSpPr>
          <p:nvPr>
            <p:ph sz="quarter" idx="15"/>
          </p:nvPr>
        </p:nvSpPr>
        <p:spPr>
          <a:xfrm>
            <a:off x="380060" y="1524000"/>
            <a:ext cx="8534400" cy="425450"/>
          </a:xfrm>
        </p:spPr>
        <p:txBody>
          <a:bodyPr/>
          <a:lstStyle/>
          <a:p>
            <a:pPr marL="461963" indent="-461963"/>
            <a:r>
              <a:rPr lang="en-US" sz="2400" dirty="0"/>
              <a:t>Consider again our general nonhomogeneous equation</a:t>
            </a:r>
          </a:p>
        </p:txBody>
      </p:sp>
      <p:graphicFrame>
        <p:nvGraphicFramePr>
          <p:cNvPr id="19" name="Object 1024" descr="sum with 3 summands y super double prime plus p of t times y super prime plus q of t times y equals g of t">
            <a:extLst>
              <a:ext uri="{FF2B5EF4-FFF2-40B4-BE49-F238E27FC236}">
                <a16:creationId xmlns:a16="http://schemas.microsoft.com/office/drawing/2014/main" id="{4BA361E9-3A8D-4FCF-A975-B27123985AB0}"/>
              </a:ext>
            </a:extLst>
          </p:cNvPr>
          <p:cNvGraphicFramePr>
            <a:graphicFrameLocks noGrp="1" noChangeAspect="1"/>
          </p:cNvGraphicFramePr>
          <p:nvPr>
            <p:ph sz="quarter" idx="16"/>
            <p:extLst>
              <p:ext uri="{D42A27DB-BD31-4B8C-83A1-F6EECF244321}">
                <p14:modId xmlns:p14="http://schemas.microsoft.com/office/powerpoint/2010/main" val="3286777510"/>
              </p:ext>
            </p:extLst>
          </p:nvPr>
        </p:nvGraphicFramePr>
        <p:xfrm>
          <a:off x="2895600" y="2057400"/>
          <a:ext cx="3138387" cy="408246"/>
        </p:xfrm>
        <a:graphic>
          <a:graphicData uri="http://schemas.openxmlformats.org/presentationml/2006/ole">
            <mc:AlternateContent xmlns:mc="http://schemas.openxmlformats.org/markup-compatibility/2006">
              <mc:Choice xmlns:v="urn:schemas-microsoft-com:vml" Requires="v">
                <p:oleObj name="Equation" r:id="rId2" imgW="1562040" imgH="203040" progId="Equation.3">
                  <p:embed/>
                </p:oleObj>
              </mc:Choice>
              <mc:Fallback>
                <p:oleObj name="Equation" r:id="rId2" imgW="1562040" imgH="203040" progId="Equation.3">
                  <p:embed/>
                  <p:pic>
                    <p:nvPicPr>
                      <p:cNvPr id="16384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057400"/>
                        <a:ext cx="3138387" cy="408246"/>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A51563B3-C12B-4234-AD32-E0C9370A62E3}"/>
              </a:ext>
            </a:extLst>
          </p:cNvPr>
          <p:cNvSpPr>
            <a:spLocks noGrp="1"/>
          </p:cNvSpPr>
          <p:nvPr>
            <p:ph sz="quarter" idx="18"/>
          </p:nvPr>
        </p:nvSpPr>
        <p:spPr>
          <a:xfrm>
            <a:off x="380060" y="2590800"/>
            <a:ext cx="8334022" cy="425450"/>
          </a:xfrm>
        </p:spPr>
        <p:txBody>
          <a:bodyPr/>
          <a:lstStyle/>
          <a:p>
            <a:pPr marL="461963" indent="-461963"/>
            <a:r>
              <a:rPr lang="en-US" dirty="0"/>
              <a:t>Suppose that </a:t>
            </a:r>
            <a:r>
              <a:rPr lang="en-US" i="1" dirty="0"/>
              <a:t>g</a:t>
            </a:r>
            <a:r>
              <a:rPr lang="en-US" dirty="0"/>
              <a:t>(</a:t>
            </a:r>
            <a:r>
              <a:rPr lang="en-US" i="1" dirty="0"/>
              <a:t>t</a:t>
            </a:r>
            <a:r>
              <a:rPr lang="en-US" dirty="0"/>
              <a:t>) is sum of functions:</a:t>
            </a:r>
          </a:p>
        </p:txBody>
      </p:sp>
      <p:graphicFrame>
        <p:nvGraphicFramePr>
          <p:cNvPr id="20" name="Object 1025" descr="g of t equals g sub one of t plus g sub two of t">
            <a:extLst>
              <a:ext uri="{FF2B5EF4-FFF2-40B4-BE49-F238E27FC236}">
                <a16:creationId xmlns:a16="http://schemas.microsoft.com/office/drawing/2014/main" id="{59F52268-C90D-4B0E-9777-6F493FC98736}"/>
              </a:ext>
            </a:extLst>
          </p:cNvPr>
          <p:cNvGraphicFramePr>
            <a:graphicFrameLocks noGrp="1" noChangeAspect="1"/>
          </p:cNvGraphicFramePr>
          <p:nvPr>
            <p:ph type="pic" sz="quarter" idx="20"/>
            <p:extLst>
              <p:ext uri="{D42A27DB-BD31-4B8C-83A1-F6EECF244321}">
                <p14:modId xmlns:p14="http://schemas.microsoft.com/office/powerpoint/2010/main" val="20776792"/>
              </p:ext>
            </p:extLst>
          </p:nvPr>
        </p:nvGraphicFramePr>
        <p:xfrm>
          <a:off x="3525805" y="3046520"/>
          <a:ext cx="2092390" cy="382480"/>
        </p:xfrm>
        <a:graphic>
          <a:graphicData uri="http://schemas.openxmlformats.org/presentationml/2006/ole">
            <mc:AlternateContent xmlns:mc="http://schemas.openxmlformats.org/markup-compatibility/2006">
              <mc:Choice xmlns:v="urn:schemas-microsoft-com:vml" Requires="v">
                <p:oleObj name="Equation" r:id="rId4" imgW="1180800" imgH="215640" progId="Equation.3">
                  <p:embed/>
                </p:oleObj>
              </mc:Choice>
              <mc:Fallback>
                <p:oleObj name="Equation" r:id="rId4" imgW="1180800" imgH="215640" progId="Equation.3">
                  <p:embed/>
                  <p:pic>
                    <p:nvPicPr>
                      <p:cNvPr id="163841"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5805" y="3046520"/>
                        <a:ext cx="2092390" cy="3824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CF5D3918-CD09-4532-8780-B49CBC3BCE9F}"/>
              </a:ext>
            </a:extLst>
          </p:cNvPr>
          <p:cNvSpPr>
            <a:spLocks noGrp="1"/>
          </p:cNvSpPr>
          <p:nvPr>
            <p:ph sz="quarter" idx="21"/>
          </p:nvPr>
        </p:nvSpPr>
        <p:spPr>
          <a:xfrm>
            <a:off x="380060" y="3581400"/>
            <a:ext cx="3734740" cy="425450"/>
          </a:xfrm>
        </p:spPr>
        <p:txBody>
          <a:bodyPr/>
          <a:lstStyle/>
          <a:p>
            <a:pPr marL="461963" indent="-461963"/>
            <a:r>
              <a:rPr lang="en-US" dirty="0"/>
              <a:t>If </a:t>
            </a:r>
            <a:r>
              <a:rPr lang="en-US" i="1" dirty="0"/>
              <a:t>Y</a:t>
            </a:r>
            <a:r>
              <a:rPr lang="en-US" baseline="-25000" dirty="0"/>
              <a:t>1</a:t>
            </a:r>
            <a:r>
              <a:rPr lang="en-US" dirty="0"/>
              <a:t>, </a:t>
            </a:r>
            <a:r>
              <a:rPr lang="en-US" i="1" dirty="0"/>
              <a:t>Y</a:t>
            </a:r>
            <a:r>
              <a:rPr lang="en-US" baseline="-25000" dirty="0"/>
              <a:t>2</a:t>
            </a:r>
            <a:r>
              <a:rPr lang="en-US" dirty="0"/>
              <a:t> are solutions of</a:t>
            </a:r>
          </a:p>
        </p:txBody>
      </p:sp>
      <p:graphicFrame>
        <p:nvGraphicFramePr>
          <p:cNvPr id="21" name="Object 1026" descr="multiline equation line 1 sum with 3 summands y super double prime plus p of t times y super prime plus q of t times y equals g sub one of t line 2 sum with 3 summands y super double prime plus p of t times y super prime plus q of t times y equals g sub two of t">
            <a:extLst>
              <a:ext uri="{FF2B5EF4-FFF2-40B4-BE49-F238E27FC236}">
                <a16:creationId xmlns:a16="http://schemas.microsoft.com/office/drawing/2014/main" id="{81524BD7-FEC9-47F4-93A1-B4DA926ADD15}"/>
              </a:ext>
            </a:extLst>
          </p:cNvPr>
          <p:cNvGraphicFramePr>
            <a:graphicFrameLocks noGrp="1" noChangeAspect="1"/>
          </p:cNvGraphicFramePr>
          <p:nvPr>
            <p:ph type="pic" sz="quarter" idx="24"/>
            <p:extLst>
              <p:ext uri="{D42A27DB-BD31-4B8C-83A1-F6EECF244321}">
                <p14:modId xmlns:p14="http://schemas.microsoft.com/office/powerpoint/2010/main" val="428771220"/>
              </p:ext>
            </p:extLst>
          </p:nvPr>
        </p:nvGraphicFramePr>
        <p:xfrm>
          <a:off x="2829691" y="4163803"/>
          <a:ext cx="3484619" cy="980049"/>
        </p:xfrm>
        <a:graphic>
          <a:graphicData uri="http://schemas.openxmlformats.org/presentationml/2006/ole">
            <mc:AlternateContent xmlns:mc="http://schemas.openxmlformats.org/markup-compatibility/2006">
              <mc:Choice xmlns:v="urn:schemas-microsoft-com:vml" Requires="v">
                <p:oleObj name="Equation" r:id="rId6" imgW="1625400" imgH="457200" progId="Equation.3">
                  <p:embed/>
                </p:oleObj>
              </mc:Choice>
              <mc:Fallback>
                <p:oleObj name="Equation" r:id="rId6" imgW="1625400" imgH="457200" progId="Equation.3">
                  <p:embed/>
                  <p:pic>
                    <p:nvPicPr>
                      <p:cNvPr id="163842"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9691" y="4163803"/>
                        <a:ext cx="3484619" cy="98004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3505742A-E2AC-4307-B75E-3A8204CD750B}"/>
              </a:ext>
            </a:extLst>
          </p:cNvPr>
          <p:cNvSpPr>
            <a:spLocks noGrp="1"/>
          </p:cNvSpPr>
          <p:nvPr>
            <p:ph sz="quarter" idx="25"/>
          </p:nvPr>
        </p:nvSpPr>
        <p:spPr>
          <a:xfrm>
            <a:off x="838200" y="5458561"/>
            <a:ext cx="7742238" cy="685800"/>
          </a:xfrm>
        </p:spPr>
        <p:txBody>
          <a:bodyPr/>
          <a:lstStyle/>
          <a:p>
            <a:pPr marL="0" indent="0">
              <a:buNone/>
            </a:pPr>
            <a:r>
              <a:rPr lang="en-US" sz="2200" dirty="0"/>
              <a:t>respectively, then  </a:t>
            </a:r>
            <a:r>
              <a:rPr lang="en-US" sz="2200" i="1" dirty="0"/>
              <a:t>Y</a:t>
            </a:r>
            <a:r>
              <a:rPr lang="en-US" sz="2200" baseline="-25000" dirty="0"/>
              <a:t>1</a:t>
            </a:r>
            <a:r>
              <a:rPr lang="en-US" sz="2200" dirty="0"/>
              <a:t> + </a:t>
            </a:r>
            <a:r>
              <a:rPr lang="en-US" sz="2200" i="1" dirty="0"/>
              <a:t>Y</a:t>
            </a:r>
            <a:r>
              <a:rPr lang="en-US" sz="2200" baseline="-25000" dirty="0"/>
              <a:t>2</a:t>
            </a:r>
            <a:r>
              <a:rPr lang="en-US" sz="2200" dirty="0"/>
              <a:t> is a solution of the nonhomogeneous equation above.</a:t>
            </a:r>
            <a:endParaRPr lang="en-IN" sz="2200" dirty="0"/>
          </a:p>
        </p:txBody>
      </p:sp>
    </p:spTree>
    <p:extLst>
      <p:ext uri="{BB962C8B-B14F-4D97-AF65-F5344CB8AC3E}">
        <p14:creationId xmlns:p14="http://schemas.microsoft.com/office/powerpoint/2010/main" val="210303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0AD2-A546-4B46-804E-00B2C2974B73}"/>
              </a:ext>
            </a:extLst>
          </p:cNvPr>
          <p:cNvSpPr>
            <a:spLocks noGrp="1"/>
          </p:cNvSpPr>
          <p:nvPr>
            <p:ph type="title"/>
          </p:nvPr>
        </p:nvSpPr>
        <p:spPr>
          <a:xfrm>
            <a:off x="281354" y="457200"/>
            <a:ext cx="8534400" cy="914400"/>
          </a:xfrm>
        </p:spPr>
        <p:txBody>
          <a:bodyPr>
            <a:noAutofit/>
          </a:bodyPr>
          <a:lstStyle/>
          <a:p>
            <a:r>
              <a:rPr lang="fr-FR" dirty="0" err="1"/>
              <a:t>Example</a:t>
            </a:r>
            <a:r>
              <a:rPr lang="fr-FR" dirty="0"/>
              <a:t> 3.5.4: </a:t>
            </a:r>
            <a:r>
              <a:rPr lang="fr-FR" dirty="0" err="1"/>
              <a:t>Sum</a:t>
            </a:r>
            <a:r>
              <a:rPr lang="fr-FR" dirty="0"/>
              <a:t> </a:t>
            </a:r>
            <a:r>
              <a:rPr lang="fr-FR" i="1" dirty="0"/>
              <a:t>g</a:t>
            </a:r>
            <a:r>
              <a:rPr lang="fr-FR" dirty="0"/>
              <a:t>(</a:t>
            </a:r>
            <a:r>
              <a:rPr lang="fr-FR" i="1" dirty="0"/>
              <a:t>t</a:t>
            </a:r>
            <a:r>
              <a:rPr lang="fr-FR" dirty="0"/>
              <a:t>)</a:t>
            </a:r>
            <a:endParaRPr lang="en-IN" dirty="0"/>
          </a:p>
        </p:txBody>
      </p:sp>
      <p:sp>
        <p:nvSpPr>
          <p:cNvPr id="3" name="Content Placeholder 2">
            <a:extLst>
              <a:ext uri="{FF2B5EF4-FFF2-40B4-BE49-F238E27FC236}">
                <a16:creationId xmlns:a16="http://schemas.microsoft.com/office/drawing/2014/main" id="{5FFE6C1B-24BC-48F1-B37C-67F0DCD704E2}"/>
              </a:ext>
            </a:extLst>
          </p:cNvPr>
          <p:cNvSpPr>
            <a:spLocks noGrp="1"/>
          </p:cNvSpPr>
          <p:nvPr>
            <p:ph sz="quarter" idx="15"/>
          </p:nvPr>
        </p:nvSpPr>
        <p:spPr>
          <a:xfrm>
            <a:off x="380060" y="1371600"/>
            <a:ext cx="8534400" cy="425450"/>
          </a:xfrm>
        </p:spPr>
        <p:txBody>
          <a:bodyPr/>
          <a:lstStyle/>
          <a:p>
            <a:pPr marL="461963" indent="-461963"/>
            <a:r>
              <a:rPr lang="en-IN" sz="2400" dirty="0"/>
              <a:t>Consider the equation</a:t>
            </a:r>
          </a:p>
        </p:txBody>
      </p:sp>
      <p:graphicFrame>
        <p:nvGraphicFramePr>
          <p:cNvPr id="19" name="Object 0" descr="equation left hand side y super double prime minus three times y super prime minus four times y equals right hand side three times e super two times t plus two times sine of t minus eight times e super t times cosine of two times t">
            <a:extLst>
              <a:ext uri="{FF2B5EF4-FFF2-40B4-BE49-F238E27FC236}">
                <a16:creationId xmlns:a16="http://schemas.microsoft.com/office/drawing/2014/main" id="{3B82FF0E-CA2F-439A-B52F-EC193CA78349}"/>
              </a:ext>
            </a:extLst>
          </p:cNvPr>
          <p:cNvGraphicFramePr>
            <a:graphicFrameLocks noGrp="1" noChangeAspect="1"/>
          </p:cNvGraphicFramePr>
          <p:nvPr>
            <p:ph sz="quarter" idx="16"/>
            <p:extLst>
              <p:ext uri="{D42A27DB-BD31-4B8C-83A1-F6EECF244321}">
                <p14:modId xmlns:p14="http://schemas.microsoft.com/office/powerpoint/2010/main" val="3688838412"/>
              </p:ext>
            </p:extLst>
          </p:nvPr>
        </p:nvGraphicFramePr>
        <p:xfrm>
          <a:off x="1676400" y="1828800"/>
          <a:ext cx="4919829" cy="476113"/>
        </p:xfrm>
        <a:graphic>
          <a:graphicData uri="http://schemas.openxmlformats.org/presentationml/2006/ole">
            <mc:AlternateContent xmlns:mc="http://schemas.openxmlformats.org/markup-compatibility/2006">
              <mc:Choice xmlns:v="urn:schemas-microsoft-com:vml" Requires="v">
                <p:oleObj name="Equation" r:id="rId2" imgW="2361960" imgH="228600" progId="Equation.3">
                  <p:embed/>
                </p:oleObj>
              </mc:Choice>
              <mc:Fallback>
                <p:oleObj name="Equation" r:id="rId2" imgW="2361960" imgH="228600" progId="Equation.3">
                  <p:embed/>
                  <p:pic>
                    <p:nvPicPr>
                      <p:cNvPr id="164864"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28800"/>
                        <a:ext cx="4919829" cy="476113"/>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44DD29D5-588C-4C49-A599-292B7BD2C232}"/>
              </a:ext>
            </a:extLst>
          </p:cNvPr>
          <p:cNvSpPr>
            <a:spLocks noGrp="1"/>
          </p:cNvSpPr>
          <p:nvPr>
            <p:ph sz="quarter" idx="18"/>
          </p:nvPr>
        </p:nvSpPr>
        <p:spPr>
          <a:xfrm>
            <a:off x="380060" y="2514600"/>
            <a:ext cx="8334022" cy="425450"/>
          </a:xfrm>
        </p:spPr>
        <p:txBody>
          <a:bodyPr/>
          <a:lstStyle/>
          <a:p>
            <a:pPr marL="461963" indent="-461963"/>
            <a:r>
              <a:rPr lang="en-US" sz="2200" dirty="0"/>
              <a:t>Our equations to solve individually are</a:t>
            </a:r>
          </a:p>
        </p:txBody>
      </p:sp>
      <p:graphicFrame>
        <p:nvGraphicFramePr>
          <p:cNvPr id="20" name="Object 2" descr="multiline equation line 1 equation left hand side y super double prime minus three times y super prime minus four times y equals right hand side three times e super two times t line 2 equation left hand side y super double prime minus three times y super prime minus four times y equals right hand side two times sine of t line 3 equation left hand side y super double prime minus three times y super prime minus four times y equals right hand side negative eight times e super t times cosine of two times t">
            <a:extLst>
              <a:ext uri="{FF2B5EF4-FFF2-40B4-BE49-F238E27FC236}">
                <a16:creationId xmlns:a16="http://schemas.microsoft.com/office/drawing/2014/main" id="{C07855F4-514C-47F6-8F8D-3F371B7CAB70}"/>
              </a:ext>
            </a:extLst>
          </p:cNvPr>
          <p:cNvGraphicFramePr>
            <a:graphicFrameLocks noGrp="1" noChangeAspect="1"/>
          </p:cNvGraphicFramePr>
          <p:nvPr>
            <p:ph type="pic" sz="quarter" idx="20"/>
            <p:extLst>
              <p:ext uri="{D42A27DB-BD31-4B8C-83A1-F6EECF244321}">
                <p14:modId xmlns:p14="http://schemas.microsoft.com/office/powerpoint/2010/main" val="2554095800"/>
              </p:ext>
            </p:extLst>
          </p:nvPr>
        </p:nvGraphicFramePr>
        <p:xfrm>
          <a:off x="2819400" y="3082187"/>
          <a:ext cx="3378678" cy="1489813"/>
        </p:xfrm>
        <a:graphic>
          <a:graphicData uri="http://schemas.openxmlformats.org/presentationml/2006/ole">
            <mc:AlternateContent xmlns:mc="http://schemas.openxmlformats.org/markup-compatibility/2006">
              <mc:Choice xmlns:v="urn:schemas-microsoft-com:vml" Requires="v">
                <p:oleObj name="Equation" r:id="rId4" imgW="1612800" imgH="711000" progId="Equation.3">
                  <p:embed/>
                </p:oleObj>
              </mc:Choice>
              <mc:Fallback>
                <p:oleObj name="Equation" r:id="rId4" imgW="1612800" imgH="711000" progId="Equation.3">
                  <p:embed/>
                  <p:pic>
                    <p:nvPicPr>
                      <p:cNvPr id="16486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082187"/>
                        <a:ext cx="3378678" cy="14898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94105D9-7D08-43D9-A610-4E5A267825EF}"/>
              </a:ext>
            </a:extLst>
          </p:cNvPr>
          <p:cNvSpPr>
            <a:spLocks noGrp="1"/>
          </p:cNvSpPr>
          <p:nvPr>
            <p:ph sz="quarter" idx="21"/>
          </p:nvPr>
        </p:nvSpPr>
        <p:spPr>
          <a:xfrm>
            <a:off x="380060" y="4724400"/>
            <a:ext cx="4268140" cy="425450"/>
          </a:xfrm>
        </p:spPr>
        <p:txBody>
          <a:bodyPr/>
          <a:lstStyle/>
          <a:p>
            <a:pPr marL="461963" indent="-461963"/>
            <a:r>
              <a:rPr lang="en-US" sz="2200" dirty="0"/>
              <a:t>Our particular solution is then</a:t>
            </a:r>
          </a:p>
        </p:txBody>
      </p:sp>
      <p:graphicFrame>
        <p:nvGraphicFramePr>
          <p:cNvPr id="22" name="Object 1" descr="cap y of t equals negative one divided by two times e super two times t plus three divided by 17 times cosine of t minus five divided by 17 times sine of t plus 10 divided by 13 times e super t times cosine of two times t postfix plus two divided by 13 times e super t times sine of two times t">
            <a:extLst>
              <a:ext uri="{FF2B5EF4-FFF2-40B4-BE49-F238E27FC236}">
                <a16:creationId xmlns:a16="http://schemas.microsoft.com/office/drawing/2014/main" id="{6488A7C2-2C58-440F-A811-70F28CD03063}"/>
              </a:ext>
            </a:extLst>
          </p:cNvPr>
          <p:cNvGraphicFramePr>
            <a:graphicFrameLocks noGrp="1" noChangeAspect="1"/>
          </p:cNvGraphicFramePr>
          <p:nvPr>
            <p:ph type="pic" sz="quarter" idx="24"/>
            <p:extLst>
              <p:ext uri="{D42A27DB-BD31-4B8C-83A1-F6EECF244321}">
                <p14:modId xmlns:p14="http://schemas.microsoft.com/office/powerpoint/2010/main" val="4199476829"/>
              </p:ext>
            </p:extLst>
          </p:nvPr>
        </p:nvGraphicFramePr>
        <p:xfrm>
          <a:off x="1367539" y="5302251"/>
          <a:ext cx="6481061" cy="717550"/>
        </p:xfrm>
        <a:graphic>
          <a:graphicData uri="http://schemas.openxmlformats.org/presentationml/2006/ole">
            <mc:AlternateContent xmlns:mc="http://schemas.openxmlformats.org/markup-compatibility/2006">
              <mc:Choice xmlns:v="urn:schemas-microsoft-com:vml" Requires="v">
                <p:oleObj name="Equation" r:id="rId6" imgW="3555720" imgH="393480" progId="Equation.3">
                  <p:embed/>
                </p:oleObj>
              </mc:Choice>
              <mc:Fallback>
                <p:oleObj name="Equation" r:id="rId6" imgW="3555720" imgH="393480" progId="Equation.3">
                  <p:embed/>
                  <p:pic>
                    <p:nvPicPr>
                      <p:cNvPr id="164865"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67539" y="5302251"/>
                        <a:ext cx="6481061" cy="717550"/>
                      </a:xfrm>
                      <a:prstGeom prst="rect">
                        <a:avLst/>
                      </a:prstGeom>
                      <a:noFill/>
                    </p:spPr>
                  </p:pic>
                </p:oleObj>
              </mc:Fallback>
            </mc:AlternateContent>
          </a:graphicData>
        </a:graphic>
      </p:graphicFrame>
    </p:spTree>
    <p:extLst>
      <p:ext uri="{BB962C8B-B14F-4D97-AF65-F5344CB8AC3E}">
        <p14:creationId xmlns:p14="http://schemas.microsoft.com/office/powerpoint/2010/main" val="187031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156AE-3AB2-4870-A515-B5521E81196C}"/>
              </a:ext>
            </a:extLst>
          </p:cNvPr>
          <p:cNvSpPr>
            <a:spLocks noGrp="1"/>
          </p:cNvSpPr>
          <p:nvPr>
            <p:ph type="title"/>
          </p:nvPr>
        </p:nvSpPr>
        <p:spPr/>
        <p:txBody>
          <a:bodyPr/>
          <a:lstStyle/>
          <a:p>
            <a:r>
              <a:rPr lang="en-US" dirty="0"/>
              <a:t>Example 3.5.5: First Attempt</a:t>
            </a:r>
            <a:endParaRPr lang="en-IN" dirty="0"/>
          </a:p>
        </p:txBody>
      </p:sp>
      <p:sp>
        <p:nvSpPr>
          <p:cNvPr id="3" name="Content Placeholder 2">
            <a:extLst>
              <a:ext uri="{FF2B5EF4-FFF2-40B4-BE49-F238E27FC236}">
                <a16:creationId xmlns:a16="http://schemas.microsoft.com/office/drawing/2014/main" id="{02631699-50EA-4B50-BFA7-3D045C1879DE}"/>
              </a:ext>
            </a:extLst>
          </p:cNvPr>
          <p:cNvSpPr>
            <a:spLocks noGrp="1"/>
          </p:cNvSpPr>
          <p:nvPr>
            <p:ph sz="quarter" idx="15"/>
          </p:nvPr>
        </p:nvSpPr>
        <p:spPr>
          <a:xfrm>
            <a:off x="380060" y="1524000"/>
            <a:ext cx="8534400" cy="425450"/>
          </a:xfrm>
        </p:spPr>
        <p:txBody>
          <a:bodyPr/>
          <a:lstStyle/>
          <a:p>
            <a:pPr marL="461963" indent="-461963"/>
            <a:r>
              <a:rPr lang="en-IN" sz="2200" dirty="0"/>
              <a:t>Consider the nonhomogeneous equation</a:t>
            </a:r>
          </a:p>
        </p:txBody>
      </p:sp>
      <p:graphicFrame>
        <p:nvGraphicFramePr>
          <p:cNvPr id="12" name="Object 11" descr="equation left hand side y super double prime minus three times y super prime minus four times y equals right hand side two times e super negative t">
            <a:extLst>
              <a:ext uri="{FF2B5EF4-FFF2-40B4-BE49-F238E27FC236}">
                <a16:creationId xmlns:a16="http://schemas.microsoft.com/office/drawing/2014/main" id="{72D2ED7E-FB64-482D-A090-018AB2BEC963}"/>
              </a:ext>
            </a:extLst>
          </p:cNvPr>
          <p:cNvGraphicFramePr>
            <a:graphicFrameLocks noChangeAspect="1"/>
          </p:cNvGraphicFramePr>
          <p:nvPr>
            <p:extLst>
              <p:ext uri="{D42A27DB-BD31-4B8C-83A1-F6EECF244321}">
                <p14:modId xmlns:p14="http://schemas.microsoft.com/office/powerpoint/2010/main" val="1006164363"/>
              </p:ext>
            </p:extLst>
          </p:nvPr>
        </p:nvGraphicFramePr>
        <p:xfrm>
          <a:off x="3514555" y="2021598"/>
          <a:ext cx="2114890" cy="404979"/>
        </p:xfrm>
        <a:graphic>
          <a:graphicData uri="http://schemas.openxmlformats.org/presentationml/2006/ole">
            <mc:AlternateContent xmlns:mc="http://schemas.openxmlformats.org/markup-compatibility/2006">
              <mc:Choice xmlns:v="urn:schemas-microsoft-com:vml" Requires="v">
                <p:oleObj name="Equation" r:id="rId2" imgW="1193760" imgH="228600" progId="Equation.DSMT4">
                  <p:embed/>
                </p:oleObj>
              </mc:Choice>
              <mc:Fallback>
                <p:oleObj name="Equation" r:id="rId2" imgW="1193760" imgH="228600" progId="Equation.DSMT4">
                  <p:embed/>
                  <p:pic>
                    <p:nvPicPr>
                      <p:cNvPr id="3" name="Object 2"/>
                      <p:cNvPicPr/>
                      <p:nvPr/>
                    </p:nvPicPr>
                    <p:blipFill>
                      <a:blip r:embed="rId3"/>
                      <a:stretch>
                        <a:fillRect/>
                      </a:stretch>
                    </p:blipFill>
                    <p:spPr>
                      <a:xfrm>
                        <a:off x="3514555" y="2021598"/>
                        <a:ext cx="2114890" cy="40497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CAEB8B8-7645-48E4-B13F-3134A0C26B74}"/>
              </a:ext>
            </a:extLst>
          </p:cNvPr>
          <p:cNvSpPr>
            <a:spLocks noGrp="1"/>
          </p:cNvSpPr>
          <p:nvPr>
            <p:ph sz="quarter" idx="18"/>
          </p:nvPr>
        </p:nvSpPr>
        <p:spPr>
          <a:xfrm>
            <a:off x="380060" y="2514600"/>
            <a:ext cx="8334022" cy="449139"/>
          </a:xfrm>
        </p:spPr>
        <p:txBody>
          <a:bodyPr/>
          <a:lstStyle/>
          <a:p>
            <a:pPr marL="461963" indent="-461963"/>
            <a:r>
              <a:rPr lang="en-US" sz="2200" dirty="0"/>
              <a:t>We seek </a:t>
            </a:r>
            <a:r>
              <a:rPr lang="en-US" sz="2200" i="1" dirty="0"/>
              <a:t>Y</a:t>
            </a:r>
            <a:r>
              <a:rPr lang="en-US" sz="2200" dirty="0"/>
              <a:t> satisfying this equation. We begin with</a:t>
            </a:r>
          </a:p>
        </p:txBody>
      </p:sp>
      <p:graphicFrame>
        <p:nvGraphicFramePr>
          <p:cNvPr id="20" name="Object 1025" descr="cap y of t equals cap a times e super negative t multirelation right double arrow cap y super prime of t equals negative cap a times e super negative t comma cap y super double prime of t equals cap a times e super negative t">
            <a:extLst>
              <a:ext uri="{FF2B5EF4-FFF2-40B4-BE49-F238E27FC236}">
                <a16:creationId xmlns:a16="http://schemas.microsoft.com/office/drawing/2014/main" id="{814F8432-E2D3-406E-A2E5-3E3EF9A6FD3B}"/>
              </a:ext>
            </a:extLst>
          </p:cNvPr>
          <p:cNvGraphicFramePr>
            <a:graphicFrameLocks noGrp="1" noChangeAspect="1"/>
          </p:cNvGraphicFramePr>
          <p:nvPr>
            <p:ph type="pic" sz="quarter" idx="20"/>
            <p:extLst>
              <p:ext uri="{D42A27DB-BD31-4B8C-83A1-F6EECF244321}">
                <p14:modId xmlns:p14="http://schemas.microsoft.com/office/powerpoint/2010/main" val="4112317151"/>
              </p:ext>
            </p:extLst>
          </p:nvPr>
        </p:nvGraphicFramePr>
        <p:xfrm>
          <a:off x="2167342" y="2971800"/>
          <a:ext cx="4809317" cy="428555"/>
        </p:xfrm>
        <a:graphic>
          <a:graphicData uri="http://schemas.openxmlformats.org/presentationml/2006/ole">
            <mc:AlternateContent xmlns:mc="http://schemas.openxmlformats.org/markup-compatibility/2006">
              <mc:Choice xmlns:v="urn:schemas-microsoft-com:vml" Requires="v">
                <p:oleObj name="Equation" r:id="rId4" imgW="2565360" imgH="228600" progId="Equation.3">
                  <p:embed/>
                </p:oleObj>
              </mc:Choice>
              <mc:Fallback>
                <p:oleObj name="Equation" r:id="rId4" imgW="2565360" imgH="228600" progId="Equation.3">
                  <p:embed/>
                  <p:pic>
                    <p:nvPicPr>
                      <p:cNvPr id="161793"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7342" y="2971800"/>
                        <a:ext cx="4809317" cy="42855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C075A21B-FA68-4D5A-A341-7ED5E9EC7B31}"/>
              </a:ext>
            </a:extLst>
          </p:cNvPr>
          <p:cNvSpPr>
            <a:spLocks noGrp="1"/>
          </p:cNvSpPr>
          <p:nvPr>
            <p:ph sz="quarter" idx="21"/>
          </p:nvPr>
        </p:nvSpPr>
        <p:spPr>
          <a:xfrm>
            <a:off x="380060" y="3429000"/>
            <a:ext cx="8334022" cy="428555"/>
          </a:xfrm>
        </p:spPr>
        <p:txBody>
          <a:bodyPr/>
          <a:lstStyle/>
          <a:p>
            <a:pPr marL="461963" indent="-461963"/>
            <a:r>
              <a:rPr lang="en-US" sz="2200" dirty="0"/>
              <a:t>Substituting these derivatives into differential equation,</a:t>
            </a:r>
          </a:p>
        </p:txBody>
      </p:sp>
      <p:graphicFrame>
        <p:nvGraphicFramePr>
          <p:cNvPr id="21" name="Object 1026" descr="equation left hand side open left parenthesis cap a plus three times cap a minus four times cap a close times e minus t equals right hand side two times e minus t">
            <a:extLst>
              <a:ext uri="{FF2B5EF4-FFF2-40B4-BE49-F238E27FC236}">
                <a16:creationId xmlns:a16="http://schemas.microsoft.com/office/drawing/2014/main" id="{48A0C951-BBD4-4D44-BBDC-1DBCAC40CD37}"/>
              </a:ext>
            </a:extLst>
          </p:cNvPr>
          <p:cNvGraphicFramePr>
            <a:graphicFrameLocks noGrp="1" noChangeAspect="1"/>
          </p:cNvGraphicFramePr>
          <p:nvPr>
            <p:ph type="pic" sz="quarter" idx="24"/>
            <p:extLst>
              <p:ext uri="{D42A27DB-BD31-4B8C-83A1-F6EECF244321}">
                <p14:modId xmlns:p14="http://schemas.microsoft.com/office/powerpoint/2010/main" val="2644882912"/>
              </p:ext>
            </p:extLst>
          </p:nvPr>
        </p:nvGraphicFramePr>
        <p:xfrm>
          <a:off x="3099453" y="3810000"/>
          <a:ext cx="2945095" cy="395980"/>
        </p:xfrm>
        <a:graphic>
          <a:graphicData uri="http://schemas.openxmlformats.org/presentationml/2006/ole">
            <mc:AlternateContent xmlns:mc="http://schemas.openxmlformats.org/markup-compatibility/2006">
              <mc:Choice xmlns:v="urn:schemas-microsoft-com:vml" Requires="v">
                <p:oleObj name="Equation" r:id="rId6" imgW="1511280" imgH="203040" progId="Equation.3">
                  <p:embed/>
                </p:oleObj>
              </mc:Choice>
              <mc:Fallback>
                <p:oleObj name="Equation" r:id="rId6" imgW="1511280" imgH="203040" progId="Equation.3">
                  <p:embed/>
                  <p:pic>
                    <p:nvPicPr>
                      <p:cNvPr id="161794"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453" y="3810000"/>
                        <a:ext cx="2945095"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043F47D7-3CE9-49E1-9EE7-5A94D7871732}"/>
              </a:ext>
            </a:extLst>
          </p:cNvPr>
          <p:cNvSpPr>
            <a:spLocks noGrp="1"/>
          </p:cNvSpPr>
          <p:nvPr>
            <p:ph sz="quarter" idx="25"/>
          </p:nvPr>
        </p:nvSpPr>
        <p:spPr>
          <a:xfrm>
            <a:off x="380060" y="4267200"/>
            <a:ext cx="8200378" cy="685800"/>
          </a:xfrm>
        </p:spPr>
        <p:txBody>
          <a:bodyPr/>
          <a:lstStyle/>
          <a:p>
            <a:pPr marL="461963" indent="-461963"/>
            <a:r>
              <a:rPr lang="en-US" sz="2200" dirty="0"/>
              <a:t>Since the left side of the above equation is always 0, no value of A can be found to make</a:t>
            </a:r>
            <a:endParaRPr lang="en-IN" sz="2200" dirty="0"/>
          </a:p>
        </p:txBody>
      </p:sp>
      <p:graphicFrame>
        <p:nvGraphicFramePr>
          <p:cNvPr id="22" name="Object 1028" descr="cap y of t equals cap a times e super negative t">
            <a:extLst>
              <a:ext uri="{FF2B5EF4-FFF2-40B4-BE49-F238E27FC236}">
                <a16:creationId xmlns:a16="http://schemas.microsoft.com/office/drawing/2014/main" id="{BFBDDADE-AB1C-41C9-BA5D-297A539A09A7}"/>
              </a:ext>
            </a:extLst>
          </p:cNvPr>
          <p:cNvGraphicFramePr>
            <a:graphicFrameLocks noGrp="1" noChangeAspect="1"/>
          </p:cNvGraphicFramePr>
          <p:nvPr>
            <p:ph type="pic" sz="quarter" idx="19"/>
            <p:extLst>
              <p:ext uri="{D42A27DB-BD31-4B8C-83A1-F6EECF244321}">
                <p14:modId xmlns:p14="http://schemas.microsoft.com/office/powerpoint/2010/main" val="2885358628"/>
              </p:ext>
            </p:extLst>
          </p:nvPr>
        </p:nvGraphicFramePr>
        <p:xfrm>
          <a:off x="3420992" y="4572000"/>
          <a:ext cx="1227208" cy="368163"/>
        </p:xfrm>
        <a:graphic>
          <a:graphicData uri="http://schemas.openxmlformats.org/presentationml/2006/ole">
            <mc:AlternateContent xmlns:mc="http://schemas.openxmlformats.org/markup-compatibility/2006">
              <mc:Choice xmlns:v="urn:schemas-microsoft-com:vml" Requires="v">
                <p:oleObj name="Equation" r:id="rId8" imgW="761760" imgH="228600" progId="Equation.3">
                  <p:embed/>
                </p:oleObj>
              </mc:Choice>
              <mc:Fallback>
                <p:oleObj name="Equation" r:id="rId8" imgW="761760" imgH="228600" progId="Equation.3">
                  <p:embed/>
                  <p:pic>
                    <p:nvPicPr>
                      <p:cNvPr id="161796"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0992" y="4572000"/>
                        <a:ext cx="1227208" cy="368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9" name="Content Placeholder 8">
            <a:extLst>
              <a:ext uri="{FF2B5EF4-FFF2-40B4-BE49-F238E27FC236}">
                <a16:creationId xmlns:a16="http://schemas.microsoft.com/office/drawing/2014/main" id="{6BFC3E37-1406-4BB4-A2EE-B3A00E7833EB}"/>
              </a:ext>
            </a:extLst>
          </p:cNvPr>
          <p:cNvSpPr>
            <a:spLocks noGrp="1"/>
          </p:cNvSpPr>
          <p:nvPr>
            <p:ph sz="quarter" idx="22"/>
          </p:nvPr>
        </p:nvSpPr>
        <p:spPr>
          <a:xfrm>
            <a:off x="380060" y="4572000"/>
            <a:ext cx="8154340" cy="1447800"/>
          </a:xfrm>
        </p:spPr>
        <p:txBody>
          <a:bodyPr/>
          <a:lstStyle/>
          <a:p>
            <a:pPr marL="461963" indent="3657600">
              <a:buNone/>
            </a:pPr>
            <a:r>
              <a:rPr lang="en-US" sz="2200" dirty="0"/>
              <a:t>a solution to the nonhomogeneous equation.</a:t>
            </a:r>
          </a:p>
          <a:p>
            <a:pPr marL="461963" indent="-461963">
              <a:buClr>
                <a:schemeClr val="accent2"/>
              </a:buClr>
              <a:buFont typeface="Arial" panose="020B0604020202020204" pitchFamily="34" charset="0"/>
              <a:buChar char="•"/>
            </a:pPr>
            <a:r>
              <a:rPr lang="en-US" sz="2200" dirty="0"/>
              <a:t>To understand why this happens, we will look at the solution of the corresponding homogeneous differential equation.</a:t>
            </a:r>
            <a:endParaRPr lang="en-IN" sz="2200" dirty="0"/>
          </a:p>
        </p:txBody>
      </p:sp>
    </p:spTree>
    <p:extLst>
      <p:ext uri="{BB962C8B-B14F-4D97-AF65-F5344CB8AC3E}">
        <p14:creationId xmlns:p14="http://schemas.microsoft.com/office/powerpoint/2010/main" val="2088227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ECE9-5F7C-493C-B676-AD6CBD4DA331}"/>
              </a:ext>
            </a:extLst>
          </p:cNvPr>
          <p:cNvSpPr>
            <a:spLocks noGrp="1"/>
          </p:cNvSpPr>
          <p:nvPr>
            <p:ph type="title"/>
          </p:nvPr>
        </p:nvSpPr>
        <p:spPr>
          <a:xfrm>
            <a:off x="281354" y="457200"/>
            <a:ext cx="8534400" cy="617407"/>
          </a:xfrm>
        </p:spPr>
        <p:txBody>
          <a:bodyPr>
            <a:noAutofit/>
          </a:bodyPr>
          <a:lstStyle/>
          <a:p>
            <a:r>
              <a:rPr lang="en-US" dirty="0"/>
              <a:t>Example 3.5.5: Homogeneous Solution</a:t>
            </a:r>
            <a:endParaRPr lang="en-IN" dirty="0"/>
          </a:p>
        </p:txBody>
      </p:sp>
      <p:sp>
        <p:nvSpPr>
          <p:cNvPr id="3" name="Content Placeholder 2">
            <a:extLst>
              <a:ext uri="{FF2B5EF4-FFF2-40B4-BE49-F238E27FC236}">
                <a16:creationId xmlns:a16="http://schemas.microsoft.com/office/drawing/2014/main" id="{959C14DF-C7FF-4673-8C10-F0EFEF5B0FF0}"/>
              </a:ext>
            </a:extLst>
          </p:cNvPr>
          <p:cNvSpPr>
            <a:spLocks noGrp="1"/>
          </p:cNvSpPr>
          <p:nvPr>
            <p:ph sz="quarter" idx="15"/>
          </p:nvPr>
        </p:nvSpPr>
        <p:spPr/>
        <p:txBody>
          <a:bodyPr/>
          <a:lstStyle/>
          <a:p>
            <a:pPr marL="461963" indent="-461963"/>
            <a:r>
              <a:rPr lang="en-US" sz="2200" dirty="0"/>
              <a:t>To solve the corresponding homogeneous equation:</a:t>
            </a:r>
          </a:p>
        </p:txBody>
      </p:sp>
      <p:graphicFrame>
        <p:nvGraphicFramePr>
          <p:cNvPr id="19" name="Object 12" descr="y super double prime minus three times y super prime minus four times y equals zero">
            <a:extLst>
              <a:ext uri="{FF2B5EF4-FFF2-40B4-BE49-F238E27FC236}">
                <a16:creationId xmlns:a16="http://schemas.microsoft.com/office/drawing/2014/main" id="{841867C6-AA48-4665-826D-681783EBB978}"/>
              </a:ext>
            </a:extLst>
          </p:cNvPr>
          <p:cNvGraphicFramePr>
            <a:graphicFrameLocks noGrp="1" noChangeAspect="1"/>
          </p:cNvGraphicFramePr>
          <p:nvPr>
            <p:ph sz="quarter" idx="16"/>
            <p:extLst>
              <p:ext uri="{D42A27DB-BD31-4B8C-83A1-F6EECF244321}">
                <p14:modId xmlns:p14="http://schemas.microsoft.com/office/powerpoint/2010/main" val="3996451730"/>
              </p:ext>
            </p:extLst>
          </p:nvPr>
        </p:nvGraphicFramePr>
        <p:xfrm>
          <a:off x="3649549" y="2109656"/>
          <a:ext cx="1844902" cy="359982"/>
        </p:xfrm>
        <a:graphic>
          <a:graphicData uri="http://schemas.openxmlformats.org/presentationml/2006/ole">
            <mc:AlternateContent xmlns:mc="http://schemas.openxmlformats.org/markup-compatibility/2006">
              <mc:Choice xmlns:v="urn:schemas-microsoft-com:vml" Requires="v">
                <p:oleObj name="Equation" r:id="rId2" imgW="1041120" imgH="203040" progId="Equation.3">
                  <p:embed/>
                </p:oleObj>
              </mc:Choice>
              <mc:Fallback>
                <p:oleObj name="Equation" r:id="rId2" imgW="1041120" imgH="203040" progId="Equation.3">
                  <p:embed/>
                  <p:pic>
                    <p:nvPicPr>
                      <p:cNvPr id="156684"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549" y="2109656"/>
                        <a:ext cx="1844902"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7AB13470-8D68-4BAC-9BD6-7DB5767E8836}"/>
              </a:ext>
            </a:extLst>
          </p:cNvPr>
          <p:cNvSpPr>
            <a:spLocks noGrp="1"/>
          </p:cNvSpPr>
          <p:nvPr>
            <p:ph sz="quarter" idx="18"/>
          </p:nvPr>
        </p:nvSpPr>
        <p:spPr>
          <a:xfrm>
            <a:off x="380060" y="2514600"/>
            <a:ext cx="8334022" cy="425450"/>
          </a:xfrm>
        </p:spPr>
        <p:txBody>
          <a:bodyPr/>
          <a:lstStyle/>
          <a:p>
            <a:pPr marL="461963" indent="-461963"/>
            <a:r>
              <a:rPr lang="en-US" sz="2200" dirty="0"/>
              <a:t>We use the techniques from Section 3.1 and get</a:t>
            </a:r>
          </a:p>
        </p:txBody>
      </p:sp>
      <p:graphicFrame>
        <p:nvGraphicFramePr>
          <p:cNvPr id="20" name="Object 14" descr="y sub one of t equals e super negative t zero width space zero width space and y sub two of t equals e super four times t">
            <a:extLst>
              <a:ext uri="{FF2B5EF4-FFF2-40B4-BE49-F238E27FC236}">
                <a16:creationId xmlns:a16="http://schemas.microsoft.com/office/drawing/2014/main" id="{02A363FC-136F-415B-B054-79450CE734DD}"/>
              </a:ext>
            </a:extLst>
          </p:cNvPr>
          <p:cNvGraphicFramePr>
            <a:graphicFrameLocks noGrp="1" noChangeAspect="1"/>
          </p:cNvGraphicFramePr>
          <p:nvPr>
            <p:ph type="pic" sz="quarter" idx="20"/>
            <p:extLst>
              <p:ext uri="{D42A27DB-BD31-4B8C-83A1-F6EECF244321}">
                <p14:modId xmlns:p14="http://schemas.microsoft.com/office/powerpoint/2010/main" val="2326322893"/>
              </p:ext>
            </p:extLst>
          </p:nvPr>
        </p:nvGraphicFramePr>
        <p:xfrm>
          <a:off x="3222071" y="2971800"/>
          <a:ext cx="2699859" cy="404979"/>
        </p:xfrm>
        <a:graphic>
          <a:graphicData uri="http://schemas.openxmlformats.org/presentationml/2006/ole">
            <mc:AlternateContent xmlns:mc="http://schemas.openxmlformats.org/markup-compatibility/2006">
              <mc:Choice xmlns:v="urn:schemas-microsoft-com:vml" Requires="v">
                <p:oleObj name="Equation" r:id="rId4" imgW="1523880" imgH="228600" progId="Equation.3">
                  <p:embed/>
                </p:oleObj>
              </mc:Choice>
              <mc:Fallback>
                <p:oleObj name="Equation" r:id="rId4" imgW="1523880" imgH="228600" progId="Equation.3">
                  <p:embed/>
                  <p:pic>
                    <p:nvPicPr>
                      <p:cNvPr id="156686"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2071" y="2971800"/>
                        <a:ext cx="2699859"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33919C02-7A51-4641-924A-9D9099DABDA6}"/>
              </a:ext>
            </a:extLst>
          </p:cNvPr>
          <p:cNvSpPr>
            <a:spLocks noGrp="1"/>
          </p:cNvSpPr>
          <p:nvPr>
            <p:ph sz="quarter" idx="21"/>
          </p:nvPr>
        </p:nvSpPr>
        <p:spPr>
          <a:xfrm>
            <a:off x="380060" y="3462744"/>
            <a:ext cx="4801540" cy="455207"/>
          </a:xfrm>
        </p:spPr>
        <p:txBody>
          <a:bodyPr/>
          <a:lstStyle/>
          <a:p>
            <a:pPr marL="461963" indent="-461963"/>
            <a:r>
              <a:rPr lang="en-US" sz="2200" dirty="0"/>
              <a:t>Thus our assumed particular solution</a:t>
            </a:r>
            <a:endParaRPr lang="en-IN" sz="2200" dirty="0"/>
          </a:p>
        </p:txBody>
      </p:sp>
      <p:graphicFrame>
        <p:nvGraphicFramePr>
          <p:cNvPr id="21" name="Object 13" descr="cap y of t equals cap a times e super negative t">
            <a:extLst>
              <a:ext uri="{FF2B5EF4-FFF2-40B4-BE49-F238E27FC236}">
                <a16:creationId xmlns:a16="http://schemas.microsoft.com/office/drawing/2014/main" id="{887E9536-3429-48CC-95EC-BFA909DE5822}"/>
              </a:ext>
            </a:extLst>
          </p:cNvPr>
          <p:cNvGraphicFramePr>
            <a:graphicFrameLocks noGrp="1" noChangeAspect="1"/>
          </p:cNvGraphicFramePr>
          <p:nvPr>
            <p:ph type="pic" sz="quarter" idx="24"/>
            <p:extLst>
              <p:ext uri="{D42A27DB-BD31-4B8C-83A1-F6EECF244321}">
                <p14:modId xmlns:p14="http://schemas.microsoft.com/office/powerpoint/2010/main" val="2556929996"/>
              </p:ext>
            </p:extLst>
          </p:nvPr>
        </p:nvGraphicFramePr>
        <p:xfrm>
          <a:off x="5183393" y="3449249"/>
          <a:ext cx="1349929" cy="404979"/>
        </p:xfrm>
        <a:graphic>
          <a:graphicData uri="http://schemas.openxmlformats.org/presentationml/2006/ole">
            <mc:AlternateContent xmlns:mc="http://schemas.openxmlformats.org/markup-compatibility/2006">
              <mc:Choice xmlns:v="urn:schemas-microsoft-com:vml" Requires="v">
                <p:oleObj name="Equation" r:id="rId6" imgW="761760" imgH="228600" progId="Equation.3">
                  <p:embed/>
                </p:oleObj>
              </mc:Choice>
              <mc:Fallback>
                <p:oleObj name="Equation" r:id="rId6" imgW="761760" imgH="228600" progId="Equation.3">
                  <p:embed/>
                  <p:pic>
                    <p:nvPicPr>
                      <p:cNvPr id="156685"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3393" y="3449249"/>
                        <a:ext cx="1349929" cy="4049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11" name="Content Placeholder 10">
            <a:extLst>
              <a:ext uri="{FF2B5EF4-FFF2-40B4-BE49-F238E27FC236}">
                <a16:creationId xmlns:a16="http://schemas.microsoft.com/office/drawing/2014/main" id="{FBBA5805-D007-493F-AD85-00A668D0F80B}"/>
              </a:ext>
            </a:extLst>
          </p:cNvPr>
          <p:cNvSpPr>
            <a:spLocks noGrp="1"/>
          </p:cNvSpPr>
          <p:nvPr>
            <p:ph sz="quarter" idx="25"/>
          </p:nvPr>
        </p:nvSpPr>
        <p:spPr>
          <a:xfrm>
            <a:off x="380060" y="3452650"/>
            <a:ext cx="8200378" cy="1652750"/>
          </a:xfrm>
        </p:spPr>
        <p:txBody>
          <a:bodyPr/>
          <a:lstStyle/>
          <a:p>
            <a:pPr marL="461963" indent="5486400">
              <a:lnSpc>
                <a:spcPct val="100000"/>
              </a:lnSpc>
              <a:buNone/>
            </a:pPr>
            <a:r>
              <a:rPr lang="en-US" sz="2200" dirty="0"/>
              <a:t>solves the homogeneous equation instead of the nonhomogeneous equation.</a:t>
            </a:r>
          </a:p>
          <a:p>
            <a:pPr marL="461963" indent="-461963">
              <a:lnSpc>
                <a:spcPct val="100000"/>
              </a:lnSpc>
              <a:spcBef>
                <a:spcPts val="1800"/>
              </a:spcBef>
              <a:buFont typeface="Arial" panose="020B0604020202020204" pitchFamily="34" charset="0"/>
              <a:buChar char="•"/>
            </a:pPr>
            <a:r>
              <a:rPr lang="en-US" sz="2200" dirty="0"/>
              <a:t>So we need another form for </a:t>
            </a:r>
            <a:r>
              <a:rPr lang="en-US" sz="2200" i="1" dirty="0"/>
              <a:t>Y</a:t>
            </a:r>
            <a:r>
              <a:rPr lang="en-US" sz="2200" dirty="0"/>
              <a:t>(</a:t>
            </a:r>
            <a:r>
              <a:rPr lang="en-US" sz="2200" i="1" dirty="0"/>
              <a:t>t</a:t>
            </a:r>
            <a:r>
              <a:rPr lang="en-US" sz="2200" dirty="0"/>
              <a:t>) to arrive at the general solution of the form:</a:t>
            </a:r>
          </a:p>
        </p:txBody>
      </p:sp>
      <p:graphicFrame>
        <p:nvGraphicFramePr>
          <p:cNvPr id="22" name="Object 9" descr="y of t equals c sub one e super negative t plus c sub 2 e super four t plus cap y of t">
            <a:extLst>
              <a:ext uri="{FF2B5EF4-FFF2-40B4-BE49-F238E27FC236}">
                <a16:creationId xmlns:a16="http://schemas.microsoft.com/office/drawing/2014/main" id="{508C874C-C3BA-4E38-BC59-85F1FDCEA42A}"/>
              </a:ext>
            </a:extLst>
          </p:cNvPr>
          <p:cNvGraphicFramePr>
            <a:graphicFrameLocks noGrp="1" noChangeAspect="1"/>
          </p:cNvGraphicFramePr>
          <p:nvPr>
            <p:ph type="pic" sz="quarter" idx="19"/>
            <p:extLst>
              <p:ext uri="{D42A27DB-BD31-4B8C-83A1-F6EECF244321}">
                <p14:modId xmlns:p14="http://schemas.microsoft.com/office/powerpoint/2010/main" val="447508657"/>
              </p:ext>
            </p:extLst>
          </p:nvPr>
        </p:nvGraphicFramePr>
        <p:xfrm>
          <a:off x="3210821" y="5103920"/>
          <a:ext cx="2722358" cy="382480"/>
        </p:xfrm>
        <a:graphic>
          <a:graphicData uri="http://schemas.openxmlformats.org/presentationml/2006/ole">
            <mc:AlternateContent xmlns:mc="http://schemas.openxmlformats.org/markup-compatibility/2006">
              <mc:Choice xmlns:v="urn:schemas-microsoft-com:vml" Requires="v">
                <p:oleObj name="Equation" r:id="rId8" imgW="1536480" imgH="215640" progId="Equation.3">
                  <p:embed/>
                </p:oleObj>
              </mc:Choice>
              <mc:Fallback>
                <p:oleObj name="Equation" r:id="rId8" imgW="1536480" imgH="215640" progId="Equation.3">
                  <p:embed/>
                  <p:pic>
                    <p:nvPicPr>
                      <p:cNvPr id="15668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0821" y="5103920"/>
                        <a:ext cx="2722358" cy="3824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965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CDD4-668B-4D21-9202-22099B5C0C4F}"/>
              </a:ext>
            </a:extLst>
          </p:cNvPr>
          <p:cNvSpPr>
            <a:spLocks noGrp="1"/>
          </p:cNvSpPr>
          <p:nvPr>
            <p:ph type="title"/>
          </p:nvPr>
        </p:nvSpPr>
        <p:spPr>
          <a:xfrm>
            <a:off x="281354" y="457200"/>
            <a:ext cx="8534400" cy="845849"/>
          </a:xfrm>
        </p:spPr>
        <p:txBody>
          <a:bodyPr>
            <a:noAutofit/>
          </a:bodyPr>
          <a:lstStyle/>
          <a:p>
            <a:r>
              <a:rPr lang="en-IN" dirty="0"/>
              <a:t>Example 3.5.5: Particular Solution</a:t>
            </a:r>
          </a:p>
        </p:txBody>
      </p:sp>
      <p:sp>
        <p:nvSpPr>
          <p:cNvPr id="3" name="Content Placeholder 2">
            <a:extLst>
              <a:ext uri="{FF2B5EF4-FFF2-40B4-BE49-F238E27FC236}">
                <a16:creationId xmlns:a16="http://schemas.microsoft.com/office/drawing/2014/main" id="{206B7817-75F8-4958-BAD0-895DDF738A1F}"/>
              </a:ext>
            </a:extLst>
          </p:cNvPr>
          <p:cNvSpPr>
            <a:spLocks noGrp="1"/>
          </p:cNvSpPr>
          <p:nvPr>
            <p:ph sz="quarter" idx="15"/>
          </p:nvPr>
        </p:nvSpPr>
        <p:spPr>
          <a:xfrm>
            <a:off x="380060" y="1371600"/>
            <a:ext cx="8534400" cy="425450"/>
          </a:xfrm>
        </p:spPr>
        <p:txBody>
          <a:bodyPr/>
          <a:lstStyle/>
          <a:p>
            <a:pPr marL="461963" indent="-461963"/>
            <a:r>
              <a:rPr lang="en-US" sz="2200" dirty="0"/>
              <a:t>Our next attempt at finding a </a:t>
            </a:r>
            <a:r>
              <a:rPr lang="en-US" sz="2200" i="1" dirty="0"/>
              <a:t>Y</a:t>
            </a:r>
            <a:r>
              <a:rPr lang="en-US" sz="2200" dirty="0"/>
              <a:t>(</a:t>
            </a:r>
            <a:r>
              <a:rPr lang="en-US" sz="2200" i="1" dirty="0"/>
              <a:t>t</a:t>
            </a:r>
            <a:r>
              <a:rPr lang="en-US" sz="2200" dirty="0"/>
              <a:t>) is:</a:t>
            </a:r>
          </a:p>
        </p:txBody>
      </p:sp>
      <p:graphicFrame>
        <p:nvGraphicFramePr>
          <p:cNvPr id="15" name="Object 5" descr="multiline equation line 1 cap y of t equals cap a times t times e minus t line 2 cap y super prime of t equals cap a times e minus t minus cap a times t times e minus t line 3 equation sequence part 1 cap y super double prime of t equals part 2 negative cap a times e minus t minus cap a times e minus t plus cap a times t times e minus t equals part 3 cap a times t times e minus t minus two times cap a times e minus t">
            <a:extLst>
              <a:ext uri="{FF2B5EF4-FFF2-40B4-BE49-F238E27FC236}">
                <a16:creationId xmlns:a16="http://schemas.microsoft.com/office/drawing/2014/main" id="{BBD8E4A3-490D-41B5-95E0-B441365C379E}"/>
              </a:ext>
            </a:extLst>
          </p:cNvPr>
          <p:cNvGraphicFramePr>
            <a:graphicFrameLocks noChangeAspect="1"/>
          </p:cNvGraphicFramePr>
          <p:nvPr>
            <p:extLst>
              <p:ext uri="{D42A27DB-BD31-4B8C-83A1-F6EECF244321}">
                <p14:modId xmlns:p14="http://schemas.microsoft.com/office/powerpoint/2010/main" val="1035281462"/>
              </p:ext>
            </p:extLst>
          </p:nvPr>
        </p:nvGraphicFramePr>
        <p:xfrm>
          <a:off x="1773648" y="1767403"/>
          <a:ext cx="5747224" cy="1334176"/>
        </p:xfrm>
        <a:graphic>
          <a:graphicData uri="http://schemas.openxmlformats.org/presentationml/2006/ole">
            <mc:AlternateContent xmlns:mc="http://schemas.openxmlformats.org/markup-compatibility/2006">
              <mc:Choice xmlns:v="urn:schemas-microsoft-com:vml" Requires="v">
                <p:oleObj name="Equation" r:id="rId3" imgW="2844720" imgH="660240" progId="Equation.3">
                  <p:embed/>
                </p:oleObj>
              </mc:Choice>
              <mc:Fallback>
                <p:oleObj name="Equation" r:id="rId3" imgW="2844720" imgH="660240" progId="Equation.3">
                  <p:embed/>
                  <p:pic>
                    <p:nvPicPr>
                      <p:cNvPr id="20" name="Object 5">
                        <a:extLst>
                          <a:ext uri="{FF2B5EF4-FFF2-40B4-BE49-F238E27FC236}">
                            <a16:creationId xmlns:a16="http://schemas.microsoft.com/office/drawing/2014/main" id="{F0B118AB-8FC1-4906-A842-457B30BEF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648" y="1767403"/>
                        <a:ext cx="5747224" cy="1334176"/>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AFC0FC8D-90A7-4CBA-A614-E88967694210}"/>
              </a:ext>
            </a:extLst>
          </p:cNvPr>
          <p:cNvSpPr>
            <a:spLocks noGrp="1"/>
          </p:cNvSpPr>
          <p:nvPr>
            <p:ph sz="quarter" idx="16"/>
          </p:nvPr>
        </p:nvSpPr>
        <p:spPr>
          <a:xfrm>
            <a:off x="380060" y="3208430"/>
            <a:ext cx="5410200" cy="372970"/>
          </a:xfrm>
        </p:spPr>
        <p:txBody>
          <a:bodyPr/>
          <a:lstStyle/>
          <a:p>
            <a:pPr marL="457200" indent="-457200">
              <a:buClr>
                <a:schemeClr val="accent2"/>
              </a:buClr>
              <a:buFont typeface="Arial" panose="020B0604020202020204" pitchFamily="34" charset="0"/>
              <a:buChar char="•"/>
            </a:pPr>
            <a:r>
              <a:rPr lang="en-US" sz="2200" dirty="0"/>
              <a:t>Substituting these into the ODE,</a:t>
            </a:r>
          </a:p>
        </p:txBody>
      </p:sp>
      <p:graphicFrame>
        <p:nvGraphicFramePr>
          <p:cNvPr id="12" name="Object 11" descr="equation sequence part 1 cap y super double prime minus three times cap y super prime minus four times cap y equals part 2  open left parenthesis negative two times cap a minus three times cap a close times e super negative t plus open left parenthesis cap a plus three times cap a minus four times cap a close times t times e super negative t equals part 3 two times e super negative t">
            <a:extLst>
              <a:ext uri="{FF2B5EF4-FFF2-40B4-BE49-F238E27FC236}">
                <a16:creationId xmlns:a16="http://schemas.microsoft.com/office/drawing/2014/main" id="{FB56B73A-4A62-4D62-9E6A-FDA9778A507A}"/>
              </a:ext>
            </a:extLst>
          </p:cNvPr>
          <p:cNvGraphicFramePr>
            <a:graphicFrameLocks noChangeAspect="1"/>
          </p:cNvGraphicFramePr>
          <p:nvPr>
            <p:extLst>
              <p:ext uri="{D42A27DB-BD31-4B8C-83A1-F6EECF244321}">
                <p14:modId xmlns:p14="http://schemas.microsoft.com/office/powerpoint/2010/main" val="3399358688"/>
              </p:ext>
            </p:extLst>
          </p:nvPr>
        </p:nvGraphicFramePr>
        <p:xfrm>
          <a:off x="1193151" y="3619826"/>
          <a:ext cx="6731649" cy="494974"/>
        </p:xfrm>
        <a:graphic>
          <a:graphicData uri="http://schemas.openxmlformats.org/presentationml/2006/ole">
            <mc:AlternateContent xmlns:mc="http://schemas.openxmlformats.org/markup-compatibility/2006">
              <mc:Choice xmlns:v="urn:schemas-microsoft-com:vml" Requires="v">
                <p:oleObj name="Equation" r:id="rId5" imgW="3454200" imgH="253800" progId="Equation.DSMT4">
                  <p:embed/>
                </p:oleObj>
              </mc:Choice>
              <mc:Fallback>
                <p:oleObj name="Equation" r:id="rId5" imgW="3454200" imgH="253800" progId="Equation.DSMT4">
                  <p:embed/>
                  <p:pic>
                    <p:nvPicPr>
                      <p:cNvPr id="4" name="Object 3"/>
                      <p:cNvPicPr/>
                      <p:nvPr/>
                    </p:nvPicPr>
                    <p:blipFill>
                      <a:blip r:embed="rId6"/>
                      <a:stretch>
                        <a:fillRect/>
                      </a:stretch>
                    </p:blipFill>
                    <p:spPr>
                      <a:xfrm>
                        <a:off x="1193151" y="3619826"/>
                        <a:ext cx="6731649" cy="49497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CEA6DF5-CD9F-48F9-8FA5-230AA602FE9A}"/>
              </a:ext>
            </a:extLst>
          </p:cNvPr>
          <p:cNvSpPr>
            <a:spLocks noGrp="1"/>
          </p:cNvSpPr>
          <p:nvPr>
            <p:ph sz="quarter" idx="18"/>
          </p:nvPr>
        </p:nvSpPr>
        <p:spPr>
          <a:xfrm>
            <a:off x="861249" y="4343400"/>
            <a:ext cx="1577151" cy="482501"/>
          </a:xfrm>
        </p:spPr>
        <p:txBody>
          <a:bodyPr/>
          <a:lstStyle/>
          <a:p>
            <a:pPr marL="0" indent="0">
              <a:buNone/>
            </a:pPr>
            <a:r>
              <a:rPr lang="en-US" sz="2200" dirty="0"/>
              <a:t>Solve for A:</a:t>
            </a:r>
          </a:p>
        </p:txBody>
      </p:sp>
      <p:graphicFrame>
        <p:nvGraphicFramePr>
          <p:cNvPr id="13" name="Object 12" descr="multiline equation line 1 negative five times cap a equals two comma so cap a equals negative two divided by five line 2  cap y of t equals negative two divided by five times t times e super negative t">
            <a:extLst>
              <a:ext uri="{FF2B5EF4-FFF2-40B4-BE49-F238E27FC236}">
                <a16:creationId xmlns:a16="http://schemas.microsoft.com/office/drawing/2014/main" id="{35F74870-FD16-4D7F-849C-FA0C5555A3FC}"/>
              </a:ext>
            </a:extLst>
          </p:cNvPr>
          <p:cNvGraphicFramePr>
            <a:graphicFrameLocks noChangeAspect="1"/>
          </p:cNvGraphicFramePr>
          <p:nvPr>
            <p:extLst>
              <p:ext uri="{D42A27DB-BD31-4B8C-83A1-F6EECF244321}">
                <p14:modId xmlns:p14="http://schemas.microsoft.com/office/powerpoint/2010/main" val="3520757173"/>
              </p:ext>
            </p:extLst>
          </p:nvPr>
        </p:nvGraphicFramePr>
        <p:xfrm>
          <a:off x="3345056" y="4247322"/>
          <a:ext cx="1983988" cy="1309023"/>
        </p:xfrm>
        <a:graphic>
          <a:graphicData uri="http://schemas.openxmlformats.org/presentationml/2006/ole">
            <mc:AlternateContent xmlns:mc="http://schemas.openxmlformats.org/markup-compatibility/2006">
              <mc:Choice xmlns:v="urn:schemas-microsoft-com:vml" Requires="v">
                <p:oleObj name="Equation" r:id="rId7" imgW="1231560" imgH="812520" progId="Equation.DSMT4">
                  <p:embed/>
                </p:oleObj>
              </mc:Choice>
              <mc:Fallback>
                <p:oleObj name="Equation" r:id="rId7" imgW="1231560" imgH="812520" progId="Equation.DSMT4">
                  <p:embed/>
                  <p:pic>
                    <p:nvPicPr>
                      <p:cNvPr id="5" name="Object 4"/>
                      <p:cNvPicPr>
                        <a:picLocks noChangeAspect="1" noChangeArrowheads="1"/>
                      </p:cNvPicPr>
                      <p:nvPr/>
                    </p:nvPicPr>
                    <p:blipFill>
                      <a:blip r:embed="rId8"/>
                      <a:srcRect/>
                      <a:stretch>
                        <a:fillRect/>
                      </a:stretch>
                    </p:blipFill>
                    <p:spPr bwMode="auto">
                      <a:xfrm>
                        <a:off x="3345056" y="4247322"/>
                        <a:ext cx="1983988" cy="1309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29055100-E5CE-47D2-9534-DA6B0746ADB4}"/>
              </a:ext>
            </a:extLst>
          </p:cNvPr>
          <p:cNvSpPr>
            <a:spLocks noGrp="1"/>
          </p:cNvSpPr>
          <p:nvPr>
            <p:ph sz="quarter" idx="21"/>
          </p:nvPr>
        </p:nvSpPr>
        <p:spPr>
          <a:xfrm>
            <a:off x="404989" y="5770048"/>
            <a:ext cx="4700411" cy="482501"/>
          </a:xfrm>
        </p:spPr>
        <p:txBody>
          <a:bodyPr/>
          <a:lstStyle/>
          <a:p>
            <a:pPr marL="461963" indent="-461963"/>
            <a:r>
              <a:rPr lang="en-US" sz="2200" dirty="0"/>
              <a:t>So the general solution to the IVP is</a:t>
            </a:r>
          </a:p>
        </p:txBody>
      </p:sp>
      <p:graphicFrame>
        <p:nvGraphicFramePr>
          <p:cNvPr id="22" name="Object 14" descr="y of t equals c sub one times e minus t plus c sub two times e times four times t minus two divided by five times t times e minus t">
            <a:extLst>
              <a:ext uri="{FF2B5EF4-FFF2-40B4-BE49-F238E27FC236}">
                <a16:creationId xmlns:a16="http://schemas.microsoft.com/office/drawing/2014/main" id="{684895C9-4197-4F5B-AD63-EE9D1BF9E07D}"/>
              </a:ext>
            </a:extLst>
          </p:cNvPr>
          <p:cNvGraphicFramePr>
            <a:graphicFrameLocks noGrp="1" noChangeAspect="1"/>
          </p:cNvGraphicFramePr>
          <p:nvPr>
            <p:ph sz="quarter" idx="25"/>
            <p:extLst>
              <p:ext uri="{D42A27DB-BD31-4B8C-83A1-F6EECF244321}">
                <p14:modId xmlns:p14="http://schemas.microsoft.com/office/powerpoint/2010/main" val="1619011372"/>
              </p:ext>
            </p:extLst>
          </p:nvPr>
        </p:nvGraphicFramePr>
        <p:xfrm>
          <a:off x="5121094" y="5617649"/>
          <a:ext cx="2727506" cy="660568"/>
        </p:xfrm>
        <a:graphic>
          <a:graphicData uri="http://schemas.openxmlformats.org/presentationml/2006/ole">
            <mc:AlternateContent xmlns:mc="http://schemas.openxmlformats.org/markup-compatibility/2006">
              <mc:Choice xmlns:v="urn:schemas-microsoft-com:vml" Requires="v">
                <p:oleObj name="Equation" r:id="rId9" imgW="1625600" imgH="393700" progId="Equation.DSMT4">
                  <p:embed/>
                </p:oleObj>
              </mc:Choice>
              <mc:Fallback>
                <p:oleObj name="Equation" r:id="rId9" imgW="1625600" imgH="393700" progId="Equation.DSMT4">
                  <p:embed/>
                  <p:pic>
                    <p:nvPicPr>
                      <p:cNvPr id="150542" name="Object 14"/>
                      <p:cNvPicPr>
                        <a:picLocks noChangeAspect="1" noChangeArrowheads="1"/>
                      </p:cNvPicPr>
                      <p:nvPr/>
                    </p:nvPicPr>
                    <p:blipFill>
                      <a:blip r:embed="rId10"/>
                      <a:srcRect/>
                      <a:stretch>
                        <a:fillRect/>
                      </a:stretch>
                    </p:blipFill>
                    <p:spPr bwMode="auto">
                      <a:xfrm>
                        <a:off x="5121094" y="5617649"/>
                        <a:ext cx="2727506" cy="660568"/>
                      </a:xfrm>
                      <a:prstGeom prst="rect">
                        <a:avLst/>
                      </a:prstGeom>
                      <a:noFill/>
                    </p:spPr>
                  </p:pic>
                </p:oleObj>
              </mc:Fallback>
            </mc:AlternateContent>
          </a:graphicData>
        </a:graphic>
      </p:graphicFrame>
    </p:spTree>
    <p:extLst>
      <p:ext uri="{BB962C8B-B14F-4D97-AF65-F5344CB8AC3E}">
        <p14:creationId xmlns:p14="http://schemas.microsoft.com/office/powerpoint/2010/main" val="186296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31B1-1A98-407A-9F83-4250C9BD1915}"/>
              </a:ext>
            </a:extLst>
          </p:cNvPr>
          <p:cNvSpPr>
            <a:spLocks noGrp="1"/>
          </p:cNvSpPr>
          <p:nvPr>
            <p:ph type="title"/>
          </p:nvPr>
        </p:nvSpPr>
        <p:spPr>
          <a:xfrm>
            <a:off x="281354" y="457200"/>
            <a:ext cx="8534400" cy="1066800"/>
          </a:xfrm>
        </p:spPr>
        <p:txBody>
          <a:bodyPr>
            <a:noAutofit/>
          </a:bodyPr>
          <a:lstStyle/>
          <a:p>
            <a:r>
              <a:rPr lang="en-US" dirty="0"/>
              <a:t>Summary: Undetermined Coefficients Part 1</a:t>
            </a:r>
            <a:endParaRPr lang="en-IN" dirty="0"/>
          </a:p>
        </p:txBody>
      </p:sp>
      <p:sp>
        <p:nvSpPr>
          <p:cNvPr id="3" name="Content Placeholder 2">
            <a:extLst>
              <a:ext uri="{FF2B5EF4-FFF2-40B4-BE49-F238E27FC236}">
                <a16:creationId xmlns:a16="http://schemas.microsoft.com/office/drawing/2014/main" id="{55B46D50-C1FC-4883-A700-53756408A3B3}"/>
              </a:ext>
            </a:extLst>
          </p:cNvPr>
          <p:cNvSpPr>
            <a:spLocks noGrp="1"/>
          </p:cNvSpPr>
          <p:nvPr>
            <p:ph sz="quarter" idx="15"/>
          </p:nvPr>
        </p:nvSpPr>
        <p:spPr>
          <a:xfrm>
            <a:off x="380060" y="1600200"/>
            <a:ext cx="8534400" cy="425450"/>
          </a:xfrm>
        </p:spPr>
        <p:txBody>
          <a:bodyPr/>
          <a:lstStyle/>
          <a:p>
            <a:pPr marL="461963" indent="-461963"/>
            <a:r>
              <a:rPr lang="en-IN" sz="2200" dirty="0"/>
              <a:t>For the differential equation</a:t>
            </a:r>
          </a:p>
        </p:txBody>
      </p:sp>
      <p:graphicFrame>
        <p:nvGraphicFramePr>
          <p:cNvPr id="19" name="Object 3" descr="sum with 3 summands a times y super double prime plus b times y super prime plus c times y equals g of t">
            <a:extLst>
              <a:ext uri="{FF2B5EF4-FFF2-40B4-BE49-F238E27FC236}">
                <a16:creationId xmlns:a16="http://schemas.microsoft.com/office/drawing/2014/main" id="{BFC34831-1BED-47F0-B544-A75CC6EF2815}"/>
              </a:ext>
            </a:extLst>
          </p:cNvPr>
          <p:cNvGraphicFramePr>
            <a:graphicFrameLocks noGrp="1" noChangeAspect="1"/>
          </p:cNvGraphicFramePr>
          <p:nvPr>
            <p:ph sz="quarter" idx="16"/>
            <p:extLst>
              <p:ext uri="{D42A27DB-BD31-4B8C-83A1-F6EECF244321}">
                <p14:modId xmlns:p14="http://schemas.microsoft.com/office/powerpoint/2010/main" val="4050534565"/>
              </p:ext>
            </p:extLst>
          </p:nvPr>
        </p:nvGraphicFramePr>
        <p:xfrm>
          <a:off x="3161324" y="2086295"/>
          <a:ext cx="2623363" cy="428305"/>
        </p:xfrm>
        <a:graphic>
          <a:graphicData uri="http://schemas.openxmlformats.org/presentationml/2006/ole">
            <mc:AlternateContent xmlns:mc="http://schemas.openxmlformats.org/markup-compatibility/2006">
              <mc:Choice xmlns:v="urn:schemas-microsoft-com:vml" Requires="v">
                <p:oleObj name="Equation" r:id="rId2" imgW="1244520" imgH="203040" progId="Equation.DSMT4">
                  <p:embed/>
                </p:oleObj>
              </mc:Choice>
              <mc:Fallback>
                <p:oleObj name="Equation" r:id="rId2" imgW="1244520" imgH="203040" progId="Equation.DSMT4">
                  <p:embed/>
                  <p:pic>
                    <p:nvPicPr>
                      <p:cNvPr id="16589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324" y="2086295"/>
                        <a:ext cx="2623363" cy="428305"/>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25B1F2B9-3444-4100-BC1C-3F5E640CAA70}"/>
              </a:ext>
            </a:extLst>
          </p:cNvPr>
          <p:cNvSpPr>
            <a:spLocks noGrp="1"/>
          </p:cNvSpPr>
          <p:nvPr>
            <p:ph sz="quarter" idx="18"/>
          </p:nvPr>
        </p:nvSpPr>
        <p:spPr>
          <a:xfrm>
            <a:off x="380060" y="2590800"/>
            <a:ext cx="8334022" cy="3181276"/>
          </a:xfrm>
        </p:spPr>
        <p:txBody>
          <a:bodyPr/>
          <a:lstStyle/>
          <a:p>
            <a:pPr marL="461963" indent="0">
              <a:buNone/>
            </a:pPr>
            <a:r>
              <a:rPr lang="en-US" dirty="0"/>
              <a:t>where </a:t>
            </a:r>
            <a:r>
              <a:rPr lang="en-US" i="1" dirty="0"/>
              <a:t>a</a:t>
            </a:r>
            <a:r>
              <a:rPr lang="en-US" dirty="0"/>
              <a:t>, </a:t>
            </a:r>
            <a:r>
              <a:rPr lang="en-US" i="1" dirty="0"/>
              <a:t>b</a:t>
            </a:r>
            <a:r>
              <a:rPr lang="en-US" dirty="0"/>
              <a:t>, and </a:t>
            </a:r>
            <a:r>
              <a:rPr lang="en-US" i="1" dirty="0"/>
              <a:t>c</a:t>
            </a:r>
            <a:r>
              <a:rPr lang="en-US" dirty="0"/>
              <a:t> are constants, if </a:t>
            </a:r>
            <a:r>
              <a:rPr lang="en-US" i="1" dirty="0"/>
              <a:t>g</a:t>
            </a:r>
            <a:r>
              <a:rPr lang="en-US" dirty="0"/>
              <a:t>(</a:t>
            </a:r>
            <a:r>
              <a:rPr lang="en-US" i="1" dirty="0"/>
              <a:t>t</a:t>
            </a:r>
            <a:r>
              <a:rPr lang="en-US" dirty="0"/>
              <a:t>) belongs to the class of functions discussed in this section (involves nothing more than exponential functions, sines, cosines, polynomials, or sums or products of these), the method of undetermined coefficients may be used to find a particular solution to the nonhomogeneous equation.</a:t>
            </a:r>
          </a:p>
          <a:p>
            <a:pPr marL="461963" indent="-461963"/>
            <a:r>
              <a:rPr lang="en-US" dirty="0"/>
              <a:t>The first step is to find the general solution for the corresponding homogeneous equation with </a:t>
            </a:r>
            <a:r>
              <a:rPr lang="en-US" i="1" dirty="0"/>
              <a:t>g</a:t>
            </a:r>
            <a:r>
              <a:rPr lang="en-US" dirty="0"/>
              <a:t>(</a:t>
            </a:r>
            <a:r>
              <a:rPr lang="en-US" i="1" dirty="0"/>
              <a:t>t</a:t>
            </a:r>
            <a:r>
              <a:rPr lang="en-US" dirty="0"/>
              <a:t>) = 0.</a:t>
            </a:r>
          </a:p>
        </p:txBody>
      </p:sp>
      <p:graphicFrame>
        <p:nvGraphicFramePr>
          <p:cNvPr id="20" name="Object 9" descr="equation left hand side y times cap c of t equals right hand side c sub one times y sub one of t plus c sub two times y sub two of t">
            <a:extLst>
              <a:ext uri="{FF2B5EF4-FFF2-40B4-BE49-F238E27FC236}">
                <a16:creationId xmlns:a16="http://schemas.microsoft.com/office/drawing/2014/main" id="{6023E0BA-2356-40C3-B1A3-D06F23F5B416}"/>
              </a:ext>
            </a:extLst>
          </p:cNvPr>
          <p:cNvGraphicFramePr>
            <a:graphicFrameLocks noGrp="1" noChangeAspect="1"/>
          </p:cNvGraphicFramePr>
          <p:nvPr>
            <p:ph type="pic" sz="quarter" idx="19"/>
            <p:extLst>
              <p:ext uri="{D42A27DB-BD31-4B8C-83A1-F6EECF244321}">
                <p14:modId xmlns:p14="http://schemas.microsoft.com/office/powerpoint/2010/main" val="621746237"/>
              </p:ext>
            </p:extLst>
          </p:nvPr>
        </p:nvGraphicFramePr>
        <p:xfrm>
          <a:off x="3161324" y="5772076"/>
          <a:ext cx="2821353" cy="420728"/>
        </p:xfrm>
        <a:graphic>
          <a:graphicData uri="http://schemas.openxmlformats.org/presentationml/2006/ole">
            <mc:AlternateContent xmlns:mc="http://schemas.openxmlformats.org/markup-compatibility/2006">
              <mc:Choice xmlns:v="urn:schemas-microsoft-com:vml" Requires="v">
                <p:oleObj name="Equation" r:id="rId4" imgW="1447560" imgH="215640" progId="Equation.3">
                  <p:embed/>
                </p:oleObj>
              </mc:Choice>
              <mc:Fallback>
                <p:oleObj name="Equation" r:id="rId4" imgW="1447560" imgH="215640" progId="Equation.3">
                  <p:embed/>
                  <p:pic>
                    <p:nvPicPr>
                      <p:cNvPr id="165897"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1324" y="5772076"/>
                        <a:ext cx="2821353" cy="4207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95933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31B1-1A98-407A-9F83-4250C9BD1915}"/>
              </a:ext>
            </a:extLst>
          </p:cNvPr>
          <p:cNvSpPr>
            <a:spLocks noGrp="1"/>
          </p:cNvSpPr>
          <p:nvPr>
            <p:ph type="title"/>
          </p:nvPr>
        </p:nvSpPr>
        <p:spPr>
          <a:xfrm>
            <a:off x="281354" y="457200"/>
            <a:ext cx="8534400" cy="1082676"/>
          </a:xfrm>
        </p:spPr>
        <p:txBody>
          <a:bodyPr>
            <a:noAutofit/>
          </a:bodyPr>
          <a:lstStyle/>
          <a:p>
            <a:r>
              <a:rPr lang="en-US" dirty="0"/>
              <a:t>Summary: Undetermined Coefficients Part 2</a:t>
            </a:r>
            <a:endParaRPr lang="en-IN" dirty="0"/>
          </a:p>
        </p:txBody>
      </p:sp>
      <p:sp>
        <p:nvSpPr>
          <p:cNvPr id="3" name="Content Placeholder 2">
            <a:extLst>
              <a:ext uri="{FF2B5EF4-FFF2-40B4-BE49-F238E27FC236}">
                <a16:creationId xmlns:a16="http://schemas.microsoft.com/office/drawing/2014/main" id="{55B46D50-C1FC-4883-A700-53756408A3B3}"/>
              </a:ext>
            </a:extLst>
          </p:cNvPr>
          <p:cNvSpPr>
            <a:spLocks noGrp="1"/>
          </p:cNvSpPr>
          <p:nvPr>
            <p:ph sz="quarter" idx="15"/>
          </p:nvPr>
        </p:nvSpPr>
        <p:spPr>
          <a:xfrm>
            <a:off x="380060" y="1692275"/>
            <a:ext cx="8534400" cy="2727326"/>
          </a:xfrm>
        </p:spPr>
        <p:txBody>
          <a:bodyPr/>
          <a:lstStyle/>
          <a:p>
            <a:pPr marL="461963" indent="-461963"/>
            <a:r>
              <a:rPr lang="en-US" sz="2200" dirty="0"/>
              <a:t>The second step is to select an appropriate form for the particular solution, </a:t>
            </a:r>
            <a:r>
              <a:rPr lang="en-US" sz="2200" i="1" dirty="0"/>
              <a:t>Y</a:t>
            </a:r>
            <a:r>
              <a:rPr lang="en-US" sz="2200" dirty="0"/>
              <a:t>(</a:t>
            </a:r>
            <a:r>
              <a:rPr lang="en-US" sz="2200" i="1" dirty="0"/>
              <a:t>t</a:t>
            </a:r>
            <a:r>
              <a:rPr lang="en-US" sz="2200" dirty="0"/>
              <a:t>), to the nonhomogeneous equation and determine the derivatives of that function.</a:t>
            </a:r>
          </a:p>
          <a:p>
            <a:pPr marL="461963" indent="-461963"/>
            <a:r>
              <a:rPr lang="en-US" sz="2200" dirty="0"/>
              <a:t>After substituting </a:t>
            </a:r>
            <a:r>
              <a:rPr lang="en-US" sz="2200" i="1" dirty="0"/>
              <a:t>Y</a:t>
            </a:r>
            <a:r>
              <a:rPr lang="en-US" sz="2200" dirty="0"/>
              <a:t>(</a:t>
            </a:r>
            <a:r>
              <a:rPr lang="en-US" sz="2200" i="1" dirty="0"/>
              <a:t>t</a:t>
            </a:r>
            <a:r>
              <a:rPr lang="en-US" sz="2200" dirty="0"/>
              <a:t>), </a:t>
            </a:r>
            <a:r>
              <a:rPr lang="en-US" sz="2200" i="1" dirty="0"/>
              <a:t>Y</a:t>
            </a:r>
            <a:r>
              <a:rPr lang="en-US" sz="2200" dirty="0"/>
              <a:t>’(</a:t>
            </a:r>
            <a:r>
              <a:rPr lang="en-US" sz="2200" i="1" dirty="0"/>
              <a:t>t</a:t>
            </a:r>
            <a:r>
              <a:rPr lang="en-US" sz="2200" dirty="0"/>
              <a:t>), and </a:t>
            </a:r>
            <a:r>
              <a:rPr lang="en-US" sz="2200" i="1" dirty="0"/>
              <a:t>Y</a:t>
            </a:r>
            <a:r>
              <a:rPr lang="en-US" sz="2200" dirty="0"/>
              <a:t>”(</a:t>
            </a:r>
            <a:r>
              <a:rPr lang="en-US" sz="2200" i="1" dirty="0"/>
              <a:t>t</a:t>
            </a:r>
            <a:r>
              <a:rPr lang="en-US" sz="2200" dirty="0"/>
              <a:t>) into the nonhomogeneous differential equation, if the form for </a:t>
            </a:r>
            <a:r>
              <a:rPr lang="en-US" sz="2200" i="1" dirty="0"/>
              <a:t>Y</a:t>
            </a:r>
            <a:r>
              <a:rPr lang="en-US" sz="2200" dirty="0"/>
              <a:t>(</a:t>
            </a:r>
            <a:r>
              <a:rPr lang="en-US" sz="2200" i="1" dirty="0"/>
              <a:t>t</a:t>
            </a:r>
            <a:r>
              <a:rPr lang="en-US" sz="2200" dirty="0"/>
              <a:t>) is correct, all the coefficients in </a:t>
            </a:r>
            <a:r>
              <a:rPr lang="en-US" sz="2200" i="1" dirty="0"/>
              <a:t>Y</a:t>
            </a:r>
            <a:r>
              <a:rPr lang="en-US" sz="2200" dirty="0"/>
              <a:t>(</a:t>
            </a:r>
            <a:r>
              <a:rPr lang="en-US" sz="2200" i="1" dirty="0"/>
              <a:t>t</a:t>
            </a:r>
            <a:r>
              <a:rPr lang="en-US" sz="2200" dirty="0"/>
              <a:t>) can be determined.</a:t>
            </a:r>
          </a:p>
          <a:p>
            <a:pPr marL="461963" indent="-461963"/>
            <a:r>
              <a:rPr lang="en-US" sz="2200" dirty="0"/>
              <a:t>Finally, the general solution to the nonhomogeneous differential equation can be written as</a:t>
            </a:r>
          </a:p>
        </p:txBody>
      </p:sp>
      <p:graphicFrame>
        <p:nvGraphicFramePr>
          <p:cNvPr id="13" name="Object 2" descr="equation sequence part 1 y times g times e times n of t equals part 2 y times cap c of t plus cap y of t equals part 3 sum with 3 summands c sub one times y sub one of t plus c sub two times y sub two of t plus cap y of t">
            <a:extLst>
              <a:ext uri="{FF2B5EF4-FFF2-40B4-BE49-F238E27FC236}">
                <a16:creationId xmlns:a16="http://schemas.microsoft.com/office/drawing/2014/main" id="{62A3D560-059E-4810-B3A2-19763FCB12BD}"/>
              </a:ext>
            </a:extLst>
          </p:cNvPr>
          <p:cNvGraphicFramePr>
            <a:graphicFrameLocks noGrp="1" noChangeAspect="1"/>
          </p:cNvGraphicFramePr>
          <p:nvPr>
            <p:ph sz="quarter" idx="16"/>
            <p:extLst>
              <p:ext uri="{D42A27DB-BD31-4B8C-83A1-F6EECF244321}">
                <p14:modId xmlns:p14="http://schemas.microsoft.com/office/powerpoint/2010/main" val="4068723101"/>
              </p:ext>
            </p:extLst>
          </p:nvPr>
        </p:nvGraphicFramePr>
        <p:xfrm>
          <a:off x="2209800" y="4572000"/>
          <a:ext cx="5197638" cy="457200"/>
        </p:xfrm>
        <a:graphic>
          <a:graphicData uri="http://schemas.openxmlformats.org/presentationml/2006/ole">
            <mc:AlternateContent xmlns:mc="http://schemas.openxmlformats.org/markup-compatibility/2006">
              <mc:Choice xmlns:v="urn:schemas-microsoft-com:vml" Requires="v">
                <p:oleObj name="Equation" r:id="rId2" imgW="2743200" imgH="241200" progId="Equation.3">
                  <p:embed/>
                </p:oleObj>
              </mc:Choice>
              <mc:Fallback>
                <p:oleObj name="Equation" r:id="rId2" imgW="2743200" imgH="241200" progId="Equation.3">
                  <p:embed/>
                  <p:pic>
                    <p:nvPicPr>
                      <p:cNvPr id="1669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572000"/>
                        <a:ext cx="5197638" cy="457200"/>
                      </a:xfrm>
                      <a:prstGeom prst="rect">
                        <a:avLst/>
                      </a:prstGeom>
                      <a:noFill/>
                    </p:spPr>
                  </p:pic>
                </p:oleObj>
              </mc:Fallback>
            </mc:AlternateContent>
          </a:graphicData>
        </a:graphic>
      </p:graphicFrame>
    </p:spTree>
    <p:extLst>
      <p:ext uri="{BB962C8B-B14F-4D97-AF65-F5344CB8AC3E}">
        <p14:creationId xmlns:p14="http://schemas.microsoft.com/office/powerpoint/2010/main" val="345097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77078" y="2552700"/>
            <a:ext cx="8543926" cy="1752600"/>
          </a:xfrm>
        </p:spPr>
        <p:txBody>
          <a:bodyPr>
            <a:noAutofit/>
          </a:bodyPr>
          <a:lstStyle/>
          <a:p>
            <a:pPr algn="ctr"/>
            <a:r>
              <a:rPr lang="en-US" dirty="0"/>
              <a:t>Section 3.5 Nonhomogeneous Equations; Method of Undetermined Coefficients</a:t>
            </a:r>
          </a:p>
        </p:txBody>
      </p:sp>
    </p:spTree>
    <p:extLst>
      <p:ext uri="{BB962C8B-B14F-4D97-AF65-F5344CB8AC3E}">
        <p14:creationId xmlns:p14="http://schemas.microsoft.com/office/powerpoint/2010/main" val="373570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2F4-3587-4BC4-BC13-8B0225EF30B5}"/>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Nonhomogeneous Equations; Method of Undetermined Coefficients</a:t>
            </a:r>
            <a:endParaRPr lang="en-IN" dirty="0"/>
          </a:p>
        </p:txBody>
      </p:sp>
      <p:sp>
        <p:nvSpPr>
          <p:cNvPr id="3" name="Content Placeholder 2">
            <a:extLst>
              <a:ext uri="{FF2B5EF4-FFF2-40B4-BE49-F238E27FC236}">
                <a16:creationId xmlns:a16="http://schemas.microsoft.com/office/drawing/2014/main" id="{C17B194D-F582-4145-B15E-2D6BCAEB1D2B}"/>
              </a:ext>
            </a:extLst>
          </p:cNvPr>
          <p:cNvSpPr>
            <a:spLocks noGrp="1"/>
          </p:cNvSpPr>
          <p:nvPr>
            <p:ph sz="quarter" idx="15"/>
          </p:nvPr>
        </p:nvSpPr>
        <p:spPr/>
        <p:txBody>
          <a:bodyPr/>
          <a:lstStyle/>
          <a:p>
            <a:pPr marL="461963" indent="-461963"/>
            <a:r>
              <a:rPr lang="en-IN" sz="2200" dirty="0"/>
              <a:t>Recall the nonhomogeneous equation</a:t>
            </a:r>
          </a:p>
        </p:txBody>
      </p:sp>
      <p:graphicFrame>
        <p:nvGraphicFramePr>
          <p:cNvPr id="19" name="Object 23" descr="sum with 3 summands y super double prime plus p of t times y super prime plus q of t times y equals g of t">
            <a:extLst>
              <a:ext uri="{FF2B5EF4-FFF2-40B4-BE49-F238E27FC236}">
                <a16:creationId xmlns:a16="http://schemas.microsoft.com/office/drawing/2014/main" id="{8639C811-4864-4C0E-8C32-132D18AFDA76}"/>
              </a:ext>
            </a:extLst>
          </p:cNvPr>
          <p:cNvGraphicFramePr>
            <a:graphicFrameLocks noGrp="1" noChangeAspect="1"/>
          </p:cNvGraphicFramePr>
          <p:nvPr>
            <p:ph sz="quarter" idx="16"/>
            <p:extLst>
              <p:ext uri="{D42A27DB-BD31-4B8C-83A1-F6EECF244321}">
                <p14:modId xmlns:p14="http://schemas.microsoft.com/office/powerpoint/2010/main" val="3654610690"/>
              </p:ext>
            </p:extLst>
          </p:nvPr>
        </p:nvGraphicFramePr>
        <p:xfrm>
          <a:off x="3049954" y="2136619"/>
          <a:ext cx="3044092" cy="395980"/>
        </p:xfrm>
        <a:graphic>
          <a:graphicData uri="http://schemas.openxmlformats.org/presentationml/2006/ole">
            <mc:AlternateContent xmlns:mc="http://schemas.openxmlformats.org/markup-compatibility/2006">
              <mc:Choice xmlns:v="urn:schemas-microsoft-com:vml" Requires="v">
                <p:oleObj name="Equation" r:id="rId2" imgW="1562040" imgH="203040" progId="Equation.DSMT4">
                  <p:embed/>
                </p:oleObj>
              </mc:Choice>
              <mc:Fallback>
                <p:oleObj name="Equation" r:id="rId2" imgW="1562040" imgH="203040" progId="Equation.DSMT4">
                  <p:embed/>
                  <p:pic>
                    <p:nvPicPr>
                      <p:cNvPr id="74775"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954" y="2136619"/>
                        <a:ext cx="3044092"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579A3D6B-6C13-448E-841D-5CD34D8621A8}"/>
              </a:ext>
            </a:extLst>
          </p:cNvPr>
          <p:cNvSpPr>
            <a:spLocks noGrp="1"/>
          </p:cNvSpPr>
          <p:nvPr>
            <p:ph sz="quarter" idx="18"/>
          </p:nvPr>
        </p:nvSpPr>
        <p:spPr>
          <a:xfrm>
            <a:off x="380060" y="2628174"/>
            <a:ext cx="8534400" cy="953226"/>
          </a:xfrm>
        </p:spPr>
        <p:txBody>
          <a:bodyPr/>
          <a:lstStyle/>
          <a:p>
            <a:pPr marL="0" indent="461963">
              <a:buNone/>
            </a:pPr>
            <a:r>
              <a:rPr lang="en-US" dirty="0"/>
              <a:t>where </a:t>
            </a:r>
            <a:r>
              <a:rPr lang="en-US" i="1" dirty="0"/>
              <a:t>p</a:t>
            </a:r>
            <a:r>
              <a:rPr lang="en-US" dirty="0"/>
              <a:t>, </a:t>
            </a:r>
            <a:r>
              <a:rPr lang="en-US" i="1" dirty="0"/>
              <a:t>q</a:t>
            </a:r>
            <a:r>
              <a:rPr lang="en-US" dirty="0"/>
              <a:t>, and </a:t>
            </a:r>
            <a:r>
              <a:rPr lang="en-US" i="1" dirty="0"/>
              <a:t>g</a:t>
            </a:r>
            <a:r>
              <a:rPr lang="en-US" dirty="0"/>
              <a:t> are continuous functions on an open interval </a:t>
            </a:r>
            <a:r>
              <a:rPr lang="en-US" i="1" dirty="0"/>
              <a:t>I</a:t>
            </a:r>
            <a:r>
              <a:rPr lang="en-US" dirty="0"/>
              <a:t>.</a:t>
            </a:r>
          </a:p>
          <a:p>
            <a:pPr marL="461963" indent="-461963"/>
            <a:r>
              <a:rPr lang="en-US" dirty="0"/>
              <a:t>The associated homogeneous equation is</a:t>
            </a:r>
          </a:p>
        </p:txBody>
      </p:sp>
      <p:graphicFrame>
        <p:nvGraphicFramePr>
          <p:cNvPr id="20" name="Object 24" descr="sum with 3 summands y super double prime plus p of t times y super prime plus q of t times y equals zero">
            <a:extLst>
              <a:ext uri="{FF2B5EF4-FFF2-40B4-BE49-F238E27FC236}">
                <a16:creationId xmlns:a16="http://schemas.microsoft.com/office/drawing/2014/main" id="{41231F9E-3F6E-4A7B-BDED-1E2B0048EE1A}"/>
              </a:ext>
            </a:extLst>
          </p:cNvPr>
          <p:cNvGraphicFramePr>
            <a:graphicFrameLocks noGrp="1" noChangeAspect="1"/>
          </p:cNvGraphicFramePr>
          <p:nvPr>
            <p:ph type="pic" sz="quarter" idx="19"/>
            <p:extLst>
              <p:ext uri="{D42A27DB-BD31-4B8C-83A1-F6EECF244321}">
                <p14:modId xmlns:p14="http://schemas.microsoft.com/office/powerpoint/2010/main" val="3852201215"/>
              </p:ext>
            </p:extLst>
          </p:nvPr>
        </p:nvGraphicFramePr>
        <p:xfrm>
          <a:off x="3223196" y="3642620"/>
          <a:ext cx="2697608" cy="395980"/>
        </p:xfrm>
        <a:graphic>
          <a:graphicData uri="http://schemas.openxmlformats.org/presentationml/2006/ole">
            <mc:AlternateContent xmlns:mc="http://schemas.openxmlformats.org/markup-compatibility/2006">
              <mc:Choice xmlns:v="urn:schemas-microsoft-com:vml" Requires="v">
                <p:oleObj name="Equation" r:id="rId4" imgW="1384200" imgH="203040" progId="Equation.3">
                  <p:embed/>
                </p:oleObj>
              </mc:Choice>
              <mc:Fallback>
                <p:oleObj name="Equation" r:id="rId4" imgW="1384200" imgH="203040" progId="Equation.3">
                  <p:embed/>
                  <p:pic>
                    <p:nvPicPr>
                      <p:cNvPr id="74776"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3196" y="3642620"/>
                        <a:ext cx="2697608"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52B572DC-AE0A-4DF7-8202-2EAA7A1741CD}"/>
              </a:ext>
            </a:extLst>
          </p:cNvPr>
          <p:cNvSpPr>
            <a:spLocks noGrp="1"/>
          </p:cNvSpPr>
          <p:nvPr>
            <p:ph sz="quarter" idx="21"/>
          </p:nvPr>
        </p:nvSpPr>
        <p:spPr>
          <a:xfrm>
            <a:off x="380060" y="4099820"/>
            <a:ext cx="8334022" cy="1691380"/>
          </a:xfrm>
        </p:spPr>
        <p:txBody>
          <a:bodyPr/>
          <a:lstStyle/>
          <a:p>
            <a:pPr marL="461963" indent="-461963">
              <a:lnSpc>
                <a:spcPct val="100000"/>
              </a:lnSpc>
            </a:pPr>
            <a:r>
              <a:rPr lang="en-US" sz="2200" dirty="0"/>
              <a:t>In this section we will learn the method of undetermined coefficients to solve the nonhomogeneous equation, which relies on knowing solutions to the homogeneous equation.</a:t>
            </a:r>
          </a:p>
        </p:txBody>
      </p:sp>
    </p:spTree>
    <p:extLst>
      <p:ext uri="{BB962C8B-B14F-4D97-AF65-F5344CB8AC3E}">
        <p14:creationId xmlns:p14="http://schemas.microsoft.com/office/powerpoint/2010/main" val="137741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03F8-5C10-4BEB-A504-BFF06ABDFA76}"/>
              </a:ext>
            </a:extLst>
          </p:cNvPr>
          <p:cNvSpPr>
            <a:spLocks noGrp="1"/>
          </p:cNvSpPr>
          <p:nvPr>
            <p:ph type="title"/>
          </p:nvPr>
        </p:nvSpPr>
        <p:spPr/>
        <p:txBody>
          <a:bodyPr/>
          <a:lstStyle/>
          <a:p>
            <a:r>
              <a:rPr lang="en-IN" dirty="0"/>
              <a:t>Theorem 3.5.1</a:t>
            </a:r>
          </a:p>
        </p:txBody>
      </p:sp>
      <p:sp>
        <p:nvSpPr>
          <p:cNvPr id="3" name="Content Placeholder 2">
            <a:extLst>
              <a:ext uri="{FF2B5EF4-FFF2-40B4-BE49-F238E27FC236}">
                <a16:creationId xmlns:a16="http://schemas.microsoft.com/office/drawing/2014/main" id="{F12E635F-7F49-48C7-8EE0-194CFF839C77}"/>
              </a:ext>
            </a:extLst>
          </p:cNvPr>
          <p:cNvSpPr>
            <a:spLocks noGrp="1"/>
          </p:cNvSpPr>
          <p:nvPr>
            <p:ph sz="quarter" idx="15"/>
          </p:nvPr>
        </p:nvSpPr>
        <p:spPr/>
        <p:txBody>
          <a:bodyPr/>
          <a:lstStyle/>
          <a:p>
            <a:pPr marL="461963" indent="-461963"/>
            <a:r>
              <a:rPr lang="en-US" sz="2200" dirty="0"/>
              <a:t>If </a:t>
            </a:r>
            <a:r>
              <a:rPr lang="en-US" sz="2200" i="1" dirty="0"/>
              <a:t>Y</a:t>
            </a:r>
            <a:r>
              <a:rPr lang="en-US" sz="2200" baseline="-25000" dirty="0"/>
              <a:t>1</a:t>
            </a:r>
            <a:r>
              <a:rPr lang="en-US" sz="2200" dirty="0"/>
              <a:t> and </a:t>
            </a:r>
            <a:r>
              <a:rPr lang="en-US" sz="2200" i="1" dirty="0"/>
              <a:t>Y</a:t>
            </a:r>
            <a:r>
              <a:rPr lang="en-US" sz="2200" baseline="-25000" dirty="0"/>
              <a:t>2</a:t>
            </a:r>
            <a:r>
              <a:rPr lang="en-US" sz="2200" dirty="0"/>
              <a:t> are solutions of the nonhomogeneous equation</a:t>
            </a:r>
          </a:p>
        </p:txBody>
      </p:sp>
      <p:graphicFrame>
        <p:nvGraphicFramePr>
          <p:cNvPr id="19" name="Object 13" descr="sum with 3 summands y super double prime plus p of t times y super prime plus q of t times y equals g of t">
            <a:extLst>
              <a:ext uri="{FF2B5EF4-FFF2-40B4-BE49-F238E27FC236}">
                <a16:creationId xmlns:a16="http://schemas.microsoft.com/office/drawing/2014/main" id="{41BBCC97-7016-4042-8A16-63EF27C27B85}"/>
              </a:ext>
            </a:extLst>
          </p:cNvPr>
          <p:cNvGraphicFramePr>
            <a:graphicFrameLocks noGrp="1" noChangeAspect="1"/>
          </p:cNvGraphicFramePr>
          <p:nvPr>
            <p:ph sz="quarter" idx="16"/>
            <p:extLst>
              <p:ext uri="{D42A27DB-BD31-4B8C-83A1-F6EECF244321}">
                <p14:modId xmlns:p14="http://schemas.microsoft.com/office/powerpoint/2010/main" val="342166542"/>
              </p:ext>
            </p:extLst>
          </p:nvPr>
        </p:nvGraphicFramePr>
        <p:xfrm>
          <a:off x="3049954" y="2194820"/>
          <a:ext cx="3044092" cy="395980"/>
        </p:xfrm>
        <a:graphic>
          <a:graphicData uri="http://schemas.openxmlformats.org/presentationml/2006/ole">
            <mc:AlternateContent xmlns:mc="http://schemas.openxmlformats.org/markup-compatibility/2006">
              <mc:Choice xmlns:v="urn:schemas-microsoft-com:vml" Requires="v">
                <p:oleObj name="Equation" r:id="rId2" imgW="1562040" imgH="203040" progId="Equation.3">
                  <p:embed/>
                </p:oleObj>
              </mc:Choice>
              <mc:Fallback>
                <p:oleObj name="Equation" r:id="rId2" imgW="1562040" imgH="203040" progId="Equation.3">
                  <p:embed/>
                  <p:pic>
                    <p:nvPicPr>
                      <p:cNvPr id="135181"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954" y="2194820"/>
                        <a:ext cx="3044092"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A315EFB6-AEFA-4114-8168-5640F47241BC}"/>
              </a:ext>
            </a:extLst>
          </p:cNvPr>
          <p:cNvSpPr>
            <a:spLocks noGrp="1"/>
          </p:cNvSpPr>
          <p:nvPr>
            <p:ph sz="quarter" idx="18"/>
          </p:nvPr>
        </p:nvSpPr>
        <p:spPr>
          <a:xfrm>
            <a:off x="914400" y="2667000"/>
            <a:ext cx="7799682" cy="471488"/>
          </a:xfrm>
        </p:spPr>
        <p:txBody>
          <a:bodyPr/>
          <a:lstStyle/>
          <a:p>
            <a:pPr marL="0" indent="0">
              <a:buNone/>
            </a:pPr>
            <a:r>
              <a:rPr lang="en-US" dirty="0"/>
              <a:t>then </a:t>
            </a:r>
            <a:r>
              <a:rPr lang="en-US" i="1" dirty="0"/>
              <a:t>Y</a:t>
            </a:r>
            <a:r>
              <a:rPr lang="en-US" baseline="-25000" dirty="0"/>
              <a:t>1</a:t>
            </a:r>
            <a:r>
              <a:rPr lang="en-US" dirty="0"/>
              <a:t> – </a:t>
            </a:r>
            <a:r>
              <a:rPr lang="en-US" i="1" dirty="0"/>
              <a:t>Y</a:t>
            </a:r>
            <a:r>
              <a:rPr lang="en-US" baseline="-25000" dirty="0"/>
              <a:t>2</a:t>
            </a:r>
            <a:r>
              <a:rPr lang="en-US" dirty="0"/>
              <a:t> is a solution of the homogeneous equation</a:t>
            </a:r>
            <a:endParaRPr lang="en-IN" dirty="0"/>
          </a:p>
        </p:txBody>
      </p:sp>
      <p:graphicFrame>
        <p:nvGraphicFramePr>
          <p:cNvPr id="20" name="Object 14" descr="sum with 3 summands y super double prime plus p of t times y super prime plus q of t times y equals zero">
            <a:extLst>
              <a:ext uri="{FF2B5EF4-FFF2-40B4-BE49-F238E27FC236}">
                <a16:creationId xmlns:a16="http://schemas.microsoft.com/office/drawing/2014/main" id="{1FC245EA-C0C1-49BE-B1A2-E464B275B1A9}"/>
              </a:ext>
            </a:extLst>
          </p:cNvPr>
          <p:cNvGraphicFramePr>
            <a:graphicFrameLocks noGrp="1" noChangeAspect="1"/>
          </p:cNvGraphicFramePr>
          <p:nvPr>
            <p:ph type="pic" sz="quarter" idx="20"/>
            <p:extLst>
              <p:ext uri="{D42A27DB-BD31-4B8C-83A1-F6EECF244321}">
                <p14:modId xmlns:p14="http://schemas.microsoft.com/office/powerpoint/2010/main" val="3456448108"/>
              </p:ext>
            </p:extLst>
          </p:nvPr>
        </p:nvGraphicFramePr>
        <p:xfrm>
          <a:off x="3223196" y="3124200"/>
          <a:ext cx="2697608" cy="395980"/>
        </p:xfrm>
        <a:graphic>
          <a:graphicData uri="http://schemas.openxmlformats.org/presentationml/2006/ole">
            <mc:AlternateContent xmlns:mc="http://schemas.openxmlformats.org/markup-compatibility/2006">
              <mc:Choice xmlns:v="urn:schemas-microsoft-com:vml" Requires="v">
                <p:oleObj name="Equation" r:id="rId4" imgW="1384200" imgH="203040" progId="Equation.3">
                  <p:embed/>
                </p:oleObj>
              </mc:Choice>
              <mc:Fallback>
                <p:oleObj name="Equation" r:id="rId4" imgW="1384200" imgH="203040" progId="Equation.3">
                  <p:embed/>
                  <p:pic>
                    <p:nvPicPr>
                      <p:cNvPr id="135182"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3196" y="3124200"/>
                        <a:ext cx="2697608"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48F159A-DF4E-4C36-8EDB-9B8295C86CF0}"/>
                  </a:ext>
                </a:extLst>
              </p:cNvPr>
              <p:cNvSpPr>
                <a:spLocks noGrp="1"/>
              </p:cNvSpPr>
              <p:nvPr>
                <p:ph sz="quarter" idx="21"/>
              </p:nvPr>
            </p:nvSpPr>
            <p:spPr>
              <a:xfrm>
                <a:off x="380060" y="3538944"/>
                <a:ext cx="8435694" cy="880656"/>
              </a:xfrm>
            </p:spPr>
            <p:txBody>
              <a:bodyPr/>
              <a:lstStyle/>
              <a:p>
                <a:pPr marL="461963" indent="-461963">
                  <a:lnSpc>
                    <a:spcPct val="100000"/>
                  </a:lnSpc>
                  <a:spcBef>
                    <a:spcPts val="624"/>
                  </a:spcBef>
                </a:pPr>
                <a:r>
                  <a:rPr lang="en-US" sz="2200" dirty="0"/>
                  <a:t>If, in addition,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1</m:t>
                        </m:r>
                      </m:sub>
                    </m:sSub>
                  </m:oMath>
                </a14:m>
                <a:r>
                  <a:rPr lang="en-US" sz="2200" dirty="0"/>
                  <a:t> and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2</m:t>
                        </m:r>
                      </m:sub>
                    </m:sSub>
                  </m:oMath>
                </a14:m>
                <a:r>
                  <a:rPr lang="en-US" sz="2200" dirty="0"/>
                  <a:t> form a fundamental solution set of the homogeneous equation, then there exist constants </a:t>
                </a:r>
                <a:r>
                  <a:rPr lang="en-US" sz="2200" i="1" dirty="0"/>
                  <a:t>c</a:t>
                </a:r>
                <a:r>
                  <a:rPr lang="en-US" sz="2200" baseline="-25000" dirty="0"/>
                  <a:t>1</a:t>
                </a:r>
                <a:r>
                  <a:rPr lang="en-US" sz="2200" dirty="0"/>
                  <a:t> and </a:t>
                </a:r>
                <a:r>
                  <a:rPr lang="en-US" sz="2200" i="1" dirty="0"/>
                  <a:t>c</a:t>
                </a:r>
                <a:r>
                  <a:rPr lang="en-US" sz="2200" baseline="-25000" dirty="0"/>
                  <a:t>2</a:t>
                </a:r>
                <a:r>
                  <a:rPr lang="en-US" sz="2200" dirty="0"/>
                  <a:t>  such that</a:t>
                </a:r>
              </a:p>
            </p:txBody>
          </p:sp>
        </mc:Choice>
        <mc:Fallback xmlns="">
          <p:sp>
            <p:nvSpPr>
              <p:cNvPr id="8" name="Content Placeholder 7">
                <a:extLst>
                  <a:ext uri="{FF2B5EF4-FFF2-40B4-BE49-F238E27FC236}">
                    <a16:creationId xmlns:a16="http://schemas.microsoft.com/office/drawing/2014/main" id="{448F159A-DF4E-4C36-8EDB-9B8295C86CF0}"/>
                  </a:ext>
                </a:extLst>
              </p:cNvPr>
              <p:cNvSpPr>
                <a:spLocks noGrp="1" noRot="1" noChangeAspect="1" noMove="1" noResize="1" noEditPoints="1" noAdjustHandles="1" noChangeArrowheads="1" noChangeShapeType="1" noTextEdit="1"/>
              </p:cNvSpPr>
              <p:nvPr>
                <p:ph sz="quarter" idx="21"/>
              </p:nvPr>
            </p:nvSpPr>
            <p:spPr>
              <a:xfrm>
                <a:off x="380060" y="3538944"/>
                <a:ext cx="8435694" cy="880656"/>
              </a:xfrm>
              <a:blipFill>
                <a:blip r:embed="rId7"/>
                <a:stretch>
                  <a:fillRect l="-795" t="-4861" r="-145" b="-694"/>
                </a:stretch>
              </a:blipFill>
            </p:spPr>
            <p:txBody>
              <a:bodyPr/>
              <a:lstStyle/>
              <a:p>
                <a:r>
                  <a:rPr lang="en-US">
                    <a:noFill/>
                  </a:rPr>
                  <a:t> </a:t>
                </a:r>
              </a:p>
            </p:txBody>
          </p:sp>
        </mc:Fallback>
      </mc:AlternateContent>
      <p:graphicFrame>
        <p:nvGraphicFramePr>
          <p:cNvPr id="21" name="Object 4" descr="equation left hand side cap y sub one of t minus cap y sub two of t equals right hand side c sub one times y sub one of t plus c sub two times y sub two of t">
            <a:extLst>
              <a:ext uri="{FF2B5EF4-FFF2-40B4-BE49-F238E27FC236}">
                <a16:creationId xmlns:a16="http://schemas.microsoft.com/office/drawing/2014/main" id="{CCA2B70E-D070-4F9A-9D99-EBE8A7CC8A74}"/>
              </a:ext>
            </a:extLst>
          </p:cNvPr>
          <p:cNvGraphicFramePr>
            <a:graphicFrameLocks noGrp="1" noChangeAspect="1"/>
          </p:cNvGraphicFramePr>
          <p:nvPr>
            <p:ph type="pic" sz="quarter" idx="24"/>
            <p:extLst>
              <p:ext uri="{D42A27DB-BD31-4B8C-83A1-F6EECF244321}">
                <p14:modId xmlns:p14="http://schemas.microsoft.com/office/powerpoint/2010/main" val="2667800666"/>
              </p:ext>
            </p:extLst>
          </p:nvPr>
        </p:nvGraphicFramePr>
        <p:xfrm>
          <a:off x="3048000" y="4419600"/>
          <a:ext cx="3239831" cy="382480"/>
        </p:xfrm>
        <a:graphic>
          <a:graphicData uri="http://schemas.openxmlformats.org/presentationml/2006/ole">
            <mc:AlternateContent xmlns:mc="http://schemas.openxmlformats.org/markup-compatibility/2006">
              <mc:Choice xmlns:v="urn:schemas-microsoft-com:vml" Requires="v">
                <p:oleObj name="Equation" r:id="rId8" imgW="1828800" imgH="215640" progId="Equation.3">
                  <p:embed/>
                </p:oleObj>
              </mc:Choice>
              <mc:Fallback>
                <p:oleObj name="Equation" r:id="rId8" imgW="1828800" imgH="215640" progId="Equation.3">
                  <p:embed/>
                  <p:pic>
                    <p:nvPicPr>
                      <p:cNvPr id="13517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4419600"/>
                        <a:ext cx="3239831" cy="3824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3269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0E06-7055-480D-BF96-3EEE05823F8D}"/>
              </a:ext>
            </a:extLst>
          </p:cNvPr>
          <p:cNvSpPr>
            <a:spLocks noGrp="1"/>
          </p:cNvSpPr>
          <p:nvPr>
            <p:ph type="title"/>
          </p:nvPr>
        </p:nvSpPr>
        <p:spPr/>
        <p:txBody>
          <a:bodyPr/>
          <a:lstStyle/>
          <a:p>
            <a:r>
              <a:rPr lang="en-IN" dirty="0"/>
              <a:t>Theorem 3.5.2 (General Solution)</a:t>
            </a:r>
          </a:p>
        </p:txBody>
      </p:sp>
      <p:sp>
        <p:nvSpPr>
          <p:cNvPr id="3" name="Content Placeholder 2">
            <a:extLst>
              <a:ext uri="{FF2B5EF4-FFF2-40B4-BE49-F238E27FC236}">
                <a16:creationId xmlns:a16="http://schemas.microsoft.com/office/drawing/2014/main" id="{13656D41-4715-4C2B-B9CD-1C9C50C7925A}"/>
              </a:ext>
            </a:extLst>
          </p:cNvPr>
          <p:cNvSpPr>
            <a:spLocks noGrp="1"/>
          </p:cNvSpPr>
          <p:nvPr>
            <p:ph sz="quarter" idx="15"/>
          </p:nvPr>
        </p:nvSpPr>
        <p:spPr/>
        <p:txBody>
          <a:bodyPr/>
          <a:lstStyle/>
          <a:p>
            <a:pPr marL="461963" indent="-461963"/>
            <a:r>
              <a:rPr lang="en-US" sz="2200" dirty="0"/>
              <a:t>To solve the nonhomogeneous equation</a:t>
            </a:r>
          </a:p>
        </p:txBody>
      </p:sp>
      <p:graphicFrame>
        <p:nvGraphicFramePr>
          <p:cNvPr id="19" name="Object 1030" descr="sum with 3 summands y super double prime plus p of t times y super prime plus q of t times y equals g of t">
            <a:extLst>
              <a:ext uri="{FF2B5EF4-FFF2-40B4-BE49-F238E27FC236}">
                <a16:creationId xmlns:a16="http://schemas.microsoft.com/office/drawing/2014/main" id="{7AC197A9-2E5F-4A60-B563-9D1F85820611}"/>
              </a:ext>
            </a:extLst>
          </p:cNvPr>
          <p:cNvGraphicFramePr>
            <a:graphicFrameLocks noGrp="1" noChangeAspect="1"/>
          </p:cNvGraphicFramePr>
          <p:nvPr>
            <p:ph sz="quarter" idx="16"/>
            <p:extLst>
              <p:ext uri="{D42A27DB-BD31-4B8C-83A1-F6EECF244321}">
                <p14:modId xmlns:p14="http://schemas.microsoft.com/office/powerpoint/2010/main" val="535248878"/>
              </p:ext>
            </p:extLst>
          </p:nvPr>
        </p:nvGraphicFramePr>
        <p:xfrm>
          <a:off x="3049954" y="2077199"/>
          <a:ext cx="3044092" cy="395980"/>
        </p:xfrm>
        <a:graphic>
          <a:graphicData uri="http://schemas.openxmlformats.org/presentationml/2006/ole">
            <mc:AlternateContent xmlns:mc="http://schemas.openxmlformats.org/markup-compatibility/2006">
              <mc:Choice xmlns:v="urn:schemas-microsoft-com:vml" Requires="v">
                <p:oleObj name="Equation" r:id="rId2" imgW="1562040" imgH="203040" progId="Equation.3">
                  <p:embed/>
                </p:oleObj>
              </mc:Choice>
              <mc:Fallback>
                <p:oleObj name="Equation" r:id="rId2" imgW="1562040" imgH="203040" progId="Equation.3">
                  <p:embed/>
                  <p:pic>
                    <p:nvPicPr>
                      <p:cNvPr id="157702" name="Object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954" y="2077199"/>
                        <a:ext cx="3044092"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140452CA-9814-433F-B92C-9E6875D1A148}"/>
              </a:ext>
            </a:extLst>
          </p:cNvPr>
          <p:cNvSpPr>
            <a:spLocks noGrp="1"/>
          </p:cNvSpPr>
          <p:nvPr>
            <p:ph sz="quarter" idx="18"/>
          </p:nvPr>
        </p:nvSpPr>
        <p:spPr>
          <a:xfrm>
            <a:off x="380060" y="2475774"/>
            <a:ext cx="8334022" cy="2689951"/>
          </a:xfrm>
        </p:spPr>
        <p:txBody>
          <a:bodyPr/>
          <a:lstStyle/>
          <a:p>
            <a:pPr marL="0" indent="452438">
              <a:buNone/>
            </a:pPr>
            <a:r>
              <a:rPr lang="en-US" sz="2200" dirty="0"/>
              <a:t>we need to do three things:</a:t>
            </a:r>
          </a:p>
          <a:p>
            <a:pPr marL="457200" indent="-457200">
              <a:buFont typeface="+mj-lt"/>
              <a:buAutoNum type="arabicPeriod"/>
            </a:pPr>
            <a:r>
              <a:rPr lang="en-US" sz="2200" dirty="0"/>
              <a:t>Find the general solution </a:t>
            </a:r>
            <a:r>
              <a:rPr lang="en-US" sz="2200" i="1" dirty="0"/>
              <a:t>c</a:t>
            </a:r>
            <a:r>
              <a:rPr lang="en-US" sz="2200" baseline="-25000" dirty="0"/>
              <a:t>1</a:t>
            </a:r>
            <a:r>
              <a:rPr lang="en-US" sz="2200" i="1" dirty="0"/>
              <a:t>y</a:t>
            </a:r>
            <a:r>
              <a:rPr lang="en-US" sz="2200" baseline="-25000" dirty="0"/>
              <a:t>1</a:t>
            </a:r>
            <a:r>
              <a:rPr lang="en-US" sz="2200" dirty="0"/>
              <a:t>(</a:t>
            </a:r>
            <a:r>
              <a:rPr lang="en-US" sz="2200" i="1" dirty="0"/>
              <a:t>t</a:t>
            </a:r>
            <a:r>
              <a:rPr lang="en-US" sz="2200" dirty="0"/>
              <a:t>) + </a:t>
            </a:r>
            <a:r>
              <a:rPr lang="en-US" sz="2200" i="1" dirty="0"/>
              <a:t>c</a:t>
            </a:r>
            <a:r>
              <a:rPr lang="en-US" sz="2200" baseline="-25000" dirty="0"/>
              <a:t>2</a:t>
            </a:r>
            <a:r>
              <a:rPr lang="en-US" sz="2200" i="1" dirty="0"/>
              <a:t>y</a:t>
            </a:r>
            <a:r>
              <a:rPr lang="en-US" sz="2200" baseline="-25000" dirty="0"/>
              <a:t>2</a:t>
            </a:r>
            <a:r>
              <a:rPr lang="en-US" sz="2200" dirty="0"/>
              <a:t>(</a:t>
            </a:r>
            <a:r>
              <a:rPr lang="en-US" sz="2200" i="1" dirty="0"/>
              <a:t>t</a:t>
            </a:r>
            <a:r>
              <a:rPr lang="en-US" sz="2200" dirty="0"/>
              <a:t>) of the corresponding homogeneous equation. This is called the </a:t>
            </a:r>
            <a:r>
              <a:rPr lang="en-US" sz="2200" b="1" dirty="0"/>
              <a:t>complementary solution</a:t>
            </a:r>
            <a:r>
              <a:rPr lang="en-US" sz="2200" dirty="0"/>
              <a:t> and may be denoted by </a:t>
            </a:r>
            <a:r>
              <a:rPr lang="en-US" sz="2200" i="1" dirty="0" err="1"/>
              <a:t>y</a:t>
            </a:r>
            <a:r>
              <a:rPr lang="en-US" sz="2200" i="1" baseline="-25000" dirty="0" err="1"/>
              <a:t>c</a:t>
            </a:r>
            <a:r>
              <a:rPr lang="en-US" sz="2200" dirty="0"/>
              <a:t>(</a:t>
            </a:r>
            <a:r>
              <a:rPr lang="en-US" sz="2200" i="1" dirty="0"/>
              <a:t>t</a:t>
            </a:r>
            <a:r>
              <a:rPr lang="en-US" sz="2200" dirty="0"/>
              <a:t>).</a:t>
            </a:r>
          </a:p>
          <a:p>
            <a:pPr marL="457200" indent="-457200">
              <a:buFont typeface="+mj-lt"/>
              <a:buAutoNum type="arabicPeriod"/>
            </a:pPr>
            <a:r>
              <a:rPr lang="en-US" sz="2200" dirty="0"/>
              <a:t>Find any solution </a:t>
            </a:r>
            <a:r>
              <a:rPr lang="en-US" sz="2200" i="1" dirty="0"/>
              <a:t>Y</a:t>
            </a:r>
            <a:r>
              <a:rPr lang="en-US" sz="2200" dirty="0"/>
              <a:t>(</a:t>
            </a:r>
            <a:r>
              <a:rPr lang="en-US" sz="2200" i="1" dirty="0"/>
              <a:t>t</a:t>
            </a:r>
            <a:r>
              <a:rPr lang="en-US" sz="2200" dirty="0"/>
              <a:t>) of the nonhomogeneous equation. This is often referred to as a </a:t>
            </a:r>
            <a:r>
              <a:rPr lang="en-US" sz="2200" b="1" dirty="0"/>
              <a:t>particular solution.</a:t>
            </a:r>
          </a:p>
          <a:p>
            <a:pPr marL="457200" indent="-457200">
              <a:buFont typeface="+mj-lt"/>
              <a:buAutoNum type="arabicPeriod"/>
            </a:pPr>
            <a:r>
              <a:rPr lang="en-US" sz="2200" dirty="0"/>
              <a:t>Form the sum of the functions found in steps 1 and 2.</a:t>
            </a:r>
          </a:p>
        </p:txBody>
      </p:sp>
      <p:graphicFrame>
        <p:nvGraphicFramePr>
          <p:cNvPr id="20" name="Object 1029" descr="y of t equals sum with 3 summands c sub one times y sub one of t plus c sub two times y sub two of t plus cap y of t">
            <a:extLst>
              <a:ext uri="{FF2B5EF4-FFF2-40B4-BE49-F238E27FC236}">
                <a16:creationId xmlns:a16="http://schemas.microsoft.com/office/drawing/2014/main" id="{0808053A-79D1-4BDE-8E02-2D6A8AECF9AD}"/>
              </a:ext>
            </a:extLst>
          </p:cNvPr>
          <p:cNvGraphicFramePr>
            <a:graphicFrameLocks noGrp="1" noChangeAspect="1"/>
          </p:cNvGraphicFramePr>
          <p:nvPr>
            <p:ph type="pic" sz="quarter" idx="19"/>
            <p:extLst>
              <p:ext uri="{D42A27DB-BD31-4B8C-83A1-F6EECF244321}">
                <p14:modId xmlns:p14="http://schemas.microsoft.com/office/powerpoint/2010/main" val="3647369081"/>
              </p:ext>
            </p:extLst>
          </p:nvPr>
        </p:nvGraphicFramePr>
        <p:xfrm>
          <a:off x="3008332" y="5256320"/>
          <a:ext cx="3127336" cy="382480"/>
        </p:xfrm>
        <a:graphic>
          <a:graphicData uri="http://schemas.openxmlformats.org/presentationml/2006/ole">
            <mc:AlternateContent xmlns:mc="http://schemas.openxmlformats.org/markup-compatibility/2006">
              <mc:Choice xmlns:v="urn:schemas-microsoft-com:vml" Requires="v">
                <p:oleObj name="Equation" r:id="rId4" imgW="1765080" imgH="215640" progId="Equation.3">
                  <p:embed/>
                </p:oleObj>
              </mc:Choice>
              <mc:Fallback>
                <p:oleObj name="Equation" r:id="rId4" imgW="1765080" imgH="215640" progId="Equation.3">
                  <p:embed/>
                  <p:pic>
                    <p:nvPicPr>
                      <p:cNvPr id="157701"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332" y="5256320"/>
                        <a:ext cx="3127336" cy="3824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31616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910BD-6F98-48DE-83B2-2F833FD3A0F7}"/>
              </a:ext>
            </a:extLst>
          </p:cNvPr>
          <p:cNvSpPr>
            <a:spLocks noGrp="1"/>
          </p:cNvSpPr>
          <p:nvPr>
            <p:ph type="title"/>
          </p:nvPr>
        </p:nvSpPr>
        <p:spPr/>
        <p:txBody>
          <a:bodyPr/>
          <a:lstStyle/>
          <a:p>
            <a:r>
              <a:rPr lang="en-IN" dirty="0"/>
              <a:t>Method of Undetermined Coefficients</a:t>
            </a:r>
          </a:p>
        </p:txBody>
      </p:sp>
      <p:sp>
        <p:nvSpPr>
          <p:cNvPr id="3" name="Content Placeholder 2">
            <a:extLst>
              <a:ext uri="{FF2B5EF4-FFF2-40B4-BE49-F238E27FC236}">
                <a16:creationId xmlns:a16="http://schemas.microsoft.com/office/drawing/2014/main" id="{BB949525-25B1-4FE7-A9DB-D60320133C68}"/>
              </a:ext>
            </a:extLst>
          </p:cNvPr>
          <p:cNvSpPr>
            <a:spLocks noGrp="1"/>
          </p:cNvSpPr>
          <p:nvPr>
            <p:ph sz="quarter" idx="15"/>
          </p:nvPr>
        </p:nvSpPr>
        <p:spPr/>
        <p:txBody>
          <a:bodyPr/>
          <a:lstStyle/>
          <a:p>
            <a:pPr marL="461963" indent="-461963"/>
            <a:r>
              <a:rPr lang="en-IN" sz="2200" dirty="0"/>
              <a:t>Recall the nonhomogeneous equation</a:t>
            </a:r>
          </a:p>
        </p:txBody>
      </p:sp>
      <p:graphicFrame>
        <p:nvGraphicFramePr>
          <p:cNvPr id="19" name="Object 12" descr="sum with 3 summands y super double prime plus p of t times y super prime plus q of t times y equals g of t">
            <a:extLst>
              <a:ext uri="{FF2B5EF4-FFF2-40B4-BE49-F238E27FC236}">
                <a16:creationId xmlns:a16="http://schemas.microsoft.com/office/drawing/2014/main" id="{A5397610-0285-46F7-B23F-3722D78DDFCA}"/>
              </a:ext>
            </a:extLst>
          </p:cNvPr>
          <p:cNvGraphicFramePr>
            <a:graphicFrameLocks noGrp="1" noChangeAspect="1"/>
          </p:cNvGraphicFramePr>
          <p:nvPr>
            <p:ph sz="quarter" idx="16"/>
            <p:extLst>
              <p:ext uri="{D42A27DB-BD31-4B8C-83A1-F6EECF244321}">
                <p14:modId xmlns:p14="http://schemas.microsoft.com/office/powerpoint/2010/main" val="345338111"/>
              </p:ext>
            </p:extLst>
          </p:nvPr>
        </p:nvGraphicFramePr>
        <p:xfrm>
          <a:off x="3012832" y="2133600"/>
          <a:ext cx="3118337" cy="395980"/>
        </p:xfrm>
        <a:graphic>
          <a:graphicData uri="http://schemas.openxmlformats.org/presentationml/2006/ole">
            <mc:AlternateContent xmlns:mc="http://schemas.openxmlformats.org/markup-compatibility/2006">
              <mc:Choice xmlns:v="urn:schemas-microsoft-com:vml" Requires="v">
                <p:oleObj name="Equation" r:id="rId2" imgW="1600200" imgH="203040" progId="Equation.3">
                  <p:embed/>
                </p:oleObj>
              </mc:Choice>
              <mc:Fallback>
                <p:oleObj name="Equation" r:id="rId2" imgW="1600200" imgH="203040" progId="Equation.3">
                  <p:embed/>
                  <p:pic>
                    <p:nvPicPr>
                      <p:cNvPr id="139276"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832" y="2133600"/>
                        <a:ext cx="3118337"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46D0EEFF-813A-4CF5-A52C-1495B70A3A96}"/>
              </a:ext>
            </a:extLst>
          </p:cNvPr>
          <p:cNvSpPr>
            <a:spLocks noGrp="1"/>
          </p:cNvSpPr>
          <p:nvPr>
            <p:ph sz="quarter" idx="18"/>
          </p:nvPr>
        </p:nvSpPr>
        <p:spPr>
          <a:xfrm>
            <a:off x="914400" y="2590800"/>
            <a:ext cx="8105422" cy="457199"/>
          </a:xfrm>
        </p:spPr>
        <p:txBody>
          <a:bodyPr/>
          <a:lstStyle/>
          <a:p>
            <a:pPr marL="0" indent="0">
              <a:buNone/>
            </a:pPr>
            <a:r>
              <a:rPr lang="en-IN" sz="2200" dirty="0"/>
              <a:t>with general solution</a:t>
            </a:r>
          </a:p>
        </p:txBody>
      </p:sp>
      <p:graphicFrame>
        <p:nvGraphicFramePr>
          <p:cNvPr id="20" name="Object 13" descr="y of t equals sum with 3 summands c sub one times y sub one of t plus c sub two times y sub two of t plus cap y of t">
            <a:extLst>
              <a:ext uri="{FF2B5EF4-FFF2-40B4-BE49-F238E27FC236}">
                <a16:creationId xmlns:a16="http://schemas.microsoft.com/office/drawing/2014/main" id="{FC6E4856-D9CA-46C2-8234-BBA23C9E9BDA}"/>
              </a:ext>
            </a:extLst>
          </p:cNvPr>
          <p:cNvGraphicFramePr>
            <a:graphicFrameLocks noGrp="1" noChangeAspect="1"/>
          </p:cNvGraphicFramePr>
          <p:nvPr>
            <p:ph type="pic" sz="quarter" idx="20"/>
            <p:extLst>
              <p:ext uri="{D42A27DB-BD31-4B8C-83A1-F6EECF244321}">
                <p14:modId xmlns:p14="http://schemas.microsoft.com/office/powerpoint/2010/main" val="2761770206"/>
              </p:ext>
            </p:extLst>
          </p:nvPr>
        </p:nvGraphicFramePr>
        <p:xfrm>
          <a:off x="3008332" y="2971800"/>
          <a:ext cx="3127336" cy="382480"/>
        </p:xfrm>
        <a:graphic>
          <a:graphicData uri="http://schemas.openxmlformats.org/presentationml/2006/ole">
            <mc:AlternateContent xmlns:mc="http://schemas.openxmlformats.org/markup-compatibility/2006">
              <mc:Choice xmlns:v="urn:schemas-microsoft-com:vml" Requires="v">
                <p:oleObj name="Equation" r:id="rId4" imgW="1765080" imgH="215640" progId="Equation.3">
                  <p:embed/>
                </p:oleObj>
              </mc:Choice>
              <mc:Fallback>
                <p:oleObj name="Equation" r:id="rId4" imgW="1765080" imgH="215640" progId="Equation.3">
                  <p:embed/>
                  <p:pic>
                    <p:nvPicPr>
                      <p:cNvPr id="139277"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8332" y="2971800"/>
                        <a:ext cx="3127336" cy="3824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12A4FD23-196E-4420-9D64-26E4E4D7ACC0}"/>
              </a:ext>
            </a:extLst>
          </p:cNvPr>
          <p:cNvSpPr>
            <a:spLocks noGrp="1"/>
          </p:cNvSpPr>
          <p:nvPr>
            <p:ph sz="quarter" idx="21"/>
          </p:nvPr>
        </p:nvSpPr>
        <p:spPr>
          <a:xfrm>
            <a:off x="380060" y="3429000"/>
            <a:ext cx="8230540" cy="2743200"/>
          </a:xfrm>
        </p:spPr>
        <p:txBody>
          <a:bodyPr/>
          <a:lstStyle/>
          <a:p>
            <a:pPr marL="461963" indent="-461963">
              <a:lnSpc>
                <a:spcPct val="100000"/>
              </a:lnSpc>
            </a:pPr>
            <a:r>
              <a:rPr lang="en-US" dirty="0"/>
              <a:t>In this section we use the method of </a:t>
            </a:r>
            <a:r>
              <a:rPr lang="en-US" b="1" dirty="0"/>
              <a:t>undetermined coefficients</a:t>
            </a:r>
            <a:r>
              <a:rPr lang="en-US" dirty="0"/>
              <a:t> to find a particular solution </a:t>
            </a:r>
            <a:r>
              <a:rPr lang="en-US" i="1" dirty="0"/>
              <a:t>Y</a:t>
            </a:r>
            <a:r>
              <a:rPr lang="en-US" dirty="0"/>
              <a:t> to the nonhomogeneous equation, assuming we can find solutions </a:t>
            </a:r>
            <a:r>
              <a:rPr lang="en-US" i="1" dirty="0"/>
              <a:t>y</a:t>
            </a:r>
            <a:r>
              <a:rPr lang="en-US" baseline="-25000" dirty="0"/>
              <a:t>1</a:t>
            </a:r>
            <a:r>
              <a:rPr lang="en-US" dirty="0"/>
              <a:t>, </a:t>
            </a:r>
            <a:r>
              <a:rPr lang="en-US" i="1" dirty="0"/>
              <a:t>y</a:t>
            </a:r>
            <a:r>
              <a:rPr lang="en-US" baseline="-25000" dirty="0"/>
              <a:t>2</a:t>
            </a:r>
            <a:r>
              <a:rPr lang="en-US" dirty="0"/>
              <a:t> for the homogeneous case.</a:t>
            </a:r>
          </a:p>
          <a:p>
            <a:pPr marL="461963" indent="-461963">
              <a:lnSpc>
                <a:spcPct val="100000"/>
              </a:lnSpc>
            </a:pPr>
            <a:r>
              <a:rPr lang="en-US" dirty="0"/>
              <a:t>The method of undetermined coefficients is usually limited to equations in which </a:t>
            </a:r>
            <a:r>
              <a:rPr lang="en-US" i="1" dirty="0"/>
              <a:t>p</a:t>
            </a:r>
            <a:r>
              <a:rPr lang="en-US" dirty="0"/>
              <a:t> and </a:t>
            </a:r>
            <a:r>
              <a:rPr lang="en-US" i="1" dirty="0"/>
              <a:t>q</a:t>
            </a:r>
            <a:r>
              <a:rPr lang="en-US" dirty="0"/>
              <a:t> are constant, and </a:t>
            </a:r>
            <a:r>
              <a:rPr lang="en-US" i="1" dirty="0"/>
              <a:t>g</a:t>
            </a:r>
            <a:r>
              <a:rPr lang="en-US" dirty="0"/>
              <a:t>(</a:t>
            </a:r>
            <a:r>
              <a:rPr lang="en-US" i="1" dirty="0"/>
              <a:t>t</a:t>
            </a:r>
            <a:r>
              <a:rPr lang="en-US" dirty="0"/>
              <a:t>) is a polynomial, exponential, sine or cosine function.</a:t>
            </a:r>
          </a:p>
        </p:txBody>
      </p:sp>
    </p:spTree>
    <p:extLst>
      <p:ext uri="{BB962C8B-B14F-4D97-AF65-F5344CB8AC3E}">
        <p14:creationId xmlns:p14="http://schemas.microsoft.com/office/powerpoint/2010/main" val="337977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088A1-7A1B-496A-AAE6-36ACBED84E04}"/>
              </a:ext>
            </a:extLst>
          </p:cNvPr>
          <p:cNvSpPr>
            <a:spLocks noGrp="1"/>
          </p:cNvSpPr>
          <p:nvPr>
            <p:ph type="title"/>
          </p:nvPr>
        </p:nvSpPr>
        <p:spPr>
          <a:xfrm>
            <a:off x="281354" y="457200"/>
            <a:ext cx="8534400" cy="781754"/>
          </a:xfrm>
        </p:spPr>
        <p:txBody>
          <a:bodyPr>
            <a:normAutofit/>
          </a:bodyPr>
          <a:lstStyle/>
          <a:p>
            <a:r>
              <a:rPr lang="en-IN" dirty="0"/>
              <a:t>Example 3.5.1: Exponential </a:t>
            </a:r>
            <a:r>
              <a:rPr lang="en-IN" i="1" dirty="0"/>
              <a:t>g</a:t>
            </a:r>
            <a:r>
              <a:rPr lang="en-IN" dirty="0"/>
              <a:t>(</a:t>
            </a:r>
            <a:r>
              <a:rPr lang="en-IN" i="1" dirty="0"/>
              <a:t>t</a:t>
            </a:r>
            <a:r>
              <a:rPr lang="en-IN" dirty="0"/>
              <a:t>)</a:t>
            </a:r>
          </a:p>
        </p:txBody>
      </p:sp>
      <p:sp>
        <p:nvSpPr>
          <p:cNvPr id="3" name="Content Placeholder 2">
            <a:extLst>
              <a:ext uri="{FF2B5EF4-FFF2-40B4-BE49-F238E27FC236}">
                <a16:creationId xmlns:a16="http://schemas.microsoft.com/office/drawing/2014/main" id="{269010AC-073D-4685-AB33-AD9ABACE27C2}"/>
              </a:ext>
            </a:extLst>
          </p:cNvPr>
          <p:cNvSpPr>
            <a:spLocks noGrp="1"/>
          </p:cNvSpPr>
          <p:nvPr>
            <p:ph sz="quarter" idx="15"/>
          </p:nvPr>
        </p:nvSpPr>
        <p:spPr>
          <a:xfrm>
            <a:off x="380060" y="1600200"/>
            <a:ext cx="8534400" cy="425450"/>
          </a:xfrm>
        </p:spPr>
        <p:txBody>
          <a:bodyPr/>
          <a:lstStyle/>
          <a:p>
            <a:pPr marL="461963" indent="-461963"/>
            <a:r>
              <a:rPr lang="en-IN" sz="2200" dirty="0"/>
              <a:t>Consider the nonhomogeneous equation</a:t>
            </a:r>
          </a:p>
        </p:txBody>
      </p:sp>
      <p:graphicFrame>
        <p:nvGraphicFramePr>
          <p:cNvPr id="12" name="Object 11" descr="equation left hand side y super double prime minus three times y super prime minus four times y equals right hand side three times e super two times t">
            <a:extLst>
              <a:ext uri="{FF2B5EF4-FFF2-40B4-BE49-F238E27FC236}">
                <a16:creationId xmlns:a16="http://schemas.microsoft.com/office/drawing/2014/main" id="{9B251432-FCDF-4E48-A5A9-638CAA7F9EB7}"/>
              </a:ext>
            </a:extLst>
          </p:cNvPr>
          <p:cNvGraphicFramePr>
            <a:graphicFrameLocks noChangeAspect="1"/>
          </p:cNvGraphicFramePr>
          <p:nvPr>
            <p:extLst>
              <p:ext uri="{D42A27DB-BD31-4B8C-83A1-F6EECF244321}">
                <p14:modId xmlns:p14="http://schemas.microsoft.com/office/powerpoint/2010/main" val="2647680978"/>
              </p:ext>
            </p:extLst>
          </p:nvPr>
        </p:nvGraphicFramePr>
        <p:xfrm>
          <a:off x="3554567" y="2012349"/>
          <a:ext cx="2092390" cy="404979"/>
        </p:xfrm>
        <a:graphic>
          <a:graphicData uri="http://schemas.openxmlformats.org/presentationml/2006/ole">
            <mc:AlternateContent xmlns:mc="http://schemas.openxmlformats.org/markup-compatibility/2006">
              <mc:Choice xmlns:v="urn:schemas-microsoft-com:vml" Requires="v">
                <p:oleObj name="Equation" r:id="rId2" imgW="1180800" imgH="228600" progId="Equation.DSMT4">
                  <p:embed/>
                </p:oleObj>
              </mc:Choice>
              <mc:Fallback>
                <p:oleObj name="Equation" r:id="rId2" imgW="1180800" imgH="228600" progId="Equation.DSMT4">
                  <p:embed/>
                  <p:pic>
                    <p:nvPicPr>
                      <p:cNvPr id="3" name="Object 2"/>
                      <p:cNvPicPr/>
                      <p:nvPr/>
                    </p:nvPicPr>
                    <p:blipFill>
                      <a:blip r:embed="rId3"/>
                      <a:stretch>
                        <a:fillRect/>
                      </a:stretch>
                    </p:blipFill>
                    <p:spPr>
                      <a:xfrm>
                        <a:off x="3554567" y="2012349"/>
                        <a:ext cx="2092390" cy="40497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791EF6F-8F08-4CC1-9B58-ED272B175B9A}"/>
              </a:ext>
            </a:extLst>
          </p:cNvPr>
          <p:cNvSpPr>
            <a:spLocks noGrp="1"/>
          </p:cNvSpPr>
          <p:nvPr>
            <p:ph sz="quarter" idx="18"/>
          </p:nvPr>
        </p:nvSpPr>
        <p:spPr>
          <a:xfrm>
            <a:off x="380060" y="2475774"/>
            <a:ext cx="8334022" cy="648426"/>
          </a:xfrm>
        </p:spPr>
        <p:txBody>
          <a:bodyPr/>
          <a:lstStyle/>
          <a:p>
            <a:pPr marL="461963" indent="-461963"/>
            <a:r>
              <a:rPr lang="en-US" sz="2200" dirty="0"/>
              <a:t>We seek </a:t>
            </a:r>
            <a:r>
              <a:rPr lang="en-US" sz="2200" i="1" dirty="0"/>
              <a:t>Y</a:t>
            </a:r>
            <a:r>
              <a:rPr lang="en-US" sz="2200" dirty="0"/>
              <a:t> satisfying this equation.  Since exponentials replicate through differentiation, a good start for </a:t>
            </a:r>
            <a:r>
              <a:rPr lang="en-US" sz="2200" i="1" dirty="0"/>
              <a:t>Y</a:t>
            </a:r>
            <a:r>
              <a:rPr lang="en-US" sz="2200" dirty="0"/>
              <a:t> is:</a:t>
            </a:r>
          </a:p>
        </p:txBody>
      </p:sp>
      <p:graphicFrame>
        <p:nvGraphicFramePr>
          <p:cNvPr id="20" name="Object 1025" descr="multirelation cap y of t equals cap a times e super two times t right double arrow cap y super prime of t equals two times cap a times e super two times t comma cap y super double prime of t equals four times cap a times e super two times t">
            <a:extLst>
              <a:ext uri="{FF2B5EF4-FFF2-40B4-BE49-F238E27FC236}">
                <a16:creationId xmlns:a16="http://schemas.microsoft.com/office/drawing/2014/main" id="{BBA07D4F-A695-4B7E-8854-9B84B6B455E9}"/>
              </a:ext>
            </a:extLst>
          </p:cNvPr>
          <p:cNvGraphicFramePr>
            <a:graphicFrameLocks noGrp="1" noChangeAspect="1"/>
          </p:cNvGraphicFramePr>
          <p:nvPr>
            <p:ph type="pic" sz="quarter" idx="20"/>
            <p:extLst>
              <p:ext uri="{D42A27DB-BD31-4B8C-83A1-F6EECF244321}">
                <p14:modId xmlns:p14="http://schemas.microsoft.com/office/powerpoint/2010/main" val="2320980531"/>
              </p:ext>
            </p:extLst>
          </p:nvPr>
        </p:nvGraphicFramePr>
        <p:xfrm>
          <a:off x="2584679" y="3276600"/>
          <a:ext cx="3974642" cy="348993"/>
        </p:xfrm>
        <a:graphic>
          <a:graphicData uri="http://schemas.openxmlformats.org/presentationml/2006/ole">
            <mc:AlternateContent xmlns:mc="http://schemas.openxmlformats.org/markup-compatibility/2006">
              <mc:Choice xmlns:v="urn:schemas-microsoft-com:vml" Requires="v">
                <p:oleObj name="Equation" r:id="rId4" imgW="2603160" imgH="228600" progId="Equation.3">
                  <p:embed/>
                </p:oleObj>
              </mc:Choice>
              <mc:Fallback>
                <p:oleObj name="Equation" r:id="rId4" imgW="2603160" imgH="228600" progId="Equation.3">
                  <p:embed/>
                  <p:pic>
                    <p:nvPicPr>
                      <p:cNvPr id="158721"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679" y="3276600"/>
                        <a:ext cx="3974642" cy="34899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79D31F10-19C9-41E0-B91F-B207DE78BF11}"/>
              </a:ext>
            </a:extLst>
          </p:cNvPr>
          <p:cNvSpPr>
            <a:spLocks noGrp="1"/>
          </p:cNvSpPr>
          <p:nvPr>
            <p:ph sz="quarter" idx="21"/>
          </p:nvPr>
        </p:nvSpPr>
        <p:spPr>
          <a:xfrm>
            <a:off x="380060" y="3657600"/>
            <a:ext cx="8334022" cy="348993"/>
          </a:xfrm>
        </p:spPr>
        <p:txBody>
          <a:bodyPr/>
          <a:lstStyle/>
          <a:p>
            <a:pPr marL="461963" indent="-461963">
              <a:tabLst>
                <a:tab pos="461963" algn="l"/>
              </a:tabLst>
            </a:pPr>
            <a:r>
              <a:rPr lang="en-US" sz="2200" dirty="0"/>
              <a:t>Substituting these derivatives into the differential equation,</a:t>
            </a:r>
          </a:p>
        </p:txBody>
      </p:sp>
      <p:graphicFrame>
        <p:nvGraphicFramePr>
          <p:cNvPr id="13" name="Object 12" descr="multiline equation line 1 four times cap a times e super two times t minus six times cap a times e super two times t minus four times cap a times e super two times t equation left hand side equals right hand side three times e super two times t line 2 left right double arrow equation left hand side negative six times cap a times e super two times t equals right hand side three times e super two times t left right double arrow cap a equals negative one divided by two">
            <a:extLst>
              <a:ext uri="{FF2B5EF4-FFF2-40B4-BE49-F238E27FC236}">
                <a16:creationId xmlns:a16="http://schemas.microsoft.com/office/drawing/2014/main" id="{3DD84CD9-96D6-43DC-A8A8-8B44CAD0328B}"/>
              </a:ext>
            </a:extLst>
          </p:cNvPr>
          <p:cNvGraphicFramePr>
            <a:graphicFrameLocks noChangeAspect="1"/>
          </p:cNvGraphicFramePr>
          <p:nvPr>
            <p:extLst>
              <p:ext uri="{D42A27DB-BD31-4B8C-83A1-F6EECF244321}">
                <p14:modId xmlns:p14="http://schemas.microsoft.com/office/powerpoint/2010/main" val="1497271873"/>
              </p:ext>
            </p:extLst>
          </p:nvPr>
        </p:nvGraphicFramePr>
        <p:xfrm>
          <a:off x="3037204" y="4052214"/>
          <a:ext cx="3211196" cy="1022674"/>
        </p:xfrm>
        <a:graphic>
          <a:graphicData uri="http://schemas.openxmlformats.org/presentationml/2006/ole">
            <mc:AlternateContent xmlns:mc="http://schemas.openxmlformats.org/markup-compatibility/2006">
              <mc:Choice xmlns:v="urn:schemas-microsoft-com:vml" Requires="v">
                <p:oleObj name="Equation" r:id="rId6" imgW="1993680" imgH="634680" progId="Equation.DSMT4">
                  <p:embed/>
                </p:oleObj>
              </mc:Choice>
              <mc:Fallback>
                <p:oleObj name="Equation" r:id="rId6" imgW="1993680" imgH="634680" progId="Equation.DSMT4">
                  <p:embed/>
                  <p:pic>
                    <p:nvPicPr>
                      <p:cNvPr id="5" name="Object 4"/>
                      <p:cNvPicPr>
                        <a:picLocks noChangeAspect="1" noChangeArrowheads="1"/>
                      </p:cNvPicPr>
                      <p:nvPr/>
                    </p:nvPicPr>
                    <p:blipFill>
                      <a:blip r:embed="rId7"/>
                      <a:srcRect/>
                      <a:stretch>
                        <a:fillRect/>
                      </a:stretch>
                    </p:blipFill>
                    <p:spPr bwMode="auto">
                      <a:xfrm>
                        <a:off x="3037204" y="4052214"/>
                        <a:ext cx="3211196" cy="102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38578E05-B286-4288-951E-27453FD2BC18}"/>
              </a:ext>
            </a:extLst>
          </p:cNvPr>
          <p:cNvSpPr>
            <a:spLocks noGrp="1"/>
          </p:cNvSpPr>
          <p:nvPr>
            <p:ph sz="quarter" idx="25"/>
          </p:nvPr>
        </p:nvSpPr>
        <p:spPr>
          <a:xfrm>
            <a:off x="380060" y="5061207"/>
            <a:ext cx="8200378" cy="348993"/>
          </a:xfrm>
        </p:spPr>
        <p:txBody>
          <a:bodyPr/>
          <a:lstStyle/>
          <a:p>
            <a:pPr marL="461963" indent="-461963"/>
            <a:r>
              <a:rPr lang="en-US" sz="2200" dirty="0"/>
              <a:t>Thus a particular solution to the nonhomogeneous ODE is</a:t>
            </a:r>
          </a:p>
        </p:txBody>
      </p:sp>
      <p:graphicFrame>
        <p:nvGraphicFramePr>
          <p:cNvPr id="22" name="Object 1027" descr="cap y of t equals negative one divided by two times e super two times t">
            <a:extLst>
              <a:ext uri="{FF2B5EF4-FFF2-40B4-BE49-F238E27FC236}">
                <a16:creationId xmlns:a16="http://schemas.microsoft.com/office/drawing/2014/main" id="{F7DD78ED-03F8-4997-91D6-637D56D0D16C}"/>
              </a:ext>
            </a:extLst>
          </p:cNvPr>
          <p:cNvGraphicFramePr>
            <a:graphicFrameLocks noGrp="1" noChangeAspect="1"/>
          </p:cNvGraphicFramePr>
          <p:nvPr>
            <p:ph type="pic" sz="quarter" idx="19"/>
            <p:extLst>
              <p:ext uri="{D42A27DB-BD31-4B8C-83A1-F6EECF244321}">
                <p14:modId xmlns:p14="http://schemas.microsoft.com/office/powerpoint/2010/main" val="3598017477"/>
              </p:ext>
            </p:extLst>
          </p:nvPr>
        </p:nvGraphicFramePr>
        <p:xfrm>
          <a:off x="3657600" y="5410200"/>
          <a:ext cx="1413934" cy="674339"/>
        </p:xfrm>
        <a:graphic>
          <a:graphicData uri="http://schemas.openxmlformats.org/presentationml/2006/ole">
            <mc:AlternateContent xmlns:mc="http://schemas.openxmlformats.org/markup-compatibility/2006">
              <mc:Choice xmlns:v="urn:schemas-microsoft-com:vml" Requires="v">
                <p:oleObj name="Equation" r:id="rId8" imgW="825480" imgH="393480" progId="Equation.3">
                  <p:embed/>
                </p:oleObj>
              </mc:Choice>
              <mc:Fallback>
                <p:oleObj name="Equation" r:id="rId8" imgW="825480" imgH="393480" progId="Equation.3">
                  <p:embed/>
                  <p:pic>
                    <p:nvPicPr>
                      <p:cNvPr id="158723"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5410200"/>
                        <a:ext cx="1413934" cy="674339"/>
                      </a:xfrm>
                      <a:prstGeom prst="rect">
                        <a:avLst/>
                      </a:prstGeom>
                      <a:noFill/>
                    </p:spPr>
                  </p:pic>
                </p:oleObj>
              </mc:Fallback>
            </mc:AlternateContent>
          </a:graphicData>
        </a:graphic>
      </p:graphicFrame>
    </p:spTree>
    <p:extLst>
      <p:ext uri="{BB962C8B-B14F-4D97-AF65-F5344CB8AC3E}">
        <p14:creationId xmlns:p14="http://schemas.microsoft.com/office/powerpoint/2010/main" val="32531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8FFD-582F-4B7A-9DCC-17352AEFDA50}"/>
              </a:ext>
            </a:extLst>
          </p:cNvPr>
          <p:cNvSpPr>
            <a:spLocks noGrp="1"/>
          </p:cNvSpPr>
          <p:nvPr>
            <p:ph type="title"/>
          </p:nvPr>
        </p:nvSpPr>
        <p:spPr>
          <a:xfrm>
            <a:off x="281354" y="457200"/>
            <a:ext cx="8534400" cy="1143000"/>
          </a:xfrm>
        </p:spPr>
        <p:txBody>
          <a:bodyPr>
            <a:noAutofit/>
          </a:bodyPr>
          <a:lstStyle/>
          <a:p>
            <a:r>
              <a:rPr lang="en-US" sz="4000" dirty="0"/>
              <a:t>Example 3.5.2: </a:t>
            </a:r>
            <a:r>
              <a:rPr lang="en-US" sz="4000" i="1" dirty="0"/>
              <a:t>g</a:t>
            </a:r>
            <a:r>
              <a:rPr lang="en-US" sz="4000" dirty="0"/>
              <a:t>(</a:t>
            </a:r>
            <a:r>
              <a:rPr lang="en-US" sz="4000" i="1" dirty="0"/>
              <a:t>t</a:t>
            </a:r>
            <a:r>
              <a:rPr lang="en-US" sz="4000" dirty="0"/>
              <a:t>) = </a:t>
            </a:r>
            <a:r>
              <a:rPr lang="en-US" sz="4000" i="1" dirty="0"/>
              <a:t>A</a:t>
            </a:r>
            <a:r>
              <a:rPr lang="en-US" sz="4000" dirty="0"/>
              <a:t> sin </a:t>
            </a:r>
            <a:r>
              <a:rPr lang="en-US" sz="4000" i="1" dirty="0"/>
              <a:t>t</a:t>
            </a:r>
            <a:r>
              <a:rPr lang="en-US" sz="4000" dirty="0"/>
              <a:t>, First Attempt</a:t>
            </a:r>
            <a:endParaRPr lang="en-IN" dirty="0"/>
          </a:p>
        </p:txBody>
      </p:sp>
      <p:sp>
        <p:nvSpPr>
          <p:cNvPr id="3" name="Content Placeholder 2">
            <a:extLst>
              <a:ext uri="{FF2B5EF4-FFF2-40B4-BE49-F238E27FC236}">
                <a16:creationId xmlns:a16="http://schemas.microsoft.com/office/drawing/2014/main" id="{551602E8-0DB0-4135-8C1C-13F916D6F685}"/>
              </a:ext>
            </a:extLst>
          </p:cNvPr>
          <p:cNvSpPr>
            <a:spLocks noGrp="1"/>
          </p:cNvSpPr>
          <p:nvPr>
            <p:ph sz="quarter" idx="15"/>
          </p:nvPr>
        </p:nvSpPr>
        <p:spPr>
          <a:xfrm>
            <a:off x="380060" y="1600200"/>
            <a:ext cx="8534400" cy="425450"/>
          </a:xfrm>
        </p:spPr>
        <p:txBody>
          <a:bodyPr/>
          <a:lstStyle/>
          <a:p>
            <a:pPr marL="461963" indent="-461963"/>
            <a:r>
              <a:rPr lang="en-IN" sz="2400" dirty="0"/>
              <a:t>Consider the nonhomogeneous equation</a:t>
            </a:r>
          </a:p>
        </p:txBody>
      </p:sp>
      <p:graphicFrame>
        <p:nvGraphicFramePr>
          <p:cNvPr id="10" name="Object 9" descr="equation left hand side y super double prime minus three times y super prime minus four times y equals right hand side two times sine t">
            <a:extLst>
              <a:ext uri="{FF2B5EF4-FFF2-40B4-BE49-F238E27FC236}">
                <a16:creationId xmlns:a16="http://schemas.microsoft.com/office/drawing/2014/main" id="{EA9B7436-E777-4953-9664-2B3B97A4E64B}"/>
              </a:ext>
            </a:extLst>
          </p:cNvPr>
          <p:cNvGraphicFramePr>
            <a:graphicFrameLocks noChangeAspect="1"/>
          </p:cNvGraphicFramePr>
          <p:nvPr>
            <p:extLst>
              <p:ext uri="{D42A27DB-BD31-4B8C-83A1-F6EECF244321}">
                <p14:modId xmlns:p14="http://schemas.microsoft.com/office/powerpoint/2010/main" val="3941898159"/>
              </p:ext>
            </p:extLst>
          </p:nvPr>
        </p:nvGraphicFramePr>
        <p:xfrm>
          <a:off x="3416718" y="2112580"/>
          <a:ext cx="2362378" cy="359982"/>
        </p:xfrm>
        <a:graphic>
          <a:graphicData uri="http://schemas.openxmlformats.org/presentationml/2006/ole">
            <mc:AlternateContent xmlns:mc="http://schemas.openxmlformats.org/markup-compatibility/2006">
              <mc:Choice xmlns:v="urn:schemas-microsoft-com:vml" Requires="v">
                <p:oleObj name="Equation" r:id="rId2" imgW="1333440" imgH="203040" progId="Equation.DSMT4">
                  <p:embed/>
                </p:oleObj>
              </mc:Choice>
              <mc:Fallback>
                <p:oleObj name="Equation" r:id="rId2" imgW="1333440" imgH="203040" progId="Equation.DSMT4">
                  <p:embed/>
                  <p:pic>
                    <p:nvPicPr>
                      <p:cNvPr id="3" name="Object 2"/>
                      <p:cNvPicPr/>
                      <p:nvPr/>
                    </p:nvPicPr>
                    <p:blipFill>
                      <a:blip r:embed="rId3"/>
                      <a:stretch>
                        <a:fillRect/>
                      </a:stretch>
                    </p:blipFill>
                    <p:spPr>
                      <a:xfrm>
                        <a:off x="3416718" y="2112580"/>
                        <a:ext cx="2362378" cy="35998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16A6948-93B4-4F57-B420-D30F45E121B0}"/>
              </a:ext>
            </a:extLst>
          </p:cNvPr>
          <p:cNvSpPr>
            <a:spLocks noGrp="1"/>
          </p:cNvSpPr>
          <p:nvPr>
            <p:ph sz="quarter" idx="18"/>
          </p:nvPr>
        </p:nvSpPr>
        <p:spPr>
          <a:xfrm>
            <a:off x="380060" y="2514600"/>
            <a:ext cx="8334022" cy="648426"/>
          </a:xfrm>
        </p:spPr>
        <p:txBody>
          <a:bodyPr/>
          <a:lstStyle/>
          <a:p>
            <a:pPr marL="461963" indent="-461963"/>
            <a:r>
              <a:rPr lang="en-US" sz="2200" dirty="0"/>
              <a:t>We seek </a:t>
            </a:r>
            <a:r>
              <a:rPr lang="en-US" sz="2200" i="1" dirty="0"/>
              <a:t>Y</a:t>
            </a:r>
            <a:r>
              <a:rPr lang="en-US" sz="2200" dirty="0"/>
              <a:t> satisfying this equation. Since sines replicate through differentiation, a good start for </a:t>
            </a:r>
            <a:r>
              <a:rPr lang="en-US" sz="2200" i="1" dirty="0"/>
              <a:t>Y</a:t>
            </a:r>
            <a:r>
              <a:rPr lang="en-US" sz="2200" dirty="0"/>
              <a:t> is:</a:t>
            </a:r>
          </a:p>
        </p:txBody>
      </p:sp>
      <p:graphicFrame>
        <p:nvGraphicFramePr>
          <p:cNvPr id="20" name="Object 2049" descr="multirelation cap y of t equals cap a times sine of t right double arrow cap y super prime of t equals cap a times cosine of t comma cap y super double prime of t equals negative cap a times sine of t">
            <a:extLst>
              <a:ext uri="{FF2B5EF4-FFF2-40B4-BE49-F238E27FC236}">
                <a16:creationId xmlns:a16="http://schemas.microsoft.com/office/drawing/2014/main" id="{502C24B3-30C3-4058-9CF2-4F16A1D45429}"/>
              </a:ext>
            </a:extLst>
          </p:cNvPr>
          <p:cNvGraphicFramePr>
            <a:graphicFrameLocks noGrp="1" noChangeAspect="1"/>
          </p:cNvGraphicFramePr>
          <p:nvPr>
            <p:ph type="pic" sz="quarter" idx="19"/>
            <p:extLst>
              <p:ext uri="{D42A27DB-BD31-4B8C-83A1-F6EECF244321}">
                <p14:modId xmlns:p14="http://schemas.microsoft.com/office/powerpoint/2010/main" val="3598822754"/>
              </p:ext>
            </p:extLst>
          </p:nvPr>
        </p:nvGraphicFramePr>
        <p:xfrm>
          <a:off x="1805004" y="3352800"/>
          <a:ext cx="5357796" cy="381000"/>
        </p:xfrm>
        <a:graphic>
          <a:graphicData uri="http://schemas.openxmlformats.org/presentationml/2006/ole">
            <mc:AlternateContent xmlns:mc="http://schemas.openxmlformats.org/markup-compatibility/2006">
              <mc:Choice xmlns:v="urn:schemas-microsoft-com:vml" Requires="v">
                <p:oleObj name="Equation" r:id="rId4" imgW="2857320" imgH="203040" progId="Equation.3">
                  <p:embed/>
                </p:oleObj>
              </mc:Choice>
              <mc:Fallback>
                <p:oleObj name="Equation" r:id="rId4" imgW="2857320" imgH="203040" progId="Equation.3">
                  <p:embed/>
                  <p:pic>
                    <p:nvPicPr>
                      <p:cNvPr id="159745" name="Object 20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5004" y="3352800"/>
                        <a:ext cx="5357796" cy="38100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62F26819-2B73-4727-8F66-3EBBFFD1DB27}"/>
              </a:ext>
            </a:extLst>
          </p:cNvPr>
          <p:cNvSpPr>
            <a:spLocks noGrp="1"/>
          </p:cNvSpPr>
          <p:nvPr>
            <p:ph sz="quarter" idx="21"/>
          </p:nvPr>
        </p:nvSpPr>
        <p:spPr>
          <a:xfrm>
            <a:off x="380060" y="3810000"/>
            <a:ext cx="8334022" cy="425731"/>
          </a:xfrm>
        </p:spPr>
        <p:txBody>
          <a:bodyPr/>
          <a:lstStyle/>
          <a:p>
            <a:pPr marL="461963" indent="-461963"/>
            <a:r>
              <a:rPr lang="en-US" sz="2200" dirty="0"/>
              <a:t>Substituting these derivatives into the differential equation,</a:t>
            </a:r>
          </a:p>
        </p:txBody>
      </p:sp>
      <p:graphicFrame>
        <p:nvGraphicFramePr>
          <p:cNvPr id="21" name="Object 2050" descr="multiline equation line 1 equation left hand side negative cap a times sine of t minus three times cap a times cosine of t minus four times cap a times sine of t equals right hand side two times sine of t line 2 left right double arrow open left parenthesis two plus five times cap a close times sine of t plus three times cap a times cosine of t equals zero line 3 left right double arrow c sub one times sine of t plus c sub two times cosine of t equals zero">
            <a:extLst>
              <a:ext uri="{FF2B5EF4-FFF2-40B4-BE49-F238E27FC236}">
                <a16:creationId xmlns:a16="http://schemas.microsoft.com/office/drawing/2014/main" id="{B777E396-D5A4-423F-A5F9-4C5D2CA0FB5A}"/>
              </a:ext>
            </a:extLst>
          </p:cNvPr>
          <p:cNvGraphicFramePr>
            <a:graphicFrameLocks noGrp="1" noChangeAspect="1"/>
          </p:cNvGraphicFramePr>
          <p:nvPr>
            <p:ph type="pic" sz="quarter" idx="20"/>
            <p:extLst>
              <p:ext uri="{D42A27DB-BD31-4B8C-83A1-F6EECF244321}">
                <p14:modId xmlns:p14="http://schemas.microsoft.com/office/powerpoint/2010/main" val="4159367610"/>
              </p:ext>
            </p:extLst>
          </p:nvPr>
        </p:nvGraphicFramePr>
        <p:xfrm>
          <a:off x="2362200" y="4235731"/>
          <a:ext cx="4101802" cy="1159205"/>
        </p:xfrm>
        <a:graphic>
          <a:graphicData uri="http://schemas.openxmlformats.org/presentationml/2006/ole">
            <mc:AlternateContent xmlns:mc="http://schemas.openxmlformats.org/markup-compatibility/2006">
              <mc:Choice xmlns:v="urn:schemas-microsoft-com:vml" Requires="v">
                <p:oleObj name="Equation" r:id="rId6" imgW="2336760" imgH="660240" progId="Equation.3">
                  <p:embed/>
                </p:oleObj>
              </mc:Choice>
              <mc:Fallback>
                <p:oleObj name="Equation" r:id="rId6" imgW="2336760" imgH="660240" progId="Equation.3">
                  <p:embed/>
                  <p:pic>
                    <p:nvPicPr>
                      <p:cNvPr id="159746" name="Object 20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235731"/>
                        <a:ext cx="4101802" cy="1159205"/>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FA7A8212-A689-4195-B0D6-9754206FD705}"/>
              </a:ext>
            </a:extLst>
          </p:cNvPr>
          <p:cNvSpPr>
            <a:spLocks noGrp="1"/>
          </p:cNvSpPr>
          <p:nvPr>
            <p:ph sz="quarter" idx="25"/>
          </p:nvPr>
        </p:nvSpPr>
        <p:spPr>
          <a:xfrm>
            <a:off x="380060" y="5458561"/>
            <a:ext cx="8435694" cy="685800"/>
          </a:xfrm>
        </p:spPr>
        <p:txBody>
          <a:bodyPr/>
          <a:lstStyle/>
          <a:p>
            <a:pPr marL="461963" indent="-461963"/>
            <a:r>
              <a:rPr lang="en-US" sz="2200" dirty="0"/>
              <a:t>Since sin(</a:t>
            </a:r>
            <a:r>
              <a:rPr lang="en-US" sz="2200" i="1" dirty="0"/>
              <a:t>x</a:t>
            </a:r>
            <a:r>
              <a:rPr lang="en-US" sz="2200" dirty="0"/>
              <a:t>) and cos(</a:t>
            </a:r>
            <a:r>
              <a:rPr lang="en-US" sz="2200" i="1" dirty="0"/>
              <a:t>x</a:t>
            </a:r>
            <a:r>
              <a:rPr lang="en-US" sz="2200" dirty="0"/>
              <a:t>) are not multiples of each other, we must have </a:t>
            </a:r>
            <a:r>
              <a:rPr lang="en-US" sz="2200" i="1" dirty="0"/>
              <a:t>c</a:t>
            </a:r>
            <a:r>
              <a:rPr lang="en-US" sz="2200" baseline="-25000" dirty="0"/>
              <a:t>1</a:t>
            </a:r>
            <a:r>
              <a:rPr lang="en-US" sz="2200" dirty="0"/>
              <a:t>= </a:t>
            </a:r>
            <a:r>
              <a:rPr lang="en-US" sz="2200" i="1" dirty="0"/>
              <a:t>c</a:t>
            </a:r>
            <a:r>
              <a:rPr lang="en-US" sz="2200" baseline="-25000" dirty="0"/>
              <a:t>2</a:t>
            </a:r>
            <a:r>
              <a:rPr lang="en-US" sz="2200" dirty="0"/>
              <a:t> = 0, and hence 2 + 5</a:t>
            </a:r>
            <a:r>
              <a:rPr lang="en-US" sz="2200" i="1" dirty="0"/>
              <a:t>A</a:t>
            </a:r>
            <a:r>
              <a:rPr lang="en-US" sz="2200" dirty="0"/>
              <a:t> = 0 and 3</a:t>
            </a:r>
            <a:r>
              <a:rPr lang="en-US" sz="2200" i="1" dirty="0"/>
              <a:t>A</a:t>
            </a:r>
            <a:r>
              <a:rPr lang="en-US" sz="2200" dirty="0"/>
              <a:t> = 0, which is impossible.</a:t>
            </a:r>
          </a:p>
        </p:txBody>
      </p:sp>
    </p:spTree>
    <p:extLst>
      <p:ext uri="{BB962C8B-B14F-4D97-AF65-F5344CB8AC3E}">
        <p14:creationId xmlns:p14="http://schemas.microsoft.com/office/powerpoint/2010/main" val="158315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913F-8D34-42F0-9804-50D41DFAE806}"/>
              </a:ext>
            </a:extLst>
          </p:cNvPr>
          <p:cNvSpPr>
            <a:spLocks noGrp="1"/>
          </p:cNvSpPr>
          <p:nvPr>
            <p:ph type="title"/>
          </p:nvPr>
        </p:nvSpPr>
        <p:spPr>
          <a:xfrm>
            <a:off x="281354" y="457200"/>
            <a:ext cx="8534400" cy="1066800"/>
          </a:xfrm>
        </p:spPr>
        <p:txBody>
          <a:bodyPr>
            <a:noAutofit/>
          </a:bodyPr>
          <a:lstStyle/>
          <a:p>
            <a:r>
              <a:rPr lang="en-US" sz="4000" dirty="0"/>
              <a:t>Example 3.5.2: </a:t>
            </a:r>
            <a:r>
              <a:rPr lang="en-US" sz="4000" i="1" dirty="0"/>
              <a:t>g</a:t>
            </a:r>
            <a:r>
              <a:rPr lang="en-US" sz="4000" dirty="0"/>
              <a:t>(</a:t>
            </a:r>
            <a:r>
              <a:rPr lang="en-US" sz="4000" i="1" dirty="0"/>
              <a:t>t</a:t>
            </a:r>
            <a:r>
              <a:rPr lang="en-US" sz="4000" dirty="0"/>
              <a:t>) = </a:t>
            </a:r>
            <a:r>
              <a:rPr lang="en-US" sz="4000" i="1" dirty="0"/>
              <a:t>A</a:t>
            </a:r>
            <a:r>
              <a:rPr lang="en-US" sz="4000" dirty="0"/>
              <a:t> sin </a:t>
            </a:r>
            <a:r>
              <a:rPr lang="en-US" sz="4000" i="1" dirty="0"/>
              <a:t>t</a:t>
            </a:r>
            <a:r>
              <a:rPr lang="en-US" sz="4000" dirty="0"/>
              <a:t>, </a:t>
            </a:r>
            <a:r>
              <a:rPr lang="en-IN" dirty="0"/>
              <a:t>Particular Solution</a:t>
            </a:r>
          </a:p>
        </p:txBody>
      </p:sp>
      <p:sp>
        <p:nvSpPr>
          <p:cNvPr id="3" name="Content Placeholder 2">
            <a:extLst>
              <a:ext uri="{FF2B5EF4-FFF2-40B4-BE49-F238E27FC236}">
                <a16:creationId xmlns:a16="http://schemas.microsoft.com/office/drawing/2014/main" id="{414E2ECA-A67C-44E0-91BD-294025FB8764}"/>
              </a:ext>
            </a:extLst>
          </p:cNvPr>
          <p:cNvSpPr>
            <a:spLocks noGrp="1"/>
          </p:cNvSpPr>
          <p:nvPr>
            <p:ph sz="quarter" idx="15"/>
          </p:nvPr>
        </p:nvSpPr>
        <p:spPr>
          <a:xfrm>
            <a:off x="380060" y="1524000"/>
            <a:ext cx="5182540" cy="425450"/>
          </a:xfrm>
        </p:spPr>
        <p:txBody>
          <a:bodyPr/>
          <a:lstStyle/>
          <a:p>
            <a:pPr marL="461963" indent="-461963"/>
            <a:r>
              <a:rPr lang="en-US" sz="2200" dirty="0"/>
              <a:t>Our next attempt at finding a </a:t>
            </a:r>
            <a:r>
              <a:rPr lang="en-US" sz="2200" i="1" dirty="0"/>
              <a:t>Y</a:t>
            </a:r>
            <a:r>
              <a:rPr lang="en-US" sz="2200" dirty="0"/>
              <a:t> is</a:t>
            </a:r>
          </a:p>
        </p:txBody>
      </p:sp>
      <p:graphicFrame>
        <p:nvGraphicFramePr>
          <p:cNvPr id="20" name="Object 2048" descr="multiline equation line 1 cap y of t equals cap a times sine of t plus cap b times cosine of t line 2 multirelation right double arrow cap y super prime of t equals cap a times cosine of t minus cap b times sine of t comma cap y super double prime of t equals negative cap a times sine of t minus cap b times cosine of t">
            <a:extLst>
              <a:ext uri="{FF2B5EF4-FFF2-40B4-BE49-F238E27FC236}">
                <a16:creationId xmlns:a16="http://schemas.microsoft.com/office/drawing/2014/main" id="{84D3CF46-B41F-421C-AA20-33E419346DB0}"/>
              </a:ext>
            </a:extLst>
          </p:cNvPr>
          <p:cNvGraphicFramePr>
            <a:graphicFrameLocks noGrp="1" noChangeAspect="1"/>
          </p:cNvGraphicFramePr>
          <p:nvPr>
            <p:ph sz="quarter" idx="16"/>
            <p:extLst>
              <p:ext uri="{D42A27DB-BD31-4B8C-83A1-F6EECF244321}">
                <p14:modId xmlns:p14="http://schemas.microsoft.com/office/powerpoint/2010/main" val="1270878262"/>
              </p:ext>
            </p:extLst>
          </p:nvPr>
        </p:nvGraphicFramePr>
        <p:xfrm>
          <a:off x="1967750" y="2057400"/>
          <a:ext cx="5423650" cy="762000"/>
        </p:xfrm>
        <a:graphic>
          <a:graphicData uri="http://schemas.openxmlformats.org/presentationml/2006/ole">
            <mc:AlternateContent xmlns:mc="http://schemas.openxmlformats.org/markup-compatibility/2006">
              <mc:Choice xmlns:v="urn:schemas-microsoft-com:vml" Requires="v">
                <p:oleObj name="Equation" r:id="rId2" imgW="3073320" imgH="431640" progId="Equation.3">
                  <p:embed/>
                </p:oleObj>
              </mc:Choice>
              <mc:Fallback>
                <p:oleObj name="Equation" r:id="rId2" imgW="3073320" imgH="431640" progId="Equation.3">
                  <p:embed/>
                  <p:pic>
                    <p:nvPicPr>
                      <p:cNvPr id="160768"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750" y="2057400"/>
                        <a:ext cx="5423650" cy="76200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D37BFCCD-3C98-41F6-8495-811CC6F08E2C}"/>
              </a:ext>
            </a:extLst>
          </p:cNvPr>
          <p:cNvSpPr>
            <a:spLocks noGrp="1"/>
          </p:cNvSpPr>
          <p:nvPr>
            <p:ph sz="quarter" idx="18"/>
          </p:nvPr>
        </p:nvSpPr>
        <p:spPr>
          <a:xfrm>
            <a:off x="380060" y="2895600"/>
            <a:ext cx="8334022" cy="449139"/>
          </a:xfrm>
        </p:spPr>
        <p:txBody>
          <a:bodyPr/>
          <a:lstStyle/>
          <a:p>
            <a:pPr marL="461963" indent="-461963"/>
            <a:r>
              <a:rPr lang="en-US" sz="2200" dirty="0"/>
              <a:t>Substituting these derivatives into the ODE, we obtain</a:t>
            </a:r>
          </a:p>
        </p:txBody>
      </p:sp>
      <p:graphicFrame>
        <p:nvGraphicFramePr>
          <p:cNvPr id="23" name="Object 2049" descr="multiline equation line 1  equation left hand side open left parenthesis negative cap a times sine of t minus cap b times cosine of t close minus three times open left parenthesis cap a times cosine of t minus cap b times sine of t close minus four times open left parenthesis cap a times sine of t plus cap b times cosine of t close equals right hand side two times sine of t line 2  left right double arrow equation left hand side open left parenthesis negative five times cap a plus three times cap b close times sine of t plus open left parenthesis negative three times cap a minus five times cap b close times cosine of t equals right hand side two times sine of t line 3  left right double arrow negative five times cap a plus three times cap b equals two comma negative three times cap a minus five times cap b equals zero line 4  left right double arrow cap a equals negative five divided by 17 comma cap b equals three divided by 17">
            <a:extLst>
              <a:ext uri="{FF2B5EF4-FFF2-40B4-BE49-F238E27FC236}">
                <a16:creationId xmlns:a16="http://schemas.microsoft.com/office/drawing/2014/main" id="{5D10F0B8-2831-4BDC-BA1F-95728E9FC47E}"/>
              </a:ext>
            </a:extLst>
          </p:cNvPr>
          <p:cNvGraphicFramePr>
            <a:graphicFrameLocks noGrp="1" noChangeAspect="1"/>
          </p:cNvGraphicFramePr>
          <p:nvPr>
            <p:ph type="pic" sz="quarter" idx="20"/>
            <p:extLst>
              <p:ext uri="{D42A27DB-BD31-4B8C-83A1-F6EECF244321}">
                <p14:modId xmlns:p14="http://schemas.microsoft.com/office/powerpoint/2010/main" val="27458778"/>
              </p:ext>
            </p:extLst>
          </p:nvPr>
        </p:nvGraphicFramePr>
        <p:xfrm>
          <a:off x="1600200" y="3352800"/>
          <a:ext cx="6961919" cy="1828800"/>
        </p:xfrm>
        <a:graphic>
          <a:graphicData uri="http://schemas.openxmlformats.org/presentationml/2006/ole">
            <mc:AlternateContent xmlns:mc="http://schemas.openxmlformats.org/markup-compatibility/2006">
              <mc:Choice xmlns:v="urn:schemas-microsoft-com:vml" Requires="v">
                <p:oleObj name="Equation" r:id="rId4" imgW="4254500" imgH="1117600" progId="Equation.DSMT4">
                  <p:embed/>
                </p:oleObj>
              </mc:Choice>
              <mc:Fallback>
                <p:oleObj name="Equation" r:id="rId4" imgW="4254500" imgH="1117600" progId="Equation.DSMT4">
                  <p:embed/>
                  <p:pic>
                    <p:nvPicPr>
                      <p:cNvPr id="160769" name="Object 2049"/>
                      <p:cNvPicPr>
                        <a:picLocks noChangeAspect="1" noChangeArrowheads="1"/>
                      </p:cNvPicPr>
                      <p:nvPr/>
                    </p:nvPicPr>
                    <p:blipFill>
                      <a:blip r:embed="rId5"/>
                      <a:srcRect/>
                      <a:stretch>
                        <a:fillRect/>
                      </a:stretch>
                    </p:blipFill>
                    <p:spPr bwMode="auto">
                      <a:xfrm>
                        <a:off x="1600200" y="3352800"/>
                        <a:ext cx="6961919" cy="182880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A88F3620-72D1-4470-B1F7-0BA38E2C4600}"/>
              </a:ext>
            </a:extLst>
          </p:cNvPr>
          <p:cNvSpPr>
            <a:spLocks noGrp="1"/>
          </p:cNvSpPr>
          <p:nvPr>
            <p:ph sz="quarter" idx="21"/>
          </p:nvPr>
        </p:nvSpPr>
        <p:spPr>
          <a:xfrm>
            <a:off x="380060" y="5124979"/>
            <a:ext cx="8334022" cy="437621"/>
          </a:xfrm>
        </p:spPr>
        <p:txBody>
          <a:bodyPr/>
          <a:lstStyle/>
          <a:p>
            <a:pPr marL="461963" indent="-461963"/>
            <a:r>
              <a:rPr lang="en-US" sz="2200" dirty="0"/>
              <a:t>Thus a particular solution to the nonhomogeneous ODE is</a:t>
            </a:r>
          </a:p>
        </p:txBody>
      </p:sp>
      <p:graphicFrame>
        <p:nvGraphicFramePr>
          <p:cNvPr id="24" name="Object 2051" descr="cap y of t equals negative five divided by 17 times sine of t postfix plus three divided by 17 times cosine of t">
            <a:extLst>
              <a:ext uri="{FF2B5EF4-FFF2-40B4-BE49-F238E27FC236}">
                <a16:creationId xmlns:a16="http://schemas.microsoft.com/office/drawing/2014/main" id="{CF064BAD-EC1B-46F0-958B-657B287660F6}"/>
              </a:ext>
            </a:extLst>
          </p:cNvPr>
          <p:cNvGraphicFramePr>
            <a:graphicFrameLocks noGrp="1" noChangeAspect="1"/>
          </p:cNvGraphicFramePr>
          <p:nvPr>
            <p:ph sz="quarter" idx="22"/>
            <p:extLst>
              <p:ext uri="{D42A27DB-BD31-4B8C-83A1-F6EECF244321}">
                <p14:modId xmlns:p14="http://schemas.microsoft.com/office/powerpoint/2010/main" val="2322479294"/>
              </p:ext>
            </p:extLst>
          </p:nvPr>
        </p:nvGraphicFramePr>
        <p:xfrm>
          <a:off x="3124200" y="5547186"/>
          <a:ext cx="2691748" cy="701214"/>
        </p:xfrm>
        <a:graphic>
          <a:graphicData uri="http://schemas.openxmlformats.org/presentationml/2006/ole">
            <mc:AlternateContent xmlns:mc="http://schemas.openxmlformats.org/markup-compatibility/2006">
              <mc:Choice xmlns:v="urn:schemas-microsoft-com:vml" Requires="v">
                <p:oleObj name="Equation" r:id="rId6" imgW="1511280" imgH="393480" progId="Equation.3">
                  <p:embed/>
                </p:oleObj>
              </mc:Choice>
              <mc:Fallback>
                <p:oleObj name="Equation" r:id="rId6" imgW="1511280" imgH="393480" progId="Equation.3">
                  <p:embed/>
                  <p:pic>
                    <p:nvPicPr>
                      <p:cNvPr id="160771" name="Object 20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24200" y="5547186"/>
                        <a:ext cx="2691748" cy="701214"/>
                      </a:xfrm>
                      <a:prstGeom prst="rect">
                        <a:avLst/>
                      </a:prstGeom>
                      <a:noFill/>
                    </p:spPr>
                  </p:pic>
                </p:oleObj>
              </mc:Fallback>
            </mc:AlternateContent>
          </a:graphicData>
        </a:graphic>
      </p:graphicFrame>
    </p:spTree>
    <p:extLst>
      <p:ext uri="{BB962C8B-B14F-4D97-AF65-F5344CB8AC3E}">
        <p14:creationId xmlns:p14="http://schemas.microsoft.com/office/powerpoint/2010/main" val="95486534"/>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1069</Words>
  <Application>Microsoft Office PowerPoint</Application>
  <PresentationFormat>On-screen Show (4:3)</PresentationFormat>
  <Paragraphs>86</Paragraphs>
  <Slides>18</Slides>
  <Notes>3</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4" baseType="lpstr">
      <vt:lpstr>Arial</vt:lpstr>
      <vt:lpstr>Calibri</vt:lpstr>
      <vt:lpstr>Cambria Math</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3.5 Nonhomogeneous Equations; Method of Undetermined Coefficients</vt:lpstr>
      <vt:lpstr>Nonhomogeneous Equations; Method of Undetermined Coefficients</vt:lpstr>
      <vt:lpstr>Theorem 3.5.1</vt:lpstr>
      <vt:lpstr>Theorem 3.5.2 (General Solution)</vt:lpstr>
      <vt:lpstr>Method of Undetermined Coefficients</vt:lpstr>
      <vt:lpstr>Example 3.5.1: Exponential g(t)</vt:lpstr>
      <vt:lpstr>Example 3.5.2: g(t) = A sin t, First Attempt</vt:lpstr>
      <vt:lpstr>Example 3.5.2: g(t) = A sin t, Particular Solution</vt:lpstr>
      <vt:lpstr>Example 3.5.3: g(t) is a product of et and cos 2t</vt:lpstr>
      <vt:lpstr>Discussion: Sum g(t)</vt:lpstr>
      <vt:lpstr>Example 3.5.4: Sum g(t)</vt:lpstr>
      <vt:lpstr>Example 3.5.5: First Attempt</vt:lpstr>
      <vt:lpstr>Example 3.5.5: Homogeneous Solution</vt:lpstr>
      <vt:lpstr>Example 3.5.5: Particular Solution</vt:lpstr>
      <vt:lpstr>Summary: Undetermined Coefficients Part 1</vt:lpstr>
      <vt:lpstr>Summary: Undetermined Coefficients Part 2</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2025-08-03T23:04:01Z</dcterms:modified>
</cp:coreProperties>
</file>