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37"/>
  </p:notesMasterIdLst>
  <p:sldIdLst>
    <p:sldId id="436" r:id="rId8"/>
    <p:sldId id="561" r:id="rId9"/>
    <p:sldId id="532" r:id="rId10"/>
    <p:sldId id="533" r:id="rId11"/>
    <p:sldId id="534" r:id="rId12"/>
    <p:sldId id="535" r:id="rId13"/>
    <p:sldId id="536" r:id="rId14"/>
    <p:sldId id="537" r:id="rId15"/>
    <p:sldId id="538" r:id="rId16"/>
    <p:sldId id="539" r:id="rId17"/>
    <p:sldId id="540" r:id="rId18"/>
    <p:sldId id="541" r:id="rId19"/>
    <p:sldId id="543" r:id="rId20"/>
    <p:sldId id="544" r:id="rId21"/>
    <p:sldId id="545" r:id="rId22"/>
    <p:sldId id="546" r:id="rId23"/>
    <p:sldId id="547" r:id="rId24"/>
    <p:sldId id="548" r:id="rId25"/>
    <p:sldId id="549" r:id="rId26"/>
    <p:sldId id="550" r:id="rId27"/>
    <p:sldId id="551" r:id="rId28"/>
    <p:sldId id="552" r:id="rId29"/>
    <p:sldId id="554" r:id="rId30"/>
    <p:sldId id="556" r:id="rId31"/>
    <p:sldId id="557" r:id="rId32"/>
    <p:sldId id="558" r:id="rId33"/>
    <p:sldId id="559" r:id="rId34"/>
    <p:sldId id="560" r:id="rId35"/>
    <p:sldId id="351" r:id="rId36"/>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17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851" autoAdjust="0"/>
    <p:restoredTop sz="96224" autoAdjust="0"/>
  </p:normalViewPr>
  <p:slideViewPr>
    <p:cSldViewPr>
      <p:cViewPr varScale="1">
        <p:scale>
          <a:sx n="106" d="100"/>
          <a:sy n="106" d="100"/>
        </p:scale>
        <p:origin x="516" y="102"/>
      </p:cViewPr>
      <p:guideLst>
        <p:guide pos="2880"/>
        <p:guide orient="horz" pos="1728"/>
      </p:guideLst>
    </p:cSldViewPr>
  </p:slideViewPr>
  <p:outlineViewPr>
    <p:cViewPr>
      <p:scale>
        <a:sx n="33" d="100"/>
        <a:sy n="33" d="100"/>
      </p:scale>
      <p:origin x="0" y="-1866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0.wmf"/><Relationship Id="rId4"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11/17/2021</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18</a:t>
            </a:fld>
            <a:endParaRPr lang="en-US"/>
          </a:p>
        </p:txBody>
      </p:sp>
    </p:spTree>
    <p:extLst>
      <p:ext uri="{BB962C8B-B14F-4D97-AF65-F5344CB8AC3E}">
        <p14:creationId xmlns:p14="http://schemas.microsoft.com/office/powerpoint/2010/main" val="148860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29</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©2018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285750" indent="-285750" algn="l">
              <a:spcBef>
                <a:spcPts val="889"/>
              </a:spcBef>
              <a:buClr>
                <a:schemeClr val="accent2"/>
              </a:buClr>
              <a:buFont typeface="Arial" panose="020B0604020202020204" pitchFamily="34" charset="0"/>
              <a:buChar char="•"/>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80060" y="3820260"/>
            <a:ext cx="8334022" cy="64842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80060" y="4738565"/>
            <a:ext cx="8334022" cy="575856"/>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hasCustomPrompt="1"/>
          </p:nvPr>
        </p:nvSpPr>
        <p:spPr>
          <a:xfrm>
            <a:off x="380060" y="5458561"/>
            <a:ext cx="8200378" cy="685800"/>
          </a:xfrm>
          <a:prstGeom prst="rect">
            <a:avLst/>
          </a:prstGeom>
        </p:spPr>
        <p:txBody>
          <a:bodyPr/>
          <a:lstStyle>
            <a:lvl1pPr>
              <a:buClr>
                <a:schemeClr val="accent2"/>
              </a:buClr>
              <a:defRPr sz="2400"/>
            </a:lvl1pPr>
          </a:lstStyle>
          <a:p>
            <a:pPr lvl="0"/>
            <a:r>
              <a:rPr lang="en-US" dirty="0"/>
              <a:t> </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93492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6.bin"/><Relationship Id="rId10" Type="http://schemas.openxmlformats.org/officeDocument/2006/relationships/image" Target="../media/image19.wmf"/><Relationship Id="rId4" Type="http://schemas.openxmlformats.org/officeDocument/2006/relationships/image" Target="../media/image10.wmf"/><Relationship Id="rId9"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22.bin"/><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s>
</file>

<file path=ppt/slides/_rels/slide1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oleObject" Target="../embeddings/oleObject27.bin"/><Relationship Id="rId10" Type="http://schemas.openxmlformats.org/officeDocument/2006/relationships/image" Target="../media/image30.emf"/><Relationship Id="rId4" Type="http://schemas.openxmlformats.org/officeDocument/2006/relationships/image" Target="../media/image27.wmf"/><Relationship Id="rId9" Type="http://schemas.openxmlformats.org/officeDocument/2006/relationships/oleObject" Target="../embeddings/oleObject29.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s>
</file>

<file path=ppt/slides/_rels/slide17.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9.png"/><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34.wmf"/><Relationship Id="rId11" Type="http://schemas.openxmlformats.org/officeDocument/2006/relationships/image" Target="../media/image36.wmf"/><Relationship Id="rId5" Type="http://schemas.openxmlformats.org/officeDocument/2006/relationships/oleObject" Target="../embeddings/oleObject33.bin"/><Relationship Id="rId10" Type="http://schemas.openxmlformats.org/officeDocument/2006/relationships/oleObject" Target="../embeddings/oleObject35.bin"/><Relationship Id="rId4" Type="http://schemas.openxmlformats.org/officeDocument/2006/relationships/image" Target="../media/image33.wmf"/><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notesSlide" Target="../notesSlides/notesSlide2.xml"/><Relationship Id="rId7" Type="http://schemas.openxmlformats.org/officeDocument/2006/relationships/image" Target="../media/image39.wmf"/><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oleObject" Target="../embeddings/oleObject37.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0.wmf"/></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43.png"/><Relationship Id="rId5" Type="http://schemas.openxmlformats.org/officeDocument/2006/relationships/image" Target="../media/image42.wmf"/><Relationship Id="rId4" Type="http://schemas.openxmlformats.org/officeDocument/2006/relationships/oleObject" Target="../embeddings/oleObject4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image" Target="../media/image45.wmf"/><Relationship Id="rId5" Type="http://schemas.openxmlformats.org/officeDocument/2006/relationships/oleObject" Target="../embeddings/oleObject42.bin"/><Relationship Id="rId4" Type="http://schemas.openxmlformats.org/officeDocument/2006/relationships/image" Target="../media/image4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48.wmf"/><Relationship Id="rId5" Type="http://schemas.openxmlformats.org/officeDocument/2006/relationships/oleObject" Target="../embeddings/oleObject45.bin"/><Relationship Id="rId4" Type="http://schemas.openxmlformats.org/officeDocument/2006/relationships/image" Target="../media/image4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8.xml"/><Relationship Id="rId1" Type="http://schemas.openxmlformats.org/officeDocument/2006/relationships/vmlDrawing" Target="../drawings/vmlDrawing17.vml"/><Relationship Id="rId4" Type="http://schemas.openxmlformats.org/officeDocument/2006/relationships/image" Target="../media/image49.wmf"/></Relationships>
</file>

<file path=ppt/slides/_rels/slide23.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51.wmf"/><Relationship Id="rId5" Type="http://schemas.openxmlformats.org/officeDocument/2006/relationships/oleObject" Target="../embeddings/oleObject48.bin"/><Relationship Id="rId4" Type="http://schemas.openxmlformats.org/officeDocument/2006/relationships/image" Target="../media/image50.wmf"/><Relationship Id="rId9" Type="http://schemas.openxmlformats.org/officeDocument/2006/relationships/image" Target="../media/image53.png"/></Relationships>
</file>

<file path=ppt/slides/_rels/slide24.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55.wmf"/><Relationship Id="rId5" Type="http://schemas.openxmlformats.org/officeDocument/2006/relationships/oleObject" Target="../embeddings/oleObject51.bin"/><Relationship Id="rId4" Type="http://schemas.openxmlformats.org/officeDocument/2006/relationships/image" Target="../media/image5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8.xml"/><Relationship Id="rId1" Type="http://schemas.openxmlformats.org/officeDocument/2006/relationships/vmlDrawing" Target="../drawings/vmlDrawing20.vml"/><Relationship Id="rId5" Type="http://schemas.openxmlformats.org/officeDocument/2006/relationships/image" Target="../media/image58.png"/><Relationship Id="rId4" Type="http://schemas.openxmlformats.org/officeDocument/2006/relationships/image" Target="../media/image5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4.bin"/><Relationship Id="rId7" Type="http://schemas.openxmlformats.org/officeDocument/2006/relationships/image" Target="../media/image61.png"/><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image" Target="../media/image60.wmf"/><Relationship Id="rId5" Type="http://schemas.openxmlformats.org/officeDocument/2006/relationships/oleObject" Target="../embeddings/oleObject55.bin"/><Relationship Id="rId4" Type="http://schemas.openxmlformats.org/officeDocument/2006/relationships/image" Target="../media/image5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image" Target="../media/image63.wmf"/><Relationship Id="rId5" Type="http://schemas.openxmlformats.org/officeDocument/2006/relationships/oleObject" Target="../embeddings/oleObject57.bin"/><Relationship Id="rId4" Type="http://schemas.openxmlformats.org/officeDocument/2006/relationships/image" Target="../media/image62.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8.xml"/><Relationship Id="rId1" Type="http://schemas.openxmlformats.org/officeDocument/2006/relationships/vmlDrawing" Target="../drawings/vmlDrawing23.vml"/><Relationship Id="rId5" Type="http://schemas.openxmlformats.org/officeDocument/2006/relationships/image" Target="../media/image2.jpeg"/><Relationship Id="rId4" Type="http://schemas.openxmlformats.org/officeDocument/2006/relationships/image" Target="../media/image64.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18.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0.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3</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Second Order Linear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A729-38EA-4233-B42D-D213990E4C99}"/>
              </a:ext>
            </a:extLst>
          </p:cNvPr>
          <p:cNvSpPr>
            <a:spLocks noGrp="1"/>
          </p:cNvSpPr>
          <p:nvPr>
            <p:ph type="title"/>
          </p:nvPr>
        </p:nvSpPr>
        <p:spPr>
          <a:xfrm>
            <a:off x="281354" y="457200"/>
            <a:ext cx="8534400" cy="751480"/>
          </a:xfrm>
        </p:spPr>
        <p:txBody>
          <a:bodyPr>
            <a:normAutofit/>
          </a:bodyPr>
          <a:lstStyle/>
          <a:p>
            <a:r>
              <a:rPr lang="en-US" dirty="0"/>
              <a:t>Example 3.7.1: Express the IVP </a:t>
            </a:r>
            <a:endParaRPr lang="en-IN" dirty="0"/>
          </a:p>
        </p:txBody>
      </p:sp>
      <p:sp>
        <p:nvSpPr>
          <p:cNvPr id="3" name="Content Placeholder 2">
            <a:extLst>
              <a:ext uri="{FF2B5EF4-FFF2-40B4-BE49-F238E27FC236}">
                <a16:creationId xmlns:a16="http://schemas.microsoft.com/office/drawing/2014/main" id="{8CBECFC0-B598-4173-B168-E8F620E41C22}"/>
              </a:ext>
            </a:extLst>
          </p:cNvPr>
          <p:cNvSpPr>
            <a:spLocks noGrp="1"/>
          </p:cNvSpPr>
          <p:nvPr>
            <p:ph sz="quarter" idx="15"/>
          </p:nvPr>
        </p:nvSpPr>
        <p:spPr>
          <a:xfrm>
            <a:off x="380060" y="1555750"/>
            <a:ext cx="8534400" cy="425450"/>
          </a:xfrm>
        </p:spPr>
        <p:txBody>
          <a:bodyPr/>
          <a:lstStyle/>
          <a:p>
            <a:pPr marL="457200" indent="-457200"/>
            <a:r>
              <a:rPr lang="en-US" sz="2400" dirty="0"/>
              <a:t>Thus our differential equation becomes</a:t>
            </a:r>
          </a:p>
        </p:txBody>
      </p:sp>
      <p:graphicFrame>
        <p:nvGraphicFramePr>
          <p:cNvPr id="21" name="Object 8" descr="one divided by eight times u super double prime of t plus two u super prime of t plus 24 times u of t equals zero">
            <a:extLst>
              <a:ext uri="{FF2B5EF4-FFF2-40B4-BE49-F238E27FC236}">
                <a16:creationId xmlns:a16="http://schemas.microsoft.com/office/drawing/2014/main" id="{5AE320E8-A699-4A2B-8B8C-333588A9E380}"/>
              </a:ext>
            </a:extLst>
          </p:cNvPr>
          <p:cNvGraphicFramePr>
            <a:graphicFrameLocks noGrp="1" noChangeAspect="1"/>
          </p:cNvGraphicFramePr>
          <p:nvPr>
            <p:ph type="pic" sz="quarter" idx="20"/>
            <p:extLst>
              <p:ext uri="{D42A27DB-BD31-4B8C-83A1-F6EECF244321}">
                <p14:modId xmlns:p14="http://schemas.microsoft.com/office/powerpoint/2010/main" val="3297078888"/>
              </p:ext>
            </p:extLst>
          </p:nvPr>
        </p:nvGraphicFramePr>
        <p:xfrm>
          <a:off x="2781148" y="2033610"/>
          <a:ext cx="3581704" cy="710508"/>
        </p:xfrm>
        <a:graphic>
          <a:graphicData uri="http://schemas.openxmlformats.org/presentationml/2006/ole">
            <mc:AlternateContent xmlns:mc="http://schemas.openxmlformats.org/markup-compatibility/2006">
              <mc:Choice xmlns:v="urn:schemas-microsoft-com:vml" Requires="v">
                <p:oleObj spid="_x0000_s5380" name="Equation" r:id="rId3" imgW="1688760" imgH="393480" progId="Equation.3">
                  <p:embed/>
                </p:oleObj>
              </mc:Choice>
              <mc:Fallback>
                <p:oleObj name="Equation" r:id="rId3" imgW="1688760" imgH="393480" progId="Equation.3">
                  <p:embed/>
                  <p:pic>
                    <p:nvPicPr>
                      <p:cNvPr id="16487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148" y="2033610"/>
                        <a:ext cx="3581704" cy="710508"/>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CC3FD160-653F-4DC5-9D71-B5325FB11070}"/>
              </a:ext>
            </a:extLst>
          </p:cNvPr>
          <p:cNvSpPr>
            <a:spLocks noGrp="1"/>
          </p:cNvSpPr>
          <p:nvPr>
            <p:ph sz="quarter" idx="18"/>
          </p:nvPr>
        </p:nvSpPr>
        <p:spPr>
          <a:xfrm>
            <a:off x="838200" y="2763168"/>
            <a:ext cx="7875882" cy="437232"/>
          </a:xfrm>
        </p:spPr>
        <p:txBody>
          <a:bodyPr/>
          <a:lstStyle/>
          <a:p>
            <a:pPr marL="0" indent="0">
              <a:buNone/>
            </a:pPr>
            <a:r>
              <a:rPr lang="en-US" dirty="0"/>
              <a:t>and hence the initial value problem can be written as</a:t>
            </a:r>
          </a:p>
        </p:txBody>
      </p:sp>
      <p:graphicFrame>
        <p:nvGraphicFramePr>
          <p:cNvPr id="22" name="Object 9" descr="multiline equation line 1 u super double prime of t plus 16 u super prime of t plus 192 times u of t equals zero line 2 u of zero equals one divided by two comma u super prime of zero equals zero">
            <a:extLst>
              <a:ext uri="{FF2B5EF4-FFF2-40B4-BE49-F238E27FC236}">
                <a16:creationId xmlns:a16="http://schemas.microsoft.com/office/drawing/2014/main" id="{96788608-3D4F-4A29-B9CC-28A2B03ED8D2}"/>
              </a:ext>
            </a:extLst>
          </p:cNvPr>
          <p:cNvGraphicFramePr>
            <a:graphicFrameLocks noGrp="1" noChangeAspect="1"/>
          </p:cNvGraphicFramePr>
          <p:nvPr>
            <p:ph type="pic" sz="quarter" idx="24"/>
            <p:extLst>
              <p:ext uri="{D42A27DB-BD31-4B8C-83A1-F6EECF244321}">
                <p14:modId xmlns:p14="http://schemas.microsoft.com/office/powerpoint/2010/main" val="1942878921"/>
              </p:ext>
            </p:extLst>
          </p:nvPr>
        </p:nvGraphicFramePr>
        <p:xfrm>
          <a:off x="3086252" y="3429000"/>
          <a:ext cx="3276600" cy="1075898"/>
        </p:xfrm>
        <a:graphic>
          <a:graphicData uri="http://schemas.openxmlformats.org/presentationml/2006/ole">
            <mc:AlternateContent xmlns:mc="http://schemas.openxmlformats.org/markup-compatibility/2006">
              <mc:Choice xmlns:v="urn:schemas-microsoft-com:vml" Requires="v">
                <p:oleObj spid="_x0000_s5381" name="Equation" r:id="rId5" imgW="1701720" imgH="558720" progId="Equation.3">
                  <p:embed/>
                </p:oleObj>
              </mc:Choice>
              <mc:Fallback>
                <p:oleObj name="Equation" r:id="rId5" imgW="1701720" imgH="558720" progId="Equation.3">
                  <p:embed/>
                  <p:pic>
                    <p:nvPicPr>
                      <p:cNvPr id="16487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6252" y="3429000"/>
                        <a:ext cx="3276600" cy="1075898"/>
                      </a:xfrm>
                      <a:prstGeom prst="rect">
                        <a:avLst/>
                      </a:prstGeom>
                      <a:noFill/>
                      <a:ln>
                        <a:noFill/>
                      </a:ln>
                      <a:effectLst/>
                    </p:spPr>
                  </p:pic>
                </p:oleObj>
              </mc:Fallback>
            </mc:AlternateContent>
          </a:graphicData>
        </a:graphic>
      </p:graphicFrame>
      <p:sp>
        <p:nvSpPr>
          <p:cNvPr id="8" name="Content Placeholder 7">
            <a:extLst>
              <a:ext uri="{FF2B5EF4-FFF2-40B4-BE49-F238E27FC236}">
                <a16:creationId xmlns:a16="http://schemas.microsoft.com/office/drawing/2014/main" id="{9F0BFF7A-AB1B-46B8-AA94-93C403E61821}"/>
              </a:ext>
            </a:extLst>
          </p:cNvPr>
          <p:cNvSpPr>
            <a:spLocks noGrp="1"/>
          </p:cNvSpPr>
          <p:nvPr>
            <p:ph sz="quarter" idx="21"/>
          </p:nvPr>
        </p:nvSpPr>
        <p:spPr>
          <a:xfrm>
            <a:off x="422050" y="4648200"/>
            <a:ext cx="7807549" cy="989948"/>
          </a:xfrm>
        </p:spPr>
        <p:txBody>
          <a:bodyPr/>
          <a:lstStyle/>
          <a:p>
            <a:pPr marL="457200" indent="-457200">
              <a:lnSpc>
                <a:spcPct val="100000"/>
              </a:lnSpc>
            </a:pPr>
            <a:r>
              <a:rPr lang="en-US" dirty="0"/>
              <a:t>This problem can be solved using the methods of Chapter 3.3 and yields the solution</a:t>
            </a:r>
            <a:endParaRPr lang="en-IN" dirty="0"/>
          </a:p>
        </p:txBody>
      </p:sp>
    </p:spTree>
    <p:extLst>
      <p:ext uri="{BB962C8B-B14F-4D97-AF65-F5344CB8AC3E}">
        <p14:creationId xmlns:p14="http://schemas.microsoft.com/office/powerpoint/2010/main" val="225531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5C91-FD2B-4124-BF39-E35AC06FAE1C}"/>
              </a:ext>
            </a:extLst>
          </p:cNvPr>
          <p:cNvSpPr>
            <a:spLocks noGrp="1"/>
          </p:cNvSpPr>
          <p:nvPr>
            <p:ph type="title"/>
          </p:nvPr>
        </p:nvSpPr>
        <p:spPr>
          <a:xfrm>
            <a:off x="281354" y="457200"/>
            <a:ext cx="8534400" cy="1233076"/>
          </a:xfrm>
        </p:spPr>
        <p:txBody>
          <a:bodyPr vert="horz" lIns="91440" tIns="45720" rIns="91440" bIns="45720" rtlCol="0" anchor="t">
            <a:normAutofit/>
          </a:bodyPr>
          <a:lstStyle/>
          <a:p>
            <a:r>
              <a:rPr lang="en-US" dirty="0"/>
              <a:t>Spring Model: Undamped Free Vibrations (part one)</a:t>
            </a:r>
            <a:endParaRPr lang="en-IN" dirty="0"/>
          </a:p>
        </p:txBody>
      </p:sp>
      <p:sp>
        <p:nvSpPr>
          <p:cNvPr id="3" name="Content Placeholder 2">
            <a:extLst>
              <a:ext uri="{FF2B5EF4-FFF2-40B4-BE49-F238E27FC236}">
                <a16:creationId xmlns:a16="http://schemas.microsoft.com/office/drawing/2014/main" id="{8F164B3D-9CF1-488C-B1F2-17149760888C}"/>
              </a:ext>
            </a:extLst>
          </p:cNvPr>
          <p:cNvSpPr>
            <a:spLocks noGrp="1"/>
          </p:cNvSpPr>
          <p:nvPr>
            <p:ph sz="quarter" idx="15"/>
          </p:nvPr>
        </p:nvSpPr>
        <p:spPr/>
        <p:txBody>
          <a:bodyPr/>
          <a:lstStyle/>
          <a:p>
            <a:pPr marL="457200" indent="-457200"/>
            <a:r>
              <a:rPr lang="en-US" sz="2200" dirty="0"/>
              <a:t>Recall our differential equation for spring motion:</a:t>
            </a:r>
          </a:p>
        </p:txBody>
      </p:sp>
      <p:graphicFrame>
        <p:nvGraphicFramePr>
          <p:cNvPr id="16" name="Object 7" descr="m times u super double prime of t plus gamma u super prime of t plus k times u of t equals cap f of t">
            <a:extLst>
              <a:ext uri="{FF2B5EF4-FFF2-40B4-BE49-F238E27FC236}">
                <a16:creationId xmlns:a16="http://schemas.microsoft.com/office/drawing/2014/main" id="{5EEDFA0A-E2A3-4A57-8589-B3B87BD36F38}"/>
              </a:ext>
            </a:extLst>
          </p:cNvPr>
          <p:cNvGraphicFramePr>
            <a:graphicFrameLocks noChangeAspect="1"/>
          </p:cNvGraphicFramePr>
          <p:nvPr>
            <p:extLst>
              <p:ext uri="{D42A27DB-BD31-4B8C-83A1-F6EECF244321}">
                <p14:modId xmlns:p14="http://schemas.microsoft.com/office/powerpoint/2010/main" val="35614306"/>
              </p:ext>
            </p:extLst>
          </p:nvPr>
        </p:nvGraphicFramePr>
        <p:xfrm>
          <a:off x="2561285" y="2209800"/>
          <a:ext cx="3979333" cy="395980"/>
        </p:xfrm>
        <a:graphic>
          <a:graphicData uri="http://schemas.openxmlformats.org/presentationml/2006/ole">
            <mc:AlternateContent xmlns:mc="http://schemas.openxmlformats.org/markup-compatibility/2006">
              <mc:Choice xmlns:v="urn:schemas-microsoft-com:vml" Requires="v">
                <p:oleObj spid="_x0000_s6550" name="Equation" r:id="rId3" imgW="1815840" imgH="203040" progId="Equation.3">
                  <p:embed/>
                </p:oleObj>
              </mc:Choice>
              <mc:Fallback>
                <p:oleObj name="Equation" r:id="rId3" imgW="1815840" imgH="203040" progId="Equation.3">
                  <p:embed/>
                  <p:pic>
                    <p:nvPicPr>
                      <p:cNvPr id="19" name="Object 7">
                        <a:extLst>
                          <a:ext uri="{FF2B5EF4-FFF2-40B4-BE49-F238E27FC236}">
                            <a16:creationId xmlns:a16="http://schemas.microsoft.com/office/drawing/2014/main" id="{5BC51D33-8AC8-437C-B172-230F363262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1285" y="2209800"/>
                        <a:ext cx="3979333" cy="395980"/>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A4C8CE2C-AF49-4262-976A-2D70F9BB7F05}"/>
              </a:ext>
            </a:extLst>
          </p:cNvPr>
          <p:cNvSpPr>
            <a:spLocks noGrp="1"/>
          </p:cNvSpPr>
          <p:nvPr>
            <p:ph sz="quarter" idx="18"/>
          </p:nvPr>
        </p:nvSpPr>
        <p:spPr>
          <a:xfrm>
            <a:off x="380060" y="2743199"/>
            <a:ext cx="8334022" cy="852077"/>
          </a:xfrm>
        </p:spPr>
        <p:txBody>
          <a:bodyPr/>
          <a:lstStyle/>
          <a:p>
            <a:pPr marL="457200" indent="-457200"/>
            <a:r>
              <a:rPr lang="en-US" sz="2200" dirty="0"/>
              <a:t>Suppose there is no external driving force and no damping. Then </a:t>
            </a:r>
            <a:r>
              <a:rPr lang="en-US" sz="2200" i="1" dirty="0"/>
              <a:t>F</a:t>
            </a:r>
            <a:r>
              <a:rPr lang="en-US" sz="2200" dirty="0"/>
              <a:t>(</a:t>
            </a:r>
            <a:r>
              <a:rPr lang="en-US" sz="2200" i="1" dirty="0"/>
              <a:t>t</a:t>
            </a:r>
            <a:r>
              <a:rPr lang="en-US" sz="2200" dirty="0"/>
              <a:t>)</a:t>
            </a:r>
            <a:r>
              <a:rPr lang="en-US" sz="2200" i="1" dirty="0"/>
              <a:t> </a:t>
            </a:r>
            <a:r>
              <a:rPr lang="en-US" sz="2200" dirty="0"/>
              <a:t>= 0 and </a:t>
            </a:r>
            <a:r>
              <a:rPr lang="en-US" sz="2200" i="1" dirty="0">
                <a:sym typeface="Symbol" pitchFamily="18" charset="2"/>
              </a:rPr>
              <a:t>γ</a:t>
            </a:r>
            <a:r>
              <a:rPr lang="en-US" sz="2200" dirty="0">
                <a:sym typeface="Symbol" pitchFamily="18" charset="2"/>
              </a:rPr>
              <a:t> </a:t>
            </a:r>
            <a:r>
              <a:rPr lang="en-US" sz="2200" dirty="0"/>
              <a:t>= 0, and our equation becomes</a:t>
            </a:r>
          </a:p>
        </p:txBody>
      </p:sp>
      <p:graphicFrame>
        <p:nvGraphicFramePr>
          <p:cNvPr id="14" name="Object 5" descr="m times u super double prime of t plus k times u of t equals zero">
            <a:extLst>
              <a:ext uri="{FF2B5EF4-FFF2-40B4-BE49-F238E27FC236}">
                <a16:creationId xmlns:a16="http://schemas.microsoft.com/office/drawing/2014/main" id="{9E8D1E37-A090-4967-9C7E-418E3E931175}"/>
              </a:ext>
            </a:extLst>
          </p:cNvPr>
          <p:cNvGraphicFramePr>
            <a:graphicFrameLocks noChangeAspect="1"/>
          </p:cNvGraphicFramePr>
          <p:nvPr>
            <p:extLst>
              <p:ext uri="{D42A27DB-BD31-4B8C-83A1-F6EECF244321}">
                <p14:modId xmlns:p14="http://schemas.microsoft.com/office/powerpoint/2010/main" val="1806446686"/>
              </p:ext>
            </p:extLst>
          </p:nvPr>
        </p:nvGraphicFramePr>
        <p:xfrm>
          <a:off x="3291435" y="3646813"/>
          <a:ext cx="2612944" cy="395980"/>
        </p:xfrm>
        <a:graphic>
          <a:graphicData uri="http://schemas.openxmlformats.org/presentationml/2006/ole">
            <mc:AlternateContent xmlns:mc="http://schemas.openxmlformats.org/markup-compatibility/2006">
              <mc:Choice xmlns:v="urn:schemas-microsoft-com:vml" Requires="v">
                <p:oleObj spid="_x0000_s6551" name="Equation" r:id="rId5" imgW="1117440" imgH="203040" progId="Equation.3">
                  <p:embed/>
                </p:oleObj>
              </mc:Choice>
              <mc:Fallback>
                <p:oleObj name="Equation" r:id="rId5" imgW="1117440" imgH="203040" progId="Equation.3">
                  <p:embed/>
                  <p:pic>
                    <p:nvPicPr>
                      <p:cNvPr id="20" name="Object 5">
                        <a:extLst>
                          <a:ext uri="{FF2B5EF4-FFF2-40B4-BE49-F238E27FC236}">
                            <a16:creationId xmlns:a16="http://schemas.microsoft.com/office/drawing/2014/main" id="{95210709-C046-402F-899B-CDBB6C7E14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1435" y="3646813"/>
                        <a:ext cx="2612944" cy="395980"/>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DCF62622-8E0A-41E8-8B53-5F214849FD71}"/>
              </a:ext>
            </a:extLst>
          </p:cNvPr>
          <p:cNvSpPr>
            <a:spLocks noGrp="1"/>
          </p:cNvSpPr>
          <p:nvPr>
            <p:ph sz="quarter" idx="21"/>
          </p:nvPr>
        </p:nvSpPr>
        <p:spPr>
          <a:xfrm>
            <a:off x="380060" y="4114800"/>
            <a:ext cx="8334022" cy="479619"/>
          </a:xfrm>
        </p:spPr>
        <p:txBody>
          <a:bodyPr/>
          <a:lstStyle/>
          <a:p>
            <a:pPr marL="457200" indent="-457200"/>
            <a:r>
              <a:rPr lang="en-US" sz="2200" dirty="0"/>
              <a:t>The general solution to this equation is</a:t>
            </a:r>
            <a:endParaRPr lang="en-IN" sz="2200" dirty="0"/>
          </a:p>
        </p:txBody>
      </p:sp>
      <p:graphicFrame>
        <p:nvGraphicFramePr>
          <p:cNvPr id="17" name="Object 16" descr="u equals cap a times cosine of omega sub zero times t plus cap b times sine of omega sub zero times t comma">
            <a:extLst>
              <a:ext uri="{FF2B5EF4-FFF2-40B4-BE49-F238E27FC236}">
                <a16:creationId xmlns:a16="http://schemas.microsoft.com/office/drawing/2014/main" id="{90948D1D-5C22-4804-B38F-03C0A2421EE4}"/>
              </a:ext>
            </a:extLst>
          </p:cNvPr>
          <p:cNvGraphicFramePr>
            <a:graphicFrameLocks noChangeAspect="1"/>
          </p:cNvGraphicFramePr>
          <p:nvPr>
            <p:extLst>
              <p:ext uri="{D42A27DB-BD31-4B8C-83A1-F6EECF244321}">
                <p14:modId xmlns:p14="http://schemas.microsoft.com/office/powerpoint/2010/main" val="3563811178"/>
              </p:ext>
            </p:extLst>
          </p:nvPr>
        </p:nvGraphicFramePr>
        <p:xfrm>
          <a:off x="2991162" y="4594419"/>
          <a:ext cx="3104838" cy="449976"/>
        </p:xfrm>
        <a:graphic>
          <a:graphicData uri="http://schemas.openxmlformats.org/presentationml/2006/ole">
            <mc:AlternateContent xmlns:mc="http://schemas.openxmlformats.org/markup-compatibility/2006">
              <mc:Choice xmlns:v="urn:schemas-microsoft-com:vml" Requires="v">
                <p:oleObj spid="_x0000_s6552" name="Equation" r:id="rId7" imgW="1752480" imgH="253800" progId="Equation.DSMT4">
                  <p:embed/>
                </p:oleObj>
              </mc:Choice>
              <mc:Fallback>
                <p:oleObj name="Equation" r:id="rId7" imgW="1752480" imgH="253800" progId="Equation.DSMT4">
                  <p:embed/>
                  <p:pic>
                    <p:nvPicPr>
                      <p:cNvPr id="10" name="Object 9">
                        <a:extLst>
                          <a:ext uri="{FF2B5EF4-FFF2-40B4-BE49-F238E27FC236}">
                            <a16:creationId xmlns:a16="http://schemas.microsoft.com/office/drawing/2014/main" id="{5C198B48-A6C3-4E4E-A02F-A5322391DF67}"/>
                          </a:ext>
                        </a:extLst>
                      </p:cNvPr>
                      <p:cNvPicPr>
                        <a:picLocks noChangeAspect="1" noChangeArrowheads="1"/>
                      </p:cNvPicPr>
                      <p:nvPr/>
                    </p:nvPicPr>
                    <p:blipFill>
                      <a:blip r:embed="rId8"/>
                      <a:srcRect/>
                      <a:stretch>
                        <a:fillRect/>
                      </a:stretch>
                    </p:blipFill>
                    <p:spPr bwMode="auto">
                      <a:xfrm>
                        <a:off x="2991162" y="4594419"/>
                        <a:ext cx="3104838" cy="44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Content Placeholder 24">
            <a:extLst>
              <a:ext uri="{FF2B5EF4-FFF2-40B4-BE49-F238E27FC236}">
                <a16:creationId xmlns:a16="http://schemas.microsoft.com/office/drawing/2014/main" id="{D1F0B02D-BA77-41ED-A62B-C7F093A8DB35}"/>
              </a:ext>
            </a:extLst>
          </p:cNvPr>
          <p:cNvSpPr>
            <a:spLocks noGrp="1"/>
          </p:cNvSpPr>
          <p:nvPr>
            <p:ph sz="quarter" idx="25"/>
          </p:nvPr>
        </p:nvSpPr>
        <p:spPr>
          <a:xfrm>
            <a:off x="1621036" y="5181600"/>
            <a:ext cx="1067740" cy="479619"/>
          </a:xfrm>
        </p:spPr>
        <p:txBody>
          <a:bodyPr/>
          <a:lstStyle/>
          <a:p>
            <a:pPr marL="0" indent="0">
              <a:buNone/>
            </a:pPr>
            <a:r>
              <a:rPr lang="en-US" dirty="0"/>
              <a:t>where:</a:t>
            </a:r>
          </a:p>
        </p:txBody>
      </p:sp>
      <p:graphicFrame>
        <p:nvGraphicFramePr>
          <p:cNvPr id="18" name="Object 17" descr="equation left hand side omega sub zero squared equals right hand side k divided by m full stop">
            <a:extLst>
              <a:ext uri="{FF2B5EF4-FFF2-40B4-BE49-F238E27FC236}">
                <a16:creationId xmlns:a16="http://schemas.microsoft.com/office/drawing/2014/main" id="{7AC9EE46-1BD9-4F80-95F3-3E8F160F49BB}"/>
              </a:ext>
            </a:extLst>
          </p:cNvPr>
          <p:cNvGraphicFramePr>
            <a:graphicFrameLocks noChangeAspect="1"/>
          </p:cNvGraphicFramePr>
          <p:nvPr>
            <p:extLst>
              <p:ext uri="{D42A27DB-BD31-4B8C-83A1-F6EECF244321}">
                <p14:modId xmlns:p14="http://schemas.microsoft.com/office/powerpoint/2010/main" val="173294186"/>
              </p:ext>
            </p:extLst>
          </p:nvPr>
        </p:nvGraphicFramePr>
        <p:xfrm>
          <a:off x="4114182" y="5486400"/>
          <a:ext cx="967450" cy="697465"/>
        </p:xfrm>
        <a:graphic>
          <a:graphicData uri="http://schemas.openxmlformats.org/presentationml/2006/ole">
            <mc:AlternateContent xmlns:mc="http://schemas.openxmlformats.org/markup-compatibility/2006">
              <mc:Choice xmlns:v="urn:schemas-microsoft-com:vml" Requires="v">
                <p:oleObj spid="_x0000_s6553" name="Equation" r:id="rId9" imgW="545760" imgH="393480" progId="Equation.DSMT4">
                  <p:embed/>
                </p:oleObj>
              </mc:Choice>
              <mc:Fallback>
                <p:oleObj name="Equation" r:id="rId9" imgW="545760" imgH="393480" progId="Equation.DSMT4">
                  <p:embed/>
                  <p:pic>
                    <p:nvPicPr>
                      <p:cNvPr id="11" name="Object 10">
                        <a:extLst>
                          <a:ext uri="{FF2B5EF4-FFF2-40B4-BE49-F238E27FC236}">
                            <a16:creationId xmlns:a16="http://schemas.microsoft.com/office/drawing/2014/main" id="{DC10CD46-237D-4D99-9475-59B084A01548}"/>
                          </a:ext>
                        </a:extLst>
                      </p:cNvPr>
                      <p:cNvPicPr>
                        <a:picLocks noChangeAspect="1" noChangeArrowheads="1"/>
                      </p:cNvPicPr>
                      <p:nvPr/>
                    </p:nvPicPr>
                    <p:blipFill>
                      <a:blip r:embed="rId10"/>
                      <a:srcRect/>
                      <a:stretch>
                        <a:fillRect/>
                      </a:stretch>
                    </p:blipFill>
                    <p:spPr bwMode="auto">
                      <a:xfrm>
                        <a:off x="4114182" y="5486400"/>
                        <a:ext cx="967450" cy="69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1207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2022-7D07-40D4-A341-0EBC82C60AE2}"/>
              </a:ext>
            </a:extLst>
          </p:cNvPr>
          <p:cNvSpPr>
            <a:spLocks noGrp="1"/>
          </p:cNvSpPr>
          <p:nvPr>
            <p:ph type="title"/>
          </p:nvPr>
        </p:nvSpPr>
        <p:spPr>
          <a:xfrm>
            <a:off x="281354" y="457200"/>
            <a:ext cx="8405446" cy="1327150"/>
          </a:xfrm>
        </p:spPr>
        <p:txBody>
          <a:bodyPr vert="horz" lIns="91440" tIns="45720" rIns="91440" bIns="45720" rtlCol="0" anchor="t">
            <a:normAutofit/>
          </a:bodyPr>
          <a:lstStyle/>
          <a:p>
            <a:r>
              <a:rPr lang="en-US" dirty="0"/>
              <a:t>Spring Model: Undamped Free Vibrations (part two)</a:t>
            </a:r>
            <a:endParaRPr lang="en-IN" dirty="0"/>
          </a:p>
        </p:txBody>
      </p:sp>
      <p:sp>
        <p:nvSpPr>
          <p:cNvPr id="3" name="Content Placeholder 2">
            <a:extLst>
              <a:ext uri="{FF2B5EF4-FFF2-40B4-BE49-F238E27FC236}">
                <a16:creationId xmlns:a16="http://schemas.microsoft.com/office/drawing/2014/main" id="{0F73C3C6-8095-4FEE-8337-B48406A75D1E}"/>
              </a:ext>
            </a:extLst>
          </p:cNvPr>
          <p:cNvSpPr>
            <a:spLocks noGrp="1"/>
          </p:cNvSpPr>
          <p:nvPr>
            <p:ph sz="quarter" idx="15"/>
          </p:nvPr>
        </p:nvSpPr>
        <p:spPr>
          <a:xfrm>
            <a:off x="380060" y="1784350"/>
            <a:ext cx="8534400" cy="425450"/>
          </a:xfrm>
        </p:spPr>
        <p:txBody>
          <a:bodyPr/>
          <a:lstStyle/>
          <a:p>
            <a:pPr marL="457200" indent="-457200"/>
            <a:r>
              <a:rPr lang="en-US" sz="2400" dirty="0"/>
              <a:t>Using trigonometric identities, the solution can be rewritten as:</a:t>
            </a:r>
          </a:p>
        </p:txBody>
      </p:sp>
      <p:graphicFrame>
        <p:nvGraphicFramePr>
          <p:cNvPr id="10" name="Object 9" descr="multiline equation line 1 multirelation u of t equals cap a times cosine of omega sub zero times t plus cap b times sine of omega sub zero times t left right double arrow cap r times cosine of omega sub zero times t minus delta line 2 u of t equals cap r times cosine of delta times cosine of omega sub zero times t plus cap r times sine of delta times sine of omega sub zero times t">
            <a:extLst>
              <a:ext uri="{FF2B5EF4-FFF2-40B4-BE49-F238E27FC236}">
                <a16:creationId xmlns:a16="http://schemas.microsoft.com/office/drawing/2014/main" id="{4933F1B8-24A7-4997-BCA0-5C0FDA297D94}"/>
              </a:ext>
            </a:extLst>
          </p:cNvPr>
          <p:cNvGraphicFramePr>
            <a:graphicFrameLocks noChangeAspect="1"/>
          </p:cNvGraphicFramePr>
          <p:nvPr>
            <p:extLst>
              <p:ext uri="{D42A27DB-BD31-4B8C-83A1-F6EECF244321}">
                <p14:modId xmlns:p14="http://schemas.microsoft.com/office/powerpoint/2010/main" val="33997910"/>
              </p:ext>
            </p:extLst>
          </p:nvPr>
        </p:nvGraphicFramePr>
        <p:xfrm>
          <a:off x="1825388" y="2362200"/>
          <a:ext cx="5309722" cy="899953"/>
        </p:xfrm>
        <a:graphic>
          <a:graphicData uri="http://schemas.openxmlformats.org/presentationml/2006/ole">
            <mc:AlternateContent xmlns:mc="http://schemas.openxmlformats.org/markup-compatibility/2006">
              <mc:Choice xmlns:v="urn:schemas-microsoft-com:vml" Requires="v">
                <p:oleObj spid="_x0000_s7361" name="Equation" r:id="rId3" imgW="2997000" imgH="507960" progId="Equation.DSMT4">
                  <p:embed/>
                </p:oleObj>
              </mc:Choice>
              <mc:Fallback>
                <p:oleObj name="Equation" r:id="rId3" imgW="2997000" imgH="507960" progId="Equation.DSMT4">
                  <p:embed/>
                  <p:pic>
                    <p:nvPicPr>
                      <p:cNvPr id="3" name="Object 2"/>
                      <p:cNvPicPr/>
                      <p:nvPr/>
                    </p:nvPicPr>
                    <p:blipFill>
                      <a:blip r:embed="rId4"/>
                      <a:stretch>
                        <a:fillRect/>
                      </a:stretch>
                    </p:blipFill>
                    <p:spPr>
                      <a:xfrm>
                        <a:off x="1825388" y="2362200"/>
                        <a:ext cx="5309722" cy="899953"/>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49F88738-11BB-4986-8859-8669F3485354}"/>
              </a:ext>
            </a:extLst>
          </p:cNvPr>
          <p:cNvSpPr>
            <a:spLocks noGrp="1"/>
          </p:cNvSpPr>
          <p:nvPr>
            <p:ph sz="quarter" idx="21"/>
          </p:nvPr>
        </p:nvSpPr>
        <p:spPr>
          <a:xfrm>
            <a:off x="875683" y="3336446"/>
            <a:ext cx="991340" cy="447223"/>
          </a:xfrm>
        </p:spPr>
        <p:txBody>
          <a:bodyPr/>
          <a:lstStyle/>
          <a:p>
            <a:pPr marL="0" indent="0">
              <a:buNone/>
            </a:pPr>
            <a:r>
              <a:rPr lang="en-IN" sz="2200" dirty="0"/>
              <a:t>where</a:t>
            </a:r>
          </a:p>
        </p:txBody>
      </p:sp>
      <p:graphicFrame>
        <p:nvGraphicFramePr>
          <p:cNvPr id="21" name="Object 8" descr="cap a equals cap r times cosine of delta comma cap b equals cap r times sine of delta right double arrow cap r equals Square root of cap a squared plus cap b squared comma tangent of delta equals cap b divided by cap a">
            <a:extLst>
              <a:ext uri="{FF2B5EF4-FFF2-40B4-BE49-F238E27FC236}">
                <a16:creationId xmlns:a16="http://schemas.microsoft.com/office/drawing/2014/main" id="{F5FE37E3-4851-4DE2-ADF6-B06BE4994BDA}"/>
              </a:ext>
            </a:extLst>
          </p:cNvPr>
          <p:cNvGraphicFramePr>
            <a:graphicFrameLocks noGrp="1" noChangeAspect="1"/>
          </p:cNvGraphicFramePr>
          <p:nvPr>
            <p:ph sz="quarter" idx="16"/>
            <p:extLst>
              <p:ext uri="{D42A27DB-BD31-4B8C-83A1-F6EECF244321}">
                <p14:modId xmlns:p14="http://schemas.microsoft.com/office/powerpoint/2010/main" val="2596169541"/>
              </p:ext>
            </p:extLst>
          </p:nvPr>
        </p:nvGraphicFramePr>
        <p:xfrm>
          <a:off x="1295400" y="3868786"/>
          <a:ext cx="6763297" cy="779414"/>
        </p:xfrm>
        <a:graphic>
          <a:graphicData uri="http://schemas.openxmlformats.org/presentationml/2006/ole">
            <mc:AlternateContent xmlns:mc="http://schemas.openxmlformats.org/markup-compatibility/2006">
              <mc:Choice xmlns:v="urn:schemas-microsoft-com:vml" Requires="v">
                <p:oleObj spid="_x0000_s7362" name="Equation" r:id="rId5" imgW="3416040" imgH="393480" progId="Equation.DSMT4">
                  <p:embed/>
                </p:oleObj>
              </mc:Choice>
              <mc:Fallback>
                <p:oleObj name="Equation" r:id="rId5" imgW="3416040" imgH="393480" progId="Equation.DSMT4">
                  <p:embed/>
                  <p:pic>
                    <p:nvPicPr>
                      <p:cNvPr id="16692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868786"/>
                        <a:ext cx="6763297" cy="779414"/>
                      </a:xfrm>
                      <a:prstGeom prst="rect">
                        <a:avLst/>
                      </a:prstGeom>
                      <a:noFill/>
                    </p:spPr>
                  </p:pic>
                </p:oleObj>
              </mc:Fallback>
            </mc:AlternateContent>
          </a:graphicData>
        </a:graphic>
      </p:graphicFrame>
      <p:sp>
        <p:nvSpPr>
          <p:cNvPr id="11" name="Content Placeholder 10">
            <a:extLst>
              <a:ext uri="{FF2B5EF4-FFF2-40B4-BE49-F238E27FC236}">
                <a16:creationId xmlns:a16="http://schemas.microsoft.com/office/drawing/2014/main" id="{AEFBF75D-26CC-49FC-BE5F-9315BA05E320}"/>
              </a:ext>
            </a:extLst>
          </p:cNvPr>
          <p:cNvSpPr>
            <a:spLocks noGrp="1"/>
          </p:cNvSpPr>
          <p:nvPr>
            <p:ph sz="quarter" idx="25"/>
          </p:nvPr>
        </p:nvSpPr>
        <p:spPr>
          <a:xfrm>
            <a:off x="380060" y="4677235"/>
            <a:ext cx="8534400" cy="1113965"/>
          </a:xfrm>
        </p:spPr>
        <p:txBody>
          <a:bodyPr/>
          <a:lstStyle/>
          <a:p>
            <a:pPr marL="457200" indent="-457200">
              <a:lnSpc>
                <a:spcPct val="100000"/>
              </a:lnSpc>
              <a:tabLst>
                <a:tab pos="457200" algn="l"/>
              </a:tabLst>
            </a:pPr>
            <a:r>
              <a:rPr lang="en-US" dirty="0"/>
              <a:t>Note that in finding </a:t>
            </a:r>
            <a:r>
              <a:rPr lang="en-US" i="1" dirty="0">
                <a:sym typeface="Symbol" pitchFamily="18" charset="2"/>
              </a:rPr>
              <a:t>δ</a:t>
            </a:r>
            <a:r>
              <a:rPr lang="en-US" dirty="0"/>
              <a:t>, we must be careful to choose the correct quadrant. This is done using the signs of cos </a:t>
            </a:r>
            <a:r>
              <a:rPr lang="el-GR" i="1" dirty="0"/>
              <a:t>δ</a:t>
            </a:r>
            <a:r>
              <a:rPr lang="en-IN" i="1" dirty="0"/>
              <a:t> </a:t>
            </a:r>
            <a:r>
              <a:rPr lang="en-US" dirty="0"/>
              <a:t>and sin </a:t>
            </a:r>
            <a:r>
              <a:rPr lang="el-GR" i="1" dirty="0"/>
              <a:t>δ</a:t>
            </a:r>
            <a:r>
              <a:rPr lang="en-US" dirty="0"/>
              <a:t>.</a:t>
            </a:r>
          </a:p>
        </p:txBody>
      </p:sp>
    </p:spTree>
    <p:extLst>
      <p:ext uri="{BB962C8B-B14F-4D97-AF65-F5344CB8AC3E}">
        <p14:creationId xmlns:p14="http://schemas.microsoft.com/office/powerpoint/2010/main" val="298900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ED53-4DF8-45E8-91C7-668AFE78FEDA}"/>
              </a:ext>
            </a:extLst>
          </p:cNvPr>
          <p:cNvSpPr>
            <a:spLocks noGrp="1"/>
          </p:cNvSpPr>
          <p:nvPr>
            <p:ph type="title"/>
          </p:nvPr>
        </p:nvSpPr>
        <p:spPr>
          <a:xfrm>
            <a:off x="281354" y="457200"/>
            <a:ext cx="8432728" cy="1141412"/>
          </a:xfrm>
        </p:spPr>
        <p:txBody>
          <a:bodyPr>
            <a:noAutofit/>
          </a:bodyPr>
          <a:lstStyle/>
          <a:p>
            <a:r>
              <a:rPr lang="en-US" dirty="0"/>
              <a:t>Spring Model: Undamped Free Vibrations (part three)</a:t>
            </a:r>
            <a:endParaRPr lang="en-IN" dirty="0"/>
          </a:p>
        </p:txBody>
      </p:sp>
      <p:sp>
        <p:nvSpPr>
          <p:cNvPr id="3" name="Content Placeholder 2">
            <a:extLst>
              <a:ext uri="{FF2B5EF4-FFF2-40B4-BE49-F238E27FC236}">
                <a16:creationId xmlns:a16="http://schemas.microsoft.com/office/drawing/2014/main" id="{ADE46C7D-302F-4947-BA6A-33B6D1884911}"/>
              </a:ext>
            </a:extLst>
          </p:cNvPr>
          <p:cNvSpPr>
            <a:spLocks noGrp="1"/>
          </p:cNvSpPr>
          <p:nvPr>
            <p:ph sz="quarter" idx="15"/>
          </p:nvPr>
        </p:nvSpPr>
        <p:spPr>
          <a:xfrm>
            <a:off x="380060" y="1643288"/>
            <a:ext cx="8534400" cy="425450"/>
          </a:xfrm>
        </p:spPr>
        <p:txBody>
          <a:bodyPr/>
          <a:lstStyle/>
          <a:p>
            <a:pPr marL="457200" indent="-457200">
              <a:tabLst>
                <a:tab pos="400050" algn="l"/>
              </a:tabLst>
            </a:pPr>
            <a:r>
              <a:rPr lang="en-IN" sz="2200" dirty="0"/>
              <a:t>Thus our solution is</a:t>
            </a:r>
          </a:p>
        </p:txBody>
      </p:sp>
      <p:graphicFrame>
        <p:nvGraphicFramePr>
          <p:cNvPr id="10" name="Object 9" descr="equation sequence part 1 u of t equals part 2 cap a times cosine of omega sub zero times t plus cap b times sine of omega sub zero times t equals part 3 cap r times cosine of omega sub zero times t minus delta">
            <a:extLst>
              <a:ext uri="{FF2B5EF4-FFF2-40B4-BE49-F238E27FC236}">
                <a16:creationId xmlns:a16="http://schemas.microsoft.com/office/drawing/2014/main" id="{4D37F250-4C6D-45C8-9134-79C7B56B764E}"/>
              </a:ext>
            </a:extLst>
          </p:cNvPr>
          <p:cNvGraphicFramePr>
            <a:graphicFrameLocks noChangeAspect="1"/>
          </p:cNvGraphicFramePr>
          <p:nvPr>
            <p:extLst>
              <p:ext uri="{D42A27DB-BD31-4B8C-83A1-F6EECF244321}">
                <p14:modId xmlns:p14="http://schemas.microsoft.com/office/powerpoint/2010/main" val="3452119889"/>
              </p:ext>
            </p:extLst>
          </p:nvPr>
        </p:nvGraphicFramePr>
        <p:xfrm>
          <a:off x="2250354" y="2056544"/>
          <a:ext cx="4683846" cy="409069"/>
        </p:xfrm>
        <a:graphic>
          <a:graphicData uri="http://schemas.openxmlformats.org/presentationml/2006/ole">
            <mc:AlternateContent xmlns:mc="http://schemas.openxmlformats.org/markup-compatibility/2006">
              <mc:Choice xmlns:v="urn:schemas-microsoft-com:vml" Requires="v">
                <p:oleObj spid="_x0000_s8537" name="Equation" r:id="rId3" imgW="2908080" imgH="253800" progId="Equation.DSMT4">
                  <p:embed/>
                </p:oleObj>
              </mc:Choice>
              <mc:Fallback>
                <p:oleObj name="Equation" r:id="rId3" imgW="2908080" imgH="253800" progId="Equation.DSMT4">
                  <p:embed/>
                  <p:pic>
                    <p:nvPicPr>
                      <p:cNvPr id="3" name="Object 2"/>
                      <p:cNvPicPr/>
                      <p:nvPr/>
                    </p:nvPicPr>
                    <p:blipFill>
                      <a:blip r:embed="rId4"/>
                      <a:stretch>
                        <a:fillRect/>
                      </a:stretch>
                    </p:blipFill>
                    <p:spPr>
                      <a:xfrm>
                        <a:off x="2250354" y="2056544"/>
                        <a:ext cx="4683846"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7451A41-4DB6-4772-9685-F082229A8F72}"/>
              </a:ext>
            </a:extLst>
          </p:cNvPr>
          <p:cNvSpPr>
            <a:spLocks noGrp="1"/>
          </p:cNvSpPr>
          <p:nvPr>
            <p:ph sz="quarter" idx="18"/>
          </p:nvPr>
        </p:nvSpPr>
        <p:spPr>
          <a:xfrm>
            <a:off x="838200" y="2514600"/>
            <a:ext cx="914400" cy="379413"/>
          </a:xfrm>
        </p:spPr>
        <p:txBody>
          <a:bodyPr/>
          <a:lstStyle/>
          <a:p>
            <a:pPr marL="0" indent="0">
              <a:buNone/>
            </a:pPr>
            <a:r>
              <a:rPr lang="en-IN" sz="2200" dirty="0"/>
              <a:t>where</a:t>
            </a:r>
          </a:p>
        </p:txBody>
      </p:sp>
      <p:graphicFrame>
        <p:nvGraphicFramePr>
          <p:cNvPr id="20" name="Object 8" descr="equation left hand side omega sub zero equals right hand side Square root of k solidus m">
            <a:extLst>
              <a:ext uri="{FF2B5EF4-FFF2-40B4-BE49-F238E27FC236}">
                <a16:creationId xmlns:a16="http://schemas.microsoft.com/office/drawing/2014/main" id="{E3850E0B-5A66-4A16-88A5-B501CFA0FD1B}"/>
              </a:ext>
            </a:extLst>
          </p:cNvPr>
          <p:cNvGraphicFramePr>
            <a:graphicFrameLocks noGrp="1" noChangeAspect="1"/>
          </p:cNvGraphicFramePr>
          <p:nvPr>
            <p:ph type="pic" sz="quarter" idx="20"/>
            <p:extLst>
              <p:ext uri="{D42A27DB-BD31-4B8C-83A1-F6EECF244321}">
                <p14:modId xmlns:p14="http://schemas.microsoft.com/office/powerpoint/2010/main" val="1372051364"/>
              </p:ext>
            </p:extLst>
          </p:nvPr>
        </p:nvGraphicFramePr>
        <p:xfrm>
          <a:off x="3937943" y="2743200"/>
          <a:ext cx="1268115" cy="409069"/>
        </p:xfrm>
        <a:graphic>
          <a:graphicData uri="http://schemas.openxmlformats.org/presentationml/2006/ole">
            <mc:AlternateContent xmlns:mc="http://schemas.openxmlformats.org/markup-compatibility/2006">
              <mc:Choice xmlns:v="urn:schemas-microsoft-com:vml" Requires="v">
                <p:oleObj spid="_x0000_s8538" name="Equation" r:id="rId5" imgW="787320" imgH="253800" progId="Equation.3">
                  <p:embed/>
                </p:oleObj>
              </mc:Choice>
              <mc:Fallback>
                <p:oleObj name="Equation" r:id="rId5" imgW="787320" imgH="253800" progId="Equation.3">
                  <p:embed/>
                  <p:pic>
                    <p:nvPicPr>
                      <p:cNvPr id="16794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7943" y="2743200"/>
                        <a:ext cx="1268115" cy="4090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Content Placeholder 7">
            <a:extLst>
              <a:ext uri="{FF2B5EF4-FFF2-40B4-BE49-F238E27FC236}">
                <a16:creationId xmlns:a16="http://schemas.microsoft.com/office/drawing/2014/main" id="{09B8AF3C-BD83-4E80-8343-3A25FBEFB1CD}"/>
              </a:ext>
            </a:extLst>
          </p:cNvPr>
          <p:cNvSpPr>
            <a:spLocks noGrp="1"/>
          </p:cNvSpPr>
          <p:nvPr>
            <p:ph sz="quarter" idx="21"/>
          </p:nvPr>
        </p:nvSpPr>
        <p:spPr>
          <a:xfrm>
            <a:off x="380060" y="3276600"/>
            <a:ext cx="8334022" cy="758824"/>
          </a:xfrm>
        </p:spPr>
        <p:txBody>
          <a:bodyPr/>
          <a:lstStyle/>
          <a:p>
            <a:pPr marL="457200" indent="-457200"/>
            <a:r>
              <a:rPr lang="en-US" sz="2200" dirty="0"/>
              <a:t>The solution is a shifted cosine (or sine) curve, that describes simple harmonic motion, with period</a:t>
            </a:r>
          </a:p>
        </p:txBody>
      </p:sp>
      <p:graphicFrame>
        <p:nvGraphicFramePr>
          <p:cNvPr id="21" name="Object 7" descr="equation sequence part 1 cap t equals part 2  two times pi divided by omega sub zero equals part 3 two times pi times Square root of m divided by k">
            <a:extLst>
              <a:ext uri="{FF2B5EF4-FFF2-40B4-BE49-F238E27FC236}">
                <a16:creationId xmlns:a16="http://schemas.microsoft.com/office/drawing/2014/main" id="{099A1B69-4A27-47D6-8414-98608EEAFFE7}"/>
              </a:ext>
            </a:extLst>
          </p:cNvPr>
          <p:cNvGraphicFramePr>
            <a:graphicFrameLocks noGrp="1" noChangeAspect="1"/>
          </p:cNvGraphicFramePr>
          <p:nvPr>
            <p:ph type="pic" sz="quarter" idx="24"/>
            <p:extLst>
              <p:ext uri="{D42A27DB-BD31-4B8C-83A1-F6EECF244321}">
                <p14:modId xmlns:p14="http://schemas.microsoft.com/office/powerpoint/2010/main" val="3196722518"/>
              </p:ext>
            </p:extLst>
          </p:nvPr>
        </p:nvGraphicFramePr>
        <p:xfrm>
          <a:off x="3615799" y="3914269"/>
          <a:ext cx="1912402" cy="832457"/>
        </p:xfrm>
        <a:graphic>
          <a:graphicData uri="http://schemas.openxmlformats.org/presentationml/2006/ole">
            <mc:AlternateContent xmlns:mc="http://schemas.openxmlformats.org/markup-compatibility/2006">
              <mc:Choice xmlns:v="urn:schemas-microsoft-com:vml" Requires="v">
                <p:oleObj spid="_x0000_s8539" name="Equation" r:id="rId7" imgW="1079280" imgH="469800" progId="Equation.3">
                  <p:embed/>
                </p:oleObj>
              </mc:Choice>
              <mc:Fallback>
                <p:oleObj name="Equation" r:id="rId7" imgW="1079280" imgH="469800" progId="Equation.3">
                  <p:embed/>
                  <p:pic>
                    <p:nvPicPr>
                      <p:cNvPr id="16794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5799" y="3914269"/>
                        <a:ext cx="1912402" cy="83245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AC83CAE6-8EF3-4327-86D4-CFB9E6090D3B}"/>
              </a:ext>
            </a:extLst>
          </p:cNvPr>
          <p:cNvSpPr>
            <a:spLocks noGrp="1"/>
          </p:cNvSpPr>
          <p:nvPr>
            <p:ph sz="quarter" idx="25"/>
          </p:nvPr>
        </p:nvSpPr>
        <p:spPr>
          <a:xfrm>
            <a:off x="380060" y="4797424"/>
            <a:ext cx="8334022" cy="1346937"/>
          </a:xfrm>
        </p:spPr>
        <p:txBody>
          <a:bodyPr/>
          <a:lstStyle/>
          <a:p>
            <a:pPr marL="457200" indent="-457200">
              <a:lnSpc>
                <a:spcPct val="100000"/>
              </a:lnSpc>
            </a:pPr>
            <a:r>
              <a:rPr lang="en-US" sz="2200" dirty="0"/>
              <a:t>The circular frequency </a:t>
            </a:r>
            <a:r>
              <a:rPr lang="el-GR" sz="2200" i="1" dirty="0"/>
              <a:t>ω</a:t>
            </a:r>
            <a:r>
              <a:rPr lang="en-IN" sz="2200" baseline="-25000" dirty="0"/>
              <a:t>0</a:t>
            </a:r>
            <a:r>
              <a:rPr lang="en-IN" sz="2200" dirty="0"/>
              <a:t> </a:t>
            </a:r>
            <a:r>
              <a:rPr lang="en-US" sz="2200" dirty="0"/>
              <a:t>(radians/time) is the </a:t>
            </a:r>
            <a:r>
              <a:rPr lang="en-US" sz="2200" b="1" dirty="0"/>
              <a:t>natural frequency</a:t>
            </a:r>
            <a:r>
              <a:rPr lang="en-US" sz="2200" dirty="0"/>
              <a:t> of the vibration, </a:t>
            </a:r>
            <a:r>
              <a:rPr lang="en-US" sz="2200" i="1" dirty="0"/>
              <a:t>R</a:t>
            </a:r>
            <a:r>
              <a:rPr lang="en-US" sz="2200" dirty="0"/>
              <a:t> is the </a:t>
            </a:r>
            <a:r>
              <a:rPr lang="en-US" sz="2200" b="1" dirty="0"/>
              <a:t>amplitude</a:t>
            </a:r>
            <a:r>
              <a:rPr lang="en-US" sz="2200" dirty="0"/>
              <a:t> of the maximum displacement of mass from equilibrium, and </a:t>
            </a:r>
            <a:r>
              <a:rPr lang="el-GR" sz="2200" i="1" dirty="0"/>
              <a:t>δ</a:t>
            </a:r>
            <a:r>
              <a:rPr lang="en-IN" sz="2200" dirty="0"/>
              <a:t> </a:t>
            </a:r>
            <a:r>
              <a:rPr lang="en-US" sz="2200" dirty="0"/>
              <a:t>is the </a:t>
            </a:r>
            <a:r>
              <a:rPr lang="en-US" sz="2200" b="1" dirty="0"/>
              <a:t>phase</a:t>
            </a:r>
            <a:r>
              <a:rPr lang="en-US" sz="2200" dirty="0"/>
              <a:t> or phase angle (dimensionless).</a:t>
            </a:r>
          </a:p>
        </p:txBody>
      </p:sp>
    </p:spTree>
    <p:extLst>
      <p:ext uri="{BB962C8B-B14F-4D97-AF65-F5344CB8AC3E}">
        <p14:creationId xmlns:p14="http://schemas.microsoft.com/office/powerpoint/2010/main" val="414246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E08F-F0E5-4218-8391-6185B42844EF}"/>
              </a:ext>
            </a:extLst>
          </p:cNvPr>
          <p:cNvSpPr>
            <a:spLocks noGrp="1"/>
          </p:cNvSpPr>
          <p:nvPr>
            <p:ph type="title"/>
          </p:nvPr>
        </p:nvSpPr>
        <p:spPr>
          <a:xfrm>
            <a:off x="281354" y="457199"/>
            <a:ext cx="8176846" cy="1231403"/>
          </a:xfrm>
        </p:spPr>
        <p:txBody>
          <a:bodyPr>
            <a:noAutofit/>
          </a:bodyPr>
          <a:lstStyle/>
          <a:p>
            <a:r>
              <a:rPr lang="en-US" dirty="0"/>
              <a:t>Spring Model: Undamped Free Vibrations (part four)</a:t>
            </a:r>
            <a:endParaRPr lang="en-IN" dirty="0"/>
          </a:p>
        </p:txBody>
      </p:sp>
      <p:sp>
        <p:nvSpPr>
          <p:cNvPr id="3" name="Content Placeholder 2">
            <a:extLst>
              <a:ext uri="{FF2B5EF4-FFF2-40B4-BE49-F238E27FC236}">
                <a16:creationId xmlns:a16="http://schemas.microsoft.com/office/drawing/2014/main" id="{4352F709-0204-4D69-95FC-52B2E7D95040}"/>
              </a:ext>
            </a:extLst>
          </p:cNvPr>
          <p:cNvSpPr>
            <a:spLocks noGrp="1"/>
          </p:cNvSpPr>
          <p:nvPr>
            <p:ph sz="quarter" idx="15"/>
          </p:nvPr>
        </p:nvSpPr>
        <p:spPr>
          <a:xfrm>
            <a:off x="380060" y="1692275"/>
            <a:ext cx="8534400" cy="425450"/>
          </a:xfrm>
        </p:spPr>
        <p:txBody>
          <a:bodyPr/>
          <a:lstStyle/>
          <a:p>
            <a:pPr marL="457200" indent="-457200"/>
            <a:r>
              <a:rPr lang="en-IN" sz="2200" dirty="0"/>
              <a:t>Note that our solution</a:t>
            </a:r>
          </a:p>
        </p:txBody>
      </p:sp>
      <p:graphicFrame>
        <p:nvGraphicFramePr>
          <p:cNvPr id="10" name="Object 9" descr="multiline equation row 1 equation sequence part 1 u of t equals part 2 cap a times cosine of omega sub zero times t plus cap b times sine of omega sub zero times t equals part 3 cap r times cosine of omega sub zero times t minus delta comma equation left hand side omega sub zero equals right hand side Square root of k solidus m">
            <a:extLst>
              <a:ext uri="{FF2B5EF4-FFF2-40B4-BE49-F238E27FC236}">
                <a16:creationId xmlns:a16="http://schemas.microsoft.com/office/drawing/2014/main" id="{83AA8E2D-4D72-4457-A86D-FD99A9335505}"/>
              </a:ext>
            </a:extLst>
          </p:cNvPr>
          <p:cNvGraphicFramePr>
            <a:graphicFrameLocks noChangeAspect="1"/>
          </p:cNvGraphicFramePr>
          <p:nvPr>
            <p:extLst>
              <p:ext uri="{D42A27DB-BD31-4B8C-83A1-F6EECF244321}">
                <p14:modId xmlns:p14="http://schemas.microsoft.com/office/powerpoint/2010/main" val="3521117079"/>
              </p:ext>
            </p:extLst>
          </p:nvPr>
        </p:nvGraphicFramePr>
        <p:xfrm>
          <a:off x="1524864" y="2128185"/>
          <a:ext cx="6095136" cy="429524"/>
        </p:xfrm>
        <a:graphic>
          <a:graphicData uri="http://schemas.openxmlformats.org/presentationml/2006/ole">
            <mc:AlternateContent xmlns:mc="http://schemas.openxmlformats.org/markup-compatibility/2006">
              <mc:Choice xmlns:v="urn:schemas-microsoft-com:vml" Requires="v">
                <p:oleObj spid="_x0000_s9434" name="Equation" r:id="rId3" imgW="3784320" imgH="266400" progId="Equation.DSMT4">
                  <p:embed/>
                </p:oleObj>
              </mc:Choice>
              <mc:Fallback>
                <p:oleObj name="Equation" r:id="rId3" imgW="3784320" imgH="266400" progId="Equation.DSMT4">
                  <p:embed/>
                  <p:pic>
                    <p:nvPicPr>
                      <p:cNvPr id="3" name="Object 2"/>
                      <p:cNvPicPr/>
                      <p:nvPr/>
                    </p:nvPicPr>
                    <p:blipFill>
                      <a:blip r:embed="rId4"/>
                      <a:stretch>
                        <a:fillRect/>
                      </a:stretch>
                    </p:blipFill>
                    <p:spPr>
                      <a:xfrm>
                        <a:off x="1524864" y="2128185"/>
                        <a:ext cx="6095136" cy="429524"/>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CAD9B5AF-C2FC-4832-A608-4600454BD80C}"/>
              </a:ext>
            </a:extLst>
          </p:cNvPr>
          <p:cNvSpPr>
            <a:spLocks noGrp="1"/>
          </p:cNvSpPr>
          <p:nvPr>
            <p:ph sz="quarter" idx="18"/>
          </p:nvPr>
        </p:nvSpPr>
        <p:spPr>
          <a:xfrm>
            <a:off x="914400" y="2667000"/>
            <a:ext cx="6659022" cy="471488"/>
          </a:xfrm>
        </p:spPr>
        <p:txBody>
          <a:bodyPr/>
          <a:lstStyle/>
          <a:p>
            <a:pPr marL="0" indent="0">
              <a:buNone/>
            </a:pPr>
            <a:r>
              <a:rPr lang="en-US" sz="2200" dirty="0"/>
              <a:t>is a shifted cosine (or sine) curve with period</a:t>
            </a:r>
          </a:p>
        </p:txBody>
      </p:sp>
      <p:graphicFrame>
        <p:nvGraphicFramePr>
          <p:cNvPr id="20" name="Object 6" descr="cap t equals two times pi times Square root of m divided by k">
            <a:extLst>
              <a:ext uri="{FF2B5EF4-FFF2-40B4-BE49-F238E27FC236}">
                <a16:creationId xmlns:a16="http://schemas.microsoft.com/office/drawing/2014/main" id="{0A563187-4749-4758-971D-ADD882DF6E74}"/>
              </a:ext>
            </a:extLst>
          </p:cNvPr>
          <p:cNvGraphicFramePr>
            <a:graphicFrameLocks noGrp="1" noChangeAspect="1"/>
          </p:cNvGraphicFramePr>
          <p:nvPr>
            <p:ph sz="quarter" idx="16"/>
            <p:extLst>
              <p:ext uri="{D42A27DB-BD31-4B8C-83A1-F6EECF244321}">
                <p14:modId xmlns:p14="http://schemas.microsoft.com/office/powerpoint/2010/main" val="2658232540"/>
              </p:ext>
            </p:extLst>
          </p:nvPr>
        </p:nvGraphicFramePr>
        <p:xfrm>
          <a:off x="3989076" y="3124200"/>
          <a:ext cx="1165848" cy="715872"/>
        </p:xfrm>
        <a:graphic>
          <a:graphicData uri="http://schemas.openxmlformats.org/presentationml/2006/ole">
            <mc:AlternateContent xmlns:mc="http://schemas.openxmlformats.org/markup-compatibility/2006">
              <mc:Choice xmlns:v="urn:schemas-microsoft-com:vml" Requires="v">
                <p:oleObj spid="_x0000_s9435" name="Equation" r:id="rId5" imgW="723600" imgH="444240" progId="Equation.3">
                  <p:embed/>
                </p:oleObj>
              </mc:Choice>
              <mc:Fallback>
                <p:oleObj name="Equation" r:id="rId5" imgW="723600" imgH="444240" progId="Equation.3">
                  <p:embed/>
                  <p:pic>
                    <p:nvPicPr>
                      <p:cNvPr id="1689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076" y="3124200"/>
                        <a:ext cx="1165848" cy="71587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4590871A-244A-44F9-BB34-092CEA861442}"/>
              </a:ext>
            </a:extLst>
          </p:cNvPr>
          <p:cNvSpPr>
            <a:spLocks noGrp="1"/>
          </p:cNvSpPr>
          <p:nvPr>
            <p:ph sz="quarter" idx="21"/>
          </p:nvPr>
        </p:nvSpPr>
        <p:spPr>
          <a:xfrm>
            <a:off x="380060" y="3843744"/>
            <a:ext cx="8334022" cy="2404656"/>
          </a:xfrm>
        </p:spPr>
        <p:txBody>
          <a:bodyPr/>
          <a:lstStyle/>
          <a:p>
            <a:pPr marL="457200" indent="-457200">
              <a:lnSpc>
                <a:spcPct val="100000"/>
              </a:lnSpc>
            </a:pPr>
            <a:r>
              <a:rPr lang="en-US" sz="2200" dirty="0"/>
              <a:t>Initial conditions determine </a:t>
            </a:r>
            <a:r>
              <a:rPr lang="en-US" sz="2200" i="1" dirty="0"/>
              <a:t>A</a:t>
            </a:r>
            <a:r>
              <a:rPr lang="en-US" sz="2200" dirty="0"/>
              <a:t> &amp; </a:t>
            </a:r>
            <a:r>
              <a:rPr lang="en-US" sz="2200" i="1" dirty="0"/>
              <a:t>B</a:t>
            </a:r>
            <a:r>
              <a:rPr lang="en-US" sz="2200" dirty="0"/>
              <a:t>, hence also the amplitude </a:t>
            </a:r>
            <a:r>
              <a:rPr lang="en-US" sz="2200" i="1" dirty="0"/>
              <a:t>R</a:t>
            </a:r>
            <a:r>
              <a:rPr lang="en-US" sz="2200" dirty="0"/>
              <a:t>.  </a:t>
            </a:r>
          </a:p>
          <a:p>
            <a:pPr marL="457200" indent="-457200">
              <a:lnSpc>
                <a:spcPct val="100000"/>
              </a:lnSpc>
            </a:pPr>
            <a:r>
              <a:rPr lang="en-US" sz="2200" dirty="0"/>
              <a:t>The system always vibrates with the same frequency </a:t>
            </a:r>
            <a:r>
              <a:rPr lang="el-GR" sz="2000" i="1" dirty="0"/>
              <a:t>ω</a:t>
            </a:r>
            <a:r>
              <a:rPr lang="en-IN" sz="2000" baseline="-25000" dirty="0"/>
              <a:t>0</a:t>
            </a:r>
            <a:r>
              <a:rPr lang="en-US" sz="2200" dirty="0"/>
              <a:t>, regardless of the initial conditions.  </a:t>
            </a:r>
          </a:p>
          <a:p>
            <a:pPr marL="457200" indent="-457200">
              <a:lnSpc>
                <a:spcPct val="100000"/>
              </a:lnSpc>
            </a:pPr>
            <a:r>
              <a:rPr lang="en-US" sz="2200" dirty="0"/>
              <a:t>The period </a:t>
            </a:r>
            <a:r>
              <a:rPr lang="en-US" sz="2200" i="1" dirty="0"/>
              <a:t>T</a:t>
            </a:r>
            <a:r>
              <a:rPr lang="en-US" sz="2200" dirty="0"/>
              <a:t> increases as </a:t>
            </a:r>
            <a:r>
              <a:rPr lang="en-US" sz="2200" i="1" dirty="0"/>
              <a:t>m</a:t>
            </a:r>
            <a:r>
              <a:rPr lang="en-US" sz="2200" dirty="0"/>
              <a:t> increases, so larger masses vibrate more slowly.  The period </a:t>
            </a:r>
            <a:r>
              <a:rPr lang="en-US" sz="2200" i="1" dirty="0"/>
              <a:t>T</a:t>
            </a:r>
            <a:r>
              <a:rPr lang="en-US" sz="2200" dirty="0"/>
              <a:t> decreases as </a:t>
            </a:r>
            <a:r>
              <a:rPr lang="en-US" sz="2200" i="1" dirty="0"/>
              <a:t>k</a:t>
            </a:r>
            <a:r>
              <a:rPr lang="en-US" sz="2200" dirty="0"/>
              <a:t> increases, so stiffer springs cause a system to vibrate more rapidly.</a:t>
            </a:r>
          </a:p>
        </p:txBody>
      </p:sp>
    </p:spTree>
    <p:extLst>
      <p:ext uri="{BB962C8B-B14F-4D97-AF65-F5344CB8AC3E}">
        <p14:creationId xmlns:p14="http://schemas.microsoft.com/office/powerpoint/2010/main" val="255426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8BE7-8C8B-4BED-9B7C-845831F5F799}"/>
              </a:ext>
            </a:extLst>
          </p:cNvPr>
          <p:cNvSpPr>
            <a:spLocks noGrp="1"/>
          </p:cNvSpPr>
          <p:nvPr>
            <p:ph type="title"/>
          </p:nvPr>
        </p:nvSpPr>
        <p:spPr>
          <a:xfrm>
            <a:off x="281354" y="457200"/>
            <a:ext cx="8534400" cy="858722"/>
          </a:xfrm>
        </p:spPr>
        <p:txBody>
          <a:bodyPr/>
          <a:lstStyle/>
          <a:p>
            <a:r>
              <a:rPr lang="en-US" dirty="0"/>
              <a:t>Example 3.7.2: Define the IVP </a:t>
            </a:r>
            <a:endParaRPr lang="en-IN" dirty="0"/>
          </a:p>
        </p:txBody>
      </p:sp>
      <p:sp>
        <p:nvSpPr>
          <p:cNvPr id="3" name="Content Placeholder 2">
            <a:extLst>
              <a:ext uri="{FF2B5EF4-FFF2-40B4-BE49-F238E27FC236}">
                <a16:creationId xmlns:a16="http://schemas.microsoft.com/office/drawing/2014/main" id="{22FAFA71-753F-459B-A855-DACE7247EC58}"/>
              </a:ext>
            </a:extLst>
          </p:cNvPr>
          <p:cNvSpPr>
            <a:spLocks noGrp="1"/>
          </p:cNvSpPr>
          <p:nvPr>
            <p:ph sz="quarter" idx="15"/>
          </p:nvPr>
        </p:nvSpPr>
        <p:spPr>
          <a:xfrm>
            <a:off x="304800" y="1295400"/>
            <a:ext cx="8534400" cy="1325008"/>
          </a:xfrm>
        </p:spPr>
        <p:txBody>
          <a:bodyPr/>
          <a:lstStyle/>
          <a:p>
            <a:pPr marL="0" indent="0">
              <a:spcBef>
                <a:spcPts val="1800"/>
              </a:spcBef>
              <a:buNone/>
            </a:pPr>
            <a:r>
              <a:rPr lang="en-US" sz="2200" dirty="0"/>
              <a:t>A 10 </a:t>
            </a:r>
            <a:r>
              <a:rPr lang="en-US" sz="2200" dirty="0" err="1"/>
              <a:t>lb</a:t>
            </a:r>
            <a:r>
              <a:rPr lang="en-US" sz="2200" dirty="0"/>
              <a:t> mass stretches a spring 2 in. The mass is displaced an additional 2 in and then set in motion with an initial upward velocity of 1 </a:t>
            </a:r>
            <a:r>
              <a:rPr lang="en-US" sz="2200" dirty="0" err="1"/>
              <a:t>ft</a:t>
            </a:r>
            <a:r>
              <a:rPr lang="en-US" sz="2200" dirty="0"/>
              <a:t>/s. </a:t>
            </a:r>
          </a:p>
          <a:p>
            <a:pPr marL="0" indent="0">
              <a:spcBef>
                <a:spcPts val="600"/>
              </a:spcBef>
              <a:buNone/>
            </a:pPr>
            <a:r>
              <a:rPr lang="en-US" sz="2200" dirty="0"/>
              <a:t>Determine the position of the mass at any later time, and find the period, amplitude, and phase of the motion.</a:t>
            </a:r>
          </a:p>
        </p:txBody>
      </p:sp>
      <p:graphicFrame>
        <p:nvGraphicFramePr>
          <p:cNvPr id="19" name="Object 11" descr="m times u super double prime of t plus k times u of t equals zero comma u of zero equals u sub zero comma u super prime of zero equals v sub zero">
            <a:extLst>
              <a:ext uri="{FF2B5EF4-FFF2-40B4-BE49-F238E27FC236}">
                <a16:creationId xmlns:a16="http://schemas.microsoft.com/office/drawing/2014/main" id="{B84DAFD1-2889-45EE-B8D3-0308DF6BBCD7}"/>
              </a:ext>
            </a:extLst>
          </p:cNvPr>
          <p:cNvGraphicFramePr>
            <a:graphicFrameLocks noGrp="1" noChangeAspect="1"/>
          </p:cNvGraphicFramePr>
          <p:nvPr>
            <p:ph sz="quarter" idx="16"/>
            <p:extLst>
              <p:ext uri="{D42A27DB-BD31-4B8C-83A1-F6EECF244321}">
                <p14:modId xmlns:p14="http://schemas.microsoft.com/office/powerpoint/2010/main" val="1582504721"/>
              </p:ext>
            </p:extLst>
          </p:nvPr>
        </p:nvGraphicFramePr>
        <p:xfrm>
          <a:off x="1828800" y="2743200"/>
          <a:ext cx="5486399" cy="445477"/>
        </p:xfrm>
        <a:graphic>
          <a:graphicData uri="http://schemas.openxmlformats.org/presentationml/2006/ole">
            <mc:AlternateContent xmlns:mc="http://schemas.openxmlformats.org/markup-compatibility/2006">
              <mc:Choice xmlns:v="urn:schemas-microsoft-com:vml" Requires="v">
                <p:oleObj spid="_x0000_s10606" name="Equation" r:id="rId3" imgW="2438280" imgH="228600" progId="Equation.DSMT4">
                  <p:embed/>
                </p:oleObj>
              </mc:Choice>
              <mc:Fallback>
                <p:oleObj name="Equation" r:id="rId3" imgW="2438280" imgH="228600" progId="Equation.DSMT4">
                  <p:embed/>
                  <p:pic>
                    <p:nvPicPr>
                      <p:cNvPr id="169995"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743200"/>
                        <a:ext cx="5486399" cy="445477"/>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30DAEE39-2E60-4E6E-A576-D9966285FA8B}"/>
              </a:ext>
            </a:extLst>
          </p:cNvPr>
          <p:cNvSpPr>
            <a:spLocks noGrp="1"/>
          </p:cNvSpPr>
          <p:nvPr>
            <p:ph sz="quarter" idx="18"/>
          </p:nvPr>
        </p:nvSpPr>
        <p:spPr>
          <a:xfrm>
            <a:off x="324852" y="3470948"/>
            <a:ext cx="1503948" cy="436865"/>
          </a:xfrm>
        </p:spPr>
        <p:txBody>
          <a:bodyPr/>
          <a:lstStyle/>
          <a:p>
            <a:pPr marL="457200" indent="-457200"/>
            <a:r>
              <a:rPr lang="en-US" sz="2200" dirty="0"/>
              <a:t>Find </a:t>
            </a:r>
            <a:r>
              <a:rPr lang="en-US" sz="2200" i="1" dirty="0"/>
              <a:t>m</a:t>
            </a:r>
            <a:r>
              <a:rPr lang="en-US" sz="2200" dirty="0"/>
              <a:t>:</a:t>
            </a:r>
          </a:p>
        </p:txBody>
      </p:sp>
      <p:graphicFrame>
        <p:nvGraphicFramePr>
          <p:cNvPr id="14" name="Object 13" descr="multirelation w equals m times g right double arrow m equals w divided by g right double arrow m equals 10 lb divided by 32 ft solidus s super two right double arrow m equals five divided by 16 times lb prefix dot operator of s super two divided by ft">
            <a:extLst>
              <a:ext uri="{FF2B5EF4-FFF2-40B4-BE49-F238E27FC236}">
                <a16:creationId xmlns:a16="http://schemas.microsoft.com/office/drawing/2014/main" id="{DD5AC0F9-23B9-4D58-95BE-ABBB948376AC}"/>
              </a:ext>
            </a:extLst>
          </p:cNvPr>
          <p:cNvGraphicFramePr>
            <a:graphicFrameLocks noChangeAspect="1"/>
          </p:cNvGraphicFramePr>
          <p:nvPr>
            <p:extLst>
              <p:ext uri="{D42A27DB-BD31-4B8C-83A1-F6EECF244321}">
                <p14:modId xmlns:p14="http://schemas.microsoft.com/office/powerpoint/2010/main" val="2154388616"/>
              </p:ext>
            </p:extLst>
          </p:nvPr>
        </p:nvGraphicFramePr>
        <p:xfrm>
          <a:off x="1884279" y="3327340"/>
          <a:ext cx="5354721" cy="809958"/>
        </p:xfrm>
        <a:graphic>
          <a:graphicData uri="http://schemas.openxmlformats.org/presentationml/2006/ole">
            <mc:AlternateContent xmlns:mc="http://schemas.openxmlformats.org/markup-compatibility/2006">
              <mc:Choice xmlns:v="urn:schemas-microsoft-com:vml" Requires="v">
                <p:oleObj spid="_x0000_s10607" name="Equation" r:id="rId5" imgW="3022560" imgH="457200" progId="Equation.DSMT4">
                  <p:embed/>
                </p:oleObj>
              </mc:Choice>
              <mc:Fallback>
                <p:oleObj name="Equation" r:id="rId5" imgW="3022560" imgH="457200" progId="Equation.DSMT4">
                  <p:embed/>
                  <p:pic>
                    <p:nvPicPr>
                      <p:cNvPr id="4" name="Object 3"/>
                      <p:cNvPicPr>
                        <a:picLocks noChangeAspect="1" noChangeArrowheads="1"/>
                      </p:cNvPicPr>
                      <p:nvPr/>
                    </p:nvPicPr>
                    <p:blipFill>
                      <a:blip r:embed="rId6"/>
                      <a:srcRect/>
                      <a:stretch>
                        <a:fillRect/>
                      </a:stretch>
                    </p:blipFill>
                    <p:spPr bwMode="auto">
                      <a:xfrm>
                        <a:off x="1884279" y="3327340"/>
                        <a:ext cx="5354721" cy="8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8908DCB9-0861-4329-95D9-FF2977C79CB9}"/>
              </a:ext>
            </a:extLst>
          </p:cNvPr>
          <p:cNvSpPr>
            <a:spLocks noGrp="1"/>
          </p:cNvSpPr>
          <p:nvPr>
            <p:ph sz="quarter" idx="21"/>
          </p:nvPr>
        </p:nvSpPr>
        <p:spPr>
          <a:xfrm>
            <a:off x="380059" y="4415245"/>
            <a:ext cx="1448741" cy="385355"/>
          </a:xfrm>
        </p:spPr>
        <p:txBody>
          <a:bodyPr/>
          <a:lstStyle/>
          <a:p>
            <a:pPr marL="457200" indent="-457200"/>
            <a:r>
              <a:rPr lang="en-US" sz="2200" dirty="0">
                <a:sym typeface="Symbol" pitchFamily="18" charset="2"/>
              </a:rPr>
              <a:t>Find </a:t>
            </a:r>
            <a:r>
              <a:rPr lang="en-US" sz="2200" i="1" dirty="0">
                <a:sym typeface="Symbol" pitchFamily="18" charset="2"/>
              </a:rPr>
              <a:t>k</a:t>
            </a:r>
            <a:r>
              <a:rPr lang="en-US" sz="2200" dirty="0">
                <a:sym typeface="Symbol" pitchFamily="18" charset="2"/>
              </a:rPr>
              <a:t>:</a:t>
            </a:r>
          </a:p>
        </p:txBody>
      </p:sp>
      <p:graphicFrame>
        <p:nvGraphicFramePr>
          <p:cNvPr id="15" name="Object 14" descr="multirelation cap f sub cap s equals negative k times cap l right double arrow k equals 10 lb divided by two in right double arrow k equals 60 times lb divided by ft">
            <a:extLst>
              <a:ext uri="{FF2B5EF4-FFF2-40B4-BE49-F238E27FC236}">
                <a16:creationId xmlns:a16="http://schemas.microsoft.com/office/drawing/2014/main" id="{11369E3B-E932-4FAB-9CF7-5F24EF0BF160}"/>
              </a:ext>
            </a:extLst>
          </p:cNvPr>
          <p:cNvGraphicFramePr>
            <a:graphicFrameLocks noChangeAspect="1"/>
          </p:cNvGraphicFramePr>
          <p:nvPr>
            <p:extLst>
              <p:ext uri="{D42A27DB-BD31-4B8C-83A1-F6EECF244321}">
                <p14:modId xmlns:p14="http://schemas.microsoft.com/office/powerpoint/2010/main" val="4017841105"/>
              </p:ext>
            </p:extLst>
          </p:nvPr>
        </p:nvGraphicFramePr>
        <p:xfrm>
          <a:off x="1884279" y="4233474"/>
          <a:ext cx="3779802" cy="764961"/>
        </p:xfrm>
        <a:graphic>
          <a:graphicData uri="http://schemas.openxmlformats.org/presentationml/2006/ole">
            <mc:AlternateContent xmlns:mc="http://schemas.openxmlformats.org/markup-compatibility/2006">
              <mc:Choice xmlns:v="urn:schemas-microsoft-com:vml" Requires="v">
                <p:oleObj spid="_x0000_s10608" name="Equation" r:id="rId7" imgW="2133360" imgH="431640" progId="Equation.DSMT4">
                  <p:embed/>
                </p:oleObj>
              </mc:Choice>
              <mc:Fallback>
                <p:oleObj name="Equation" r:id="rId7" imgW="2133360" imgH="431640" progId="Equation.DSMT4">
                  <p:embed/>
                  <p:pic>
                    <p:nvPicPr>
                      <p:cNvPr id="5" name="Object 4"/>
                      <p:cNvPicPr>
                        <a:picLocks noChangeAspect="1" noChangeArrowheads="1"/>
                      </p:cNvPicPr>
                      <p:nvPr/>
                    </p:nvPicPr>
                    <p:blipFill>
                      <a:blip r:embed="rId8"/>
                      <a:srcRect/>
                      <a:stretch>
                        <a:fillRect/>
                      </a:stretch>
                    </p:blipFill>
                    <p:spPr bwMode="auto">
                      <a:xfrm>
                        <a:off x="1884279" y="4233474"/>
                        <a:ext cx="3779802" cy="7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Content Placeholder 10">
            <a:extLst>
              <a:ext uri="{FF2B5EF4-FFF2-40B4-BE49-F238E27FC236}">
                <a16:creationId xmlns:a16="http://schemas.microsoft.com/office/drawing/2014/main" id="{0C01CB89-03B9-4252-A94A-C8D174B17DA9}"/>
              </a:ext>
            </a:extLst>
          </p:cNvPr>
          <p:cNvSpPr>
            <a:spLocks noGrp="1"/>
          </p:cNvSpPr>
          <p:nvPr>
            <p:ph sz="quarter" idx="25"/>
          </p:nvPr>
        </p:nvSpPr>
        <p:spPr>
          <a:xfrm>
            <a:off x="380060" y="5335091"/>
            <a:ext cx="2439340" cy="385355"/>
          </a:xfrm>
        </p:spPr>
        <p:txBody>
          <a:bodyPr/>
          <a:lstStyle/>
          <a:p>
            <a:pPr marL="457200" indent="-457200"/>
            <a:r>
              <a:rPr lang="en-US" sz="2200" dirty="0"/>
              <a:t>Thus our IVP is</a:t>
            </a:r>
          </a:p>
        </p:txBody>
      </p:sp>
      <p:graphicFrame>
        <p:nvGraphicFramePr>
          <p:cNvPr id="22" name="Object 10" descr="five divided by 16 u super double prime of t plus 60 times u of t equals zero comma u of zero equals one divided by six comma u super prime of t equals negative one">
            <a:extLst>
              <a:ext uri="{FF2B5EF4-FFF2-40B4-BE49-F238E27FC236}">
                <a16:creationId xmlns:a16="http://schemas.microsoft.com/office/drawing/2014/main" id="{85C6FB4E-9C26-40C5-A3E5-2F71A991742D}"/>
              </a:ext>
            </a:extLst>
          </p:cNvPr>
          <p:cNvGraphicFramePr>
            <a:graphicFrameLocks noGrp="1" noChangeAspect="1"/>
          </p:cNvGraphicFramePr>
          <p:nvPr>
            <p:ph type="pic" sz="quarter" idx="19"/>
            <p:extLst>
              <p:ext uri="{D42A27DB-BD31-4B8C-83A1-F6EECF244321}">
                <p14:modId xmlns:p14="http://schemas.microsoft.com/office/powerpoint/2010/main" val="3045687757"/>
              </p:ext>
            </p:extLst>
          </p:nvPr>
        </p:nvGraphicFramePr>
        <p:xfrm>
          <a:off x="2801375" y="5188135"/>
          <a:ext cx="4513825" cy="679265"/>
        </p:xfrm>
        <a:graphic>
          <a:graphicData uri="http://schemas.openxmlformats.org/presentationml/2006/ole">
            <mc:AlternateContent xmlns:mc="http://schemas.openxmlformats.org/markup-compatibility/2006">
              <mc:Choice xmlns:v="urn:schemas-microsoft-com:vml" Requires="v">
                <p:oleObj spid="_x0000_s10609" name="Equation" r:id="rId9" imgW="2616200" imgH="393700" progId="Equation.DSMT4">
                  <p:embed/>
                </p:oleObj>
              </mc:Choice>
              <mc:Fallback>
                <p:oleObj name="Equation" r:id="rId9" imgW="2616200" imgH="393700" progId="Equation.DSMT4">
                  <p:embed/>
                  <p:pic>
                    <p:nvPicPr>
                      <p:cNvPr id="169994" name="Object 10"/>
                      <p:cNvPicPr>
                        <a:picLocks noChangeAspect="1" noChangeArrowheads="1"/>
                      </p:cNvPicPr>
                      <p:nvPr/>
                    </p:nvPicPr>
                    <p:blipFill>
                      <a:blip r:embed="rId10"/>
                      <a:srcRect/>
                      <a:stretch>
                        <a:fillRect/>
                      </a:stretch>
                    </p:blipFill>
                    <p:spPr bwMode="auto">
                      <a:xfrm>
                        <a:off x="2801375" y="5188135"/>
                        <a:ext cx="4513825" cy="67926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5500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49FB-5E98-4AE2-92D6-3ED116CAD5C7}"/>
              </a:ext>
            </a:extLst>
          </p:cNvPr>
          <p:cNvSpPr>
            <a:spLocks noGrp="1"/>
          </p:cNvSpPr>
          <p:nvPr>
            <p:ph type="title"/>
          </p:nvPr>
        </p:nvSpPr>
        <p:spPr>
          <a:xfrm>
            <a:off x="286388" y="457200"/>
            <a:ext cx="8534400" cy="1143000"/>
          </a:xfrm>
        </p:spPr>
        <p:txBody>
          <a:bodyPr>
            <a:normAutofit/>
          </a:bodyPr>
          <a:lstStyle/>
          <a:p>
            <a:r>
              <a:rPr lang="en-US" dirty="0"/>
              <a:t>Example 3.7.2: Find the Solution</a:t>
            </a:r>
            <a:endParaRPr lang="en-IN" dirty="0"/>
          </a:p>
        </p:txBody>
      </p:sp>
      <p:sp>
        <p:nvSpPr>
          <p:cNvPr id="3" name="Content Placeholder 2">
            <a:extLst>
              <a:ext uri="{FF2B5EF4-FFF2-40B4-BE49-F238E27FC236}">
                <a16:creationId xmlns:a16="http://schemas.microsoft.com/office/drawing/2014/main" id="{F3B05C54-89F1-4E5C-BDCD-37BFC84C504E}"/>
              </a:ext>
            </a:extLst>
          </p:cNvPr>
          <p:cNvSpPr>
            <a:spLocks noGrp="1"/>
          </p:cNvSpPr>
          <p:nvPr>
            <p:ph sz="quarter" idx="15"/>
          </p:nvPr>
        </p:nvSpPr>
        <p:spPr>
          <a:xfrm>
            <a:off x="396102" y="1685387"/>
            <a:ext cx="8534400" cy="425450"/>
          </a:xfrm>
        </p:spPr>
        <p:txBody>
          <a:bodyPr/>
          <a:lstStyle/>
          <a:p>
            <a:pPr marL="457200" indent="-457200"/>
            <a:r>
              <a:rPr lang="en-IN" sz="2800" dirty="0"/>
              <a:t>Simplifying, we obtain</a:t>
            </a:r>
          </a:p>
        </p:txBody>
      </p:sp>
      <p:graphicFrame>
        <p:nvGraphicFramePr>
          <p:cNvPr id="19" name="Object 0" descr="u super double prime of t plus 192 times u of t equals zero comma u of zero equals one solidus six comma u super prime of zero equals negative one">
            <a:extLst>
              <a:ext uri="{FF2B5EF4-FFF2-40B4-BE49-F238E27FC236}">
                <a16:creationId xmlns:a16="http://schemas.microsoft.com/office/drawing/2014/main" id="{EB294FD3-5BF7-4C94-A624-F41F0D522324}"/>
              </a:ext>
            </a:extLst>
          </p:cNvPr>
          <p:cNvGraphicFramePr>
            <a:graphicFrameLocks noGrp="1" noChangeAspect="1"/>
          </p:cNvGraphicFramePr>
          <p:nvPr>
            <p:ph type="pic" sz="quarter" idx="19"/>
            <p:extLst>
              <p:ext uri="{D42A27DB-BD31-4B8C-83A1-F6EECF244321}">
                <p14:modId xmlns:p14="http://schemas.microsoft.com/office/powerpoint/2010/main" val="2552144426"/>
              </p:ext>
            </p:extLst>
          </p:nvPr>
        </p:nvGraphicFramePr>
        <p:xfrm>
          <a:off x="1159651" y="2410573"/>
          <a:ext cx="6806925" cy="471292"/>
        </p:xfrm>
        <a:graphic>
          <a:graphicData uri="http://schemas.openxmlformats.org/presentationml/2006/ole">
            <mc:AlternateContent xmlns:mc="http://schemas.openxmlformats.org/markup-compatibility/2006">
              <mc:Choice xmlns:v="urn:schemas-microsoft-com:vml" Requires="v">
                <p:oleObj spid="_x0000_s11451" name="Equation" r:id="rId3" imgW="2666880" imgH="203040" progId="Equation.3">
                  <p:embed/>
                </p:oleObj>
              </mc:Choice>
              <mc:Fallback>
                <p:oleObj name="Equation" r:id="rId3" imgW="2666880" imgH="203040" progId="Equation.3">
                  <p:embed/>
                  <p:pic>
                    <p:nvPicPr>
                      <p:cNvPr id="200704"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651" y="2410573"/>
                        <a:ext cx="6806925" cy="471292"/>
                      </a:xfrm>
                      <a:prstGeom prst="rect">
                        <a:avLst/>
                      </a:prstGeom>
                      <a:noFill/>
                      <a:ln>
                        <a:noFill/>
                      </a:ln>
                      <a:effectLst/>
                    </p:spPr>
                  </p:pic>
                </p:oleObj>
              </mc:Fallback>
            </mc:AlternateContent>
          </a:graphicData>
        </a:graphic>
      </p:graphicFrame>
      <p:sp>
        <p:nvSpPr>
          <p:cNvPr id="5" name="Content Placeholder 4">
            <a:extLst>
              <a:ext uri="{FF2B5EF4-FFF2-40B4-BE49-F238E27FC236}">
                <a16:creationId xmlns:a16="http://schemas.microsoft.com/office/drawing/2014/main" id="{C9461615-D626-4C80-838C-24478B1C16F3}"/>
              </a:ext>
            </a:extLst>
          </p:cNvPr>
          <p:cNvSpPr>
            <a:spLocks noGrp="1"/>
          </p:cNvSpPr>
          <p:nvPr>
            <p:ph sz="quarter" idx="18"/>
          </p:nvPr>
        </p:nvSpPr>
        <p:spPr>
          <a:xfrm>
            <a:off x="396102" y="3276600"/>
            <a:ext cx="8334022" cy="457199"/>
          </a:xfrm>
        </p:spPr>
        <p:txBody>
          <a:bodyPr/>
          <a:lstStyle/>
          <a:p>
            <a:pPr marL="457200" indent="-457200"/>
            <a:r>
              <a:rPr lang="en-US" sz="2800" dirty="0">
                <a:sym typeface="Symbol" pitchFamily="18" charset="2"/>
              </a:rPr>
              <a:t>To solve, use methods of Ch 3.3 to obtain</a:t>
            </a:r>
          </a:p>
        </p:txBody>
      </p:sp>
      <p:graphicFrame>
        <p:nvGraphicFramePr>
          <p:cNvPr id="7" name="Object 6" descr="u equals one divided by six times cosine of eight times Square root of three times t minus one divided by eight times Square root of three times sine of eight times Square root of three times t">
            <a:extLst>
              <a:ext uri="{FF2B5EF4-FFF2-40B4-BE49-F238E27FC236}">
                <a16:creationId xmlns:a16="http://schemas.microsoft.com/office/drawing/2014/main" id="{71A15A62-B5BE-4732-B2B4-13A4098D737C}"/>
              </a:ext>
            </a:extLst>
          </p:cNvPr>
          <p:cNvGraphicFramePr>
            <a:graphicFrameLocks noChangeAspect="1"/>
          </p:cNvGraphicFramePr>
          <p:nvPr>
            <p:extLst>
              <p:ext uri="{D42A27DB-BD31-4B8C-83A1-F6EECF244321}">
                <p14:modId xmlns:p14="http://schemas.microsoft.com/office/powerpoint/2010/main" val="2914628614"/>
              </p:ext>
            </p:extLst>
          </p:nvPr>
        </p:nvGraphicFramePr>
        <p:xfrm>
          <a:off x="2620339" y="4068397"/>
          <a:ext cx="3885548" cy="816706"/>
        </p:xfrm>
        <a:graphic>
          <a:graphicData uri="http://schemas.openxmlformats.org/presentationml/2006/ole">
            <mc:AlternateContent xmlns:mc="http://schemas.openxmlformats.org/markup-compatibility/2006">
              <mc:Choice xmlns:v="urn:schemas-microsoft-com:vml" Requires="v">
                <p:oleObj spid="_x0000_s11452" name="Equation" r:id="rId5" imgW="1993680" imgH="419040" progId="Equation.DSMT4">
                  <p:embed/>
                </p:oleObj>
              </mc:Choice>
              <mc:Fallback>
                <p:oleObj name="Equation" r:id="rId5" imgW="1993680" imgH="419040" progId="Equation.DSMT4">
                  <p:embed/>
                  <p:pic>
                    <p:nvPicPr>
                      <p:cNvPr id="5" name="Object 4"/>
                      <p:cNvPicPr>
                        <a:picLocks noChangeAspect="1" noChangeArrowheads="1"/>
                      </p:cNvPicPr>
                      <p:nvPr/>
                    </p:nvPicPr>
                    <p:blipFill>
                      <a:blip r:embed="rId6"/>
                      <a:srcRect/>
                      <a:stretch>
                        <a:fillRect/>
                      </a:stretch>
                    </p:blipFill>
                    <p:spPr bwMode="auto">
                      <a:xfrm>
                        <a:off x="2620339" y="4068397"/>
                        <a:ext cx="3885548" cy="8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7226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480C-E278-477C-A98D-62058C52FED7}"/>
              </a:ext>
            </a:extLst>
          </p:cNvPr>
          <p:cNvSpPr>
            <a:spLocks noGrp="1"/>
          </p:cNvSpPr>
          <p:nvPr>
            <p:ph type="title"/>
          </p:nvPr>
        </p:nvSpPr>
        <p:spPr>
          <a:xfrm>
            <a:off x="281354" y="457200"/>
            <a:ext cx="8405446" cy="1141412"/>
          </a:xfrm>
        </p:spPr>
        <p:txBody>
          <a:bodyPr>
            <a:noAutofit/>
          </a:bodyPr>
          <a:lstStyle/>
          <a:p>
            <a:r>
              <a:rPr lang="en-US" dirty="0"/>
              <a:t>Example 3.7.2: Find Period, Amplitude, and Phase </a:t>
            </a:r>
            <a:endParaRPr lang="en-IN" dirty="0"/>
          </a:p>
        </p:txBody>
      </p:sp>
      <p:sp>
        <p:nvSpPr>
          <p:cNvPr id="3" name="Content Placeholder 2">
            <a:extLst>
              <a:ext uri="{FF2B5EF4-FFF2-40B4-BE49-F238E27FC236}">
                <a16:creationId xmlns:a16="http://schemas.microsoft.com/office/drawing/2014/main" id="{8FF33A26-F54A-4FFB-80AD-0AD465452B36}"/>
              </a:ext>
            </a:extLst>
          </p:cNvPr>
          <p:cNvSpPr>
            <a:spLocks noGrp="1"/>
          </p:cNvSpPr>
          <p:nvPr>
            <p:ph sz="quarter" idx="15"/>
          </p:nvPr>
        </p:nvSpPr>
        <p:spPr>
          <a:xfrm>
            <a:off x="380060" y="1676400"/>
            <a:ext cx="3429940" cy="425450"/>
          </a:xfrm>
        </p:spPr>
        <p:txBody>
          <a:bodyPr/>
          <a:lstStyle/>
          <a:p>
            <a:pPr marL="457200" indent="-457200"/>
            <a:r>
              <a:rPr lang="en-IN" sz="2200" dirty="0"/>
              <a:t>The natural frequency is</a:t>
            </a:r>
          </a:p>
        </p:txBody>
      </p:sp>
      <p:graphicFrame>
        <p:nvGraphicFramePr>
          <p:cNvPr id="20" name="Object 10" descr="equation left hand side omega sub zero equals right hand side Square root of k solidus m multirelation equals Square root of 192 equals eight times Square root of three approximately equals 13.856 rad solidus secant">
            <a:extLst>
              <a:ext uri="{FF2B5EF4-FFF2-40B4-BE49-F238E27FC236}">
                <a16:creationId xmlns:a16="http://schemas.microsoft.com/office/drawing/2014/main" id="{61353E95-32C3-4E6D-8C26-EE6DF85F22DE}"/>
              </a:ext>
            </a:extLst>
          </p:cNvPr>
          <p:cNvGraphicFramePr>
            <a:graphicFrameLocks noGrp="1" noChangeAspect="1"/>
          </p:cNvGraphicFramePr>
          <p:nvPr>
            <p:ph type="pic" sz="quarter" idx="19"/>
            <p:extLst>
              <p:ext uri="{D42A27DB-BD31-4B8C-83A1-F6EECF244321}">
                <p14:modId xmlns:p14="http://schemas.microsoft.com/office/powerpoint/2010/main" val="2229482348"/>
              </p:ext>
            </p:extLst>
          </p:nvPr>
        </p:nvGraphicFramePr>
        <p:xfrm>
          <a:off x="1217613" y="2179638"/>
          <a:ext cx="4324350" cy="430212"/>
        </p:xfrm>
        <a:graphic>
          <a:graphicData uri="http://schemas.openxmlformats.org/presentationml/2006/ole">
            <mc:AlternateContent xmlns:mc="http://schemas.openxmlformats.org/markup-compatibility/2006">
              <mc:Choice xmlns:v="urn:schemas-microsoft-com:vml" Requires="v">
                <p:oleObj spid="_x0000_s12813" name="Equation" r:id="rId3" imgW="2552400" imgH="253800" progId="Equation.DSMT4">
                  <p:embed/>
                </p:oleObj>
              </mc:Choice>
              <mc:Fallback>
                <p:oleObj name="Equation" r:id="rId3" imgW="2552400" imgH="253800" progId="Equation.DSMT4">
                  <p:embed/>
                  <p:pic>
                    <p:nvPicPr>
                      <p:cNvPr id="172042" name="Object 10"/>
                      <p:cNvPicPr>
                        <a:picLocks noChangeAspect="1" noChangeArrowheads="1"/>
                      </p:cNvPicPr>
                      <p:nvPr/>
                    </p:nvPicPr>
                    <p:blipFill>
                      <a:blip r:embed="rId4"/>
                      <a:srcRect/>
                      <a:stretch>
                        <a:fillRect/>
                      </a:stretch>
                    </p:blipFill>
                    <p:spPr bwMode="auto">
                      <a:xfrm>
                        <a:off x="1217613" y="2179638"/>
                        <a:ext cx="4324350" cy="430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Content Placeholder 4">
            <a:extLst>
              <a:ext uri="{FF2B5EF4-FFF2-40B4-BE49-F238E27FC236}">
                <a16:creationId xmlns:a16="http://schemas.microsoft.com/office/drawing/2014/main" id="{CFD0ED6D-776C-4DA0-9E66-47B3BE9D121F}"/>
              </a:ext>
            </a:extLst>
          </p:cNvPr>
          <p:cNvSpPr>
            <a:spLocks noGrp="1"/>
          </p:cNvSpPr>
          <p:nvPr>
            <p:ph sz="quarter" idx="18"/>
          </p:nvPr>
        </p:nvSpPr>
        <p:spPr>
          <a:xfrm>
            <a:off x="380060" y="2667000"/>
            <a:ext cx="2286940" cy="406459"/>
          </a:xfrm>
        </p:spPr>
        <p:txBody>
          <a:bodyPr/>
          <a:lstStyle/>
          <a:p>
            <a:pPr marL="457200" indent="-457200"/>
            <a:r>
              <a:rPr lang="en-IN" sz="2200" dirty="0"/>
              <a:t>The period is</a:t>
            </a:r>
          </a:p>
        </p:txBody>
      </p:sp>
      <p:graphicFrame>
        <p:nvGraphicFramePr>
          <p:cNvPr id="21" name="Object 11" descr="multirelation cap t equals two times pi solidus omega sub zero approximately equals 0.45345 secant">
            <a:extLst>
              <a:ext uri="{FF2B5EF4-FFF2-40B4-BE49-F238E27FC236}">
                <a16:creationId xmlns:a16="http://schemas.microsoft.com/office/drawing/2014/main" id="{37972BAD-0F2A-46DC-A751-7BAAB54EB60D}"/>
              </a:ext>
            </a:extLst>
          </p:cNvPr>
          <p:cNvGraphicFramePr>
            <a:graphicFrameLocks noGrp="1" noChangeAspect="1"/>
          </p:cNvGraphicFramePr>
          <p:nvPr>
            <p:ph type="pic" sz="quarter" idx="20"/>
            <p:extLst>
              <p:ext uri="{D42A27DB-BD31-4B8C-83A1-F6EECF244321}">
                <p14:modId xmlns:p14="http://schemas.microsoft.com/office/powerpoint/2010/main" val="720275342"/>
              </p:ext>
            </p:extLst>
          </p:nvPr>
        </p:nvGraphicFramePr>
        <p:xfrm>
          <a:off x="1250950" y="3100388"/>
          <a:ext cx="2608263" cy="404812"/>
        </p:xfrm>
        <a:graphic>
          <a:graphicData uri="http://schemas.openxmlformats.org/presentationml/2006/ole">
            <mc:AlternateContent xmlns:mc="http://schemas.openxmlformats.org/markup-compatibility/2006">
              <mc:Choice xmlns:v="urn:schemas-microsoft-com:vml" Requires="v">
                <p:oleObj spid="_x0000_s12814" name="Equation" r:id="rId5" imgW="1473120" imgH="228600" progId="Equation.DSMT4">
                  <p:embed/>
                </p:oleObj>
              </mc:Choice>
              <mc:Fallback>
                <p:oleObj name="Equation" r:id="rId5" imgW="1473120" imgH="228600" progId="Equation.DSMT4">
                  <p:embed/>
                  <p:pic>
                    <p:nvPicPr>
                      <p:cNvPr id="172043" name="Object 11"/>
                      <p:cNvPicPr>
                        <a:picLocks noChangeAspect="1" noChangeArrowheads="1"/>
                      </p:cNvPicPr>
                      <p:nvPr/>
                    </p:nvPicPr>
                    <p:blipFill>
                      <a:blip r:embed="rId6"/>
                      <a:srcRect/>
                      <a:stretch>
                        <a:fillRect/>
                      </a:stretch>
                    </p:blipFill>
                    <p:spPr bwMode="auto">
                      <a:xfrm>
                        <a:off x="1250950" y="3100388"/>
                        <a:ext cx="2608263" cy="404812"/>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33EF9EA6-8F5F-4B98-811B-00AFB4C7888A}"/>
              </a:ext>
            </a:extLst>
          </p:cNvPr>
          <p:cNvSpPr>
            <a:spLocks noGrp="1"/>
          </p:cNvSpPr>
          <p:nvPr>
            <p:ph sz="quarter" idx="21"/>
          </p:nvPr>
        </p:nvSpPr>
        <p:spPr>
          <a:xfrm>
            <a:off x="380060" y="3497584"/>
            <a:ext cx="2679406" cy="403794"/>
          </a:xfrm>
        </p:spPr>
        <p:txBody>
          <a:bodyPr/>
          <a:lstStyle/>
          <a:p>
            <a:pPr marL="457200" indent="-457200"/>
            <a:r>
              <a:rPr lang="en-IN" sz="2200" dirty="0"/>
              <a:t>The amplitude is</a:t>
            </a:r>
          </a:p>
        </p:txBody>
      </p:sp>
      <p:graphicFrame>
        <p:nvGraphicFramePr>
          <p:cNvPr id="23" name="Object 12" descr="multirelation cap r equals Square root of cap a squared plus cap b squared approximately equals 0.18162 ft">
            <a:extLst>
              <a:ext uri="{FF2B5EF4-FFF2-40B4-BE49-F238E27FC236}">
                <a16:creationId xmlns:a16="http://schemas.microsoft.com/office/drawing/2014/main" id="{2F50DD46-8006-4077-BC6F-FEA1B036FD38}"/>
              </a:ext>
            </a:extLst>
          </p:cNvPr>
          <p:cNvGraphicFramePr>
            <a:graphicFrameLocks noGrp="1" noChangeAspect="1"/>
          </p:cNvGraphicFramePr>
          <p:nvPr>
            <p:ph sz="quarter" idx="26"/>
            <p:extLst>
              <p:ext uri="{D42A27DB-BD31-4B8C-83A1-F6EECF244321}">
                <p14:modId xmlns:p14="http://schemas.microsoft.com/office/powerpoint/2010/main" val="973371228"/>
              </p:ext>
            </p:extLst>
          </p:nvPr>
        </p:nvGraphicFramePr>
        <p:xfrm>
          <a:off x="1066800" y="3954784"/>
          <a:ext cx="2679406" cy="388616"/>
        </p:xfrm>
        <a:graphic>
          <a:graphicData uri="http://schemas.openxmlformats.org/presentationml/2006/ole">
            <mc:AlternateContent xmlns:mc="http://schemas.openxmlformats.org/markup-compatibility/2006">
              <mc:Choice xmlns:v="urn:schemas-microsoft-com:vml" Requires="v">
                <p:oleObj spid="_x0000_s12815" name="Equation" r:id="rId7" imgW="1663560" imgH="241200" progId="Equation.3">
                  <p:embed/>
                </p:oleObj>
              </mc:Choice>
              <mc:Fallback>
                <p:oleObj name="Equation" r:id="rId7" imgW="1663560" imgH="241200" progId="Equation.3">
                  <p:embed/>
                  <p:pic>
                    <p:nvPicPr>
                      <p:cNvPr id="172044"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954784"/>
                        <a:ext cx="2679406" cy="38861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604FD24F-AA33-4D89-8001-6BD351D289BC}"/>
              </a:ext>
            </a:extLst>
          </p:cNvPr>
          <p:cNvSpPr>
            <a:spLocks noGrp="1"/>
          </p:cNvSpPr>
          <p:nvPr>
            <p:ph sz="quarter" idx="25"/>
          </p:nvPr>
        </p:nvSpPr>
        <p:spPr>
          <a:xfrm>
            <a:off x="380059" y="4404086"/>
            <a:ext cx="4242851" cy="472714"/>
          </a:xfrm>
        </p:spPr>
        <p:txBody>
          <a:bodyPr/>
          <a:lstStyle/>
          <a:p>
            <a:pPr marL="457200" indent="-457200"/>
            <a:r>
              <a:rPr lang="en-IN" dirty="0"/>
              <a:t>Next, determine the phase </a:t>
            </a:r>
            <a:r>
              <a:rPr lang="el-GR" i="1" dirty="0"/>
              <a:t>δ</a:t>
            </a:r>
            <a:r>
              <a:rPr lang="en-IN" dirty="0"/>
              <a:t>:</a:t>
            </a:r>
          </a:p>
        </p:txBody>
      </p:sp>
      <p:pic>
        <p:nvPicPr>
          <p:cNvPr id="12" name="Picture 11" descr="A graph plots a curve on a coordinate plane. The horizontal axis is labeled omega subscript 0 times t. The negative horizontal axis has a marking, delta, close to the origin. The positive horizontal axis has three markings, delta plus pi, delta plus 2 pi, and delta plus 4 pi, from left to right. The vertical axis labeled u is marked from negative R to R in increments of R. The curve labeled u equals 0.182 times cosine of left parenthesis 8 square root of 3 times t plus 0.409 right parenthesis, oscillates about the horizontal axis. The maxima of the curve are at (delta, R) in the second quadrant, and at (delta plus 2 pi, R) and (delta plus 4 pi, R) in the first quadrant. The minima of the curve are at (delta plus pi, negative R) and (delta plus 3 pi, negative R). All values are estimated."/>
          <p:cNvPicPr>
            <a:picLocks noChangeAspect="1"/>
          </p:cNvPicPr>
          <p:nvPr/>
        </p:nvPicPr>
        <p:blipFill rotWithShape="1">
          <a:blip r:embed="rId9"/>
          <a:srcRect l="6634" t="9669"/>
          <a:stretch/>
        </p:blipFill>
        <p:spPr>
          <a:xfrm>
            <a:off x="4622911" y="2667000"/>
            <a:ext cx="4066217" cy="1693123"/>
          </a:xfrm>
          <a:prstGeom prst="rect">
            <a:avLst/>
          </a:prstGeom>
        </p:spPr>
      </p:pic>
      <p:graphicFrame>
        <p:nvGraphicFramePr>
          <p:cNvPr id="17" name="Object 13" descr="tangent of delta equals cap b divided by cap a multirelation right double arrow tangent of delta equals negative Square root of three divided by four right double arrow delta equals tangent super negative one of negative Square root of three divided by four approximately equals negative 0.40864 rad">
            <a:extLst>
              <a:ext uri="{FF2B5EF4-FFF2-40B4-BE49-F238E27FC236}">
                <a16:creationId xmlns:a16="http://schemas.microsoft.com/office/drawing/2014/main" id="{D7166148-035E-47CF-A5A1-FC126922E950}"/>
              </a:ext>
            </a:extLst>
          </p:cNvPr>
          <p:cNvGraphicFramePr>
            <a:graphicFrameLocks noChangeAspect="1"/>
          </p:cNvGraphicFramePr>
          <p:nvPr>
            <p:extLst>
              <p:ext uri="{D42A27DB-BD31-4B8C-83A1-F6EECF244321}">
                <p14:modId xmlns:p14="http://schemas.microsoft.com/office/powerpoint/2010/main" val="1232870570"/>
              </p:ext>
            </p:extLst>
          </p:nvPr>
        </p:nvGraphicFramePr>
        <p:xfrm>
          <a:off x="1695928" y="4837452"/>
          <a:ext cx="5671192" cy="743763"/>
        </p:xfrm>
        <a:graphic>
          <a:graphicData uri="http://schemas.openxmlformats.org/presentationml/2006/ole">
            <mc:AlternateContent xmlns:mc="http://schemas.openxmlformats.org/markup-compatibility/2006">
              <mc:Choice xmlns:v="urn:schemas-microsoft-com:vml" Requires="v">
                <p:oleObj spid="_x0000_s12816" name="Equation" r:id="rId10" imgW="3873240" imgH="507960" progId="Equation.3">
                  <p:embed/>
                </p:oleObj>
              </mc:Choice>
              <mc:Fallback>
                <p:oleObj name="Equation" r:id="rId10" imgW="3873240" imgH="507960" progId="Equation.3">
                  <p:embed/>
                  <p:pic>
                    <p:nvPicPr>
                      <p:cNvPr id="25" name="Object 13">
                        <a:extLst>
                          <a:ext uri="{FF2B5EF4-FFF2-40B4-BE49-F238E27FC236}">
                            <a16:creationId xmlns:a16="http://schemas.microsoft.com/office/drawing/2014/main" id="{46E4FF90-77A9-4569-BE36-F5D26F373D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95928" y="4837452"/>
                        <a:ext cx="5671192" cy="743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0C86FE76-D351-4BE7-B721-E7BFDBEFA89B}"/>
                  </a:ext>
                </a:extLst>
              </p:cNvPr>
              <p:cNvSpPr>
                <a:spLocks noGrp="1"/>
              </p:cNvSpPr>
              <p:nvPr>
                <p:ph sz="quarter" idx="29"/>
              </p:nvPr>
            </p:nvSpPr>
            <p:spPr>
              <a:xfrm>
                <a:off x="1538869" y="5562600"/>
                <a:ext cx="5985309" cy="685800"/>
              </a:xfrm>
            </p:spPr>
            <p:txBody>
              <a:bodyPr/>
              <a:lstStyle/>
              <a:p>
                <a:pPr marL="0" indent="0">
                  <a:lnSpc>
                    <a:spcPct val="100000"/>
                  </a:lnSpc>
                  <a:buNone/>
                </a:pPr>
                <a:r>
                  <a:rPr lang="en-US" sz="1800" dirty="0"/>
                  <a:t>Note: numerical values for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𝜔</m:t>
                        </m:r>
                      </m:e>
                      <m:sub>
                        <m:r>
                          <a:rPr lang="en-US" sz="1800" i="1">
                            <a:latin typeface="Cambria Math" panose="02040503050406030204" pitchFamily="18" charset="0"/>
                          </a:rPr>
                          <m:t>0</m:t>
                        </m:r>
                      </m:sub>
                    </m:sSub>
                  </m:oMath>
                </a14:m>
                <a:r>
                  <a:rPr lang="en-US" sz="1800" dirty="0"/>
                  <a:t>, </a:t>
                </a:r>
                <a:r>
                  <a:rPr lang="en-US" sz="1800" i="1" dirty="0"/>
                  <a:t>T</a:t>
                </a:r>
                <a:r>
                  <a:rPr lang="en-US" sz="1800" dirty="0"/>
                  <a:t>, and </a:t>
                </a:r>
                <a:r>
                  <a:rPr lang="en-US" sz="1800" i="1" dirty="0">
                    <a:sym typeface="Symbol" panose="05050102010706020507" pitchFamily="18" charset="2"/>
                  </a:rPr>
                  <a:t></a:t>
                </a:r>
                <a:r>
                  <a:rPr lang="en-US" sz="1800" dirty="0">
                    <a:sym typeface="Symbol" panose="05050102010706020507" pitchFamily="18" charset="2"/>
                  </a:rPr>
                  <a:t> should be rounded to the appropriate significant figure based on the input data</a:t>
                </a:r>
                <a:endParaRPr lang="en-US" sz="1800" i="1" dirty="0"/>
              </a:p>
            </p:txBody>
          </p:sp>
        </mc:Choice>
        <mc:Fallback xmlns="">
          <p:sp>
            <p:nvSpPr>
              <p:cNvPr id="7" name="Content Placeholder 6">
                <a:extLst>
                  <a:ext uri="{FF2B5EF4-FFF2-40B4-BE49-F238E27FC236}">
                    <a16:creationId xmlns:a16="http://schemas.microsoft.com/office/drawing/2014/main" id="{0C86FE76-D351-4BE7-B721-E7BFDBEFA89B}"/>
                  </a:ext>
                </a:extLst>
              </p:cNvPr>
              <p:cNvSpPr>
                <a:spLocks noGrp="1" noRot="1" noChangeAspect="1" noMove="1" noResize="1" noEditPoints="1" noAdjustHandles="1" noChangeArrowheads="1" noChangeShapeType="1" noTextEdit="1"/>
              </p:cNvSpPr>
              <p:nvPr>
                <p:ph sz="quarter" idx="29"/>
              </p:nvPr>
            </p:nvSpPr>
            <p:spPr>
              <a:xfrm>
                <a:off x="1538869" y="5562600"/>
                <a:ext cx="5985309" cy="685800"/>
              </a:xfrm>
              <a:blipFill>
                <a:blip r:embed="rId12"/>
                <a:stretch>
                  <a:fillRect l="-815" t="-6250" b="-7143"/>
                </a:stretch>
              </a:blipFill>
            </p:spPr>
            <p:txBody>
              <a:bodyPr/>
              <a:lstStyle/>
              <a:p>
                <a:r>
                  <a:rPr lang="en-IN">
                    <a:noFill/>
                  </a:rPr>
                  <a:t> </a:t>
                </a:r>
              </a:p>
            </p:txBody>
          </p:sp>
        </mc:Fallback>
      </mc:AlternateContent>
    </p:spTree>
    <p:extLst>
      <p:ext uri="{BB962C8B-B14F-4D97-AF65-F5344CB8AC3E}">
        <p14:creationId xmlns:p14="http://schemas.microsoft.com/office/powerpoint/2010/main" val="112791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DF8C-DC09-4726-AA81-1A9399BDD0F3}"/>
              </a:ext>
            </a:extLst>
          </p:cNvPr>
          <p:cNvSpPr>
            <a:spLocks noGrp="1"/>
          </p:cNvSpPr>
          <p:nvPr>
            <p:ph type="title"/>
          </p:nvPr>
        </p:nvSpPr>
        <p:spPr>
          <a:xfrm>
            <a:off x="281354" y="457200"/>
            <a:ext cx="8534400" cy="990599"/>
          </a:xfrm>
        </p:spPr>
        <p:txBody>
          <a:bodyPr>
            <a:noAutofit/>
          </a:bodyPr>
          <a:lstStyle/>
          <a:p>
            <a:r>
              <a:rPr lang="en-US" dirty="0"/>
              <a:t>Spring Model: Damped Free Vibrations</a:t>
            </a:r>
            <a:endParaRPr lang="en-IN" dirty="0"/>
          </a:p>
        </p:txBody>
      </p:sp>
      <p:sp>
        <p:nvSpPr>
          <p:cNvPr id="3" name="Content Placeholder 2">
            <a:extLst>
              <a:ext uri="{FF2B5EF4-FFF2-40B4-BE49-F238E27FC236}">
                <a16:creationId xmlns:a16="http://schemas.microsoft.com/office/drawing/2014/main" id="{52A06BC5-6AFD-48A8-9739-00D8938C42E5}"/>
              </a:ext>
            </a:extLst>
          </p:cNvPr>
          <p:cNvSpPr>
            <a:spLocks noGrp="1"/>
          </p:cNvSpPr>
          <p:nvPr>
            <p:ph sz="quarter" idx="15"/>
          </p:nvPr>
        </p:nvSpPr>
        <p:spPr>
          <a:xfrm>
            <a:off x="380060" y="1447800"/>
            <a:ext cx="8534400" cy="425450"/>
          </a:xfrm>
        </p:spPr>
        <p:txBody>
          <a:bodyPr/>
          <a:lstStyle/>
          <a:p>
            <a:pPr marL="0" indent="0">
              <a:buNone/>
            </a:pPr>
            <a:r>
              <a:rPr lang="en-US" sz="2200" dirty="0"/>
              <a:t>Suppose there is damping but no external driving force </a:t>
            </a:r>
            <a:r>
              <a:rPr lang="en-US" sz="2200" i="1" dirty="0"/>
              <a:t>F</a:t>
            </a:r>
            <a:r>
              <a:rPr lang="en-US" sz="2200" dirty="0"/>
              <a:t>(</a:t>
            </a:r>
            <a:r>
              <a:rPr lang="en-US" sz="2200" i="1" dirty="0"/>
              <a:t>t</a:t>
            </a:r>
            <a:r>
              <a:rPr lang="en-US" sz="2200" dirty="0"/>
              <a:t>):</a:t>
            </a:r>
          </a:p>
        </p:txBody>
      </p:sp>
      <p:graphicFrame>
        <p:nvGraphicFramePr>
          <p:cNvPr id="31" name="Object 30" descr="sum with 3 summands m times u super double prime of t plus gamma times u super prime of t plus k times u of t equals zero">
            <a:extLst>
              <a:ext uri="{FF2B5EF4-FFF2-40B4-BE49-F238E27FC236}">
                <a16:creationId xmlns:a16="http://schemas.microsoft.com/office/drawing/2014/main" id="{33CE833C-52C4-4504-8159-2D1146832E1B}"/>
              </a:ext>
            </a:extLst>
          </p:cNvPr>
          <p:cNvGraphicFramePr>
            <a:graphicFrameLocks noChangeAspect="1"/>
          </p:cNvGraphicFramePr>
          <p:nvPr>
            <p:extLst>
              <p:ext uri="{D42A27DB-BD31-4B8C-83A1-F6EECF244321}">
                <p14:modId xmlns:p14="http://schemas.microsoft.com/office/powerpoint/2010/main" val="4117704060"/>
              </p:ext>
            </p:extLst>
          </p:nvPr>
        </p:nvGraphicFramePr>
        <p:xfrm>
          <a:off x="3094232" y="1924924"/>
          <a:ext cx="2992343" cy="449976"/>
        </p:xfrm>
        <a:graphic>
          <a:graphicData uri="http://schemas.openxmlformats.org/presentationml/2006/ole">
            <mc:AlternateContent xmlns:mc="http://schemas.openxmlformats.org/markup-compatibility/2006">
              <mc:Choice xmlns:v="urn:schemas-microsoft-com:vml" Requires="v">
                <p:oleObj spid="_x0000_s13568" name="Equation" r:id="rId4" imgW="1688760" imgH="253800" progId="Equation.DSMT4">
                  <p:embed/>
                </p:oleObj>
              </mc:Choice>
              <mc:Fallback>
                <p:oleObj name="Equation" r:id="rId4" imgW="1688760" imgH="253800" progId="Equation.DSMT4">
                  <p:embed/>
                  <p:pic>
                    <p:nvPicPr>
                      <p:cNvPr id="3" name="Object 2"/>
                      <p:cNvPicPr/>
                      <p:nvPr/>
                    </p:nvPicPr>
                    <p:blipFill>
                      <a:blip r:embed="rId5"/>
                      <a:stretch>
                        <a:fillRect/>
                      </a:stretch>
                    </p:blipFill>
                    <p:spPr>
                      <a:xfrm>
                        <a:off x="3094232" y="1924924"/>
                        <a:ext cx="2992343" cy="449976"/>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A8D4BC7F-46F8-419F-91F8-23146209578A}"/>
              </a:ext>
            </a:extLst>
          </p:cNvPr>
          <p:cNvSpPr>
            <a:spLocks noGrp="1"/>
          </p:cNvSpPr>
          <p:nvPr>
            <p:ph sz="quarter" idx="16"/>
          </p:nvPr>
        </p:nvSpPr>
        <p:spPr>
          <a:xfrm>
            <a:off x="380060" y="2398387"/>
            <a:ext cx="7186246" cy="878213"/>
          </a:xfrm>
        </p:spPr>
        <p:txBody>
          <a:bodyPr/>
          <a:lstStyle/>
          <a:p>
            <a:r>
              <a:rPr lang="en-US" sz="2200" dirty="0"/>
              <a:t>What is effect of the damping coefficient </a:t>
            </a:r>
            <a:r>
              <a:rPr lang="el-GR" sz="2200" i="1" dirty="0"/>
              <a:t>γ</a:t>
            </a:r>
            <a:r>
              <a:rPr lang="en-IN" sz="2200" dirty="0"/>
              <a:t> </a:t>
            </a:r>
            <a:r>
              <a:rPr lang="en-US" sz="2200" dirty="0"/>
              <a:t>on the system? </a:t>
            </a:r>
          </a:p>
          <a:p>
            <a:pPr marL="457200" indent="-457200">
              <a:spcBef>
                <a:spcPts val="1200"/>
              </a:spcBef>
              <a:buClr>
                <a:schemeClr val="accent2"/>
              </a:buClr>
              <a:buFont typeface="Arial" panose="020B0604020202020204" pitchFamily="34" charset="0"/>
              <a:buChar char="•"/>
            </a:pPr>
            <a:r>
              <a:rPr lang="en-US" sz="2200" dirty="0"/>
              <a:t>The characteristic equation is</a:t>
            </a:r>
          </a:p>
        </p:txBody>
      </p:sp>
      <p:graphicFrame>
        <p:nvGraphicFramePr>
          <p:cNvPr id="32" name="Object 31" descr="sum with 3 summands m times r squared plus gamma times r plus k equals zero">
            <a:extLst>
              <a:ext uri="{FF2B5EF4-FFF2-40B4-BE49-F238E27FC236}">
                <a16:creationId xmlns:a16="http://schemas.microsoft.com/office/drawing/2014/main" id="{FEEE7A93-794F-418A-B9EC-E2CF378181CB}"/>
              </a:ext>
            </a:extLst>
          </p:cNvPr>
          <p:cNvGraphicFramePr>
            <a:graphicFrameLocks noChangeAspect="1"/>
          </p:cNvGraphicFramePr>
          <p:nvPr>
            <p:extLst>
              <p:ext uri="{D42A27DB-BD31-4B8C-83A1-F6EECF244321}">
                <p14:modId xmlns:p14="http://schemas.microsoft.com/office/powerpoint/2010/main" val="4017376704"/>
              </p:ext>
            </p:extLst>
          </p:nvPr>
        </p:nvGraphicFramePr>
        <p:xfrm>
          <a:off x="4286608" y="2792329"/>
          <a:ext cx="1979898" cy="445477"/>
        </p:xfrm>
        <a:graphic>
          <a:graphicData uri="http://schemas.openxmlformats.org/presentationml/2006/ole">
            <mc:AlternateContent xmlns:mc="http://schemas.openxmlformats.org/markup-compatibility/2006">
              <mc:Choice xmlns:v="urn:schemas-microsoft-com:vml" Requires="v">
                <p:oleObj spid="_x0000_s13569" name="Equation" r:id="rId6" imgW="1015920" imgH="228600" progId="Equation.DSMT4">
                  <p:embed/>
                </p:oleObj>
              </mc:Choice>
              <mc:Fallback>
                <p:oleObj name="Equation" r:id="rId6" imgW="1015920" imgH="228600" progId="Equation.DSMT4">
                  <p:embed/>
                  <p:pic>
                    <p:nvPicPr>
                      <p:cNvPr id="4" name="Object 3"/>
                      <p:cNvPicPr>
                        <a:picLocks noChangeAspect="1" noChangeArrowheads="1"/>
                      </p:cNvPicPr>
                      <p:nvPr/>
                    </p:nvPicPr>
                    <p:blipFill>
                      <a:blip r:embed="rId7"/>
                      <a:srcRect/>
                      <a:stretch>
                        <a:fillRect/>
                      </a:stretch>
                    </p:blipFill>
                    <p:spPr bwMode="auto">
                      <a:xfrm>
                        <a:off x="4286608" y="2792329"/>
                        <a:ext cx="1979898" cy="44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a:extLst>
              <a:ext uri="{FF2B5EF4-FFF2-40B4-BE49-F238E27FC236}">
                <a16:creationId xmlns:a16="http://schemas.microsoft.com/office/drawing/2014/main" id="{9C1A2801-E73A-4F2E-8C9F-5A09C82405FD}"/>
              </a:ext>
            </a:extLst>
          </p:cNvPr>
          <p:cNvSpPr>
            <a:spLocks noGrp="1"/>
          </p:cNvSpPr>
          <p:nvPr>
            <p:ph sz="quarter" idx="18"/>
          </p:nvPr>
        </p:nvSpPr>
        <p:spPr>
          <a:xfrm>
            <a:off x="884591" y="3454427"/>
            <a:ext cx="1401409" cy="431773"/>
          </a:xfrm>
          <a:prstGeom prst="rect">
            <a:avLst/>
          </a:prstGeom>
        </p:spPr>
        <p:txBody>
          <a:bodyPr/>
          <a:lstStyle/>
          <a:p>
            <a:pPr marL="0" indent="0">
              <a:buNone/>
            </a:pPr>
            <a:r>
              <a:rPr lang="en-US" sz="2000" dirty="0"/>
              <a:t>with roots:</a:t>
            </a:r>
          </a:p>
        </p:txBody>
      </p:sp>
      <p:graphicFrame>
        <p:nvGraphicFramePr>
          <p:cNvPr id="33" name="Object 32" descr="r sub one comma equation sequence part 1 r sub two equals part 2  negative gamma plus minus Square root of gamma squared minus four times k times m divided by two times m equals part 3  gamma divided by two times m times open left parenthesis negative one plus minus Square root of one minus four times k times m divided by gamma squared close">
            <a:extLst>
              <a:ext uri="{FF2B5EF4-FFF2-40B4-BE49-F238E27FC236}">
                <a16:creationId xmlns:a16="http://schemas.microsoft.com/office/drawing/2014/main" id="{ACD47748-61C0-484B-8847-BE47D3FEB2E0}"/>
              </a:ext>
            </a:extLst>
          </p:cNvPr>
          <p:cNvGraphicFramePr>
            <a:graphicFrameLocks noChangeAspect="1"/>
          </p:cNvGraphicFramePr>
          <p:nvPr>
            <p:extLst>
              <p:ext uri="{D42A27DB-BD31-4B8C-83A1-F6EECF244321}">
                <p14:modId xmlns:p14="http://schemas.microsoft.com/office/powerpoint/2010/main" val="3120879527"/>
              </p:ext>
            </p:extLst>
          </p:nvPr>
        </p:nvGraphicFramePr>
        <p:xfrm>
          <a:off x="2220674" y="3251200"/>
          <a:ext cx="4561126" cy="838593"/>
        </p:xfrm>
        <a:graphic>
          <a:graphicData uri="http://schemas.openxmlformats.org/presentationml/2006/ole">
            <mc:AlternateContent xmlns:mc="http://schemas.openxmlformats.org/markup-compatibility/2006">
              <mc:Choice xmlns:v="urn:schemas-microsoft-com:vml" Requires="v">
                <p:oleObj spid="_x0000_s13570" name="Equation" r:id="rId8" imgW="2831760" imgH="520560" progId="Equation.DSMT4">
                  <p:embed/>
                </p:oleObj>
              </mc:Choice>
              <mc:Fallback>
                <p:oleObj name="Equation" r:id="rId8" imgW="2831760" imgH="520560" progId="Equation.DSMT4">
                  <p:embed/>
                  <p:pic>
                    <p:nvPicPr>
                      <p:cNvPr id="5" name="Object 4"/>
                      <p:cNvPicPr>
                        <a:picLocks noChangeAspect="1" noChangeArrowheads="1"/>
                      </p:cNvPicPr>
                      <p:nvPr/>
                    </p:nvPicPr>
                    <p:blipFill>
                      <a:blip r:embed="rId9"/>
                      <a:srcRect/>
                      <a:stretch>
                        <a:fillRect/>
                      </a:stretch>
                    </p:blipFill>
                    <p:spPr bwMode="auto">
                      <a:xfrm>
                        <a:off x="2220674" y="3251200"/>
                        <a:ext cx="4561126" cy="838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3C641529-B7C6-4CC1-A625-38566F81FEC1}"/>
              </a:ext>
            </a:extLst>
          </p:cNvPr>
          <p:cNvSpPr>
            <a:spLocks noGrp="1"/>
          </p:cNvSpPr>
          <p:nvPr>
            <p:ph sz="quarter" idx="21"/>
          </p:nvPr>
        </p:nvSpPr>
        <p:spPr>
          <a:xfrm>
            <a:off x="380060" y="4072344"/>
            <a:ext cx="3810940" cy="425450"/>
          </a:xfrm>
          <a:prstGeom prst="rect">
            <a:avLst/>
          </a:prstGeom>
        </p:spPr>
        <p:txBody>
          <a:bodyPr/>
          <a:lstStyle/>
          <a:p>
            <a:pPr marL="457200" indent="-457200"/>
            <a:r>
              <a:rPr lang="en-US" sz="2200" dirty="0"/>
              <a:t>Three cases for the solution:</a:t>
            </a:r>
          </a:p>
        </p:txBody>
      </p:sp>
      <p:graphicFrame>
        <p:nvGraphicFramePr>
          <p:cNvPr id="34" name="Object 33" descr="multiline equation row 1 gamma squared minus four times k times m greater than zero comma u equals cap a times e super r sub one times t plus cap b times e super r sub two times t semicolon row 2 gamma squared minus four times k times m equals zero comma u equals open left parenthesis cap a plus cap b times t close times e super negative gamma times t solidus open left parenthesis two times m close row 3 gamma squared minus four times k times m less than zero comma u equals e super negative gamma times t solidus open left parenthesis two times m close times open left parenthesis cap a times cosine of mu times t plus cap b times sine of mu times t close comma row 4 multirelation mu equals one divided by two times m times open left parenthesis four times k times m minus gamma squared close super one solidus two greater than zero">
            <a:extLst>
              <a:ext uri="{FF2B5EF4-FFF2-40B4-BE49-F238E27FC236}">
                <a16:creationId xmlns:a16="http://schemas.microsoft.com/office/drawing/2014/main" id="{A0B3ED53-D7B9-47CB-9A7D-8C1F4F5C2991}"/>
              </a:ext>
            </a:extLst>
          </p:cNvPr>
          <p:cNvGraphicFramePr>
            <a:graphicFrameLocks noChangeAspect="1"/>
          </p:cNvGraphicFramePr>
          <p:nvPr>
            <p:extLst>
              <p:ext uri="{D42A27DB-BD31-4B8C-83A1-F6EECF244321}">
                <p14:modId xmlns:p14="http://schemas.microsoft.com/office/powerpoint/2010/main" val="3183424459"/>
              </p:ext>
            </p:extLst>
          </p:nvPr>
        </p:nvGraphicFramePr>
        <p:xfrm>
          <a:off x="914082" y="4450553"/>
          <a:ext cx="4648518" cy="1747843"/>
        </p:xfrm>
        <a:graphic>
          <a:graphicData uri="http://schemas.openxmlformats.org/presentationml/2006/ole">
            <mc:AlternateContent xmlns:mc="http://schemas.openxmlformats.org/markup-compatibility/2006">
              <mc:Choice xmlns:v="urn:schemas-microsoft-com:vml" Requires="v">
                <p:oleObj spid="_x0000_s13571" name="Equation" r:id="rId10" imgW="3174840" imgH="1193760" progId="Equation.DSMT4">
                  <p:embed/>
                </p:oleObj>
              </mc:Choice>
              <mc:Fallback>
                <p:oleObj name="Equation" r:id="rId10" imgW="3174840" imgH="1193760" progId="Equation.DSMT4">
                  <p:embed/>
                  <p:pic>
                    <p:nvPicPr>
                      <p:cNvPr id="6" name="Object 5"/>
                      <p:cNvPicPr>
                        <a:picLocks noChangeAspect="1" noChangeArrowheads="1"/>
                      </p:cNvPicPr>
                      <p:nvPr/>
                    </p:nvPicPr>
                    <p:blipFill>
                      <a:blip r:embed="rId11"/>
                      <a:srcRect/>
                      <a:stretch>
                        <a:fillRect/>
                      </a:stretch>
                    </p:blipFill>
                    <p:spPr bwMode="auto">
                      <a:xfrm>
                        <a:off x="914082" y="4450553"/>
                        <a:ext cx="4648518" cy="174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Content Placeholder 23">
            <a:extLst>
              <a:ext uri="{FF2B5EF4-FFF2-40B4-BE49-F238E27FC236}">
                <a16:creationId xmlns:a16="http://schemas.microsoft.com/office/drawing/2014/main" id="{6785147A-6870-4F78-9987-B6D4AF722923}"/>
              </a:ext>
            </a:extLst>
          </p:cNvPr>
          <p:cNvSpPr>
            <a:spLocks noGrp="1"/>
          </p:cNvSpPr>
          <p:nvPr>
            <p:ph sz="quarter" idx="25"/>
          </p:nvPr>
        </p:nvSpPr>
        <p:spPr>
          <a:xfrm>
            <a:off x="5714060" y="4638674"/>
            <a:ext cx="2591740" cy="685800"/>
          </a:xfrm>
        </p:spPr>
        <p:txBody>
          <a:bodyPr/>
          <a:lstStyle/>
          <a:p>
            <a:pPr marL="0" indent="0">
              <a:buNone/>
            </a:pPr>
            <a:r>
              <a:rPr lang="en-US" sz="1800" dirty="0"/>
              <a:t>In all cases, the solution </a:t>
            </a:r>
            <a:r>
              <a:rPr lang="en-US" sz="1800" i="1" dirty="0"/>
              <a:t>u</a:t>
            </a:r>
            <a:r>
              <a:rPr lang="en-US" sz="1800" dirty="0"/>
              <a:t> tends to zero as </a:t>
            </a:r>
            <a:r>
              <a:rPr lang="en-US" sz="1800" i="1" dirty="0"/>
              <a:t>t</a:t>
            </a:r>
            <a:r>
              <a:rPr lang="en-US" sz="1800" dirty="0"/>
              <a:t> </a:t>
            </a:r>
            <a:r>
              <a:rPr lang="en-US" sz="1800" dirty="0">
                <a:sym typeface="Symbol" panose="05050102010706020507" pitchFamily="18" charset="2"/>
              </a:rPr>
              <a:t> </a:t>
            </a:r>
            <a:endParaRPr lang="en-US" sz="1800" dirty="0"/>
          </a:p>
        </p:txBody>
      </p:sp>
    </p:spTree>
    <p:extLst>
      <p:ext uri="{BB962C8B-B14F-4D97-AF65-F5344CB8AC3E}">
        <p14:creationId xmlns:p14="http://schemas.microsoft.com/office/powerpoint/2010/main" val="150246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B200-E94E-4576-B5A0-FFA3EF0BE032}"/>
              </a:ext>
            </a:extLst>
          </p:cNvPr>
          <p:cNvSpPr>
            <a:spLocks noGrp="1"/>
          </p:cNvSpPr>
          <p:nvPr>
            <p:ph type="title"/>
          </p:nvPr>
        </p:nvSpPr>
        <p:spPr>
          <a:xfrm>
            <a:off x="279871" y="457200"/>
            <a:ext cx="8330729" cy="1169690"/>
          </a:xfrm>
        </p:spPr>
        <p:txBody>
          <a:bodyPr>
            <a:noAutofit/>
          </a:bodyPr>
          <a:lstStyle/>
          <a:p>
            <a:r>
              <a:rPr lang="en-US" dirty="0"/>
              <a:t>Damped Free Vibrations: Small Damping</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DEC14A-B96C-4DDA-984A-DCF937466751}"/>
                  </a:ext>
                </a:extLst>
              </p:cNvPr>
              <p:cNvSpPr>
                <a:spLocks noGrp="1"/>
              </p:cNvSpPr>
              <p:nvPr>
                <p:ph sz="quarter" idx="15"/>
              </p:nvPr>
            </p:nvSpPr>
            <p:spPr>
              <a:xfrm>
                <a:off x="380060" y="1626890"/>
                <a:ext cx="8534400" cy="914400"/>
              </a:xfrm>
            </p:spPr>
            <p:txBody>
              <a:bodyPr/>
              <a:lstStyle/>
              <a:p>
                <a:pPr marL="461963" indent="-461963"/>
                <a:r>
                  <a:rPr lang="en-US" sz="2000" dirty="0"/>
                  <a:t>Of the cases for the solution form, the last is most important, which occurs when the damping is small.  If we let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𝑅</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𝛿</m:t>
                        </m:r>
                      </m:e>
                    </m:func>
                  </m:oMath>
                </a14:m>
                <a:r>
                  <a:rPr lang="en-US" sz="2000" dirty="0"/>
                  <a:t> and </a:t>
                </a:r>
                <a14:m>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𝛿</m:t>
                        </m:r>
                      </m:e>
                    </m:func>
                  </m:oMath>
                </a14:m>
                <a:r>
                  <a:rPr lang="en-US" sz="2000" dirty="0"/>
                  <a:t>, displacement can be described by:</a:t>
                </a:r>
              </a:p>
            </p:txBody>
          </p:sp>
        </mc:Choice>
        <mc:Fallback xmlns="">
          <p:sp>
            <p:nvSpPr>
              <p:cNvPr id="3" name="Content Placeholder 2">
                <a:extLst>
                  <a:ext uri="{FF2B5EF4-FFF2-40B4-BE49-F238E27FC236}">
                    <a16:creationId xmlns:a16="http://schemas.microsoft.com/office/drawing/2014/main" id="{94DEC14A-B96C-4DDA-984A-DCF937466751}"/>
                  </a:ext>
                </a:extLst>
              </p:cNvPr>
              <p:cNvSpPr>
                <a:spLocks noGrp="1" noRot="1" noChangeAspect="1" noMove="1" noResize="1" noEditPoints="1" noAdjustHandles="1" noChangeArrowheads="1" noChangeShapeType="1" noTextEdit="1"/>
              </p:cNvSpPr>
              <p:nvPr>
                <p:ph sz="quarter" idx="15"/>
              </p:nvPr>
            </p:nvSpPr>
            <p:spPr>
              <a:xfrm>
                <a:off x="380060" y="1626890"/>
                <a:ext cx="8534400" cy="914400"/>
              </a:xfrm>
              <a:blipFill>
                <a:blip r:embed="rId3"/>
                <a:stretch>
                  <a:fillRect l="-643" t="-7333" b="-12000"/>
                </a:stretch>
              </a:blipFill>
            </p:spPr>
            <p:txBody>
              <a:bodyPr/>
              <a:lstStyle/>
              <a:p>
                <a:r>
                  <a:rPr lang="en-US">
                    <a:noFill/>
                  </a:rPr>
                  <a:t> </a:t>
                </a:r>
              </a:p>
            </p:txBody>
          </p:sp>
        </mc:Fallback>
      </mc:AlternateContent>
      <p:graphicFrame>
        <p:nvGraphicFramePr>
          <p:cNvPr id="7" name="Object 6" descr="u equals cap r times e super negative gamma times t solidus open left parenthesis two times m close cosine of mu times t minus delta">
            <a:extLst>
              <a:ext uri="{FF2B5EF4-FFF2-40B4-BE49-F238E27FC236}">
                <a16:creationId xmlns:a16="http://schemas.microsoft.com/office/drawing/2014/main" id="{B23E1DA0-A9B4-4BCD-91D1-9F9BD1E91F0A}"/>
              </a:ext>
            </a:extLst>
          </p:cNvPr>
          <p:cNvGraphicFramePr>
            <a:graphicFrameLocks noChangeAspect="1"/>
          </p:cNvGraphicFramePr>
          <p:nvPr>
            <p:extLst>
              <p:ext uri="{D42A27DB-BD31-4B8C-83A1-F6EECF244321}">
                <p14:modId xmlns:p14="http://schemas.microsoft.com/office/powerpoint/2010/main" val="3995753498"/>
              </p:ext>
            </p:extLst>
          </p:nvPr>
        </p:nvGraphicFramePr>
        <p:xfrm>
          <a:off x="3325166" y="2537983"/>
          <a:ext cx="2495324" cy="429524"/>
        </p:xfrm>
        <a:graphic>
          <a:graphicData uri="http://schemas.openxmlformats.org/presentationml/2006/ole">
            <mc:AlternateContent xmlns:mc="http://schemas.openxmlformats.org/markup-compatibility/2006">
              <mc:Choice xmlns:v="urn:schemas-microsoft-com:vml" Requires="v">
                <p:oleObj spid="_x0000_s25637" name="Equation" r:id="rId4" imgW="1549080" imgH="266400" progId="Equation.DSMT4">
                  <p:embed/>
                </p:oleObj>
              </mc:Choice>
              <mc:Fallback>
                <p:oleObj name="Equation" r:id="rId4" imgW="1549080" imgH="266400" progId="Equation.DSMT4">
                  <p:embed/>
                  <p:pic>
                    <p:nvPicPr>
                      <p:cNvPr id="3" name="Object 2"/>
                      <p:cNvPicPr/>
                      <p:nvPr/>
                    </p:nvPicPr>
                    <p:blipFill>
                      <a:blip r:embed="rId5"/>
                      <a:stretch>
                        <a:fillRect/>
                      </a:stretch>
                    </p:blipFill>
                    <p:spPr>
                      <a:xfrm>
                        <a:off x="3325166" y="2537983"/>
                        <a:ext cx="2495324" cy="429524"/>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8BE6B864-DD27-4345-9EF3-DF9D60FD6E0B}"/>
              </a:ext>
            </a:extLst>
          </p:cNvPr>
          <p:cNvSpPr>
            <a:spLocks noGrp="1"/>
          </p:cNvSpPr>
          <p:nvPr>
            <p:ph sz="quarter" idx="21"/>
          </p:nvPr>
        </p:nvSpPr>
        <p:spPr>
          <a:xfrm>
            <a:off x="352778" y="2953589"/>
            <a:ext cx="8561682" cy="1313611"/>
          </a:xfrm>
        </p:spPr>
        <p:txBody>
          <a:bodyPr/>
          <a:lstStyle/>
          <a:p>
            <a:pPr marL="461963" indent="-461963">
              <a:lnSpc>
                <a:spcPct val="100000"/>
              </a:lnSpc>
            </a:pPr>
            <a:r>
              <a:rPr lang="en-IN" sz="2000" dirty="0"/>
              <a:t>The displacement </a:t>
            </a:r>
            <a:r>
              <a:rPr lang="en-IN" sz="2000" i="1" dirty="0"/>
              <a:t>u</a:t>
            </a:r>
            <a:r>
              <a:rPr lang="en-IN" sz="2000" dirty="0"/>
              <a:t> lies between the curves 𝑢 = ±𝑅𝑒</a:t>
            </a:r>
            <a:r>
              <a:rPr lang="en-IN" sz="2000" baseline="30000" dirty="0"/>
              <a:t>−𝛾𝑡∕(2𝑚)</a:t>
            </a:r>
            <a:r>
              <a:rPr lang="en-IN" sz="2000" dirty="0"/>
              <a:t>, so the displacement vs. time curve resembles a cosine wave whose amplitude decreases as </a:t>
            </a:r>
            <a:r>
              <a:rPr lang="en-IN" sz="2000" i="1" dirty="0"/>
              <a:t>t</a:t>
            </a:r>
            <a:r>
              <a:rPr lang="en-IN" sz="2000" dirty="0"/>
              <a:t> increases.  This motion is called a </a:t>
            </a:r>
            <a:r>
              <a:rPr lang="en-IN" sz="2000" b="1" dirty="0"/>
              <a:t>dampened oscillation </a:t>
            </a:r>
            <a:r>
              <a:rPr lang="en-IN" sz="2000" dirty="0"/>
              <a:t>or </a:t>
            </a:r>
            <a:r>
              <a:rPr lang="en-IN" sz="2000" b="1" dirty="0"/>
              <a:t>dampened vibration</a:t>
            </a:r>
            <a:r>
              <a:rPr lang="en-IN" sz="2000" dirty="0"/>
              <a:t>.</a:t>
            </a:r>
          </a:p>
        </p:txBody>
      </p:sp>
      <p:pic>
        <p:nvPicPr>
          <p:cNvPr id="17" name="Picture 16" descr="A graph plots a cosine curve between two dashed curves on a coordinate plane. The horizontal axis labeled mu times t has four equally spaced markings, delta, delta plus pi, delta plus 2 pi, and delta plus 3 pi, from left to right. The vertical axis is labeled u. The curve starts at (0, R times cosine of delta) and oscillates about the positive horizontal axis. The amplitude of the curve decreases as mu times t value increases. The maxima of the cosine curve are the points with the x axis value of delta and delta plus 2 pi. The minima of the cosine curve are the points with the x axis value of delta plus pi and delta plus 3 pi. The first dashed curve labeled R times e to the power of start fraction negative gamma t over (2 m) end fraction, decreases concave up from a point on the positive u axis through the maximum points of the cosine curve. The second dashed curve labeled negative R times e to the power of start fraction negative gamma t over (2 m) end fraction, increases concave down from a point on the negative u axis through the minimum points of the cosine curve. All values are estimated."/>
          <p:cNvPicPr>
            <a:picLocks noChangeAspect="1"/>
          </p:cNvPicPr>
          <p:nvPr/>
        </p:nvPicPr>
        <p:blipFill rotWithShape="1">
          <a:blip r:embed="rId6"/>
          <a:srcRect t="7412"/>
          <a:stretch/>
        </p:blipFill>
        <p:spPr>
          <a:xfrm>
            <a:off x="2623693" y="4369902"/>
            <a:ext cx="3840825" cy="1878498"/>
          </a:xfrm>
          <a:prstGeom prst="rect">
            <a:avLst/>
          </a:prstGeom>
        </p:spPr>
      </p:pic>
    </p:spTree>
    <p:extLst>
      <p:ext uri="{BB962C8B-B14F-4D97-AF65-F5344CB8AC3E}">
        <p14:creationId xmlns:p14="http://schemas.microsoft.com/office/powerpoint/2010/main" val="175751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77078" y="2800350"/>
            <a:ext cx="8543926" cy="1257300"/>
          </a:xfrm>
        </p:spPr>
        <p:txBody>
          <a:bodyPr>
            <a:normAutofit/>
          </a:bodyPr>
          <a:lstStyle/>
          <a:p>
            <a:pPr algn="ctr"/>
            <a:r>
              <a:rPr lang="en-US" dirty="0"/>
              <a:t>Section 3.7 Mechanical and Electrical Vibrations</a:t>
            </a:r>
          </a:p>
        </p:txBody>
      </p:sp>
    </p:spTree>
    <p:extLst>
      <p:ext uri="{BB962C8B-B14F-4D97-AF65-F5344CB8AC3E}">
        <p14:creationId xmlns:p14="http://schemas.microsoft.com/office/powerpoint/2010/main" val="1681444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B435-D4F5-4623-8293-AD9CE39FDC50}"/>
              </a:ext>
            </a:extLst>
          </p:cNvPr>
          <p:cNvSpPr>
            <a:spLocks noGrp="1"/>
          </p:cNvSpPr>
          <p:nvPr>
            <p:ph type="title"/>
          </p:nvPr>
        </p:nvSpPr>
        <p:spPr>
          <a:xfrm>
            <a:off x="281354" y="457199"/>
            <a:ext cx="8534400" cy="1190973"/>
          </a:xfrm>
        </p:spPr>
        <p:txBody>
          <a:bodyPr>
            <a:noAutofit/>
          </a:bodyPr>
          <a:lstStyle/>
          <a:p>
            <a:r>
              <a:rPr lang="en-US" dirty="0"/>
              <a:t>Damped Free Vibrations: Quasi-frequency</a:t>
            </a:r>
            <a:endParaRPr lang="en-IN" dirty="0"/>
          </a:p>
        </p:txBody>
      </p:sp>
      <p:sp>
        <p:nvSpPr>
          <p:cNvPr id="3" name="Content Placeholder 2">
            <a:extLst>
              <a:ext uri="{FF2B5EF4-FFF2-40B4-BE49-F238E27FC236}">
                <a16:creationId xmlns:a16="http://schemas.microsoft.com/office/drawing/2014/main" id="{42484FD5-3984-43F4-9868-F88B43E86A07}"/>
              </a:ext>
            </a:extLst>
          </p:cNvPr>
          <p:cNvSpPr>
            <a:spLocks noGrp="1"/>
          </p:cNvSpPr>
          <p:nvPr>
            <p:ph sz="quarter" idx="15"/>
          </p:nvPr>
        </p:nvSpPr>
        <p:spPr>
          <a:xfrm>
            <a:off x="380060" y="1631950"/>
            <a:ext cx="4649140" cy="425450"/>
          </a:xfrm>
        </p:spPr>
        <p:txBody>
          <a:bodyPr/>
          <a:lstStyle/>
          <a:p>
            <a:pPr marL="461963" indent="-461963"/>
            <a:r>
              <a:rPr lang="en-US" sz="2200" dirty="0"/>
              <a:t>Thus we have damped oscillations:</a:t>
            </a:r>
          </a:p>
        </p:txBody>
      </p:sp>
      <p:graphicFrame>
        <p:nvGraphicFramePr>
          <p:cNvPr id="12" name="Object 11" descr="multiline equation row 1 u equals cap r times e super negative gamma times t solidus open left parenthesis two times m close times cosine of mu times t minus delta where absolute value of u of t less than or equals cap r times e super negative gamma times t solidus open left parenthesis two times m close">
            <a:extLst>
              <a:ext uri="{FF2B5EF4-FFF2-40B4-BE49-F238E27FC236}">
                <a16:creationId xmlns:a16="http://schemas.microsoft.com/office/drawing/2014/main" id="{CF97F439-7099-4BEF-B630-141ABE49F971}"/>
              </a:ext>
            </a:extLst>
          </p:cNvPr>
          <p:cNvGraphicFramePr>
            <a:graphicFrameLocks noChangeAspect="1"/>
          </p:cNvGraphicFramePr>
          <p:nvPr>
            <p:extLst>
              <p:ext uri="{D42A27DB-BD31-4B8C-83A1-F6EECF244321}">
                <p14:modId xmlns:p14="http://schemas.microsoft.com/office/powerpoint/2010/main" val="554683316"/>
              </p:ext>
            </p:extLst>
          </p:nvPr>
        </p:nvGraphicFramePr>
        <p:xfrm>
          <a:off x="1838585" y="2062196"/>
          <a:ext cx="5174730" cy="449976"/>
        </p:xfrm>
        <a:graphic>
          <a:graphicData uri="http://schemas.openxmlformats.org/presentationml/2006/ole">
            <mc:AlternateContent xmlns:mc="http://schemas.openxmlformats.org/markup-compatibility/2006">
              <mc:Choice xmlns:v="urn:schemas-microsoft-com:vml" Requires="v">
                <p:oleObj spid="_x0000_s15654" name="Equation" r:id="rId3" imgW="3213000" imgH="279360" progId="Equation.DSMT4">
                  <p:embed/>
                </p:oleObj>
              </mc:Choice>
              <mc:Fallback>
                <p:oleObj name="Equation" r:id="rId3" imgW="3213000" imgH="279360" progId="Equation.DSMT4">
                  <p:embed/>
                  <p:pic>
                    <p:nvPicPr>
                      <p:cNvPr id="3" name="Object 2"/>
                      <p:cNvPicPr/>
                      <p:nvPr/>
                    </p:nvPicPr>
                    <p:blipFill>
                      <a:blip r:embed="rId4"/>
                      <a:stretch>
                        <a:fillRect/>
                      </a:stretch>
                    </p:blipFill>
                    <p:spPr>
                      <a:xfrm>
                        <a:off x="1838585" y="2062196"/>
                        <a:ext cx="5174730" cy="44997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0A65A46-21FE-47D3-AB57-8234259F05A1}"/>
              </a:ext>
            </a:extLst>
          </p:cNvPr>
          <p:cNvSpPr>
            <a:spLocks noGrp="1"/>
          </p:cNvSpPr>
          <p:nvPr>
            <p:ph sz="quarter" idx="18"/>
          </p:nvPr>
        </p:nvSpPr>
        <p:spPr>
          <a:xfrm>
            <a:off x="380060" y="2507729"/>
            <a:ext cx="8334022" cy="418466"/>
          </a:xfrm>
        </p:spPr>
        <p:txBody>
          <a:bodyPr/>
          <a:lstStyle/>
          <a:p>
            <a:pPr marL="461963" indent="-461963"/>
            <a:r>
              <a:rPr lang="en-US" sz="2200" dirty="0"/>
              <a:t>The amplitude </a:t>
            </a:r>
            <a:r>
              <a:rPr lang="en-US" sz="2200" i="1" dirty="0"/>
              <a:t>R</a:t>
            </a:r>
            <a:r>
              <a:rPr lang="en-US" sz="2200" dirty="0"/>
              <a:t> depends on the initial conditions, since</a:t>
            </a:r>
          </a:p>
        </p:txBody>
      </p:sp>
      <p:graphicFrame>
        <p:nvGraphicFramePr>
          <p:cNvPr id="20" name="Object 1024" descr="u of t equals e super negative gamma t solidus two times m of cap a times cosine of mu t plus cap b times sine of mu t comma cap a equals cap r times cosine of delta comma cap b equals cap r times sine of delta">
            <a:extLst>
              <a:ext uri="{FF2B5EF4-FFF2-40B4-BE49-F238E27FC236}">
                <a16:creationId xmlns:a16="http://schemas.microsoft.com/office/drawing/2014/main" id="{1C899BAF-B0AB-4E25-9752-1CC04193E3C8}"/>
              </a:ext>
            </a:extLst>
          </p:cNvPr>
          <p:cNvGraphicFramePr>
            <a:graphicFrameLocks noGrp="1" noChangeAspect="1"/>
          </p:cNvGraphicFramePr>
          <p:nvPr>
            <p:ph type="pic" sz="quarter" idx="20"/>
            <p:extLst>
              <p:ext uri="{D42A27DB-BD31-4B8C-83A1-F6EECF244321}">
                <p14:modId xmlns:p14="http://schemas.microsoft.com/office/powerpoint/2010/main" val="1009891163"/>
              </p:ext>
            </p:extLst>
          </p:nvPr>
        </p:nvGraphicFramePr>
        <p:xfrm>
          <a:off x="950272" y="3003755"/>
          <a:ext cx="6745928" cy="409469"/>
        </p:xfrm>
        <a:graphic>
          <a:graphicData uri="http://schemas.openxmlformats.org/presentationml/2006/ole">
            <mc:AlternateContent xmlns:mc="http://schemas.openxmlformats.org/markup-compatibility/2006">
              <mc:Choice xmlns:v="urn:schemas-microsoft-com:vml" Requires="v">
                <p:oleObj spid="_x0000_s15655" name="Equation" r:id="rId5" imgW="3632040" imgH="228600" progId="Equation.DSMT4">
                  <p:embed/>
                </p:oleObj>
              </mc:Choice>
              <mc:Fallback>
                <p:oleObj name="Equation" r:id="rId5" imgW="3632040" imgH="228600" progId="Equation.DSMT4">
                  <p:embed/>
                  <p:pic>
                    <p:nvPicPr>
                      <p:cNvPr id="202752"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272" y="3003755"/>
                        <a:ext cx="6745928" cy="409469"/>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359166B6-4F86-4AD0-A25E-6C7FA8F1DB8F}"/>
              </a:ext>
            </a:extLst>
          </p:cNvPr>
          <p:cNvSpPr>
            <a:spLocks noGrp="1"/>
          </p:cNvSpPr>
          <p:nvPr>
            <p:ph sz="quarter" idx="21"/>
          </p:nvPr>
        </p:nvSpPr>
        <p:spPr>
          <a:xfrm>
            <a:off x="461635" y="3532968"/>
            <a:ext cx="8334022" cy="1691126"/>
          </a:xfrm>
        </p:spPr>
        <p:txBody>
          <a:bodyPr/>
          <a:lstStyle/>
          <a:p>
            <a:pPr marL="461963" indent="-461963">
              <a:lnSpc>
                <a:spcPct val="100000"/>
              </a:lnSpc>
              <a:spcBef>
                <a:spcPts val="624"/>
              </a:spcBef>
            </a:pPr>
            <a:r>
              <a:rPr lang="en-US" sz="2200" dirty="0"/>
              <a:t>Although the motion is not periodic, the parameter </a:t>
            </a:r>
            <a:r>
              <a:rPr lang="el-GR" sz="2200" i="1" dirty="0">
                <a:sym typeface="Symbol" pitchFamily="18" charset="2"/>
              </a:rPr>
              <a:t>μ </a:t>
            </a:r>
            <a:r>
              <a:rPr lang="en-US" sz="2200" dirty="0"/>
              <a:t>determines the mass oscillation frequency.</a:t>
            </a:r>
          </a:p>
          <a:p>
            <a:pPr marL="461963" indent="-461963">
              <a:lnSpc>
                <a:spcPct val="100000"/>
              </a:lnSpc>
              <a:spcBef>
                <a:spcPts val="624"/>
              </a:spcBef>
            </a:pPr>
            <a:r>
              <a:rPr lang="en-US" sz="2200" dirty="0">
                <a:sym typeface="Symbol" pitchFamily="18" charset="2"/>
              </a:rPr>
              <a:t>Thus </a:t>
            </a:r>
            <a:r>
              <a:rPr lang="el-GR" sz="2200" i="1" dirty="0">
                <a:sym typeface="Symbol" pitchFamily="18" charset="2"/>
              </a:rPr>
              <a:t>μ</a:t>
            </a:r>
            <a:r>
              <a:rPr lang="en-IN" sz="2200" dirty="0">
                <a:sym typeface="Symbol" pitchFamily="18" charset="2"/>
              </a:rPr>
              <a:t> </a:t>
            </a:r>
            <a:r>
              <a:rPr lang="en-US" sz="2200" dirty="0"/>
              <a:t>is called the</a:t>
            </a:r>
            <a:r>
              <a:rPr lang="en-US" sz="2200" b="1" dirty="0"/>
              <a:t> quasi-frequency</a:t>
            </a:r>
            <a:r>
              <a:rPr lang="en-US" sz="2200" dirty="0"/>
              <a:t>.</a:t>
            </a:r>
            <a:endParaRPr lang="en-US" sz="2200" dirty="0">
              <a:sym typeface="Symbol" pitchFamily="18" charset="2"/>
            </a:endParaRPr>
          </a:p>
          <a:p>
            <a:pPr marL="461963" indent="-461963">
              <a:lnSpc>
                <a:spcPct val="100000"/>
              </a:lnSpc>
              <a:spcBef>
                <a:spcPts val="624"/>
              </a:spcBef>
            </a:pPr>
            <a:r>
              <a:rPr lang="en-US" sz="2200" dirty="0">
                <a:sym typeface="Symbol" pitchFamily="18" charset="2"/>
              </a:rPr>
              <a:t>Recall</a:t>
            </a:r>
            <a:endParaRPr lang="en-US" sz="2200" i="1" dirty="0">
              <a:sym typeface="Symbol" pitchFamily="18" charset="2"/>
            </a:endParaRPr>
          </a:p>
        </p:txBody>
      </p:sp>
      <p:graphicFrame>
        <p:nvGraphicFramePr>
          <p:cNvPr id="21" name="Object 1026" descr="mu equals Square root of four times m times k minus gamma squared divided by two times m">
            <a:extLst>
              <a:ext uri="{FF2B5EF4-FFF2-40B4-BE49-F238E27FC236}">
                <a16:creationId xmlns:a16="http://schemas.microsoft.com/office/drawing/2014/main" id="{A94CB157-3327-46EC-95EC-78AF4BBB0E2E}"/>
              </a:ext>
            </a:extLst>
          </p:cNvPr>
          <p:cNvGraphicFramePr>
            <a:graphicFrameLocks noGrp="1" noChangeAspect="1"/>
          </p:cNvGraphicFramePr>
          <p:nvPr>
            <p:ph type="pic" sz="quarter" idx="24"/>
            <p:extLst>
              <p:ext uri="{D42A27DB-BD31-4B8C-83A1-F6EECF244321}">
                <p14:modId xmlns:p14="http://schemas.microsoft.com/office/powerpoint/2010/main" val="60835373"/>
              </p:ext>
            </p:extLst>
          </p:nvPr>
        </p:nvGraphicFramePr>
        <p:xfrm>
          <a:off x="1902691" y="4805396"/>
          <a:ext cx="2135909" cy="985804"/>
        </p:xfrm>
        <a:graphic>
          <a:graphicData uri="http://schemas.openxmlformats.org/presentationml/2006/ole">
            <mc:AlternateContent xmlns:mc="http://schemas.openxmlformats.org/markup-compatibility/2006">
              <mc:Choice xmlns:v="urn:schemas-microsoft-com:vml" Requires="v">
                <p:oleObj spid="_x0000_s15656" name="Equation" r:id="rId7" imgW="990360" imgH="457200" progId="Equation.DSMT4">
                  <p:embed/>
                </p:oleObj>
              </mc:Choice>
              <mc:Fallback>
                <p:oleObj name="Equation" r:id="rId7" imgW="990360" imgH="457200" progId="Equation.DSMT4">
                  <p:embed/>
                  <p:pic>
                    <p:nvPicPr>
                      <p:cNvPr id="202754"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2691" y="4805396"/>
                        <a:ext cx="2135909" cy="98580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77770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FD36-1F25-4E8C-831A-7BD9A6FD7325}"/>
              </a:ext>
            </a:extLst>
          </p:cNvPr>
          <p:cNvSpPr>
            <a:spLocks noGrp="1"/>
          </p:cNvSpPr>
          <p:nvPr>
            <p:ph type="title"/>
          </p:nvPr>
        </p:nvSpPr>
        <p:spPr/>
        <p:txBody>
          <a:bodyPr>
            <a:noAutofit/>
          </a:bodyPr>
          <a:lstStyle/>
          <a:p>
            <a:r>
              <a:rPr lang="en-US" dirty="0"/>
              <a:t>Damped Free Vibrations: Quasi Period</a:t>
            </a:r>
            <a:endParaRPr lang="en-IN" dirty="0"/>
          </a:p>
        </p:txBody>
      </p:sp>
      <p:sp>
        <p:nvSpPr>
          <p:cNvPr id="3" name="Content Placeholder 2">
            <a:extLst>
              <a:ext uri="{FF2B5EF4-FFF2-40B4-BE49-F238E27FC236}">
                <a16:creationId xmlns:a16="http://schemas.microsoft.com/office/drawing/2014/main" id="{8D374049-DE8D-4343-BD79-027CD0398C9F}"/>
              </a:ext>
            </a:extLst>
          </p:cNvPr>
          <p:cNvSpPr>
            <a:spLocks noGrp="1"/>
          </p:cNvSpPr>
          <p:nvPr>
            <p:ph sz="quarter" idx="15"/>
          </p:nvPr>
        </p:nvSpPr>
        <p:spPr/>
        <p:txBody>
          <a:bodyPr/>
          <a:lstStyle/>
          <a:p>
            <a:pPr marL="461963" indent="-461963"/>
            <a:r>
              <a:rPr lang="en-US" sz="2200" dirty="0"/>
              <a:t>Comparing </a:t>
            </a:r>
            <a:r>
              <a:rPr lang="el-GR" sz="2200" i="1" dirty="0"/>
              <a:t>μ</a:t>
            </a:r>
            <a:r>
              <a:rPr lang="en-IN" sz="2200" dirty="0"/>
              <a:t> </a:t>
            </a:r>
            <a:r>
              <a:rPr lang="en-US" sz="2200" dirty="0"/>
              <a:t>with the frequency </a:t>
            </a:r>
            <a:r>
              <a:rPr lang="el-GR" sz="2200" i="1" dirty="0"/>
              <a:t>ω</a:t>
            </a:r>
            <a:r>
              <a:rPr lang="en-IN" sz="2200" baseline="-25000" dirty="0"/>
              <a:t>0</a:t>
            </a:r>
            <a:r>
              <a:rPr lang="en-US" sz="2200" dirty="0"/>
              <a:t> of undamped motion, we find:</a:t>
            </a:r>
          </a:p>
        </p:txBody>
      </p:sp>
      <p:graphicFrame>
        <p:nvGraphicFramePr>
          <p:cNvPr id="22" name="Object 21" descr="multirelation mu divided by omega sub zero equals open left parenthesis four times k times m minus gamma squared close super one solidus two solidus open left parenthesis two times m close divided by Square root of k solidus m equals open left parenthesis one minus gamma squared divided by four times k times m close super one solidus two approximately equals one minus gamma squared divided by eight times k times m">
            <a:extLst>
              <a:ext uri="{FF2B5EF4-FFF2-40B4-BE49-F238E27FC236}">
                <a16:creationId xmlns:a16="http://schemas.microsoft.com/office/drawing/2014/main" id="{795FA311-A561-4B7B-8CE6-5269963954E5}"/>
              </a:ext>
            </a:extLst>
          </p:cNvPr>
          <p:cNvGraphicFramePr>
            <a:graphicFrameLocks noChangeAspect="1"/>
          </p:cNvGraphicFramePr>
          <p:nvPr>
            <p:extLst>
              <p:ext uri="{D42A27DB-BD31-4B8C-83A1-F6EECF244321}">
                <p14:modId xmlns:p14="http://schemas.microsoft.com/office/powerpoint/2010/main" val="1542558839"/>
              </p:ext>
            </p:extLst>
          </p:nvPr>
        </p:nvGraphicFramePr>
        <p:xfrm>
          <a:off x="914400" y="2349271"/>
          <a:ext cx="4499765" cy="818139"/>
        </p:xfrm>
        <a:graphic>
          <a:graphicData uri="http://schemas.openxmlformats.org/presentationml/2006/ole">
            <mc:AlternateContent xmlns:mc="http://schemas.openxmlformats.org/markup-compatibility/2006">
              <mc:Choice xmlns:v="urn:schemas-microsoft-com:vml" Requires="v">
                <p:oleObj spid="_x0000_s26680" name="Equation" r:id="rId3" imgW="3073320" imgH="558720" progId="Equation.DSMT4">
                  <p:embed/>
                </p:oleObj>
              </mc:Choice>
              <mc:Fallback>
                <p:oleObj name="Equation" r:id="rId3" imgW="3073320" imgH="558720" progId="Equation.DSMT4">
                  <p:embed/>
                  <p:pic>
                    <p:nvPicPr>
                      <p:cNvPr id="3" name="Object 2"/>
                      <p:cNvPicPr/>
                      <p:nvPr/>
                    </p:nvPicPr>
                    <p:blipFill>
                      <a:blip r:embed="rId4"/>
                      <a:stretch>
                        <a:fillRect/>
                      </a:stretch>
                    </p:blipFill>
                    <p:spPr>
                      <a:xfrm>
                        <a:off x="914400" y="2349271"/>
                        <a:ext cx="4499765" cy="818139"/>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842D4C25-AC00-4F93-9F65-1826FA1F0D37}"/>
              </a:ext>
            </a:extLst>
          </p:cNvPr>
          <p:cNvSpPr>
            <a:spLocks noGrp="1"/>
          </p:cNvSpPr>
          <p:nvPr>
            <p:ph sz="quarter" idx="16"/>
          </p:nvPr>
        </p:nvSpPr>
        <p:spPr>
          <a:xfrm>
            <a:off x="5638800" y="2245268"/>
            <a:ext cx="3352800" cy="1149027"/>
          </a:xfrm>
        </p:spPr>
        <p:txBody>
          <a:bodyPr/>
          <a:lstStyle/>
          <a:p>
            <a:pPr algn="ctr">
              <a:lnSpc>
                <a:spcPct val="100000"/>
              </a:lnSpc>
            </a:pPr>
            <a:r>
              <a:rPr lang="en-US" sz="2200" dirty="0"/>
              <a:t>approximation valid when 𝛾</a:t>
            </a:r>
            <a:r>
              <a:rPr lang="en-US" sz="2200" baseline="30000" dirty="0"/>
              <a:t>2</a:t>
            </a:r>
            <a:r>
              <a:rPr lang="en-US" sz="2200" dirty="0"/>
              <a:t>∕4𝑘𝑚 is small </a:t>
            </a:r>
            <a:r>
              <a:rPr lang="en-US" sz="2200" dirty="0">
                <a:sym typeface="Symbol" panose="05050102010706020507" pitchFamily="18" charset="2"/>
              </a:rPr>
              <a:t> “small damping”</a:t>
            </a:r>
            <a:endParaRPr lang="en-US" sz="2200" dirty="0"/>
          </a:p>
        </p:txBody>
      </p:sp>
      <p:sp>
        <p:nvSpPr>
          <p:cNvPr id="5" name="Content Placeholder 4">
            <a:extLst>
              <a:ext uri="{FF2B5EF4-FFF2-40B4-BE49-F238E27FC236}">
                <a16:creationId xmlns:a16="http://schemas.microsoft.com/office/drawing/2014/main" id="{64087B4F-D78E-4C86-98EA-BB490AF19CDB}"/>
              </a:ext>
            </a:extLst>
          </p:cNvPr>
          <p:cNvSpPr>
            <a:spLocks noGrp="1"/>
          </p:cNvSpPr>
          <p:nvPr>
            <p:ph sz="quarter" idx="18"/>
          </p:nvPr>
        </p:nvSpPr>
        <p:spPr>
          <a:xfrm>
            <a:off x="380060" y="3820260"/>
            <a:ext cx="8334022" cy="827940"/>
          </a:xfrm>
        </p:spPr>
        <p:txBody>
          <a:bodyPr/>
          <a:lstStyle/>
          <a:p>
            <a:pPr marL="461963" indent="-461963"/>
            <a:r>
              <a:rPr lang="en-US" sz="2200" dirty="0"/>
              <a:t>Similarly, the </a:t>
            </a:r>
            <a:r>
              <a:rPr lang="en-US" sz="2200" b="1" dirty="0"/>
              <a:t>quasi-period</a:t>
            </a:r>
            <a:r>
              <a:rPr lang="en-US" sz="2200" dirty="0"/>
              <a:t> is defined as  𝑇</a:t>
            </a:r>
            <a:r>
              <a:rPr lang="en-US" sz="2200" baseline="-25000" dirty="0"/>
              <a:t>𝑑</a:t>
            </a:r>
            <a:r>
              <a:rPr lang="en-US" sz="2200" dirty="0"/>
              <a:t> = 2𝜋∕𝜇,</a:t>
            </a:r>
            <a:r>
              <a:rPr lang="en-IN" sz="2200" dirty="0"/>
              <a:t> where the relationship to period </a:t>
            </a:r>
            <a:r>
              <a:rPr lang="en-IN" sz="2200" i="1" dirty="0"/>
              <a:t>T</a:t>
            </a:r>
            <a:r>
              <a:rPr lang="en-IN" sz="2200" dirty="0"/>
              <a:t> is given by:</a:t>
            </a:r>
          </a:p>
        </p:txBody>
      </p:sp>
      <p:graphicFrame>
        <p:nvGraphicFramePr>
          <p:cNvPr id="23" name="Object 22" descr="multirelation cap t sub d divided by cap t equals omega sub zero divided by mu equals open left parenthesis one minus gamma squared divided by four times k times m close super negative one solidus two approximately equals one plus gamma squared divided by eight times k times m">
            <a:extLst>
              <a:ext uri="{FF2B5EF4-FFF2-40B4-BE49-F238E27FC236}">
                <a16:creationId xmlns:a16="http://schemas.microsoft.com/office/drawing/2014/main" id="{34818A02-9109-4A9F-94DA-A83E7C47F46B}"/>
              </a:ext>
            </a:extLst>
          </p:cNvPr>
          <p:cNvGraphicFramePr>
            <a:graphicFrameLocks noChangeAspect="1"/>
          </p:cNvGraphicFramePr>
          <p:nvPr>
            <p:extLst>
              <p:ext uri="{D42A27DB-BD31-4B8C-83A1-F6EECF244321}">
                <p14:modId xmlns:p14="http://schemas.microsoft.com/office/powerpoint/2010/main" val="4083764333"/>
              </p:ext>
            </p:extLst>
          </p:nvPr>
        </p:nvGraphicFramePr>
        <p:xfrm>
          <a:off x="2895600" y="4602522"/>
          <a:ext cx="3374824" cy="818139"/>
        </p:xfrm>
        <a:graphic>
          <a:graphicData uri="http://schemas.openxmlformats.org/presentationml/2006/ole">
            <mc:AlternateContent xmlns:mc="http://schemas.openxmlformats.org/markup-compatibility/2006">
              <mc:Choice xmlns:v="urn:schemas-microsoft-com:vml" Requires="v">
                <p:oleObj spid="_x0000_s26681" name="Equation" r:id="rId5" imgW="2095200" imgH="507960" progId="Equation.DSMT4">
                  <p:embed/>
                </p:oleObj>
              </mc:Choice>
              <mc:Fallback>
                <p:oleObj name="Equation" r:id="rId5" imgW="2095200" imgH="507960" progId="Equation.DSMT4">
                  <p:embed/>
                  <p:pic>
                    <p:nvPicPr>
                      <p:cNvPr id="6" name="Object 5"/>
                      <p:cNvPicPr>
                        <a:picLocks noChangeAspect="1" noChangeArrowheads="1"/>
                      </p:cNvPicPr>
                      <p:nvPr/>
                    </p:nvPicPr>
                    <p:blipFill>
                      <a:blip r:embed="rId6"/>
                      <a:srcRect/>
                      <a:stretch>
                        <a:fillRect/>
                      </a:stretch>
                    </p:blipFill>
                    <p:spPr bwMode="auto">
                      <a:xfrm>
                        <a:off x="2895600" y="4602522"/>
                        <a:ext cx="3374824" cy="81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Content Placeholder 10">
            <a:extLst>
              <a:ext uri="{FF2B5EF4-FFF2-40B4-BE49-F238E27FC236}">
                <a16:creationId xmlns:a16="http://schemas.microsoft.com/office/drawing/2014/main" id="{A5DC008C-8B9B-4D64-A0C5-A75D278C032A}"/>
              </a:ext>
            </a:extLst>
          </p:cNvPr>
          <p:cNvSpPr>
            <a:spLocks noGrp="1"/>
          </p:cNvSpPr>
          <p:nvPr>
            <p:ph sz="quarter" idx="25"/>
          </p:nvPr>
        </p:nvSpPr>
        <p:spPr/>
        <p:txBody>
          <a:bodyPr/>
          <a:lstStyle/>
          <a:p>
            <a:pPr marL="0" indent="0" algn="ctr">
              <a:buNone/>
            </a:pPr>
            <a:r>
              <a:rPr lang="en-US" sz="2000" dirty="0"/>
              <a:t>small damping increases quasi-period and decreases oscillation frequency</a:t>
            </a:r>
          </a:p>
        </p:txBody>
      </p:sp>
    </p:spTree>
    <p:extLst>
      <p:ext uri="{BB962C8B-B14F-4D97-AF65-F5344CB8AC3E}">
        <p14:creationId xmlns:p14="http://schemas.microsoft.com/office/powerpoint/2010/main" val="7047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E4EDA-F583-4FB2-9D9B-C0852CA8CAAB}"/>
              </a:ext>
            </a:extLst>
          </p:cNvPr>
          <p:cNvSpPr>
            <a:spLocks noGrp="1"/>
          </p:cNvSpPr>
          <p:nvPr>
            <p:ph type="title"/>
          </p:nvPr>
        </p:nvSpPr>
        <p:spPr/>
        <p:txBody>
          <a:bodyPr>
            <a:noAutofit/>
          </a:bodyPr>
          <a:lstStyle/>
          <a:p>
            <a:r>
              <a:rPr lang="en-US" dirty="0"/>
              <a:t>Damped Free Vibrations: Neglecting Damping for Small 𝛾</a:t>
            </a:r>
            <a:r>
              <a:rPr lang="en-US" baseline="30000" dirty="0"/>
              <a:t>2</a:t>
            </a:r>
            <a:r>
              <a:rPr lang="en-US" dirty="0"/>
              <a:t>∕4𝑘𝑚</a:t>
            </a:r>
            <a:endParaRPr lang="en-IN" dirty="0"/>
          </a:p>
        </p:txBody>
      </p:sp>
      <p:sp>
        <p:nvSpPr>
          <p:cNvPr id="3" name="Content Placeholder 2">
            <a:extLst>
              <a:ext uri="{FF2B5EF4-FFF2-40B4-BE49-F238E27FC236}">
                <a16:creationId xmlns:a16="http://schemas.microsoft.com/office/drawing/2014/main" id="{08E8FFBF-294D-4B27-938C-537C5CA46673}"/>
              </a:ext>
            </a:extLst>
          </p:cNvPr>
          <p:cNvSpPr>
            <a:spLocks noGrp="1"/>
          </p:cNvSpPr>
          <p:nvPr>
            <p:ph sz="quarter" idx="15"/>
          </p:nvPr>
        </p:nvSpPr>
        <p:spPr>
          <a:xfrm>
            <a:off x="228600" y="1752600"/>
            <a:ext cx="8534400" cy="724634"/>
          </a:xfrm>
        </p:spPr>
        <p:txBody>
          <a:bodyPr/>
          <a:lstStyle/>
          <a:p>
            <a:pPr marL="461963" indent="-461963"/>
            <a:r>
              <a:rPr lang="en-US" sz="2200" dirty="0"/>
              <a:t>Consider again the comparisons between damped and undamped frequency and period:</a:t>
            </a:r>
          </a:p>
        </p:txBody>
      </p:sp>
      <p:graphicFrame>
        <p:nvGraphicFramePr>
          <p:cNvPr id="19" name="Object 4" descr="equation left hand side mu divided by omega sub zero equals right hand side open left parenthesis one minus gamma squared divided by four times k times m close super one solidus two comma equation left hand side cap t sub d divided by cap t equals right hand side open left parenthesis one minus gamma squared divided by four times k times m close super negative one solidus two">
            <a:extLst>
              <a:ext uri="{FF2B5EF4-FFF2-40B4-BE49-F238E27FC236}">
                <a16:creationId xmlns:a16="http://schemas.microsoft.com/office/drawing/2014/main" id="{A1E43DF8-6342-4294-8986-9148F0C70ED2}"/>
              </a:ext>
            </a:extLst>
          </p:cNvPr>
          <p:cNvGraphicFramePr>
            <a:graphicFrameLocks noGrp="1" noChangeAspect="1"/>
          </p:cNvGraphicFramePr>
          <p:nvPr>
            <p:ph type="pic" sz="quarter" idx="20"/>
            <p:extLst>
              <p:ext uri="{D42A27DB-BD31-4B8C-83A1-F6EECF244321}">
                <p14:modId xmlns:p14="http://schemas.microsoft.com/office/powerpoint/2010/main" val="3760825768"/>
              </p:ext>
            </p:extLst>
          </p:nvPr>
        </p:nvGraphicFramePr>
        <p:xfrm>
          <a:off x="2041525" y="2595563"/>
          <a:ext cx="5059363" cy="1093787"/>
        </p:xfrm>
        <a:graphic>
          <a:graphicData uri="http://schemas.openxmlformats.org/presentationml/2006/ole">
            <mc:AlternateContent xmlns:mc="http://schemas.openxmlformats.org/markup-compatibility/2006">
              <mc:Choice xmlns:v="urn:schemas-microsoft-com:vml" Requires="v">
                <p:oleObj spid="_x0000_s17569" name="Equation" r:id="rId3" imgW="2349360" imgH="507960" progId="Equation.DSMT4">
                  <p:embed/>
                </p:oleObj>
              </mc:Choice>
              <mc:Fallback>
                <p:oleObj name="Equation" r:id="rId3" imgW="2349360" imgH="507960" progId="Equation.DSMT4">
                  <p:embed/>
                  <p:pic>
                    <p:nvPicPr>
                      <p:cNvPr id="183300" name="Object 4"/>
                      <p:cNvPicPr>
                        <a:picLocks noChangeAspect="1" noChangeArrowheads="1"/>
                      </p:cNvPicPr>
                      <p:nvPr/>
                    </p:nvPicPr>
                    <p:blipFill>
                      <a:blip r:embed="rId4"/>
                      <a:srcRect/>
                      <a:stretch>
                        <a:fillRect/>
                      </a:stretch>
                    </p:blipFill>
                    <p:spPr bwMode="auto">
                      <a:xfrm>
                        <a:off x="2041525" y="2595563"/>
                        <a:ext cx="5059363" cy="1093787"/>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28661712-D6EE-427E-9DE5-EC4EFF53EB31}"/>
              </a:ext>
            </a:extLst>
          </p:cNvPr>
          <p:cNvSpPr>
            <a:spLocks noGrp="1"/>
          </p:cNvSpPr>
          <p:nvPr>
            <p:ph sz="quarter" idx="18"/>
          </p:nvPr>
        </p:nvSpPr>
        <p:spPr>
          <a:xfrm>
            <a:off x="380060" y="3886200"/>
            <a:ext cx="8334022" cy="2133600"/>
          </a:xfrm>
        </p:spPr>
        <p:txBody>
          <a:bodyPr/>
          <a:lstStyle/>
          <a:p>
            <a:pPr marL="461963" indent="-461963">
              <a:tabLst>
                <a:tab pos="569913" algn="l"/>
              </a:tabLst>
            </a:pPr>
            <a:r>
              <a:rPr lang="en-US" dirty="0"/>
              <a:t>The magnitude of </a:t>
            </a:r>
            <a:r>
              <a:rPr lang="el-GR" i="1" dirty="0"/>
              <a:t>γ</a:t>
            </a:r>
            <a:r>
              <a:rPr lang="en-IN" dirty="0"/>
              <a:t> alone is not as significant as the dimensionless ratio</a:t>
            </a:r>
            <a:r>
              <a:rPr lang="en-US" dirty="0"/>
              <a:t> 𝛾</a:t>
            </a:r>
            <a:r>
              <a:rPr lang="en-US" baseline="30000" dirty="0"/>
              <a:t>2</a:t>
            </a:r>
            <a:r>
              <a:rPr lang="en-US" dirty="0"/>
              <a:t>∕4𝑘𝑚</a:t>
            </a:r>
            <a:r>
              <a:rPr lang="en-IN" dirty="0"/>
              <a:t>. If</a:t>
            </a:r>
            <a:r>
              <a:rPr lang="en-US" dirty="0"/>
              <a:t> 𝛾</a:t>
            </a:r>
            <a:r>
              <a:rPr lang="en-US" baseline="30000" dirty="0"/>
              <a:t>2</a:t>
            </a:r>
            <a:r>
              <a:rPr lang="en-US" dirty="0"/>
              <a:t>∕4𝑘𝑚 </a:t>
            </a:r>
            <a:r>
              <a:rPr lang="en-IN" dirty="0"/>
              <a:t>is small, then damping has minimal effect on quasi-frequency and quasi-period.</a:t>
            </a:r>
          </a:p>
          <a:p>
            <a:pPr marL="461963" indent="-461963">
              <a:tabLst>
                <a:tab pos="569913" algn="l"/>
              </a:tabLst>
            </a:pPr>
            <a:r>
              <a:rPr lang="en-IN" dirty="0"/>
              <a:t>The mass oscillates about its equilibrium position.</a:t>
            </a:r>
          </a:p>
        </p:txBody>
      </p:sp>
    </p:spTree>
    <p:extLst>
      <p:ext uri="{BB962C8B-B14F-4D97-AF65-F5344CB8AC3E}">
        <p14:creationId xmlns:p14="http://schemas.microsoft.com/office/powerpoint/2010/main" val="1530951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09CA-9293-42CF-9A80-0FF331DA91D7}"/>
              </a:ext>
            </a:extLst>
          </p:cNvPr>
          <p:cNvSpPr>
            <a:spLocks noGrp="1"/>
          </p:cNvSpPr>
          <p:nvPr>
            <p:ph type="title"/>
          </p:nvPr>
        </p:nvSpPr>
        <p:spPr/>
        <p:txBody>
          <a:bodyPr>
            <a:noAutofit/>
          </a:bodyPr>
          <a:lstStyle/>
          <a:p>
            <a:r>
              <a:rPr lang="en-US" dirty="0"/>
              <a:t>Damped Free Vibrations: Critical and Overdamping</a:t>
            </a:r>
            <a:endParaRPr lang="en-IN" dirty="0"/>
          </a:p>
        </p:txBody>
      </p:sp>
      <p:sp>
        <p:nvSpPr>
          <p:cNvPr id="5" name="Content Placeholder 4">
            <a:extLst>
              <a:ext uri="{FF2B5EF4-FFF2-40B4-BE49-F238E27FC236}">
                <a16:creationId xmlns:a16="http://schemas.microsoft.com/office/drawing/2014/main" id="{F8BEFE2A-B8EF-489B-AB9B-CCFC99E152AE}"/>
              </a:ext>
            </a:extLst>
          </p:cNvPr>
          <p:cNvSpPr>
            <a:spLocks noGrp="1"/>
          </p:cNvSpPr>
          <p:nvPr>
            <p:ph sz="quarter" idx="15"/>
          </p:nvPr>
        </p:nvSpPr>
        <p:spPr/>
        <p:txBody>
          <a:bodyPr/>
          <a:lstStyle/>
          <a:p>
            <a:pPr marL="457200" indent="-457200"/>
            <a:r>
              <a:rPr lang="en-US" sz="2400" dirty="0"/>
              <a:t>Thus the nature of the solution changes as </a:t>
            </a:r>
            <a:r>
              <a:rPr lang="el-GR" sz="2400" i="1" dirty="0"/>
              <a:t>γ</a:t>
            </a:r>
            <a:r>
              <a:rPr lang="en-IN" sz="2400" dirty="0"/>
              <a:t> changes relative to</a:t>
            </a:r>
            <a:endParaRPr lang="en-US" sz="2000" dirty="0"/>
          </a:p>
        </p:txBody>
      </p:sp>
      <p:graphicFrame>
        <p:nvGraphicFramePr>
          <p:cNvPr id="25" name="Object 24" descr="two times Square root of k times m full stop">
            <a:extLst>
              <a:ext uri="{FF2B5EF4-FFF2-40B4-BE49-F238E27FC236}">
                <a16:creationId xmlns:a16="http://schemas.microsoft.com/office/drawing/2014/main" id="{EC69C577-FC2B-4309-B0AB-28FED272CF9E}"/>
              </a:ext>
            </a:extLst>
          </p:cNvPr>
          <p:cNvGraphicFramePr>
            <a:graphicFrameLocks noChangeAspect="1"/>
          </p:cNvGraphicFramePr>
          <p:nvPr>
            <p:extLst>
              <p:ext uri="{D42A27DB-BD31-4B8C-83A1-F6EECF244321}">
                <p14:modId xmlns:p14="http://schemas.microsoft.com/office/powerpoint/2010/main" val="3259720846"/>
              </p:ext>
            </p:extLst>
          </p:nvPr>
        </p:nvGraphicFramePr>
        <p:xfrm>
          <a:off x="941478" y="2083005"/>
          <a:ext cx="715872" cy="368163"/>
        </p:xfrm>
        <a:graphic>
          <a:graphicData uri="http://schemas.openxmlformats.org/presentationml/2006/ole">
            <mc:AlternateContent xmlns:mc="http://schemas.openxmlformats.org/markup-compatibility/2006">
              <mc:Choice xmlns:v="urn:schemas-microsoft-com:vml" Requires="v">
                <p:oleObj spid="_x0000_s27716" name="Equation" r:id="rId3" imgW="444240" imgH="228600" progId="Equation.DSMT4">
                  <p:embed/>
                </p:oleObj>
              </mc:Choice>
              <mc:Fallback>
                <p:oleObj name="Equation" r:id="rId3" imgW="444240" imgH="228600" progId="Equation.DSMT4">
                  <p:embed/>
                  <p:pic>
                    <p:nvPicPr>
                      <p:cNvPr id="23" name="Object 22">
                        <a:extLst>
                          <a:ext uri="{FF2B5EF4-FFF2-40B4-BE49-F238E27FC236}">
                            <a16:creationId xmlns:a16="http://schemas.microsoft.com/office/drawing/2014/main" id="{EE6B6247-A751-43C3-9D05-0E5C0654234C}"/>
                          </a:ext>
                        </a:extLst>
                      </p:cNvPr>
                      <p:cNvPicPr/>
                      <p:nvPr/>
                    </p:nvPicPr>
                    <p:blipFill>
                      <a:blip r:embed="rId4"/>
                      <a:stretch>
                        <a:fillRect/>
                      </a:stretch>
                    </p:blipFill>
                    <p:spPr>
                      <a:xfrm>
                        <a:off x="941478" y="2083005"/>
                        <a:ext cx="715872" cy="368163"/>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461CE9C2-AE0F-49A5-A29E-E7A456761ABC}"/>
              </a:ext>
            </a:extLst>
          </p:cNvPr>
          <p:cNvSpPr>
            <a:spLocks noGrp="1"/>
          </p:cNvSpPr>
          <p:nvPr>
            <p:ph sz="quarter" idx="16"/>
          </p:nvPr>
        </p:nvSpPr>
        <p:spPr>
          <a:xfrm>
            <a:off x="380060" y="2517775"/>
            <a:ext cx="886765" cy="425450"/>
          </a:xfrm>
        </p:spPr>
        <p:txBody>
          <a:bodyPr/>
          <a:lstStyle/>
          <a:p>
            <a:pPr marL="457200" indent="-457200">
              <a:buClr>
                <a:schemeClr val="accent2"/>
              </a:buClr>
              <a:buFont typeface="Arial" panose="020B0604020202020204" pitchFamily="34" charset="0"/>
              <a:buChar char="•"/>
            </a:pPr>
            <a:r>
              <a:rPr lang="en-IN" sz="2400" dirty="0"/>
              <a:t>If</a:t>
            </a:r>
            <a:endParaRPr lang="en-US" sz="2400" dirty="0"/>
          </a:p>
        </p:txBody>
      </p:sp>
      <p:graphicFrame>
        <p:nvGraphicFramePr>
          <p:cNvPr id="23" name="Object 22" descr="gamma equals two times Square root of k times m comma">
            <a:extLst>
              <a:ext uri="{FF2B5EF4-FFF2-40B4-BE49-F238E27FC236}">
                <a16:creationId xmlns:a16="http://schemas.microsoft.com/office/drawing/2014/main" id="{EE6B6247-A751-43C3-9D05-0E5C0654234C}"/>
              </a:ext>
            </a:extLst>
          </p:cNvPr>
          <p:cNvGraphicFramePr>
            <a:graphicFrameLocks noChangeAspect="1"/>
          </p:cNvGraphicFramePr>
          <p:nvPr>
            <p:extLst>
              <p:ext uri="{D42A27DB-BD31-4B8C-83A1-F6EECF244321}">
                <p14:modId xmlns:p14="http://schemas.microsoft.com/office/powerpoint/2010/main" val="3835657593"/>
              </p:ext>
            </p:extLst>
          </p:nvPr>
        </p:nvGraphicFramePr>
        <p:xfrm>
          <a:off x="1298575" y="2489200"/>
          <a:ext cx="1084263" cy="388938"/>
        </p:xfrm>
        <a:graphic>
          <a:graphicData uri="http://schemas.openxmlformats.org/presentationml/2006/ole">
            <mc:AlternateContent xmlns:mc="http://schemas.openxmlformats.org/markup-compatibility/2006">
              <mc:Choice xmlns:v="urn:schemas-microsoft-com:vml" Requires="v">
                <p:oleObj spid="_x0000_s27717" name="Equation" r:id="rId5" imgW="672840" imgH="241200" progId="Equation.DSMT4">
                  <p:embed/>
                </p:oleObj>
              </mc:Choice>
              <mc:Fallback>
                <p:oleObj name="Equation" r:id="rId5" imgW="672840" imgH="241200" progId="Equation.DSMT4">
                  <p:embed/>
                  <p:pic>
                    <p:nvPicPr>
                      <p:cNvPr id="3" name="Object 2"/>
                      <p:cNvPicPr/>
                      <p:nvPr/>
                    </p:nvPicPr>
                    <p:blipFill>
                      <a:blip r:embed="rId6"/>
                      <a:stretch>
                        <a:fillRect/>
                      </a:stretch>
                    </p:blipFill>
                    <p:spPr>
                      <a:xfrm>
                        <a:off x="1298575" y="2489200"/>
                        <a:ext cx="1084263" cy="38893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CC8B5CA5-0368-447D-BE5A-9B316E86CEAA}"/>
              </a:ext>
            </a:extLst>
          </p:cNvPr>
          <p:cNvSpPr>
            <a:spLocks noGrp="1"/>
          </p:cNvSpPr>
          <p:nvPr>
            <p:ph sz="quarter" idx="18"/>
          </p:nvPr>
        </p:nvSpPr>
        <p:spPr>
          <a:xfrm>
            <a:off x="380060" y="2444687"/>
            <a:ext cx="5793073" cy="1060513"/>
          </a:xfrm>
        </p:spPr>
        <p:txBody>
          <a:bodyPr/>
          <a:lstStyle/>
          <a:p>
            <a:pPr marL="0" indent="1943100">
              <a:buNone/>
            </a:pPr>
            <a:r>
              <a:rPr lang="en-IN" dirty="0"/>
              <a:t>motion is </a:t>
            </a:r>
            <a:r>
              <a:rPr lang="en-IN" b="1" dirty="0"/>
              <a:t>critically damped</a:t>
            </a:r>
            <a:r>
              <a:rPr lang="en-IN" dirty="0"/>
              <a:t>.</a:t>
            </a:r>
          </a:p>
          <a:p>
            <a:pPr marL="457200" indent="-457200"/>
            <a:r>
              <a:rPr lang="en-IN" dirty="0"/>
              <a:t>If</a:t>
            </a:r>
            <a:endParaRPr lang="en-US" dirty="0"/>
          </a:p>
        </p:txBody>
      </p:sp>
      <p:graphicFrame>
        <p:nvGraphicFramePr>
          <p:cNvPr id="24" name="Object 23" descr="gamma greater than two times Square root of k times m comma">
            <a:extLst>
              <a:ext uri="{FF2B5EF4-FFF2-40B4-BE49-F238E27FC236}">
                <a16:creationId xmlns:a16="http://schemas.microsoft.com/office/drawing/2014/main" id="{9353CF27-2B6F-4190-B5C5-E3EE958FBA84}"/>
              </a:ext>
            </a:extLst>
          </p:cNvPr>
          <p:cNvGraphicFramePr>
            <a:graphicFrameLocks noChangeAspect="1"/>
          </p:cNvGraphicFramePr>
          <p:nvPr>
            <p:extLst>
              <p:ext uri="{D42A27DB-BD31-4B8C-83A1-F6EECF244321}">
                <p14:modId xmlns:p14="http://schemas.microsoft.com/office/powerpoint/2010/main" val="3511191782"/>
              </p:ext>
            </p:extLst>
          </p:nvPr>
        </p:nvGraphicFramePr>
        <p:xfrm>
          <a:off x="1274763" y="2957513"/>
          <a:ext cx="985837" cy="352425"/>
        </p:xfrm>
        <a:graphic>
          <a:graphicData uri="http://schemas.openxmlformats.org/presentationml/2006/ole">
            <mc:AlternateContent xmlns:mc="http://schemas.openxmlformats.org/markup-compatibility/2006">
              <mc:Choice xmlns:v="urn:schemas-microsoft-com:vml" Requires="v">
                <p:oleObj spid="_x0000_s27718" name="Equation" r:id="rId7" imgW="672840" imgH="241200" progId="Equation.DSMT4">
                  <p:embed/>
                </p:oleObj>
              </mc:Choice>
              <mc:Fallback>
                <p:oleObj name="Equation" r:id="rId7" imgW="672840" imgH="241200" progId="Equation.DSMT4">
                  <p:embed/>
                  <p:pic>
                    <p:nvPicPr>
                      <p:cNvPr id="4" name="Object 3"/>
                      <p:cNvPicPr>
                        <a:picLocks noChangeAspect="1" noChangeArrowheads="1"/>
                      </p:cNvPicPr>
                      <p:nvPr/>
                    </p:nvPicPr>
                    <p:blipFill>
                      <a:blip r:embed="rId8"/>
                      <a:srcRect/>
                      <a:stretch>
                        <a:fillRect/>
                      </a:stretch>
                    </p:blipFill>
                    <p:spPr bwMode="auto">
                      <a:xfrm>
                        <a:off x="1274763" y="2957513"/>
                        <a:ext cx="9858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Content Placeholder 10">
            <a:extLst>
              <a:ext uri="{FF2B5EF4-FFF2-40B4-BE49-F238E27FC236}">
                <a16:creationId xmlns:a16="http://schemas.microsoft.com/office/drawing/2014/main" id="{BEC1088B-C49D-4D9A-934B-F04FA21AC2DC}"/>
              </a:ext>
            </a:extLst>
          </p:cNvPr>
          <p:cNvSpPr>
            <a:spLocks noGrp="1"/>
          </p:cNvSpPr>
          <p:nvPr>
            <p:ph sz="quarter" idx="21"/>
          </p:nvPr>
        </p:nvSpPr>
        <p:spPr>
          <a:xfrm>
            <a:off x="2270905" y="2922329"/>
            <a:ext cx="3163651" cy="425450"/>
          </a:xfrm>
        </p:spPr>
        <p:txBody>
          <a:bodyPr/>
          <a:lstStyle/>
          <a:p>
            <a:pPr marL="0" indent="0">
              <a:buNone/>
            </a:pPr>
            <a:r>
              <a:rPr lang="en-IN" dirty="0"/>
              <a:t>motion is </a:t>
            </a:r>
            <a:r>
              <a:rPr lang="en-IN" b="1" dirty="0"/>
              <a:t>overdamped</a:t>
            </a:r>
            <a:r>
              <a:rPr lang="en-IN" dirty="0"/>
              <a:t>.</a:t>
            </a:r>
          </a:p>
        </p:txBody>
      </p:sp>
      <p:sp>
        <p:nvSpPr>
          <p:cNvPr id="12" name="Content Placeholder 11">
            <a:extLst>
              <a:ext uri="{FF2B5EF4-FFF2-40B4-BE49-F238E27FC236}">
                <a16:creationId xmlns:a16="http://schemas.microsoft.com/office/drawing/2014/main" id="{F0E0533A-7BA6-48A5-9F06-3D289D1A2A91}"/>
              </a:ext>
            </a:extLst>
          </p:cNvPr>
          <p:cNvSpPr>
            <a:spLocks noGrp="1"/>
          </p:cNvSpPr>
          <p:nvPr>
            <p:ph sz="quarter" idx="22"/>
          </p:nvPr>
        </p:nvSpPr>
        <p:spPr>
          <a:xfrm>
            <a:off x="356614" y="3457587"/>
            <a:ext cx="8482586" cy="885813"/>
          </a:xfrm>
        </p:spPr>
        <p:txBody>
          <a:bodyPr/>
          <a:lstStyle/>
          <a:p>
            <a:pPr marL="457200" indent="-457200">
              <a:lnSpc>
                <a:spcPct val="100000"/>
              </a:lnSpc>
              <a:spcBef>
                <a:spcPts val="624"/>
              </a:spcBef>
              <a:buClr>
                <a:schemeClr val="accent2"/>
              </a:buClr>
            </a:pPr>
            <a:r>
              <a:rPr lang="en-IN" sz="2400" dirty="0"/>
              <a:t>For both critically and overdamped conditions, the mass passes through its equilibrium position once, then creeps back to it.</a:t>
            </a:r>
          </a:p>
        </p:txBody>
      </p:sp>
      <p:pic>
        <p:nvPicPr>
          <p:cNvPr id="26" name="Content Placeholder 25" descr="A graph plots a solid curve and a dashed curve on a coordinate plane. The horizontal axis labeled t is marked from 0 to 10, in increments of 1. The vertical axis labeled u is marked from negative 1 to 2, in increments of 1. The solid curve, highlighted in blue, increases concave down from (0, 0.5) to (1.7, 1.7), decreases concave down to (4, 1.2), and then decreases concave up through (6, 0.7) and (10, 0.2). The solid curve is labeled, u of 0 equals 1 half, u prime of 0 equals 7 over 4, u equals (1 half plus 2 times t) e to the power of start fraction negative t over 2 end fraction. The dashed curve, highlighted in green, decreases concave up from (0, 0.5) to (2.2, negative 1), increases concave up to (4, negative 0.8), and then increases concave down through (6, negative 0.3), (8, negative 0.15), and (10, negative 0.05). The dashed curve is labeled, u of 0 equals 1 half, u prime of 0 equals negative 7 over 4, u equals (1 half minus 3 over 2 times t) e to the power of start fraction negative t over 2 end fraction. All values are estimated.">
            <a:extLst>
              <a:ext uri="{FF2B5EF4-FFF2-40B4-BE49-F238E27FC236}">
                <a16:creationId xmlns:a16="http://schemas.microsoft.com/office/drawing/2014/main" id="{59BF7C03-45E1-4127-9C28-E261AB2E1017}"/>
              </a:ext>
            </a:extLst>
          </p:cNvPr>
          <p:cNvPicPr>
            <a:picLocks noGrp="1" noChangeAspect="1"/>
          </p:cNvPicPr>
          <p:nvPr>
            <p:ph sz="quarter" idx="26"/>
          </p:nvPr>
        </p:nvPicPr>
        <p:blipFill>
          <a:blip r:embed="rId9"/>
          <a:stretch>
            <a:fillRect/>
          </a:stretch>
        </p:blipFill>
        <p:spPr>
          <a:xfrm>
            <a:off x="1131144" y="4343400"/>
            <a:ext cx="3151324" cy="1855067"/>
          </a:xfrm>
          <a:prstGeom prst="rect">
            <a:avLst/>
          </a:prstGeom>
        </p:spPr>
      </p:pic>
      <p:sp>
        <p:nvSpPr>
          <p:cNvPr id="16" name="Content Placeholder 15">
            <a:extLst>
              <a:ext uri="{FF2B5EF4-FFF2-40B4-BE49-F238E27FC236}">
                <a16:creationId xmlns:a16="http://schemas.microsoft.com/office/drawing/2014/main" id="{032B67D3-35A5-44F6-97C6-10986CBAFBB8}"/>
              </a:ext>
            </a:extLst>
          </p:cNvPr>
          <p:cNvSpPr>
            <a:spLocks noGrp="1"/>
          </p:cNvSpPr>
          <p:nvPr>
            <p:ph sz="quarter" idx="25"/>
          </p:nvPr>
        </p:nvSpPr>
        <p:spPr>
          <a:xfrm>
            <a:off x="5355775" y="4598986"/>
            <a:ext cx="2873746" cy="1458913"/>
          </a:xfrm>
        </p:spPr>
        <p:txBody>
          <a:bodyPr/>
          <a:lstStyle/>
          <a:p>
            <a:pPr marL="0" indent="0" algn="ctr">
              <a:buNone/>
            </a:pPr>
            <a:r>
              <a:rPr lang="en-US" dirty="0"/>
              <a:t>Critically dampened motion for two different initial conditions.</a:t>
            </a:r>
          </a:p>
        </p:txBody>
      </p:sp>
    </p:spTree>
    <p:extLst>
      <p:ext uri="{BB962C8B-B14F-4D97-AF65-F5344CB8AC3E}">
        <p14:creationId xmlns:p14="http://schemas.microsoft.com/office/powerpoint/2010/main" val="34199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21A7F-11CC-4892-A6DE-59B99C799F5A}"/>
              </a:ext>
            </a:extLst>
          </p:cNvPr>
          <p:cNvSpPr>
            <a:spLocks noGrp="1"/>
          </p:cNvSpPr>
          <p:nvPr>
            <p:ph type="title"/>
          </p:nvPr>
        </p:nvSpPr>
        <p:spPr>
          <a:xfrm>
            <a:off x="281354" y="457200"/>
            <a:ext cx="8633106" cy="926462"/>
          </a:xfrm>
        </p:spPr>
        <p:txBody>
          <a:bodyPr>
            <a:noAutofit/>
          </a:bodyPr>
          <a:lstStyle/>
          <a:p>
            <a:r>
              <a:rPr lang="en-US" dirty="0"/>
              <a:t>Example 3.7.3: Initial Value Problem </a:t>
            </a:r>
            <a:endParaRPr lang="en-IN" dirty="0"/>
          </a:p>
        </p:txBody>
      </p:sp>
      <p:sp>
        <p:nvSpPr>
          <p:cNvPr id="3" name="Content Placeholder 2">
            <a:extLst>
              <a:ext uri="{FF2B5EF4-FFF2-40B4-BE49-F238E27FC236}">
                <a16:creationId xmlns:a16="http://schemas.microsoft.com/office/drawing/2014/main" id="{655F37C9-9F2C-4AA9-B878-8578E4693DB9}"/>
              </a:ext>
            </a:extLst>
          </p:cNvPr>
          <p:cNvSpPr>
            <a:spLocks noGrp="1"/>
          </p:cNvSpPr>
          <p:nvPr>
            <p:ph sz="quarter" idx="15"/>
          </p:nvPr>
        </p:nvSpPr>
        <p:spPr>
          <a:xfrm>
            <a:off x="380060" y="1447800"/>
            <a:ext cx="8534400" cy="778003"/>
          </a:xfrm>
        </p:spPr>
        <p:txBody>
          <a:bodyPr/>
          <a:lstStyle/>
          <a:p>
            <a:pPr marL="0" indent="0">
              <a:buNone/>
            </a:pPr>
            <a:r>
              <a:rPr lang="en-US" sz="2200" dirty="0"/>
              <a:t>Suppose that the motion of a spring-mass system is governed by the initial value problem</a:t>
            </a:r>
            <a:endParaRPr lang="en-IN" sz="2200" dirty="0"/>
          </a:p>
        </p:txBody>
      </p:sp>
      <p:graphicFrame>
        <p:nvGraphicFramePr>
          <p:cNvPr id="19" name="Object 1029" descr="sum with 3 summands u super double prime plus one divided by eight times u super prime plus u equals zero comma u of zero equals two comma u super prime of zero equals zero">
            <a:extLst>
              <a:ext uri="{FF2B5EF4-FFF2-40B4-BE49-F238E27FC236}">
                <a16:creationId xmlns:a16="http://schemas.microsoft.com/office/drawing/2014/main" id="{7EFB3C9A-ABC3-4B0E-AD42-A38D9A3D0C9B}"/>
              </a:ext>
            </a:extLst>
          </p:cNvPr>
          <p:cNvGraphicFramePr>
            <a:graphicFrameLocks noGrp="1" noChangeAspect="1"/>
          </p:cNvGraphicFramePr>
          <p:nvPr>
            <p:ph type="pic" sz="quarter" idx="20"/>
            <p:extLst>
              <p:ext uri="{D42A27DB-BD31-4B8C-83A1-F6EECF244321}">
                <p14:modId xmlns:p14="http://schemas.microsoft.com/office/powerpoint/2010/main" val="2447765694"/>
              </p:ext>
            </p:extLst>
          </p:nvPr>
        </p:nvGraphicFramePr>
        <p:xfrm>
          <a:off x="2514600" y="1981200"/>
          <a:ext cx="3974642" cy="688345"/>
        </p:xfrm>
        <a:graphic>
          <a:graphicData uri="http://schemas.openxmlformats.org/presentationml/2006/ole">
            <mc:AlternateContent xmlns:mc="http://schemas.openxmlformats.org/markup-compatibility/2006">
              <mc:Choice xmlns:v="urn:schemas-microsoft-com:vml" Requires="v">
                <p:oleObj spid="_x0000_s21885" name="Equation" r:id="rId3" imgW="2273300" imgH="393700" progId="Equation.DSMT4">
                  <p:embed/>
                </p:oleObj>
              </mc:Choice>
              <mc:Fallback>
                <p:oleObj name="Equation" r:id="rId3" imgW="2273300" imgH="393700" progId="Equation.DSMT4">
                  <p:embed/>
                  <p:pic>
                    <p:nvPicPr>
                      <p:cNvPr id="187397" name="Object 1029"/>
                      <p:cNvPicPr>
                        <a:picLocks noChangeAspect="1" noChangeArrowheads="1"/>
                      </p:cNvPicPr>
                      <p:nvPr/>
                    </p:nvPicPr>
                    <p:blipFill>
                      <a:blip r:embed="rId4"/>
                      <a:srcRect/>
                      <a:stretch>
                        <a:fillRect/>
                      </a:stretch>
                    </p:blipFill>
                    <p:spPr bwMode="auto">
                      <a:xfrm>
                        <a:off x="2514600" y="1981200"/>
                        <a:ext cx="3974642" cy="688345"/>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E150DAE8-E79B-4F22-96C2-6D62F4C10258}"/>
              </a:ext>
            </a:extLst>
          </p:cNvPr>
          <p:cNvSpPr>
            <a:spLocks noGrp="1"/>
          </p:cNvSpPr>
          <p:nvPr>
            <p:ph sz="quarter" idx="18"/>
          </p:nvPr>
        </p:nvSpPr>
        <p:spPr>
          <a:xfrm>
            <a:off x="380060" y="2590800"/>
            <a:ext cx="8334022" cy="1975616"/>
          </a:xfrm>
        </p:spPr>
        <p:txBody>
          <a:bodyPr/>
          <a:lstStyle/>
          <a:p>
            <a:pPr marL="0" indent="0">
              <a:lnSpc>
                <a:spcPct val="90000"/>
              </a:lnSpc>
              <a:buNone/>
            </a:pPr>
            <a:r>
              <a:rPr lang="en-US" sz="2200" dirty="0"/>
              <a:t>Find the following:</a:t>
            </a:r>
          </a:p>
          <a:p>
            <a:pPr marL="914400" lvl="1" indent="-457200">
              <a:buClr>
                <a:schemeClr val="accent2"/>
              </a:buClr>
              <a:buFont typeface="+mj-lt"/>
              <a:buAutoNum type="alphaLcParenR"/>
            </a:pPr>
            <a:r>
              <a:rPr lang="en-US" sz="2200" dirty="0"/>
              <a:t>quasi-frequency and quasi-period;</a:t>
            </a:r>
          </a:p>
          <a:p>
            <a:pPr marL="914400" lvl="1" indent="-457200">
              <a:buClr>
                <a:schemeClr val="accent2"/>
              </a:buClr>
              <a:buFont typeface="+mj-lt"/>
              <a:buAutoNum type="alphaLcParenR"/>
            </a:pPr>
            <a:r>
              <a:rPr lang="en-US" sz="2200" dirty="0"/>
              <a:t>time at which mass passes through equilibrium position;</a:t>
            </a:r>
          </a:p>
          <a:p>
            <a:pPr marL="914400" lvl="1" indent="-457200">
              <a:buClr>
                <a:schemeClr val="accent2"/>
              </a:buClr>
              <a:buFont typeface="+mj-lt"/>
              <a:buAutoNum type="alphaLcParenR"/>
            </a:pPr>
            <a:r>
              <a:rPr lang="en-US" sz="2200" dirty="0"/>
              <a:t>time </a:t>
            </a:r>
            <a:r>
              <a:rPr lang="en-US" sz="2200" i="1" dirty="0">
                <a:sym typeface="Symbol" pitchFamily="18" charset="2"/>
              </a:rPr>
              <a:t>τ </a:t>
            </a:r>
            <a:r>
              <a:rPr lang="en-US" sz="2200" dirty="0"/>
              <a:t>such that |</a:t>
            </a:r>
            <a:r>
              <a:rPr lang="en-US" sz="2200" i="1" dirty="0"/>
              <a:t>u</a:t>
            </a:r>
            <a:r>
              <a:rPr lang="en-US" sz="2200" dirty="0"/>
              <a:t>(</a:t>
            </a:r>
            <a:r>
              <a:rPr lang="en-US" sz="2200" i="1" dirty="0"/>
              <a:t>t</a:t>
            </a:r>
            <a:r>
              <a:rPr lang="en-US" sz="2200" dirty="0"/>
              <a:t>)| &lt; 0.1 for all </a:t>
            </a:r>
            <a:r>
              <a:rPr lang="en-US" sz="2200" i="1" dirty="0"/>
              <a:t>t</a:t>
            </a:r>
            <a:r>
              <a:rPr lang="en-US" sz="2200" dirty="0"/>
              <a:t> &gt; </a:t>
            </a:r>
            <a:r>
              <a:rPr lang="en-US" sz="2200" i="1" dirty="0">
                <a:sym typeface="Symbol" pitchFamily="18" charset="2"/>
              </a:rPr>
              <a:t>τ.</a:t>
            </a:r>
            <a:endParaRPr lang="en-US" sz="2200" dirty="0"/>
          </a:p>
          <a:p>
            <a:pPr marL="0" indent="0">
              <a:lnSpc>
                <a:spcPct val="90000"/>
              </a:lnSpc>
              <a:spcBef>
                <a:spcPts val="1800"/>
              </a:spcBef>
              <a:buNone/>
            </a:pPr>
            <a:r>
              <a:rPr lang="en-US" sz="2200" dirty="0"/>
              <a:t>For Part (a), using methods of this chapter we obtain:</a:t>
            </a:r>
          </a:p>
        </p:txBody>
      </p:sp>
      <p:graphicFrame>
        <p:nvGraphicFramePr>
          <p:cNvPr id="20" name="Object 1032" descr="equation sequence part 1 u of t equals part 2 e super minus t solidus 16 of two times cosine of Square root of 255 divided by 16 t plus two divided by Square root of 255 times sine of Square root of 255 divided by 16 t equals part 3  32 divided by Square root of 255 times e super minus t solidus 16 times cosine of Square root of 255 divided by 16 t minus delta">
            <a:extLst>
              <a:ext uri="{FF2B5EF4-FFF2-40B4-BE49-F238E27FC236}">
                <a16:creationId xmlns:a16="http://schemas.microsoft.com/office/drawing/2014/main" id="{E5F474D4-DF00-45B8-924E-AF8E099B95F2}"/>
              </a:ext>
            </a:extLst>
          </p:cNvPr>
          <p:cNvGraphicFramePr>
            <a:graphicFrameLocks noGrp="1" noChangeAspect="1"/>
          </p:cNvGraphicFramePr>
          <p:nvPr>
            <p:ph sz="quarter" idx="16"/>
            <p:extLst>
              <p:ext uri="{D42A27DB-BD31-4B8C-83A1-F6EECF244321}">
                <p14:modId xmlns:p14="http://schemas.microsoft.com/office/powerpoint/2010/main" val="3395719959"/>
              </p:ext>
            </p:extLst>
          </p:nvPr>
        </p:nvGraphicFramePr>
        <p:xfrm>
          <a:off x="990600" y="4630554"/>
          <a:ext cx="7153229" cy="779646"/>
        </p:xfrm>
        <a:graphic>
          <a:graphicData uri="http://schemas.openxmlformats.org/presentationml/2006/ole">
            <mc:AlternateContent xmlns:mc="http://schemas.openxmlformats.org/markup-compatibility/2006">
              <mc:Choice xmlns:v="urn:schemas-microsoft-com:vml" Requires="v">
                <p:oleObj spid="_x0000_s21886" name="Equation" r:id="rId5" imgW="4660560" imgH="507960" progId="Equation.3">
                  <p:embed/>
                </p:oleObj>
              </mc:Choice>
              <mc:Fallback>
                <p:oleObj name="Equation" r:id="rId5" imgW="4660560" imgH="507960" progId="Equation.3">
                  <p:embed/>
                  <p:pic>
                    <p:nvPicPr>
                      <p:cNvPr id="187400" name="Object 10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4630554"/>
                        <a:ext cx="7153229" cy="779646"/>
                      </a:xfrm>
                      <a:prstGeom prst="rect">
                        <a:avLst/>
                      </a:prstGeom>
                      <a:noFill/>
                      <a:ln>
                        <a:noFill/>
                      </a:ln>
                      <a:effectLst/>
                    </p:spPr>
                  </p:pic>
                </p:oleObj>
              </mc:Fallback>
            </mc:AlternateContent>
          </a:graphicData>
        </a:graphic>
      </p:graphicFrame>
      <p:sp>
        <p:nvSpPr>
          <p:cNvPr id="8" name="Content Placeholder 7">
            <a:extLst>
              <a:ext uri="{FF2B5EF4-FFF2-40B4-BE49-F238E27FC236}">
                <a16:creationId xmlns:a16="http://schemas.microsoft.com/office/drawing/2014/main" id="{8ABDEFC3-224F-4D83-AACD-8F650BBCF4EC}"/>
              </a:ext>
            </a:extLst>
          </p:cNvPr>
          <p:cNvSpPr>
            <a:spLocks noGrp="1"/>
          </p:cNvSpPr>
          <p:nvPr>
            <p:ph sz="quarter" idx="21"/>
          </p:nvPr>
        </p:nvSpPr>
        <p:spPr>
          <a:xfrm>
            <a:off x="457200" y="5355673"/>
            <a:ext cx="914401" cy="435527"/>
          </a:xfrm>
        </p:spPr>
        <p:txBody>
          <a:bodyPr/>
          <a:lstStyle/>
          <a:p>
            <a:pPr marL="0" indent="0">
              <a:buNone/>
            </a:pPr>
            <a:r>
              <a:rPr lang="en-IN" sz="2200" dirty="0"/>
              <a:t>where</a:t>
            </a:r>
          </a:p>
        </p:txBody>
      </p:sp>
      <p:graphicFrame>
        <p:nvGraphicFramePr>
          <p:cNvPr id="21" name="Object 1033" descr="multirelation tangent of delta equals one divided by Square root of 255 right double arrow delta approximately equals 0.06254 left parenthesis recall cap a equals cap r times cosine of delta comma cap b equals cap r times sine of delta right parenthesis">
            <a:extLst>
              <a:ext uri="{FF2B5EF4-FFF2-40B4-BE49-F238E27FC236}">
                <a16:creationId xmlns:a16="http://schemas.microsoft.com/office/drawing/2014/main" id="{A7CE9E88-FA48-454F-AC53-C03907E16B51}"/>
              </a:ext>
            </a:extLst>
          </p:cNvPr>
          <p:cNvGraphicFramePr>
            <a:graphicFrameLocks noGrp="1" noChangeAspect="1"/>
          </p:cNvGraphicFramePr>
          <p:nvPr>
            <p:ph type="pic" sz="quarter" idx="24"/>
            <p:extLst>
              <p:ext uri="{D42A27DB-BD31-4B8C-83A1-F6EECF244321}">
                <p14:modId xmlns:p14="http://schemas.microsoft.com/office/powerpoint/2010/main" val="1552659268"/>
              </p:ext>
            </p:extLst>
          </p:nvPr>
        </p:nvGraphicFramePr>
        <p:xfrm>
          <a:off x="1447800" y="5472510"/>
          <a:ext cx="7241682" cy="775890"/>
        </p:xfrm>
        <a:graphic>
          <a:graphicData uri="http://schemas.openxmlformats.org/presentationml/2006/ole">
            <mc:AlternateContent xmlns:mc="http://schemas.openxmlformats.org/markup-compatibility/2006">
              <mc:Choice xmlns:v="urn:schemas-microsoft-com:vml" Requires="v">
                <p:oleObj spid="_x0000_s21887" name="Equation" r:id="rId7" imgW="3911400" imgH="419040" progId="Equation.3">
                  <p:embed/>
                </p:oleObj>
              </mc:Choice>
              <mc:Fallback>
                <p:oleObj name="Equation" r:id="rId7" imgW="3911400" imgH="419040" progId="Equation.3">
                  <p:embed/>
                  <p:pic>
                    <p:nvPicPr>
                      <p:cNvPr id="187401" name="Object 1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5472510"/>
                        <a:ext cx="7241682" cy="77589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56187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C6CD-F1DB-4C77-9749-6366361B2B62}"/>
              </a:ext>
            </a:extLst>
          </p:cNvPr>
          <p:cNvSpPr>
            <a:spLocks noGrp="1"/>
          </p:cNvSpPr>
          <p:nvPr>
            <p:ph type="title"/>
          </p:nvPr>
        </p:nvSpPr>
        <p:spPr/>
        <p:txBody>
          <a:bodyPr>
            <a:noAutofit/>
          </a:bodyPr>
          <a:lstStyle/>
          <a:p>
            <a:r>
              <a:rPr lang="en-US" dirty="0"/>
              <a:t>Example 3.7.3: Quasi Frequency &amp; Period</a:t>
            </a:r>
            <a:endParaRPr lang="en-IN" dirty="0"/>
          </a:p>
        </p:txBody>
      </p:sp>
      <p:sp>
        <p:nvSpPr>
          <p:cNvPr id="6" name="Content Placeholder 5">
            <a:extLst>
              <a:ext uri="{FF2B5EF4-FFF2-40B4-BE49-F238E27FC236}">
                <a16:creationId xmlns:a16="http://schemas.microsoft.com/office/drawing/2014/main" id="{F31BEE5B-9AF4-4433-BDBD-DF1AED6F02B2}"/>
              </a:ext>
            </a:extLst>
          </p:cNvPr>
          <p:cNvSpPr>
            <a:spLocks noGrp="1"/>
          </p:cNvSpPr>
          <p:nvPr>
            <p:ph sz="quarter" idx="15"/>
          </p:nvPr>
        </p:nvSpPr>
        <p:spPr>
          <a:xfrm>
            <a:off x="380060" y="1692275"/>
            <a:ext cx="3506140" cy="425450"/>
          </a:xfrm>
        </p:spPr>
        <p:txBody>
          <a:bodyPr/>
          <a:lstStyle/>
          <a:p>
            <a:pPr marL="457200" indent="-457200"/>
            <a:r>
              <a:rPr lang="en-US" sz="2400" dirty="0"/>
              <a:t>The quasi-frequency is</a:t>
            </a:r>
            <a:endParaRPr lang="en-US" sz="2000" dirty="0"/>
          </a:p>
        </p:txBody>
      </p:sp>
      <p:graphicFrame>
        <p:nvGraphicFramePr>
          <p:cNvPr id="25" name="Object 24" descr="u equals Square root of 255 solidus 16 comma">
            <a:extLst>
              <a:ext uri="{FF2B5EF4-FFF2-40B4-BE49-F238E27FC236}">
                <a16:creationId xmlns:a16="http://schemas.microsoft.com/office/drawing/2014/main" id="{DDC631CB-BE0C-41AB-873D-8F1E17E40D46}"/>
              </a:ext>
            </a:extLst>
          </p:cNvPr>
          <p:cNvGraphicFramePr>
            <a:graphicFrameLocks noChangeAspect="1"/>
          </p:cNvGraphicFramePr>
          <p:nvPr>
            <p:extLst>
              <p:ext uri="{D42A27DB-BD31-4B8C-83A1-F6EECF244321}">
                <p14:modId xmlns:p14="http://schemas.microsoft.com/office/powerpoint/2010/main" val="2588104193"/>
              </p:ext>
            </p:extLst>
          </p:nvPr>
        </p:nvGraphicFramePr>
        <p:xfrm>
          <a:off x="3804368" y="1690981"/>
          <a:ext cx="1507421" cy="427478"/>
        </p:xfrm>
        <a:graphic>
          <a:graphicData uri="http://schemas.openxmlformats.org/presentationml/2006/ole">
            <mc:AlternateContent xmlns:mc="http://schemas.openxmlformats.org/markup-compatibility/2006">
              <mc:Choice xmlns:v="urn:schemas-microsoft-com:vml" Requires="v">
                <p:oleObj spid="_x0000_s28690" name="Equation" r:id="rId3" imgW="850680" imgH="241200" progId="Equation.DSMT4">
                  <p:embed/>
                </p:oleObj>
              </mc:Choice>
              <mc:Fallback>
                <p:oleObj name="Equation" r:id="rId3" imgW="850680" imgH="241200" progId="Equation.DSMT4">
                  <p:embed/>
                  <p:pic>
                    <p:nvPicPr>
                      <p:cNvPr id="4" name="Object 3"/>
                      <p:cNvPicPr>
                        <a:picLocks noChangeAspect="1" noChangeArrowheads="1"/>
                      </p:cNvPicPr>
                      <p:nvPr/>
                    </p:nvPicPr>
                    <p:blipFill>
                      <a:blip r:embed="rId4"/>
                      <a:srcRect/>
                      <a:stretch>
                        <a:fillRect/>
                      </a:stretch>
                    </p:blipFill>
                    <p:spPr bwMode="auto">
                      <a:xfrm>
                        <a:off x="3804368" y="1690981"/>
                        <a:ext cx="1507421" cy="427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Content Placeholder 6">
            <a:extLst>
              <a:ext uri="{FF2B5EF4-FFF2-40B4-BE49-F238E27FC236}">
                <a16:creationId xmlns:a16="http://schemas.microsoft.com/office/drawing/2014/main" id="{1D1AC43C-E4E7-4AAF-8E17-FF5A548ADA60}"/>
              </a:ext>
            </a:extLst>
          </p:cNvPr>
          <p:cNvSpPr>
            <a:spLocks noGrp="1"/>
          </p:cNvSpPr>
          <p:nvPr>
            <p:ph sz="quarter" idx="16"/>
          </p:nvPr>
        </p:nvSpPr>
        <p:spPr>
          <a:xfrm>
            <a:off x="428625" y="1700507"/>
            <a:ext cx="8036631" cy="2054058"/>
          </a:xfrm>
        </p:spPr>
        <p:txBody>
          <a:bodyPr/>
          <a:lstStyle/>
          <a:p>
            <a:pPr marL="457200" indent="4400550"/>
            <a:r>
              <a:rPr lang="en-US" sz="2400" dirty="0"/>
              <a:t>and the quasi-period is 𝑇</a:t>
            </a:r>
            <a:r>
              <a:rPr lang="en-US" sz="2400" baseline="-25000" dirty="0"/>
              <a:t>𝑑 </a:t>
            </a:r>
            <a:r>
              <a:rPr lang="en-US" sz="2400" dirty="0"/>
              <a:t>= 2𝜋∕𝜇.</a:t>
            </a:r>
          </a:p>
          <a:p>
            <a:pPr marL="457200" indent="-457200">
              <a:buClr>
                <a:schemeClr val="accent2"/>
              </a:buClr>
              <a:buFont typeface="Arial" panose="020B0604020202020204" pitchFamily="34" charset="0"/>
              <a:buChar char="•"/>
            </a:pPr>
            <a:r>
              <a:rPr lang="en-US" sz="2400" dirty="0"/>
              <a:t>For the undamped case: 𝜔</a:t>
            </a:r>
            <a:r>
              <a:rPr lang="en-US" sz="2400" baseline="-25000" dirty="0"/>
              <a:t>0 </a:t>
            </a:r>
            <a:r>
              <a:rPr lang="en-US" sz="2400" dirty="0"/>
              <a:t>= 1, 𝑇 = 2𝜋</a:t>
            </a:r>
          </a:p>
          <a:p>
            <a:pPr marL="457200" indent="-457200">
              <a:buClr>
                <a:schemeClr val="accent2"/>
              </a:buClr>
              <a:buFont typeface="Arial" panose="020B0604020202020204" pitchFamily="34" charset="0"/>
              <a:buChar char="•"/>
            </a:pPr>
            <a:r>
              <a:rPr lang="en-US" sz="2400" dirty="0"/>
              <a:t>The graph of this solution, along with solution to the corresponding undamped problem, is given below. </a:t>
            </a:r>
          </a:p>
        </p:txBody>
      </p:sp>
      <p:pic>
        <p:nvPicPr>
          <p:cNvPr id="26" name="Picture Placeholder 25" descr="A graph plots a solid curve and a dashed curve on a coordinate plane. The horizontal axis labeled t is marked from 0 to 50, in increments of 10. The vertical axis labeled u is marked from negative 2 to 2, in increments of 1. The solid curve, highlighted in blue, starts at (0, 2) and oscillates about the positive t axis with its amplitude decreasing as t value increases. The solid curve is labeled u double prime plus 0.125 u prime plus u equals 0. The maxima of the curve are at (6.5, 1.3), (12.5, 0.9), (19, 0.6), (25, 0.5), (31.5, 0.3), (37.5, 0.2), and (43, 0.1). The minima of the curve are at (3.5, negative 1.6), (9.5, negative 1.1), (16, negative 0.8), (22, negative 0.5), (28, negative 0.3), (34, negative 0.2), (40.5, negative 0.15), and (47, negative 0.1). The dashed curve, highlighted in green, starts at (0, 2) and oscillates about the positive t axis with constant amplitude. The dashed curve is labeled u double prime plus u equals 0. The maxima of the curve are at (6.5, 2), (12.5, 2), (19, 2), (25, 2), (31.5, 2), (37.5, 2), and (43, 2). The minima of the curve are at (3.5, negative 2), (9.5, negative 2), (16, negative 2), (22, negative 2), (28, negative 2), (34, negative 2), (40.5, negative 2), and (47, negative 2). All values are estimated.">
            <a:extLst>
              <a:ext uri="{FF2B5EF4-FFF2-40B4-BE49-F238E27FC236}">
                <a16:creationId xmlns:a16="http://schemas.microsoft.com/office/drawing/2014/main" id="{67D70B4C-58FF-4C52-916C-3EEE4C0959D2}"/>
              </a:ext>
            </a:extLst>
          </p:cNvPr>
          <p:cNvPicPr>
            <a:picLocks noGrp="1" noChangeAspect="1"/>
          </p:cNvPicPr>
          <p:nvPr>
            <p:ph type="pic" sz="quarter" idx="20"/>
          </p:nvPr>
        </p:nvPicPr>
        <p:blipFill>
          <a:blip r:embed="rId5"/>
          <a:stretch>
            <a:fillRect/>
          </a:stretch>
        </p:blipFill>
        <p:spPr>
          <a:xfrm>
            <a:off x="496962" y="3774356"/>
            <a:ext cx="4154434" cy="2432199"/>
          </a:xfrm>
          <a:prstGeom prst="rect">
            <a:avLst/>
          </a:prstGeom>
        </p:spPr>
      </p:pic>
      <p:sp>
        <p:nvSpPr>
          <p:cNvPr id="9" name="Content Placeholder 8">
            <a:extLst>
              <a:ext uri="{FF2B5EF4-FFF2-40B4-BE49-F238E27FC236}">
                <a16:creationId xmlns:a16="http://schemas.microsoft.com/office/drawing/2014/main" id="{E5DA6289-2FBD-44ED-88B5-EA380F3EF9F1}"/>
              </a:ext>
            </a:extLst>
          </p:cNvPr>
          <p:cNvSpPr>
            <a:spLocks noGrp="1"/>
          </p:cNvSpPr>
          <p:nvPr>
            <p:ph sz="quarter" idx="18"/>
          </p:nvPr>
        </p:nvSpPr>
        <p:spPr>
          <a:xfrm>
            <a:off x="4955176" y="4027462"/>
            <a:ext cx="3376436" cy="1612924"/>
          </a:xfrm>
        </p:spPr>
        <p:txBody>
          <a:bodyPr/>
          <a:lstStyle/>
          <a:p>
            <a:pPr marL="0" indent="0">
              <a:buNone/>
            </a:pPr>
            <a:r>
              <a:rPr lang="en-US" dirty="0"/>
              <a:t>Blue curve = small damping</a:t>
            </a:r>
          </a:p>
          <a:p>
            <a:pPr marL="0" indent="0">
              <a:buNone/>
            </a:pPr>
            <a:r>
              <a:rPr lang="en-US" dirty="0"/>
              <a:t>Dotted green curve = no damping</a:t>
            </a:r>
          </a:p>
        </p:txBody>
      </p:sp>
    </p:spTree>
    <p:extLst>
      <p:ext uri="{BB962C8B-B14F-4D97-AF65-F5344CB8AC3E}">
        <p14:creationId xmlns:p14="http://schemas.microsoft.com/office/powerpoint/2010/main" val="117190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092A-43F8-4356-9E82-077295DE3005}"/>
              </a:ext>
            </a:extLst>
          </p:cNvPr>
          <p:cNvSpPr>
            <a:spLocks noGrp="1"/>
          </p:cNvSpPr>
          <p:nvPr>
            <p:ph type="title"/>
          </p:nvPr>
        </p:nvSpPr>
        <p:spPr>
          <a:xfrm>
            <a:off x="281354" y="457199"/>
            <a:ext cx="8534400" cy="852001"/>
          </a:xfrm>
        </p:spPr>
        <p:txBody>
          <a:bodyPr>
            <a:noAutofit/>
          </a:bodyPr>
          <a:lstStyle/>
          <a:p>
            <a:r>
              <a:rPr lang="en-US" dirty="0"/>
              <a:t>Example 3.7.3: Damping Coefficient</a:t>
            </a:r>
            <a:endParaRPr lang="en-IN" dirty="0"/>
          </a:p>
        </p:txBody>
      </p:sp>
      <p:sp>
        <p:nvSpPr>
          <p:cNvPr id="3" name="Content Placeholder 2">
            <a:extLst>
              <a:ext uri="{FF2B5EF4-FFF2-40B4-BE49-F238E27FC236}">
                <a16:creationId xmlns:a16="http://schemas.microsoft.com/office/drawing/2014/main" id="{6229C609-8B4D-4E9F-AF59-96A287ABCBC9}"/>
              </a:ext>
            </a:extLst>
          </p:cNvPr>
          <p:cNvSpPr>
            <a:spLocks noGrp="1"/>
          </p:cNvSpPr>
          <p:nvPr>
            <p:ph sz="quarter" idx="15"/>
          </p:nvPr>
        </p:nvSpPr>
        <p:spPr>
          <a:xfrm>
            <a:off x="380060" y="1447800"/>
            <a:ext cx="8534400" cy="425450"/>
          </a:xfrm>
        </p:spPr>
        <p:txBody>
          <a:bodyPr/>
          <a:lstStyle/>
          <a:p>
            <a:pPr marL="461963" indent="-461963"/>
            <a:r>
              <a:rPr lang="en-US" sz="2200" dirty="0"/>
              <a:t>The damping coefficient is </a:t>
            </a:r>
            <a:r>
              <a:rPr lang="el-GR" sz="2200" i="1" dirty="0"/>
              <a:t>γ</a:t>
            </a:r>
            <a:r>
              <a:rPr lang="en-IN" sz="2200" dirty="0"/>
              <a:t> </a:t>
            </a:r>
            <a:r>
              <a:rPr lang="en-US" sz="2200" dirty="0"/>
              <a:t>= 0.125 = 1/8, and this is 1/16 of the critical value</a:t>
            </a:r>
          </a:p>
        </p:txBody>
      </p:sp>
      <p:graphicFrame>
        <p:nvGraphicFramePr>
          <p:cNvPr id="12" name="Object 6" descr="two times Square root of k times m equals two">
            <a:extLst>
              <a:ext uri="{FF2B5EF4-FFF2-40B4-BE49-F238E27FC236}">
                <a16:creationId xmlns:a16="http://schemas.microsoft.com/office/drawing/2014/main" id="{2E84C24D-8A4B-4315-AFAC-388121C62013}"/>
              </a:ext>
            </a:extLst>
          </p:cNvPr>
          <p:cNvGraphicFramePr>
            <a:graphicFrameLocks noChangeAspect="1"/>
          </p:cNvGraphicFramePr>
          <p:nvPr>
            <p:extLst>
              <p:ext uri="{D42A27DB-BD31-4B8C-83A1-F6EECF244321}">
                <p14:modId xmlns:p14="http://schemas.microsoft.com/office/powerpoint/2010/main" val="3408391636"/>
              </p:ext>
            </p:extLst>
          </p:nvPr>
        </p:nvGraphicFramePr>
        <p:xfrm>
          <a:off x="2438400" y="1736725"/>
          <a:ext cx="1147441" cy="404979"/>
        </p:xfrm>
        <a:graphic>
          <a:graphicData uri="http://schemas.openxmlformats.org/presentationml/2006/ole">
            <mc:AlternateContent xmlns:mc="http://schemas.openxmlformats.org/markup-compatibility/2006">
              <mc:Choice xmlns:v="urn:schemas-microsoft-com:vml" Requires="v">
                <p:oleObj spid="_x0000_s23810" name="Equation" r:id="rId3" imgW="647640" imgH="228600" progId="Equation.3">
                  <p:embed/>
                </p:oleObj>
              </mc:Choice>
              <mc:Fallback>
                <p:oleObj name="Equation" r:id="rId3" imgW="647640" imgH="228600" progId="Equation.3">
                  <p:embed/>
                  <p:pic>
                    <p:nvPicPr>
                      <p:cNvPr id="19" name="Object 6">
                        <a:extLst>
                          <a:ext uri="{FF2B5EF4-FFF2-40B4-BE49-F238E27FC236}">
                            <a16:creationId xmlns:a16="http://schemas.microsoft.com/office/drawing/2014/main" id="{B29204B3-AC70-4007-AB50-47748F233F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736725"/>
                        <a:ext cx="1147441" cy="4049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Content Placeholder 7">
            <a:extLst>
              <a:ext uri="{FF2B5EF4-FFF2-40B4-BE49-F238E27FC236}">
                <a16:creationId xmlns:a16="http://schemas.microsoft.com/office/drawing/2014/main" id="{84EC6799-0B13-4B51-BC0A-6C6EF1981407}"/>
              </a:ext>
            </a:extLst>
          </p:cNvPr>
          <p:cNvSpPr>
            <a:spLocks noGrp="1"/>
          </p:cNvSpPr>
          <p:nvPr>
            <p:ph sz="quarter" idx="16"/>
          </p:nvPr>
        </p:nvSpPr>
        <p:spPr>
          <a:xfrm>
            <a:off x="375252" y="2141705"/>
            <a:ext cx="8159148" cy="1207784"/>
          </a:xfrm>
        </p:spPr>
        <p:txBody>
          <a:bodyPr/>
          <a:lstStyle/>
          <a:p>
            <a:pPr marL="457200" indent="-457200">
              <a:buClr>
                <a:schemeClr val="accent2"/>
              </a:buClr>
              <a:buFont typeface="Arial" panose="020B0604020202020204" pitchFamily="34" charset="0"/>
              <a:buChar char="•"/>
            </a:pPr>
            <a:r>
              <a:rPr lang="en-US" sz="2200" dirty="0"/>
              <a:t>Thus damping is small relative to mass and spring stiffness, nevertheless the oscillation amplitude diminishes quickly. </a:t>
            </a:r>
          </a:p>
          <a:p>
            <a:pPr marL="457200" indent="-457200">
              <a:buClr>
                <a:schemeClr val="accent2"/>
              </a:buClr>
              <a:buFont typeface="Arial" panose="020B0604020202020204" pitchFamily="34" charset="0"/>
              <a:buChar char="•"/>
            </a:pPr>
            <a:r>
              <a:rPr lang="en-US" sz="2200" dirty="0"/>
              <a:t>Using a solver, we find that |</a:t>
            </a:r>
            <a:r>
              <a:rPr lang="en-US" sz="2200" i="1" dirty="0"/>
              <a:t>u</a:t>
            </a:r>
            <a:r>
              <a:rPr lang="en-US" sz="2200" dirty="0"/>
              <a:t>(</a:t>
            </a:r>
            <a:r>
              <a:rPr lang="en-US" sz="2200" i="1" dirty="0"/>
              <a:t>t</a:t>
            </a:r>
            <a:r>
              <a:rPr lang="en-US" sz="2200" dirty="0"/>
              <a:t>)| &lt; 0.1 for </a:t>
            </a:r>
            <a:r>
              <a:rPr lang="en-US" sz="2200" i="1" dirty="0"/>
              <a:t>t</a:t>
            </a:r>
            <a:r>
              <a:rPr lang="en-US" sz="2200" dirty="0"/>
              <a:t> &gt;</a:t>
            </a:r>
            <a:endParaRPr lang="en-US" sz="2200" i="1" dirty="0">
              <a:sym typeface="Symbol" pitchFamily="18" charset="2"/>
            </a:endParaRPr>
          </a:p>
        </p:txBody>
      </p:sp>
      <p:graphicFrame>
        <p:nvGraphicFramePr>
          <p:cNvPr id="33" name="Object 13" descr="tau approximately equals 47.5149 s">
            <a:extLst>
              <a:ext uri="{FF2B5EF4-FFF2-40B4-BE49-F238E27FC236}">
                <a16:creationId xmlns:a16="http://schemas.microsoft.com/office/drawing/2014/main" id="{29DF01C4-BB59-4820-A08E-85FF3175BF8B}"/>
              </a:ext>
            </a:extLst>
          </p:cNvPr>
          <p:cNvGraphicFramePr>
            <a:graphicFrameLocks noGrp="1" noChangeAspect="1"/>
          </p:cNvGraphicFramePr>
          <p:nvPr>
            <p:ph type="pic" sz="quarter" idx="20"/>
            <p:extLst>
              <p:ext uri="{D42A27DB-BD31-4B8C-83A1-F6EECF244321}">
                <p14:modId xmlns:p14="http://schemas.microsoft.com/office/powerpoint/2010/main" val="704235052"/>
              </p:ext>
            </p:extLst>
          </p:nvPr>
        </p:nvGraphicFramePr>
        <p:xfrm>
          <a:off x="6091238" y="2930525"/>
          <a:ext cx="1247775" cy="252413"/>
        </p:xfrm>
        <a:graphic>
          <a:graphicData uri="http://schemas.openxmlformats.org/presentationml/2006/ole">
            <mc:AlternateContent xmlns:mc="http://schemas.openxmlformats.org/markup-compatibility/2006">
              <mc:Choice xmlns:v="urn:schemas-microsoft-com:vml" Requires="v">
                <p:oleObj spid="_x0000_s23811" name="Equation" r:id="rId5" imgW="876240" imgH="177480" progId="Equation.DSMT4">
                  <p:embed/>
                </p:oleObj>
              </mc:Choice>
              <mc:Fallback>
                <p:oleObj name="Equation" r:id="rId5" imgW="876240" imgH="177480" progId="Equation.DSMT4">
                  <p:embed/>
                  <p:pic>
                    <p:nvPicPr>
                      <p:cNvPr id="7" name="Object 13"/>
                      <p:cNvPicPr>
                        <a:picLocks noChangeAspect="1" noChangeArrowheads="1"/>
                      </p:cNvPicPr>
                      <p:nvPr/>
                    </p:nvPicPr>
                    <p:blipFill>
                      <a:blip r:embed="rId6"/>
                      <a:srcRect/>
                      <a:stretch>
                        <a:fillRect/>
                      </a:stretch>
                    </p:blipFill>
                    <p:spPr bwMode="auto">
                      <a:xfrm>
                        <a:off x="6091238" y="2930525"/>
                        <a:ext cx="1247775" cy="252413"/>
                      </a:xfrm>
                      <a:prstGeom prst="rect">
                        <a:avLst/>
                      </a:prstGeom>
                      <a:noFill/>
                    </p:spPr>
                  </p:pic>
                </p:oleObj>
              </mc:Fallback>
            </mc:AlternateContent>
          </a:graphicData>
        </a:graphic>
      </p:graphicFrame>
      <p:pic>
        <p:nvPicPr>
          <p:cNvPr id="6" name="Picture 5" descr="A graph plots a curve and two horizontal lines on a coordinate plane. The horizontal axis labeled t is marked from 40 to 60, in increments of 5. The vertical axis labeled u is marked from negative 0.15 to 0.1, in increments of 0.05. The horizontal line labeled u equals 0.1 starts at (0, 0.1) and moves to the right in the first quadrant. The horizontal line labeled u equals negative 0.1 starts at (0, negative 0.1) and moves to the right in the fourth quadrant. The curve labeled u equals start fraction 32 over square root of 255 end fraction times e to the power of start fraction negative t over 16 end fraction, times cosine of left parenthesis start fraction square root of 255 over 16 end fraction times t minus 0.06254 right parenthesis, starts at (40, negative 0.08) and ends at (60, negative 0.05). The maxima of the curve are at (44, 0.13), (50.5, 0.08), and (56.8, 0.06). The minima of the curve are at (41, negative 0.16), (47, negative 0.105), and (53.5, negative 0.07). All values are estimated. "/>
          <p:cNvPicPr>
            <a:picLocks noChangeAspect="1"/>
          </p:cNvPicPr>
          <p:nvPr/>
        </p:nvPicPr>
        <p:blipFill rotWithShape="1">
          <a:blip r:embed="rId7"/>
          <a:srcRect t="4185"/>
          <a:stretch/>
        </p:blipFill>
        <p:spPr>
          <a:xfrm>
            <a:off x="609600" y="3429000"/>
            <a:ext cx="4925251" cy="2811731"/>
          </a:xfrm>
          <a:prstGeom prst="rect">
            <a:avLst/>
          </a:prstGeom>
        </p:spPr>
      </p:pic>
      <p:sp>
        <p:nvSpPr>
          <p:cNvPr id="10" name="Content Placeholder 9">
            <a:extLst>
              <a:ext uri="{FF2B5EF4-FFF2-40B4-BE49-F238E27FC236}">
                <a16:creationId xmlns:a16="http://schemas.microsoft.com/office/drawing/2014/main" id="{97431532-E8A0-4B02-83E6-109BD22FE0E1}"/>
              </a:ext>
            </a:extLst>
          </p:cNvPr>
          <p:cNvSpPr>
            <a:spLocks noGrp="1"/>
          </p:cNvSpPr>
          <p:nvPr>
            <p:ph sz="quarter" idx="18"/>
          </p:nvPr>
        </p:nvSpPr>
        <p:spPr>
          <a:xfrm>
            <a:off x="5715000" y="4194694"/>
            <a:ext cx="2819400" cy="1367906"/>
          </a:xfrm>
        </p:spPr>
        <p:txBody>
          <a:bodyPr/>
          <a:lstStyle/>
          <a:p>
            <a:pPr marL="0" indent="0">
              <a:buNone/>
            </a:pPr>
            <a:r>
              <a:rPr lang="en-US" sz="1800" dirty="0"/>
              <a:t>Solution for 40 ≤ 𝑡 ≤ 60, showing time</a:t>
            </a:r>
            <a:r>
              <a:rPr lang="en-US" sz="1800" i="1" dirty="0"/>
              <a:t> </a:t>
            </a:r>
            <a:r>
              <a:rPr lang="en-US" sz="1800" i="1" dirty="0">
                <a:sym typeface="Symbol" panose="05050102010706020507" pitchFamily="18" charset="2"/>
              </a:rPr>
              <a:t> </a:t>
            </a:r>
            <a:r>
              <a:rPr lang="en-US" sz="1800" dirty="0">
                <a:sym typeface="Symbol" panose="05050102010706020507" pitchFamily="18" charset="2"/>
              </a:rPr>
              <a:t>after which the absolute value of the mass position is &lt; 0.1</a:t>
            </a:r>
            <a:endParaRPr lang="en-US" sz="1800" dirty="0"/>
          </a:p>
        </p:txBody>
      </p:sp>
    </p:spTree>
    <p:extLst>
      <p:ext uri="{BB962C8B-B14F-4D97-AF65-F5344CB8AC3E}">
        <p14:creationId xmlns:p14="http://schemas.microsoft.com/office/powerpoint/2010/main" val="1555246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3F44-938F-4316-8295-3FF51E8252F9}"/>
              </a:ext>
            </a:extLst>
          </p:cNvPr>
          <p:cNvSpPr>
            <a:spLocks noGrp="1"/>
          </p:cNvSpPr>
          <p:nvPr>
            <p:ph type="title"/>
          </p:nvPr>
        </p:nvSpPr>
        <p:spPr>
          <a:xfrm>
            <a:off x="281354" y="457200"/>
            <a:ext cx="8534400" cy="1141412"/>
          </a:xfrm>
        </p:spPr>
        <p:txBody>
          <a:bodyPr>
            <a:noAutofit/>
          </a:bodyPr>
          <a:lstStyle/>
          <a:p>
            <a:r>
              <a:rPr lang="en-US" dirty="0"/>
              <a:t>Example 3.7.3: Time for Mass to Pass Through Equilibrium Position</a:t>
            </a:r>
            <a:endParaRPr lang="en-IN" dirty="0"/>
          </a:p>
        </p:txBody>
      </p:sp>
      <p:sp>
        <p:nvSpPr>
          <p:cNvPr id="3" name="Content Placeholder 2">
            <a:extLst>
              <a:ext uri="{FF2B5EF4-FFF2-40B4-BE49-F238E27FC236}">
                <a16:creationId xmlns:a16="http://schemas.microsoft.com/office/drawing/2014/main" id="{CBAE5EB9-852E-42B8-81B6-E7E3B827AA32}"/>
              </a:ext>
            </a:extLst>
          </p:cNvPr>
          <p:cNvSpPr>
            <a:spLocks noGrp="1"/>
          </p:cNvSpPr>
          <p:nvPr>
            <p:ph sz="quarter" idx="15"/>
          </p:nvPr>
        </p:nvSpPr>
        <p:spPr>
          <a:xfrm>
            <a:off x="331724" y="1846404"/>
            <a:ext cx="8534400" cy="744395"/>
          </a:xfrm>
        </p:spPr>
        <p:txBody>
          <a:bodyPr/>
          <a:lstStyle/>
          <a:p>
            <a:pPr marL="461963" indent="-461963">
              <a:lnSpc>
                <a:spcPct val="100000"/>
              </a:lnSpc>
            </a:pPr>
            <a:r>
              <a:rPr lang="en-US" sz="2400" dirty="0"/>
              <a:t>To find the time at which the mass first passes through the equilibrium position, we must solve</a:t>
            </a:r>
          </a:p>
        </p:txBody>
      </p:sp>
      <p:graphicFrame>
        <p:nvGraphicFramePr>
          <p:cNvPr id="19" name="Object 5" descr="equation sequence part 1 u of t equals part 2  32 divided by Square root of 255 times e super minus t solidus 16 times cosine of Square root of 255 divided by 16 t minus delta equals part 3 zero">
            <a:extLst>
              <a:ext uri="{FF2B5EF4-FFF2-40B4-BE49-F238E27FC236}">
                <a16:creationId xmlns:a16="http://schemas.microsoft.com/office/drawing/2014/main" id="{2BF2D116-406C-4362-9E21-90213205D43E}"/>
              </a:ext>
            </a:extLst>
          </p:cNvPr>
          <p:cNvGraphicFramePr>
            <a:graphicFrameLocks noGrp="1" noChangeAspect="1"/>
          </p:cNvGraphicFramePr>
          <p:nvPr>
            <p:ph sz="quarter" idx="16"/>
            <p:extLst>
              <p:ext uri="{D42A27DB-BD31-4B8C-83A1-F6EECF244321}">
                <p14:modId xmlns:p14="http://schemas.microsoft.com/office/powerpoint/2010/main" val="3670616296"/>
              </p:ext>
            </p:extLst>
          </p:nvPr>
        </p:nvGraphicFramePr>
        <p:xfrm>
          <a:off x="2275726" y="2667000"/>
          <a:ext cx="4631055" cy="990600"/>
        </p:xfrm>
        <a:graphic>
          <a:graphicData uri="http://schemas.openxmlformats.org/presentationml/2006/ole">
            <mc:AlternateContent xmlns:mc="http://schemas.openxmlformats.org/markup-compatibility/2006">
              <mc:Choice xmlns:v="urn:schemas-microsoft-com:vml" Requires="v">
                <p:oleObj spid="_x0000_s24832" name="Equation" r:id="rId3" imgW="2374560" imgH="507960" progId="Equation.3">
                  <p:embed/>
                </p:oleObj>
              </mc:Choice>
              <mc:Fallback>
                <p:oleObj name="Equation" r:id="rId3" imgW="2374560" imgH="507960" progId="Equation.3">
                  <p:embed/>
                  <p:pic>
                    <p:nvPicPr>
                      <p:cNvPr id="1914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5726" y="2667000"/>
                        <a:ext cx="4631055" cy="990600"/>
                      </a:xfrm>
                      <a:prstGeom prst="rect">
                        <a:avLst/>
                      </a:prstGeom>
                      <a:noFill/>
                      <a:ln>
                        <a:noFill/>
                      </a:ln>
                      <a:effectLst/>
                    </p:spPr>
                  </p:pic>
                </p:oleObj>
              </mc:Fallback>
            </mc:AlternateContent>
          </a:graphicData>
        </a:graphic>
      </p:graphicFrame>
      <p:sp>
        <p:nvSpPr>
          <p:cNvPr id="5" name="Content Placeholder 4">
            <a:extLst>
              <a:ext uri="{FF2B5EF4-FFF2-40B4-BE49-F238E27FC236}">
                <a16:creationId xmlns:a16="http://schemas.microsoft.com/office/drawing/2014/main" id="{96121DEA-B78B-422B-B18B-700F45D4C9A9}"/>
              </a:ext>
            </a:extLst>
          </p:cNvPr>
          <p:cNvSpPr>
            <a:spLocks noGrp="1"/>
          </p:cNvSpPr>
          <p:nvPr>
            <p:ph sz="quarter" idx="18"/>
          </p:nvPr>
        </p:nvSpPr>
        <p:spPr>
          <a:xfrm>
            <a:off x="456260" y="3649538"/>
            <a:ext cx="4039540" cy="465262"/>
          </a:xfrm>
        </p:spPr>
        <p:txBody>
          <a:bodyPr/>
          <a:lstStyle/>
          <a:p>
            <a:pPr marL="461963" indent="-461963"/>
            <a:r>
              <a:rPr lang="en-IN" dirty="0"/>
              <a:t>Or more simply, solve</a:t>
            </a:r>
          </a:p>
        </p:txBody>
      </p:sp>
      <p:graphicFrame>
        <p:nvGraphicFramePr>
          <p:cNvPr id="20" name="Object 10" descr="multiline equation line 1  Square root of 255 divided by 16 equation left hand side t minus delta equals right hand side pi divided by two line 2  multirelation right double arrow t equals 16 divided by Square root of 255 times open left parenthesis pi divided by two plus delta close approximately equals 1.637 secant">
            <a:extLst>
              <a:ext uri="{FF2B5EF4-FFF2-40B4-BE49-F238E27FC236}">
                <a16:creationId xmlns:a16="http://schemas.microsoft.com/office/drawing/2014/main" id="{C09756B7-0DA3-4CE9-A5C7-2CA6A49FF568}"/>
              </a:ext>
            </a:extLst>
          </p:cNvPr>
          <p:cNvGraphicFramePr>
            <a:graphicFrameLocks noGrp="1" noChangeAspect="1"/>
          </p:cNvGraphicFramePr>
          <p:nvPr>
            <p:ph type="pic" sz="quarter" idx="19"/>
            <p:extLst>
              <p:ext uri="{D42A27DB-BD31-4B8C-83A1-F6EECF244321}">
                <p14:modId xmlns:p14="http://schemas.microsoft.com/office/powerpoint/2010/main" val="1107981782"/>
              </p:ext>
            </p:extLst>
          </p:nvPr>
        </p:nvGraphicFramePr>
        <p:xfrm>
          <a:off x="2666060" y="4309879"/>
          <a:ext cx="3712306" cy="1574918"/>
        </p:xfrm>
        <a:graphic>
          <a:graphicData uri="http://schemas.openxmlformats.org/presentationml/2006/ole">
            <mc:AlternateContent xmlns:mc="http://schemas.openxmlformats.org/markup-compatibility/2006">
              <mc:Choice xmlns:v="urn:schemas-microsoft-com:vml" Requires="v">
                <p:oleObj spid="_x0000_s24833" name="Equation" r:id="rId5" imgW="2095200" imgH="888840" progId="Equation.3">
                  <p:embed/>
                </p:oleObj>
              </mc:Choice>
              <mc:Fallback>
                <p:oleObj name="Equation" r:id="rId5" imgW="2095200" imgH="888840" progId="Equation.3">
                  <p:embed/>
                  <p:pic>
                    <p:nvPicPr>
                      <p:cNvPr id="191498"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6060" y="4309879"/>
                        <a:ext cx="3712306" cy="15749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90312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5319-EED1-405E-8315-2896C1431D96}"/>
              </a:ext>
            </a:extLst>
          </p:cNvPr>
          <p:cNvSpPr>
            <a:spLocks noGrp="1"/>
          </p:cNvSpPr>
          <p:nvPr>
            <p:ph type="title"/>
          </p:nvPr>
        </p:nvSpPr>
        <p:spPr>
          <a:xfrm>
            <a:off x="281354" y="457200"/>
            <a:ext cx="8534400" cy="609600"/>
          </a:xfrm>
        </p:spPr>
        <p:txBody>
          <a:bodyPr>
            <a:noAutofit/>
          </a:bodyPr>
          <a:lstStyle/>
          <a:p>
            <a:r>
              <a:rPr lang="en-IN" dirty="0"/>
              <a:t>Electric Circuits</a:t>
            </a:r>
          </a:p>
        </p:txBody>
      </p:sp>
      <p:sp>
        <p:nvSpPr>
          <p:cNvPr id="3" name="Content Placeholder 2">
            <a:extLst>
              <a:ext uri="{FF2B5EF4-FFF2-40B4-BE49-F238E27FC236}">
                <a16:creationId xmlns:a16="http://schemas.microsoft.com/office/drawing/2014/main" id="{B8C6E52B-FF42-4D69-BD3A-8CE2332A9CB4}"/>
              </a:ext>
            </a:extLst>
          </p:cNvPr>
          <p:cNvSpPr>
            <a:spLocks noGrp="1"/>
          </p:cNvSpPr>
          <p:nvPr>
            <p:ph sz="quarter" idx="15"/>
          </p:nvPr>
        </p:nvSpPr>
        <p:spPr>
          <a:xfrm>
            <a:off x="380060" y="1524000"/>
            <a:ext cx="8534400" cy="762000"/>
          </a:xfrm>
        </p:spPr>
        <p:txBody>
          <a:bodyPr/>
          <a:lstStyle/>
          <a:p>
            <a:pPr marL="461963" indent="-461963"/>
            <a:r>
              <a:rPr lang="en-US" sz="2200" dirty="0"/>
              <a:t>The flow of current in certain basic electrical circuits is modeled by second order linear ODEs with constant coefficients:</a:t>
            </a:r>
          </a:p>
        </p:txBody>
      </p:sp>
      <p:graphicFrame>
        <p:nvGraphicFramePr>
          <p:cNvPr id="7" name="Object 6" descr="sum with 3 summands cap l times d times cap i divided by d times t plus cap r times cap i plus one divided by cap c times cap q equals cap e of t">
            <a:extLst>
              <a:ext uri="{FF2B5EF4-FFF2-40B4-BE49-F238E27FC236}">
                <a16:creationId xmlns:a16="http://schemas.microsoft.com/office/drawing/2014/main" id="{83807DAA-4792-443C-9F34-21DB09F02648}"/>
              </a:ext>
            </a:extLst>
          </p:cNvPr>
          <p:cNvGraphicFramePr>
            <a:graphicFrameLocks noChangeAspect="1"/>
          </p:cNvGraphicFramePr>
          <p:nvPr>
            <p:extLst>
              <p:ext uri="{D42A27DB-BD31-4B8C-83A1-F6EECF244321}">
                <p14:modId xmlns:p14="http://schemas.microsoft.com/office/powerpoint/2010/main" val="3020764713"/>
              </p:ext>
            </p:extLst>
          </p:nvPr>
        </p:nvGraphicFramePr>
        <p:xfrm>
          <a:off x="3242139" y="2464835"/>
          <a:ext cx="2609863" cy="697465"/>
        </p:xfrm>
        <a:graphic>
          <a:graphicData uri="http://schemas.openxmlformats.org/presentationml/2006/ole">
            <mc:AlternateContent xmlns:mc="http://schemas.openxmlformats.org/markup-compatibility/2006">
              <mc:Choice xmlns:v="urn:schemas-microsoft-com:vml" Requires="v">
                <p:oleObj spid="_x0000_s29707" name="Equation" r:id="rId3" imgW="1473120" imgH="393480" progId="Equation.DSMT4">
                  <p:embed/>
                </p:oleObj>
              </mc:Choice>
              <mc:Fallback>
                <p:oleObj name="Equation" r:id="rId3" imgW="1473120" imgH="393480" progId="Equation.DSMT4">
                  <p:embed/>
                  <p:pic>
                    <p:nvPicPr>
                      <p:cNvPr id="3" name="Object 2"/>
                      <p:cNvPicPr/>
                      <p:nvPr/>
                    </p:nvPicPr>
                    <p:blipFill>
                      <a:blip r:embed="rId4"/>
                      <a:stretch>
                        <a:fillRect/>
                      </a:stretch>
                    </p:blipFill>
                    <p:spPr>
                      <a:xfrm>
                        <a:off x="3242139" y="2464835"/>
                        <a:ext cx="2609863" cy="69746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5EEA1B2-95DC-491E-85A8-EDC596600CD6}"/>
              </a:ext>
            </a:extLst>
          </p:cNvPr>
          <p:cNvSpPr>
            <a:spLocks noGrp="1"/>
          </p:cNvSpPr>
          <p:nvPr>
            <p:ph sz="quarter" idx="18"/>
          </p:nvPr>
        </p:nvSpPr>
        <p:spPr>
          <a:xfrm>
            <a:off x="380060" y="3200400"/>
            <a:ext cx="8334022" cy="1143000"/>
          </a:xfrm>
        </p:spPr>
        <p:txBody>
          <a:bodyPr/>
          <a:lstStyle/>
          <a:p>
            <a:pPr marL="514350" indent="-514350"/>
            <a:r>
              <a:rPr lang="en-US" sz="2200" dirty="0"/>
              <a:t>The flow of current in this circuit is mathematically equivalent to motion of spring-mass system.</a:t>
            </a:r>
          </a:p>
          <a:p>
            <a:pPr marL="514350" indent="-514350"/>
            <a:r>
              <a:rPr lang="en-US" sz="2200" dirty="0"/>
              <a:t>For more details, see text.</a:t>
            </a:r>
          </a:p>
        </p:txBody>
      </p:sp>
      <p:pic>
        <p:nvPicPr>
          <p:cNvPr id="20" name="Picture 7" descr="A figure shows a rectangular electric circuit consisting of a resistor, a capacitor, an inductor, a switch, and a voltage source, connected in series. The bottom wire has the voltage source labeled impressed voltage E of t on the left and the switch in an open position on the right. The top wire has the resistor labeled resistance R on the left and the capacitor labeled capacitance C on the right. The right wire has the inductor labeled inductance L. Current I flows clockwise through the circuit.">
            <a:extLst>
              <a:ext uri="{FF2B5EF4-FFF2-40B4-BE49-F238E27FC236}">
                <a16:creationId xmlns:a16="http://schemas.microsoft.com/office/drawing/2014/main" id="{62525B8D-6B6E-4BCE-BB7E-F2C5B86AEE0E}"/>
              </a:ext>
            </a:extLst>
          </p:cNvPr>
          <p:cNvPicPr>
            <a:picLocks noGrp="1" noChangeAspect="1" noChangeArrowheads="1"/>
          </p:cNvPicPr>
          <p:nvPr>
            <p:ph sz="quarter" idx="16"/>
          </p:nvPr>
        </p:nvPicPr>
        <p:blipFill>
          <a:blip r:embed="rId5"/>
          <a:stretch>
            <a:fillRect/>
          </a:stretch>
        </p:blipFill>
        <p:spPr>
          <a:xfrm>
            <a:off x="4711678" y="4446795"/>
            <a:ext cx="3568116" cy="1725405"/>
          </a:xfrm>
          <a:noFill/>
          <a:ln/>
        </p:spPr>
      </p:pic>
    </p:spTree>
    <p:extLst>
      <p:ext uri="{BB962C8B-B14F-4D97-AF65-F5344CB8AC3E}">
        <p14:creationId xmlns:p14="http://schemas.microsoft.com/office/powerpoint/2010/main" val="613658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5B1C-1571-41D9-A021-60BCF4CCFE42}"/>
              </a:ext>
            </a:extLst>
          </p:cNvPr>
          <p:cNvSpPr>
            <a:spLocks noGrp="1"/>
          </p:cNvSpPr>
          <p:nvPr>
            <p:ph type="title"/>
          </p:nvPr>
        </p:nvSpPr>
        <p:spPr>
          <a:xfrm>
            <a:off x="281354" y="457200"/>
            <a:ext cx="8534400" cy="838200"/>
          </a:xfrm>
        </p:spPr>
        <p:txBody>
          <a:bodyPr>
            <a:normAutofit/>
          </a:bodyPr>
          <a:lstStyle/>
          <a:p>
            <a:r>
              <a:rPr lang="en-US" dirty="0">
                <a:latin typeface="Times New Roman" panose="02020603050405020304" pitchFamily="18" charset="0"/>
                <a:cs typeface="Times New Roman" panose="02020603050405020304" pitchFamily="18" charset="0"/>
              </a:rPr>
              <a:t>Mechanical &amp; Electrical Vibrations</a:t>
            </a:r>
            <a:endParaRPr lang="en-IN" dirty="0"/>
          </a:p>
        </p:txBody>
      </p:sp>
      <p:sp>
        <p:nvSpPr>
          <p:cNvPr id="3" name="Content Placeholder 2">
            <a:extLst>
              <a:ext uri="{FF2B5EF4-FFF2-40B4-BE49-F238E27FC236}">
                <a16:creationId xmlns:a16="http://schemas.microsoft.com/office/drawing/2014/main" id="{4E631400-CB2F-48F0-8764-0B255EA34E09}"/>
              </a:ext>
            </a:extLst>
          </p:cNvPr>
          <p:cNvSpPr>
            <a:spLocks noGrp="1"/>
          </p:cNvSpPr>
          <p:nvPr>
            <p:ph sz="quarter" idx="15"/>
          </p:nvPr>
        </p:nvSpPr>
        <p:spPr>
          <a:xfrm>
            <a:off x="380060" y="1387475"/>
            <a:ext cx="8534400" cy="2422525"/>
          </a:xfrm>
        </p:spPr>
        <p:txBody>
          <a:bodyPr/>
          <a:lstStyle/>
          <a:p>
            <a:pPr marL="457200" indent="-457200"/>
            <a:r>
              <a:rPr lang="en-US" sz="2400" dirty="0"/>
              <a:t>Two important areas of application for second order linear equations with constant coefficients are in modeling mechanical and electrical oscillations.</a:t>
            </a:r>
          </a:p>
          <a:p>
            <a:pPr marL="457200" indent="-457200"/>
            <a:r>
              <a:rPr lang="en-US" sz="2400" dirty="0"/>
              <a:t>We will study the motion of a mass on a spring in detail.</a:t>
            </a:r>
          </a:p>
          <a:p>
            <a:pPr marL="457200" indent="-457200"/>
            <a:r>
              <a:rPr lang="en-US" sz="2400" dirty="0"/>
              <a:t>An understanding of the behavior of this simple system is the first step in investigation of more complex vibrating systems.</a:t>
            </a:r>
          </a:p>
        </p:txBody>
      </p:sp>
      <p:pic>
        <p:nvPicPr>
          <p:cNvPr id="19" name="Picture 6" descr="A figure shows a spring mass system and its force diagram. The spring mass system shows three vertical springs hanging separately from a fixed end. In the first spring, the other end is free, and the length of the vertical spring is lowercase l. In the second spring, the other end is attached with a mass m. The length of the spring is elongated due to the mass. The elongated length of the spring is labeled uppercase L. In the third spring, the spring is further elongated and the elongated length from the center of the mass in the previous spring is labeled u. The total length of the spring is labeled lowercase l plus uppercase L plus u. The force diagram below shows a closed circle from which an arrow, labeled F subscript s equals negative k uppercase L, acts vertically upward, and an arrow, labeled w equals m times g, acts vertically downward. ">
            <a:extLst>
              <a:ext uri="{FF2B5EF4-FFF2-40B4-BE49-F238E27FC236}">
                <a16:creationId xmlns:a16="http://schemas.microsoft.com/office/drawing/2014/main" id="{1C7C7C96-43BB-4C13-B602-EF9C9ACAF960}"/>
              </a:ext>
            </a:extLst>
          </p:cNvPr>
          <p:cNvPicPr>
            <a:picLocks noGrp="1" noChangeAspect="1" noChangeArrowheads="1"/>
          </p:cNvPicPr>
          <p:nvPr>
            <p:ph type="pic" sz="quarter" idx="19"/>
          </p:nvPr>
        </p:nvPicPr>
        <p:blipFill>
          <a:blip r:embed="rId2"/>
          <a:stretch>
            <a:fillRect/>
          </a:stretch>
        </p:blipFill>
        <p:spPr>
          <a:xfrm>
            <a:off x="611701" y="4022725"/>
            <a:ext cx="3579299" cy="1997075"/>
          </a:xfrm>
          <a:noFill/>
          <a:ln/>
        </p:spPr>
      </p:pic>
      <p:pic>
        <p:nvPicPr>
          <p:cNvPr id="20" name="Picture 8" descr="A figure shows a rectangular electric circuit consisting of a resistor, a capacitor, an inductor, a switch, and a voltage source, connected in series. The bottom wire has the voltage source labeled impressed voltage E of t on the left and the switch in open position on the right. The top wire has the resistor labeled resistance R on the left and the capacitor labeled capacitance C on the right. The right wire has the inductor labeled inductance L. Current I flows clockwise through the circuit.">
            <a:extLst>
              <a:ext uri="{FF2B5EF4-FFF2-40B4-BE49-F238E27FC236}">
                <a16:creationId xmlns:a16="http://schemas.microsoft.com/office/drawing/2014/main" id="{5E20162F-540A-4695-A1B2-2B574D7E7A92}"/>
              </a:ext>
            </a:extLst>
          </p:cNvPr>
          <p:cNvPicPr>
            <a:picLocks noGrp="1" noChangeAspect="1" noChangeArrowheads="1"/>
          </p:cNvPicPr>
          <p:nvPr>
            <p:ph sz="quarter" idx="16"/>
          </p:nvPr>
        </p:nvPicPr>
        <p:blipFill>
          <a:blip r:embed="rId3"/>
          <a:stretch>
            <a:fillRect/>
          </a:stretch>
        </p:blipFill>
        <p:spPr bwMode="auto">
          <a:xfrm>
            <a:off x="4724399" y="4022725"/>
            <a:ext cx="4023015" cy="1945377"/>
          </a:xfrm>
          <a:prstGeom prst="rect">
            <a:avLst/>
          </a:prstGeom>
          <a:noFill/>
          <a:ln w="9525">
            <a:noFill/>
            <a:miter lim="800000"/>
            <a:headEnd/>
            <a:tailEnd/>
          </a:ln>
          <a:effectLst/>
        </p:spPr>
      </p:pic>
    </p:spTree>
    <p:extLst>
      <p:ext uri="{BB962C8B-B14F-4D97-AF65-F5344CB8AC3E}">
        <p14:creationId xmlns:p14="http://schemas.microsoft.com/office/powerpoint/2010/main" val="102289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5B1C-1571-41D9-A021-60BCF4CCFE42}"/>
              </a:ext>
            </a:extLst>
          </p:cNvPr>
          <p:cNvSpPr>
            <a:spLocks noGrp="1"/>
          </p:cNvSpPr>
          <p:nvPr>
            <p:ph type="title"/>
          </p:nvPr>
        </p:nvSpPr>
        <p:spPr>
          <a:xfrm>
            <a:off x="281354" y="457200"/>
            <a:ext cx="8534400" cy="685800"/>
          </a:xfrm>
        </p:spPr>
        <p:txBody>
          <a:bodyPr>
            <a:normAutofit/>
          </a:bodyPr>
          <a:lstStyle/>
          <a:p>
            <a:r>
              <a:rPr lang="en-IN" dirty="0"/>
              <a:t>Spring – Mass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631400-CB2F-48F0-8764-0B255EA34E09}"/>
                  </a:ext>
                </a:extLst>
              </p:cNvPr>
              <p:cNvSpPr>
                <a:spLocks noGrp="1"/>
              </p:cNvSpPr>
              <p:nvPr>
                <p:ph sz="quarter" idx="15"/>
              </p:nvPr>
            </p:nvSpPr>
            <p:spPr>
              <a:xfrm>
                <a:off x="380060" y="1371600"/>
                <a:ext cx="8611540" cy="2895600"/>
              </a:xfrm>
            </p:spPr>
            <p:txBody>
              <a:bodyPr/>
              <a:lstStyle/>
              <a:p>
                <a:pPr marL="457200" indent="-457200">
                  <a:lnSpc>
                    <a:spcPct val="100000"/>
                  </a:lnSpc>
                </a:pPr>
                <a:r>
                  <a:rPr lang="en-US" sz="2000" dirty="0"/>
                  <a:t>Suppose a mass </a:t>
                </a:r>
                <a:r>
                  <a:rPr lang="en-US" sz="2000" i="1" dirty="0"/>
                  <a:t>m</a:t>
                </a:r>
                <a:r>
                  <a:rPr lang="en-US" sz="2000" dirty="0"/>
                  <a:t> hangs from a vertical spring of original length </a:t>
                </a:r>
                <a:r>
                  <a:rPr lang="en-US" sz="2000" i="1" dirty="0"/>
                  <a:t>l</a:t>
                </a:r>
                <a:r>
                  <a:rPr lang="en-US" sz="2000" dirty="0"/>
                  <a:t>. The mass causes an elongation </a:t>
                </a:r>
                <a:r>
                  <a:rPr lang="en-US" sz="2000" i="1" dirty="0"/>
                  <a:t>L</a:t>
                </a:r>
                <a:r>
                  <a:rPr lang="en-US" sz="2000" dirty="0"/>
                  <a:t> of the spring. </a:t>
                </a:r>
              </a:p>
              <a:p>
                <a:pPr marL="457200" indent="-457200">
                  <a:lnSpc>
                    <a:spcPct val="100000"/>
                  </a:lnSpc>
                </a:pPr>
                <a:r>
                  <a:rPr lang="en-US" sz="2000" dirty="0"/>
                  <a:t>The force </a:t>
                </a:r>
                <a:r>
                  <a:rPr lang="en-US" sz="2000" i="1" dirty="0"/>
                  <a:t>F</a:t>
                </a:r>
                <a:r>
                  <a:rPr lang="en-US" sz="2000" i="1" baseline="-25000" dirty="0"/>
                  <a:t>G  </a:t>
                </a:r>
                <a:r>
                  <a:rPr lang="en-US" sz="2000" dirty="0"/>
                  <a:t>of gravity pulls the mass down. This force has magnitude </a:t>
                </a:r>
                <a:r>
                  <a:rPr lang="en-US" sz="2000" i="1" dirty="0"/>
                  <a:t>mg</a:t>
                </a:r>
                <a:r>
                  <a:rPr lang="en-US" sz="2000" dirty="0"/>
                  <a:t>, where </a:t>
                </a:r>
                <a:r>
                  <a:rPr lang="en-US" sz="2000" i="1" dirty="0"/>
                  <a:t>g</a:t>
                </a:r>
                <a:r>
                  <a:rPr lang="en-US" sz="2000" dirty="0"/>
                  <a:t> is acceleration due to gravity. </a:t>
                </a:r>
              </a:p>
              <a:p>
                <a:pPr marL="457200" indent="-457200">
                  <a:lnSpc>
                    <a:spcPct val="100000"/>
                  </a:lnSpc>
                </a:pPr>
                <a:r>
                  <a:rPr lang="en-US" sz="2000" dirty="0"/>
                  <a:t>The force </a:t>
                </a:r>
                <a:r>
                  <a:rPr lang="en-US" sz="2000" i="1" dirty="0"/>
                  <a:t>F</a:t>
                </a:r>
                <a:r>
                  <a:rPr lang="en-US" sz="2000" i="1" baseline="-25000" dirty="0"/>
                  <a:t>S </a:t>
                </a:r>
                <a:r>
                  <a:rPr lang="en-US" sz="2000" dirty="0"/>
                  <a:t> of the spring stiffness pulls the mass up. For small elongations </a:t>
                </a:r>
                <a:r>
                  <a:rPr lang="en-US" sz="2000" i="1" dirty="0"/>
                  <a:t>L</a:t>
                </a:r>
                <a:r>
                  <a:rPr lang="en-US" sz="2000" dirty="0"/>
                  <a:t>, this force is proportional to </a:t>
                </a:r>
                <a:r>
                  <a:rPr lang="en-US" sz="2000" i="1" dirty="0"/>
                  <a:t>L</a:t>
                </a:r>
                <a:r>
                  <a:rPr lang="en-US" sz="2000" dirty="0"/>
                  <a:t>. This proportional relationship is known as Hooke’s Law: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𝑠</m:t>
                        </m:r>
                      </m:sub>
                    </m:sSub>
                    <m:r>
                      <a:rPr lang="en-US" sz="2000" b="0" i="1" smtClean="0">
                        <a:latin typeface="Cambria Math" panose="02040503050406030204" pitchFamily="18" charset="0"/>
                      </a:rPr>
                      <m:t>=</m:t>
                    </m:r>
                    <m:r>
                      <a:rPr lang="en-US" sz="2000" b="0" i="1" smtClean="0">
                        <a:latin typeface="Cambria Math" panose="02040503050406030204" pitchFamily="18" charset="0"/>
                      </a:rPr>
                      <m:t>𝑘𝐿</m:t>
                    </m:r>
                  </m:oMath>
                </a14:m>
                <a:endParaRPr lang="en-US" sz="2000" dirty="0"/>
              </a:p>
              <a:p>
                <a:pPr marL="457200" indent="-457200">
                  <a:lnSpc>
                    <a:spcPct val="100000"/>
                  </a:lnSpc>
                </a:pPr>
                <a:r>
                  <a:rPr lang="en-US" sz="2000" dirty="0"/>
                  <a:t>When the mass is in equilibrium, the forces balance each other: </a:t>
                </a:r>
                <a:r>
                  <a:rPr lang="en-US" sz="2000" i="1" dirty="0"/>
                  <a:t>mg</a:t>
                </a:r>
                <a:r>
                  <a:rPr lang="en-US" sz="2000" dirty="0"/>
                  <a:t> = </a:t>
                </a:r>
                <a:r>
                  <a:rPr lang="en-US" sz="2000" i="1" dirty="0" err="1"/>
                  <a:t>kL</a:t>
                </a:r>
                <a:endParaRPr lang="en-US" sz="2000" i="1" dirty="0"/>
              </a:p>
            </p:txBody>
          </p:sp>
        </mc:Choice>
        <mc:Fallback xmlns="">
          <p:sp>
            <p:nvSpPr>
              <p:cNvPr id="3" name="Content Placeholder 2">
                <a:extLst>
                  <a:ext uri="{FF2B5EF4-FFF2-40B4-BE49-F238E27FC236}">
                    <a16:creationId xmlns:a16="http://schemas.microsoft.com/office/drawing/2014/main" id="{4E631400-CB2F-48F0-8764-0B255EA34E09}"/>
                  </a:ext>
                </a:extLst>
              </p:cNvPr>
              <p:cNvSpPr>
                <a:spLocks noGrp="1" noRot="1" noChangeAspect="1" noMove="1" noResize="1" noEditPoints="1" noAdjustHandles="1" noChangeArrowheads="1" noChangeShapeType="1" noTextEdit="1"/>
              </p:cNvSpPr>
              <p:nvPr>
                <p:ph sz="quarter" idx="15"/>
              </p:nvPr>
            </p:nvSpPr>
            <p:spPr>
              <a:xfrm>
                <a:off x="380060" y="1371600"/>
                <a:ext cx="8611540" cy="2895600"/>
              </a:xfrm>
              <a:blipFill>
                <a:blip r:embed="rId2"/>
                <a:stretch>
                  <a:fillRect l="-637" t="-1053" b="-2947"/>
                </a:stretch>
              </a:blipFill>
            </p:spPr>
            <p:txBody>
              <a:bodyPr/>
              <a:lstStyle/>
              <a:p>
                <a:r>
                  <a:rPr lang="en-US">
                    <a:noFill/>
                  </a:rPr>
                  <a:t> </a:t>
                </a:r>
              </a:p>
            </p:txBody>
          </p:sp>
        </mc:Fallback>
      </mc:AlternateContent>
      <p:pic>
        <p:nvPicPr>
          <p:cNvPr id="10" name="Picture 8" descr="A diagram of a mass with two forces acting upward and downward from the mass. The force acting vertically upward is F subscript s equals negative k L. The force acting vertically downward is w equals m g.">
            <a:extLst>
              <a:ext uri="{FF2B5EF4-FFF2-40B4-BE49-F238E27FC236}">
                <a16:creationId xmlns:a16="http://schemas.microsoft.com/office/drawing/2014/main" id="{6302B070-8EF7-4396-BB29-F8FD330BFAE4}"/>
              </a:ext>
            </a:extLst>
          </p:cNvPr>
          <p:cNvPicPr>
            <a:picLocks noGrp="1" noChangeAspect="1" noChangeArrowheads="1"/>
          </p:cNvPicPr>
          <p:nvPr>
            <p:ph type="pic" sz="quarter" idx="19"/>
          </p:nvPr>
        </p:nvPicPr>
        <p:blipFill>
          <a:blip r:embed="rId3"/>
          <a:stretch>
            <a:fillRect/>
          </a:stretch>
        </p:blipFill>
        <p:spPr>
          <a:xfrm>
            <a:off x="1828800" y="4420171"/>
            <a:ext cx="2686485" cy="1818704"/>
          </a:xfrm>
          <a:noFill/>
          <a:ln/>
        </p:spPr>
      </p:pic>
      <p:pic>
        <p:nvPicPr>
          <p:cNvPr id="11" name="Picture 6" descr="A figure shows a spring mass system and its force diagram. The spring mass system shows three vertical springs hanging separately from a fixed end. In the first spring, the other end is free, and the length of the vertical spring is lowercase l. In the second spring, the other end is attached with a mass m. The length of the spring is elongated due to the mass. The elongated length of the spring is labeled uppercase L. In the third spring, the spring is further elongated and the elongated length from the center of the mass in the previous spring is labeled u. The total length of the spring is labeled lowercase l plus uppercase L plus u. The force diagram below shows a closed circle from which an arrow, labeled F subscript s equals negative k uppercase L, acts vertically upward and an arrow, labeled w equals m times g, acts vertically downward. ">
            <a:extLst>
              <a:ext uri="{FF2B5EF4-FFF2-40B4-BE49-F238E27FC236}">
                <a16:creationId xmlns:a16="http://schemas.microsoft.com/office/drawing/2014/main" id="{99D5C4B1-420A-4C45-A31C-57DA95CDE964}"/>
              </a:ext>
            </a:extLst>
          </p:cNvPr>
          <p:cNvPicPr>
            <a:picLocks noGrp="1" noChangeAspect="1" noChangeArrowheads="1"/>
          </p:cNvPicPr>
          <p:nvPr>
            <p:ph sz="quarter" idx="16"/>
          </p:nvPr>
        </p:nvPicPr>
        <p:blipFill>
          <a:blip r:embed="rId4"/>
          <a:stretch>
            <a:fillRect/>
          </a:stretch>
        </p:blipFill>
        <p:spPr>
          <a:xfrm>
            <a:off x="4572000" y="4410077"/>
            <a:ext cx="3246674" cy="1811486"/>
          </a:xfrm>
          <a:noFill/>
          <a:ln/>
        </p:spPr>
      </p:pic>
    </p:spTree>
    <p:extLst>
      <p:ext uri="{BB962C8B-B14F-4D97-AF65-F5344CB8AC3E}">
        <p14:creationId xmlns:p14="http://schemas.microsoft.com/office/powerpoint/2010/main" val="358966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72FF-EBDF-4647-85E5-11C477176F53}"/>
              </a:ext>
            </a:extLst>
          </p:cNvPr>
          <p:cNvSpPr>
            <a:spLocks noGrp="1"/>
          </p:cNvSpPr>
          <p:nvPr>
            <p:ph type="title"/>
          </p:nvPr>
        </p:nvSpPr>
        <p:spPr/>
        <p:txBody>
          <a:bodyPr/>
          <a:lstStyle/>
          <a:p>
            <a:r>
              <a:rPr lang="en-IN" dirty="0"/>
              <a:t>Spring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200CFF-E946-445C-B6EF-5E48995FEE06}"/>
                  </a:ext>
                </a:extLst>
              </p:cNvPr>
              <p:cNvSpPr>
                <a:spLocks noGrp="1"/>
              </p:cNvSpPr>
              <p:nvPr>
                <p:ph sz="quarter" idx="10"/>
              </p:nvPr>
            </p:nvSpPr>
            <p:spPr/>
            <p:txBody>
              <a:bodyPr/>
              <a:lstStyle/>
              <a:p>
                <a:pPr marL="457200" indent="-457200"/>
                <a:r>
                  <a:rPr lang="en-US" sz="2200" dirty="0">
                    <a:latin typeface="+mn-lt"/>
                  </a:rPr>
                  <a:t>We will study the motion of a mass when it is acted on by an external force (forcing function) and/or is initially displaced.</a:t>
                </a:r>
              </a:p>
              <a:p>
                <a:pPr marL="457200" indent="-457200"/>
                <a:r>
                  <a:rPr lang="en-US" sz="2200" dirty="0">
                    <a:latin typeface="+mn-lt"/>
                  </a:rPr>
                  <a:t>Let </a:t>
                </a:r>
                <a:r>
                  <a:rPr lang="en-US" sz="2200" i="1" dirty="0">
                    <a:latin typeface="+mn-lt"/>
                  </a:rPr>
                  <a:t>u</a:t>
                </a:r>
                <a:r>
                  <a:rPr lang="en-US" sz="2200" dirty="0">
                    <a:latin typeface="+mn-lt"/>
                  </a:rPr>
                  <a:t>(</a:t>
                </a:r>
                <a:r>
                  <a:rPr lang="en-US" sz="2200" i="1" dirty="0">
                    <a:latin typeface="+mn-lt"/>
                  </a:rPr>
                  <a:t>t</a:t>
                </a:r>
                <a:r>
                  <a:rPr lang="en-US" sz="2200" dirty="0">
                    <a:latin typeface="+mn-lt"/>
                  </a:rPr>
                  <a:t>) denote the displacement of the mass from its equilibrium position at time </a:t>
                </a:r>
                <a:r>
                  <a:rPr lang="en-US" sz="2200" i="1" dirty="0">
                    <a:latin typeface="+mn-lt"/>
                  </a:rPr>
                  <a:t>t</a:t>
                </a:r>
                <a:r>
                  <a:rPr lang="en-US" sz="2200" dirty="0">
                    <a:latin typeface="+mn-lt"/>
                  </a:rPr>
                  <a:t>, measured downward. </a:t>
                </a:r>
              </a:p>
              <a:p>
                <a:pPr marL="457200" indent="-457200"/>
                <a:r>
                  <a:rPr lang="en-US" sz="2200" dirty="0">
                    <a:latin typeface="+mn-lt"/>
                  </a:rPr>
                  <a:t>Let  </a:t>
                </a:r>
                <a:r>
                  <a:rPr lang="en-US" sz="2200" i="1" dirty="0">
                    <a:latin typeface="+mn-lt"/>
                  </a:rPr>
                  <a:t>f</a:t>
                </a:r>
                <a:r>
                  <a:rPr lang="en-US" sz="2200" dirty="0">
                    <a:latin typeface="+mn-lt"/>
                  </a:rPr>
                  <a:t>  be the net force acting on the mass. We will use Newton’s 2</a:t>
                </a:r>
                <a:r>
                  <a:rPr lang="en-US" sz="2200" baseline="30000" dirty="0">
                    <a:latin typeface="+mn-lt"/>
                  </a:rPr>
                  <a:t>nd</a:t>
                </a:r>
                <a:r>
                  <a:rPr lang="en-US" sz="2200" dirty="0">
                    <a:latin typeface="+mn-lt"/>
                  </a:rPr>
                  <a:t> Law: 𝑚𝑢ʺ(𝑡) = 𝑓(𝑡) where 𝑓(𝑡) is the net force acting on mass </a:t>
                </a:r>
                <a:r>
                  <a:rPr lang="en-US" sz="2200" i="1" dirty="0">
                    <a:latin typeface="+mn-lt"/>
                  </a:rPr>
                  <a:t>m</a:t>
                </a:r>
                <a:r>
                  <a:rPr lang="en-US" sz="2200" dirty="0">
                    <a:latin typeface="+mn-lt"/>
                  </a:rPr>
                  <a:t>.</a:t>
                </a:r>
              </a:p>
              <a:p>
                <a:pPr marL="457200" indent="-457200">
                  <a:tabLst>
                    <a:tab pos="457200" algn="l"/>
                  </a:tabLst>
                </a:pPr>
                <a:r>
                  <a:rPr lang="en-US" sz="2200" dirty="0">
                    <a:latin typeface="+mn-lt"/>
                  </a:rPr>
                  <a:t>In determining </a:t>
                </a:r>
                <a:r>
                  <a:rPr lang="en-US" sz="2200" i="1" dirty="0">
                    <a:latin typeface="+mn-lt"/>
                  </a:rPr>
                  <a:t>f</a:t>
                </a:r>
                <a:r>
                  <a:rPr lang="en-US" sz="2200" dirty="0">
                    <a:latin typeface="+mn-lt"/>
                  </a:rPr>
                  <a:t>, there are four separate forces to consider:</a:t>
                </a:r>
              </a:p>
              <a:p>
                <a:pPr marL="914400" lvl="1" indent="-457200">
                  <a:buClr>
                    <a:schemeClr val="accent2"/>
                  </a:buClr>
                  <a:buSzPct val="80000"/>
                  <a:buFont typeface="Courier New" panose="02070309020205020404" pitchFamily="49" charset="0"/>
                  <a:buChar char="o"/>
                </a:pPr>
                <a:r>
                  <a:rPr lang="en-US" sz="2000" dirty="0">
                    <a:latin typeface="+mn-lt"/>
                  </a:rPr>
                  <a:t>Weight:              </a:t>
                </a:r>
                <a:r>
                  <a:rPr lang="en-US" sz="2000" i="1" dirty="0">
                    <a:latin typeface="+mn-lt"/>
                  </a:rPr>
                  <a:t>w </a:t>
                </a:r>
                <a:r>
                  <a:rPr lang="en-US" sz="2000" dirty="0">
                    <a:latin typeface="+mn-lt"/>
                  </a:rPr>
                  <a:t>= </a:t>
                </a:r>
                <a:r>
                  <a:rPr lang="en-US" sz="2000" i="1" dirty="0">
                    <a:latin typeface="+mn-lt"/>
                  </a:rPr>
                  <a:t>mg</a:t>
                </a:r>
                <a14:m>
                  <m:oMath xmlns:m="http://schemas.openxmlformats.org/officeDocument/2006/math">
                    <m:r>
                      <a:rPr lang="en-US" sz="2000">
                        <a:latin typeface="Cambria Math" panose="02040503050406030204" pitchFamily="18" charset="0"/>
                      </a:rPr>
                      <m:t> </m:t>
                    </m:r>
                  </m:oMath>
                </a14:m>
                <a:r>
                  <a:rPr lang="en-US" sz="2000" dirty="0">
                    <a:latin typeface="+mn-lt"/>
                  </a:rPr>
                  <a:t>                	(downward force)</a:t>
                </a:r>
                <a:endParaRPr lang="en-US" sz="2000" i="1" dirty="0">
                  <a:latin typeface="+mn-lt"/>
                </a:endParaRPr>
              </a:p>
              <a:p>
                <a:pPr marL="914400" lvl="1" indent="-457200">
                  <a:buClr>
                    <a:schemeClr val="accent2"/>
                  </a:buClr>
                  <a:buSzPct val="80000"/>
                  <a:buFont typeface="Courier New" panose="02070309020205020404" pitchFamily="49" charset="0"/>
                  <a:buChar char="o"/>
                </a:pPr>
                <a:r>
                  <a:rPr lang="en-US" sz="2000" dirty="0">
                    <a:latin typeface="+mn-lt"/>
                  </a:rPr>
                  <a:t>Spring force:     </a:t>
                </a:r>
                <a:r>
                  <a:rPr lang="en-US" sz="2000" i="1" dirty="0">
                    <a:latin typeface="+mn-lt"/>
                  </a:rPr>
                  <a:t>F</a:t>
                </a:r>
                <a:r>
                  <a:rPr lang="en-US" sz="2000" baseline="-25000" dirty="0">
                    <a:latin typeface="+mn-lt"/>
                  </a:rPr>
                  <a:t>s</a:t>
                </a:r>
                <a:r>
                  <a:rPr lang="en-US" sz="2000" dirty="0">
                    <a:latin typeface="+mn-lt"/>
                  </a:rPr>
                  <a:t> = −</a:t>
                </a:r>
                <a:r>
                  <a:rPr lang="en-US" sz="2000" i="1" dirty="0">
                    <a:latin typeface="+mn-lt"/>
                  </a:rPr>
                  <a:t>k</a:t>
                </a:r>
                <a:r>
                  <a:rPr lang="en-US" sz="2000" dirty="0">
                    <a:latin typeface="+mn-lt"/>
                  </a:rPr>
                  <a:t>(</a:t>
                </a:r>
                <a:r>
                  <a:rPr lang="en-US" sz="2000" i="1" dirty="0">
                    <a:latin typeface="+mn-lt"/>
                  </a:rPr>
                  <a:t>L</a:t>
                </a:r>
                <a:r>
                  <a:rPr lang="en-US" sz="2000" dirty="0">
                    <a:latin typeface="+mn-lt"/>
                  </a:rPr>
                  <a:t> + </a:t>
                </a:r>
                <a:r>
                  <a:rPr lang="en-US" sz="2000" i="1" dirty="0">
                    <a:latin typeface="+mn-lt"/>
                  </a:rPr>
                  <a:t>u</a:t>
                </a:r>
                <a:r>
                  <a:rPr lang="en-US" sz="2000" dirty="0">
                    <a:latin typeface="+mn-lt"/>
                  </a:rPr>
                  <a:t>)  	(up or down force, see next slide)</a:t>
                </a:r>
              </a:p>
              <a:p>
                <a:pPr marL="914400" lvl="1" indent="-457200">
                  <a:buClr>
                    <a:schemeClr val="accent2"/>
                  </a:buClr>
                  <a:buSzPct val="80000"/>
                  <a:buFont typeface="Courier New" panose="02070309020205020404" pitchFamily="49" charset="0"/>
                  <a:buChar char="o"/>
                </a:pPr>
                <a:r>
                  <a:rPr lang="en-US" sz="2000" dirty="0">
                    <a:latin typeface="+mn-lt"/>
                  </a:rPr>
                  <a:t>Damping force: </a:t>
                </a:r>
                <a:r>
                  <a:rPr lang="en-US" sz="2000" i="1" dirty="0" err="1">
                    <a:latin typeface="+mn-lt"/>
                  </a:rPr>
                  <a:t>F</a:t>
                </a:r>
                <a:r>
                  <a:rPr lang="en-US" sz="2000" i="1" baseline="-25000" dirty="0" err="1">
                    <a:latin typeface="+mn-lt"/>
                  </a:rPr>
                  <a:t>d</a:t>
                </a:r>
                <a:r>
                  <a:rPr lang="en-US" sz="2000" dirty="0">
                    <a:latin typeface="+mn-lt"/>
                  </a:rPr>
                  <a:t>(</a:t>
                </a:r>
                <a:r>
                  <a:rPr lang="en-US" sz="2000" i="1" dirty="0">
                    <a:latin typeface="+mn-lt"/>
                  </a:rPr>
                  <a:t>t</a:t>
                </a:r>
                <a:r>
                  <a:rPr lang="en-US" sz="2000" dirty="0">
                    <a:latin typeface="+mn-lt"/>
                  </a:rPr>
                  <a:t>) = −𝛾</a:t>
                </a:r>
                <a:r>
                  <a:rPr lang="en-US" sz="2000" i="1" dirty="0">
                    <a:latin typeface="+mn-lt"/>
                  </a:rPr>
                  <a:t>u</a:t>
                </a:r>
                <a:r>
                  <a:rPr lang="en-US" sz="2000" dirty="0">
                    <a:latin typeface="+mn-lt"/>
                  </a:rPr>
                  <a:t>ʹ(</a:t>
                </a:r>
                <a:r>
                  <a:rPr lang="en-US" sz="2000" i="1" dirty="0">
                    <a:latin typeface="+mn-lt"/>
                  </a:rPr>
                  <a:t>t</a:t>
                </a:r>
                <a:r>
                  <a:rPr lang="en-US" sz="2000" dirty="0">
                    <a:latin typeface="+mn-lt"/>
                  </a:rPr>
                  <a:t>)  	(up or down, see following slide)</a:t>
                </a:r>
              </a:p>
              <a:p>
                <a:pPr marL="914400" lvl="1" indent="-457200">
                  <a:buClr>
                    <a:schemeClr val="accent2"/>
                  </a:buClr>
                  <a:buSzPct val="80000"/>
                  <a:buFont typeface="Courier New" panose="02070309020205020404" pitchFamily="49" charset="0"/>
                  <a:buChar char="o"/>
                </a:pPr>
                <a:r>
                  <a:rPr lang="en-US" sz="2000" dirty="0">
                    <a:latin typeface="+mn-lt"/>
                  </a:rPr>
                  <a:t>External force: </a:t>
                </a:r>
                <a:r>
                  <a:rPr lang="en-US" sz="2000" i="1" dirty="0">
                    <a:latin typeface="+mn-lt"/>
                  </a:rPr>
                  <a:t>F</a:t>
                </a:r>
                <a:r>
                  <a:rPr lang="en-US" sz="2000" dirty="0">
                    <a:latin typeface="+mn-lt"/>
                  </a:rPr>
                  <a:t>(</a:t>
                </a:r>
                <a:r>
                  <a:rPr lang="en-US" sz="2000" i="1" dirty="0">
                    <a:latin typeface="+mn-lt"/>
                  </a:rPr>
                  <a:t>t</a:t>
                </a:r>
                <a:r>
                  <a:rPr lang="en-US" sz="2000" dirty="0">
                    <a:latin typeface="+mn-lt"/>
                  </a:rPr>
                  <a:t>)</a:t>
                </a:r>
                <a:r>
                  <a:rPr lang="en-US" sz="2000" i="1" baseline="-25000" dirty="0">
                    <a:latin typeface="+mn-lt"/>
                  </a:rPr>
                  <a:t> 		</a:t>
                </a:r>
                <a:r>
                  <a:rPr lang="en-US" sz="2000" dirty="0">
                    <a:latin typeface="+mn-lt"/>
                  </a:rPr>
                  <a:t>(up or down force, see text)</a:t>
                </a:r>
              </a:p>
            </p:txBody>
          </p:sp>
        </mc:Choice>
        <mc:Fallback xmlns="">
          <p:sp>
            <p:nvSpPr>
              <p:cNvPr id="3" name="Content Placeholder 2">
                <a:extLst>
                  <a:ext uri="{FF2B5EF4-FFF2-40B4-BE49-F238E27FC236}">
                    <a16:creationId xmlns:a16="http://schemas.microsoft.com/office/drawing/2014/main" id="{D6200CFF-E946-445C-B6EF-5E48995FEE06}"/>
                  </a:ext>
                </a:extLst>
              </p:cNvPr>
              <p:cNvSpPr>
                <a:spLocks noGrp="1" noRot="1" noChangeAspect="1" noMove="1" noResize="1" noEditPoints="1" noAdjustHandles="1" noChangeArrowheads="1" noChangeShapeType="1" noTextEdit="1"/>
              </p:cNvSpPr>
              <p:nvPr>
                <p:ph sz="quarter" idx="10"/>
              </p:nvPr>
            </p:nvSpPr>
            <p:spPr>
              <a:blipFill>
                <a:blip r:embed="rId2"/>
                <a:stretch>
                  <a:fillRect l="-786" t="-889" r="-143"/>
                </a:stretch>
              </a:blipFill>
            </p:spPr>
            <p:txBody>
              <a:bodyPr/>
              <a:lstStyle/>
              <a:p>
                <a:r>
                  <a:rPr lang="en-IN">
                    <a:noFill/>
                  </a:rPr>
                  <a:t> </a:t>
                </a:r>
              </a:p>
            </p:txBody>
          </p:sp>
        </mc:Fallback>
      </mc:AlternateContent>
    </p:spTree>
    <p:extLst>
      <p:ext uri="{BB962C8B-B14F-4D97-AF65-F5344CB8AC3E}">
        <p14:creationId xmlns:p14="http://schemas.microsoft.com/office/powerpoint/2010/main" val="25577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434-ABFA-4E74-97AE-1379B5584261}"/>
              </a:ext>
            </a:extLst>
          </p:cNvPr>
          <p:cNvSpPr>
            <a:spLocks noGrp="1"/>
          </p:cNvSpPr>
          <p:nvPr>
            <p:ph type="title"/>
          </p:nvPr>
        </p:nvSpPr>
        <p:spPr/>
        <p:txBody>
          <a:bodyPr>
            <a:normAutofit/>
          </a:bodyPr>
          <a:lstStyle/>
          <a:p>
            <a:r>
              <a:rPr lang="en-IN" dirty="0"/>
              <a:t>Spring Model: Spring Force Details</a:t>
            </a:r>
          </a:p>
        </p:txBody>
      </p:sp>
      <p:sp>
        <p:nvSpPr>
          <p:cNvPr id="3" name="Content Placeholder 2">
            <a:extLst>
              <a:ext uri="{FF2B5EF4-FFF2-40B4-BE49-F238E27FC236}">
                <a16:creationId xmlns:a16="http://schemas.microsoft.com/office/drawing/2014/main" id="{062E8968-A389-4E0C-AEB7-48AD2BEA148A}"/>
              </a:ext>
            </a:extLst>
          </p:cNvPr>
          <p:cNvSpPr>
            <a:spLocks noGrp="1"/>
          </p:cNvSpPr>
          <p:nvPr>
            <p:ph sz="quarter" idx="15"/>
          </p:nvPr>
        </p:nvSpPr>
        <p:spPr>
          <a:xfrm>
            <a:off x="380060" y="1692276"/>
            <a:ext cx="8334022" cy="1067668"/>
          </a:xfrm>
        </p:spPr>
        <p:txBody>
          <a:bodyPr/>
          <a:lstStyle/>
          <a:p>
            <a:pPr marL="457200" indent="-457200"/>
            <a:r>
              <a:rPr lang="en-US" sz="2200" dirty="0"/>
              <a:t>The spring force </a:t>
            </a:r>
            <a:r>
              <a:rPr lang="en-US" sz="2200" i="1" dirty="0"/>
              <a:t>F</a:t>
            </a:r>
            <a:r>
              <a:rPr lang="en-US" sz="2200" i="1" baseline="-25000" dirty="0"/>
              <a:t>s </a:t>
            </a:r>
            <a:r>
              <a:rPr lang="en-US" sz="2200" dirty="0"/>
              <a:t> acts to restore a spring to the natural position, and is proportional to </a:t>
            </a:r>
            <a:r>
              <a:rPr lang="en-US" sz="2200" i="1" dirty="0"/>
              <a:t>L</a:t>
            </a:r>
            <a:r>
              <a:rPr lang="en-US" sz="2200" dirty="0"/>
              <a:t> + </a:t>
            </a:r>
            <a:r>
              <a:rPr lang="en-US" sz="2200" i="1" dirty="0"/>
              <a:t>u</a:t>
            </a:r>
            <a:r>
              <a:rPr lang="en-US" sz="2200" dirty="0"/>
              <a:t>.  If </a:t>
            </a:r>
            <a:r>
              <a:rPr lang="en-US" sz="2200" i="1" dirty="0"/>
              <a:t>L</a:t>
            </a:r>
            <a:r>
              <a:rPr lang="en-US" sz="2200" dirty="0"/>
              <a:t> + </a:t>
            </a:r>
            <a:r>
              <a:rPr lang="en-US" sz="2200" i="1" dirty="0"/>
              <a:t>u </a:t>
            </a:r>
            <a:r>
              <a:rPr lang="en-US" sz="2200" dirty="0"/>
              <a:t>&gt; 0, then the spring is extended and the spring force acts upward.  In this case</a:t>
            </a:r>
          </a:p>
        </p:txBody>
      </p:sp>
      <p:graphicFrame>
        <p:nvGraphicFramePr>
          <p:cNvPr id="20" name="Object 0" descr="equation left hand side cap f sub s equals right hand side negative k times open left parenthesis cap l plus u close">
            <a:extLst>
              <a:ext uri="{FF2B5EF4-FFF2-40B4-BE49-F238E27FC236}">
                <a16:creationId xmlns:a16="http://schemas.microsoft.com/office/drawing/2014/main" id="{0001115C-A72C-4827-988C-53A38CFC3DB7}"/>
              </a:ext>
            </a:extLst>
          </p:cNvPr>
          <p:cNvGraphicFramePr>
            <a:graphicFrameLocks noGrp="1" noChangeAspect="1"/>
          </p:cNvGraphicFramePr>
          <p:nvPr>
            <p:ph type="pic" sz="quarter" idx="20"/>
            <p:extLst>
              <p:ext uri="{D42A27DB-BD31-4B8C-83A1-F6EECF244321}">
                <p14:modId xmlns:p14="http://schemas.microsoft.com/office/powerpoint/2010/main" val="1359820102"/>
              </p:ext>
            </p:extLst>
          </p:nvPr>
        </p:nvGraphicFramePr>
        <p:xfrm>
          <a:off x="3589920" y="2759944"/>
          <a:ext cx="1964160" cy="484314"/>
        </p:xfrm>
        <a:graphic>
          <a:graphicData uri="http://schemas.openxmlformats.org/presentationml/2006/ole">
            <mc:AlternateContent xmlns:mc="http://schemas.openxmlformats.org/markup-compatibility/2006">
              <mc:Choice xmlns:v="urn:schemas-microsoft-com:vml" Requires="v">
                <p:oleObj spid="_x0000_s1408" name="Equation" r:id="rId3" imgW="927000" imgH="228600" progId="Equation.DSMT4">
                  <p:embed/>
                </p:oleObj>
              </mc:Choice>
              <mc:Fallback>
                <p:oleObj name="Equation" r:id="rId3" imgW="927000" imgH="228600" progId="Equation.DSMT4">
                  <p:embed/>
                  <p:pic>
                    <p:nvPicPr>
                      <p:cNvPr id="19968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9920" y="2759944"/>
                        <a:ext cx="1964160" cy="484314"/>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93C522D5-60D7-4838-AF00-176F3B64645F}"/>
              </a:ext>
            </a:extLst>
          </p:cNvPr>
          <p:cNvSpPr>
            <a:spLocks noGrp="1"/>
          </p:cNvSpPr>
          <p:nvPr>
            <p:ph sz="quarter" idx="18"/>
          </p:nvPr>
        </p:nvSpPr>
        <p:spPr>
          <a:xfrm>
            <a:off x="380060" y="3352799"/>
            <a:ext cx="8334022" cy="797929"/>
          </a:xfrm>
        </p:spPr>
        <p:txBody>
          <a:bodyPr/>
          <a:lstStyle/>
          <a:p>
            <a:pPr marL="457200" indent="-457200"/>
            <a:r>
              <a:rPr lang="en-US" sz="2200" dirty="0"/>
              <a:t>If </a:t>
            </a:r>
            <a:r>
              <a:rPr lang="en-US" sz="2200" i="1" dirty="0"/>
              <a:t>L</a:t>
            </a:r>
            <a:r>
              <a:rPr lang="en-US" sz="2200" dirty="0"/>
              <a:t> + </a:t>
            </a:r>
            <a:r>
              <a:rPr lang="en-US" sz="2200" i="1" dirty="0"/>
              <a:t>u </a:t>
            </a:r>
            <a:r>
              <a:rPr lang="en-US" sz="2200" dirty="0"/>
              <a:t>&lt; 0, then spring is compressed a distance of |</a:t>
            </a:r>
            <a:r>
              <a:rPr lang="en-US" sz="2200" i="1" dirty="0"/>
              <a:t>L</a:t>
            </a:r>
            <a:r>
              <a:rPr lang="en-US" sz="2200" dirty="0"/>
              <a:t> + </a:t>
            </a:r>
            <a:r>
              <a:rPr lang="en-US" sz="2200" i="1" dirty="0"/>
              <a:t>u|</a:t>
            </a:r>
            <a:r>
              <a:rPr lang="en-US" sz="2200" dirty="0"/>
              <a:t>, and the spring force acts downward.  In this case</a:t>
            </a:r>
          </a:p>
        </p:txBody>
      </p:sp>
      <p:graphicFrame>
        <p:nvGraphicFramePr>
          <p:cNvPr id="21" name="Object 1" descr="equation sequence part 1 cap f sub s equals part 2 k times absolute value of cap l plus u equals part 3 k of negative open left parenthesis cap l plus u close equals part 4 negative k times open left parenthesis cap l plus u close">
            <a:extLst>
              <a:ext uri="{FF2B5EF4-FFF2-40B4-BE49-F238E27FC236}">
                <a16:creationId xmlns:a16="http://schemas.microsoft.com/office/drawing/2014/main" id="{19273E02-1854-4A4F-9A3F-4D7492C93F6E}"/>
              </a:ext>
            </a:extLst>
          </p:cNvPr>
          <p:cNvGraphicFramePr>
            <a:graphicFrameLocks noGrp="1" noChangeAspect="1"/>
          </p:cNvGraphicFramePr>
          <p:nvPr>
            <p:ph type="pic" sz="quarter" idx="24"/>
            <p:extLst>
              <p:ext uri="{D42A27DB-BD31-4B8C-83A1-F6EECF244321}">
                <p14:modId xmlns:p14="http://schemas.microsoft.com/office/powerpoint/2010/main" val="343262213"/>
              </p:ext>
            </p:extLst>
          </p:nvPr>
        </p:nvGraphicFramePr>
        <p:xfrm>
          <a:off x="2438400" y="4200661"/>
          <a:ext cx="4267200" cy="468922"/>
        </p:xfrm>
        <a:graphic>
          <a:graphicData uri="http://schemas.openxmlformats.org/presentationml/2006/ole">
            <mc:AlternateContent xmlns:mc="http://schemas.openxmlformats.org/markup-compatibility/2006">
              <mc:Choice xmlns:v="urn:schemas-microsoft-com:vml" Requires="v">
                <p:oleObj spid="_x0000_s1409" name="Equation" r:id="rId5" imgW="2311200" imgH="253800" progId="Equation.3">
                  <p:embed/>
                </p:oleObj>
              </mc:Choice>
              <mc:Fallback>
                <p:oleObj name="Equation" r:id="rId5" imgW="2311200" imgH="253800" progId="Equation.3">
                  <p:embed/>
                  <p:pic>
                    <p:nvPicPr>
                      <p:cNvPr id="199681"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200661"/>
                        <a:ext cx="4267200" cy="468922"/>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3A44923C-D8A9-42F3-94FC-E920978CC766}"/>
              </a:ext>
            </a:extLst>
          </p:cNvPr>
          <p:cNvSpPr>
            <a:spLocks noGrp="1"/>
          </p:cNvSpPr>
          <p:nvPr>
            <p:ph sz="quarter" idx="21"/>
          </p:nvPr>
        </p:nvSpPr>
        <p:spPr>
          <a:xfrm>
            <a:off x="380060" y="4754441"/>
            <a:ext cx="8334022" cy="427159"/>
          </a:xfrm>
        </p:spPr>
        <p:txBody>
          <a:bodyPr/>
          <a:lstStyle/>
          <a:p>
            <a:pPr marL="457200" indent="-457200"/>
            <a:r>
              <a:rPr lang="en-IN" sz="2200" dirty="0"/>
              <a:t>In either case,</a:t>
            </a:r>
          </a:p>
        </p:txBody>
      </p:sp>
      <p:graphicFrame>
        <p:nvGraphicFramePr>
          <p:cNvPr id="22" name="Object 2" descr="equation left hand side cap f sub s equals right hand side negative k times open left parenthesis cap l plus u close">
            <a:extLst>
              <a:ext uri="{FF2B5EF4-FFF2-40B4-BE49-F238E27FC236}">
                <a16:creationId xmlns:a16="http://schemas.microsoft.com/office/drawing/2014/main" id="{D24E29EC-1E9C-41D0-A42C-CAC516D86527}"/>
              </a:ext>
            </a:extLst>
          </p:cNvPr>
          <p:cNvGraphicFramePr>
            <a:graphicFrameLocks noGrp="1" noChangeAspect="1"/>
          </p:cNvGraphicFramePr>
          <p:nvPr>
            <p:ph sz="quarter" idx="16"/>
            <p:extLst>
              <p:ext uri="{D42A27DB-BD31-4B8C-83A1-F6EECF244321}">
                <p14:modId xmlns:p14="http://schemas.microsoft.com/office/powerpoint/2010/main" val="2294364907"/>
              </p:ext>
            </p:extLst>
          </p:nvPr>
        </p:nvGraphicFramePr>
        <p:xfrm>
          <a:off x="3668672" y="5181600"/>
          <a:ext cx="1806655" cy="445477"/>
        </p:xfrm>
        <a:graphic>
          <a:graphicData uri="http://schemas.openxmlformats.org/presentationml/2006/ole">
            <mc:AlternateContent xmlns:mc="http://schemas.openxmlformats.org/markup-compatibility/2006">
              <mc:Choice xmlns:v="urn:schemas-microsoft-com:vml" Requires="v">
                <p:oleObj spid="_x0000_s1410" name="Equation" r:id="rId7" imgW="927000" imgH="228600" progId="Equation.3">
                  <p:embed/>
                </p:oleObj>
              </mc:Choice>
              <mc:Fallback>
                <p:oleObj name="Equation" r:id="rId7" imgW="927000" imgH="228600" progId="Equation.3">
                  <p:embed/>
                  <p:pic>
                    <p:nvPicPr>
                      <p:cNvPr id="1996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672" y="5181600"/>
                        <a:ext cx="1806655" cy="445477"/>
                      </a:xfrm>
                      <a:prstGeom prst="rect">
                        <a:avLst/>
                      </a:prstGeom>
                      <a:noFill/>
                    </p:spPr>
                  </p:pic>
                </p:oleObj>
              </mc:Fallback>
            </mc:AlternateContent>
          </a:graphicData>
        </a:graphic>
      </p:graphicFrame>
    </p:spTree>
    <p:extLst>
      <p:ext uri="{BB962C8B-B14F-4D97-AF65-F5344CB8AC3E}">
        <p14:creationId xmlns:p14="http://schemas.microsoft.com/office/powerpoint/2010/main" val="122524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A8E4-C289-465F-BC04-9400810DC201}"/>
              </a:ext>
            </a:extLst>
          </p:cNvPr>
          <p:cNvSpPr>
            <a:spLocks noGrp="1"/>
          </p:cNvSpPr>
          <p:nvPr>
            <p:ph type="title"/>
          </p:nvPr>
        </p:nvSpPr>
        <p:spPr>
          <a:xfrm>
            <a:off x="281354" y="457200"/>
            <a:ext cx="8534400" cy="854073"/>
          </a:xfrm>
        </p:spPr>
        <p:txBody>
          <a:bodyPr>
            <a:normAutofit/>
          </a:bodyPr>
          <a:lstStyle/>
          <a:p>
            <a:r>
              <a:rPr lang="en-US" dirty="0"/>
              <a:t>Spring Model: Damping Force Details</a:t>
            </a:r>
            <a:endParaRPr lang="en-IN" dirty="0"/>
          </a:p>
        </p:txBody>
      </p:sp>
      <p:sp>
        <p:nvSpPr>
          <p:cNvPr id="3" name="Content Placeholder 2">
            <a:extLst>
              <a:ext uri="{FF2B5EF4-FFF2-40B4-BE49-F238E27FC236}">
                <a16:creationId xmlns:a16="http://schemas.microsoft.com/office/drawing/2014/main" id="{1835C3C1-4143-46BD-AA94-087A7561A2F6}"/>
              </a:ext>
            </a:extLst>
          </p:cNvPr>
          <p:cNvSpPr>
            <a:spLocks noGrp="1"/>
          </p:cNvSpPr>
          <p:nvPr>
            <p:ph sz="quarter" idx="15"/>
          </p:nvPr>
        </p:nvSpPr>
        <p:spPr>
          <a:xfrm>
            <a:off x="380060" y="1692274"/>
            <a:ext cx="8534400" cy="2863684"/>
          </a:xfrm>
        </p:spPr>
        <p:txBody>
          <a:bodyPr/>
          <a:lstStyle/>
          <a:p>
            <a:pPr marL="457200" indent="-457200"/>
            <a:r>
              <a:rPr lang="en-US" sz="2000" dirty="0"/>
              <a:t>The damping or resistive force </a:t>
            </a:r>
            <a:r>
              <a:rPr lang="en-US" sz="2000" i="1" dirty="0" err="1"/>
              <a:t>F</a:t>
            </a:r>
            <a:r>
              <a:rPr lang="en-US" sz="2000" i="1" baseline="-25000" dirty="0" err="1"/>
              <a:t>d</a:t>
            </a:r>
            <a:r>
              <a:rPr lang="en-US" sz="2000" i="1" baseline="-25000" dirty="0"/>
              <a:t> </a:t>
            </a:r>
            <a:r>
              <a:rPr lang="en-US" sz="2000" dirty="0"/>
              <a:t> acts in the opposite direction as the motion of the mass. This can be complicated to model. </a:t>
            </a:r>
            <a:r>
              <a:rPr lang="en-US" sz="2000" i="1" dirty="0" err="1"/>
              <a:t>F</a:t>
            </a:r>
            <a:r>
              <a:rPr lang="en-US" sz="2000" i="1" baseline="-25000" dirty="0" err="1"/>
              <a:t>d</a:t>
            </a:r>
            <a:r>
              <a:rPr lang="en-US" sz="2000" i="1" baseline="-25000" dirty="0"/>
              <a:t>  </a:t>
            </a:r>
            <a:r>
              <a:rPr lang="en-US" sz="2000" dirty="0"/>
              <a:t>may be due to air resistance, internal energy dissipation due to action of spring, friction between the mass and guides, or a mechanical device (dashpot) imparting a resistive force to the mass. </a:t>
            </a:r>
          </a:p>
          <a:p>
            <a:pPr marL="457200" indent="-457200"/>
            <a:r>
              <a:rPr lang="en-US" sz="2000" dirty="0"/>
              <a:t>We simplify this and assume </a:t>
            </a:r>
            <a:r>
              <a:rPr lang="en-US" sz="2000" i="1" dirty="0" err="1"/>
              <a:t>F</a:t>
            </a:r>
            <a:r>
              <a:rPr lang="en-US" sz="2000" i="1" baseline="-25000" dirty="0" err="1"/>
              <a:t>d</a:t>
            </a:r>
            <a:r>
              <a:rPr lang="en-US" sz="2000" i="1" baseline="-25000" dirty="0"/>
              <a:t> </a:t>
            </a:r>
            <a:r>
              <a:rPr lang="en-US" sz="2000" dirty="0"/>
              <a:t> is proportional to the velocity. </a:t>
            </a:r>
          </a:p>
          <a:p>
            <a:pPr marL="457200" indent="-457200"/>
            <a:r>
              <a:rPr lang="en-US" sz="2000" dirty="0"/>
              <a:t>In particular, we find that</a:t>
            </a:r>
          </a:p>
          <a:p>
            <a:pPr marL="914400" lvl="1" indent="-457200">
              <a:buClr>
                <a:schemeClr val="accent2"/>
              </a:buClr>
              <a:buSzPct val="80000"/>
              <a:buFont typeface="Courier New" panose="02070309020205020404" pitchFamily="49" charset="0"/>
              <a:buChar char="o"/>
            </a:pPr>
            <a:r>
              <a:rPr lang="en-US" sz="1800" dirty="0">
                <a:latin typeface="+mn-lt"/>
              </a:rPr>
              <a:t>If </a:t>
            </a:r>
            <a:r>
              <a:rPr lang="en-US" sz="1800" i="1" dirty="0">
                <a:latin typeface="+mn-lt"/>
              </a:rPr>
              <a:t>u</a:t>
            </a:r>
            <a:r>
              <a:rPr lang="en-US" sz="1800" dirty="0">
                <a:latin typeface="+mn-lt"/>
                <a:sym typeface="Symbol" pitchFamily="18" charset="2"/>
              </a:rPr>
              <a:t>’</a:t>
            </a:r>
            <a:r>
              <a:rPr lang="en-US" sz="1800" i="1" dirty="0">
                <a:latin typeface="+mn-lt"/>
              </a:rPr>
              <a:t> </a:t>
            </a:r>
            <a:r>
              <a:rPr lang="en-US" sz="1800" dirty="0">
                <a:latin typeface="+mn-lt"/>
              </a:rPr>
              <a:t>&gt; 0, then </a:t>
            </a:r>
            <a:r>
              <a:rPr lang="en-US" sz="1800" i="1" dirty="0">
                <a:latin typeface="+mn-lt"/>
              </a:rPr>
              <a:t>u</a:t>
            </a:r>
            <a:r>
              <a:rPr lang="en-US" sz="1800" dirty="0">
                <a:latin typeface="+mn-lt"/>
              </a:rPr>
              <a:t> is incre</a:t>
            </a:r>
            <a:r>
              <a:rPr lang="en-US" sz="2000" dirty="0">
                <a:latin typeface="+mn-lt"/>
              </a:rPr>
              <a:t>asing, so the mass is moving downward. Thus </a:t>
            </a:r>
            <a:r>
              <a:rPr lang="en-US" sz="2000" i="1" dirty="0" err="1">
                <a:latin typeface="+mn-lt"/>
              </a:rPr>
              <a:t>F</a:t>
            </a:r>
            <a:r>
              <a:rPr lang="en-US" sz="2000" i="1" baseline="-25000" dirty="0" err="1">
                <a:latin typeface="+mn-lt"/>
              </a:rPr>
              <a:t>d</a:t>
            </a:r>
            <a:r>
              <a:rPr lang="en-US" sz="2000" i="1" baseline="-25000" dirty="0">
                <a:latin typeface="+mn-lt"/>
              </a:rPr>
              <a:t> </a:t>
            </a:r>
            <a:r>
              <a:rPr lang="en-US" sz="2000" dirty="0">
                <a:latin typeface="+mn-lt"/>
              </a:rPr>
              <a:t> acts upward and hence</a:t>
            </a:r>
            <a:endParaRPr lang="en-IN" sz="2400" dirty="0">
              <a:latin typeface="+mn-lt"/>
            </a:endParaRPr>
          </a:p>
        </p:txBody>
      </p:sp>
      <p:graphicFrame>
        <p:nvGraphicFramePr>
          <p:cNvPr id="19" name="Object 8" descr="cap f sub d of t equals negative gamma u super prime of t full stop">
            <a:extLst>
              <a:ext uri="{FF2B5EF4-FFF2-40B4-BE49-F238E27FC236}">
                <a16:creationId xmlns:a16="http://schemas.microsoft.com/office/drawing/2014/main" id="{5AF5CAAA-CB40-4860-A346-33F67BC8F027}"/>
              </a:ext>
            </a:extLst>
          </p:cNvPr>
          <p:cNvGraphicFramePr>
            <a:graphicFrameLocks noGrp="1" noChangeAspect="1"/>
          </p:cNvGraphicFramePr>
          <p:nvPr>
            <p:ph type="pic" sz="quarter" idx="19"/>
            <p:extLst>
              <p:ext uri="{D42A27DB-BD31-4B8C-83A1-F6EECF244321}">
                <p14:modId xmlns:p14="http://schemas.microsoft.com/office/powerpoint/2010/main" val="423686271"/>
              </p:ext>
            </p:extLst>
          </p:nvPr>
        </p:nvGraphicFramePr>
        <p:xfrm>
          <a:off x="3753342" y="4267200"/>
          <a:ext cx="1713515" cy="395590"/>
        </p:xfrm>
        <a:graphic>
          <a:graphicData uri="http://schemas.openxmlformats.org/presentationml/2006/ole">
            <mc:AlternateContent xmlns:mc="http://schemas.openxmlformats.org/markup-compatibility/2006">
              <mc:Choice xmlns:v="urn:schemas-microsoft-com:vml" Requires="v">
                <p:oleObj spid="_x0000_s2432" name="Equation" r:id="rId3" imgW="990360" imgH="228600" progId="Equation.DSMT4">
                  <p:embed/>
                </p:oleObj>
              </mc:Choice>
              <mc:Fallback>
                <p:oleObj name="Equation" r:id="rId3" imgW="990360" imgH="228600" progId="Equation.DSMT4">
                  <p:embed/>
                  <p:pic>
                    <p:nvPicPr>
                      <p:cNvPr id="6" name="Object 8"/>
                      <p:cNvPicPr>
                        <a:picLocks noChangeAspect="1" noChangeArrowheads="1"/>
                      </p:cNvPicPr>
                      <p:nvPr/>
                    </p:nvPicPr>
                    <p:blipFill>
                      <a:blip r:embed="rId4"/>
                      <a:srcRect/>
                      <a:stretch>
                        <a:fillRect/>
                      </a:stretch>
                    </p:blipFill>
                    <p:spPr bwMode="auto">
                      <a:xfrm>
                        <a:off x="3753342" y="4267200"/>
                        <a:ext cx="1713515" cy="395590"/>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1CA54813-4E1B-46BC-9E98-296DD0E53FF7}"/>
              </a:ext>
            </a:extLst>
          </p:cNvPr>
          <p:cNvSpPr>
            <a:spLocks noGrp="1"/>
          </p:cNvSpPr>
          <p:nvPr>
            <p:ph sz="quarter" idx="18"/>
          </p:nvPr>
        </p:nvSpPr>
        <p:spPr>
          <a:xfrm>
            <a:off x="381000" y="4609374"/>
            <a:ext cx="8334022" cy="648426"/>
          </a:xfrm>
        </p:spPr>
        <p:txBody>
          <a:bodyPr/>
          <a:lstStyle/>
          <a:p>
            <a:pPr marL="914400" indent="-457200">
              <a:buSzPct val="80000"/>
              <a:buFont typeface="Courier New" panose="02070309020205020404" pitchFamily="49" charset="0"/>
              <a:buChar char="o"/>
            </a:pPr>
            <a:r>
              <a:rPr lang="en-US" sz="1800" dirty="0"/>
              <a:t>If </a:t>
            </a:r>
            <a:r>
              <a:rPr lang="en-US" sz="1800" i="1" dirty="0"/>
              <a:t>u</a:t>
            </a:r>
            <a:r>
              <a:rPr lang="en-US" sz="1800" dirty="0">
                <a:sym typeface="Symbol" pitchFamily="18" charset="2"/>
              </a:rPr>
              <a:t>’</a:t>
            </a:r>
            <a:r>
              <a:rPr lang="en-US" sz="1800" i="1" dirty="0"/>
              <a:t> </a:t>
            </a:r>
            <a:r>
              <a:rPr lang="en-US" sz="1800" dirty="0"/>
              <a:t>&lt; 0, then </a:t>
            </a:r>
            <a:r>
              <a:rPr lang="en-US" sz="1800" i="1" dirty="0"/>
              <a:t>u</a:t>
            </a:r>
            <a:r>
              <a:rPr lang="en-US" sz="1800" dirty="0"/>
              <a:t> is decreasing, so the mass is moving upward. Thus </a:t>
            </a:r>
            <a:r>
              <a:rPr lang="en-US" sz="1800" i="1" dirty="0" err="1"/>
              <a:t>F</a:t>
            </a:r>
            <a:r>
              <a:rPr lang="en-US" sz="1800" i="1" baseline="-25000" dirty="0" err="1"/>
              <a:t>d</a:t>
            </a:r>
            <a:r>
              <a:rPr lang="en-US" sz="1800" i="1" baseline="-25000" dirty="0"/>
              <a:t> </a:t>
            </a:r>
            <a:r>
              <a:rPr lang="en-US" sz="1800" dirty="0"/>
              <a:t> acts downward and hence</a:t>
            </a:r>
            <a:endParaRPr lang="en-IN" sz="1800" dirty="0"/>
          </a:p>
        </p:txBody>
      </p:sp>
      <p:graphicFrame>
        <p:nvGraphicFramePr>
          <p:cNvPr id="20" name="Picture Placeholder 19" descr="cap f sub d of t equals negative gamma u super prime of t">
            <a:extLst>
              <a:ext uri="{FF2B5EF4-FFF2-40B4-BE49-F238E27FC236}">
                <a16:creationId xmlns:a16="http://schemas.microsoft.com/office/drawing/2014/main" id="{3B1D27B5-3965-43B2-90B8-AA0BB0237618}"/>
              </a:ext>
            </a:extLst>
          </p:cNvPr>
          <p:cNvGraphicFramePr>
            <a:graphicFrameLocks noGrp="1" noChangeAspect="1"/>
          </p:cNvGraphicFramePr>
          <p:nvPr>
            <p:ph type="pic" sz="quarter" idx="20"/>
            <p:extLst>
              <p:ext uri="{D42A27DB-BD31-4B8C-83A1-F6EECF244321}">
                <p14:modId xmlns:p14="http://schemas.microsoft.com/office/powerpoint/2010/main" val="2496832446"/>
              </p:ext>
            </p:extLst>
          </p:nvPr>
        </p:nvGraphicFramePr>
        <p:xfrm>
          <a:off x="3438525" y="4960295"/>
          <a:ext cx="1666875" cy="350921"/>
        </p:xfrm>
        <a:graphic>
          <a:graphicData uri="http://schemas.openxmlformats.org/presentationml/2006/ole">
            <mc:AlternateContent xmlns:mc="http://schemas.openxmlformats.org/markup-compatibility/2006">
              <mc:Choice xmlns:v="urn:schemas-microsoft-com:vml" Requires="v">
                <p:oleObj spid="_x0000_s2433" name="Equation" r:id="rId5" imgW="965200" imgH="203200" progId="Equation.DSMT4">
                  <p:embed/>
                </p:oleObj>
              </mc:Choice>
              <mc:Fallback>
                <p:oleObj name="Equation" r:id="rId5" imgW="965200" imgH="203200" progId="Equation.DSMT4">
                  <p:embed/>
                  <p:pic>
                    <p:nvPicPr>
                      <p:cNvPr id="9" name="Object 8"/>
                      <p:cNvPicPr>
                        <a:picLocks noChangeAspect="1" noChangeArrowheads="1"/>
                      </p:cNvPicPr>
                      <p:nvPr/>
                    </p:nvPicPr>
                    <p:blipFill>
                      <a:blip r:embed="rId6"/>
                      <a:srcRect/>
                      <a:stretch>
                        <a:fillRect/>
                      </a:stretch>
                    </p:blipFill>
                    <p:spPr bwMode="auto">
                      <a:xfrm>
                        <a:off x="3438525" y="4960295"/>
                        <a:ext cx="1666875" cy="350921"/>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E3A1CCF2-9529-4D07-B553-F12808DAD069}"/>
              </a:ext>
            </a:extLst>
          </p:cNvPr>
          <p:cNvSpPr>
            <a:spLocks noGrp="1"/>
          </p:cNvSpPr>
          <p:nvPr>
            <p:ph sz="quarter" idx="21"/>
          </p:nvPr>
        </p:nvSpPr>
        <p:spPr>
          <a:xfrm>
            <a:off x="380060" y="5350227"/>
            <a:ext cx="8639762" cy="297505"/>
          </a:xfrm>
        </p:spPr>
        <p:txBody>
          <a:bodyPr/>
          <a:lstStyle/>
          <a:p>
            <a:pPr marL="914400" indent="-457200">
              <a:buSzPct val="80000"/>
              <a:buFont typeface="Courier New" panose="02070309020205020404" pitchFamily="49" charset="0"/>
              <a:buChar char="o"/>
            </a:pPr>
            <a:r>
              <a:rPr lang="en-IN" sz="1800" dirty="0"/>
              <a:t>In either case,</a:t>
            </a:r>
          </a:p>
        </p:txBody>
      </p:sp>
      <p:graphicFrame>
        <p:nvGraphicFramePr>
          <p:cNvPr id="21" name="Object 8" descr="cap f sub d of t equals negative gamma u super prime of t comma gamma greater than zero">
            <a:extLst>
              <a:ext uri="{FF2B5EF4-FFF2-40B4-BE49-F238E27FC236}">
                <a16:creationId xmlns:a16="http://schemas.microsoft.com/office/drawing/2014/main" id="{42D8E998-DEE0-4CCA-9AA6-6D90B5C5E54D}"/>
              </a:ext>
            </a:extLst>
          </p:cNvPr>
          <p:cNvGraphicFramePr>
            <a:graphicFrameLocks noGrp="1" noChangeAspect="1"/>
          </p:cNvGraphicFramePr>
          <p:nvPr>
            <p:ph sz="quarter" idx="16"/>
            <p:extLst>
              <p:ext uri="{D42A27DB-BD31-4B8C-83A1-F6EECF244321}">
                <p14:modId xmlns:p14="http://schemas.microsoft.com/office/powerpoint/2010/main" val="4087470006"/>
              </p:ext>
            </p:extLst>
          </p:nvPr>
        </p:nvGraphicFramePr>
        <p:xfrm>
          <a:off x="2922177" y="5731227"/>
          <a:ext cx="2792823" cy="440973"/>
        </p:xfrm>
        <a:graphic>
          <a:graphicData uri="http://schemas.openxmlformats.org/presentationml/2006/ole">
            <mc:AlternateContent xmlns:mc="http://schemas.openxmlformats.org/markup-compatibility/2006">
              <mc:Choice xmlns:v="urn:schemas-microsoft-com:vml" Requires="v">
                <p:oleObj spid="_x0000_s2434" name="Equation" r:id="rId7" imgW="1447560" imgH="228600" progId="Equation.3">
                  <p:embed/>
                </p:oleObj>
              </mc:Choice>
              <mc:Fallback>
                <p:oleObj name="Equation" r:id="rId7" imgW="1447560" imgH="228600" progId="Equation.3">
                  <p:embed/>
                  <p:pic>
                    <p:nvPicPr>
                      <p:cNvPr id="16384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2177" y="5731227"/>
                        <a:ext cx="2792823" cy="440973"/>
                      </a:xfrm>
                      <a:prstGeom prst="rect">
                        <a:avLst/>
                      </a:prstGeom>
                      <a:noFill/>
                    </p:spPr>
                  </p:pic>
                </p:oleObj>
              </mc:Fallback>
            </mc:AlternateContent>
          </a:graphicData>
        </a:graphic>
      </p:graphicFrame>
    </p:spTree>
    <p:extLst>
      <p:ext uri="{BB962C8B-B14F-4D97-AF65-F5344CB8AC3E}">
        <p14:creationId xmlns:p14="http://schemas.microsoft.com/office/powerpoint/2010/main" val="202769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E956-AE4C-4567-8100-16A39D98FAB4}"/>
              </a:ext>
            </a:extLst>
          </p:cNvPr>
          <p:cNvSpPr>
            <a:spLocks noGrp="1"/>
          </p:cNvSpPr>
          <p:nvPr>
            <p:ph type="title"/>
          </p:nvPr>
        </p:nvSpPr>
        <p:spPr>
          <a:xfrm>
            <a:off x="281354" y="457200"/>
            <a:ext cx="8534400" cy="685800"/>
          </a:xfrm>
        </p:spPr>
        <p:txBody>
          <a:bodyPr>
            <a:normAutofit/>
          </a:bodyPr>
          <a:lstStyle/>
          <a:p>
            <a:r>
              <a:rPr lang="en-IN" dirty="0"/>
              <a:t>Spring Model: Differential Equation</a:t>
            </a:r>
          </a:p>
        </p:txBody>
      </p:sp>
      <p:sp>
        <p:nvSpPr>
          <p:cNvPr id="3" name="Content Placeholder 2">
            <a:extLst>
              <a:ext uri="{FF2B5EF4-FFF2-40B4-BE49-F238E27FC236}">
                <a16:creationId xmlns:a16="http://schemas.microsoft.com/office/drawing/2014/main" id="{E80BCF6C-6EF7-4253-BD1C-3553C4BD0395}"/>
              </a:ext>
            </a:extLst>
          </p:cNvPr>
          <p:cNvSpPr>
            <a:spLocks noGrp="1"/>
          </p:cNvSpPr>
          <p:nvPr>
            <p:ph sz="quarter" idx="15"/>
          </p:nvPr>
        </p:nvSpPr>
        <p:spPr>
          <a:xfrm>
            <a:off x="380060" y="1447800"/>
            <a:ext cx="8534400" cy="425450"/>
          </a:xfrm>
        </p:spPr>
        <p:txBody>
          <a:bodyPr/>
          <a:lstStyle/>
          <a:p>
            <a:pPr marL="457200" indent="-457200"/>
            <a:r>
              <a:rPr lang="en-US" sz="2200" dirty="0"/>
              <a:t>Taking into account these forces, Newton’s Law becomes:</a:t>
            </a:r>
          </a:p>
        </p:txBody>
      </p:sp>
      <p:graphicFrame>
        <p:nvGraphicFramePr>
          <p:cNvPr id="19" name="Object 8" descr="multiline equation line 1 equation left hand side m times u super double prime of t equals right hand side sum with 4 summands m times g plus cap f sub s of t plus cap f sub d of t plus cap f of t line 2 equation left hand side equals right hand side m times g minus k times open left square bracket cap l plus u of t close minus gamma u super prime of t plus cap f of t">
            <a:extLst>
              <a:ext uri="{FF2B5EF4-FFF2-40B4-BE49-F238E27FC236}">
                <a16:creationId xmlns:a16="http://schemas.microsoft.com/office/drawing/2014/main" id="{B5798DE4-3A75-4AC6-BB4B-9DDEB793E858}"/>
              </a:ext>
            </a:extLst>
          </p:cNvPr>
          <p:cNvGraphicFramePr>
            <a:graphicFrameLocks noGrp="1" noChangeAspect="1"/>
          </p:cNvGraphicFramePr>
          <p:nvPr>
            <p:ph type="pic" sz="quarter" idx="19"/>
            <p:extLst>
              <p:ext uri="{D42A27DB-BD31-4B8C-83A1-F6EECF244321}">
                <p14:modId xmlns:p14="http://schemas.microsoft.com/office/powerpoint/2010/main" val="1806520445"/>
              </p:ext>
            </p:extLst>
          </p:nvPr>
        </p:nvGraphicFramePr>
        <p:xfrm>
          <a:off x="1676401" y="1900324"/>
          <a:ext cx="5791199" cy="919076"/>
        </p:xfrm>
        <a:graphic>
          <a:graphicData uri="http://schemas.openxmlformats.org/presentationml/2006/ole">
            <mc:AlternateContent xmlns:mc="http://schemas.openxmlformats.org/markup-compatibility/2006">
              <mc:Choice xmlns:v="urn:schemas-microsoft-com:vml" Requires="v">
                <p:oleObj spid="_x0000_s3334" name="Equation" r:id="rId3" imgW="2450880" imgH="457200" progId="Equation.DSMT4">
                  <p:embed/>
                </p:oleObj>
              </mc:Choice>
              <mc:Fallback>
                <p:oleObj name="Equation" r:id="rId3" imgW="2450880" imgH="457200" progId="Equation.DSMT4">
                  <p:embed/>
                  <p:pic>
                    <p:nvPicPr>
                      <p:cNvPr id="15463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1" y="1900324"/>
                        <a:ext cx="5791199" cy="919076"/>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AF49FCF9-97A8-4A3E-96E5-96B1D401EA4E}"/>
              </a:ext>
            </a:extLst>
          </p:cNvPr>
          <p:cNvSpPr>
            <a:spLocks noGrp="1"/>
          </p:cNvSpPr>
          <p:nvPr>
            <p:ph sz="quarter" idx="18"/>
          </p:nvPr>
        </p:nvSpPr>
        <p:spPr>
          <a:xfrm>
            <a:off x="380060" y="2895600"/>
            <a:ext cx="6249340" cy="541461"/>
          </a:xfrm>
        </p:spPr>
        <p:txBody>
          <a:bodyPr/>
          <a:lstStyle/>
          <a:p>
            <a:pPr marL="457200" indent="-457200"/>
            <a:r>
              <a:rPr lang="en-US" sz="2200" dirty="0"/>
              <a:t>Recalling that </a:t>
            </a:r>
            <a:r>
              <a:rPr lang="en-US" sz="2200" i="1" dirty="0"/>
              <a:t>mg = </a:t>
            </a:r>
            <a:r>
              <a:rPr lang="en-US" sz="2200" i="1" dirty="0" err="1"/>
              <a:t>kL</a:t>
            </a:r>
            <a:r>
              <a:rPr lang="en-US" sz="2200" dirty="0"/>
              <a:t>, this equation reduces to</a:t>
            </a:r>
          </a:p>
        </p:txBody>
      </p:sp>
      <p:graphicFrame>
        <p:nvGraphicFramePr>
          <p:cNvPr id="20" name="Object 12" descr="m times u super double prime of t plus gamma u super prime of t plus k times u of t equals cap f of t">
            <a:extLst>
              <a:ext uri="{FF2B5EF4-FFF2-40B4-BE49-F238E27FC236}">
                <a16:creationId xmlns:a16="http://schemas.microsoft.com/office/drawing/2014/main" id="{EF9F3075-C7E0-489A-9AA1-1612692D6276}"/>
              </a:ext>
            </a:extLst>
          </p:cNvPr>
          <p:cNvGraphicFramePr>
            <a:graphicFrameLocks noGrp="1" noChangeAspect="1"/>
          </p:cNvGraphicFramePr>
          <p:nvPr>
            <p:ph type="pic" sz="quarter" idx="20"/>
            <p:extLst>
              <p:ext uri="{D42A27DB-BD31-4B8C-83A1-F6EECF244321}">
                <p14:modId xmlns:p14="http://schemas.microsoft.com/office/powerpoint/2010/main" val="2425332566"/>
              </p:ext>
            </p:extLst>
          </p:nvPr>
        </p:nvGraphicFramePr>
        <p:xfrm>
          <a:off x="2963334" y="3371370"/>
          <a:ext cx="3217332" cy="359982"/>
        </p:xfrm>
        <a:graphic>
          <a:graphicData uri="http://schemas.openxmlformats.org/presentationml/2006/ole">
            <mc:AlternateContent xmlns:mc="http://schemas.openxmlformats.org/markup-compatibility/2006">
              <mc:Choice xmlns:v="urn:schemas-microsoft-com:vml" Requires="v">
                <p:oleObj spid="_x0000_s3335" name="Equation" r:id="rId5" imgW="1815840" imgH="203040" progId="Equation.DSMT4">
                  <p:embed/>
                </p:oleObj>
              </mc:Choice>
              <mc:Fallback>
                <p:oleObj name="Equation" r:id="rId5" imgW="1815840" imgH="203040" progId="Equation.DSMT4">
                  <p:embed/>
                  <p:pic>
                    <p:nvPicPr>
                      <p:cNvPr id="154636"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3334" y="3371370"/>
                        <a:ext cx="3217332" cy="3599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E92A838D-D965-49AC-9605-90FDF6A117CE}"/>
              </a:ext>
            </a:extLst>
          </p:cNvPr>
          <p:cNvSpPr>
            <a:spLocks noGrp="1"/>
          </p:cNvSpPr>
          <p:nvPr>
            <p:ph sz="quarter" idx="21"/>
          </p:nvPr>
        </p:nvSpPr>
        <p:spPr>
          <a:xfrm>
            <a:off x="380060" y="3699106"/>
            <a:ext cx="8334022" cy="2396894"/>
          </a:xfrm>
        </p:spPr>
        <p:txBody>
          <a:bodyPr/>
          <a:lstStyle/>
          <a:p>
            <a:pPr marL="457200" indent="0">
              <a:lnSpc>
                <a:spcPct val="100000"/>
              </a:lnSpc>
              <a:spcBef>
                <a:spcPts val="624"/>
              </a:spcBef>
              <a:buFontTx/>
              <a:buNone/>
            </a:pPr>
            <a:r>
              <a:rPr lang="en-US" sz="2200" dirty="0"/>
              <a:t>where the constants </a:t>
            </a:r>
            <a:r>
              <a:rPr lang="en-US" sz="2200" i="1" dirty="0"/>
              <a:t>m</a:t>
            </a:r>
            <a:r>
              <a:rPr lang="en-US" sz="2200" dirty="0"/>
              <a:t>, </a:t>
            </a:r>
            <a:r>
              <a:rPr lang="el-GR" sz="2200" i="1" dirty="0">
                <a:sym typeface="Symbol" pitchFamily="18" charset="2"/>
              </a:rPr>
              <a:t>γ</a:t>
            </a:r>
            <a:r>
              <a:rPr lang="en-US" sz="2200" dirty="0"/>
              <a:t>, and </a:t>
            </a:r>
            <a:r>
              <a:rPr lang="en-US" sz="2200" i="1" dirty="0"/>
              <a:t>k </a:t>
            </a:r>
            <a:r>
              <a:rPr lang="en-US" sz="2200" dirty="0"/>
              <a:t>are positive.  </a:t>
            </a:r>
          </a:p>
          <a:p>
            <a:pPr marL="457200" indent="-457200">
              <a:lnSpc>
                <a:spcPct val="100000"/>
              </a:lnSpc>
              <a:spcBef>
                <a:spcPts val="624"/>
              </a:spcBef>
            </a:pPr>
            <a:r>
              <a:rPr lang="en-US" sz="2200" dirty="0"/>
              <a:t>We can prescribe initial conditions 𝑢(0) = 𝑢</a:t>
            </a:r>
            <a:r>
              <a:rPr lang="en-US" sz="2200" baseline="-25000" dirty="0"/>
              <a:t>0</a:t>
            </a:r>
            <a:r>
              <a:rPr lang="en-US" sz="2200" dirty="0"/>
              <a:t>, 𝑢′ (0) = 𝑣</a:t>
            </a:r>
            <a:r>
              <a:rPr lang="en-US" sz="2200" baseline="-25000" dirty="0"/>
              <a:t>0</a:t>
            </a:r>
          </a:p>
          <a:p>
            <a:pPr marL="457200" indent="-457200">
              <a:lnSpc>
                <a:spcPct val="100000"/>
              </a:lnSpc>
              <a:spcBef>
                <a:spcPts val="624"/>
              </a:spcBef>
            </a:pPr>
            <a:r>
              <a:rPr lang="en-US" sz="2200" dirty="0"/>
              <a:t>It follows from Theorem 3.2.1 that there is a unique solution to this initial value problem.  Physically, if the mass is set in motion with a given initial displacement and velocity, then its position is uniquely determined at all future times.</a:t>
            </a:r>
          </a:p>
        </p:txBody>
      </p:sp>
    </p:spTree>
    <p:extLst>
      <p:ext uri="{BB962C8B-B14F-4D97-AF65-F5344CB8AC3E}">
        <p14:creationId xmlns:p14="http://schemas.microsoft.com/office/powerpoint/2010/main" val="31982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BE06-7ADE-4B39-BFE7-10A905AA7E14}"/>
              </a:ext>
            </a:extLst>
          </p:cNvPr>
          <p:cNvSpPr>
            <a:spLocks noGrp="1"/>
          </p:cNvSpPr>
          <p:nvPr>
            <p:ph type="title"/>
          </p:nvPr>
        </p:nvSpPr>
        <p:spPr>
          <a:xfrm>
            <a:off x="281354" y="463251"/>
            <a:ext cx="8534400" cy="660699"/>
          </a:xfrm>
        </p:spPr>
        <p:txBody>
          <a:bodyPr>
            <a:normAutofit/>
          </a:bodyPr>
          <a:lstStyle/>
          <a:p>
            <a:r>
              <a:rPr lang="en-US" dirty="0"/>
              <a:t>Example 3.7.1: Identify Coefficients</a:t>
            </a:r>
            <a:endParaRPr lang="en-IN" dirty="0"/>
          </a:p>
        </p:txBody>
      </p:sp>
      <p:sp>
        <p:nvSpPr>
          <p:cNvPr id="3" name="Content Placeholder 2">
            <a:extLst>
              <a:ext uri="{FF2B5EF4-FFF2-40B4-BE49-F238E27FC236}">
                <a16:creationId xmlns:a16="http://schemas.microsoft.com/office/drawing/2014/main" id="{EF0FEBED-D4A2-47A2-841B-8E14C6393593}"/>
              </a:ext>
            </a:extLst>
          </p:cNvPr>
          <p:cNvSpPr>
            <a:spLocks noGrp="1"/>
          </p:cNvSpPr>
          <p:nvPr>
            <p:ph sz="quarter" idx="15"/>
          </p:nvPr>
        </p:nvSpPr>
        <p:spPr>
          <a:xfrm>
            <a:off x="380059" y="1447800"/>
            <a:ext cx="8306741" cy="1358381"/>
          </a:xfrm>
        </p:spPr>
        <p:txBody>
          <a:bodyPr/>
          <a:lstStyle/>
          <a:p>
            <a:pPr marL="457200" indent="-457200"/>
            <a:r>
              <a:rPr lang="en-US" sz="2200" dirty="0"/>
              <a:t>A 4 </a:t>
            </a:r>
            <a:r>
              <a:rPr lang="en-US" sz="2200" dirty="0" err="1"/>
              <a:t>lb</a:t>
            </a:r>
            <a:r>
              <a:rPr lang="en-US" sz="2200" dirty="0"/>
              <a:t> mass stretches a spring 2 in. The mass is displaced an additional 6 in and then released, and is in a medium that exerts a viscous resistance of 6 </a:t>
            </a:r>
            <a:r>
              <a:rPr lang="en-US" sz="2200" dirty="0" err="1"/>
              <a:t>lb</a:t>
            </a:r>
            <a:r>
              <a:rPr lang="en-US" sz="2200" dirty="0"/>
              <a:t> when the mass has a velocity of 3 </a:t>
            </a:r>
            <a:r>
              <a:rPr lang="en-US" sz="2200" dirty="0" err="1"/>
              <a:t>ft</a:t>
            </a:r>
            <a:r>
              <a:rPr lang="en-US" sz="2200" dirty="0"/>
              <a:t>/s. Formulate the IVP that governs the motion of this mass:</a:t>
            </a:r>
          </a:p>
        </p:txBody>
      </p:sp>
      <p:graphicFrame>
        <p:nvGraphicFramePr>
          <p:cNvPr id="19" name="Object 16" descr="m times u super double prime of t plus gamma u super prime of t plus k times u of t equals cap f of t comma u of zero equals u sub zero comma u super prime of zero equals v sub zero">
            <a:extLst>
              <a:ext uri="{FF2B5EF4-FFF2-40B4-BE49-F238E27FC236}">
                <a16:creationId xmlns:a16="http://schemas.microsoft.com/office/drawing/2014/main" id="{995EAF76-6136-4858-B767-241228A20283}"/>
              </a:ext>
            </a:extLst>
          </p:cNvPr>
          <p:cNvGraphicFramePr>
            <a:graphicFrameLocks noGrp="1" noChangeAspect="1"/>
          </p:cNvGraphicFramePr>
          <p:nvPr>
            <p:ph type="pic" sz="quarter" idx="20"/>
            <p:extLst>
              <p:ext uri="{D42A27DB-BD31-4B8C-83A1-F6EECF244321}">
                <p14:modId xmlns:p14="http://schemas.microsoft.com/office/powerpoint/2010/main" val="3499160671"/>
              </p:ext>
            </p:extLst>
          </p:nvPr>
        </p:nvGraphicFramePr>
        <p:xfrm>
          <a:off x="1142743" y="2839751"/>
          <a:ext cx="6858513" cy="477597"/>
        </p:xfrm>
        <a:graphic>
          <a:graphicData uri="http://schemas.openxmlformats.org/presentationml/2006/ole">
            <mc:AlternateContent xmlns:mc="http://schemas.openxmlformats.org/markup-compatibility/2006">
              <mc:Choice xmlns:v="urn:schemas-microsoft-com:vml" Requires="v">
                <p:oleObj spid="_x0000_s4432" name="Equation" r:id="rId3" imgW="3136680" imgH="228600" progId="Equation.DSMT4">
                  <p:embed/>
                </p:oleObj>
              </mc:Choice>
              <mc:Fallback>
                <p:oleObj name="Equation" r:id="rId3" imgW="3136680" imgH="228600" progId="Equation.DSMT4">
                  <p:embed/>
                  <p:pic>
                    <p:nvPicPr>
                      <p:cNvPr id="155664"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743" y="2839751"/>
                        <a:ext cx="6858513" cy="477597"/>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F400C880-DED8-407C-A46E-57F25C9378A0}"/>
              </a:ext>
            </a:extLst>
          </p:cNvPr>
          <p:cNvSpPr>
            <a:spLocks noGrp="1"/>
          </p:cNvSpPr>
          <p:nvPr>
            <p:ph sz="quarter" idx="18"/>
          </p:nvPr>
        </p:nvSpPr>
        <p:spPr>
          <a:xfrm>
            <a:off x="380060" y="3634581"/>
            <a:ext cx="1524940" cy="404019"/>
          </a:xfrm>
        </p:spPr>
        <p:txBody>
          <a:bodyPr/>
          <a:lstStyle/>
          <a:p>
            <a:pPr marL="457200" indent="-457200"/>
            <a:r>
              <a:rPr lang="en-US" sz="2200" dirty="0"/>
              <a:t>Find </a:t>
            </a:r>
            <a:r>
              <a:rPr lang="en-US" sz="2200" i="1" dirty="0"/>
              <a:t>m</a:t>
            </a:r>
            <a:r>
              <a:rPr lang="en-US" sz="2200" dirty="0"/>
              <a:t>:</a:t>
            </a:r>
          </a:p>
        </p:txBody>
      </p:sp>
      <p:graphicFrame>
        <p:nvGraphicFramePr>
          <p:cNvPr id="12" name="Object 11" descr="multirelation w equals m times g right double arrow m equals w divided by g right double arrow m equals four lb divided by 32 ft solidus s super two right double arrow m equals one divided by eight times lb prefix dot operator of s super two divided by ft">
            <a:extLst>
              <a:ext uri="{FF2B5EF4-FFF2-40B4-BE49-F238E27FC236}">
                <a16:creationId xmlns:a16="http://schemas.microsoft.com/office/drawing/2014/main" id="{99B3BBF6-B7BE-4160-A0C7-5B637D3A8C14}"/>
              </a:ext>
            </a:extLst>
          </p:cNvPr>
          <p:cNvGraphicFramePr>
            <a:graphicFrameLocks noChangeAspect="1"/>
          </p:cNvGraphicFramePr>
          <p:nvPr>
            <p:extLst>
              <p:ext uri="{D42A27DB-BD31-4B8C-83A1-F6EECF244321}">
                <p14:modId xmlns:p14="http://schemas.microsoft.com/office/powerpoint/2010/main" val="3271831355"/>
              </p:ext>
            </p:extLst>
          </p:nvPr>
        </p:nvGraphicFramePr>
        <p:xfrm>
          <a:off x="1920574" y="3458202"/>
          <a:ext cx="5242226" cy="809958"/>
        </p:xfrm>
        <a:graphic>
          <a:graphicData uri="http://schemas.openxmlformats.org/presentationml/2006/ole">
            <mc:AlternateContent xmlns:mc="http://schemas.openxmlformats.org/markup-compatibility/2006">
              <mc:Choice xmlns:v="urn:schemas-microsoft-com:vml" Requires="v">
                <p:oleObj spid="_x0000_s4433" name="Equation" r:id="rId5" imgW="2958840" imgH="457200" progId="Equation.DSMT4">
                  <p:embed/>
                </p:oleObj>
              </mc:Choice>
              <mc:Fallback>
                <p:oleObj name="Equation" r:id="rId5" imgW="2958840" imgH="457200" progId="Equation.DSMT4">
                  <p:embed/>
                  <p:pic>
                    <p:nvPicPr>
                      <p:cNvPr id="4" name="Object 3"/>
                      <p:cNvPicPr>
                        <a:picLocks noChangeAspect="1" noChangeArrowheads="1"/>
                      </p:cNvPicPr>
                      <p:nvPr/>
                    </p:nvPicPr>
                    <p:blipFill>
                      <a:blip r:embed="rId6"/>
                      <a:srcRect/>
                      <a:stretch>
                        <a:fillRect/>
                      </a:stretch>
                    </p:blipFill>
                    <p:spPr bwMode="auto">
                      <a:xfrm>
                        <a:off x="1920574" y="3458202"/>
                        <a:ext cx="5242226" cy="8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6EF98DD1-4CD3-40F9-854C-DF443FCD9328}"/>
              </a:ext>
            </a:extLst>
          </p:cNvPr>
          <p:cNvSpPr>
            <a:spLocks noGrp="1"/>
          </p:cNvSpPr>
          <p:nvPr>
            <p:ph sz="quarter" idx="21"/>
          </p:nvPr>
        </p:nvSpPr>
        <p:spPr>
          <a:xfrm>
            <a:off x="380060" y="4488622"/>
            <a:ext cx="1524940" cy="464378"/>
          </a:xfrm>
        </p:spPr>
        <p:txBody>
          <a:bodyPr/>
          <a:lstStyle/>
          <a:p>
            <a:pPr marL="457200" indent="-457200"/>
            <a:r>
              <a:rPr lang="en-US" dirty="0"/>
              <a:t>Find </a:t>
            </a:r>
            <a:r>
              <a:rPr lang="el-GR" i="1" dirty="0"/>
              <a:t>γ</a:t>
            </a:r>
            <a:r>
              <a:rPr lang="en-US" dirty="0"/>
              <a:t>:</a:t>
            </a:r>
          </a:p>
        </p:txBody>
      </p:sp>
      <p:graphicFrame>
        <p:nvGraphicFramePr>
          <p:cNvPr id="14" name="Object 13" descr="gamma times u super prime equals six lb multirelation right double arrow gamma equals six lb divided by three ft solidus s right double arrow gamma equals two times lb dot operator s divided by ft">
            <a:extLst>
              <a:ext uri="{FF2B5EF4-FFF2-40B4-BE49-F238E27FC236}">
                <a16:creationId xmlns:a16="http://schemas.microsoft.com/office/drawing/2014/main" id="{9863EDD9-B0A8-4904-81C5-C1D4013ACE98}"/>
              </a:ext>
            </a:extLst>
          </p:cNvPr>
          <p:cNvGraphicFramePr>
            <a:graphicFrameLocks noChangeAspect="1"/>
          </p:cNvGraphicFramePr>
          <p:nvPr>
            <p:extLst>
              <p:ext uri="{D42A27DB-BD31-4B8C-83A1-F6EECF244321}">
                <p14:modId xmlns:p14="http://schemas.microsoft.com/office/powerpoint/2010/main" val="1801111910"/>
              </p:ext>
            </p:extLst>
          </p:nvPr>
        </p:nvGraphicFramePr>
        <p:xfrm>
          <a:off x="1905000" y="4331599"/>
          <a:ext cx="3847300" cy="764961"/>
        </p:xfrm>
        <a:graphic>
          <a:graphicData uri="http://schemas.openxmlformats.org/presentationml/2006/ole">
            <mc:AlternateContent xmlns:mc="http://schemas.openxmlformats.org/markup-compatibility/2006">
              <mc:Choice xmlns:v="urn:schemas-microsoft-com:vml" Requires="v">
                <p:oleObj spid="_x0000_s4434" name="Equation" r:id="rId7" imgW="2171520" imgH="431640" progId="Equation.DSMT4">
                  <p:embed/>
                </p:oleObj>
              </mc:Choice>
              <mc:Fallback>
                <p:oleObj name="Equation" r:id="rId7" imgW="2171520" imgH="431640" progId="Equation.DSMT4">
                  <p:embed/>
                  <p:pic>
                    <p:nvPicPr>
                      <p:cNvPr id="6" name="Object 5"/>
                      <p:cNvPicPr>
                        <a:picLocks noChangeAspect="1" noChangeArrowheads="1"/>
                      </p:cNvPicPr>
                      <p:nvPr/>
                    </p:nvPicPr>
                    <p:blipFill>
                      <a:blip r:embed="rId8"/>
                      <a:srcRect/>
                      <a:stretch>
                        <a:fillRect/>
                      </a:stretch>
                    </p:blipFill>
                    <p:spPr bwMode="auto">
                      <a:xfrm>
                        <a:off x="1905000" y="4331599"/>
                        <a:ext cx="3847300" cy="7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Content Placeholder 10">
            <a:extLst>
              <a:ext uri="{FF2B5EF4-FFF2-40B4-BE49-F238E27FC236}">
                <a16:creationId xmlns:a16="http://schemas.microsoft.com/office/drawing/2014/main" id="{607EC0B6-F29B-4F5B-B232-185B9F976B35}"/>
              </a:ext>
            </a:extLst>
          </p:cNvPr>
          <p:cNvSpPr>
            <a:spLocks noGrp="1"/>
          </p:cNvSpPr>
          <p:nvPr>
            <p:ph sz="quarter" idx="25"/>
          </p:nvPr>
        </p:nvSpPr>
        <p:spPr>
          <a:xfrm>
            <a:off x="380060" y="5403022"/>
            <a:ext cx="1448740" cy="464378"/>
          </a:xfrm>
        </p:spPr>
        <p:txBody>
          <a:bodyPr/>
          <a:lstStyle/>
          <a:p>
            <a:pPr marL="457200" indent="-457200"/>
            <a:r>
              <a:rPr lang="en-US" sz="2200" dirty="0">
                <a:sym typeface="Symbol" pitchFamily="18" charset="2"/>
              </a:rPr>
              <a:t>Find </a:t>
            </a:r>
            <a:r>
              <a:rPr lang="en-US" sz="2200" i="1" dirty="0">
                <a:sym typeface="Symbol" pitchFamily="18" charset="2"/>
              </a:rPr>
              <a:t>k</a:t>
            </a:r>
            <a:r>
              <a:rPr lang="en-US" sz="2200" dirty="0">
                <a:sym typeface="Symbol" pitchFamily="18" charset="2"/>
              </a:rPr>
              <a:t>:</a:t>
            </a:r>
            <a:endParaRPr lang="en-US" sz="2200" dirty="0"/>
          </a:p>
        </p:txBody>
      </p:sp>
      <p:graphicFrame>
        <p:nvGraphicFramePr>
          <p:cNvPr id="13" name="Object 12" descr="multirelation cap f sub cap s equals negative k times cap l right double arrow k equals four lb divided by two in right double arrow k equals 24 times lb divided by ft">
            <a:extLst>
              <a:ext uri="{FF2B5EF4-FFF2-40B4-BE49-F238E27FC236}">
                <a16:creationId xmlns:a16="http://schemas.microsoft.com/office/drawing/2014/main" id="{BF752F94-168E-4A4A-958F-807ECEC6E1CB}"/>
              </a:ext>
            </a:extLst>
          </p:cNvPr>
          <p:cNvGraphicFramePr>
            <a:graphicFrameLocks noChangeAspect="1"/>
          </p:cNvGraphicFramePr>
          <p:nvPr>
            <p:extLst>
              <p:ext uri="{D42A27DB-BD31-4B8C-83A1-F6EECF244321}">
                <p14:modId xmlns:p14="http://schemas.microsoft.com/office/powerpoint/2010/main" val="2491243640"/>
              </p:ext>
            </p:extLst>
          </p:nvPr>
        </p:nvGraphicFramePr>
        <p:xfrm>
          <a:off x="1905000" y="5282158"/>
          <a:ext cx="3622312" cy="764961"/>
        </p:xfrm>
        <a:graphic>
          <a:graphicData uri="http://schemas.openxmlformats.org/presentationml/2006/ole">
            <mc:AlternateContent xmlns:mc="http://schemas.openxmlformats.org/markup-compatibility/2006">
              <mc:Choice xmlns:v="urn:schemas-microsoft-com:vml" Requires="v">
                <p:oleObj spid="_x0000_s4435" name="Equation" r:id="rId9" imgW="2044440" imgH="431640" progId="Equation.DSMT4">
                  <p:embed/>
                </p:oleObj>
              </mc:Choice>
              <mc:Fallback>
                <p:oleObj name="Equation" r:id="rId9" imgW="2044440" imgH="431640" progId="Equation.DSMT4">
                  <p:embed/>
                  <p:pic>
                    <p:nvPicPr>
                      <p:cNvPr id="5" name="Object 4"/>
                      <p:cNvPicPr>
                        <a:picLocks noChangeAspect="1" noChangeArrowheads="1"/>
                      </p:cNvPicPr>
                      <p:nvPr/>
                    </p:nvPicPr>
                    <p:blipFill>
                      <a:blip r:embed="rId10"/>
                      <a:srcRect/>
                      <a:stretch>
                        <a:fillRect/>
                      </a:stretch>
                    </p:blipFill>
                    <p:spPr bwMode="auto">
                      <a:xfrm>
                        <a:off x="1905000" y="5282158"/>
                        <a:ext cx="3622312" cy="7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52327543"/>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2037</Words>
  <Application>Microsoft Office PowerPoint</Application>
  <PresentationFormat>On-screen Show (4:3)</PresentationFormat>
  <Paragraphs>152</Paragraphs>
  <Slides>29</Slides>
  <Notes>3</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2</vt:i4>
      </vt:variant>
      <vt:variant>
        <vt:lpstr>Slide Titles</vt:lpstr>
      </vt:variant>
      <vt:variant>
        <vt:i4>29</vt:i4>
      </vt:variant>
    </vt:vector>
  </HeadingPairs>
  <TitlesOfParts>
    <vt:vector size="46" baseType="lpstr">
      <vt:lpstr>Arial</vt:lpstr>
      <vt:lpstr>Calibri</vt:lpstr>
      <vt:lpstr>Cambria Math</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MathType 7.0 Equation</vt:lpstr>
      <vt:lpstr>Elementary Differential Equations and Boundary Value Problems</vt:lpstr>
      <vt:lpstr>Section 3.7 Mechanical and Electrical Vibrations</vt:lpstr>
      <vt:lpstr>Mechanical &amp; Electrical Vibrations</vt:lpstr>
      <vt:lpstr>Spring – Mass System</vt:lpstr>
      <vt:lpstr>Spring Model</vt:lpstr>
      <vt:lpstr>Spring Model: Spring Force Details</vt:lpstr>
      <vt:lpstr>Spring Model: Damping Force Details</vt:lpstr>
      <vt:lpstr>Spring Model: Differential Equation</vt:lpstr>
      <vt:lpstr>Example 3.7.1: Identify Coefficients</vt:lpstr>
      <vt:lpstr>Example 3.7.1: Express the IVP </vt:lpstr>
      <vt:lpstr>Spring Model: Undamped Free Vibrations (part one)</vt:lpstr>
      <vt:lpstr>Spring Model: Undamped Free Vibrations (part two)</vt:lpstr>
      <vt:lpstr>Spring Model: Undamped Free Vibrations (part three)</vt:lpstr>
      <vt:lpstr>Spring Model: Undamped Free Vibrations (part four)</vt:lpstr>
      <vt:lpstr>Example 3.7.2: Define the IVP </vt:lpstr>
      <vt:lpstr>Example 3.7.2: Find the Solution</vt:lpstr>
      <vt:lpstr>Example 3.7.2: Find Period, Amplitude, and Phase </vt:lpstr>
      <vt:lpstr>Spring Model: Damped Free Vibrations</vt:lpstr>
      <vt:lpstr>Damped Free Vibrations: Small Damping</vt:lpstr>
      <vt:lpstr>Damped Free Vibrations: Quasi-frequency</vt:lpstr>
      <vt:lpstr>Damped Free Vibrations: Quasi Period</vt:lpstr>
      <vt:lpstr>Damped Free Vibrations: Neglecting Damping for Small 𝛾2∕4𝑘𝑚</vt:lpstr>
      <vt:lpstr>Damped Free Vibrations: Critical and Overdamping</vt:lpstr>
      <vt:lpstr>Example 3.7.3: Initial Value Problem </vt:lpstr>
      <vt:lpstr>Example 3.7.3: Quasi Frequency &amp; Period</vt:lpstr>
      <vt:lpstr>Example 3.7.3: Damping Coefficient</vt:lpstr>
      <vt:lpstr>Example 3.7.3: Time for Mass to Pass Through Equilibrium Position</vt:lpstr>
      <vt:lpstr>Electric Circuits</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2021-11-17T14:38:55Z</dcterms:modified>
</cp:coreProperties>
</file>