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4.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5.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6.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936" r:id="rId1"/>
    <p:sldMasterId id="2147483939" r:id="rId2"/>
    <p:sldMasterId id="2147483953" r:id="rId3"/>
    <p:sldMasterId id="2147483956" r:id="rId4"/>
    <p:sldMasterId id="2147483959" r:id="rId5"/>
    <p:sldMasterId id="2147483962" r:id="rId6"/>
    <p:sldMasterId id="2147483967" r:id="rId7"/>
  </p:sldMasterIdLst>
  <p:notesMasterIdLst>
    <p:notesMasterId r:id="rId30"/>
  </p:notesMasterIdLst>
  <p:sldIdLst>
    <p:sldId id="479" r:id="rId8"/>
    <p:sldId id="437" r:id="rId9"/>
    <p:sldId id="465" r:id="rId10"/>
    <p:sldId id="466" r:id="rId11"/>
    <p:sldId id="467" r:id="rId12"/>
    <p:sldId id="468" r:id="rId13"/>
    <p:sldId id="469" r:id="rId14"/>
    <p:sldId id="454" r:id="rId15"/>
    <p:sldId id="470" r:id="rId16"/>
    <p:sldId id="471" r:id="rId17"/>
    <p:sldId id="439" r:id="rId18"/>
    <p:sldId id="472" r:id="rId19"/>
    <p:sldId id="456" r:id="rId20"/>
    <p:sldId id="473" r:id="rId21"/>
    <p:sldId id="474" r:id="rId22"/>
    <p:sldId id="458" r:id="rId23"/>
    <p:sldId id="462" r:id="rId24"/>
    <p:sldId id="475" r:id="rId25"/>
    <p:sldId id="476" r:id="rId26"/>
    <p:sldId id="477" r:id="rId27"/>
    <p:sldId id="478" r:id="rId28"/>
    <p:sldId id="480" r:id="rId29"/>
  </p:sldIdLst>
  <p:sldSz cx="9144000" cy="6858000" type="screen4x3"/>
  <p:notesSz cx="6858000" cy="9144000"/>
  <p:defaultTextStyle>
    <a:defPPr>
      <a:defRPr lang="en-CA"/>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2" pos="288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7F"/>
    <a:srgbClr val="931B21"/>
    <a:srgbClr val="90A2B7"/>
    <a:srgbClr val="7D8FAA"/>
    <a:srgbClr val="EEF8FC"/>
    <a:srgbClr val="E3F3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94" autoAdjust="0"/>
    <p:restoredTop sz="91069" autoAdjust="0"/>
  </p:normalViewPr>
  <p:slideViewPr>
    <p:cSldViewPr>
      <p:cViewPr varScale="1">
        <p:scale>
          <a:sx n="53" d="100"/>
          <a:sy n="53" d="100"/>
        </p:scale>
        <p:origin x="1520" y="52"/>
      </p:cViewPr>
      <p:guideLst>
        <p:guide pos="2880"/>
        <p:guide orient="horz" pos="2160"/>
      </p:guideLst>
    </p:cSldViewPr>
  </p:slideViewPr>
  <p:outlineViewPr>
    <p:cViewPr>
      <p:scale>
        <a:sx n="33" d="100"/>
        <a:sy n="33" d="100"/>
      </p:scale>
      <p:origin x="0" y="-1542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65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C3E00D2-8529-4D28-AC18-5C62C9EBCB74}"/>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mn-ea"/>
                <a:cs typeface="Calibri" panose="020F0502020204030204" pitchFamily="34" charset="0"/>
              </a:defRPr>
            </a:lvl1pPr>
          </a:lstStyle>
          <a:p>
            <a:pPr>
              <a:defRPr/>
            </a:pPr>
            <a:endParaRPr lang="en-US" dirty="0"/>
          </a:p>
        </p:txBody>
      </p:sp>
      <p:sp>
        <p:nvSpPr>
          <p:cNvPr id="3" name="Date Placeholder 2">
            <a:extLst>
              <a:ext uri="{FF2B5EF4-FFF2-40B4-BE49-F238E27FC236}">
                <a16:creationId xmlns:a16="http://schemas.microsoft.com/office/drawing/2014/main" id="{B3FCC487-64BD-4550-9CC9-3C6C008FE881}"/>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8875F89-0D68-4D84-A197-A84F68D3071E}" type="datetimeFigureOut">
              <a:rPr lang="en-US"/>
              <a:pPr>
                <a:defRPr/>
              </a:pPr>
              <a:t>7/24/2025</a:t>
            </a:fld>
            <a:endParaRPr lang="en-US"/>
          </a:p>
        </p:txBody>
      </p:sp>
      <p:sp>
        <p:nvSpPr>
          <p:cNvPr id="4" name="Slide Image Placeholder 3">
            <a:extLst>
              <a:ext uri="{FF2B5EF4-FFF2-40B4-BE49-F238E27FC236}">
                <a16:creationId xmlns:a16="http://schemas.microsoft.com/office/drawing/2014/main" id="{BFC4B7F5-B7EC-4BD5-9ABE-F7EFFD7DDA63}"/>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pPr lvl="0"/>
            <a:endParaRPr lang="en-US" noProof="0" dirty="0"/>
          </a:p>
        </p:txBody>
      </p:sp>
      <p:sp>
        <p:nvSpPr>
          <p:cNvPr id="5" name="Notes Placeholder 4">
            <a:extLst>
              <a:ext uri="{FF2B5EF4-FFF2-40B4-BE49-F238E27FC236}">
                <a16:creationId xmlns:a16="http://schemas.microsoft.com/office/drawing/2014/main" id="{3B17DBB5-2492-471D-ACDD-B5F83EE92E41}"/>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6" name="Footer Placeholder 5">
            <a:extLst>
              <a:ext uri="{FF2B5EF4-FFF2-40B4-BE49-F238E27FC236}">
                <a16:creationId xmlns:a16="http://schemas.microsoft.com/office/drawing/2014/main" id="{C29FDCF6-59E8-4AFB-BAE1-DE8E05FC427A}"/>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mn-ea"/>
                <a:cs typeface="Calibri" panose="020F0502020204030204" pitchFamily="34" charset="0"/>
              </a:defRPr>
            </a:lvl1pPr>
          </a:lstStyle>
          <a:p>
            <a:pPr>
              <a:defRPr/>
            </a:pPr>
            <a:endParaRPr lang="en-US" dirty="0"/>
          </a:p>
        </p:txBody>
      </p:sp>
      <p:sp>
        <p:nvSpPr>
          <p:cNvPr id="7" name="Slide Number Placeholder 6">
            <a:extLst>
              <a:ext uri="{FF2B5EF4-FFF2-40B4-BE49-F238E27FC236}">
                <a16:creationId xmlns:a16="http://schemas.microsoft.com/office/drawing/2014/main" id="{6E78BF1A-8141-4344-996B-2B47AA9E0A4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8271FEB-9CD3-4EE7-AACB-54E989A70BCE}" type="slidenum">
              <a:rPr lang="en-US"/>
              <a:pPr>
                <a:defRPr/>
              </a:pPr>
              <a:t>‹#›</a:t>
            </a:fld>
            <a:endParaRPr lang="en-US"/>
          </a:p>
        </p:txBody>
      </p:sp>
    </p:spTree>
    <p:extLst>
      <p:ext uri="{BB962C8B-B14F-4D97-AF65-F5344CB8AC3E}">
        <p14:creationId xmlns:p14="http://schemas.microsoft.com/office/powerpoint/2010/main" val="35840376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1pPr>
    <a:lvl2pPr marL="4572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2pPr>
    <a:lvl3pPr marL="9144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3pPr>
    <a:lvl4pPr marL="13716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4pPr>
    <a:lvl5pPr marL="18288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a:t>
            </a:fld>
            <a:endParaRPr lang="en-US" dirty="0"/>
          </a:p>
        </p:txBody>
      </p:sp>
    </p:spTree>
    <p:extLst>
      <p:ext uri="{BB962C8B-B14F-4D97-AF65-F5344CB8AC3E}">
        <p14:creationId xmlns:p14="http://schemas.microsoft.com/office/powerpoint/2010/main" val="26783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13</a:t>
            </a:fld>
            <a:endParaRPr lang="en-US"/>
          </a:p>
        </p:txBody>
      </p:sp>
    </p:spTree>
    <p:extLst>
      <p:ext uri="{BB962C8B-B14F-4D97-AF65-F5344CB8AC3E}">
        <p14:creationId xmlns:p14="http://schemas.microsoft.com/office/powerpoint/2010/main" val="945424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14</a:t>
            </a:fld>
            <a:endParaRPr lang="en-US"/>
          </a:p>
        </p:txBody>
      </p:sp>
    </p:spTree>
    <p:extLst>
      <p:ext uri="{BB962C8B-B14F-4D97-AF65-F5344CB8AC3E}">
        <p14:creationId xmlns:p14="http://schemas.microsoft.com/office/powerpoint/2010/main" val="444417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15</a:t>
            </a:fld>
            <a:endParaRPr lang="en-US"/>
          </a:p>
        </p:txBody>
      </p:sp>
    </p:spTree>
    <p:extLst>
      <p:ext uri="{BB962C8B-B14F-4D97-AF65-F5344CB8AC3E}">
        <p14:creationId xmlns:p14="http://schemas.microsoft.com/office/powerpoint/2010/main" val="1960097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16</a:t>
            </a:fld>
            <a:endParaRPr lang="en-US"/>
          </a:p>
        </p:txBody>
      </p:sp>
    </p:spTree>
    <p:extLst>
      <p:ext uri="{BB962C8B-B14F-4D97-AF65-F5344CB8AC3E}">
        <p14:creationId xmlns:p14="http://schemas.microsoft.com/office/powerpoint/2010/main" val="25809065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17</a:t>
            </a:fld>
            <a:endParaRPr lang="en-US"/>
          </a:p>
        </p:txBody>
      </p:sp>
    </p:spTree>
    <p:extLst>
      <p:ext uri="{BB962C8B-B14F-4D97-AF65-F5344CB8AC3E}">
        <p14:creationId xmlns:p14="http://schemas.microsoft.com/office/powerpoint/2010/main" val="2754044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18</a:t>
            </a:fld>
            <a:endParaRPr lang="en-US"/>
          </a:p>
        </p:txBody>
      </p:sp>
    </p:spTree>
    <p:extLst>
      <p:ext uri="{BB962C8B-B14F-4D97-AF65-F5344CB8AC3E}">
        <p14:creationId xmlns:p14="http://schemas.microsoft.com/office/powerpoint/2010/main" val="7193201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19</a:t>
            </a:fld>
            <a:endParaRPr lang="en-US"/>
          </a:p>
        </p:txBody>
      </p:sp>
    </p:spTree>
    <p:extLst>
      <p:ext uri="{BB962C8B-B14F-4D97-AF65-F5344CB8AC3E}">
        <p14:creationId xmlns:p14="http://schemas.microsoft.com/office/powerpoint/2010/main" val="486529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20</a:t>
            </a:fld>
            <a:endParaRPr lang="en-US"/>
          </a:p>
        </p:txBody>
      </p:sp>
    </p:spTree>
    <p:extLst>
      <p:ext uri="{BB962C8B-B14F-4D97-AF65-F5344CB8AC3E}">
        <p14:creationId xmlns:p14="http://schemas.microsoft.com/office/powerpoint/2010/main" val="37343715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22</a:t>
            </a:fld>
            <a:endParaRPr lang="en-US" dirty="0"/>
          </a:p>
        </p:txBody>
      </p:sp>
    </p:spTree>
    <p:extLst>
      <p:ext uri="{BB962C8B-B14F-4D97-AF65-F5344CB8AC3E}">
        <p14:creationId xmlns:p14="http://schemas.microsoft.com/office/powerpoint/2010/main" val="1997925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4</a:t>
            </a:fld>
            <a:endParaRPr lang="en-US"/>
          </a:p>
        </p:txBody>
      </p:sp>
    </p:spTree>
    <p:extLst>
      <p:ext uri="{BB962C8B-B14F-4D97-AF65-F5344CB8AC3E}">
        <p14:creationId xmlns:p14="http://schemas.microsoft.com/office/powerpoint/2010/main" val="3453806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5</a:t>
            </a:fld>
            <a:endParaRPr lang="en-US"/>
          </a:p>
        </p:txBody>
      </p:sp>
    </p:spTree>
    <p:extLst>
      <p:ext uri="{BB962C8B-B14F-4D97-AF65-F5344CB8AC3E}">
        <p14:creationId xmlns:p14="http://schemas.microsoft.com/office/powerpoint/2010/main" val="19562572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6</a:t>
            </a:fld>
            <a:endParaRPr lang="en-US"/>
          </a:p>
        </p:txBody>
      </p:sp>
    </p:spTree>
    <p:extLst>
      <p:ext uri="{BB962C8B-B14F-4D97-AF65-F5344CB8AC3E}">
        <p14:creationId xmlns:p14="http://schemas.microsoft.com/office/powerpoint/2010/main" val="2575936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7</a:t>
            </a:fld>
            <a:endParaRPr lang="en-US"/>
          </a:p>
        </p:txBody>
      </p:sp>
    </p:spTree>
    <p:extLst>
      <p:ext uri="{BB962C8B-B14F-4D97-AF65-F5344CB8AC3E}">
        <p14:creationId xmlns:p14="http://schemas.microsoft.com/office/powerpoint/2010/main" val="1571982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8</a:t>
            </a:fld>
            <a:endParaRPr lang="en-US"/>
          </a:p>
        </p:txBody>
      </p:sp>
    </p:spTree>
    <p:extLst>
      <p:ext uri="{BB962C8B-B14F-4D97-AF65-F5344CB8AC3E}">
        <p14:creationId xmlns:p14="http://schemas.microsoft.com/office/powerpoint/2010/main" val="1133395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9</a:t>
            </a:fld>
            <a:endParaRPr lang="en-US"/>
          </a:p>
        </p:txBody>
      </p:sp>
    </p:spTree>
    <p:extLst>
      <p:ext uri="{BB962C8B-B14F-4D97-AF65-F5344CB8AC3E}">
        <p14:creationId xmlns:p14="http://schemas.microsoft.com/office/powerpoint/2010/main" val="1048111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10</a:t>
            </a:fld>
            <a:endParaRPr lang="en-US"/>
          </a:p>
        </p:txBody>
      </p:sp>
    </p:spTree>
    <p:extLst>
      <p:ext uri="{BB962C8B-B14F-4D97-AF65-F5344CB8AC3E}">
        <p14:creationId xmlns:p14="http://schemas.microsoft.com/office/powerpoint/2010/main" val="665494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8271FEB-9CD3-4EE7-AACB-54E989A70BCE}" type="slidenum">
              <a:rPr lang="en-US" smtClean="0"/>
              <a:pPr>
                <a:defRPr/>
              </a:pPr>
              <a:t>12</a:t>
            </a:fld>
            <a:endParaRPr lang="en-US"/>
          </a:p>
        </p:txBody>
      </p:sp>
    </p:spTree>
    <p:extLst>
      <p:ext uri="{BB962C8B-B14F-4D97-AF65-F5344CB8AC3E}">
        <p14:creationId xmlns:p14="http://schemas.microsoft.com/office/powerpoint/2010/main" val="3753575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p:nvPr>
        </p:nvSpPr>
        <p:spPr>
          <a:xfrm>
            <a:off x="1905000" y="6248400"/>
            <a:ext cx="6248400" cy="45720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37936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966725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vl2pPr marL="1143000" indent="-292608">
              <a:buClr>
                <a:schemeClr val="accent2"/>
              </a:buClr>
              <a:defRPr sz="2400" b="0" i="0" baseline="0">
                <a:latin typeface="Times New Roman" charset="0"/>
                <a:ea typeface="Times New Roman" charset="0"/>
                <a:cs typeface="Times New Roman"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527444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221448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475968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utline: Version F2 (2 text boxes)">
    <p:spTree>
      <p:nvGrpSpPr>
        <p:cNvPr id="1" name=""/>
        <p:cNvGrpSpPr/>
        <p:nvPr/>
      </p:nvGrpSpPr>
      <p:grpSpPr>
        <a:xfrm>
          <a:off x="0" y="0"/>
          <a:ext cx="0" cy="0"/>
          <a:chOff x="0" y="0"/>
          <a:chExt cx="0" cy="0"/>
        </a:xfrm>
      </p:grpSpPr>
      <p:sp>
        <p:nvSpPr>
          <p:cNvPr id="8" name="Title"/>
          <p:cNvSpPr>
            <a:spLocks noGrp="1"/>
          </p:cNvSpPr>
          <p:nvPr>
            <p:ph type="title"/>
          </p:nvPr>
        </p:nvSpPr>
        <p:spPr>
          <a:xfrm>
            <a:off x="304800" y="465826"/>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1.9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13" name="Content Placeholder 17"/>
          <p:cNvSpPr>
            <a:spLocks noGrp="1"/>
          </p:cNvSpPr>
          <p:nvPr>
            <p:ph sz="quarter" idx="23"/>
          </p:nvPr>
        </p:nvSpPr>
        <p:spPr>
          <a:xfrm>
            <a:off x="291353" y="6438900"/>
            <a:ext cx="914400" cy="257175"/>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2864091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7"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520700" indent="-508000">
              <a:spcBef>
                <a:spcPts val="2000"/>
              </a:spcBef>
              <a:buNone/>
              <a:tabLst/>
              <a:defRPr sz="2800" b="0" i="0" baseline="0">
                <a:solidFill>
                  <a:schemeClr val="accent2"/>
                </a:solidFill>
                <a:latin typeface="Times New Roman" charset="0"/>
                <a:ea typeface="Times New Roman" charset="0"/>
                <a:cs typeface="Times New Roman" charset="0"/>
              </a:defRPr>
            </a:lvl2pPr>
            <a:lvl3pPr marL="635000" marR="0" indent="-395288" algn="l" defTabSz="914400" rtl="0" eaLnBrk="1" fontAlgn="auto" latinLnBrk="0" hangingPunct="1">
              <a:lnSpc>
                <a:spcPct val="90000"/>
              </a:lnSpc>
              <a:spcBef>
                <a:spcPts val="1000"/>
              </a:spcBef>
              <a:spcAft>
                <a:spcPts val="0"/>
              </a:spcAft>
              <a:buClr>
                <a:schemeClr val="accent2"/>
              </a:buClr>
              <a:buSzTx/>
              <a:buFont typeface="+mj-lt"/>
              <a:buAutoNum type="arabicPeriod"/>
              <a:tabLst/>
              <a:defRPr sz="2800" b="0" i="0">
                <a:solidFill>
                  <a:schemeClr val="tx1"/>
                </a:solidFill>
                <a:latin typeface="Times New Roman" charset="0"/>
                <a:ea typeface="Times New Roman" charset="0"/>
                <a:cs typeface="Times New Roman" charset="0"/>
              </a:defRPr>
            </a:lvl3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149278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838200"/>
          </a:xfrm>
          <a:prstGeom prst="rect">
            <a:avLst/>
          </a:prstGeom>
        </p:spPr>
        <p:txBody>
          <a:bodyPr>
            <a:normAutofit/>
          </a:bodyPr>
          <a:lstStyle>
            <a:lvl1pPr>
              <a:defRPr sz="4000" b="0" i="0">
                <a:solidFill>
                  <a:srgbClr val="196E78"/>
                </a:solidFill>
                <a:latin typeface="Times New Roman" panose="02020603050405020304" pitchFamily="18" charset="0"/>
                <a:ea typeface="Times New Roman" panose="02020603050405020304" pitchFamily="18" charset="0"/>
                <a:cs typeface="Times New Roman" panose="02020603050405020304" pitchFamily="18" charset="0"/>
              </a:defRPr>
            </a:lvl1pPr>
          </a:lstStyle>
          <a:p>
            <a:endParaRPr lang="en-US" dirty="0"/>
          </a:p>
        </p:txBody>
      </p:sp>
      <p:sp>
        <p:nvSpPr>
          <p:cNvPr id="13" name="Content Placeholder"/>
          <p:cNvSpPr>
            <a:spLocks noGrp="1"/>
          </p:cNvSpPr>
          <p:nvPr>
            <p:ph sz="quarter" idx="10" hasCustomPrompt="1"/>
          </p:nvPr>
        </p:nvSpPr>
        <p:spPr>
          <a:xfrm>
            <a:off x="304800" y="1447800"/>
            <a:ext cx="8534400" cy="4800600"/>
          </a:xfrm>
          <a:prstGeom prst="rect">
            <a:avLst/>
          </a:prstGeom>
        </p:spPr>
        <p:txBody>
          <a:bodyPr/>
          <a:lstStyle>
            <a:lvl1pPr marL="457200" indent="-457200" algn="l">
              <a:lnSpc>
                <a:spcPct val="100000"/>
              </a:lnSpc>
              <a:spcBef>
                <a:spcPts val="624"/>
              </a:spcBef>
              <a:buClr>
                <a:schemeClr val="accent2"/>
              </a:buClr>
              <a:buFont typeface="Arial" panose="020B0604020202020204" pitchFamily="34" charset="0"/>
              <a:buChar char="•"/>
              <a:tabLst/>
              <a:defRPr sz="2800" b="0" i="0" baseline="0">
                <a:latin typeface="Times New Roman" panose="02020603050405020304" pitchFamily="18" charset="0"/>
                <a:ea typeface="Times New Roman" panose="02020603050405020304" pitchFamily="18" charset="0"/>
                <a:cs typeface="Times New Roman" panose="02020603050405020304" pitchFamily="18" charset="0"/>
              </a:defRPr>
            </a:lvl1pPr>
            <a:lvl2pPr marL="914400" indent="-457200">
              <a:lnSpc>
                <a:spcPct val="100000"/>
              </a:lnSpc>
              <a:spcBef>
                <a:spcPts val="624"/>
              </a:spcBef>
              <a:buClr>
                <a:schemeClr val="accent2"/>
              </a:buClr>
              <a:buSzPct val="80000"/>
              <a:buFont typeface="Courier New" panose="02070309020205020404" pitchFamily="49" charset="0"/>
              <a:buChar char="o"/>
              <a:defRPr sz="2600" b="0" i="0">
                <a:latin typeface="Times New Roman" panose="02020603050405020304" pitchFamily="18" charset="0"/>
                <a:ea typeface="Times New Roman" panose="02020603050405020304" pitchFamily="18" charset="0"/>
                <a:cs typeface="Times New Roman" panose="02020603050405020304" pitchFamily="18" charset="0"/>
              </a:defRPr>
            </a:lvl2pPr>
            <a:lvl3pPr>
              <a:lnSpc>
                <a:spcPct val="100000"/>
              </a:lnSpc>
              <a:spcBef>
                <a:spcPts val="624"/>
              </a:spcBef>
              <a:defRPr sz="2400" b="0" i="0">
                <a:latin typeface="Times New Roman" panose="02020603050405020304" pitchFamily="18" charset="0"/>
                <a:ea typeface="Source Sans Pro" charset="0"/>
                <a:cs typeface="Times New Roman" panose="02020603050405020304" pitchFamily="18"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712075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975360"/>
          </a:xfrm>
          <a:prstGeom prst="rect">
            <a:avLst/>
          </a:prstGeom>
        </p:spPr>
        <p:txBody>
          <a:bodyPr>
            <a:normAutofit/>
          </a:bodyPr>
          <a:lstStyle>
            <a:lvl1pPr>
              <a:defRPr sz="4000" b="0" i="0">
                <a:solidFill>
                  <a:srgbClr val="196E78"/>
                </a:solidFill>
                <a:latin typeface="+mn-lt"/>
                <a:ea typeface="Calibri" charset="0"/>
                <a:cs typeface="Calibri" charset="0"/>
              </a:defRPr>
            </a:lvl1pPr>
          </a:lstStyle>
          <a:p>
            <a:endParaRPr lang="en-US" dirty="0"/>
          </a:p>
        </p:txBody>
      </p:sp>
      <p:sp>
        <p:nvSpPr>
          <p:cNvPr id="13" name="Contents"/>
          <p:cNvSpPr>
            <a:spLocks noGrp="1"/>
          </p:cNvSpPr>
          <p:nvPr>
            <p:ph sz="quarter" idx="10" hasCustomPrompt="1"/>
          </p:nvPr>
        </p:nvSpPr>
        <p:spPr>
          <a:xfrm>
            <a:off x="304800" y="1752600"/>
            <a:ext cx="8534400" cy="5334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C00000"/>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4" name="Content Placeholder 3">
            <a:extLst>
              <a:ext uri="{FF2B5EF4-FFF2-40B4-BE49-F238E27FC236}">
                <a16:creationId xmlns:a16="http://schemas.microsoft.com/office/drawing/2014/main" id="{9C5F9957-1560-4A8E-98D3-0418F97BCE24}"/>
              </a:ext>
            </a:extLst>
          </p:cNvPr>
          <p:cNvSpPr>
            <a:spLocks noGrp="1"/>
          </p:cNvSpPr>
          <p:nvPr>
            <p:ph sz="quarter" idx="11"/>
          </p:nvPr>
        </p:nvSpPr>
        <p:spPr>
          <a:xfrm>
            <a:off x="295275" y="3886200"/>
            <a:ext cx="8526463" cy="1981200"/>
          </a:xfrm>
          <a:prstGeom prst="rect">
            <a:avLst/>
          </a:prstGeom>
        </p:spPr>
        <p:txBody>
          <a:bodyPr/>
          <a:lstStyle>
            <a:lvl1pPr marL="457200" indent="-457200">
              <a:buClr>
                <a:schemeClr val="accent2"/>
              </a:buClr>
              <a:defRPr/>
            </a:lvl1pPr>
            <a:lvl2pPr marL="914400" indent="-457200">
              <a:buClr>
                <a:schemeClr val="accent2"/>
              </a:buClr>
              <a:buSzPct val="80000"/>
              <a:buFont typeface="Courier New" panose="02070309020205020404" pitchFamily="49" charset="0"/>
              <a:buChar char="o"/>
              <a:defRPr/>
            </a:lvl2pPr>
            <a:lvl3pPr marL="1371600" indent="-457200">
              <a:buClr>
                <a:schemeClr val="accent2"/>
              </a:buClr>
              <a:buSzPct val="80000"/>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4676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plus image, figure title, caption, and source">
    <p:spTree>
      <p:nvGrpSpPr>
        <p:cNvPr id="1" name=""/>
        <p:cNvGrpSpPr/>
        <p:nvPr/>
      </p:nvGrpSpPr>
      <p:grpSpPr>
        <a:xfrm>
          <a:off x="0" y="0"/>
          <a:ext cx="0" cy="0"/>
          <a:chOff x="0" y="0"/>
          <a:chExt cx="0" cy="0"/>
        </a:xfrm>
      </p:grpSpPr>
      <p:sp>
        <p:nvSpPr>
          <p:cNvPr id="4" name="Title 3"/>
          <p:cNvSpPr>
            <a:spLocks noGrp="1"/>
          </p:cNvSpPr>
          <p:nvPr>
            <p:ph type="title"/>
          </p:nvPr>
        </p:nvSpPr>
        <p:spPr>
          <a:xfrm>
            <a:off x="281354" y="457200"/>
            <a:ext cx="8534400" cy="1141412"/>
          </a:xfrm>
        </p:spPr>
        <p:txBody>
          <a:bodyPr>
            <a:normAutofit/>
          </a:bodyPr>
          <a:lstStyle>
            <a:lvl1pPr>
              <a:defRPr sz="4000" b="0"/>
            </a:lvl1pPr>
          </a:lstStyle>
          <a:p>
            <a:r>
              <a:rPr lang="en-US" dirty="0"/>
              <a:t>Click to edit Master title style</a:t>
            </a:r>
          </a:p>
        </p:txBody>
      </p:sp>
      <p:sp>
        <p:nvSpPr>
          <p:cNvPr id="7" name="Content Placeholder 9"/>
          <p:cNvSpPr>
            <a:spLocks noGrp="1"/>
          </p:cNvSpPr>
          <p:nvPr>
            <p:ph sz="quarter" idx="15" hasCustomPrompt="1"/>
          </p:nvPr>
        </p:nvSpPr>
        <p:spPr>
          <a:xfrm>
            <a:off x="380060" y="1692275"/>
            <a:ext cx="8534400" cy="425450"/>
          </a:xfrm>
          <a:prstGeom prst="rect">
            <a:avLst/>
          </a:prstGeom>
        </p:spPr>
        <p:txBody>
          <a:bodyPr/>
          <a:lstStyle>
            <a:lvl1pPr marL="0" indent="0" algn="ctr">
              <a:spcBef>
                <a:spcPts val="889"/>
              </a:spcBef>
              <a:buClr>
                <a:srgbClr val="B11116"/>
              </a:buClr>
              <a:buFont typeface="Arial" panose="020B0604020202020204" pitchFamily="34" charset="0"/>
              <a:buNone/>
              <a:defRPr sz="1778" b="0" i="0" baseline="0">
                <a:solidFill>
                  <a:schemeClr val="tx1"/>
                </a:solidFill>
                <a:latin typeface="+mn-lt"/>
                <a:ea typeface="Calibri" charset="0"/>
                <a:cs typeface="Calibri" charset="0"/>
              </a:defRPr>
            </a:lvl1pPr>
            <a:lvl2pPr marL="714031" indent="-400761">
              <a:spcBef>
                <a:spcPts val="889"/>
              </a:spcBef>
              <a:buFont typeface="+mj-lt"/>
              <a:buAutoNum type="alphaLcPeriod"/>
              <a:tabLst/>
              <a:defRPr sz="2489" b="0" i="0" baseline="0">
                <a:solidFill>
                  <a:schemeClr val="tx1"/>
                </a:solidFill>
                <a:latin typeface="Source Sans Pro" charset="0"/>
                <a:ea typeface="Source Sans Pro" charset="0"/>
                <a:cs typeface="Source Sans Pro" charset="0"/>
              </a:defRPr>
            </a:lvl2pPr>
          </a:lstStyle>
          <a:p>
            <a:pPr lvl="0"/>
            <a:r>
              <a:rPr lang="en-US" sz="1778" dirty="0"/>
              <a:t>Click to add figure title</a:t>
            </a:r>
          </a:p>
          <a:p>
            <a:pPr lvl="0"/>
            <a:endParaRPr lang="en-US" dirty="0"/>
          </a:p>
        </p:txBody>
      </p:sp>
      <p:sp>
        <p:nvSpPr>
          <p:cNvPr id="6" name="Content Placeholder 94"/>
          <p:cNvSpPr>
            <a:spLocks noGrp="1"/>
          </p:cNvSpPr>
          <p:nvPr>
            <p:ph sz="quarter" idx="16" hasCustomPrompt="1"/>
          </p:nvPr>
        </p:nvSpPr>
        <p:spPr>
          <a:xfrm>
            <a:off x="2965214" y="2362201"/>
            <a:ext cx="3058189" cy="1363133"/>
          </a:xfrm>
          <a:prstGeom prst="rect">
            <a:avLst/>
          </a:prstGeom>
        </p:spPr>
        <p:txBody>
          <a:bodyPr/>
          <a:lstStyle>
            <a:lvl1pPr marL="0" indent="0">
              <a:buNone/>
              <a:defRPr sz="2489" b="0" i="0">
                <a:latin typeface="+mn-lt"/>
                <a:ea typeface="Calibri" charset="0"/>
                <a:cs typeface="Calibri" charset="0"/>
              </a:defRPr>
            </a:lvl1pPr>
          </a:lstStyle>
          <a:p>
            <a:pPr lvl="0"/>
            <a:r>
              <a:rPr lang="en-US" dirty="0"/>
              <a:t>Click to add image</a:t>
            </a:r>
          </a:p>
        </p:txBody>
      </p:sp>
      <p:sp>
        <p:nvSpPr>
          <p:cNvPr id="11" name="Content Placeholder 10"/>
          <p:cNvSpPr>
            <a:spLocks noGrp="1"/>
          </p:cNvSpPr>
          <p:nvPr>
            <p:ph sz="quarter" idx="18"/>
          </p:nvPr>
        </p:nvSpPr>
        <p:spPr>
          <a:xfrm>
            <a:off x="579968" y="4183063"/>
            <a:ext cx="8334022" cy="1041400"/>
          </a:xfrm>
          <a:prstGeom prst="rect">
            <a:avLst/>
          </a:prstGeom>
        </p:spPr>
        <p:txBody>
          <a:bodyPr/>
          <a:lstStyle>
            <a:lvl1pPr>
              <a:lnSpc>
                <a:spcPct val="100000"/>
              </a:lnSpc>
              <a:spcBef>
                <a:spcPts val="624"/>
              </a:spcBef>
              <a:buClr>
                <a:srgbClr val="B11116"/>
              </a:buClr>
              <a:defRPr/>
            </a:lvl1pPr>
          </a:lstStyle>
          <a:p>
            <a:pPr lvl="0"/>
            <a:endParaRPr lang="en-US" dirty="0"/>
          </a:p>
        </p:txBody>
      </p:sp>
      <p:sp>
        <p:nvSpPr>
          <p:cNvPr id="5" name="Picture Placeholder 4"/>
          <p:cNvSpPr>
            <a:spLocks noGrp="1"/>
          </p:cNvSpPr>
          <p:nvPr>
            <p:ph type="pic" sz="quarter" idx="19"/>
          </p:nvPr>
        </p:nvSpPr>
        <p:spPr>
          <a:xfrm>
            <a:off x="300567" y="2298700"/>
            <a:ext cx="2548467" cy="1265238"/>
          </a:xfrm>
          <a:prstGeom prst="rect">
            <a:avLst/>
          </a:prstGeom>
        </p:spPr>
        <p:txBody>
          <a:bodyPr/>
          <a:lstStyle/>
          <a:p>
            <a:endParaRPr lang="en-US" dirty="0"/>
          </a:p>
        </p:txBody>
      </p:sp>
      <p:sp>
        <p:nvSpPr>
          <p:cNvPr id="12" name="Picture Placeholder 11"/>
          <p:cNvSpPr>
            <a:spLocks noGrp="1"/>
          </p:cNvSpPr>
          <p:nvPr>
            <p:ph type="pic" sz="quarter" idx="20"/>
          </p:nvPr>
        </p:nvSpPr>
        <p:spPr>
          <a:xfrm>
            <a:off x="478368" y="3657601"/>
            <a:ext cx="1854200" cy="631825"/>
          </a:xfrm>
          <a:prstGeom prst="rect">
            <a:avLst/>
          </a:prstGeom>
        </p:spPr>
        <p:txBody>
          <a:bodyPr/>
          <a:lstStyle/>
          <a:p>
            <a:endParaRPr lang="en-US" dirty="0"/>
          </a:p>
        </p:txBody>
      </p:sp>
      <p:sp>
        <p:nvSpPr>
          <p:cNvPr id="10" name="Content Placeholder 9"/>
          <p:cNvSpPr>
            <a:spLocks noGrp="1"/>
          </p:cNvSpPr>
          <p:nvPr>
            <p:ph sz="quarter" idx="21"/>
          </p:nvPr>
        </p:nvSpPr>
        <p:spPr>
          <a:xfrm>
            <a:off x="579968" y="5407025"/>
            <a:ext cx="3810000" cy="685800"/>
          </a:xfrm>
          <a:prstGeom prst="rect">
            <a:avLst/>
          </a:prstGeom>
        </p:spPr>
        <p:txBody>
          <a:bodyPr/>
          <a:lstStyle/>
          <a:p>
            <a:pPr lvl="0"/>
            <a:endParaRPr lang="en-US" dirty="0"/>
          </a:p>
        </p:txBody>
      </p:sp>
      <p:sp>
        <p:nvSpPr>
          <p:cNvPr id="13" name="Content Placeholder 12">
            <a:extLst>
              <a:ext uri="{FF2B5EF4-FFF2-40B4-BE49-F238E27FC236}">
                <a16:creationId xmlns:a16="http://schemas.microsoft.com/office/drawing/2014/main" id="{7B87F3B8-4D51-42A0-884F-DBA69811E018}"/>
              </a:ext>
            </a:extLst>
          </p:cNvPr>
          <p:cNvSpPr>
            <a:spLocks noGrp="1"/>
          </p:cNvSpPr>
          <p:nvPr>
            <p:ph sz="quarter" idx="22"/>
          </p:nvPr>
        </p:nvSpPr>
        <p:spPr>
          <a:xfrm>
            <a:off x="5867400" y="5407025"/>
            <a:ext cx="2895600" cy="6858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7"/>
          <p:cNvSpPr>
            <a:spLocks noGrp="1"/>
          </p:cNvSpPr>
          <p:nvPr>
            <p:ph sz="quarter" idx="23"/>
          </p:nvPr>
        </p:nvSpPr>
        <p:spPr>
          <a:xfrm>
            <a:off x="291353" y="6438900"/>
            <a:ext cx="914400" cy="257175"/>
          </a:xfrm>
          <a:prstGeom prst="rect">
            <a:avLst/>
          </a:prstGeom>
        </p:spPr>
        <p:txBody>
          <a:bodyPr/>
          <a:lstStyle>
            <a:lvl1pPr marL="0" indent="0">
              <a:buNone/>
              <a:defRPr sz="1200"/>
            </a:lvl1pPr>
          </a:lstStyle>
          <a:p>
            <a:pPr lvl="0"/>
            <a:endParaRPr lang="en-US" dirty="0"/>
          </a:p>
        </p:txBody>
      </p:sp>
      <p:sp>
        <p:nvSpPr>
          <p:cNvPr id="14" name="Picture Placeholder 11">
            <a:extLst>
              <a:ext uri="{FF2B5EF4-FFF2-40B4-BE49-F238E27FC236}">
                <a16:creationId xmlns:a16="http://schemas.microsoft.com/office/drawing/2014/main" id="{FBA3E100-6354-4F60-B216-877F69A22A66}"/>
              </a:ext>
            </a:extLst>
          </p:cNvPr>
          <p:cNvSpPr>
            <a:spLocks noGrp="1"/>
          </p:cNvSpPr>
          <p:nvPr>
            <p:ph type="pic" sz="quarter" idx="24"/>
          </p:nvPr>
        </p:nvSpPr>
        <p:spPr>
          <a:xfrm>
            <a:off x="630768" y="3810001"/>
            <a:ext cx="1854200" cy="631825"/>
          </a:xfrm>
          <a:prstGeom prst="rect">
            <a:avLst/>
          </a:prstGeom>
        </p:spPr>
        <p:txBody>
          <a:bodyPr/>
          <a:lstStyle/>
          <a:p>
            <a:endParaRPr lang="en-US" dirty="0"/>
          </a:p>
        </p:txBody>
      </p:sp>
      <p:sp>
        <p:nvSpPr>
          <p:cNvPr id="15" name="Content Placeholder 14">
            <a:extLst>
              <a:ext uri="{FF2B5EF4-FFF2-40B4-BE49-F238E27FC236}">
                <a16:creationId xmlns:a16="http://schemas.microsoft.com/office/drawing/2014/main" id="{D1B15146-A80C-4E59-ADEC-269EC7423323}"/>
              </a:ext>
            </a:extLst>
          </p:cNvPr>
          <p:cNvSpPr>
            <a:spLocks noGrp="1"/>
          </p:cNvSpPr>
          <p:nvPr>
            <p:ph sz="quarter" idx="25"/>
          </p:nvPr>
        </p:nvSpPr>
        <p:spPr>
          <a:xfrm>
            <a:off x="4572000" y="5407025"/>
            <a:ext cx="1143000"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16">
            <a:extLst>
              <a:ext uri="{FF2B5EF4-FFF2-40B4-BE49-F238E27FC236}">
                <a16:creationId xmlns:a16="http://schemas.microsoft.com/office/drawing/2014/main" id="{0731A378-C1E8-40F7-984C-660BE0BA25DD}"/>
              </a:ext>
            </a:extLst>
          </p:cNvPr>
          <p:cNvSpPr>
            <a:spLocks noGrp="1"/>
          </p:cNvSpPr>
          <p:nvPr>
            <p:ph sz="quarter" idx="26"/>
          </p:nvPr>
        </p:nvSpPr>
        <p:spPr>
          <a:xfrm>
            <a:off x="8275638" y="54070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Table Placeholder 2"/>
          <p:cNvSpPr>
            <a:spLocks noGrp="1"/>
          </p:cNvSpPr>
          <p:nvPr>
            <p:ph type="tbl" sz="quarter" idx="17"/>
          </p:nvPr>
        </p:nvSpPr>
        <p:spPr>
          <a:xfrm>
            <a:off x="6728178" y="2497138"/>
            <a:ext cx="2106789" cy="1320800"/>
          </a:xfrm>
          <a:prstGeom prst="rect">
            <a:avLst/>
          </a:prstGeom>
        </p:spPr>
        <p:txBody>
          <a:bodyPr/>
          <a:lstStyle>
            <a:lvl1pPr marL="0" indent="0">
              <a:buNone/>
              <a:defRPr/>
            </a:lvl1pPr>
          </a:lstStyle>
          <a:p>
            <a:endParaRPr lang="en-US" dirty="0"/>
          </a:p>
        </p:txBody>
      </p:sp>
      <p:sp>
        <p:nvSpPr>
          <p:cNvPr id="19" name="Table Placeholder 2">
            <a:extLst>
              <a:ext uri="{FF2B5EF4-FFF2-40B4-BE49-F238E27FC236}">
                <a16:creationId xmlns:a16="http://schemas.microsoft.com/office/drawing/2014/main" id="{2219DD6E-B1FF-4B5E-979E-66564D9D6D23}"/>
              </a:ext>
            </a:extLst>
          </p:cNvPr>
          <p:cNvSpPr>
            <a:spLocks noGrp="1"/>
          </p:cNvSpPr>
          <p:nvPr>
            <p:ph type="tbl" sz="quarter" idx="27"/>
          </p:nvPr>
        </p:nvSpPr>
        <p:spPr>
          <a:xfrm>
            <a:off x="6880578" y="2649538"/>
            <a:ext cx="2106789" cy="1320800"/>
          </a:xfrm>
          <a:prstGeom prst="rect">
            <a:avLst/>
          </a:prstGeom>
        </p:spPr>
        <p:txBody>
          <a:bodyPr/>
          <a:lstStyle>
            <a:lvl1pPr marL="0" indent="0">
              <a:buNone/>
              <a:defRPr/>
            </a:lvl1pPr>
          </a:lstStyle>
          <a:p>
            <a:endParaRPr lang="en-US" dirty="0"/>
          </a:p>
        </p:txBody>
      </p:sp>
      <p:sp>
        <p:nvSpPr>
          <p:cNvPr id="20" name="Table Placeholder 2">
            <a:extLst>
              <a:ext uri="{FF2B5EF4-FFF2-40B4-BE49-F238E27FC236}">
                <a16:creationId xmlns:a16="http://schemas.microsoft.com/office/drawing/2014/main" id="{7F0B942C-BA51-48F2-A4DF-6B77FCD5655E}"/>
              </a:ext>
            </a:extLst>
          </p:cNvPr>
          <p:cNvSpPr>
            <a:spLocks noGrp="1"/>
          </p:cNvSpPr>
          <p:nvPr>
            <p:ph type="tbl" sz="quarter" idx="28"/>
          </p:nvPr>
        </p:nvSpPr>
        <p:spPr>
          <a:xfrm>
            <a:off x="7032978" y="2801938"/>
            <a:ext cx="2106789" cy="1320800"/>
          </a:xfrm>
          <a:prstGeom prst="rect">
            <a:avLst/>
          </a:prstGeom>
        </p:spPr>
        <p:txBody>
          <a:bodyPr/>
          <a:lstStyle>
            <a:lvl1pPr marL="0" indent="0">
              <a:buNone/>
              <a:defRPr/>
            </a:lvl1pPr>
          </a:lstStyle>
          <a:p>
            <a:endParaRPr lang="en-US" dirty="0"/>
          </a:p>
        </p:txBody>
      </p:sp>
      <p:sp>
        <p:nvSpPr>
          <p:cNvPr id="21" name="Content Placeholder 16">
            <a:extLst>
              <a:ext uri="{FF2B5EF4-FFF2-40B4-BE49-F238E27FC236}">
                <a16:creationId xmlns:a16="http://schemas.microsoft.com/office/drawing/2014/main" id="{C789B25C-62B8-4A2F-A664-6F982F31033E}"/>
              </a:ext>
            </a:extLst>
          </p:cNvPr>
          <p:cNvSpPr>
            <a:spLocks noGrp="1"/>
          </p:cNvSpPr>
          <p:nvPr>
            <p:ph sz="quarter" idx="29"/>
          </p:nvPr>
        </p:nvSpPr>
        <p:spPr>
          <a:xfrm>
            <a:off x="8428038" y="55594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Content Placeholder 16">
            <a:extLst>
              <a:ext uri="{FF2B5EF4-FFF2-40B4-BE49-F238E27FC236}">
                <a16:creationId xmlns:a16="http://schemas.microsoft.com/office/drawing/2014/main" id="{45FF1C84-C34F-4BA9-82D5-684501BD5A6F}"/>
              </a:ext>
            </a:extLst>
          </p:cNvPr>
          <p:cNvSpPr>
            <a:spLocks noGrp="1"/>
          </p:cNvSpPr>
          <p:nvPr>
            <p:ph sz="quarter" idx="30"/>
          </p:nvPr>
        </p:nvSpPr>
        <p:spPr>
          <a:xfrm>
            <a:off x="8580438" y="57118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16">
            <a:extLst>
              <a:ext uri="{FF2B5EF4-FFF2-40B4-BE49-F238E27FC236}">
                <a16:creationId xmlns:a16="http://schemas.microsoft.com/office/drawing/2014/main" id="{27B4A8D3-48D8-431A-A735-B8148B0F2578}"/>
              </a:ext>
            </a:extLst>
          </p:cNvPr>
          <p:cNvSpPr>
            <a:spLocks noGrp="1"/>
          </p:cNvSpPr>
          <p:nvPr>
            <p:ph sz="quarter" idx="31"/>
          </p:nvPr>
        </p:nvSpPr>
        <p:spPr>
          <a:xfrm>
            <a:off x="8732838" y="58642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TextBox 7"/>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9"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3059499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plus image, figure title, caption, and source">
    <p:spTree>
      <p:nvGrpSpPr>
        <p:cNvPr id="1" name=""/>
        <p:cNvGrpSpPr/>
        <p:nvPr/>
      </p:nvGrpSpPr>
      <p:grpSpPr>
        <a:xfrm>
          <a:off x="0" y="0"/>
          <a:ext cx="0" cy="0"/>
          <a:chOff x="0" y="0"/>
          <a:chExt cx="0" cy="0"/>
        </a:xfrm>
      </p:grpSpPr>
      <p:sp>
        <p:nvSpPr>
          <p:cNvPr id="4" name="Title 3"/>
          <p:cNvSpPr>
            <a:spLocks noGrp="1"/>
          </p:cNvSpPr>
          <p:nvPr>
            <p:ph type="title"/>
          </p:nvPr>
        </p:nvSpPr>
        <p:spPr>
          <a:xfrm>
            <a:off x="281354" y="457200"/>
            <a:ext cx="8534400" cy="1141412"/>
          </a:xfrm>
        </p:spPr>
        <p:txBody>
          <a:bodyPr>
            <a:normAutofit/>
          </a:bodyPr>
          <a:lstStyle>
            <a:lvl1pPr>
              <a:defRPr sz="4000" b="0"/>
            </a:lvl1pPr>
          </a:lstStyle>
          <a:p>
            <a:r>
              <a:rPr lang="en-US" dirty="0"/>
              <a:t>Click to edit Master title style</a:t>
            </a:r>
          </a:p>
        </p:txBody>
      </p:sp>
      <p:sp>
        <p:nvSpPr>
          <p:cNvPr id="7" name="Content Placeholder 9"/>
          <p:cNvSpPr>
            <a:spLocks noGrp="1"/>
          </p:cNvSpPr>
          <p:nvPr>
            <p:ph sz="quarter" idx="15" hasCustomPrompt="1"/>
          </p:nvPr>
        </p:nvSpPr>
        <p:spPr>
          <a:xfrm>
            <a:off x="380060" y="1692274"/>
            <a:ext cx="8534400" cy="503885"/>
          </a:xfrm>
          <a:prstGeom prst="rect">
            <a:avLst/>
          </a:prstGeom>
        </p:spPr>
        <p:txBody>
          <a:bodyPr/>
          <a:lstStyle>
            <a:lvl1pPr marL="285750" indent="-285750" algn="l">
              <a:spcBef>
                <a:spcPts val="889"/>
              </a:spcBef>
              <a:buClr>
                <a:schemeClr val="accent2"/>
              </a:buClr>
              <a:buFont typeface="Arial" panose="020B0604020202020204" pitchFamily="34" charset="0"/>
              <a:buChar char="•"/>
              <a:defRPr sz="1800" b="0" i="0" baseline="0">
                <a:solidFill>
                  <a:schemeClr val="tx1"/>
                </a:solidFill>
                <a:latin typeface="+mn-lt"/>
                <a:ea typeface="Calibri" charset="0"/>
                <a:cs typeface="Calibri" charset="0"/>
              </a:defRPr>
            </a:lvl1pPr>
            <a:lvl2pPr marL="714031" indent="-400761">
              <a:spcBef>
                <a:spcPts val="889"/>
              </a:spcBef>
              <a:buFont typeface="+mj-lt"/>
              <a:buAutoNum type="alphaLcPeriod"/>
              <a:tabLst/>
              <a:defRPr sz="2489" b="0" i="0" baseline="0">
                <a:solidFill>
                  <a:schemeClr val="tx1"/>
                </a:solidFill>
                <a:latin typeface="Source Sans Pro" charset="0"/>
                <a:ea typeface="Source Sans Pro" charset="0"/>
                <a:cs typeface="Source Sans Pro" charset="0"/>
              </a:defRPr>
            </a:lvl2pPr>
          </a:lstStyle>
          <a:p>
            <a:pPr lvl="0"/>
            <a:r>
              <a:rPr lang="en-US" sz="1778" dirty="0"/>
              <a:t>Click to add figure title</a:t>
            </a:r>
          </a:p>
        </p:txBody>
      </p:sp>
      <p:sp>
        <p:nvSpPr>
          <p:cNvPr id="6" name="Content Placeholder 94"/>
          <p:cNvSpPr>
            <a:spLocks noGrp="1"/>
          </p:cNvSpPr>
          <p:nvPr>
            <p:ph sz="quarter" idx="16" hasCustomPrompt="1"/>
          </p:nvPr>
        </p:nvSpPr>
        <p:spPr>
          <a:xfrm>
            <a:off x="6044780" y="2607978"/>
            <a:ext cx="3058189" cy="1363133"/>
          </a:xfrm>
          <a:prstGeom prst="rect">
            <a:avLst/>
          </a:prstGeom>
        </p:spPr>
        <p:txBody>
          <a:bodyPr/>
          <a:lstStyle>
            <a:lvl1pPr marL="0" indent="0">
              <a:buNone/>
              <a:defRPr sz="2489" b="0" i="0">
                <a:latin typeface="+mn-lt"/>
                <a:ea typeface="Calibri" charset="0"/>
                <a:cs typeface="Calibri" charset="0"/>
              </a:defRPr>
            </a:lvl1pPr>
          </a:lstStyle>
          <a:p>
            <a:pPr lvl="0"/>
            <a:r>
              <a:rPr lang="en-US" dirty="0"/>
              <a:t>Click to add image</a:t>
            </a:r>
          </a:p>
        </p:txBody>
      </p:sp>
      <p:sp>
        <p:nvSpPr>
          <p:cNvPr id="11" name="Content Placeholder 10"/>
          <p:cNvSpPr>
            <a:spLocks noGrp="1"/>
          </p:cNvSpPr>
          <p:nvPr>
            <p:ph sz="quarter" idx="18" hasCustomPrompt="1"/>
          </p:nvPr>
        </p:nvSpPr>
        <p:spPr>
          <a:xfrm>
            <a:off x="398816" y="2397771"/>
            <a:ext cx="8514996" cy="665616"/>
          </a:xfrm>
          <a:prstGeom prst="rect">
            <a:avLst/>
          </a:prstGeom>
        </p:spPr>
        <p:txBody>
          <a:bodyPr/>
          <a:lstStyle>
            <a:lvl1pPr>
              <a:lnSpc>
                <a:spcPct val="100000"/>
              </a:lnSpc>
              <a:spcBef>
                <a:spcPts val="624"/>
              </a:spcBef>
              <a:buClr>
                <a:schemeClr val="accent2"/>
              </a:buClr>
              <a:defRPr sz="2400"/>
            </a:lvl1pPr>
          </a:lstStyle>
          <a:p>
            <a:pPr lvl="0"/>
            <a:r>
              <a:rPr lang="en-US" dirty="0"/>
              <a:t> </a:t>
            </a:r>
          </a:p>
        </p:txBody>
      </p:sp>
      <p:sp>
        <p:nvSpPr>
          <p:cNvPr id="5" name="Picture Placeholder 4"/>
          <p:cNvSpPr>
            <a:spLocks noGrp="1"/>
          </p:cNvSpPr>
          <p:nvPr>
            <p:ph type="pic" sz="quarter" idx="19"/>
          </p:nvPr>
        </p:nvSpPr>
        <p:spPr>
          <a:xfrm>
            <a:off x="6195403" y="2264632"/>
            <a:ext cx="2548467" cy="1265238"/>
          </a:xfrm>
          <a:prstGeom prst="rect">
            <a:avLst/>
          </a:prstGeom>
        </p:spPr>
        <p:txBody>
          <a:bodyPr/>
          <a:lstStyle/>
          <a:p>
            <a:endParaRPr lang="en-US" dirty="0"/>
          </a:p>
        </p:txBody>
      </p:sp>
      <p:sp>
        <p:nvSpPr>
          <p:cNvPr id="12" name="Picture Placeholder 11"/>
          <p:cNvSpPr>
            <a:spLocks noGrp="1"/>
          </p:cNvSpPr>
          <p:nvPr>
            <p:ph type="pic" sz="quarter" idx="20"/>
          </p:nvPr>
        </p:nvSpPr>
        <p:spPr>
          <a:xfrm>
            <a:off x="7144599" y="3535156"/>
            <a:ext cx="1854200" cy="631825"/>
          </a:xfrm>
          <a:prstGeom prst="rect">
            <a:avLst/>
          </a:prstGeom>
        </p:spPr>
        <p:txBody>
          <a:bodyPr/>
          <a:lstStyle/>
          <a:p>
            <a:endParaRPr lang="en-US" dirty="0"/>
          </a:p>
        </p:txBody>
      </p:sp>
      <p:sp>
        <p:nvSpPr>
          <p:cNvPr id="10" name="Content Placeholder 9"/>
          <p:cNvSpPr>
            <a:spLocks noGrp="1"/>
          </p:cNvSpPr>
          <p:nvPr>
            <p:ph sz="quarter" idx="21" hasCustomPrompt="1"/>
          </p:nvPr>
        </p:nvSpPr>
        <p:spPr>
          <a:xfrm>
            <a:off x="398815" y="3285069"/>
            <a:ext cx="8514997" cy="530102"/>
          </a:xfrm>
          <a:prstGeom prst="rect">
            <a:avLst/>
          </a:prstGeom>
        </p:spPr>
        <p:txBody>
          <a:bodyPr/>
          <a:lstStyle>
            <a:lvl1pPr>
              <a:buClr>
                <a:schemeClr val="accent2"/>
              </a:buClr>
              <a:defRPr sz="2400"/>
            </a:lvl1pPr>
          </a:lstStyle>
          <a:p>
            <a:pPr lvl="0"/>
            <a:r>
              <a:rPr lang="en-US" dirty="0"/>
              <a:t> </a:t>
            </a:r>
          </a:p>
        </p:txBody>
      </p:sp>
      <p:sp>
        <p:nvSpPr>
          <p:cNvPr id="13" name="Content Placeholder 12">
            <a:extLst>
              <a:ext uri="{FF2B5EF4-FFF2-40B4-BE49-F238E27FC236}">
                <a16:creationId xmlns:a16="http://schemas.microsoft.com/office/drawing/2014/main" id="{7B87F3B8-4D51-42A0-884F-DBA69811E018}"/>
              </a:ext>
            </a:extLst>
          </p:cNvPr>
          <p:cNvSpPr>
            <a:spLocks noGrp="1"/>
          </p:cNvSpPr>
          <p:nvPr>
            <p:ph sz="quarter" idx="22"/>
          </p:nvPr>
        </p:nvSpPr>
        <p:spPr>
          <a:xfrm>
            <a:off x="398814" y="5109953"/>
            <a:ext cx="8591991" cy="6858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1">
            <a:extLst>
              <a:ext uri="{FF2B5EF4-FFF2-40B4-BE49-F238E27FC236}">
                <a16:creationId xmlns:a16="http://schemas.microsoft.com/office/drawing/2014/main" id="{FBA3E100-6354-4F60-B216-877F69A22A66}"/>
              </a:ext>
            </a:extLst>
          </p:cNvPr>
          <p:cNvSpPr>
            <a:spLocks noGrp="1"/>
          </p:cNvSpPr>
          <p:nvPr>
            <p:ph type="pic" sz="quarter" idx="24"/>
          </p:nvPr>
        </p:nvSpPr>
        <p:spPr>
          <a:xfrm>
            <a:off x="7275146" y="3696346"/>
            <a:ext cx="1854200" cy="631825"/>
          </a:xfrm>
          <a:prstGeom prst="rect">
            <a:avLst/>
          </a:prstGeom>
        </p:spPr>
        <p:txBody>
          <a:bodyPr/>
          <a:lstStyle/>
          <a:p>
            <a:endParaRPr lang="en-US" dirty="0"/>
          </a:p>
        </p:txBody>
      </p:sp>
      <p:sp>
        <p:nvSpPr>
          <p:cNvPr id="15" name="Content Placeholder 14">
            <a:extLst>
              <a:ext uri="{FF2B5EF4-FFF2-40B4-BE49-F238E27FC236}">
                <a16:creationId xmlns:a16="http://schemas.microsoft.com/office/drawing/2014/main" id="{D1B15146-A80C-4E59-ADEC-269EC7423323}"/>
              </a:ext>
            </a:extLst>
          </p:cNvPr>
          <p:cNvSpPr>
            <a:spLocks noGrp="1"/>
          </p:cNvSpPr>
          <p:nvPr>
            <p:ph sz="quarter" idx="25"/>
          </p:nvPr>
        </p:nvSpPr>
        <p:spPr>
          <a:xfrm>
            <a:off x="380060" y="4166981"/>
            <a:ext cx="8533752" cy="685800"/>
          </a:xfrm>
          <a:prstGeom prst="rect">
            <a:avLst/>
          </a:prstGeom>
        </p:spPr>
        <p:txBody>
          <a:bodyPr/>
          <a:lstStyle>
            <a:lvl1pPr marL="273050" indent="-273050">
              <a:buClr>
                <a:schemeClr val="accent2"/>
              </a:buCl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16">
            <a:extLst>
              <a:ext uri="{FF2B5EF4-FFF2-40B4-BE49-F238E27FC236}">
                <a16:creationId xmlns:a16="http://schemas.microsoft.com/office/drawing/2014/main" id="{0731A378-C1E8-40F7-984C-660BE0BA25DD}"/>
              </a:ext>
            </a:extLst>
          </p:cNvPr>
          <p:cNvSpPr>
            <a:spLocks noGrp="1"/>
          </p:cNvSpPr>
          <p:nvPr>
            <p:ph sz="quarter" idx="26"/>
          </p:nvPr>
        </p:nvSpPr>
        <p:spPr>
          <a:xfrm>
            <a:off x="8275638" y="54070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Table Placeholder 2"/>
          <p:cNvSpPr>
            <a:spLocks noGrp="1"/>
          </p:cNvSpPr>
          <p:nvPr>
            <p:ph type="tbl" sz="quarter" idx="17"/>
          </p:nvPr>
        </p:nvSpPr>
        <p:spPr>
          <a:xfrm>
            <a:off x="6579217" y="4461363"/>
            <a:ext cx="2106789" cy="1320800"/>
          </a:xfrm>
          <a:prstGeom prst="rect">
            <a:avLst/>
          </a:prstGeom>
        </p:spPr>
        <p:txBody>
          <a:bodyPr/>
          <a:lstStyle>
            <a:lvl1pPr marL="0" indent="0">
              <a:buNone/>
              <a:defRPr/>
            </a:lvl1pPr>
          </a:lstStyle>
          <a:p>
            <a:endParaRPr lang="en-US" dirty="0"/>
          </a:p>
        </p:txBody>
      </p:sp>
      <p:sp>
        <p:nvSpPr>
          <p:cNvPr id="19" name="Table Placeholder 2">
            <a:extLst>
              <a:ext uri="{FF2B5EF4-FFF2-40B4-BE49-F238E27FC236}">
                <a16:creationId xmlns:a16="http://schemas.microsoft.com/office/drawing/2014/main" id="{2219DD6E-B1FF-4B5E-979E-66564D9D6D23}"/>
              </a:ext>
            </a:extLst>
          </p:cNvPr>
          <p:cNvSpPr>
            <a:spLocks noGrp="1"/>
          </p:cNvSpPr>
          <p:nvPr>
            <p:ph type="tbl" sz="quarter" idx="27"/>
          </p:nvPr>
        </p:nvSpPr>
        <p:spPr>
          <a:xfrm>
            <a:off x="6731617" y="4613763"/>
            <a:ext cx="2106789" cy="1320800"/>
          </a:xfrm>
          <a:prstGeom prst="rect">
            <a:avLst/>
          </a:prstGeom>
        </p:spPr>
        <p:txBody>
          <a:bodyPr/>
          <a:lstStyle>
            <a:lvl1pPr marL="0" indent="0">
              <a:buNone/>
              <a:defRPr/>
            </a:lvl1pPr>
          </a:lstStyle>
          <a:p>
            <a:endParaRPr lang="en-US" dirty="0"/>
          </a:p>
        </p:txBody>
      </p:sp>
      <p:sp>
        <p:nvSpPr>
          <p:cNvPr id="20" name="Table Placeholder 2">
            <a:extLst>
              <a:ext uri="{FF2B5EF4-FFF2-40B4-BE49-F238E27FC236}">
                <a16:creationId xmlns:a16="http://schemas.microsoft.com/office/drawing/2014/main" id="{7F0B942C-BA51-48F2-A4DF-6B77FCD5655E}"/>
              </a:ext>
            </a:extLst>
          </p:cNvPr>
          <p:cNvSpPr>
            <a:spLocks noGrp="1"/>
          </p:cNvSpPr>
          <p:nvPr>
            <p:ph type="tbl" sz="quarter" idx="28"/>
          </p:nvPr>
        </p:nvSpPr>
        <p:spPr>
          <a:xfrm>
            <a:off x="6884017" y="4766163"/>
            <a:ext cx="2106789" cy="1320800"/>
          </a:xfrm>
          <a:prstGeom prst="rect">
            <a:avLst/>
          </a:prstGeom>
        </p:spPr>
        <p:txBody>
          <a:bodyPr/>
          <a:lstStyle>
            <a:lvl1pPr marL="0" indent="0">
              <a:buNone/>
              <a:defRPr/>
            </a:lvl1pPr>
          </a:lstStyle>
          <a:p>
            <a:endParaRPr lang="en-US" dirty="0"/>
          </a:p>
        </p:txBody>
      </p:sp>
      <p:sp>
        <p:nvSpPr>
          <p:cNvPr id="21" name="Content Placeholder 16">
            <a:extLst>
              <a:ext uri="{FF2B5EF4-FFF2-40B4-BE49-F238E27FC236}">
                <a16:creationId xmlns:a16="http://schemas.microsoft.com/office/drawing/2014/main" id="{C789B25C-62B8-4A2F-A664-6F982F31033E}"/>
              </a:ext>
            </a:extLst>
          </p:cNvPr>
          <p:cNvSpPr>
            <a:spLocks noGrp="1"/>
          </p:cNvSpPr>
          <p:nvPr>
            <p:ph sz="quarter" idx="29"/>
          </p:nvPr>
        </p:nvSpPr>
        <p:spPr>
          <a:xfrm>
            <a:off x="8428038" y="55594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Content Placeholder 16">
            <a:extLst>
              <a:ext uri="{FF2B5EF4-FFF2-40B4-BE49-F238E27FC236}">
                <a16:creationId xmlns:a16="http://schemas.microsoft.com/office/drawing/2014/main" id="{45FF1C84-C34F-4BA9-82D5-684501BD5A6F}"/>
              </a:ext>
            </a:extLst>
          </p:cNvPr>
          <p:cNvSpPr>
            <a:spLocks noGrp="1"/>
          </p:cNvSpPr>
          <p:nvPr>
            <p:ph sz="quarter" idx="30"/>
          </p:nvPr>
        </p:nvSpPr>
        <p:spPr>
          <a:xfrm>
            <a:off x="8580438" y="57118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16">
            <a:extLst>
              <a:ext uri="{FF2B5EF4-FFF2-40B4-BE49-F238E27FC236}">
                <a16:creationId xmlns:a16="http://schemas.microsoft.com/office/drawing/2014/main" id="{27B4A8D3-48D8-431A-A735-B8148B0F2578}"/>
              </a:ext>
            </a:extLst>
          </p:cNvPr>
          <p:cNvSpPr>
            <a:spLocks noGrp="1"/>
          </p:cNvSpPr>
          <p:nvPr>
            <p:ph sz="quarter" idx="31"/>
          </p:nvPr>
        </p:nvSpPr>
        <p:spPr>
          <a:xfrm>
            <a:off x="8732838" y="58642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TextBox 7"/>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9"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0940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Times New Roman" charset="0"/>
                <a:ea typeface="Times New Roman" charset="0"/>
                <a:cs typeface="Times New Roman" charset="0"/>
              </a:defRPr>
            </a:lvl1pPr>
          </a:lstStyle>
          <a:p>
            <a:pPr lvl="0"/>
            <a:r>
              <a:rPr lang="en-US" dirty="0"/>
              <a:t>Chapter 1</a:t>
            </a:r>
          </a:p>
        </p:txBody>
      </p:sp>
      <p:sp>
        <p:nvSpPr>
          <p:cNvPr id="14" name="CT"/>
          <p:cNvSpPr>
            <a:spLocks noGrp="1"/>
          </p:cNvSpPr>
          <p:nvPr>
            <p:ph sz="quarter" idx="20" hasCustomPrompt="1"/>
          </p:nvPr>
        </p:nvSpPr>
        <p:spPr>
          <a:xfrm>
            <a:off x="152400" y="762000"/>
            <a:ext cx="8839200" cy="22860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524000"/>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Times New Roman" charset="0"/>
                <a:ea typeface="Times New Roman" charset="0"/>
                <a:cs typeface="Times New Roman" charset="0"/>
              </a:defRPr>
            </a:lvl1pPr>
          </a:lstStyle>
          <a:p>
            <a:pPr lvl="0"/>
            <a:r>
              <a:rPr lang="en-US" dirty="0"/>
              <a:t>Third Edition</a:t>
            </a:r>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STIX" charset="0"/>
                <a:ea typeface="STIX" charset="0"/>
                <a:cs typeface="STIX" charset="0"/>
              </a:defRPr>
            </a:lvl1pPr>
          </a:lstStyle>
          <a:p>
            <a:pPr lvl="0"/>
            <a:r>
              <a:rPr lang="en-US" dirty="0"/>
              <a:t>David Klein</a:t>
            </a:r>
          </a:p>
        </p:txBody>
      </p:sp>
    </p:spTree>
    <p:extLst>
      <p:ext uri="{BB962C8B-B14F-4D97-AF65-F5344CB8AC3E}">
        <p14:creationId xmlns:p14="http://schemas.microsoft.com/office/powerpoint/2010/main" val="21903219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normAutofit/>
          </a:bodyPr>
          <a:lstStyle>
            <a:lvl1pPr>
              <a:defRPr sz="44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7" name="TextBox 6"/>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8"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24374038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hasCustomPrompt="1"/>
          </p:nvPr>
        </p:nvSpPr>
        <p:spPr>
          <a:xfrm>
            <a:off x="1568918" y="6248400"/>
            <a:ext cx="6584482" cy="457200"/>
          </a:xfrm>
          <a:prstGeom prst="rect">
            <a:avLst/>
          </a:prstGeom>
        </p:spPr>
        <p:txBody>
          <a:bodyPr/>
          <a:lstStyle>
            <a:lvl1pPr marL="0" indent="0">
              <a:buNone/>
              <a:defRPr/>
            </a:lvl1pPr>
          </a:lstStyle>
          <a:p>
            <a:pPr lvl="0"/>
            <a:r>
              <a:rPr lang="en-US" dirty="0"/>
              <a:t>Copyright ©2019 John Wiley &amp; Sons, Inc.</a:t>
            </a:r>
          </a:p>
        </p:txBody>
      </p:sp>
      <p:sp>
        <p:nvSpPr>
          <p:cNvPr id="6" name="Content Placeholder 5"/>
          <p:cNvSpPr>
            <a:spLocks noGrp="1"/>
          </p:cNvSpPr>
          <p:nvPr>
            <p:ph sz="quarter" idx="24"/>
          </p:nvPr>
        </p:nvSpPr>
        <p:spPr>
          <a:xfrm>
            <a:off x="152400" y="6092825"/>
            <a:ext cx="8839200" cy="27305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42702166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2" name="Title "/>
          <p:cNvSpPr>
            <a:spLocks noGrp="1"/>
          </p:cNvSpPr>
          <p:nvPr>
            <p:ph type="title"/>
          </p:nvPr>
        </p:nvSpPr>
        <p:spPr>
          <a:xfrm>
            <a:off x="304800" y="762001"/>
            <a:ext cx="8534400" cy="9905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p>
            <a:fld id="{957104EA-F2AF-1046-9253-EE8D978719B5}" type="slidenum">
              <a:rPr lang="en-US" smtClean="0"/>
              <a:t>‹#›</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81142882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8" name="Title "/>
          <p:cNvSpPr>
            <a:spLocks noGrp="1"/>
          </p:cNvSpPr>
          <p:nvPr>
            <p:ph type="title"/>
          </p:nvPr>
        </p:nvSpPr>
        <p:spPr>
          <a:xfrm>
            <a:off x="304800" y="762001"/>
            <a:ext cx="8534400" cy="9905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7" name="LOBL"/>
          <p:cNvSpPr>
            <a:spLocks noGrp="1"/>
          </p:cNvSpPr>
          <p:nvPr>
            <p:ph sz="quarter" idx="16" hasCustomPrompt="1"/>
          </p:nvPr>
        </p:nvSpPr>
        <p:spPr>
          <a:xfrm>
            <a:off x="304800" y="1752600"/>
            <a:ext cx="8534400" cy="4495800"/>
          </a:xfrm>
          <a:prstGeom prst="rect">
            <a:avLst/>
          </a:prstGeom>
        </p:spPr>
        <p:txBody>
          <a:bodyPr/>
          <a:lstStyle>
            <a:lvl1pPr marL="292608" indent="-292608">
              <a:buClr>
                <a:schemeClr val="accent2"/>
              </a:buClr>
              <a:buFont typeface="Arial" charset="0"/>
              <a:buChar char="•"/>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0276762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pPr lvl="0"/>
            <a:r>
              <a:rPr lang="en-US" dirty="0"/>
              <a:t>1.1 Periodicity Assumption</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
        <p:nvSpPr>
          <p:cNvPr id="7" name="Content Placeholder 6"/>
          <p:cNvSpPr>
            <a:spLocks noGrp="1"/>
          </p:cNvSpPr>
          <p:nvPr>
            <p:ph sz="quarter" idx="16" hasCustomPrompt="1"/>
          </p:nvPr>
        </p:nvSpPr>
        <p:spPr>
          <a:xfrm>
            <a:off x="304800" y="1752600"/>
            <a:ext cx="8534400" cy="4603750"/>
          </a:xfrm>
          <a:prstGeom prst="rect">
            <a:avLst/>
          </a:prstGeom>
        </p:spPr>
        <p:txBody>
          <a:bodyPr/>
          <a:lstStyle>
            <a:lvl1pPr marL="0" indent="0">
              <a:spcBef>
                <a:spcPts val="1000"/>
              </a:spcBef>
              <a:buNone/>
              <a:defRPr sz="2800" baseline="0">
                <a:latin typeface="Times New Roman" charset="0"/>
                <a:ea typeface="Times New Roman" charset="0"/>
                <a:cs typeface="Times New Roman" charset="0"/>
              </a:defRPr>
            </a:lvl1pPr>
            <a:lvl2pPr marL="804672" indent="-448056">
              <a:spcBef>
                <a:spcPts val="1000"/>
              </a:spcBef>
              <a:buClr>
                <a:schemeClr val="accent2"/>
              </a:buClr>
              <a:buFont typeface="+mj-lt"/>
              <a:buAutoNum type="alphaLcPeriod"/>
              <a:defRPr sz="2800" baseline="0">
                <a:latin typeface="Times New Roman" charset="0"/>
                <a:ea typeface="Times New Roman" charset="0"/>
                <a:cs typeface="Times New Roman" charset="0"/>
              </a:defRPr>
            </a:lvl2pPr>
            <a:lvl3pPr marL="914400" indent="0">
              <a:buNone/>
              <a:defRPr sz="3000">
                <a:latin typeface="STIX" charset="0"/>
                <a:ea typeface="STIX" charset="0"/>
                <a:cs typeface="STIX" charset="0"/>
              </a:defRPr>
            </a:lvl3pPr>
            <a:lvl4pPr marL="1371600" indent="0">
              <a:buNone/>
              <a:defRPr sz="3000">
                <a:latin typeface="STIX" charset="0"/>
                <a:ea typeface="STIX" charset="0"/>
                <a:cs typeface="STIX" charset="0"/>
              </a:defRPr>
            </a:lvl4pPr>
            <a:lvl5pPr marL="1828800" indent="0">
              <a:buNone/>
              <a:defRPr sz="3000">
                <a:latin typeface="STIX" charset="0"/>
                <a:ea typeface="STIX" charset="0"/>
                <a:cs typeface="STIX" charset="0"/>
              </a:defRPr>
            </a:lvl5pPr>
          </a:lstStyle>
          <a:p>
            <a:pPr lvl="0"/>
            <a:r>
              <a:rPr lang="en-US" dirty="0"/>
              <a:t>Which one of these statements about the accrual basis of accounting is false?</a:t>
            </a:r>
          </a:p>
          <a:p>
            <a:pPr lvl="1"/>
            <a:r>
              <a:rPr lang="en-US" dirty="0"/>
              <a:t>Companies record events that change their financial statements in the period in which event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p:txBody>
      </p:sp>
    </p:spTree>
    <p:extLst>
      <p:ext uri="{BB962C8B-B14F-4D97-AF65-F5344CB8AC3E}">
        <p14:creationId xmlns:p14="http://schemas.microsoft.com/office/powerpoint/2010/main" val="33742024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990599"/>
          </a:xfrm>
        </p:spPr>
        <p:txBody>
          <a:bodyPr/>
          <a:lstStyle/>
          <a:p>
            <a:r>
              <a:rPr lang="en-US" dirty="0"/>
              <a:t>1.1 Periodicity Assumption</a:t>
            </a:r>
          </a:p>
        </p:txBody>
      </p:sp>
      <p:sp>
        <p:nvSpPr>
          <p:cNvPr id="12" name="Question"/>
          <p:cNvSpPr>
            <a:spLocks noGrp="1"/>
          </p:cNvSpPr>
          <p:nvPr>
            <p:ph sz="quarter" idx="15" hasCustomPrompt="1"/>
          </p:nvPr>
        </p:nvSpPr>
        <p:spPr>
          <a:xfrm>
            <a:off x="304800" y="1752600"/>
            <a:ext cx="8534400" cy="4419600"/>
          </a:xfrm>
          <a:prstGeom prst="rect">
            <a:avLst/>
          </a:prstGeom>
        </p:spPr>
        <p:txBody>
          <a:bodyPr/>
          <a:lstStyle>
            <a:lvl1pPr marL="12700" indent="0">
              <a:spcBef>
                <a:spcPts val="1000"/>
              </a:spcBef>
              <a:buNone/>
              <a:tabLst/>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None/>
              <a:tabLst/>
              <a:defRPr sz="2800" b="0" i="0" baseline="0">
                <a:solidFill>
                  <a:schemeClr val="tx1"/>
                </a:solidFill>
                <a:latin typeface="Times New Roman" charset="0"/>
                <a:ea typeface="Times New Roman" charset="0"/>
                <a:cs typeface="Times New Roman" charset="0"/>
              </a:defRPr>
            </a:lvl2pPr>
            <a:lvl3pPr marL="349250" indent="-336550">
              <a:buClr>
                <a:schemeClr val="accent1"/>
              </a:buClr>
              <a:buFont typeface="Wingdings" charset="2"/>
              <a:buChar char="ü"/>
              <a:tabLst>
                <a:tab pos="796925" algn="l"/>
              </a:tabLst>
              <a:defRPr sz="2800" b="0" i="0">
                <a:latin typeface="Times New Roman" charset="0"/>
                <a:ea typeface="Times New Roman" charset="0"/>
                <a:cs typeface="Times New Roman"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1694330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990599"/>
          </a:xfrm>
        </p:spPr>
        <p:txBody>
          <a:bodyPr/>
          <a:lstStyle/>
          <a:p>
            <a:r>
              <a:rPr lang="en-US" dirty="0"/>
              <a:t>Language</a:t>
            </a:r>
          </a:p>
        </p:txBody>
      </p:sp>
      <p:sp>
        <p:nvSpPr>
          <p:cNvPr id="7" name="Definition of Key Term"/>
          <p:cNvSpPr>
            <a:spLocks noGrp="1"/>
          </p:cNvSpPr>
          <p:nvPr>
            <p:ph sz="quarter" idx="15" hasCustomPrompt="1"/>
          </p:nvPr>
        </p:nvSpPr>
        <p:spPr>
          <a:xfrm>
            <a:off x="304800" y="1752600"/>
            <a:ext cx="8534400" cy="41148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304800" y="5867400"/>
            <a:ext cx="8534400" cy="609600"/>
          </a:xfrm>
          <a:prstGeom prst="rect">
            <a:avLst/>
          </a:prstGeom>
        </p:spPr>
        <p:txBody>
          <a:bodyPr/>
          <a:lstStyle>
            <a:lvl1pPr marL="0" indent="0" algn="r">
              <a:buNone/>
              <a:defRPr sz="2200" b="0" i="0" baseline="0">
                <a:latin typeface="Times New Roman" charset="0"/>
                <a:ea typeface="Times New Roman" charset="0"/>
                <a:cs typeface="Times New Roman"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12387507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1142999"/>
          </a:xfrm>
        </p:spPr>
        <p:txBody>
          <a:bodyPr/>
          <a:lstStyle/>
          <a:p>
            <a:r>
              <a:rPr lang="en-US" dirty="0"/>
              <a:t>Anatomy and Physiology Defined</a:t>
            </a:r>
          </a:p>
        </p:txBody>
      </p:sp>
      <p:sp>
        <p:nvSpPr>
          <p:cNvPr id="7" name="Definition of Key Term"/>
          <p:cNvSpPr>
            <a:spLocks noGrp="1"/>
          </p:cNvSpPr>
          <p:nvPr>
            <p:ph sz="quarter" idx="15" hasCustomPrompt="1"/>
          </p:nvPr>
        </p:nvSpPr>
        <p:spPr>
          <a:xfrm>
            <a:off x="304800" y="1905000"/>
            <a:ext cx="8534400" cy="3962400"/>
          </a:xfrm>
          <a:prstGeom prst="rect">
            <a:avLst/>
          </a:prstGeom>
        </p:spPr>
        <p:txBody>
          <a:bodyPr/>
          <a:lstStyle>
            <a:lvl1pPr marL="292608" indent="-292608">
              <a:spcBef>
                <a:spcPts val="1000"/>
              </a:spcBef>
              <a:buClr>
                <a:schemeClr val="accent2"/>
              </a:buClr>
              <a:buFont typeface="Arial" charset="0"/>
              <a:buChar char="•"/>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7115458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11" name="Content Placeholder 10"/>
          <p:cNvSpPr>
            <a:spLocks noGrp="1"/>
          </p:cNvSpPr>
          <p:nvPr>
            <p:ph sz="quarter" idx="16"/>
          </p:nvPr>
        </p:nvSpPr>
        <p:spPr>
          <a:xfrm>
            <a:off x="304800" y="1752600"/>
            <a:ext cx="8534400" cy="3276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cNvSpPr>
            <a:spLocks noGrp="1"/>
          </p:cNvSpPr>
          <p:nvPr>
            <p:ph sz="quarter" idx="15" hasCustomPrompt="1"/>
          </p:nvPr>
        </p:nvSpPr>
        <p:spPr>
          <a:xfrm>
            <a:off x="304800" y="50292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3624029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lvl1pPr marL="0" algn="ctr" defTabSz="914400" rtl="0" eaLnBrk="1" latinLnBrk="0" hangingPunct="1">
              <a:defRPr lang="en-US" sz="1200" b="0" i="0" kern="1200" smtClean="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790668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332508" y="745068"/>
            <a:ext cx="8470670" cy="849312"/>
          </a:xfrm>
          <a:prstGeom prst="rect">
            <a:avLst/>
          </a:prstGeom>
        </p:spPr>
        <p:txBody>
          <a:body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594379"/>
            <a:ext cx="8470180" cy="4611158"/>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a:xfrm>
            <a:off x="6457950" y="6356351"/>
            <a:ext cx="2345228" cy="365125"/>
          </a:xfrm>
          <a:prstGeom prst="rect">
            <a:avLst/>
          </a:prstGeom>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a:xfrm>
            <a:off x="3028950" y="6356351"/>
            <a:ext cx="3086100" cy="365125"/>
          </a:xfrm>
          <a:prstGeom prst="rect">
            <a:avLst/>
          </a:prstGeom>
        </p:spPr>
        <p:txBody>
          <a:bodyPr/>
          <a:lstStyle/>
          <a:p>
            <a:r>
              <a:rPr lang="en-US"/>
              <a:t>Copyright ©2018 John Wiley &amp; Sons, Inc. </a:t>
            </a:r>
            <a:endParaRPr lang="en-US" dirty="0"/>
          </a:p>
        </p:txBody>
      </p:sp>
    </p:spTree>
    <p:extLst>
      <p:ext uri="{BB962C8B-B14F-4D97-AF65-F5344CB8AC3E}">
        <p14:creationId xmlns:p14="http://schemas.microsoft.com/office/powerpoint/2010/main" val="23482900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65834382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2"/>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
        <p:nvSpPr>
          <p:cNvPr id="9" name="Content Placeholder 8"/>
          <p:cNvSpPr>
            <a:spLocks noGrp="1"/>
          </p:cNvSpPr>
          <p:nvPr>
            <p:ph sz="quarter" idx="18"/>
          </p:nvPr>
        </p:nvSpPr>
        <p:spPr>
          <a:xfrm>
            <a:off x="2286000" y="4724400"/>
            <a:ext cx="4572000" cy="148907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Tree>
    <p:extLst>
      <p:ext uri="{BB962C8B-B14F-4D97-AF65-F5344CB8AC3E}">
        <p14:creationId xmlns:p14="http://schemas.microsoft.com/office/powerpoint/2010/main" val="16232675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6" name="Title 1"/>
          <p:cNvSpPr>
            <a:spLocks noGrp="1"/>
          </p:cNvSpPr>
          <p:nvPr>
            <p:ph type="title"/>
          </p:nvPr>
        </p:nvSpPr>
        <p:spPr>
          <a:xfrm>
            <a:off x="304800" y="5410201"/>
            <a:ext cx="8534400" cy="380999"/>
          </a:xfrm>
          <a:prstGeom prst="rect">
            <a:avLst/>
          </a:prstGeom>
        </p:spPr>
        <p:txBody>
          <a:bodyPr/>
          <a:lstStyle>
            <a:lvl1pPr>
              <a:defRPr sz="2000">
                <a:latin typeface="Times New Roman" charset="0"/>
                <a:ea typeface="Times New Roman" charset="0"/>
                <a:cs typeface="Times New Roman" charset="0"/>
              </a:defRPr>
            </a:lvl1pPr>
          </a:lstStyle>
          <a:p>
            <a:r>
              <a:rPr lang="en-US" dirty="0"/>
              <a:t>Click to edit Master title style</a:t>
            </a:r>
          </a:p>
        </p:txBody>
      </p:sp>
      <p:sp>
        <p:nvSpPr>
          <p:cNvPr id="5" name="Content Placeholder 2"/>
          <p:cNvSpPr>
            <a:spLocks noGrp="1"/>
          </p:cNvSpPr>
          <p:nvPr>
            <p:ph idx="1"/>
          </p:nvPr>
        </p:nvSpPr>
        <p:spPr>
          <a:xfrm>
            <a:off x="304800" y="609601"/>
            <a:ext cx="8534400" cy="4726179"/>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8" name="Content Placeholder 7"/>
          <p:cNvSpPr>
            <a:spLocks noGrp="1"/>
          </p:cNvSpPr>
          <p:nvPr>
            <p:ph sz="quarter" idx="12"/>
          </p:nvPr>
        </p:nvSpPr>
        <p:spPr>
          <a:xfrm>
            <a:off x="304800" y="5791200"/>
            <a:ext cx="8534400" cy="565150"/>
          </a:xfrm>
          <a:prstGeom prst="rect">
            <a:avLst/>
          </a:prstGeom>
        </p:spPr>
        <p:txBody>
          <a:bodyPr/>
          <a:lstStyle>
            <a:lvl1pPr marL="0" indent="0">
              <a:buNone/>
              <a:defRPr sz="2000" b="0" i="0">
                <a:latin typeface="Times New Roman" charset="0"/>
                <a:ea typeface="Times New Roman" charset="0"/>
                <a:cs typeface="Times New Roman" charset="0"/>
              </a:defRPr>
            </a:lvl1pPr>
          </a:lstStyle>
          <a:p>
            <a:pPr lvl="0"/>
            <a:endParaRPr lang="en-US" dirty="0"/>
          </a:p>
        </p:txBody>
      </p:sp>
      <p:sp>
        <p:nvSpPr>
          <p:cNvPr id="4" name="Slide Number Placeholder 3"/>
          <p:cNvSpPr>
            <a:spLocks noGrp="1"/>
          </p:cNvSpPr>
          <p:nvPr>
            <p:ph type="sldNum" sz="quarter" idx="11"/>
          </p:nvPr>
        </p:nvSpPr>
        <p:spPr>
          <a:xfrm>
            <a:off x="6457950" y="6356350"/>
            <a:ext cx="2381250" cy="365125"/>
          </a:xfrm>
        </p:spPr>
        <p:txBody>
          <a:bodyPr/>
          <a:lstStyle/>
          <a:p>
            <a:fld id="{43DD970A-8A59-5645-997B-8F1EF841716D}" type="slidenum">
              <a:rPr lang="en-US" smtClean="0"/>
              <a:t>‹#›</a:t>
            </a:fld>
            <a:endParaRPr lang="en-US"/>
          </a:p>
        </p:txBody>
      </p:sp>
      <p:sp>
        <p:nvSpPr>
          <p:cNvPr id="3" name="Footer Placeholder 2"/>
          <p:cNvSpPr>
            <a:spLocks noGrp="1"/>
          </p:cNvSpPr>
          <p:nvPr>
            <p:ph type="ftr" sz="quarter" idx="10"/>
          </p:nvPr>
        </p:nvSpPr>
        <p:spPr/>
        <p:txBody>
          <a:bodyPr/>
          <a:lstStyle/>
          <a:p>
            <a:r>
              <a:rPr lang="en-US" dirty="0"/>
              <a:t>Copyright ©2018 John Wiley &amp; Sons, Inc. </a:t>
            </a:r>
          </a:p>
        </p:txBody>
      </p:sp>
    </p:spTree>
    <p:extLst>
      <p:ext uri="{BB962C8B-B14F-4D97-AF65-F5344CB8AC3E}">
        <p14:creationId xmlns:p14="http://schemas.microsoft.com/office/powerpoint/2010/main" val="55714991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Image Slide: Version B">
    <p:spTree>
      <p:nvGrpSpPr>
        <p:cNvPr id="1" name=""/>
        <p:cNvGrpSpPr/>
        <p:nvPr/>
      </p:nvGrpSpPr>
      <p:grpSpPr>
        <a:xfrm>
          <a:off x="0" y="0"/>
          <a:ext cx="0" cy="0"/>
          <a:chOff x="0" y="0"/>
          <a:chExt cx="0" cy="0"/>
        </a:xfrm>
      </p:grpSpPr>
      <p:sp>
        <p:nvSpPr>
          <p:cNvPr id="2" name="Title 1"/>
          <p:cNvSpPr>
            <a:spLocks noGrp="1"/>
          </p:cNvSpPr>
          <p:nvPr>
            <p:ph type="title"/>
          </p:nvPr>
        </p:nvSpPr>
        <p:spPr>
          <a:xfrm>
            <a:off x="304800" y="5961253"/>
            <a:ext cx="8534400" cy="320675"/>
          </a:xfrm>
          <a:prstGeom prst="rect">
            <a:avLst/>
          </a:prstGeom>
        </p:spPr>
        <p:txBody>
          <a:bodyPr/>
          <a:lstStyle>
            <a:lvl1pPr algn="ctr">
              <a:defRPr>
                <a:latin typeface="Times New Roman" charset="0"/>
                <a:ea typeface="Times New Roman" charset="0"/>
                <a:cs typeface="Times New Roman" charset="0"/>
              </a:defRPr>
            </a:lvl1pPr>
          </a:lstStyle>
          <a:p>
            <a:r>
              <a:rPr lang="en-US" dirty="0"/>
              <a:t>Click to edit Master title style</a:t>
            </a:r>
          </a:p>
        </p:txBody>
      </p:sp>
      <p:sp>
        <p:nvSpPr>
          <p:cNvPr id="3" name="Content Placeholder 2"/>
          <p:cNvSpPr>
            <a:spLocks noGrp="1"/>
          </p:cNvSpPr>
          <p:nvPr>
            <p:ph idx="1"/>
          </p:nvPr>
        </p:nvSpPr>
        <p:spPr>
          <a:xfrm>
            <a:off x="304800" y="609601"/>
            <a:ext cx="8534400" cy="5277230"/>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6" name="Slide Number Placeholder 5"/>
          <p:cNvSpPr>
            <a:spLocks noGrp="1"/>
          </p:cNvSpPr>
          <p:nvPr>
            <p:ph type="sldNum" sz="quarter" idx="12"/>
          </p:nvPr>
        </p:nvSpPr>
        <p:spPr>
          <a:xfrm>
            <a:off x="6457950" y="6356350"/>
            <a:ext cx="2381250" cy="365125"/>
          </a:xfrm>
        </p:spPr>
        <p:txBody>
          <a:bodyPr/>
          <a:lstStyle/>
          <a:p>
            <a:fld id="{43DD970A-8A59-5645-997B-8F1EF841716D}" type="slidenum">
              <a:rPr lang="en-US" smtClean="0"/>
              <a:t>‹#›</a:t>
            </a:fld>
            <a:endParaRPr lang="en-US"/>
          </a:p>
        </p:txBody>
      </p:sp>
      <p:sp>
        <p:nvSpPr>
          <p:cNvPr id="5" name="Footer Placeholder 4"/>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2854489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552974"/>
            <a:ext cx="8839200" cy="1137532"/>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hasCustomPrompt="1"/>
          </p:nvPr>
        </p:nvSpPr>
        <p:spPr>
          <a:xfrm>
            <a:off x="1568918" y="6248400"/>
            <a:ext cx="6584482" cy="457200"/>
          </a:xfrm>
          <a:prstGeom prst="rect">
            <a:avLst/>
          </a:prstGeom>
        </p:spPr>
        <p:txBody>
          <a:bodyPr/>
          <a:lstStyle>
            <a:lvl1pPr marL="0" indent="0">
              <a:buNone/>
              <a:defRPr/>
            </a:lvl1pPr>
          </a:lstStyle>
          <a:p>
            <a:pPr lvl="0"/>
            <a:r>
              <a:rPr lang="en-US" dirty="0"/>
              <a:t>Copyright ©2019 John Wiley &amp; Sons, Inc.</a:t>
            </a:r>
          </a:p>
        </p:txBody>
      </p:sp>
      <p:sp>
        <p:nvSpPr>
          <p:cNvPr id="6" name="Content Placeholder 5"/>
          <p:cNvSpPr>
            <a:spLocks noGrp="1"/>
          </p:cNvSpPr>
          <p:nvPr>
            <p:ph sz="quarter" idx="24"/>
          </p:nvPr>
        </p:nvSpPr>
        <p:spPr>
          <a:xfrm>
            <a:off x="152400" y="6092825"/>
            <a:ext cx="8839200" cy="27305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3839855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832767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BL 2-col"/>
          <p:cNvSpPr>
            <a:spLocks noGrp="1"/>
          </p:cNvSpPr>
          <p:nvPr>
            <p:ph sz="quarter" idx="12" hasCustomPrompt="1"/>
          </p:nvPr>
        </p:nvSpPr>
        <p:spPr>
          <a:xfrm>
            <a:off x="304800" y="1752600"/>
            <a:ext cx="8534400" cy="460375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34424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46037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Tree>
    <p:extLst>
      <p:ext uri="{BB962C8B-B14F-4D97-AF65-F5344CB8AC3E}">
        <p14:creationId xmlns:p14="http://schemas.microsoft.com/office/powerpoint/2010/main" val="4099831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D">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Times New Roman" charset="0"/>
                <a:ea typeface="Times New Roman" charset="0"/>
                <a:cs typeface="Times New Roman"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6799500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18" Type="http://schemas.openxmlformats.org/officeDocument/2006/relationships/theme" Target="../theme/theme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slideLayout" Target="../slideLayouts/slideLayout21.xml"/><Relationship Id="rId2" Type="http://schemas.openxmlformats.org/officeDocument/2006/relationships/slideLayout" Target="../slideLayouts/slideLayout6.xml"/><Relationship Id="rId16" Type="http://schemas.openxmlformats.org/officeDocument/2006/relationships/slideLayout" Target="../slideLayouts/slideLayout20.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3.xml"/><Relationship Id="rId1" Type="http://schemas.openxmlformats.org/officeDocument/2006/relationships/slideLayout" Target="../slideLayouts/slideLayout22.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5.xml"/><Relationship Id="rId1" Type="http://schemas.openxmlformats.org/officeDocument/2006/relationships/slideLayout" Target="../slideLayouts/slideLayout24.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7.xml"/><Relationship Id="rId1" Type="http://schemas.openxmlformats.org/officeDocument/2006/relationships/slideLayout" Target="../slideLayouts/slideLayout26.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0.xml"/><Relationship Id="rId2" Type="http://schemas.openxmlformats.org/officeDocument/2006/relationships/slideLayout" Target="../slideLayouts/slideLayout29.xml"/><Relationship Id="rId1" Type="http://schemas.openxmlformats.org/officeDocument/2006/relationships/slideLayout" Target="../slideLayouts/slideLayout28.xml"/><Relationship Id="rId5" Type="http://schemas.openxmlformats.org/officeDocument/2006/relationships/theme" Target="../theme/theme6.xml"/><Relationship Id="rId4" Type="http://schemas.openxmlformats.org/officeDocument/2006/relationships/slideLayout" Target="../slideLayouts/slideLayout31.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3.xml"/><Relationship Id="rId1"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5619401"/>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71" r:id="rId3"/>
    <p:sldLayoutId id="2147483978" r:id="rId4"/>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0"/>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4204204284"/>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73" r:id="rId13"/>
    <p:sldLayoutId id="2147483952" r:id="rId14"/>
    <p:sldLayoutId id="2147483977" r:id="rId15"/>
    <p:sldLayoutId id="2147483976" r:id="rId16"/>
    <p:sldLayoutId id="2147483979" r:id="rId17"/>
  </p:sldLayoutIdLst>
  <p:hf hdr="0" dt="0"/>
  <p:txStyles>
    <p:titleStyle>
      <a:lvl1pPr algn="l" defTabSz="914400" rtl="0" eaLnBrk="1" latinLnBrk="0" hangingPunct="1">
        <a:lnSpc>
          <a:spcPct val="90000"/>
        </a:lnSpc>
        <a:spcBef>
          <a:spcPct val="0"/>
        </a:spcBef>
        <a:buNone/>
        <a:defRPr sz="40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©2015 John Wiley &amp; Sons, Inc. </a:t>
            </a:r>
          </a:p>
        </p:txBody>
      </p:sp>
    </p:spTree>
    <p:extLst>
      <p:ext uri="{BB962C8B-B14F-4D97-AF65-F5344CB8AC3E}">
        <p14:creationId xmlns:p14="http://schemas.microsoft.com/office/powerpoint/2010/main" val="1664903694"/>
      </p:ext>
    </p:extLst>
  </p:cSld>
  <p:clrMap bg1="lt1" tx1="dk1" bg2="lt2" tx2="dk2" accent1="accent1" accent2="accent2" accent3="accent3" accent4="accent4" accent5="accent5" accent6="accent6" hlink="hlink" folHlink="folHlink"/>
  <p:sldLayoutIdLst>
    <p:sldLayoutId id="2147483954" r:id="rId1"/>
    <p:sldLayoutId id="2147483955" r:id="rId2"/>
  </p:sldLayoutIdLst>
  <p:hf hdr="0" dt="0"/>
  <p:txStyles>
    <p:titleStyle>
      <a:lvl1pPr algn="l" defTabSz="914400" rtl="0" eaLnBrk="1" latinLnBrk="0" hangingPunct="1">
        <a:lnSpc>
          <a:spcPct val="90000"/>
        </a:lnSpc>
        <a:spcBef>
          <a:spcPct val="0"/>
        </a:spcBef>
        <a:buNone/>
        <a:defRPr sz="4000" b="0" i="0" kern="1200">
          <a:solidFill>
            <a:schemeClr val="accent2"/>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604463431"/>
      </p:ext>
    </p:extLst>
  </p:cSld>
  <p:clrMap bg1="lt1" tx1="dk1" bg2="lt2" tx2="dk2" accent1="accent1" accent2="accent2" accent3="accent3" accent4="accent4" accent5="accent5" accent6="accent6" hlink="hlink" folHlink="folHlink"/>
  <p:sldLayoutIdLst>
    <p:sldLayoutId id="2147483957" r:id="rId1"/>
    <p:sldLayoutId id="2147483958" r:id="rId2"/>
  </p:sldLayoutIdLst>
  <p:hf hdr="0" dt="0"/>
  <p:txStyles>
    <p:titleStyle>
      <a:lvl1pPr algn="l" defTabSz="914400" rtl="0" eaLnBrk="1" latinLnBrk="0" hangingPunct="1">
        <a:lnSpc>
          <a:spcPct val="90000"/>
        </a:lnSpc>
        <a:spcBef>
          <a:spcPct val="0"/>
        </a:spcBef>
        <a:buNone/>
        <a:defRPr sz="4000" b="0"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7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686380510"/>
      </p:ext>
    </p:extLst>
  </p:cSld>
  <p:clrMap bg1="lt1" tx1="dk1" bg2="lt2" tx2="dk2" accent1="accent1" accent2="accent2" accent3="accent3" accent4="accent4" accent5="accent5" accent6="accent6" hlink="hlink" folHlink="folHlink"/>
  <p:sldLayoutIdLst>
    <p:sldLayoutId id="2147483960" r:id="rId1"/>
    <p:sldLayoutId id="2147483961" r:id="rId2"/>
  </p:sldLayoutIdLst>
  <p:hf hdr="0" dt="0"/>
  <p:txStyles>
    <p:titleStyle>
      <a:lvl1pPr algn="l" defTabSz="914400" rtl="0" eaLnBrk="1" latinLnBrk="0" hangingPunct="1">
        <a:lnSpc>
          <a:spcPct val="90000"/>
        </a:lnSpc>
        <a:spcBef>
          <a:spcPct val="0"/>
        </a:spcBef>
        <a:buNone/>
        <a:defRPr sz="4000" b="0"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©2015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320700190"/>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Lst>
  <p:hf hdr="0" dt="0"/>
  <p:txStyles>
    <p:titleStyle>
      <a:lvl1pPr algn="l" defTabSz="914400" rtl="0" eaLnBrk="1" latinLnBrk="0" hangingPunct="1">
        <a:lnSpc>
          <a:spcPct val="90000"/>
        </a:lnSpc>
        <a:spcBef>
          <a:spcPct val="0"/>
        </a:spcBef>
        <a:buNone/>
        <a:defRPr sz="40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
        <p:nvSpPr>
          <p:cNvPr id="6" name="Slide Number Placeholder 5"/>
          <p:cNvSpPr>
            <a:spLocks noGrp="1"/>
          </p:cNvSpPr>
          <p:nvPr>
            <p:ph type="sldNum" sz="quarter" idx="4"/>
          </p:nvPr>
        </p:nvSpPr>
        <p:spPr>
          <a:xfrm>
            <a:off x="6457950" y="6356350"/>
            <a:ext cx="2457450" cy="365125"/>
          </a:xfrm>
          <a:prstGeom prst="rect">
            <a:avLst/>
          </a:prstGeom>
        </p:spPr>
        <p:txBody>
          <a:bodyPr vert="horz" lIns="91440" tIns="45720" rIns="91440" bIns="45720" rtlCol="0" anchor="ctr"/>
          <a:lstStyle>
            <a:lvl1pPr algn="r">
              <a:defRPr sz="1200">
                <a:solidFill>
                  <a:schemeClr val="tx1">
                    <a:tint val="75000"/>
                  </a:schemeClr>
                </a:solidFill>
                <a:latin typeface="Times New Roman" charset="0"/>
                <a:ea typeface="Times New Roman" charset="0"/>
                <a:cs typeface="Times New Roman" charset="0"/>
              </a:defRPr>
            </a:lvl1pPr>
          </a:lstStyle>
          <a:p>
            <a:fld id="{43DD970A-8A59-5645-997B-8F1EF841716D}" type="slidenum">
              <a:rPr lang="en-US" smtClean="0"/>
              <a:pPr/>
              <a:t>‹#›</a:t>
            </a:fld>
            <a:endParaRPr lang="en-US" dirty="0"/>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964483"/>
      </p:ext>
    </p:extLst>
  </p:cSld>
  <p:clrMap bg1="lt1" tx1="dk1" bg2="lt2" tx2="dk2" accent1="accent1" accent2="accent2" accent3="accent3" accent4="accent4" accent5="accent5" accent6="accent6" hlink="hlink" folHlink="folHlink"/>
  <p:sldLayoutIdLst>
    <p:sldLayoutId id="2147483968" r:id="rId1"/>
    <p:sldLayoutId id="2147483969"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TIX" charset="0"/>
          <a:ea typeface="STIX" charset="0"/>
          <a:cs typeface="STIX"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4.bin"/><Relationship Id="rId1" Type="http://schemas.openxmlformats.org/officeDocument/2006/relationships/slideLayout" Target="../slideLayouts/slideLayout18.xml"/><Relationship Id="rId5" Type="http://schemas.openxmlformats.org/officeDocument/2006/relationships/image" Target="../media/image17.wmf"/><Relationship Id="rId4" Type="http://schemas.openxmlformats.org/officeDocument/2006/relationships/oleObject" Target="../embeddings/oleObject15.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image" Target="../media/image19.wmf"/><Relationship Id="rId5" Type="http://schemas.openxmlformats.org/officeDocument/2006/relationships/oleObject" Target="../embeddings/oleObject17.bin"/><Relationship Id="rId4" Type="http://schemas.openxmlformats.org/officeDocument/2006/relationships/image" Target="../media/image18.wmf"/></Relationships>
</file>

<file path=ppt/slides/_rels/slide13.xml.rels><?xml version="1.0" encoding="UTF-8" standalone="yes"?>
<Relationships xmlns="http://schemas.openxmlformats.org/package/2006/relationships"><Relationship Id="rId8" Type="http://schemas.openxmlformats.org/officeDocument/2006/relationships/image" Target="../media/image22.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notesSlide" Target="../notesSlides/notesSlide10.xml"/><Relationship Id="rId1" Type="http://schemas.openxmlformats.org/officeDocument/2006/relationships/slideLayout" Target="../slideLayouts/slideLayout19.xml"/><Relationship Id="rId6" Type="http://schemas.openxmlformats.org/officeDocument/2006/relationships/image" Target="../media/image21.wmf"/><Relationship Id="rId5" Type="http://schemas.openxmlformats.org/officeDocument/2006/relationships/oleObject" Target="../embeddings/oleObject19.bin"/><Relationship Id="rId4" Type="http://schemas.openxmlformats.org/officeDocument/2006/relationships/image" Target="../media/image20.w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8" Type="http://schemas.openxmlformats.org/officeDocument/2006/relationships/image" Target="../media/image25.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image" Target="../media/image24.wmf"/><Relationship Id="rId5" Type="http://schemas.openxmlformats.org/officeDocument/2006/relationships/oleObject" Target="../embeddings/oleObject22.bin"/><Relationship Id="rId4" Type="http://schemas.openxmlformats.org/officeDocument/2006/relationships/image" Target="../media/image23.wmf"/></Relationships>
</file>

<file path=ppt/slides/_rels/slide16.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4.bin"/><Relationship Id="rId7" Type="http://schemas.openxmlformats.org/officeDocument/2006/relationships/oleObject" Target="../embeddings/oleObject26.bin"/><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27.wmf"/><Relationship Id="rId5" Type="http://schemas.openxmlformats.org/officeDocument/2006/relationships/oleObject" Target="../embeddings/oleObject25.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27.bin"/></Relationships>
</file>

<file path=ppt/slides/_rels/slide17.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notesSlide" Target="../notesSlides/notesSlide14.xml"/><Relationship Id="rId1" Type="http://schemas.openxmlformats.org/officeDocument/2006/relationships/slideLayout" Target="../slideLayouts/slideLayout19.xml"/><Relationship Id="rId6" Type="http://schemas.openxmlformats.org/officeDocument/2006/relationships/image" Target="../media/image31.wmf"/><Relationship Id="rId5" Type="http://schemas.openxmlformats.org/officeDocument/2006/relationships/oleObject" Target="../embeddings/oleObject29.bin"/><Relationship Id="rId10" Type="http://schemas.openxmlformats.org/officeDocument/2006/relationships/image" Target="../media/image33.wmf"/><Relationship Id="rId4" Type="http://schemas.openxmlformats.org/officeDocument/2006/relationships/image" Target="../media/image30.wmf"/><Relationship Id="rId9" Type="http://schemas.openxmlformats.org/officeDocument/2006/relationships/oleObject" Target="../embeddings/oleObject31.bin"/></Relationships>
</file>

<file path=ppt/slides/_rels/slide1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5.xml"/><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notesSlide" Target="../notesSlides/notesSlide17.xml"/><Relationship Id="rId1" Type="http://schemas.openxmlformats.org/officeDocument/2006/relationships/slideLayout" Target="../slideLayouts/slideLayout19.xml"/><Relationship Id="rId6" Type="http://schemas.openxmlformats.org/officeDocument/2006/relationships/image" Target="../media/image36.wmf"/><Relationship Id="rId5" Type="http://schemas.openxmlformats.org/officeDocument/2006/relationships/oleObject" Target="../embeddings/oleObject33.bin"/><Relationship Id="rId10" Type="http://schemas.openxmlformats.org/officeDocument/2006/relationships/image" Target="../media/image38.wmf"/><Relationship Id="rId4" Type="http://schemas.openxmlformats.org/officeDocument/2006/relationships/image" Target="../media/image35.wmf"/><Relationship Id="rId9" Type="http://schemas.openxmlformats.org/officeDocument/2006/relationships/oleObject" Target="../embeddings/oleObject35.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image" Target="../media/image39.wmf"/><Relationship Id="rId7" Type="http://schemas.openxmlformats.org/officeDocument/2006/relationships/image" Target="../media/image41.wmf"/><Relationship Id="rId2" Type="http://schemas.openxmlformats.org/officeDocument/2006/relationships/oleObject" Target="../embeddings/oleObject36.bin"/><Relationship Id="rId1" Type="http://schemas.openxmlformats.org/officeDocument/2006/relationships/slideLayout" Target="../slideLayouts/slideLayout19.xml"/><Relationship Id="rId6" Type="http://schemas.openxmlformats.org/officeDocument/2006/relationships/oleObject" Target="../embeddings/oleObject38.bin"/><Relationship Id="rId5" Type="http://schemas.openxmlformats.org/officeDocument/2006/relationships/image" Target="../media/image40.wmf"/><Relationship Id="rId4" Type="http://schemas.openxmlformats.org/officeDocument/2006/relationships/oleObject" Target="../embeddings/oleObject37.bin"/><Relationship Id="rId9" Type="http://schemas.openxmlformats.org/officeDocument/2006/relationships/image" Target="../media/image42.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6.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5.wmf"/><Relationship Id="rId5" Type="http://schemas.openxmlformats.org/officeDocument/2006/relationships/oleObject" Target="../embeddings/oleObject4.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6.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8.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12.wmf"/><Relationship Id="rId5" Type="http://schemas.openxmlformats.org/officeDocument/2006/relationships/oleObject" Target="../embeddings/oleObject10.bin"/><Relationship Id="rId4" Type="http://schemas.openxmlformats.org/officeDocument/2006/relationships/image" Target="../media/image11.wmf"/></Relationships>
</file>

<file path=ppt/slides/_rels/slide9.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14.wmf"/><Relationship Id="rId5" Type="http://schemas.openxmlformats.org/officeDocument/2006/relationships/oleObject" Target="../embeddings/oleObject12.bin"/><Relationship Id="rId4" Type="http://schemas.openxmlformats.org/officeDocument/2006/relationships/image" Target="../media/image13.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nchor="ctr"/>
          <a:lstStyle/>
          <a:p>
            <a:r>
              <a:rPr lang="en-US" sz="4200" dirty="0">
                <a:latin typeface="Times New Roman" panose="02020603050405020304" pitchFamily="18" charset="0"/>
                <a:cs typeface="Times New Roman" panose="02020603050405020304" pitchFamily="18" charset="0"/>
              </a:rPr>
              <a:t>Elementary Differential Equations and Boundary Value Problems</a:t>
            </a:r>
          </a:p>
        </p:txBody>
      </p:sp>
      <p:sp>
        <p:nvSpPr>
          <p:cNvPr id="4" name="Author"/>
          <p:cNvSpPr>
            <a:spLocks noGrp="1"/>
          </p:cNvSpPr>
          <p:nvPr>
            <p:ph sz="quarter" idx="21"/>
          </p:nvPr>
        </p:nvSpPr>
        <p:spPr>
          <a:prstGeom prst="rect">
            <a:avLst/>
          </a:prstGeom>
        </p:spPr>
        <p:txBody>
          <a:bodyPr/>
          <a:lstStyle/>
          <a:p>
            <a:r>
              <a:rPr lang="en-US" dirty="0">
                <a:latin typeface="Times New Roman" panose="02020603050405020304" pitchFamily="18" charset="0"/>
                <a:cs typeface="Times New Roman" panose="02020603050405020304" pitchFamily="18" charset="0"/>
              </a:rPr>
              <a:t>Twelfth Edition</a:t>
            </a:r>
          </a:p>
        </p:txBody>
      </p:sp>
      <p:sp>
        <p:nvSpPr>
          <p:cNvPr id="3" name="Edition"/>
          <p:cNvSpPr>
            <a:spLocks noGrp="1"/>
          </p:cNvSpPr>
          <p:nvPr>
            <p:ph sz="quarter" idx="22"/>
          </p:nvPr>
        </p:nvSpPr>
        <p:spPr>
          <a:xfrm>
            <a:off x="228600" y="2363724"/>
            <a:ext cx="8686800" cy="685800"/>
          </a:xfrm>
          <a:prstGeom prst="rect">
            <a:avLst/>
          </a:prstGeom>
        </p:spPr>
        <p:txBody>
          <a:bodyPr anchor="ctr"/>
          <a:lstStyle/>
          <a:p>
            <a:pPr>
              <a:lnSpc>
                <a:spcPct val="100000"/>
              </a:lnSpc>
            </a:pPr>
            <a:r>
              <a:rPr lang="sv-SE" sz="2000" b="1" dirty="0">
                <a:solidFill>
                  <a:srgbClr val="990000"/>
                </a:solidFill>
                <a:latin typeface="Times New Roman" panose="02020603050405020304" pitchFamily="18" charset="0"/>
                <a:cs typeface="Times New Roman" panose="02020603050405020304" pitchFamily="18" charset="0"/>
              </a:rPr>
              <a:t>Boyce</a:t>
            </a:r>
          </a:p>
        </p:txBody>
      </p:sp>
      <p:sp>
        <p:nvSpPr>
          <p:cNvPr id="5" name="CN"/>
          <p:cNvSpPr>
            <a:spLocks noGrp="1"/>
          </p:cNvSpPr>
          <p:nvPr>
            <p:ph sz="quarter" idx="19"/>
          </p:nvPr>
        </p:nvSpPr>
        <p:spPr>
          <a:xfrm>
            <a:off x="152400" y="3657600"/>
            <a:ext cx="8839200" cy="533400"/>
          </a:xfrm>
        </p:spPr>
        <p:txBody>
          <a:bodyPr anchor="ctr"/>
          <a:lstStyle/>
          <a:p>
            <a:r>
              <a:rPr lang="en-US" dirty="0">
                <a:latin typeface="Times New Roman" panose="02020603050405020304" pitchFamily="18" charset="0"/>
                <a:cs typeface="Times New Roman" panose="02020603050405020304" pitchFamily="18" charset="0"/>
              </a:rPr>
              <a:t>Chapter 2</a:t>
            </a:r>
          </a:p>
        </p:txBody>
      </p:sp>
      <p:sp>
        <p:nvSpPr>
          <p:cNvPr id="6" name="CT"/>
          <p:cNvSpPr>
            <a:spLocks noGrp="1"/>
          </p:cNvSpPr>
          <p:nvPr>
            <p:ph sz="quarter" idx="20"/>
          </p:nvPr>
        </p:nvSpPr>
        <p:spPr>
          <a:xfrm>
            <a:off x="152400" y="4572000"/>
            <a:ext cx="8839200" cy="1215874"/>
          </a:xfrm>
        </p:spPr>
        <p:txBody>
          <a:bodyPr anchor="t"/>
          <a:lstStyle/>
          <a:p>
            <a:pPr>
              <a:spcBef>
                <a:spcPts val="0"/>
              </a:spcBef>
            </a:pPr>
            <a:r>
              <a:rPr lang="en-US" sz="4000" dirty="0">
                <a:latin typeface="Times New Roman" panose="02020603050405020304" pitchFamily="18" charset="0"/>
                <a:cs typeface="Times New Roman" panose="02020603050405020304" pitchFamily="18" charset="0"/>
              </a:rPr>
              <a:t>First-Order Differential Equations</a:t>
            </a:r>
          </a:p>
        </p:txBody>
      </p:sp>
      <p:sp>
        <p:nvSpPr>
          <p:cNvPr id="10" name="Content Placeholder 9"/>
          <p:cNvSpPr>
            <a:spLocks noGrp="1"/>
          </p:cNvSpPr>
          <p:nvPr>
            <p:ph sz="quarter" idx="23"/>
          </p:nvPr>
        </p:nvSpPr>
        <p:spPr>
          <a:xfrm>
            <a:off x="1291735" y="6340626"/>
            <a:ext cx="6584482" cy="457200"/>
          </a:xfrm>
          <a:prstGeom prst="rect">
            <a:avLst/>
          </a:prstGeom>
        </p:spPr>
        <p:txBody>
          <a:bodyPr anchor="ct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Tree>
    <p:extLst>
      <p:ext uri="{BB962C8B-B14F-4D97-AF65-F5344CB8AC3E}">
        <p14:creationId xmlns:p14="http://schemas.microsoft.com/office/powerpoint/2010/main" val="3694668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D3098AD5-843F-4843-8B17-B2F7552897A3}"/>
              </a:ext>
            </a:extLst>
          </p:cNvPr>
          <p:cNvSpPr>
            <a:spLocks noGrp="1"/>
          </p:cNvSpPr>
          <p:nvPr>
            <p:ph type="title"/>
          </p:nvPr>
        </p:nvSpPr>
        <p:spPr/>
        <p:txBody>
          <a:bodyPr>
            <a:normAutofit/>
          </a:bodyPr>
          <a:lstStyle/>
          <a:p>
            <a:r>
              <a:rPr lang="en-IN" dirty="0"/>
              <a:t>Example 2.3.1: Discussion</a:t>
            </a:r>
          </a:p>
        </p:txBody>
      </p:sp>
      <p:sp>
        <p:nvSpPr>
          <p:cNvPr id="21" name="Content Placeholder 20">
            <a:extLst>
              <a:ext uri="{FF2B5EF4-FFF2-40B4-BE49-F238E27FC236}">
                <a16:creationId xmlns:a16="http://schemas.microsoft.com/office/drawing/2014/main" id="{6CBB00D8-81C2-4508-A25C-799DD0522DC1}"/>
              </a:ext>
            </a:extLst>
          </p:cNvPr>
          <p:cNvSpPr>
            <a:spLocks noGrp="1"/>
          </p:cNvSpPr>
          <p:nvPr>
            <p:ph sz="quarter" idx="10"/>
          </p:nvPr>
        </p:nvSpPr>
        <p:spPr/>
        <p:txBody>
          <a:bodyPr/>
          <a:lstStyle/>
          <a:p>
            <a:r>
              <a:rPr lang="en-US" sz="2400" dirty="0"/>
              <a:t>Since this situation is hypothetical, the model is valid. </a:t>
            </a:r>
          </a:p>
          <a:p>
            <a:r>
              <a:rPr lang="en-US" sz="2400" dirty="0"/>
              <a:t>As long as the flow rates are accurate, and the concentration of salt in tank is uniform, then the differential equation is an accurate description of the flow process.</a:t>
            </a:r>
          </a:p>
          <a:p>
            <a:r>
              <a:rPr lang="en-US" sz="2400" dirty="0"/>
              <a:t>Models of this kind are often used for pollution in lakes, drug concentrations in organs, and similar scenarios.</a:t>
            </a:r>
          </a:p>
          <a:p>
            <a:r>
              <a:rPr lang="en-US" sz="2400" dirty="0"/>
              <a:t>Flow rates may be harder to determine, or may be variable, and concentration may not be uniform.</a:t>
            </a:r>
          </a:p>
          <a:p>
            <a:r>
              <a:rPr lang="en-US" sz="2400" dirty="0"/>
              <a:t>Rates of inflow and outflow may not be the same, so variation in the amount of liquid must be taken into account.</a:t>
            </a:r>
          </a:p>
        </p:txBody>
      </p:sp>
    </p:spTree>
    <p:extLst>
      <p:ext uri="{BB962C8B-B14F-4D97-AF65-F5344CB8AC3E}">
        <p14:creationId xmlns:p14="http://schemas.microsoft.com/office/powerpoint/2010/main" val="1355520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BF4901-8FF0-4649-9303-6018D825A1D4}"/>
              </a:ext>
            </a:extLst>
          </p:cNvPr>
          <p:cNvSpPr>
            <a:spLocks noGrp="1"/>
          </p:cNvSpPr>
          <p:nvPr>
            <p:ph type="title"/>
          </p:nvPr>
        </p:nvSpPr>
        <p:spPr>
          <a:xfrm>
            <a:off x="281354" y="457200"/>
            <a:ext cx="8534400" cy="609600"/>
          </a:xfrm>
        </p:spPr>
        <p:txBody>
          <a:bodyPr>
            <a:noAutofit/>
          </a:bodyPr>
          <a:lstStyle/>
          <a:p>
            <a:r>
              <a:rPr lang="en-US" dirty="0"/>
              <a:t>Example 2.3.2: Compound Interest</a:t>
            </a:r>
            <a:endParaRPr lang="en-IN" dirty="0"/>
          </a:p>
        </p:txBody>
      </p:sp>
      <p:sp>
        <p:nvSpPr>
          <p:cNvPr id="6" name="Content Placeholder 5">
            <a:extLst>
              <a:ext uri="{FF2B5EF4-FFF2-40B4-BE49-F238E27FC236}">
                <a16:creationId xmlns:a16="http://schemas.microsoft.com/office/drawing/2014/main" id="{A9A5EEFA-9E3C-4BF6-83C5-0D4DC8029743}"/>
              </a:ext>
            </a:extLst>
          </p:cNvPr>
          <p:cNvSpPr>
            <a:spLocks noGrp="1"/>
          </p:cNvSpPr>
          <p:nvPr>
            <p:ph sz="quarter" idx="15"/>
          </p:nvPr>
        </p:nvSpPr>
        <p:spPr>
          <a:xfrm>
            <a:off x="380060" y="1600200"/>
            <a:ext cx="8534400" cy="1539201"/>
          </a:xfrm>
        </p:spPr>
        <p:txBody>
          <a:bodyPr/>
          <a:lstStyle/>
          <a:p>
            <a:pPr marL="457200" indent="-457200" algn="l">
              <a:buClr>
                <a:schemeClr val="accent2"/>
              </a:buClr>
              <a:buFont typeface="Arial" panose="020B0604020202020204" pitchFamily="34" charset="0"/>
              <a:buChar char="•"/>
            </a:pPr>
            <a:r>
              <a:rPr lang="en-US" sz="2600" dirty="0"/>
              <a:t>If a sum of money is deposited in a bank that pays interest at an annual rate, </a:t>
            </a:r>
            <a:r>
              <a:rPr lang="en-US" sz="2600" i="1" dirty="0"/>
              <a:t>r</a:t>
            </a:r>
            <a:r>
              <a:rPr lang="en-US" sz="2600" dirty="0"/>
              <a:t>, compounded </a:t>
            </a:r>
            <a:r>
              <a:rPr lang="en-US" sz="2600" b="1" dirty="0"/>
              <a:t>continuously</a:t>
            </a:r>
            <a:r>
              <a:rPr lang="en-US" sz="2600" dirty="0"/>
              <a:t>, the amount of money (</a:t>
            </a:r>
            <a:r>
              <a:rPr lang="en-US" sz="2600" i="1" dirty="0"/>
              <a:t>S</a:t>
            </a:r>
            <a:r>
              <a:rPr lang="en-US" sz="2600" dirty="0"/>
              <a:t>) at any time in the fund will satisfy the differential equation:</a:t>
            </a:r>
          </a:p>
        </p:txBody>
      </p:sp>
      <p:graphicFrame>
        <p:nvGraphicFramePr>
          <p:cNvPr id="7" name="Object 6" descr="equation left hand side d times cap s divided by d times t equals right hand side r times cap s comma cap s of zero equals cap s sub zero where cap s sub zero represents the initial investment full stop">
            <a:extLst>
              <a:ext uri="{FF2B5EF4-FFF2-40B4-BE49-F238E27FC236}">
                <a16:creationId xmlns:a16="http://schemas.microsoft.com/office/drawing/2014/main" id="{BC94E281-7247-4CFC-AF49-E43B9B27C13E}"/>
              </a:ext>
            </a:extLst>
          </p:cNvPr>
          <p:cNvGraphicFramePr>
            <a:graphicFrameLocks noChangeAspect="1"/>
          </p:cNvGraphicFramePr>
          <p:nvPr>
            <p:extLst>
              <p:ext uri="{D42A27DB-BD31-4B8C-83A1-F6EECF244321}">
                <p14:modId xmlns:p14="http://schemas.microsoft.com/office/powerpoint/2010/main" val="3219468673"/>
              </p:ext>
            </p:extLst>
          </p:nvPr>
        </p:nvGraphicFramePr>
        <p:xfrm>
          <a:off x="1514205" y="3204721"/>
          <a:ext cx="6115590" cy="634059"/>
        </p:xfrm>
        <a:graphic>
          <a:graphicData uri="http://schemas.openxmlformats.org/presentationml/2006/ole">
            <mc:AlternateContent xmlns:mc="http://schemas.openxmlformats.org/markup-compatibility/2006">
              <mc:Choice xmlns:v="urn:schemas-microsoft-com:vml" Requires="v">
                <p:oleObj name="Equation" r:id="rId2" imgW="3797280" imgH="393480" progId="Equation.DSMT4">
                  <p:embed/>
                </p:oleObj>
              </mc:Choice>
              <mc:Fallback>
                <p:oleObj name="Equation" r:id="rId2" imgW="3797280" imgH="393480" progId="Equation.DSMT4">
                  <p:embed/>
                  <p:pic>
                    <p:nvPicPr>
                      <p:cNvPr id="3" name="Object 2"/>
                      <p:cNvPicPr/>
                      <p:nvPr/>
                    </p:nvPicPr>
                    <p:blipFill>
                      <a:blip r:embed="rId3"/>
                      <a:stretch>
                        <a:fillRect/>
                      </a:stretch>
                    </p:blipFill>
                    <p:spPr>
                      <a:xfrm>
                        <a:off x="1514205" y="3204721"/>
                        <a:ext cx="6115590" cy="634059"/>
                      </a:xfrm>
                      <a:prstGeom prst="rect">
                        <a:avLst/>
                      </a:prstGeom>
                    </p:spPr>
                  </p:pic>
                </p:oleObj>
              </mc:Fallback>
            </mc:AlternateContent>
          </a:graphicData>
        </a:graphic>
      </p:graphicFrame>
      <p:sp>
        <p:nvSpPr>
          <p:cNvPr id="28" name="Content Placeholder 27">
            <a:extLst>
              <a:ext uri="{FF2B5EF4-FFF2-40B4-BE49-F238E27FC236}">
                <a16:creationId xmlns:a16="http://schemas.microsoft.com/office/drawing/2014/main" id="{31B8CDDB-E567-43BC-934D-73960817DABC}"/>
              </a:ext>
            </a:extLst>
          </p:cNvPr>
          <p:cNvSpPr>
            <a:spLocks noGrp="1"/>
          </p:cNvSpPr>
          <p:nvPr>
            <p:ph sz="quarter" idx="18"/>
          </p:nvPr>
        </p:nvSpPr>
        <p:spPr>
          <a:xfrm>
            <a:off x="413103" y="3988257"/>
            <a:ext cx="8334022" cy="1041400"/>
          </a:xfrm>
        </p:spPr>
        <p:txBody>
          <a:bodyPr/>
          <a:lstStyle/>
          <a:p>
            <a:pPr marL="452438" indent="-452438">
              <a:buClr>
                <a:schemeClr val="accent2"/>
              </a:buClr>
            </a:pPr>
            <a:r>
              <a:rPr lang="en-US" sz="2600" dirty="0">
                <a:solidFill>
                  <a:schemeClr val="dk1"/>
                </a:solidFill>
                <a:ea typeface="Times New Roman"/>
                <a:cs typeface="Times New Roman"/>
                <a:sym typeface="Times New Roman"/>
              </a:rPr>
              <a:t>The solution to this differential equation, found by separating the variables and solving for </a:t>
            </a:r>
            <a:r>
              <a:rPr lang="en-US" sz="2600" i="1" dirty="0">
                <a:solidFill>
                  <a:schemeClr val="dk1"/>
                </a:solidFill>
                <a:ea typeface="Times New Roman"/>
                <a:cs typeface="Times New Roman"/>
                <a:sym typeface="Times New Roman"/>
              </a:rPr>
              <a:t>S</a:t>
            </a:r>
            <a:r>
              <a:rPr lang="en-US" sz="2600" dirty="0">
                <a:solidFill>
                  <a:schemeClr val="dk1"/>
                </a:solidFill>
                <a:ea typeface="Times New Roman"/>
                <a:cs typeface="Times New Roman"/>
                <a:sym typeface="Times New Roman"/>
              </a:rPr>
              <a:t>, becomes:</a:t>
            </a:r>
          </a:p>
        </p:txBody>
      </p:sp>
      <p:graphicFrame>
        <p:nvGraphicFramePr>
          <p:cNvPr id="8" name="Object 7" descr="cap s of t equals cap s sub zero times e super r times t comma where t is measured in years">
            <a:extLst>
              <a:ext uri="{FF2B5EF4-FFF2-40B4-BE49-F238E27FC236}">
                <a16:creationId xmlns:a16="http://schemas.microsoft.com/office/drawing/2014/main" id="{85CF0E3A-3F93-4395-8C0A-1F482794F727}"/>
              </a:ext>
            </a:extLst>
          </p:cNvPr>
          <p:cNvGraphicFramePr>
            <a:graphicFrameLocks noChangeAspect="1"/>
          </p:cNvGraphicFramePr>
          <p:nvPr>
            <p:extLst>
              <p:ext uri="{D42A27DB-BD31-4B8C-83A1-F6EECF244321}">
                <p14:modId xmlns:p14="http://schemas.microsoft.com/office/powerpoint/2010/main" val="3492526119"/>
              </p:ext>
            </p:extLst>
          </p:nvPr>
        </p:nvGraphicFramePr>
        <p:xfrm>
          <a:off x="2492375" y="4975225"/>
          <a:ext cx="4113213" cy="407988"/>
        </p:xfrm>
        <a:graphic>
          <a:graphicData uri="http://schemas.openxmlformats.org/presentationml/2006/ole">
            <mc:AlternateContent xmlns:mc="http://schemas.openxmlformats.org/markup-compatibility/2006">
              <mc:Choice xmlns:v="urn:schemas-microsoft-com:vml" Requires="v">
                <p:oleObj name="Equation" r:id="rId4" imgW="2552400" imgH="253800" progId="Equation.DSMT4">
                  <p:embed/>
                </p:oleObj>
              </mc:Choice>
              <mc:Fallback>
                <p:oleObj name="Equation" r:id="rId4" imgW="2552400" imgH="253800" progId="Equation.DSMT4">
                  <p:embed/>
                  <p:pic>
                    <p:nvPicPr>
                      <p:cNvPr id="4" name="Object 3"/>
                      <p:cNvPicPr>
                        <a:picLocks noChangeAspect="1" noChangeArrowheads="1"/>
                      </p:cNvPicPr>
                      <p:nvPr/>
                    </p:nvPicPr>
                    <p:blipFill>
                      <a:blip r:embed="rId5"/>
                      <a:srcRect/>
                      <a:stretch>
                        <a:fillRect/>
                      </a:stretch>
                    </p:blipFill>
                    <p:spPr bwMode="auto">
                      <a:xfrm>
                        <a:off x="2492375" y="4975225"/>
                        <a:ext cx="4113213"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Content Placeholder 13">
            <a:extLst>
              <a:ext uri="{FF2B5EF4-FFF2-40B4-BE49-F238E27FC236}">
                <a16:creationId xmlns:a16="http://schemas.microsoft.com/office/drawing/2014/main" id="{70405F4A-357A-48C5-AE81-12E67256CCE9}"/>
              </a:ext>
            </a:extLst>
          </p:cNvPr>
          <p:cNvSpPr>
            <a:spLocks noGrp="1"/>
          </p:cNvSpPr>
          <p:nvPr>
            <p:ph sz="quarter" idx="21"/>
          </p:nvPr>
        </p:nvSpPr>
        <p:spPr>
          <a:xfrm>
            <a:off x="397644" y="5443539"/>
            <a:ext cx="8060555" cy="756144"/>
          </a:xfrm>
        </p:spPr>
        <p:txBody>
          <a:bodyPr/>
          <a:lstStyle/>
          <a:p>
            <a:pPr marL="452438" indent="-452438">
              <a:buClr>
                <a:schemeClr val="accent2"/>
              </a:buClr>
            </a:pPr>
            <a:r>
              <a:rPr lang="en-US" sz="2600" dirty="0"/>
              <a:t>Thus, with continuous compounding, the amount in the account grows exponentially over time.</a:t>
            </a:r>
          </a:p>
        </p:txBody>
      </p:sp>
    </p:spTree>
    <p:extLst>
      <p:ext uri="{BB962C8B-B14F-4D97-AF65-F5344CB8AC3E}">
        <p14:creationId xmlns:p14="http://schemas.microsoft.com/office/powerpoint/2010/main" val="2136719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5FC29-8D9B-44DA-9F04-5F78BC8F24C9}"/>
              </a:ext>
            </a:extLst>
          </p:cNvPr>
          <p:cNvSpPr>
            <a:spLocks noGrp="1"/>
          </p:cNvSpPr>
          <p:nvPr>
            <p:ph type="title"/>
          </p:nvPr>
        </p:nvSpPr>
        <p:spPr>
          <a:xfrm>
            <a:off x="281354" y="457200"/>
            <a:ext cx="8534400" cy="1158874"/>
          </a:xfrm>
        </p:spPr>
        <p:txBody>
          <a:bodyPr>
            <a:noAutofit/>
          </a:bodyPr>
          <a:lstStyle/>
          <a:p>
            <a:r>
              <a:rPr lang="en-US" dirty="0"/>
              <a:t>Example 2.3.2: Effect of the Compounding Period </a:t>
            </a:r>
            <a:r>
              <a:rPr lang="en-US" i="1" dirty="0"/>
              <a:t>m </a:t>
            </a:r>
            <a:r>
              <a:rPr lang="en-US" dirty="0"/>
              <a:t>times per year </a:t>
            </a:r>
            <a:endParaRPr lang="en-IN" dirty="0"/>
          </a:p>
        </p:txBody>
      </p:sp>
      <p:sp>
        <p:nvSpPr>
          <p:cNvPr id="3" name="Content Placeholder 2">
            <a:extLst>
              <a:ext uri="{FF2B5EF4-FFF2-40B4-BE49-F238E27FC236}">
                <a16:creationId xmlns:a16="http://schemas.microsoft.com/office/drawing/2014/main" id="{D69401D4-C3D1-43F0-9FC4-E6DA25B02ACA}"/>
              </a:ext>
            </a:extLst>
          </p:cNvPr>
          <p:cNvSpPr>
            <a:spLocks noGrp="1"/>
          </p:cNvSpPr>
          <p:nvPr>
            <p:ph sz="quarter" idx="15"/>
          </p:nvPr>
        </p:nvSpPr>
        <p:spPr>
          <a:xfrm>
            <a:off x="233561" y="1692274"/>
            <a:ext cx="8534400" cy="898526"/>
          </a:xfrm>
        </p:spPr>
        <p:txBody>
          <a:bodyPr/>
          <a:lstStyle/>
          <a:p>
            <a:pPr marL="461963" indent="-461963" algn="l">
              <a:buClr>
                <a:schemeClr val="accent2"/>
              </a:buClr>
              <a:buFont typeface="Arial" panose="020B0604020202020204" pitchFamily="34" charset="0"/>
              <a:buChar char="•"/>
            </a:pPr>
            <a:r>
              <a:rPr lang="en-US" sz="2000" dirty="0"/>
              <a:t>In general, if interest in an account is to be compounded </a:t>
            </a:r>
            <a:r>
              <a:rPr lang="en-US" sz="2000" i="1" dirty="0"/>
              <a:t>m</a:t>
            </a:r>
            <a:r>
              <a:rPr lang="en-US" sz="2000" dirty="0"/>
              <a:t> times a year, rather than continuously, the equation describing the amount in the account for any time </a:t>
            </a:r>
            <a:r>
              <a:rPr lang="en-US" sz="2000" i="1" dirty="0"/>
              <a:t>t</a:t>
            </a:r>
            <a:r>
              <a:rPr lang="en-US" sz="2000" dirty="0"/>
              <a:t>, measured in years, becomes:</a:t>
            </a:r>
          </a:p>
        </p:txBody>
      </p:sp>
      <p:graphicFrame>
        <p:nvGraphicFramePr>
          <p:cNvPr id="7" name="Object 6" descr="cap s of t equals cap s sub zero times open left parenthesis one plus r divided by m close super m times t">
            <a:extLst>
              <a:ext uri="{FF2B5EF4-FFF2-40B4-BE49-F238E27FC236}">
                <a16:creationId xmlns:a16="http://schemas.microsoft.com/office/drawing/2014/main" id="{4A291689-C5E8-4BF1-B804-BBFEB8DC40B1}"/>
              </a:ext>
            </a:extLst>
          </p:cNvPr>
          <p:cNvGraphicFramePr>
            <a:graphicFrameLocks noChangeAspect="1"/>
          </p:cNvGraphicFramePr>
          <p:nvPr>
            <p:extLst>
              <p:ext uri="{D42A27DB-BD31-4B8C-83A1-F6EECF244321}">
                <p14:modId xmlns:p14="http://schemas.microsoft.com/office/powerpoint/2010/main" val="1441588394"/>
              </p:ext>
            </p:extLst>
          </p:nvPr>
        </p:nvGraphicFramePr>
        <p:xfrm>
          <a:off x="3812667" y="2567416"/>
          <a:ext cx="1521333" cy="524015"/>
        </p:xfrm>
        <a:graphic>
          <a:graphicData uri="http://schemas.openxmlformats.org/presentationml/2006/ole">
            <mc:AlternateContent xmlns:mc="http://schemas.openxmlformats.org/markup-compatibility/2006">
              <mc:Choice xmlns:v="urn:schemas-microsoft-com:vml" Requires="v">
                <p:oleObj name="Equation" r:id="rId3" imgW="1143000" imgH="393480" progId="Equation.DSMT4">
                  <p:embed/>
                </p:oleObj>
              </mc:Choice>
              <mc:Fallback>
                <p:oleObj name="Equation" r:id="rId3" imgW="1143000" imgH="393480" progId="Equation.DSMT4">
                  <p:embed/>
                  <p:pic>
                    <p:nvPicPr>
                      <p:cNvPr id="3" name="Object 2"/>
                      <p:cNvPicPr/>
                      <p:nvPr/>
                    </p:nvPicPr>
                    <p:blipFill>
                      <a:blip r:embed="rId4"/>
                      <a:stretch>
                        <a:fillRect/>
                      </a:stretch>
                    </p:blipFill>
                    <p:spPr>
                      <a:xfrm>
                        <a:off x="3812667" y="2567416"/>
                        <a:ext cx="1521333" cy="524015"/>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AD9739E9-45A5-420E-844F-A8FD34CC3140}"/>
              </a:ext>
            </a:extLst>
          </p:cNvPr>
          <p:cNvSpPr>
            <a:spLocks noGrp="1"/>
          </p:cNvSpPr>
          <p:nvPr>
            <p:ph sz="quarter" idx="18"/>
          </p:nvPr>
        </p:nvSpPr>
        <p:spPr>
          <a:xfrm>
            <a:off x="233561" y="3124200"/>
            <a:ext cx="3728839" cy="966141"/>
          </a:xfrm>
        </p:spPr>
        <p:txBody>
          <a:bodyPr/>
          <a:lstStyle/>
          <a:p>
            <a:pPr marL="461963" indent="-461963">
              <a:buClr>
                <a:schemeClr val="accent2"/>
              </a:buClr>
              <a:tabLst>
                <a:tab pos="514350" algn="l"/>
              </a:tabLst>
            </a:pPr>
            <a:r>
              <a:rPr lang="en-US" sz="2000" dirty="0"/>
              <a:t>The relationship between these two results is clarified if we recall from calculus that</a:t>
            </a:r>
          </a:p>
        </p:txBody>
      </p:sp>
      <p:graphicFrame>
        <p:nvGraphicFramePr>
          <p:cNvPr id="13" name="Object 12" descr="lim over m right arrow infinity of cap s sub zero times open left parenthesis one plus r divided by m close super m times t equals cap s sub zero times e super r times t">
            <a:extLst>
              <a:ext uri="{FF2B5EF4-FFF2-40B4-BE49-F238E27FC236}">
                <a16:creationId xmlns:a16="http://schemas.microsoft.com/office/drawing/2014/main" id="{66C260DC-AE98-4A3C-8ABE-4EAEBED1184A}"/>
              </a:ext>
            </a:extLst>
          </p:cNvPr>
          <p:cNvGraphicFramePr>
            <a:graphicFrameLocks noChangeAspect="1"/>
          </p:cNvGraphicFramePr>
          <p:nvPr>
            <p:extLst>
              <p:ext uri="{D42A27DB-BD31-4B8C-83A1-F6EECF244321}">
                <p14:modId xmlns:p14="http://schemas.microsoft.com/office/powerpoint/2010/main" val="1933100937"/>
              </p:ext>
            </p:extLst>
          </p:nvPr>
        </p:nvGraphicFramePr>
        <p:xfrm>
          <a:off x="973039" y="4204641"/>
          <a:ext cx="2249883" cy="634059"/>
        </p:xfrm>
        <a:graphic>
          <a:graphicData uri="http://schemas.openxmlformats.org/presentationml/2006/ole">
            <mc:AlternateContent xmlns:mc="http://schemas.openxmlformats.org/markup-compatibility/2006">
              <mc:Choice xmlns:v="urn:schemas-microsoft-com:vml" Requires="v">
                <p:oleObj name="Equation" r:id="rId5" imgW="1396800" imgH="393480" progId="Equation.DSMT4">
                  <p:embed/>
                </p:oleObj>
              </mc:Choice>
              <mc:Fallback>
                <p:oleObj name="Equation" r:id="rId5" imgW="1396800" imgH="393480" progId="Equation.DSMT4">
                  <p:embed/>
                  <p:pic>
                    <p:nvPicPr>
                      <p:cNvPr id="4" name="Object 3"/>
                      <p:cNvPicPr>
                        <a:picLocks noChangeAspect="1" noChangeArrowheads="1"/>
                      </p:cNvPicPr>
                      <p:nvPr/>
                    </p:nvPicPr>
                    <p:blipFill>
                      <a:blip r:embed="rId6"/>
                      <a:srcRect/>
                      <a:stretch>
                        <a:fillRect/>
                      </a:stretch>
                    </p:blipFill>
                    <p:spPr bwMode="auto">
                      <a:xfrm>
                        <a:off x="973039" y="4204641"/>
                        <a:ext cx="2249883" cy="634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Content Placeholder 4">
            <a:extLst>
              <a:ext uri="{FF2B5EF4-FFF2-40B4-BE49-F238E27FC236}">
                <a16:creationId xmlns:a16="http://schemas.microsoft.com/office/drawing/2014/main" id="{AD9739E9-45A5-420E-844F-A8FD34CC3140}"/>
              </a:ext>
            </a:extLst>
          </p:cNvPr>
          <p:cNvSpPr>
            <a:spLocks noGrp="1"/>
          </p:cNvSpPr>
          <p:nvPr>
            <p:ph sz="quarter" idx="18"/>
          </p:nvPr>
        </p:nvSpPr>
        <p:spPr>
          <a:xfrm>
            <a:off x="249823" y="4953000"/>
            <a:ext cx="3788777" cy="1295400"/>
          </a:xfrm>
        </p:spPr>
        <p:txBody>
          <a:bodyPr/>
          <a:lstStyle/>
          <a:p>
            <a:pPr marL="461963" indent="-461963">
              <a:buClr>
                <a:schemeClr val="accent2"/>
              </a:buClr>
            </a:pPr>
            <a:r>
              <a:rPr lang="en-US" sz="2000" dirty="0"/>
              <a:t>The table at right compares the effect of continuous compounding vs. two different compounding periods.</a:t>
            </a:r>
          </a:p>
        </p:txBody>
      </p:sp>
      <p:graphicFrame>
        <p:nvGraphicFramePr>
          <p:cNvPr id="11" name="Picture Placeholder 10">
            <a:extLst>
              <a:ext uri="{FF2B5EF4-FFF2-40B4-BE49-F238E27FC236}">
                <a16:creationId xmlns:a16="http://schemas.microsoft.com/office/drawing/2014/main" id="{8046F7AA-E95E-4414-86B2-30CDB91C05D0}"/>
              </a:ext>
            </a:extLst>
          </p:cNvPr>
          <p:cNvGraphicFramePr>
            <a:graphicFrameLocks noGrp="1"/>
          </p:cNvGraphicFramePr>
          <p:nvPr>
            <p:ph type="pic" sz="quarter" idx="19"/>
            <p:extLst>
              <p:ext uri="{D42A27DB-BD31-4B8C-83A1-F6EECF244321}">
                <p14:modId xmlns:p14="http://schemas.microsoft.com/office/powerpoint/2010/main" val="3090516322"/>
              </p:ext>
            </p:extLst>
          </p:nvPr>
        </p:nvGraphicFramePr>
        <p:xfrm>
          <a:off x="4038600" y="3091431"/>
          <a:ext cx="4953000" cy="2895600"/>
        </p:xfrm>
        <a:graphic>
          <a:graphicData uri="http://schemas.openxmlformats.org/drawingml/2006/table">
            <a:tbl>
              <a:tblPr firstRow="1">
                <a:tableStyleId>{69012ECD-51FC-41F1-AA8D-1B2483CD663E}</a:tableStyleId>
              </a:tblPr>
              <a:tblGrid>
                <a:gridCol w="629793">
                  <a:extLst>
                    <a:ext uri="{9D8B030D-6E8A-4147-A177-3AD203B41FA5}">
                      <a16:colId xmlns:a16="http://schemas.microsoft.com/office/drawing/2014/main" val="20000"/>
                    </a:ext>
                  </a:extLst>
                </a:gridCol>
                <a:gridCol w="1351407">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676400">
                  <a:extLst>
                    <a:ext uri="{9D8B030D-6E8A-4147-A177-3AD203B41FA5}">
                      <a16:colId xmlns:a16="http://schemas.microsoft.com/office/drawing/2014/main" val="20003"/>
                    </a:ext>
                  </a:extLst>
                </a:gridCol>
              </a:tblGrid>
              <a:tr h="320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1" dirty="0">
                          <a:solidFill>
                            <a:schemeClr val="bg1"/>
                          </a:solidFill>
                        </a:rPr>
                        <a:t>Years</a:t>
                      </a:r>
                      <a:endParaRPr lang="en-US" sz="1050" b="1" dirty="0">
                        <a:solidFill>
                          <a:schemeClr val="bg1"/>
                        </a:solidFill>
                        <a:latin typeface="Century Schoolbook"/>
                      </a:endParaRPr>
                    </a:p>
                  </a:txBody>
                  <a:tcPr marL="100584" marR="100584" anchor="ctr"/>
                </a:tc>
                <a:tc>
                  <a:txBody>
                    <a:bodyPr/>
                    <a:lstStyle/>
                    <a:p>
                      <a:pPr marL="0" marR="190500" lvl="0" indent="0" algn="ctr" defTabSz="914400" rtl="0" eaLnBrk="1" fontAlgn="auto" latinLnBrk="0" hangingPunct="1">
                        <a:lnSpc>
                          <a:spcPct val="100000"/>
                        </a:lnSpc>
                        <a:spcBef>
                          <a:spcPts val="0"/>
                        </a:spcBef>
                        <a:spcAft>
                          <a:spcPts val="0"/>
                        </a:spcAft>
                        <a:buClrTx/>
                        <a:buSzTx/>
                        <a:buFontTx/>
                        <a:buNone/>
                        <a:tabLst/>
                        <a:defRPr/>
                      </a:pPr>
                      <a:r>
                        <a:rPr lang="en-US" sz="1050" b="1" i="1" spc="100" dirty="0">
                          <a:solidFill>
                            <a:schemeClr val="bg1"/>
                          </a:solidFill>
                        </a:rPr>
                        <a:t>S</a:t>
                      </a:r>
                      <a:r>
                        <a:rPr lang="en-US" sz="1050" b="1" spc="100" dirty="0">
                          <a:solidFill>
                            <a:schemeClr val="bg1"/>
                          </a:solidFill>
                        </a:rPr>
                        <a:t>(</a:t>
                      </a:r>
                      <a:r>
                        <a:rPr lang="en-US" sz="1050" b="1" i="1" spc="100" dirty="0">
                          <a:solidFill>
                            <a:schemeClr val="bg1"/>
                          </a:solidFill>
                        </a:rPr>
                        <a:t>t</a:t>
                      </a:r>
                      <a:r>
                        <a:rPr lang="en-US" sz="1050" b="1" spc="100" dirty="0">
                          <a:solidFill>
                            <a:schemeClr val="bg1"/>
                          </a:solidFill>
                        </a:rPr>
                        <a:t>)/</a:t>
                      </a:r>
                      <a:r>
                        <a:rPr lang="en-US" sz="1050" b="1" i="1" spc="100" dirty="0">
                          <a:solidFill>
                            <a:schemeClr val="bg1"/>
                          </a:solidFill>
                        </a:rPr>
                        <a:t>S</a:t>
                      </a:r>
                      <a:r>
                        <a:rPr lang="en-US" sz="1050" b="1" spc="100" dirty="0">
                          <a:solidFill>
                            <a:schemeClr val="bg1"/>
                          </a:solidFill>
                        </a:rPr>
                        <a:t>(</a:t>
                      </a:r>
                      <a:r>
                        <a:rPr lang="en-US" sz="1050" b="1" i="1" spc="100" dirty="0">
                          <a:solidFill>
                            <a:schemeClr val="bg1"/>
                          </a:solidFill>
                        </a:rPr>
                        <a:t>t</a:t>
                      </a:r>
                      <a:r>
                        <a:rPr lang="en-US" sz="1050" b="1" spc="100" baseline="-25000" dirty="0">
                          <a:solidFill>
                            <a:schemeClr val="bg1"/>
                          </a:solidFill>
                        </a:rPr>
                        <a:t>0</a:t>
                      </a:r>
                      <a:r>
                        <a:rPr lang="en-US" sz="1050" b="1" spc="100" dirty="0">
                          <a:solidFill>
                            <a:schemeClr val="bg1"/>
                          </a:solidFill>
                        </a:rPr>
                        <a:t>)</a:t>
                      </a:r>
                      <a:r>
                        <a:rPr lang="en-US" sz="1050" b="1" dirty="0">
                          <a:solidFill>
                            <a:schemeClr val="bg1"/>
                          </a:solidFill>
                        </a:rPr>
                        <a:t> From Equation (17): </a:t>
                      </a:r>
                      <a:r>
                        <a:rPr lang="en-US" sz="1050" b="1" i="1" spc="100" dirty="0">
                          <a:solidFill>
                            <a:schemeClr val="bg1"/>
                          </a:solidFill>
                        </a:rPr>
                        <a:t>m</a:t>
                      </a:r>
                      <a:r>
                        <a:rPr lang="en-US" sz="1050" b="1" spc="100" dirty="0">
                          <a:solidFill>
                            <a:schemeClr val="bg1"/>
                          </a:solidFill>
                        </a:rPr>
                        <a:t> =</a:t>
                      </a:r>
                      <a:r>
                        <a:rPr lang="en-US" sz="1050" b="1" dirty="0">
                          <a:solidFill>
                            <a:schemeClr val="bg1"/>
                          </a:solidFill>
                        </a:rPr>
                        <a:t> 4</a:t>
                      </a:r>
                      <a:endParaRPr lang="en-US" sz="1050" b="1" dirty="0">
                        <a:solidFill>
                          <a:schemeClr val="bg1"/>
                        </a:solidFill>
                        <a:latin typeface="Century Schoolbook"/>
                      </a:endParaRPr>
                    </a:p>
                  </a:txBody>
                  <a:tcPr marL="100584" marR="100584" anchor="ctr"/>
                </a:tc>
                <a:tc>
                  <a:txBody>
                    <a:bodyPr/>
                    <a:lstStyle/>
                    <a:p>
                      <a:pPr marL="152400" marR="0" lvl="0" indent="0" algn="ctr" defTabSz="914400" rtl="0" eaLnBrk="1" fontAlgn="auto" latinLnBrk="0" hangingPunct="1">
                        <a:lnSpc>
                          <a:spcPct val="100000"/>
                        </a:lnSpc>
                        <a:spcBef>
                          <a:spcPts val="0"/>
                        </a:spcBef>
                        <a:spcAft>
                          <a:spcPts val="0"/>
                        </a:spcAft>
                        <a:buClrTx/>
                        <a:buSzTx/>
                        <a:buFontTx/>
                        <a:buNone/>
                        <a:tabLst/>
                        <a:defRPr/>
                      </a:pPr>
                      <a:r>
                        <a:rPr lang="en-US" sz="1050" b="1" i="1" spc="100" dirty="0">
                          <a:solidFill>
                            <a:schemeClr val="bg1"/>
                          </a:solidFill>
                        </a:rPr>
                        <a:t>S</a:t>
                      </a:r>
                      <a:r>
                        <a:rPr lang="en-US" sz="1050" b="1" spc="100" dirty="0">
                          <a:solidFill>
                            <a:schemeClr val="bg1"/>
                          </a:solidFill>
                        </a:rPr>
                        <a:t>(</a:t>
                      </a:r>
                      <a:r>
                        <a:rPr lang="en-US" sz="1050" b="1" i="1" spc="100" dirty="0">
                          <a:solidFill>
                            <a:schemeClr val="bg1"/>
                          </a:solidFill>
                        </a:rPr>
                        <a:t>t</a:t>
                      </a:r>
                      <a:r>
                        <a:rPr lang="en-US" sz="1050" b="1" spc="100" dirty="0">
                          <a:solidFill>
                            <a:schemeClr val="bg1"/>
                          </a:solidFill>
                        </a:rPr>
                        <a:t>)/</a:t>
                      </a:r>
                      <a:r>
                        <a:rPr lang="en-US" sz="1050" b="1" i="1" spc="100" dirty="0">
                          <a:solidFill>
                            <a:schemeClr val="bg1"/>
                          </a:solidFill>
                        </a:rPr>
                        <a:t>S</a:t>
                      </a:r>
                      <a:r>
                        <a:rPr lang="en-US" sz="1050" b="1" spc="100" dirty="0">
                          <a:solidFill>
                            <a:schemeClr val="bg1"/>
                          </a:solidFill>
                        </a:rPr>
                        <a:t>(</a:t>
                      </a:r>
                      <a:r>
                        <a:rPr lang="en-US" sz="1050" b="1" i="1" spc="100" dirty="0">
                          <a:solidFill>
                            <a:schemeClr val="bg1"/>
                          </a:solidFill>
                        </a:rPr>
                        <a:t>t</a:t>
                      </a:r>
                      <a:r>
                        <a:rPr lang="en-US" sz="1050" b="1" spc="100" baseline="-25000" dirty="0">
                          <a:solidFill>
                            <a:schemeClr val="bg1"/>
                          </a:solidFill>
                        </a:rPr>
                        <a:t>0</a:t>
                      </a:r>
                      <a:r>
                        <a:rPr lang="en-US" sz="1050" b="1" spc="100" dirty="0">
                          <a:solidFill>
                            <a:schemeClr val="bg1"/>
                          </a:solidFill>
                        </a:rPr>
                        <a:t>)</a:t>
                      </a:r>
                      <a:r>
                        <a:rPr lang="en-US" sz="1050" b="1" dirty="0">
                          <a:solidFill>
                            <a:schemeClr val="bg1"/>
                          </a:solidFill>
                        </a:rPr>
                        <a:t> From Equation (17): </a:t>
                      </a:r>
                      <a:r>
                        <a:rPr lang="en-US" sz="1050" b="1" i="1" spc="100" dirty="0">
                          <a:solidFill>
                            <a:schemeClr val="bg1"/>
                          </a:solidFill>
                        </a:rPr>
                        <a:t>m</a:t>
                      </a:r>
                      <a:r>
                        <a:rPr lang="en-US" sz="1050" b="1" spc="100" dirty="0">
                          <a:solidFill>
                            <a:schemeClr val="bg1"/>
                          </a:solidFill>
                        </a:rPr>
                        <a:t> =</a:t>
                      </a:r>
                      <a:r>
                        <a:rPr lang="en-US" sz="1050" b="1" dirty="0">
                          <a:solidFill>
                            <a:schemeClr val="bg1"/>
                          </a:solidFill>
                        </a:rPr>
                        <a:t> 365</a:t>
                      </a:r>
                      <a:endParaRPr lang="en-US" sz="1050" b="1" dirty="0">
                        <a:solidFill>
                          <a:schemeClr val="bg1"/>
                        </a:solidFill>
                        <a:latin typeface="Century Schoolbook"/>
                      </a:endParaRPr>
                    </a:p>
                  </a:txBody>
                  <a:tcPr marL="100584" marR="100584" anchor="ctr"/>
                </a:tc>
                <a:tc>
                  <a:txBody>
                    <a:bodyPr/>
                    <a:lstStyle/>
                    <a:p>
                      <a:pPr marL="0" marR="292100" lvl="0" indent="0" algn="ctr" defTabSz="914400" rtl="0" eaLnBrk="1" fontAlgn="auto" latinLnBrk="0" hangingPunct="1">
                        <a:lnSpc>
                          <a:spcPct val="100000"/>
                        </a:lnSpc>
                        <a:spcBef>
                          <a:spcPts val="0"/>
                        </a:spcBef>
                        <a:spcAft>
                          <a:spcPts val="0"/>
                        </a:spcAft>
                        <a:buClrTx/>
                        <a:buSzTx/>
                        <a:buFontTx/>
                        <a:buNone/>
                        <a:tabLst/>
                        <a:defRPr/>
                      </a:pPr>
                      <a:r>
                        <a:rPr lang="en-US" sz="1050" b="1" i="1" spc="100" dirty="0">
                          <a:solidFill>
                            <a:schemeClr val="bg1"/>
                          </a:solidFill>
                        </a:rPr>
                        <a:t>S</a:t>
                      </a:r>
                      <a:r>
                        <a:rPr lang="en-US" sz="1050" b="1" spc="100" dirty="0">
                          <a:solidFill>
                            <a:schemeClr val="bg1"/>
                          </a:solidFill>
                        </a:rPr>
                        <a:t>(</a:t>
                      </a:r>
                      <a:r>
                        <a:rPr lang="en-US" sz="1050" b="1" i="1" spc="100" dirty="0">
                          <a:solidFill>
                            <a:schemeClr val="bg1"/>
                          </a:solidFill>
                        </a:rPr>
                        <a:t>t</a:t>
                      </a:r>
                      <a:r>
                        <a:rPr lang="en-US" sz="1050" b="1" spc="100" dirty="0">
                          <a:solidFill>
                            <a:schemeClr val="bg1"/>
                          </a:solidFill>
                        </a:rPr>
                        <a:t>)/</a:t>
                      </a:r>
                      <a:r>
                        <a:rPr lang="en-US" sz="1050" b="1" i="1" spc="100" dirty="0">
                          <a:solidFill>
                            <a:schemeClr val="bg1"/>
                          </a:solidFill>
                        </a:rPr>
                        <a:t>S</a:t>
                      </a:r>
                      <a:r>
                        <a:rPr lang="en-US" sz="1050" b="1" spc="100" dirty="0">
                          <a:solidFill>
                            <a:schemeClr val="bg1"/>
                          </a:solidFill>
                        </a:rPr>
                        <a:t>(</a:t>
                      </a:r>
                      <a:r>
                        <a:rPr lang="en-US" sz="1050" b="1" i="1" spc="100" dirty="0">
                          <a:solidFill>
                            <a:schemeClr val="bg1"/>
                          </a:solidFill>
                        </a:rPr>
                        <a:t>t</a:t>
                      </a:r>
                      <a:r>
                        <a:rPr lang="en-US" sz="1050" b="1" spc="100" baseline="-25000" dirty="0">
                          <a:solidFill>
                            <a:schemeClr val="bg1"/>
                          </a:solidFill>
                        </a:rPr>
                        <a:t>0</a:t>
                      </a:r>
                      <a:r>
                        <a:rPr lang="en-US" sz="1050" b="1" spc="100" dirty="0">
                          <a:solidFill>
                            <a:schemeClr val="bg1"/>
                          </a:solidFill>
                        </a:rPr>
                        <a:t>)</a:t>
                      </a:r>
                      <a:r>
                        <a:rPr lang="en-US" sz="1050" b="1" dirty="0">
                          <a:solidFill>
                            <a:schemeClr val="bg1"/>
                          </a:solidFill>
                        </a:rPr>
                        <a:t> From Equation (13)</a:t>
                      </a:r>
                      <a:endParaRPr lang="en-US" sz="1050" b="1" dirty="0">
                        <a:solidFill>
                          <a:schemeClr val="bg1"/>
                        </a:solidFill>
                        <a:latin typeface="Century Schoolbook"/>
                      </a:endParaRPr>
                    </a:p>
                  </a:txBody>
                  <a:tcPr marL="100584" marR="100584" anchor="ctr"/>
                </a:tc>
                <a:extLst>
                  <a:ext uri="{0D108BD9-81ED-4DB2-BD59-A6C34878D82A}">
                    <a16:rowId xmlns:a16="http://schemas.microsoft.com/office/drawing/2014/main" val="4119633956"/>
                  </a:ext>
                </a:extLst>
              </a:tr>
              <a:tr h="320040">
                <a:tc>
                  <a:txBody>
                    <a:bodyPr/>
                    <a:lstStyle/>
                    <a:p>
                      <a:pPr indent="0" algn="ctr"/>
                      <a:r>
                        <a:rPr lang="en-US" sz="1050" dirty="0">
                          <a:solidFill>
                            <a:schemeClr val="tx1"/>
                          </a:solidFill>
                        </a:rPr>
                        <a:t>1</a:t>
                      </a:r>
                      <a:endParaRPr lang="en-US" sz="1050" dirty="0">
                        <a:solidFill>
                          <a:schemeClr val="tx1"/>
                        </a:solidFill>
                        <a:latin typeface="Century Schoolbook"/>
                      </a:endParaRPr>
                    </a:p>
                  </a:txBody>
                  <a:tcPr marL="100584" marR="100584" anchor="ctr"/>
                </a:tc>
                <a:tc>
                  <a:txBody>
                    <a:bodyPr/>
                    <a:lstStyle/>
                    <a:p>
                      <a:pPr marR="190500" indent="0" algn="ctr"/>
                      <a:r>
                        <a:rPr lang="en-US" sz="1050" dirty="0">
                          <a:solidFill>
                            <a:schemeClr val="tx1"/>
                          </a:solidFill>
                        </a:rPr>
                        <a:t>1.0824</a:t>
                      </a:r>
                      <a:endParaRPr lang="en-US" sz="1050" dirty="0">
                        <a:solidFill>
                          <a:schemeClr val="tx1"/>
                        </a:solidFill>
                        <a:latin typeface="Century Schoolbook"/>
                      </a:endParaRPr>
                    </a:p>
                  </a:txBody>
                  <a:tcPr marL="100584" marR="100584" anchor="ctr"/>
                </a:tc>
                <a:tc>
                  <a:txBody>
                    <a:bodyPr/>
                    <a:lstStyle/>
                    <a:p>
                      <a:pPr marL="152400" indent="0" algn="ctr"/>
                      <a:r>
                        <a:rPr lang="en-US" sz="1050" dirty="0">
                          <a:solidFill>
                            <a:schemeClr val="tx1"/>
                          </a:solidFill>
                        </a:rPr>
                        <a:t>1.0833</a:t>
                      </a:r>
                      <a:endParaRPr lang="en-US" sz="1050" dirty="0">
                        <a:solidFill>
                          <a:schemeClr val="tx1"/>
                        </a:solidFill>
                        <a:latin typeface="Century Schoolbook"/>
                      </a:endParaRPr>
                    </a:p>
                  </a:txBody>
                  <a:tcPr marL="100584" marR="100584" anchor="ctr"/>
                </a:tc>
                <a:tc>
                  <a:txBody>
                    <a:bodyPr/>
                    <a:lstStyle/>
                    <a:p>
                      <a:pPr marR="292100" indent="0" algn="r"/>
                      <a:r>
                        <a:rPr lang="en-US" sz="1050" dirty="0">
                          <a:solidFill>
                            <a:schemeClr val="tx1"/>
                          </a:solidFill>
                        </a:rPr>
                        <a:t>1.0833</a:t>
                      </a:r>
                      <a:endParaRPr lang="en-US" sz="1050" dirty="0">
                        <a:solidFill>
                          <a:schemeClr val="tx1"/>
                        </a:solidFill>
                        <a:latin typeface="Century Schoolbook"/>
                      </a:endParaRPr>
                    </a:p>
                  </a:txBody>
                  <a:tcPr marL="100584" marR="100584" anchor="ctr"/>
                </a:tc>
                <a:extLst>
                  <a:ext uri="{0D108BD9-81ED-4DB2-BD59-A6C34878D82A}">
                    <a16:rowId xmlns:a16="http://schemas.microsoft.com/office/drawing/2014/main" val="10002"/>
                  </a:ext>
                </a:extLst>
              </a:tr>
              <a:tr h="353568">
                <a:tc>
                  <a:txBody>
                    <a:bodyPr/>
                    <a:lstStyle/>
                    <a:p>
                      <a:pPr marL="0" indent="0" algn="ctr"/>
                      <a:r>
                        <a:rPr lang="en-US" sz="1050" dirty="0">
                          <a:solidFill>
                            <a:schemeClr val="tx1"/>
                          </a:solidFill>
                        </a:rPr>
                        <a:t>2</a:t>
                      </a:r>
                      <a:endParaRPr lang="en-US" sz="1050" dirty="0">
                        <a:solidFill>
                          <a:schemeClr val="tx1"/>
                        </a:solidFill>
                        <a:latin typeface="Century Schoolbook"/>
                      </a:endParaRPr>
                    </a:p>
                  </a:txBody>
                  <a:tcPr marL="100584" marR="100584" anchor="ctr"/>
                </a:tc>
                <a:tc>
                  <a:txBody>
                    <a:bodyPr/>
                    <a:lstStyle/>
                    <a:p>
                      <a:pPr marR="190500" indent="0" algn="ctr"/>
                      <a:r>
                        <a:rPr lang="en-US" sz="1050" dirty="0">
                          <a:solidFill>
                            <a:schemeClr val="tx1"/>
                          </a:solidFill>
                        </a:rPr>
                        <a:t>1.1717</a:t>
                      </a:r>
                      <a:endParaRPr lang="en-US" sz="1050" dirty="0">
                        <a:solidFill>
                          <a:schemeClr val="tx1"/>
                        </a:solidFill>
                        <a:latin typeface="Century Schoolbook"/>
                      </a:endParaRPr>
                    </a:p>
                  </a:txBody>
                  <a:tcPr marL="100584" marR="100584" anchor="ctr"/>
                </a:tc>
                <a:tc>
                  <a:txBody>
                    <a:bodyPr/>
                    <a:lstStyle/>
                    <a:p>
                      <a:pPr marL="152400" indent="0" algn="ctr"/>
                      <a:r>
                        <a:rPr lang="en-US" sz="1050" dirty="0">
                          <a:solidFill>
                            <a:schemeClr val="tx1"/>
                          </a:solidFill>
                        </a:rPr>
                        <a:t>1.1735</a:t>
                      </a:r>
                      <a:endParaRPr lang="en-US" sz="1050" dirty="0">
                        <a:solidFill>
                          <a:schemeClr val="tx1"/>
                        </a:solidFill>
                        <a:latin typeface="Century Schoolbook"/>
                      </a:endParaRPr>
                    </a:p>
                  </a:txBody>
                  <a:tcPr marL="100584" marR="100584" anchor="ctr"/>
                </a:tc>
                <a:tc>
                  <a:txBody>
                    <a:bodyPr/>
                    <a:lstStyle/>
                    <a:p>
                      <a:pPr marR="292100" indent="0" algn="r"/>
                      <a:r>
                        <a:rPr lang="en-US" sz="1050" dirty="0">
                          <a:solidFill>
                            <a:schemeClr val="tx1"/>
                          </a:solidFill>
                        </a:rPr>
                        <a:t>1,1735</a:t>
                      </a:r>
                      <a:endParaRPr lang="en-US" sz="1050" dirty="0">
                        <a:solidFill>
                          <a:schemeClr val="tx1"/>
                        </a:solidFill>
                        <a:latin typeface="Century Schoolbook"/>
                      </a:endParaRPr>
                    </a:p>
                  </a:txBody>
                  <a:tcPr marL="100584" marR="100584" anchor="ctr"/>
                </a:tc>
                <a:extLst>
                  <a:ext uri="{0D108BD9-81ED-4DB2-BD59-A6C34878D82A}">
                    <a16:rowId xmlns:a16="http://schemas.microsoft.com/office/drawing/2014/main" val="10003"/>
                  </a:ext>
                </a:extLst>
              </a:tr>
              <a:tr h="350520">
                <a:tc>
                  <a:txBody>
                    <a:bodyPr/>
                    <a:lstStyle/>
                    <a:p>
                      <a:pPr marL="0" indent="0" algn="ctr"/>
                      <a:r>
                        <a:rPr lang="en-US" sz="1050" dirty="0">
                          <a:solidFill>
                            <a:schemeClr val="tx1"/>
                          </a:solidFill>
                        </a:rPr>
                        <a:t>5</a:t>
                      </a:r>
                      <a:endParaRPr lang="en-US" sz="1050" dirty="0">
                        <a:solidFill>
                          <a:schemeClr val="tx1"/>
                        </a:solidFill>
                        <a:latin typeface="Century Schoolbook"/>
                      </a:endParaRPr>
                    </a:p>
                  </a:txBody>
                  <a:tcPr marL="100584" marR="100584" anchor="ctr"/>
                </a:tc>
                <a:tc>
                  <a:txBody>
                    <a:bodyPr/>
                    <a:lstStyle/>
                    <a:p>
                      <a:pPr marR="190500" indent="0" algn="ctr"/>
                      <a:r>
                        <a:rPr lang="en-US" sz="1050" dirty="0">
                          <a:solidFill>
                            <a:schemeClr val="tx1"/>
                          </a:solidFill>
                        </a:rPr>
                        <a:t>1.4859</a:t>
                      </a:r>
                      <a:endParaRPr lang="en-US" sz="1050" dirty="0">
                        <a:solidFill>
                          <a:schemeClr val="tx1"/>
                        </a:solidFill>
                        <a:latin typeface="Century Schoolbook"/>
                      </a:endParaRPr>
                    </a:p>
                  </a:txBody>
                  <a:tcPr marL="100584" marR="100584" anchor="ctr"/>
                </a:tc>
                <a:tc>
                  <a:txBody>
                    <a:bodyPr/>
                    <a:lstStyle/>
                    <a:p>
                      <a:pPr marL="152400" indent="0" algn="ctr"/>
                      <a:r>
                        <a:rPr lang="en-US" sz="1050" dirty="0">
                          <a:solidFill>
                            <a:schemeClr val="tx1"/>
                          </a:solidFill>
                        </a:rPr>
                        <a:t>1.4918</a:t>
                      </a:r>
                      <a:endParaRPr lang="en-US" sz="1050" dirty="0">
                        <a:solidFill>
                          <a:schemeClr val="tx1"/>
                        </a:solidFill>
                        <a:latin typeface="Century Schoolbook"/>
                      </a:endParaRPr>
                    </a:p>
                  </a:txBody>
                  <a:tcPr marL="100584" marR="100584" anchor="ctr"/>
                </a:tc>
                <a:tc>
                  <a:txBody>
                    <a:bodyPr/>
                    <a:lstStyle/>
                    <a:p>
                      <a:pPr marR="292100" indent="0" algn="r"/>
                      <a:r>
                        <a:rPr lang="en-US" sz="1050" dirty="0">
                          <a:solidFill>
                            <a:schemeClr val="tx1"/>
                          </a:solidFill>
                        </a:rPr>
                        <a:t>1.4918</a:t>
                      </a:r>
                      <a:endParaRPr lang="en-US" sz="1050" dirty="0">
                        <a:solidFill>
                          <a:schemeClr val="tx1"/>
                        </a:solidFill>
                        <a:latin typeface="Century Schoolbook"/>
                      </a:endParaRPr>
                    </a:p>
                  </a:txBody>
                  <a:tcPr marL="100584" marR="100584" anchor="ctr"/>
                </a:tc>
                <a:extLst>
                  <a:ext uri="{0D108BD9-81ED-4DB2-BD59-A6C34878D82A}">
                    <a16:rowId xmlns:a16="http://schemas.microsoft.com/office/drawing/2014/main" val="10004"/>
                  </a:ext>
                </a:extLst>
              </a:tr>
              <a:tr h="353568">
                <a:tc>
                  <a:txBody>
                    <a:bodyPr/>
                    <a:lstStyle/>
                    <a:p>
                      <a:pPr indent="0" algn="ctr"/>
                      <a:r>
                        <a:rPr lang="en-US" sz="1050">
                          <a:solidFill>
                            <a:schemeClr val="tx1"/>
                          </a:solidFill>
                        </a:rPr>
                        <a:t>10</a:t>
                      </a:r>
                      <a:endParaRPr lang="en-US" sz="1050">
                        <a:solidFill>
                          <a:schemeClr val="tx1"/>
                        </a:solidFill>
                        <a:latin typeface="Century Schoolbook"/>
                      </a:endParaRPr>
                    </a:p>
                  </a:txBody>
                  <a:tcPr marL="100584" marR="100584" anchor="ctr"/>
                </a:tc>
                <a:tc>
                  <a:txBody>
                    <a:bodyPr/>
                    <a:lstStyle/>
                    <a:p>
                      <a:pPr marR="190500" indent="0" algn="ctr"/>
                      <a:r>
                        <a:rPr lang="en-US" sz="1050" dirty="0">
                          <a:solidFill>
                            <a:schemeClr val="tx1"/>
                          </a:solidFill>
                        </a:rPr>
                        <a:t>2.2080</a:t>
                      </a:r>
                      <a:endParaRPr lang="en-US" sz="1050" dirty="0">
                        <a:solidFill>
                          <a:schemeClr val="tx1"/>
                        </a:solidFill>
                        <a:latin typeface="Century Schoolbook"/>
                      </a:endParaRPr>
                    </a:p>
                  </a:txBody>
                  <a:tcPr marL="100584" marR="100584" anchor="ctr"/>
                </a:tc>
                <a:tc>
                  <a:txBody>
                    <a:bodyPr/>
                    <a:lstStyle/>
                    <a:p>
                      <a:pPr marL="152400" indent="0" algn="ctr"/>
                      <a:r>
                        <a:rPr lang="en-US" sz="1050" dirty="0">
                          <a:solidFill>
                            <a:schemeClr val="tx1"/>
                          </a:solidFill>
                        </a:rPr>
                        <a:t>2.2253</a:t>
                      </a:r>
                      <a:endParaRPr lang="en-US" sz="1050" dirty="0">
                        <a:solidFill>
                          <a:schemeClr val="tx1"/>
                        </a:solidFill>
                        <a:latin typeface="Century Schoolbook"/>
                      </a:endParaRPr>
                    </a:p>
                  </a:txBody>
                  <a:tcPr marL="100584" marR="100584" anchor="ctr"/>
                </a:tc>
                <a:tc>
                  <a:txBody>
                    <a:bodyPr/>
                    <a:lstStyle/>
                    <a:p>
                      <a:pPr marR="292100" indent="0" algn="r"/>
                      <a:r>
                        <a:rPr lang="en-US" sz="1050" dirty="0">
                          <a:solidFill>
                            <a:schemeClr val="tx1"/>
                          </a:solidFill>
                        </a:rPr>
                        <a:t>2.2255</a:t>
                      </a:r>
                      <a:endParaRPr lang="en-US" sz="1050" dirty="0">
                        <a:solidFill>
                          <a:schemeClr val="tx1"/>
                        </a:solidFill>
                        <a:latin typeface="Century Schoolbook"/>
                      </a:endParaRPr>
                    </a:p>
                  </a:txBody>
                  <a:tcPr marL="100584" marR="100584" anchor="ctr"/>
                </a:tc>
                <a:extLst>
                  <a:ext uri="{0D108BD9-81ED-4DB2-BD59-A6C34878D82A}">
                    <a16:rowId xmlns:a16="http://schemas.microsoft.com/office/drawing/2014/main" val="10005"/>
                  </a:ext>
                </a:extLst>
              </a:tr>
              <a:tr h="347472">
                <a:tc>
                  <a:txBody>
                    <a:bodyPr/>
                    <a:lstStyle/>
                    <a:p>
                      <a:pPr indent="0" algn="ctr"/>
                      <a:r>
                        <a:rPr lang="en-US" sz="1050">
                          <a:solidFill>
                            <a:schemeClr val="tx1"/>
                          </a:solidFill>
                        </a:rPr>
                        <a:t>20</a:t>
                      </a:r>
                      <a:endParaRPr lang="en-US" sz="1050">
                        <a:solidFill>
                          <a:schemeClr val="tx1"/>
                        </a:solidFill>
                        <a:latin typeface="Century Schoolbook"/>
                      </a:endParaRPr>
                    </a:p>
                  </a:txBody>
                  <a:tcPr marL="100584" marR="100584" anchor="ctr"/>
                </a:tc>
                <a:tc>
                  <a:txBody>
                    <a:bodyPr/>
                    <a:lstStyle/>
                    <a:p>
                      <a:pPr marR="190500" indent="0" algn="ctr"/>
                      <a:r>
                        <a:rPr lang="en-US" sz="1050" dirty="0">
                          <a:solidFill>
                            <a:schemeClr val="tx1"/>
                          </a:solidFill>
                        </a:rPr>
                        <a:t>4.8754</a:t>
                      </a:r>
                      <a:endParaRPr lang="en-US" sz="1050" dirty="0">
                        <a:solidFill>
                          <a:schemeClr val="tx1"/>
                        </a:solidFill>
                        <a:latin typeface="Century Schoolbook"/>
                      </a:endParaRPr>
                    </a:p>
                  </a:txBody>
                  <a:tcPr marL="100584" marR="100584" anchor="ctr"/>
                </a:tc>
                <a:tc>
                  <a:txBody>
                    <a:bodyPr/>
                    <a:lstStyle/>
                    <a:p>
                      <a:pPr marL="152400" indent="0" algn="ctr"/>
                      <a:r>
                        <a:rPr lang="en-US" sz="1050" dirty="0">
                          <a:solidFill>
                            <a:schemeClr val="tx1"/>
                          </a:solidFill>
                        </a:rPr>
                        <a:t>4.9522</a:t>
                      </a:r>
                      <a:endParaRPr lang="en-US" sz="1050" dirty="0">
                        <a:solidFill>
                          <a:schemeClr val="tx1"/>
                        </a:solidFill>
                        <a:latin typeface="Century Schoolbook"/>
                      </a:endParaRPr>
                    </a:p>
                  </a:txBody>
                  <a:tcPr marL="100584" marR="100584" anchor="ctr"/>
                </a:tc>
                <a:tc>
                  <a:txBody>
                    <a:bodyPr/>
                    <a:lstStyle/>
                    <a:p>
                      <a:pPr marR="292100" indent="0" algn="r"/>
                      <a:r>
                        <a:rPr lang="en-US" sz="1050" dirty="0">
                          <a:solidFill>
                            <a:schemeClr val="tx1"/>
                          </a:solidFill>
                        </a:rPr>
                        <a:t>4.9530</a:t>
                      </a:r>
                      <a:endParaRPr lang="en-US" sz="1050" dirty="0">
                        <a:solidFill>
                          <a:schemeClr val="tx1"/>
                        </a:solidFill>
                        <a:latin typeface="Century Schoolbook"/>
                      </a:endParaRPr>
                    </a:p>
                  </a:txBody>
                  <a:tcPr marL="100584" marR="100584" anchor="ctr"/>
                </a:tc>
                <a:extLst>
                  <a:ext uri="{0D108BD9-81ED-4DB2-BD59-A6C34878D82A}">
                    <a16:rowId xmlns:a16="http://schemas.microsoft.com/office/drawing/2014/main" val="10006"/>
                  </a:ext>
                </a:extLst>
              </a:tr>
              <a:tr h="347472">
                <a:tc>
                  <a:txBody>
                    <a:bodyPr/>
                    <a:lstStyle/>
                    <a:p>
                      <a:pPr indent="0" algn="ctr"/>
                      <a:r>
                        <a:rPr lang="en-US" sz="1050" dirty="0">
                          <a:solidFill>
                            <a:schemeClr val="tx1"/>
                          </a:solidFill>
                        </a:rPr>
                        <a:t>30</a:t>
                      </a:r>
                      <a:endParaRPr lang="en-US" sz="1050" dirty="0">
                        <a:solidFill>
                          <a:schemeClr val="tx1"/>
                        </a:solidFill>
                        <a:latin typeface="Century Schoolbook"/>
                      </a:endParaRPr>
                    </a:p>
                  </a:txBody>
                  <a:tcPr marL="100584" marR="100584" anchor="ctr"/>
                </a:tc>
                <a:tc>
                  <a:txBody>
                    <a:bodyPr/>
                    <a:lstStyle/>
                    <a:p>
                      <a:pPr marR="190500" indent="0" algn="ctr"/>
                      <a:r>
                        <a:rPr lang="en-US" sz="1050" dirty="0">
                          <a:solidFill>
                            <a:schemeClr val="tx1"/>
                          </a:solidFill>
                        </a:rPr>
                        <a:t>10.7652</a:t>
                      </a:r>
                      <a:endParaRPr lang="en-US" sz="1050" dirty="0">
                        <a:solidFill>
                          <a:schemeClr val="tx1"/>
                        </a:solidFill>
                        <a:latin typeface="Century Schoolbook"/>
                      </a:endParaRPr>
                    </a:p>
                  </a:txBody>
                  <a:tcPr marL="100584" marR="100584" anchor="ctr"/>
                </a:tc>
                <a:tc>
                  <a:txBody>
                    <a:bodyPr/>
                    <a:lstStyle/>
                    <a:p>
                      <a:pPr marL="152400" indent="0" algn="ctr"/>
                      <a:r>
                        <a:rPr lang="en-US" sz="1050" dirty="0">
                          <a:solidFill>
                            <a:schemeClr val="tx1"/>
                          </a:solidFill>
                        </a:rPr>
                        <a:t>11.0203</a:t>
                      </a:r>
                      <a:endParaRPr lang="en-US" sz="1050" dirty="0">
                        <a:solidFill>
                          <a:schemeClr val="tx1"/>
                        </a:solidFill>
                        <a:latin typeface="Century Schoolbook"/>
                      </a:endParaRPr>
                    </a:p>
                  </a:txBody>
                  <a:tcPr marL="100584" marR="100584" anchor="ctr"/>
                </a:tc>
                <a:tc>
                  <a:txBody>
                    <a:bodyPr/>
                    <a:lstStyle/>
                    <a:p>
                      <a:pPr marR="292100" indent="0" algn="r"/>
                      <a:r>
                        <a:rPr lang="en-US" sz="1050" dirty="0">
                          <a:solidFill>
                            <a:schemeClr val="tx1"/>
                          </a:solidFill>
                        </a:rPr>
                        <a:t>11.0232</a:t>
                      </a:r>
                      <a:endParaRPr lang="en-US" sz="1050" dirty="0">
                        <a:solidFill>
                          <a:schemeClr val="tx1"/>
                        </a:solidFill>
                        <a:latin typeface="Century Schoolbook"/>
                      </a:endParaRPr>
                    </a:p>
                  </a:txBody>
                  <a:tcPr marL="100584" marR="100584" anchor="ctr"/>
                </a:tc>
                <a:extLst>
                  <a:ext uri="{0D108BD9-81ED-4DB2-BD59-A6C34878D82A}">
                    <a16:rowId xmlns:a16="http://schemas.microsoft.com/office/drawing/2014/main" val="10007"/>
                  </a:ext>
                </a:extLst>
              </a:tr>
              <a:tr h="237744">
                <a:tc>
                  <a:txBody>
                    <a:bodyPr/>
                    <a:lstStyle/>
                    <a:p>
                      <a:pPr indent="0" algn="ctr"/>
                      <a:r>
                        <a:rPr lang="en-US" sz="1050" dirty="0">
                          <a:solidFill>
                            <a:schemeClr val="tx1"/>
                          </a:solidFill>
                        </a:rPr>
                        <a:t>40</a:t>
                      </a:r>
                      <a:endParaRPr lang="en-US" sz="1050" dirty="0">
                        <a:solidFill>
                          <a:schemeClr val="tx1"/>
                        </a:solidFill>
                        <a:latin typeface="Century Schoolbook"/>
                      </a:endParaRPr>
                    </a:p>
                  </a:txBody>
                  <a:tcPr marL="100584" marR="100584" anchor="b"/>
                </a:tc>
                <a:tc>
                  <a:txBody>
                    <a:bodyPr/>
                    <a:lstStyle/>
                    <a:p>
                      <a:pPr marR="190500" indent="0" algn="ctr"/>
                      <a:r>
                        <a:rPr lang="en-US" sz="1050" dirty="0">
                          <a:solidFill>
                            <a:schemeClr val="tx1"/>
                          </a:solidFill>
                        </a:rPr>
                        <a:t>23.7699</a:t>
                      </a:r>
                      <a:endParaRPr lang="en-US" sz="1050" dirty="0">
                        <a:solidFill>
                          <a:schemeClr val="tx1"/>
                        </a:solidFill>
                        <a:latin typeface="Century Schoolbook"/>
                      </a:endParaRPr>
                    </a:p>
                  </a:txBody>
                  <a:tcPr marL="100584" marR="100584" anchor="b"/>
                </a:tc>
                <a:tc>
                  <a:txBody>
                    <a:bodyPr/>
                    <a:lstStyle/>
                    <a:p>
                      <a:pPr marL="152400" indent="0" algn="ctr"/>
                      <a:r>
                        <a:rPr lang="en-US" sz="1050">
                          <a:solidFill>
                            <a:schemeClr val="tx1"/>
                          </a:solidFill>
                        </a:rPr>
                        <a:t>24.5239</a:t>
                      </a:r>
                      <a:endParaRPr lang="en-US" sz="1050">
                        <a:solidFill>
                          <a:schemeClr val="tx1"/>
                        </a:solidFill>
                        <a:latin typeface="Century Schoolbook"/>
                      </a:endParaRPr>
                    </a:p>
                  </a:txBody>
                  <a:tcPr marL="100584" marR="100584" anchor="b"/>
                </a:tc>
                <a:tc>
                  <a:txBody>
                    <a:bodyPr/>
                    <a:lstStyle/>
                    <a:p>
                      <a:pPr marR="292100" indent="0" algn="r"/>
                      <a:r>
                        <a:rPr lang="en-US" sz="1050" dirty="0">
                          <a:solidFill>
                            <a:schemeClr val="tx1"/>
                          </a:solidFill>
                        </a:rPr>
                        <a:t>24.5325</a:t>
                      </a:r>
                      <a:endParaRPr lang="en-US" sz="1050" dirty="0">
                        <a:solidFill>
                          <a:schemeClr val="tx1"/>
                        </a:solidFill>
                        <a:latin typeface="Century Schoolbook"/>
                      </a:endParaRPr>
                    </a:p>
                  </a:txBody>
                  <a:tcPr marL="100584" marR="100584" anchor="b"/>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699120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95512-CCD9-4515-87C0-67FF149E0CA8}"/>
              </a:ext>
            </a:extLst>
          </p:cNvPr>
          <p:cNvSpPr>
            <a:spLocks noGrp="1"/>
          </p:cNvSpPr>
          <p:nvPr>
            <p:ph type="title"/>
          </p:nvPr>
        </p:nvSpPr>
        <p:spPr>
          <a:xfrm>
            <a:off x="281354" y="457200"/>
            <a:ext cx="8534400" cy="1165626"/>
          </a:xfrm>
        </p:spPr>
        <p:txBody>
          <a:bodyPr>
            <a:noAutofit/>
          </a:bodyPr>
          <a:lstStyle/>
          <a:p>
            <a:r>
              <a:rPr lang="en-US" dirty="0"/>
              <a:t>Example 2.3.2: Deposits and Withdrawals</a:t>
            </a:r>
            <a:endParaRPr lang="en-IN" dirty="0"/>
          </a:p>
        </p:txBody>
      </p:sp>
      <p:sp>
        <p:nvSpPr>
          <p:cNvPr id="3" name="Content Placeholder 2">
            <a:extLst>
              <a:ext uri="{FF2B5EF4-FFF2-40B4-BE49-F238E27FC236}">
                <a16:creationId xmlns:a16="http://schemas.microsoft.com/office/drawing/2014/main" id="{A60AA7F6-6BAC-4536-90C9-A7E909D87775}"/>
              </a:ext>
            </a:extLst>
          </p:cNvPr>
          <p:cNvSpPr>
            <a:spLocks noGrp="1"/>
          </p:cNvSpPr>
          <p:nvPr>
            <p:ph sz="quarter" idx="15"/>
          </p:nvPr>
        </p:nvSpPr>
        <p:spPr>
          <a:xfrm>
            <a:off x="380060" y="1622826"/>
            <a:ext cx="8534400" cy="1272774"/>
          </a:xfrm>
        </p:spPr>
        <p:txBody>
          <a:bodyPr/>
          <a:lstStyle/>
          <a:p>
            <a:pPr marL="461963" indent="-461963">
              <a:lnSpc>
                <a:spcPct val="100000"/>
              </a:lnSpc>
              <a:spcBef>
                <a:spcPts val="624"/>
              </a:spcBef>
            </a:pPr>
            <a:r>
              <a:rPr lang="en-US" sz="2000" dirty="0"/>
              <a:t>Returning to the case of continuous compounding, suppose that there are deposits or withdrawals in addition to the accrual of interest, dividends, or capital gains. If we assume that the deposits or withdrawals take place at a constant rate </a:t>
            </a:r>
            <a:r>
              <a:rPr lang="en-US" sz="2000" i="1" dirty="0"/>
              <a:t>k</a:t>
            </a:r>
            <a:r>
              <a:rPr lang="en-US" sz="2000" dirty="0"/>
              <a:t>, this is described by the differential equation:</a:t>
            </a:r>
          </a:p>
        </p:txBody>
      </p:sp>
      <p:graphicFrame>
        <p:nvGraphicFramePr>
          <p:cNvPr id="6" name="Object 5" descr="equation left hand side d times cap s divided by d times t equals right hand side r times cap s plus k or in standard form d times cap s divided by d times t minus r times cap s equals k and cap s of zero equals cap s sub zero">
            <a:extLst>
              <a:ext uri="{FF2B5EF4-FFF2-40B4-BE49-F238E27FC236}">
                <a16:creationId xmlns:a16="http://schemas.microsoft.com/office/drawing/2014/main" id="{F179430C-E306-4FEE-A387-685DD702AEE4}"/>
              </a:ext>
            </a:extLst>
          </p:cNvPr>
          <p:cNvGraphicFramePr>
            <a:graphicFrameLocks noChangeAspect="1"/>
          </p:cNvGraphicFramePr>
          <p:nvPr>
            <p:extLst>
              <p:ext uri="{D42A27DB-BD31-4B8C-83A1-F6EECF244321}">
                <p14:modId xmlns:p14="http://schemas.microsoft.com/office/powerpoint/2010/main" val="2324237382"/>
              </p:ext>
            </p:extLst>
          </p:nvPr>
        </p:nvGraphicFramePr>
        <p:xfrm>
          <a:off x="1937866" y="2928783"/>
          <a:ext cx="5224934" cy="576417"/>
        </p:xfrm>
        <a:graphic>
          <a:graphicData uri="http://schemas.openxmlformats.org/presentationml/2006/ole">
            <mc:AlternateContent xmlns:mc="http://schemas.openxmlformats.org/markup-compatibility/2006">
              <mc:Choice xmlns:v="urn:schemas-microsoft-com:vml" Requires="v">
                <p:oleObj name="Equation" r:id="rId3" imgW="3568680" imgH="393480" progId="Equation.DSMT4">
                  <p:embed/>
                </p:oleObj>
              </mc:Choice>
              <mc:Fallback>
                <p:oleObj name="Equation" r:id="rId3" imgW="3568680" imgH="393480" progId="Equation.DSMT4">
                  <p:embed/>
                  <p:pic>
                    <p:nvPicPr>
                      <p:cNvPr id="3" name="Object 2"/>
                      <p:cNvPicPr/>
                      <p:nvPr/>
                    </p:nvPicPr>
                    <p:blipFill>
                      <a:blip r:embed="rId4"/>
                      <a:stretch>
                        <a:fillRect/>
                      </a:stretch>
                    </p:blipFill>
                    <p:spPr>
                      <a:xfrm>
                        <a:off x="1937866" y="2928783"/>
                        <a:ext cx="5224934" cy="576417"/>
                      </a:xfrm>
                      <a:prstGeom prst="rect">
                        <a:avLst/>
                      </a:prstGeom>
                    </p:spPr>
                  </p:pic>
                </p:oleObj>
              </mc:Fallback>
            </mc:AlternateContent>
          </a:graphicData>
        </a:graphic>
      </p:graphicFrame>
      <p:sp>
        <p:nvSpPr>
          <p:cNvPr id="22" name="Content Placeholder 21">
            <a:extLst>
              <a:ext uri="{FF2B5EF4-FFF2-40B4-BE49-F238E27FC236}">
                <a16:creationId xmlns:a16="http://schemas.microsoft.com/office/drawing/2014/main" id="{05746982-7ACF-4B85-8B19-22009B29C6DB}"/>
              </a:ext>
            </a:extLst>
          </p:cNvPr>
          <p:cNvSpPr>
            <a:spLocks noGrp="1"/>
          </p:cNvSpPr>
          <p:nvPr>
            <p:ph sz="quarter" idx="18"/>
          </p:nvPr>
        </p:nvSpPr>
        <p:spPr>
          <a:xfrm>
            <a:off x="398816" y="3429000"/>
            <a:ext cx="8514996" cy="837883"/>
          </a:xfrm>
        </p:spPr>
        <p:txBody>
          <a:bodyPr/>
          <a:lstStyle/>
          <a:p>
            <a:pPr marL="0" indent="461963">
              <a:buNone/>
              <a:tabLst>
                <a:tab pos="461963" algn="l"/>
              </a:tabLst>
            </a:pPr>
            <a:r>
              <a:rPr lang="en-US" sz="2000" dirty="0"/>
              <a:t>where </a:t>
            </a:r>
            <a:r>
              <a:rPr lang="en-US" sz="2000" i="1" dirty="0"/>
              <a:t>k</a:t>
            </a:r>
            <a:r>
              <a:rPr lang="en-US" sz="2000" dirty="0"/>
              <a:t> is positive for deposits and negative for withdrawals.</a:t>
            </a:r>
          </a:p>
          <a:p>
            <a:pPr marL="461963" indent="-461963"/>
            <a:r>
              <a:rPr lang="en-US" sz="2000" dirty="0"/>
              <a:t>We can solve this as a general linear equation to arrive at the solution:</a:t>
            </a:r>
          </a:p>
        </p:txBody>
      </p:sp>
      <p:graphicFrame>
        <p:nvGraphicFramePr>
          <p:cNvPr id="7" name="Object 6" descr="cap s of t equals cap s sub zero times e super r times t plus k divided by r times open left parenthesis e super r times t minus one close">
            <a:extLst>
              <a:ext uri="{FF2B5EF4-FFF2-40B4-BE49-F238E27FC236}">
                <a16:creationId xmlns:a16="http://schemas.microsoft.com/office/drawing/2014/main" id="{4484A63A-3539-4111-A080-FB3164B2051F}"/>
              </a:ext>
            </a:extLst>
          </p:cNvPr>
          <p:cNvGraphicFramePr>
            <a:graphicFrameLocks noChangeAspect="1"/>
          </p:cNvGraphicFramePr>
          <p:nvPr>
            <p:extLst>
              <p:ext uri="{D42A27DB-BD31-4B8C-83A1-F6EECF244321}">
                <p14:modId xmlns:p14="http://schemas.microsoft.com/office/powerpoint/2010/main" val="676341970"/>
              </p:ext>
            </p:extLst>
          </p:nvPr>
        </p:nvGraphicFramePr>
        <p:xfrm>
          <a:off x="3481888" y="4208424"/>
          <a:ext cx="2156912" cy="576417"/>
        </p:xfrm>
        <a:graphic>
          <a:graphicData uri="http://schemas.openxmlformats.org/presentationml/2006/ole">
            <mc:AlternateContent xmlns:mc="http://schemas.openxmlformats.org/markup-compatibility/2006">
              <mc:Choice xmlns:v="urn:schemas-microsoft-com:vml" Requires="v">
                <p:oleObj name="Equation" r:id="rId5" imgW="1473120" imgH="393480" progId="Equation.DSMT4">
                  <p:embed/>
                </p:oleObj>
              </mc:Choice>
              <mc:Fallback>
                <p:oleObj name="Equation" r:id="rId5" imgW="1473120" imgH="393480" progId="Equation.DSMT4">
                  <p:embed/>
                  <p:pic>
                    <p:nvPicPr>
                      <p:cNvPr id="4" name="Object 3"/>
                      <p:cNvPicPr>
                        <a:picLocks noChangeAspect="1" noChangeArrowheads="1"/>
                      </p:cNvPicPr>
                      <p:nvPr/>
                    </p:nvPicPr>
                    <p:blipFill>
                      <a:blip r:embed="rId6"/>
                      <a:srcRect/>
                      <a:stretch>
                        <a:fillRect/>
                      </a:stretch>
                    </p:blipFill>
                    <p:spPr bwMode="auto">
                      <a:xfrm>
                        <a:off x="3481888" y="4208424"/>
                        <a:ext cx="2156912" cy="576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 name="Content Placeholder 24">
            <a:extLst>
              <a:ext uri="{FF2B5EF4-FFF2-40B4-BE49-F238E27FC236}">
                <a16:creationId xmlns:a16="http://schemas.microsoft.com/office/drawing/2014/main" id="{E781AE86-3CF0-4D7F-9482-2D03FFE1D66E}"/>
              </a:ext>
            </a:extLst>
          </p:cNvPr>
          <p:cNvSpPr>
            <a:spLocks noGrp="1"/>
          </p:cNvSpPr>
          <p:nvPr>
            <p:ph sz="quarter" idx="21"/>
          </p:nvPr>
        </p:nvSpPr>
        <p:spPr>
          <a:xfrm>
            <a:off x="398815" y="4724717"/>
            <a:ext cx="8514997" cy="1142683"/>
          </a:xfrm>
        </p:spPr>
        <p:txBody>
          <a:bodyPr/>
          <a:lstStyle/>
          <a:p>
            <a:pPr marL="461963" indent="-461963">
              <a:lnSpc>
                <a:spcPct val="100000"/>
              </a:lnSpc>
              <a:spcBef>
                <a:spcPts val="624"/>
              </a:spcBef>
            </a:pPr>
            <a:r>
              <a:rPr lang="en-US" sz="2000" dirty="0"/>
              <a:t>If one opens a retirement account at age 25 and makes annual investments of $2000 thereafter with </a:t>
            </a:r>
            <a:r>
              <a:rPr lang="en-US" sz="2000" i="1" dirty="0"/>
              <a:t>r</a:t>
            </a:r>
            <a:r>
              <a:rPr lang="en-US" sz="2000" dirty="0"/>
              <a:t> = 8%. </a:t>
            </a:r>
          </a:p>
          <a:p>
            <a:pPr marL="461963" indent="-461963">
              <a:lnSpc>
                <a:spcPct val="100000"/>
              </a:lnSpc>
              <a:spcBef>
                <a:spcPts val="624"/>
              </a:spcBef>
            </a:pPr>
            <a:r>
              <a:rPr lang="en-US" sz="2000" dirty="0"/>
              <a:t>At age 65,</a:t>
            </a:r>
          </a:p>
        </p:txBody>
      </p:sp>
      <p:graphicFrame>
        <p:nvGraphicFramePr>
          <p:cNvPr id="8" name="Object 7" descr="cap s of 40 equals 25 comma equation left hand side 000 times open left parenthesis e super 3.2 minus one close equals right hand side dollar times 588 comma 313">
            <a:extLst>
              <a:ext uri="{FF2B5EF4-FFF2-40B4-BE49-F238E27FC236}">
                <a16:creationId xmlns:a16="http://schemas.microsoft.com/office/drawing/2014/main" id="{1DB0EFC5-76EF-4022-AA93-3A3E0803D0BD}"/>
              </a:ext>
            </a:extLst>
          </p:cNvPr>
          <p:cNvGraphicFramePr>
            <a:graphicFrameLocks noChangeAspect="1"/>
          </p:cNvGraphicFramePr>
          <p:nvPr>
            <p:extLst>
              <p:ext uri="{D42A27DB-BD31-4B8C-83A1-F6EECF244321}">
                <p14:modId xmlns:p14="http://schemas.microsoft.com/office/powerpoint/2010/main" val="718034970"/>
              </p:ext>
            </p:extLst>
          </p:nvPr>
        </p:nvGraphicFramePr>
        <p:xfrm>
          <a:off x="2957249" y="5662865"/>
          <a:ext cx="3291151" cy="409069"/>
        </p:xfrm>
        <a:graphic>
          <a:graphicData uri="http://schemas.openxmlformats.org/presentationml/2006/ole">
            <mc:AlternateContent xmlns:mc="http://schemas.openxmlformats.org/markup-compatibility/2006">
              <mc:Choice xmlns:v="urn:schemas-microsoft-com:vml" Requires="v">
                <p:oleObj name="Equation" r:id="rId7" imgW="2247840" imgH="279360" progId="Equation.DSMT4">
                  <p:embed/>
                </p:oleObj>
              </mc:Choice>
              <mc:Fallback>
                <p:oleObj name="Equation" r:id="rId7" imgW="2247840" imgH="279360" progId="Equation.DSMT4">
                  <p:embed/>
                  <p:pic>
                    <p:nvPicPr>
                      <p:cNvPr id="5" name="Object 4"/>
                      <p:cNvPicPr>
                        <a:picLocks noChangeAspect="1" noChangeArrowheads="1"/>
                      </p:cNvPicPr>
                      <p:nvPr/>
                    </p:nvPicPr>
                    <p:blipFill>
                      <a:blip r:embed="rId8"/>
                      <a:srcRect/>
                      <a:stretch>
                        <a:fillRect/>
                      </a:stretch>
                    </p:blipFill>
                    <p:spPr bwMode="auto">
                      <a:xfrm>
                        <a:off x="2957249" y="5662865"/>
                        <a:ext cx="3291151" cy="409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159775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AECDB2F9-B07B-4A09-837E-CEA3DAA9B36C}"/>
              </a:ext>
            </a:extLst>
          </p:cNvPr>
          <p:cNvSpPr>
            <a:spLocks noGrp="1"/>
          </p:cNvSpPr>
          <p:nvPr>
            <p:ph type="title"/>
          </p:nvPr>
        </p:nvSpPr>
        <p:spPr>
          <a:xfrm>
            <a:off x="277078" y="457200"/>
            <a:ext cx="8543926" cy="1143000"/>
          </a:xfrm>
        </p:spPr>
        <p:txBody>
          <a:bodyPr>
            <a:noAutofit/>
          </a:bodyPr>
          <a:lstStyle/>
          <a:p>
            <a:r>
              <a:rPr lang="en-IN" dirty="0"/>
              <a:t>Example 2.3.3: Pond Pollution Problem Statement</a:t>
            </a:r>
          </a:p>
        </p:txBody>
      </p:sp>
      <p:sp>
        <p:nvSpPr>
          <p:cNvPr id="20" name="Content Placeholder 19">
            <a:extLst>
              <a:ext uri="{FF2B5EF4-FFF2-40B4-BE49-F238E27FC236}">
                <a16:creationId xmlns:a16="http://schemas.microsoft.com/office/drawing/2014/main" id="{5F58465C-E744-46D0-BEA2-EC1208B7C69B}"/>
              </a:ext>
            </a:extLst>
          </p:cNvPr>
          <p:cNvSpPr>
            <a:spLocks noGrp="1"/>
          </p:cNvSpPr>
          <p:nvPr>
            <p:ph sz="quarter" idx="10"/>
          </p:nvPr>
        </p:nvSpPr>
        <p:spPr>
          <a:xfrm>
            <a:off x="304800" y="1600200"/>
            <a:ext cx="8534400" cy="4572000"/>
          </a:xfrm>
        </p:spPr>
        <p:txBody>
          <a:bodyPr/>
          <a:lstStyle/>
          <a:p>
            <a:pPr marL="0" indent="0">
              <a:buNone/>
            </a:pPr>
            <a:r>
              <a:rPr lang="en-US" sz="2600" dirty="0"/>
              <a:t>Consider a pond that initially contains 10 million gallons of fresh water. Water containing toxic waste flows into the pond at the rate of 5 million gal/year, and exits at the same rate. The concentration </a:t>
            </a:r>
            <a:r>
              <a:rPr lang="en-US" sz="2600" i="1" dirty="0"/>
              <a:t>c</a:t>
            </a:r>
            <a:r>
              <a:rPr lang="en-US" sz="2600" dirty="0"/>
              <a:t>(</a:t>
            </a:r>
            <a:r>
              <a:rPr lang="en-US" sz="2600" i="1" dirty="0"/>
              <a:t>t</a:t>
            </a:r>
            <a:r>
              <a:rPr lang="en-US" sz="2600" dirty="0"/>
              <a:t>) of toxic waste in the incoming water varies periodically with time:</a:t>
            </a:r>
          </a:p>
          <a:p>
            <a:pPr marL="0" indent="0" algn="ctr">
              <a:buNone/>
            </a:pPr>
            <a:r>
              <a:rPr lang="en-US" sz="2600" i="1" dirty="0"/>
              <a:t>c</a:t>
            </a:r>
            <a:r>
              <a:rPr lang="en-US" sz="2600" dirty="0"/>
              <a:t>(</a:t>
            </a:r>
            <a:r>
              <a:rPr lang="en-US" sz="2600" i="1" dirty="0"/>
              <a:t>t</a:t>
            </a:r>
            <a:r>
              <a:rPr lang="en-US" sz="2600" dirty="0"/>
              <a:t>) = 2 + sin(2</a:t>
            </a:r>
            <a:r>
              <a:rPr lang="en-US" sz="2600" i="1" dirty="0"/>
              <a:t>t</a:t>
            </a:r>
            <a:r>
              <a:rPr lang="en-US" sz="2600" dirty="0"/>
              <a:t>) g/gal</a:t>
            </a:r>
          </a:p>
          <a:p>
            <a:pPr marL="461963" indent="-461963">
              <a:buFont typeface="+mj-lt"/>
              <a:buAutoNum type="alphaLcParenR"/>
            </a:pPr>
            <a:r>
              <a:rPr lang="en-US" sz="2600" dirty="0"/>
              <a:t>Construct a mathematical model of this flow process and determine amount </a:t>
            </a:r>
            <a:r>
              <a:rPr lang="en-US" sz="2600" i="1" dirty="0"/>
              <a:t>Q</a:t>
            </a:r>
            <a:r>
              <a:rPr lang="en-US" sz="2600" dirty="0"/>
              <a:t>(</a:t>
            </a:r>
            <a:r>
              <a:rPr lang="en-US" sz="2600" i="1" dirty="0"/>
              <a:t>t</a:t>
            </a:r>
            <a:r>
              <a:rPr lang="en-US" sz="2600" dirty="0"/>
              <a:t>) of toxic waste in pond at time </a:t>
            </a:r>
            <a:r>
              <a:rPr lang="en-US" sz="2600" i="1" dirty="0"/>
              <a:t>t</a:t>
            </a:r>
            <a:r>
              <a:rPr lang="en-US" sz="2600" dirty="0"/>
              <a:t>.</a:t>
            </a:r>
          </a:p>
          <a:p>
            <a:pPr marL="461963" indent="-461963">
              <a:buFont typeface="+mj-lt"/>
              <a:buAutoNum type="alphaLcParenR"/>
            </a:pPr>
            <a:r>
              <a:rPr lang="en-US" sz="2600" dirty="0"/>
              <a:t>Plot the solution and describe in words the effect of the variation in the incoming concentration.</a:t>
            </a:r>
          </a:p>
        </p:txBody>
      </p:sp>
    </p:spTree>
    <p:extLst>
      <p:ext uri="{BB962C8B-B14F-4D97-AF65-F5344CB8AC3E}">
        <p14:creationId xmlns:p14="http://schemas.microsoft.com/office/powerpoint/2010/main" val="2276820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6D1FEAC-F62B-4FCD-9205-0D957DB67092}"/>
              </a:ext>
            </a:extLst>
          </p:cNvPr>
          <p:cNvSpPr>
            <a:spLocks noGrp="1"/>
          </p:cNvSpPr>
          <p:nvPr>
            <p:ph type="title"/>
          </p:nvPr>
        </p:nvSpPr>
        <p:spPr/>
        <p:txBody>
          <a:bodyPr>
            <a:noAutofit/>
          </a:bodyPr>
          <a:lstStyle/>
          <a:p>
            <a:r>
              <a:rPr lang="en-US" dirty="0"/>
              <a:t>Example 2.3.3: Define Mathematical Expressions</a:t>
            </a:r>
            <a:endParaRPr lang="en-IN" dirty="0"/>
          </a:p>
        </p:txBody>
      </p:sp>
      <p:sp>
        <p:nvSpPr>
          <p:cNvPr id="5" name="Content Placeholder 4">
            <a:extLst>
              <a:ext uri="{FF2B5EF4-FFF2-40B4-BE49-F238E27FC236}">
                <a16:creationId xmlns:a16="http://schemas.microsoft.com/office/drawing/2014/main" id="{0270E34D-4B5C-4F2F-BDBA-3F6A0E3CCD43}"/>
              </a:ext>
            </a:extLst>
          </p:cNvPr>
          <p:cNvSpPr>
            <a:spLocks noGrp="1"/>
          </p:cNvSpPr>
          <p:nvPr>
            <p:ph sz="quarter" idx="15"/>
          </p:nvPr>
        </p:nvSpPr>
        <p:spPr>
          <a:xfrm>
            <a:off x="380060" y="1692274"/>
            <a:ext cx="8534400" cy="1363133"/>
          </a:xfrm>
        </p:spPr>
        <p:txBody>
          <a:bodyPr/>
          <a:lstStyle/>
          <a:p>
            <a:pPr marL="461963" indent="-461963" algn="l">
              <a:lnSpc>
                <a:spcPct val="100000"/>
              </a:lnSpc>
              <a:spcBef>
                <a:spcPts val="624"/>
              </a:spcBef>
              <a:buClr>
                <a:schemeClr val="accent2"/>
              </a:buClr>
              <a:buFont typeface="Arial" panose="020B0604020202020204" pitchFamily="34" charset="0"/>
              <a:buChar char="•"/>
            </a:pPr>
            <a:r>
              <a:rPr lang="en-US" sz="2400" dirty="0"/>
              <a:t>Assume toxic waste is neither created or destroyed in pond, and distribution of toxic waste in pond is uniform (stirred).</a:t>
            </a:r>
          </a:p>
          <a:p>
            <a:pPr marL="461963" indent="-461963" algn="l">
              <a:lnSpc>
                <a:spcPct val="100000"/>
              </a:lnSpc>
              <a:spcBef>
                <a:spcPts val="624"/>
              </a:spcBef>
              <a:buClr>
                <a:schemeClr val="accent2"/>
              </a:buClr>
              <a:buFont typeface="Arial" panose="020B0604020202020204" pitchFamily="34" charset="0"/>
              <a:buChar char="•"/>
            </a:pPr>
            <a:r>
              <a:rPr lang="en-US" sz="2400" dirty="0"/>
              <a:t>Then</a:t>
            </a:r>
          </a:p>
        </p:txBody>
      </p:sp>
      <p:graphicFrame>
        <p:nvGraphicFramePr>
          <p:cNvPr id="6" name="Object 5" descr="equation left hand side d times cap q divided by d times t equals right hand side rate in minus rate out">
            <a:extLst>
              <a:ext uri="{FF2B5EF4-FFF2-40B4-BE49-F238E27FC236}">
                <a16:creationId xmlns:a16="http://schemas.microsoft.com/office/drawing/2014/main" id="{D1B23134-C08E-4022-8DB8-C5B1D189F4AA}"/>
              </a:ext>
            </a:extLst>
          </p:cNvPr>
          <p:cNvGraphicFramePr>
            <a:graphicFrameLocks noChangeAspect="1"/>
          </p:cNvGraphicFramePr>
          <p:nvPr>
            <p:extLst>
              <p:ext uri="{D42A27DB-BD31-4B8C-83A1-F6EECF244321}">
                <p14:modId xmlns:p14="http://schemas.microsoft.com/office/powerpoint/2010/main" val="303238612"/>
              </p:ext>
            </p:extLst>
          </p:nvPr>
        </p:nvGraphicFramePr>
        <p:xfrm>
          <a:off x="1678911" y="2518055"/>
          <a:ext cx="2063942" cy="576417"/>
        </p:xfrm>
        <a:graphic>
          <a:graphicData uri="http://schemas.openxmlformats.org/presentationml/2006/ole">
            <mc:AlternateContent xmlns:mc="http://schemas.openxmlformats.org/markup-compatibility/2006">
              <mc:Choice xmlns:v="urn:schemas-microsoft-com:vml" Requires="v">
                <p:oleObj name="Equation" r:id="rId3" imgW="1409400" imgH="393480" progId="Equation.DSMT4">
                  <p:embed/>
                </p:oleObj>
              </mc:Choice>
              <mc:Fallback>
                <p:oleObj name="Equation" r:id="rId3" imgW="1409400" imgH="393480" progId="Equation.DSMT4">
                  <p:embed/>
                  <p:pic>
                    <p:nvPicPr>
                      <p:cNvPr id="3" name="Object 2"/>
                      <p:cNvPicPr/>
                      <p:nvPr/>
                    </p:nvPicPr>
                    <p:blipFill>
                      <a:blip r:embed="rId4"/>
                      <a:stretch>
                        <a:fillRect/>
                      </a:stretch>
                    </p:blipFill>
                    <p:spPr>
                      <a:xfrm>
                        <a:off x="1678911" y="2518055"/>
                        <a:ext cx="2063942" cy="576417"/>
                      </a:xfrm>
                      <a:prstGeom prst="rect">
                        <a:avLst/>
                      </a:prstGeom>
                    </p:spPr>
                  </p:pic>
                </p:oleObj>
              </mc:Fallback>
            </mc:AlternateContent>
          </a:graphicData>
        </a:graphic>
      </p:graphicFrame>
      <p:sp>
        <p:nvSpPr>
          <p:cNvPr id="37" name="Content Placeholder 36">
            <a:extLst>
              <a:ext uri="{FF2B5EF4-FFF2-40B4-BE49-F238E27FC236}">
                <a16:creationId xmlns:a16="http://schemas.microsoft.com/office/drawing/2014/main" id="{53FDF9C1-4121-4D23-AEAE-AB7D857D27FB}"/>
              </a:ext>
            </a:extLst>
          </p:cNvPr>
          <p:cNvSpPr>
            <a:spLocks noGrp="1"/>
          </p:cNvSpPr>
          <p:nvPr>
            <p:ph sz="quarter" idx="16"/>
          </p:nvPr>
        </p:nvSpPr>
        <p:spPr>
          <a:xfrm>
            <a:off x="334603" y="3200400"/>
            <a:ext cx="1646597" cy="435240"/>
          </a:xfrm>
        </p:spPr>
        <p:txBody>
          <a:bodyPr/>
          <a:lstStyle/>
          <a:p>
            <a:pPr marL="461963" indent="-461963">
              <a:buClr>
                <a:schemeClr val="accent2"/>
              </a:buClr>
              <a:buFont typeface="Arial" panose="020B0604020202020204" pitchFamily="34" charset="0"/>
              <a:buChar char="•"/>
              <a:tabLst>
                <a:tab pos="517525" algn="l"/>
              </a:tabLst>
            </a:pPr>
            <a:r>
              <a:rPr lang="en-US" sz="2400" dirty="0"/>
              <a:t>Rate in:</a:t>
            </a:r>
          </a:p>
        </p:txBody>
      </p:sp>
      <p:graphicFrame>
        <p:nvGraphicFramePr>
          <p:cNvPr id="7" name="Object 6" descr="open left parenthesis five multiplication 10 super six close gal solidus yr open left parenthesis two plus sine of two times t close g solidus gal">
            <a:extLst>
              <a:ext uri="{FF2B5EF4-FFF2-40B4-BE49-F238E27FC236}">
                <a16:creationId xmlns:a16="http://schemas.microsoft.com/office/drawing/2014/main" id="{BBC8B971-16E9-40F1-AFBD-4F8800DB67B7}"/>
              </a:ext>
            </a:extLst>
          </p:cNvPr>
          <p:cNvGraphicFramePr>
            <a:graphicFrameLocks noChangeAspect="1"/>
          </p:cNvGraphicFramePr>
          <p:nvPr>
            <p:extLst>
              <p:ext uri="{D42A27DB-BD31-4B8C-83A1-F6EECF244321}">
                <p14:modId xmlns:p14="http://schemas.microsoft.com/office/powerpoint/2010/main" val="1090505518"/>
              </p:ext>
            </p:extLst>
          </p:nvPr>
        </p:nvGraphicFramePr>
        <p:xfrm>
          <a:off x="1977949" y="3226570"/>
          <a:ext cx="2975051" cy="409069"/>
        </p:xfrm>
        <a:graphic>
          <a:graphicData uri="http://schemas.openxmlformats.org/presentationml/2006/ole">
            <mc:AlternateContent xmlns:mc="http://schemas.openxmlformats.org/markup-compatibility/2006">
              <mc:Choice xmlns:v="urn:schemas-microsoft-com:vml" Requires="v">
                <p:oleObj name="Equation" r:id="rId5" imgW="2031840" imgH="279360" progId="Equation.DSMT4">
                  <p:embed/>
                </p:oleObj>
              </mc:Choice>
              <mc:Fallback>
                <p:oleObj name="Equation" r:id="rId5" imgW="2031840" imgH="279360" progId="Equation.DSMT4">
                  <p:embed/>
                  <p:pic>
                    <p:nvPicPr>
                      <p:cNvPr id="4" name="Object 3"/>
                      <p:cNvPicPr>
                        <a:picLocks noChangeAspect="1" noChangeArrowheads="1"/>
                      </p:cNvPicPr>
                      <p:nvPr/>
                    </p:nvPicPr>
                    <p:blipFill>
                      <a:blip r:embed="rId6"/>
                      <a:srcRect/>
                      <a:stretch>
                        <a:fillRect/>
                      </a:stretch>
                    </p:blipFill>
                    <p:spPr bwMode="auto">
                      <a:xfrm>
                        <a:off x="1977949" y="3226570"/>
                        <a:ext cx="2975051" cy="409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 name="Content Placeholder 22">
            <a:extLst>
              <a:ext uri="{FF2B5EF4-FFF2-40B4-BE49-F238E27FC236}">
                <a16:creationId xmlns:a16="http://schemas.microsoft.com/office/drawing/2014/main" id="{2526B00B-0617-402E-A49A-BF377A8B11CE}"/>
              </a:ext>
            </a:extLst>
          </p:cNvPr>
          <p:cNvSpPr>
            <a:spLocks noGrp="1"/>
          </p:cNvSpPr>
          <p:nvPr>
            <p:ph sz="quarter" idx="18"/>
          </p:nvPr>
        </p:nvSpPr>
        <p:spPr>
          <a:xfrm>
            <a:off x="380060" y="3788039"/>
            <a:ext cx="8334022" cy="1344324"/>
          </a:xfrm>
        </p:spPr>
        <p:txBody>
          <a:bodyPr/>
          <a:lstStyle/>
          <a:p>
            <a:pPr marL="461963" indent="-461963">
              <a:buClr>
                <a:schemeClr val="accent2"/>
              </a:buClr>
            </a:pPr>
            <a:r>
              <a:rPr lang="en-US" sz="2400" dirty="0"/>
              <a:t>If there is </a:t>
            </a:r>
            <a:r>
              <a:rPr lang="en-US" sz="2400" i="1" dirty="0"/>
              <a:t>Q</a:t>
            </a:r>
            <a:r>
              <a:rPr lang="en-US" sz="2400" dirty="0"/>
              <a:t>(</a:t>
            </a:r>
            <a:r>
              <a:rPr lang="en-US" sz="2400" i="1" dirty="0"/>
              <a:t>t</a:t>
            </a:r>
            <a:r>
              <a:rPr lang="en-US" sz="2400" dirty="0"/>
              <a:t>) g of toxic waste in pond at time </a:t>
            </a:r>
            <a:r>
              <a:rPr lang="en-US" sz="2400" i="1" dirty="0"/>
              <a:t>t</a:t>
            </a:r>
            <a:r>
              <a:rPr lang="en-US" sz="2400" dirty="0"/>
              <a:t>, then concentration of salt is </a:t>
            </a:r>
            <a:r>
              <a:rPr lang="en-US" sz="2400" i="1" dirty="0"/>
              <a:t>Q</a:t>
            </a:r>
            <a:r>
              <a:rPr lang="en-US" sz="2400" dirty="0"/>
              <a:t>(</a:t>
            </a:r>
            <a:r>
              <a:rPr lang="en-US" sz="2400" i="1" dirty="0"/>
              <a:t>t</a:t>
            </a:r>
            <a:r>
              <a:rPr lang="en-US" sz="2400" dirty="0"/>
              <a:t>) </a:t>
            </a:r>
            <a:r>
              <a:rPr lang="en-US" sz="2400" dirty="0" err="1"/>
              <a:t>lb</a:t>
            </a:r>
            <a:r>
              <a:rPr lang="en-US" sz="2400" dirty="0"/>
              <a:t>/10</a:t>
            </a:r>
            <a:r>
              <a:rPr lang="en-US" sz="2400" baseline="30000" dirty="0"/>
              <a:t>7</a:t>
            </a:r>
            <a:r>
              <a:rPr lang="en-US" sz="2400" dirty="0"/>
              <a:t> gal</a:t>
            </a:r>
          </a:p>
          <a:p>
            <a:pPr marL="461963" indent="-461963">
              <a:buClr>
                <a:schemeClr val="accent2"/>
              </a:buClr>
            </a:pPr>
            <a:r>
              <a:rPr lang="en-US" sz="2400" dirty="0"/>
              <a:t>Rate out:</a:t>
            </a:r>
          </a:p>
        </p:txBody>
      </p:sp>
      <p:graphicFrame>
        <p:nvGraphicFramePr>
          <p:cNvPr id="9" name="Object 8" descr="open left parenthesis five multiplication 10 super six close gal solidus year open left parenthesis cap q of t solidus 10 super seven close g solidus gal equation left hand side equals right hand side cap q of t solidus two g solidus yr">
            <a:extLst>
              <a:ext uri="{FF2B5EF4-FFF2-40B4-BE49-F238E27FC236}">
                <a16:creationId xmlns:a16="http://schemas.microsoft.com/office/drawing/2014/main" id="{F19F5E55-3B5B-42A7-BC2D-EBF81E8D307A}"/>
              </a:ext>
            </a:extLst>
          </p:cNvPr>
          <p:cNvGraphicFramePr>
            <a:graphicFrameLocks noChangeAspect="1"/>
          </p:cNvGraphicFramePr>
          <p:nvPr>
            <p:extLst>
              <p:ext uri="{D42A27DB-BD31-4B8C-83A1-F6EECF244321}">
                <p14:modId xmlns:p14="http://schemas.microsoft.com/office/powerpoint/2010/main" val="3551554582"/>
              </p:ext>
            </p:extLst>
          </p:nvPr>
        </p:nvGraphicFramePr>
        <p:xfrm>
          <a:off x="2115991" y="4662463"/>
          <a:ext cx="4948238" cy="450850"/>
        </p:xfrm>
        <a:graphic>
          <a:graphicData uri="http://schemas.openxmlformats.org/presentationml/2006/ole">
            <mc:AlternateContent xmlns:mc="http://schemas.openxmlformats.org/markup-compatibility/2006">
              <mc:Choice xmlns:v="urn:schemas-microsoft-com:vml" Requires="v">
                <p:oleObj name="Equation" r:id="rId7" imgW="3073320" imgH="279360" progId="Equation.DSMT4">
                  <p:embed/>
                </p:oleObj>
              </mc:Choice>
              <mc:Fallback>
                <p:oleObj name="Equation" r:id="rId7" imgW="3073320" imgH="279360" progId="Equation.DSMT4">
                  <p:embed/>
                  <p:pic>
                    <p:nvPicPr>
                      <p:cNvPr id="6" name="Object 5"/>
                      <p:cNvPicPr>
                        <a:picLocks noChangeAspect="1" noChangeArrowheads="1"/>
                      </p:cNvPicPr>
                      <p:nvPr/>
                    </p:nvPicPr>
                    <p:blipFill>
                      <a:blip r:embed="rId8"/>
                      <a:srcRect/>
                      <a:stretch>
                        <a:fillRect/>
                      </a:stretch>
                    </p:blipFill>
                    <p:spPr bwMode="auto">
                      <a:xfrm>
                        <a:off x="2115991" y="4662463"/>
                        <a:ext cx="4948238"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68406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08EA2-DF9E-40BA-B8AF-2B31F6ABFE72}"/>
              </a:ext>
            </a:extLst>
          </p:cNvPr>
          <p:cNvSpPr>
            <a:spLocks noGrp="1"/>
          </p:cNvSpPr>
          <p:nvPr>
            <p:ph type="title"/>
          </p:nvPr>
        </p:nvSpPr>
        <p:spPr/>
        <p:txBody>
          <a:bodyPr>
            <a:noAutofit/>
          </a:bodyPr>
          <a:lstStyle/>
          <a:p>
            <a:r>
              <a:rPr lang="en-US" dirty="0"/>
              <a:t>Example 2.3.3: Include Initial Conditions</a:t>
            </a:r>
            <a:endParaRPr lang="en-IN" dirty="0"/>
          </a:p>
        </p:txBody>
      </p:sp>
      <p:sp>
        <p:nvSpPr>
          <p:cNvPr id="3" name="Content Placeholder 2">
            <a:extLst>
              <a:ext uri="{FF2B5EF4-FFF2-40B4-BE49-F238E27FC236}">
                <a16:creationId xmlns:a16="http://schemas.microsoft.com/office/drawing/2014/main" id="{D7E14FBC-2FAD-4B2D-89D5-180BFB7C410C}"/>
              </a:ext>
            </a:extLst>
          </p:cNvPr>
          <p:cNvSpPr>
            <a:spLocks noGrp="1"/>
          </p:cNvSpPr>
          <p:nvPr>
            <p:ph sz="quarter" idx="15"/>
          </p:nvPr>
        </p:nvSpPr>
        <p:spPr>
          <a:xfrm>
            <a:off x="380060" y="1600200"/>
            <a:ext cx="8534400" cy="888012"/>
          </a:xfrm>
        </p:spPr>
        <p:txBody>
          <a:bodyPr/>
          <a:lstStyle/>
          <a:p>
            <a:pPr marL="461963" indent="-461963" algn="l">
              <a:lnSpc>
                <a:spcPct val="100000"/>
              </a:lnSpc>
              <a:spcBef>
                <a:spcPts val="624"/>
              </a:spcBef>
              <a:buClr>
                <a:schemeClr val="accent2"/>
              </a:buClr>
              <a:buFont typeface="Arial" panose="020B0604020202020204" pitchFamily="34" charset="0"/>
              <a:buChar char="•"/>
            </a:pPr>
            <a:r>
              <a:rPr lang="en-US" sz="2400" dirty="0">
                <a:solidFill>
                  <a:schemeClr val="dk1"/>
                </a:solidFill>
                <a:ea typeface="Times New Roman"/>
                <a:cs typeface="Times New Roman"/>
                <a:sym typeface="Times New Roman"/>
              </a:rPr>
              <a:t>Recall from previous slide that</a:t>
            </a:r>
          </a:p>
          <a:p>
            <a:pPr marL="914400" lvl="1" indent="-452438">
              <a:lnSpc>
                <a:spcPct val="100000"/>
              </a:lnSpc>
              <a:spcBef>
                <a:spcPts val="624"/>
              </a:spcBef>
              <a:buClr>
                <a:schemeClr val="accent2"/>
              </a:buClr>
              <a:buSzPct val="80000"/>
              <a:buFont typeface="Courier New" panose="02070309020205020404" pitchFamily="49" charset="0"/>
              <a:buChar char="o"/>
            </a:pPr>
            <a:r>
              <a:rPr lang="en-US" sz="2200" dirty="0">
                <a:solidFill>
                  <a:schemeClr val="dk1"/>
                </a:solidFill>
                <a:latin typeface="+mn-lt"/>
                <a:ea typeface="Times New Roman"/>
                <a:cs typeface="Times New Roman"/>
                <a:sym typeface="Times New Roman"/>
              </a:rPr>
              <a:t>Rate in:</a:t>
            </a:r>
          </a:p>
        </p:txBody>
      </p:sp>
      <p:graphicFrame>
        <p:nvGraphicFramePr>
          <p:cNvPr id="7" name="Object 6" descr="open left parenthesis five multiplication 10 super six close gal solidus yr open left parenthesis two plus sine of two times t close g solidus gal">
            <a:extLst>
              <a:ext uri="{FF2B5EF4-FFF2-40B4-BE49-F238E27FC236}">
                <a16:creationId xmlns:a16="http://schemas.microsoft.com/office/drawing/2014/main" id="{FB1362ED-F6DB-41C6-A847-04C10C531246}"/>
              </a:ext>
            </a:extLst>
          </p:cNvPr>
          <p:cNvGraphicFramePr>
            <a:graphicFrameLocks noChangeAspect="1"/>
          </p:cNvGraphicFramePr>
          <p:nvPr>
            <p:extLst>
              <p:ext uri="{D42A27DB-BD31-4B8C-83A1-F6EECF244321}">
                <p14:modId xmlns:p14="http://schemas.microsoft.com/office/powerpoint/2010/main" val="352422378"/>
              </p:ext>
            </p:extLst>
          </p:nvPr>
        </p:nvGraphicFramePr>
        <p:xfrm>
          <a:off x="2342178" y="2073334"/>
          <a:ext cx="3068022" cy="409069"/>
        </p:xfrm>
        <a:graphic>
          <a:graphicData uri="http://schemas.openxmlformats.org/presentationml/2006/ole">
            <mc:AlternateContent xmlns:mc="http://schemas.openxmlformats.org/markup-compatibility/2006">
              <mc:Choice xmlns:v="urn:schemas-microsoft-com:vml" Requires="v">
                <p:oleObj name="Equation" r:id="rId3" imgW="2095200" imgH="279360" progId="Equation.DSMT4">
                  <p:embed/>
                </p:oleObj>
              </mc:Choice>
              <mc:Fallback>
                <p:oleObj name="Equation" r:id="rId3" imgW="2095200" imgH="279360" progId="Equation.DSMT4">
                  <p:embed/>
                  <p:pic>
                    <p:nvPicPr>
                      <p:cNvPr id="3" name="Object 2"/>
                      <p:cNvPicPr/>
                      <p:nvPr/>
                    </p:nvPicPr>
                    <p:blipFill>
                      <a:blip r:embed="rId4"/>
                      <a:stretch>
                        <a:fillRect/>
                      </a:stretch>
                    </p:blipFill>
                    <p:spPr>
                      <a:xfrm>
                        <a:off x="2342178" y="2073334"/>
                        <a:ext cx="3068022" cy="409069"/>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8E1296C7-DB84-42B1-BF98-3110CA3BEB73}"/>
              </a:ext>
            </a:extLst>
          </p:cNvPr>
          <p:cNvSpPr>
            <a:spLocks noGrp="1"/>
          </p:cNvSpPr>
          <p:nvPr>
            <p:ph sz="quarter" idx="16"/>
          </p:nvPr>
        </p:nvSpPr>
        <p:spPr>
          <a:xfrm>
            <a:off x="392913" y="2443975"/>
            <a:ext cx="4179087" cy="985026"/>
          </a:xfrm>
        </p:spPr>
        <p:txBody>
          <a:bodyPr/>
          <a:lstStyle/>
          <a:p>
            <a:pPr marL="914400" lvl="1" indent="-457200">
              <a:lnSpc>
                <a:spcPct val="100000"/>
              </a:lnSpc>
              <a:spcBef>
                <a:spcPts val="624"/>
              </a:spcBef>
              <a:buClr>
                <a:schemeClr val="accent2"/>
              </a:buClr>
              <a:buSzPct val="80000"/>
              <a:buFont typeface="Courier New" panose="02070309020205020404" pitchFamily="49" charset="0"/>
              <a:buChar char="o"/>
            </a:pPr>
            <a:r>
              <a:rPr lang="en-US" sz="2200" dirty="0">
                <a:solidFill>
                  <a:schemeClr val="dk1"/>
                </a:solidFill>
                <a:ea typeface="Times New Roman"/>
                <a:cs typeface="Times New Roman"/>
                <a:sym typeface="Times New Roman"/>
              </a:rPr>
              <a:t>Rate out:</a:t>
            </a:r>
          </a:p>
          <a:p>
            <a:pPr marL="461963" indent="-461963">
              <a:lnSpc>
                <a:spcPct val="100000"/>
              </a:lnSpc>
              <a:spcBef>
                <a:spcPts val="624"/>
              </a:spcBef>
              <a:buClr>
                <a:schemeClr val="accent2"/>
              </a:buClr>
              <a:buSzPct val="100000"/>
              <a:buFont typeface="Arial" panose="020B0604020202020204" pitchFamily="34" charset="0"/>
              <a:buChar char="•"/>
            </a:pPr>
            <a:r>
              <a:rPr lang="en-US" sz="2400" dirty="0">
                <a:solidFill>
                  <a:schemeClr val="dk1"/>
                </a:solidFill>
                <a:ea typeface="Times New Roman"/>
                <a:cs typeface="Times New Roman"/>
                <a:sym typeface="Times New Roman"/>
              </a:rPr>
              <a:t>Then initial value problem is</a:t>
            </a:r>
          </a:p>
        </p:txBody>
      </p:sp>
      <p:graphicFrame>
        <p:nvGraphicFramePr>
          <p:cNvPr id="8" name="Object 7" descr="open left parenthesis five multiplication 10 super six close gal solidus year open left parenthesis cap q of t solidus 10 super seven close equation left hand side g solidus gal equals right hand side cap q of t solidus two g solidus yr">
            <a:extLst>
              <a:ext uri="{FF2B5EF4-FFF2-40B4-BE49-F238E27FC236}">
                <a16:creationId xmlns:a16="http://schemas.microsoft.com/office/drawing/2014/main" id="{0FC949A2-E62D-45A1-A17F-2EF63D5D9FA3}"/>
              </a:ext>
            </a:extLst>
          </p:cNvPr>
          <p:cNvGraphicFramePr>
            <a:graphicFrameLocks noChangeAspect="1"/>
          </p:cNvGraphicFramePr>
          <p:nvPr>
            <p:extLst>
              <p:ext uri="{D42A27DB-BD31-4B8C-83A1-F6EECF244321}">
                <p14:modId xmlns:p14="http://schemas.microsoft.com/office/powerpoint/2010/main" val="2079224671"/>
              </p:ext>
            </p:extLst>
          </p:nvPr>
        </p:nvGraphicFramePr>
        <p:xfrm>
          <a:off x="2506832" y="2474913"/>
          <a:ext cx="4616714" cy="419702"/>
        </p:xfrm>
        <a:graphic>
          <a:graphicData uri="http://schemas.openxmlformats.org/presentationml/2006/ole">
            <mc:AlternateContent xmlns:mc="http://schemas.openxmlformats.org/markup-compatibility/2006">
              <mc:Choice xmlns:v="urn:schemas-microsoft-com:vml" Requires="v">
                <p:oleObj name="Equation" r:id="rId5" imgW="3073320" imgH="279360" progId="Equation.DSMT4">
                  <p:embed/>
                </p:oleObj>
              </mc:Choice>
              <mc:Fallback>
                <p:oleObj name="Equation" r:id="rId5" imgW="3073320" imgH="279360" progId="Equation.DSMT4">
                  <p:embed/>
                  <p:pic>
                    <p:nvPicPr>
                      <p:cNvPr id="4" name="Object 3"/>
                      <p:cNvPicPr>
                        <a:picLocks noChangeAspect="1" noChangeArrowheads="1"/>
                      </p:cNvPicPr>
                      <p:nvPr/>
                    </p:nvPicPr>
                    <p:blipFill>
                      <a:blip r:embed="rId6"/>
                      <a:srcRect/>
                      <a:stretch>
                        <a:fillRect/>
                      </a:stretch>
                    </p:blipFill>
                    <p:spPr bwMode="auto">
                      <a:xfrm>
                        <a:off x="2506832" y="2474913"/>
                        <a:ext cx="4616714" cy="419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descr="equation left hand side d times cap q divided by d times t equals right hand side open left parenthesis five multiplication 10 super six close times open left parenthesis two plus sine of two times t close minus cap q of t divided by two comma cap q of zero equals zero">
            <a:extLst>
              <a:ext uri="{FF2B5EF4-FFF2-40B4-BE49-F238E27FC236}">
                <a16:creationId xmlns:a16="http://schemas.microsoft.com/office/drawing/2014/main" id="{112803A0-C11A-4DC1-AD25-4E60EF393F19}"/>
              </a:ext>
            </a:extLst>
          </p:cNvPr>
          <p:cNvGraphicFramePr>
            <a:graphicFrameLocks noChangeAspect="1"/>
          </p:cNvGraphicFramePr>
          <p:nvPr>
            <p:extLst>
              <p:ext uri="{D42A27DB-BD31-4B8C-83A1-F6EECF244321}">
                <p14:modId xmlns:p14="http://schemas.microsoft.com/office/powerpoint/2010/main" val="4030176925"/>
              </p:ext>
            </p:extLst>
          </p:nvPr>
        </p:nvGraphicFramePr>
        <p:xfrm>
          <a:off x="2288444" y="3313197"/>
          <a:ext cx="4520219" cy="674964"/>
        </p:xfrm>
        <a:graphic>
          <a:graphicData uri="http://schemas.openxmlformats.org/presentationml/2006/ole">
            <mc:AlternateContent xmlns:mc="http://schemas.openxmlformats.org/markup-compatibility/2006">
              <mc:Choice xmlns:v="urn:schemas-microsoft-com:vml" Requires="v">
                <p:oleObj name="Equation" r:id="rId7" imgW="2806560" imgH="419040" progId="Equation.DSMT4">
                  <p:embed/>
                </p:oleObj>
              </mc:Choice>
              <mc:Fallback>
                <p:oleObj name="Equation" r:id="rId7" imgW="2806560" imgH="419040" progId="Equation.DSMT4">
                  <p:embed/>
                  <p:pic>
                    <p:nvPicPr>
                      <p:cNvPr id="5" name="Object 4"/>
                      <p:cNvPicPr>
                        <a:picLocks noChangeAspect="1" noChangeArrowheads="1"/>
                      </p:cNvPicPr>
                      <p:nvPr/>
                    </p:nvPicPr>
                    <p:blipFill>
                      <a:blip r:embed="rId8"/>
                      <a:srcRect/>
                      <a:stretch>
                        <a:fillRect/>
                      </a:stretch>
                    </p:blipFill>
                    <p:spPr bwMode="auto">
                      <a:xfrm>
                        <a:off x="2288444" y="3313197"/>
                        <a:ext cx="4520219" cy="674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Content Placeholder 12">
            <a:extLst>
              <a:ext uri="{FF2B5EF4-FFF2-40B4-BE49-F238E27FC236}">
                <a16:creationId xmlns:a16="http://schemas.microsoft.com/office/drawing/2014/main" id="{3C53DB9E-C48E-43B1-B2C4-EC2C25F0B4FD}"/>
              </a:ext>
            </a:extLst>
          </p:cNvPr>
          <p:cNvSpPr>
            <a:spLocks noGrp="1"/>
          </p:cNvSpPr>
          <p:nvPr>
            <p:ph sz="quarter" idx="18"/>
          </p:nvPr>
        </p:nvSpPr>
        <p:spPr>
          <a:xfrm>
            <a:off x="328789" y="4123337"/>
            <a:ext cx="7596011" cy="574977"/>
          </a:xfrm>
        </p:spPr>
        <p:txBody>
          <a:bodyPr/>
          <a:lstStyle/>
          <a:p>
            <a:pPr marL="461963" indent="-461963">
              <a:buClr>
                <a:schemeClr val="accent2"/>
              </a:buClr>
            </a:pPr>
            <a:r>
              <a:rPr lang="en-US" sz="2400" dirty="0"/>
              <a:t>Change of variable (scaling): Let </a:t>
            </a:r>
            <a:r>
              <a:rPr lang="en-US" sz="2400" i="1" dirty="0"/>
              <a:t>q</a:t>
            </a:r>
            <a:r>
              <a:rPr lang="en-US" sz="2400" dirty="0"/>
              <a:t>(t) = </a:t>
            </a:r>
            <a:r>
              <a:rPr lang="en-US" sz="2400" i="1" dirty="0"/>
              <a:t>Q</a:t>
            </a:r>
            <a:r>
              <a:rPr lang="en-US" sz="2400" dirty="0"/>
              <a:t>(t)/10</a:t>
            </a:r>
            <a:r>
              <a:rPr lang="en-US" sz="2400" baseline="30000" dirty="0"/>
              <a:t>6</a:t>
            </a:r>
            <a:r>
              <a:rPr lang="en-US" sz="2400" dirty="0"/>
              <a:t>. Then</a:t>
            </a:r>
          </a:p>
        </p:txBody>
      </p:sp>
      <p:graphicFrame>
        <p:nvGraphicFramePr>
          <p:cNvPr id="11" name="Object 10" descr="equation left hand side d times q divided by d times t plus one divided by two times q equals right hand side 10 plus five times sine of two times t where q of zero equals zero">
            <a:extLst>
              <a:ext uri="{FF2B5EF4-FFF2-40B4-BE49-F238E27FC236}">
                <a16:creationId xmlns:a16="http://schemas.microsoft.com/office/drawing/2014/main" id="{8826C9CD-6441-466D-B014-B1CC73BC8EFC}"/>
              </a:ext>
            </a:extLst>
          </p:cNvPr>
          <p:cNvGraphicFramePr>
            <a:graphicFrameLocks noChangeAspect="1"/>
          </p:cNvGraphicFramePr>
          <p:nvPr>
            <p:extLst>
              <p:ext uri="{D42A27DB-BD31-4B8C-83A1-F6EECF244321}">
                <p14:modId xmlns:p14="http://schemas.microsoft.com/office/powerpoint/2010/main" val="388812076"/>
              </p:ext>
            </p:extLst>
          </p:nvPr>
        </p:nvGraphicFramePr>
        <p:xfrm>
          <a:off x="2392915" y="4715393"/>
          <a:ext cx="4432269" cy="697465"/>
        </p:xfrm>
        <a:graphic>
          <a:graphicData uri="http://schemas.openxmlformats.org/presentationml/2006/ole">
            <mc:AlternateContent xmlns:mc="http://schemas.openxmlformats.org/markup-compatibility/2006">
              <mc:Choice xmlns:v="urn:schemas-microsoft-com:vml" Requires="v">
                <p:oleObj name="Equation" r:id="rId9" imgW="2501640" imgH="393480" progId="Equation.DSMT4">
                  <p:embed/>
                </p:oleObj>
              </mc:Choice>
              <mc:Fallback>
                <p:oleObj name="Equation" r:id="rId9" imgW="2501640" imgH="393480" progId="Equation.DSMT4">
                  <p:embed/>
                  <p:pic>
                    <p:nvPicPr>
                      <p:cNvPr id="7" name="Object 6"/>
                      <p:cNvPicPr>
                        <a:picLocks noChangeAspect="1" noChangeArrowheads="1"/>
                      </p:cNvPicPr>
                      <p:nvPr/>
                    </p:nvPicPr>
                    <p:blipFill>
                      <a:blip r:embed="rId10"/>
                      <a:srcRect/>
                      <a:stretch>
                        <a:fillRect/>
                      </a:stretch>
                    </p:blipFill>
                    <p:spPr bwMode="auto">
                      <a:xfrm>
                        <a:off x="2392915" y="4715393"/>
                        <a:ext cx="4432269" cy="697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4246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4CAF5-4439-4654-ACCA-25EE6531C42A}"/>
              </a:ext>
            </a:extLst>
          </p:cNvPr>
          <p:cNvSpPr>
            <a:spLocks noGrp="1"/>
          </p:cNvSpPr>
          <p:nvPr>
            <p:ph type="title"/>
          </p:nvPr>
        </p:nvSpPr>
        <p:spPr>
          <a:xfrm>
            <a:off x="281354" y="457200"/>
            <a:ext cx="8534400" cy="1143000"/>
          </a:xfrm>
        </p:spPr>
        <p:txBody>
          <a:bodyPr>
            <a:noAutofit/>
          </a:bodyPr>
          <a:lstStyle/>
          <a:p>
            <a:r>
              <a:rPr lang="en-US" dirty="0"/>
              <a:t>Example 2.3.3: Solve the Initial Value Problem</a:t>
            </a:r>
            <a:endParaRPr lang="en-IN" dirty="0"/>
          </a:p>
        </p:txBody>
      </p:sp>
      <p:sp>
        <p:nvSpPr>
          <p:cNvPr id="3" name="Content Placeholder 2">
            <a:extLst>
              <a:ext uri="{FF2B5EF4-FFF2-40B4-BE49-F238E27FC236}">
                <a16:creationId xmlns:a16="http://schemas.microsoft.com/office/drawing/2014/main" id="{1D585875-8E8C-40BA-98EC-D7E4C6C66118}"/>
              </a:ext>
            </a:extLst>
          </p:cNvPr>
          <p:cNvSpPr>
            <a:spLocks noGrp="1"/>
          </p:cNvSpPr>
          <p:nvPr>
            <p:ph sz="quarter" idx="15"/>
          </p:nvPr>
        </p:nvSpPr>
        <p:spPr>
          <a:xfrm>
            <a:off x="380060" y="1705915"/>
            <a:ext cx="8534400" cy="503885"/>
          </a:xfrm>
        </p:spPr>
        <p:txBody>
          <a:bodyPr/>
          <a:lstStyle/>
          <a:p>
            <a:pPr marL="461963" indent="-461963"/>
            <a:r>
              <a:rPr lang="en-US" sz="2400" dirty="0"/>
              <a:t>To solve the initial value problem</a:t>
            </a:r>
          </a:p>
        </p:txBody>
      </p:sp>
      <p:graphicFrame>
        <p:nvGraphicFramePr>
          <p:cNvPr id="6" name="Object 5" descr="equation left hand side d times q divided by d times t plus one divided by two times q equals right hand side 10 plus five times sine of two times t comma q of zero equals zero">
            <a:extLst>
              <a:ext uri="{FF2B5EF4-FFF2-40B4-BE49-F238E27FC236}">
                <a16:creationId xmlns:a16="http://schemas.microsoft.com/office/drawing/2014/main" id="{459BD43D-90F4-40E8-8100-A753628F42A7}"/>
              </a:ext>
            </a:extLst>
          </p:cNvPr>
          <p:cNvGraphicFramePr>
            <a:graphicFrameLocks noChangeAspect="1"/>
          </p:cNvGraphicFramePr>
          <p:nvPr>
            <p:extLst>
              <p:ext uri="{D42A27DB-BD31-4B8C-83A1-F6EECF244321}">
                <p14:modId xmlns:p14="http://schemas.microsoft.com/office/powerpoint/2010/main" val="3508169077"/>
              </p:ext>
            </p:extLst>
          </p:nvPr>
        </p:nvGraphicFramePr>
        <p:xfrm>
          <a:off x="3010098" y="2209800"/>
          <a:ext cx="3123804" cy="576417"/>
        </p:xfrm>
        <a:graphic>
          <a:graphicData uri="http://schemas.openxmlformats.org/presentationml/2006/ole">
            <mc:AlternateContent xmlns:mc="http://schemas.openxmlformats.org/markup-compatibility/2006">
              <mc:Choice xmlns:v="urn:schemas-microsoft-com:vml" Requires="v">
                <p:oleObj name="Equation" r:id="rId3" imgW="2133360" imgH="393480" progId="Equation.DSMT4">
                  <p:embed/>
                </p:oleObj>
              </mc:Choice>
              <mc:Fallback>
                <p:oleObj name="Equation" r:id="rId3" imgW="2133360" imgH="393480" progId="Equation.DSMT4">
                  <p:embed/>
                  <p:pic>
                    <p:nvPicPr>
                      <p:cNvPr id="3" name="Object 2"/>
                      <p:cNvPicPr>
                        <a:picLocks noChangeAspect="1" noChangeArrowheads="1"/>
                      </p:cNvPicPr>
                      <p:nvPr/>
                    </p:nvPicPr>
                    <p:blipFill>
                      <a:blip r:embed="rId4"/>
                      <a:srcRect/>
                      <a:stretch>
                        <a:fillRect/>
                      </a:stretch>
                    </p:blipFill>
                    <p:spPr bwMode="auto">
                      <a:xfrm>
                        <a:off x="3010098" y="2209800"/>
                        <a:ext cx="3123804" cy="576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Content Placeholder 4">
            <a:extLst>
              <a:ext uri="{FF2B5EF4-FFF2-40B4-BE49-F238E27FC236}">
                <a16:creationId xmlns:a16="http://schemas.microsoft.com/office/drawing/2014/main" id="{62AB2C59-E9B2-4D52-81B4-BDC2CCE692C7}"/>
              </a:ext>
            </a:extLst>
          </p:cNvPr>
          <p:cNvSpPr>
            <a:spLocks noGrp="1"/>
          </p:cNvSpPr>
          <p:nvPr>
            <p:ph sz="quarter" idx="18"/>
          </p:nvPr>
        </p:nvSpPr>
        <p:spPr>
          <a:xfrm>
            <a:off x="795051" y="2871775"/>
            <a:ext cx="7891749" cy="914400"/>
          </a:xfrm>
        </p:spPr>
        <p:txBody>
          <a:bodyPr/>
          <a:lstStyle/>
          <a:p>
            <a:pPr marL="0" indent="0">
              <a:spcBef>
                <a:spcPts val="0"/>
              </a:spcBef>
              <a:buNone/>
            </a:pPr>
            <a:r>
              <a:rPr lang="en-US" dirty="0"/>
              <a:t>use the integrating factor </a:t>
            </a:r>
            <a:r>
              <a:rPr lang="en-US" i="1" dirty="0"/>
              <a:t>e</a:t>
            </a:r>
            <a:r>
              <a:rPr lang="en-US" i="1" baseline="30000" dirty="0"/>
              <a:t>t</a:t>
            </a:r>
            <a:r>
              <a:rPr lang="en-US" baseline="30000" dirty="0"/>
              <a:t>/2</a:t>
            </a:r>
            <a:r>
              <a:rPr lang="en-US" dirty="0"/>
              <a:t> to solve the initial value problem and get general solution:</a:t>
            </a:r>
          </a:p>
        </p:txBody>
      </p:sp>
      <p:graphicFrame>
        <p:nvGraphicFramePr>
          <p:cNvPr id="7" name="Object 6" descr="q of t equals sum with 3 summands 20 minus 40 divided by 17 times cosine of two times t plus 10 divided by 17 times sine of two times t plus c times e super negative t solidus two">
            <a:extLst>
              <a:ext uri="{FF2B5EF4-FFF2-40B4-BE49-F238E27FC236}">
                <a16:creationId xmlns:a16="http://schemas.microsoft.com/office/drawing/2014/main" id="{59AA0220-C33A-4E3E-BAE0-7BDE66841EE5}"/>
              </a:ext>
            </a:extLst>
          </p:cNvPr>
          <p:cNvGraphicFramePr>
            <a:graphicFrameLocks noChangeAspect="1"/>
          </p:cNvGraphicFramePr>
          <p:nvPr>
            <p:extLst>
              <p:ext uri="{D42A27DB-BD31-4B8C-83A1-F6EECF244321}">
                <p14:modId xmlns:p14="http://schemas.microsoft.com/office/powerpoint/2010/main" val="3969527358"/>
              </p:ext>
            </p:extLst>
          </p:nvPr>
        </p:nvGraphicFramePr>
        <p:xfrm>
          <a:off x="2512636" y="3719336"/>
          <a:ext cx="4192964" cy="634059"/>
        </p:xfrm>
        <a:graphic>
          <a:graphicData uri="http://schemas.openxmlformats.org/presentationml/2006/ole">
            <mc:AlternateContent xmlns:mc="http://schemas.openxmlformats.org/markup-compatibility/2006">
              <mc:Choice xmlns:v="urn:schemas-microsoft-com:vml" Requires="v">
                <p:oleObj name="Equation" r:id="rId5" imgW="2603160" imgH="393480" progId="Equation.DSMT4">
                  <p:embed/>
                </p:oleObj>
              </mc:Choice>
              <mc:Fallback>
                <p:oleObj name="Equation" r:id="rId5" imgW="2603160" imgH="393480" progId="Equation.DSMT4">
                  <p:embed/>
                  <p:pic>
                    <p:nvPicPr>
                      <p:cNvPr id="4" name="Object 3"/>
                      <p:cNvPicPr>
                        <a:picLocks noChangeAspect="1" noChangeArrowheads="1"/>
                      </p:cNvPicPr>
                      <p:nvPr/>
                    </p:nvPicPr>
                    <p:blipFill>
                      <a:blip r:embed="rId6"/>
                      <a:srcRect/>
                      <a:stretch>
                        <a:fillRect/>
                      </a:stretch>
                    </p:blipFill>
                    <p:spPr bwMode="auto">
                      <a:xfrm>
                        <a:off x="2512636" y="3719336"/>
                        <a:ext cx="4192964" cy="634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Content Placeholder 7">
            <a:extLst>
              <a:ext uri="{FF2B5EF4-FFF2-40B4-BE49-F238E27FC236}">
                <a16:creationId xmlns:a16="http://schemas.microsoft.com/office/drawing/2014/main" id="{B340B9EF-0548-4825-A446-B9C1F5972EA7}"/>
              </a:ext>
            </a:extLst>
          </p:cNvPr>
          <p:cNvSpPr>
            <a:spLocks noGrp="1"/>
          </p:cNvSpPr>
          <p:nvPr>
            <p:ph sz="quarter" idx="21"/>
          </p:nvPr>
        </p:nvSpPr>
        <p:spPr>
          <a:xfrm>
            <a:off x="398815" y="4449115"/>
            <a:ext cx="6611585" cy="503885"/>
          </a:xfrm>
        </p:spPr>
        <p:txBody>
          <a:bodyPr/>
          <a:lstStyle/>
          <a:p>
            <a:pPr marL="461963" indent="-461963"/>
            <a:r>
              <a:rPr lang="en-US" dirty="0">
                <a:solidFill>
                  <a:schemeClr val="dk1"/>
                </a:solidFill>
                <a:ea typeface="Times New Roman"/>
                <a:cs typeface="Times New Roman"/>
                <a:sym typeface="Times New Roman"/>
              </a:rPr>
              <a:t>Incorporating initial condition 𝑞(0) =𝑞</a:t>
            </a:r>
            <a:r>
              <a:rPr lang="en-US" baseline="-25000" dirty="0">
                <a:solidFill>
                  <a:schemeClr val="dk1"/>
                </a:solidFill>
                <a:ea typeface="Times New Roman"/>
                <a:cs typeface="Times New Roman"/>
                <a:sym typeface="Times New Roman"/>
              </a:rPr>
              <a:t>0</a:t>
            </a:r>
            <a:r>
              <a:rPr lang="en-US" dirty="0">
                <a:solidFill>
                  <a:schemeClr val="dk1"/>
                </a:solidFill>
                <a:ea typeface="Times New Roman"/>
                <a:cs typeface="Times New Roman"/>
                <a:sym typeface="Times New Roman"/>
              </a:rPr>
              <a:t>  requires</a:t>
            </a:r>
          </a:p>
        </p:txBody>
      </p:sp>
      <p:graphicFrame>
        <p:nvGraphicFramePr>
          <p:cNvPr id="10" name="Object 9" descr="c equals negative 300 divided by 17 colon">
            <a:extLst>
              <a:ext uri="{FF2B5EF4-FFF2-40B4-BE49-F238E27FC236}">
                <a16:creationId xmlns:a16="http://schemas.microsoft.com/office/drawing/2014/main" id="{F8677E5D-7A4C-4DE5-96B0-A052DEB2732E}"/>
              </a:ext>
            </a:extLst>
          </p:cNvPr>
          <p:cNvGraphicFramePr>
            <a:graphicFrameLocks noChangeAspect="1"/>
          </p:cNvGraphicFramePr>
          <p:nvPr>
            <p:extLst>
              <p:ext uri="{D42A27DB-BD31-4B8C-83A1-F6EECF244321}">
                <p14:modId xmlns:p14="http://schemas.microsoft.com/office/powerpoint/2010/main" val="492950631"/>
              </p:ext>
            </p:extLst>
          </p:nvPr>
        </p:nvGraphicFramePr>
        <p:xfrm>
          <a:off x="6972300" y="4387606"/>
          <a:ext cx="1583918" cy="593969"/>
        </p:xfrm>
        <a:graphic>
          <a:graphicData uri="http://schemas.openxmlformats.org/presentationml/2006/ole">
            <mc:AlternateContent xmlns:mc="http://schemas.openxmlformats.org/markup-compatibility/2006">
              <mc:Choice xmlns:v="urn:schemas-microsoft-com:vml" Requires="v">
                <p:oleObj name="Equation" r:id="rId7" imgW="812520" imgH="304560" progId="Equation.DSMT4">
                  <p:embed/>
                </p:oleObj>
              </mc:Choice>
              <mc:Fallback>
                <p:oleObj name="Equation" r:id="rId7" imgW="812520" imgH="304560" progId="Equation.DSMT4">
                  <p:embed/>
                  <p:pic>
                    <p:nvPicPr>
                      <p:cNvPr id="6" name="Object 5"/>
                      <p:cNvPicPr>
                        <a:picLocks noChangeAspect="1" noChangeArrowheads="1"/>
                      </p:cNvPicPr>
                      <p:nvPr/>
                    </p:nvPicPr>
                    <p:blipFill>
                      <a:blip r:embed="rId8"/>
                      <a:srcRect/>
                      <a:stretch>
                        <a:fillRect/>
                      </a:stretch>
                    </p:blipFill>
                    <p:spPr bwMode="auto">
                      <a:xfrm>
                        <a:off x="6972300" y="4387606"/>
                        <a:ext cx="1583918" cy="5939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10" descr="q of t equals 20 minus 40 divided by 17 times cosine of two times t plus 10 divided by 17 times sine of two times t minus 300 divided by 17 times e super negative t solidus two">
            <a:extLst>
              <a:ext uri="{FF2B5EF4-FFF2-40B4-BE49-F238E27FC236}">
                <a16:creationId xmlns:a16="http://schemas.microsoft.com/office/drawing/2014/main" id="{431ED007-83ED-4B3B-8AA3-11DF3267E36E}"/>
              </a:ext>
            </a:extLst>
          </p:cNvPr>
          <p:cNvGraphicFramePr>
            <a:graphicFrameLocks noChangeAspect="1"/>
          </p:cNvGraphicFramePr>
          <p:nvPr>
            <p:extLst>
              <p:ext uri="{D42A27DB-BD31-4B8C-83A1-F6EECF244321}">
                <p14:modId xmlns:p14="http://schemas.microsoft.com/office/powerpoint/2010/main" val="4120793080"/>
              </p:ext>
            </p:extLst>
          </p:nvPr>
        </p:nvGraphicFramePr>
        <p:xfrm>
          <a:off x="2057400" y="5035046"/>
          <a:ext cx="4972241" cy="697465"/>
        </p:xfrm>
        <a:graphic>
          <a:graphicData uri="http://schemas.openxmlformats.org/presentationml/2006/ole">
            <mc:AlternateContent xmlns:mc="http://schemas.openxmlformats.org/markup-compatibility/2006">
              <mc:Choice xmlns:v="urn:schemas-microsoft-com:vml" Requires="v">
                <p:oleObj name="Equation" r:id="rId9" imgW="2806560" imgH="393480" progId="Equation.DSMT4">
                  <p:embed/>
                </p:oleObj>
              </mc:Choice>
              <mc:Fallback>
                <p:oleObj name="Equation" r:id="rId9" imgW="2806560" imgH="393480" progId="Equation.DSMT4">
                  <p:embed/>
                  <p:pic>
                    <p:nvPicPr>
                      <p:cNvPr id="7" name="Object 6"/>
                      <p:cNvPicPr>
                        <a:picLocks noChangeAspect="1" noChangeArrowheads="1"/>
                      </p:cNvPicPr>
                      <p:nvPr/>
                    </p:nvPicPr>
                    <p:blipFill>
                      <a:blip r:embed="rId10"/>
                      <a:srcRect/>
                      <a:stretch>
                        <a:fillRect/>
                      </a:stretch>
                    </p:blipFill>
                    <p:spPr bwMode="auto">
                      <a:xfrm>
                        <a:off x="2057400" y="5035046"/>
                        <a:ext cx="4972241" cy="697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42351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8E61C-7739-4868-889A-7ABD74593BB4}"/>
              </a:ext>
            </a:extLst>
          </p:cNvPr>
          <p:cNvSpPr>
            <a:spLocks noGrp="1"/>
          </p:cNvSpPr>
          <p:nvPr>
            <p:ph type="title"/>
          </p:nvPr>
        </p:nvSpPr>
        <p:spPr>
          <a:xfrm>
            <a:off x="281354" y="457200"/>
            <a:ext cx="8534400" cy="609600"/>
          </a:xfrm>
        </p:spPr>
        <p:txBody>
          <a:bodyPr>
            <a:noAutofit/>
          </a:bodyPr>
          <a:lstStyle/>
          <a:p>
            <a:r>
              <a:rPr lang="en-US" dirty="0"/>
              <a:t>Example 2.3.3: Plot of the Solution</a:t>
            </a:r>
            <a:endParaRPr lang="en-IN" dirty="0"/>
          </a:p>
        </p:txBody>
      </p:sp>
      <p:sp>
        <p:nvSpPr>
          <p:cNvPr id="8" name="Content Placeholder 7">
            <a:extLst>
              <a:ext uri="{FF2B5EF4-FFF2-40B4-BE49-F238E27FC236}">
                <a16:creationId xmlns:a16="http://schemas.microsoft.com/office/drawing/2014/main" id="{340B96F5-AC44-4C90-A89C-C3554E9B576D}"/>
              </a:ext>
            </a:extLst>
          </p:cNvPr>
          <p:cNvSpPr>
            <a:spLocks noGrp="1"/>
          </p:cNvSpPr>
          <p:nvPr>
            <p:ph sz="quarter" idx="21"/>
          </p:nvPr>
        </p:nvSpPr>
        <p:spPr>
          <a:xfrm>
            <a:off x="281354" y="1295400"/>
            <a:ext cx="8176846" cy="1606911"/>
          </a:xfrm>
        </p:spPr>
        <p:txBody>
          <a:bodyPr/>
          <a:lstStyle/>
          <a:p>
            <a:pPr marL="461963" indent="-461963">
              <a:lnSpc>
                <a:spcPct val="100000"/>
              </a:lnSpc>
              <a:spcBef>
                <a:spcPts val="624"/>
              </a:spcBef>
            </a:pPr>
            <a:r>
              <a:rPr lang="en-US" dirty="0"/>
              <a:t>A graph of solution shows that the exponential term is important for small </a:t>
            </a:r>
            <a:r>
              <a:rPr lang="en-US" i="1" dirty="0"/>
              <a:t>t</a:t>
            </a:r>
            <a:r>
              <a:rPr lang="en-US" dirty="0"/>
              <a:t>, but decays for large </a:t>
            </a:r>
            <a:r>
              <a:rPr lang="en-US" i="1" dirty="0"/>
              <a:t>t</a:t>
            </a:r>
            <a:r>
              <a:rPr lang="en-US" dirty="0"/>
              <a:t>.</a:t>
            </a:r>
          </a:p>
          <a:p>
            <a:pPr marL="461963" indent="-461963">
              <a:lnSpc>
                <a:spcPct val="100000"/>
              </a:lnSpc>
              <a:spcBef>
                <a:spcPts val="624"/>
              </a:spcBef>
            </a:pPr>
            <a:r>
              <a:rPr lang="en-US" dirty="0"/>
              <a:t>The expression </a:t>
            </a:r>
            <a:r>
              <a:rPr lang="en-US" i="1" dirty="0"/>
              <a:t>q</a:t>
            </a:r>
            <a:r>
              <a:rPr lang="en-US" dirty="0"/>
              <a:t> = 20 would be equilibrium solution if not for sin(2</a:t>
            </a:r>
            <a:r>
              <a:rPr lang="en-US" i="1" dirty="0"/>
              <a:t>t</a:t>
            </a:r>
            <a:r>
              <a:rPr lang="en-US" dirty="0"/>
              <a:t>) term.</a:t>
            </a:r>
          </a:p>
        </p:txBody>
      </p:sp>
      <p:pic>
        <p:nvPicPr>
          <p:cNvPr id="20" name="Content Placeholder 19" descr="A graph shows the curve of an initial value problem. The horizontal and vertical axes are labeled t and q, respectively. The t axis is marked from 0 to 20 in increments of 2, and the q axis is marked from 0 to 24 in increments of 4. A dashed horizontal line parallel to the t axis extends rightward from (0, 20) to (20, 20). The curve starts at the origin, increases concave down to (2, 15), falls to (3, 14), and then again increases to (4.5, 20.5). The curve then decreases concave up to (6, 17), and oscillates as a sinusoidal wave for 4.5 cycles about the dashed horizontal line, with an amplitude of 5, completing 4.5 cycles at (20, 22). All values are estimated. ">
            <a:extLst>
              <a:ext uri="{FF2B5EF4-FFF2-40B4-BE49-F238E27FC236}">
                <a16:creationId xmlns:a16="http://schemas.microsoft.com/office/drawing/2014/main" id="{D7AD266B-4F9E-49CB-B0A9-49329E1281C7}"/>
              </a:ext>
            </a:extLst>
          </p:cNvPr>
          <p:cNvPicPr>
            <a:picLocks noGrp="1" noChangeAspect="1"/>
          </p:cNvPicPr>
          <p:nvPr>
            <p:ph sz="quarter" idx="16"/>
          </p:nvPr>
        </p:nvPicPr>
        <p:blipFill rotWithShape="1">
          <a:blip r:embed="rId3"/>
          <a:srcRect t="2130"/>
          <a:stretch/>
        </p:blipFill>
        <p:spPr>
          <a:xfrm>
            <a:off x="3249863" y="2989984"/>
            <a:ext cx="5589337" cy="3182216"/>
          </a:xfrm>
          <a:prstGeom prst="rect">
            <a:avLst/>
          </a:prstGeom>
        </p:spPr>
      </p:pic>
    </p:spTree>
    <p:extLst>
      <p:ext uri="{BB962C8B-B14F-4D97-AF65-F5344CB8AC3E}">
        <p14:creationId xmlns:p14="http://schemas.microsoft.com/office/powerpoint/2010/main" val="321390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3D6A797D-E9C8-4AF5-9D65-864F73FF8443}"/>
              </a:ext>
            </a:extLst>
          </p:cNvPr>
          <p:cNvSpPr>
            <a:spLocks noGrp="1"/>
          </p:cNvSpPr>
          <p:nvPr>
            <p:ph type="title"/>
          </p:nvPr>
        </p:nvSpPr>
        <p:spPr>
          <a:xfrm>
            <a:off x="277078" y="457200"/>
            <a:ext cx="8543926" cy="1219200"/>
          </a:xfrm>
        </p:spPr>
        <p:txBody>
          <a:bodyPr>
            <a:noAutofit/>
          </a:bodyPr>
          <a:lstStyle/>
          <a:p>
            <a:r>
              <a:rPr lang="en-US" dirty="0"/>
              <a:t>Example 2.3.3: Review of Assumptions Used in the Problem Solution</a:t>
            </a:r>
            <a:endParaRPr lang="en-IN" dirty="0"/>
          </a:p>
        </p:txBody>
      </p:sp>
      <p:sp>
        <p:nvSpPr>
          <p:cNvPr id="20" name="Content Placeholder 19">
            <a:extLst>
              <a:ext uri="{FF2B5EF4-FFF2-40B4-BE49-F238E27FC236}">
                <a16:creationId xmlns:a16="http://schemas.microsoft.com/office/drawing/2014/main" id="{E4BE0142-7D7F-4BD3-A1BC-91C45E087E9B}"/>
              </a:ext>
            </a:extLst>
          </p:cNvPr>
          <p:cNvSpPr>
            <a:spLocks noGrp="1"/>
          </p:cNvSpPr>
          <p:nvPr>
            <p:ph sz="quarter" idx="10"/>
          </p:nvPr>
        </p:nvSpPr>
        <p:spPr>
          <a:xfrm>
            <a:off x="304800" y="1676400"/>
            <a:ext cx="8534400" cy="4267200"/>
          </a:xfrm>
        </p:spPr>
        <p:txBody>
          <a:bodyPr/>
          <a:lstStyle/>
          <a:p>
            <a:pPr>
              <a:spcBef>
                <a:spcPts val="1200"/>
              </a:spcBef>
            </a:pPr>
            <a:r>
              <a:rPr lang="en-US" sz="2600" dirty="0"/>
              <a:t>The amount of water in the pond is controlled entirely by rates of flow, and none is lost by evaporation or seepage into ground, or gained by rainfall, etc.</a:t>
            </a:r>
          </a:p>
          <a:p>
            <a:pPr>
              <a:spcBef>
                <a:spcPts val="1200"/>
              </a:spcBef>
            </a:pPr>
            <a:r>
              <a:rPr lang="en-US" sz="2600" dirty="0"/>
              <a:t>The amount of pollution in the pond is controlled entirely by rates of flow, and none is lost by evaporation, seepage into ground, diluted by rainfall, absorbed by fish, plants or other organisms, etc.</a:t>
            </a:r>
          </a:p>
          <a:p>
            <a:pPr>
              <a:spcBef>
                <a:spcPts val="1200"/>
              </a:spcBef>
            </a:pPr>
            <a:r>
              <a:rPr lang="en-US" sz="2600" dirty="0"/>
              <a:t>The distribution of pollution throughout the pond is uniform.</a:t>
            </a:r>
          </a:p>
        </p:txBody>
      </p:sp>
    </p:spTree>
    <p:extLst>
      <p:ext uri="{BB962C8B-B14F-4D97-AF65-F5344CB8AC3E}">
        <p14:creationId xmlns:p14="http://schemas.microsoft.com/office/powerpoint/2010/main" val="3065133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57CAA-B920-47FB-A128-3A3878D3D704}"/>
              </a:ext>
            </a:extLst>
          </p:cNvPr>
          <p:cNvSpPr>
            <a:spLocks noGrp="1"/>
          </p:cNvSpPr>
          <p:nvPr>
            <p:ph type="title"/>
          </p:nvPr>
        </p:nvSpPr>
        <p:spPr>
          <a:xfrm>
            <a:off x="304800" y="2400301"/>
            <a:ext cx="8534400" cy="2057399"/>
          </a:xfrm>
        </p:spPr>
        <p:txBody>
          <a:bodyPr>
            <a:normAutofit fontScale="90000"/>
          </a:bodyPr>
          <a:lstStyle/>
          <a:p>
            <a:pPr algn="ctr">
              <a:lnSpc>
                <a:spcPct val="100000"/>
              </a:lnSpc>
            </a:pPr>
            <a:r>
              <a:rPr lang="en-US" b="1" dirty="0"/>
              <a:t>Section 2.3</a:t>
            </a:r>
            <a:br>
              <a:rPr lang="en-US" b="1" dirty="0"/>
            </a:br>
            <a:r>
              <a:rPr lang="en-US" b="1" dirty="0"/>
              <a:t>Modeling with First-Order Differential Equations</a:t>
            </a:r>
            <a:endParaRPr lang="en-IN" b="1" dirty="0"/>
          </a:p>
        </p:txBody>
      </p:sp>
    </p:spTree>
    <p:extLst>
      <p:ext uri="{BB962C8B-B14F-4D97-AF65-F5344CB8AC3E}">
        <p14:creationId xmlns:p14="http://schemas.microsoft.com/office/powerpoint/2010/main" val="1599326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46B2FC-1ECA-479B-96D2-2CB044EA9290}"/>
              </a:ext>
            </a:extLst>
          </p:cNvPr>
          <p:cNvSpPr>
            <a:spLocks noGrp="1"/>
          </p:cNvSpPr>
          <p:nvPr>
            <p:ph type="title"/>
          </p:nvPr>
        </p:nvSpPr>
        <p:spPr>
          <a:xfrm>
            <a:off x="281354" y="457200"/>
            <a:ext cx="8534400" cy="762000"/>
          </a:xfrm>
        </p:spPr>
        <p:txBody>
          <a:bodyPr>
            <a:normAutofit fontScale="90000"/>
          </a:bodyPr>
          <a:lstStyle/>
          <a:p>
            <a:r>
              <a:rPr lang="en-US" sz="4400" dirty="0"/>
              <a:t>Example 2.3.4: Escape Velocity Problem</a:t>
            </a:r>
            <a:endParaRPr lang="en-IN" sz="4400" dirty="0"/>
          </a:p>
        </p:txBody>
      </p:sp>
      <p:sp>
        <p:nvSpPr>
          <p:cNvPr id="5" name="Content Placeholder 4">
            <a:extLst>
              <a:ext uri="{FF2B5EF4-FFF2-40B4-BE49-F238E27FC236}">
                <a16:creationId xmlns:a16="http://schemas.microsoft.com/office/drawing/2014/main" id="{312B500C-6B49-4009-9707-0960B7B7ED99}"/>
              </a:ext>
            </a:extLst>
          </p:cNvPr>
          <p:cNvSpPr>
            <a:spLocks noGrp="1"/>
          </p:cNvSpPr>
          <p:nvPr>
            <p:ph sz="quarter" idx="15"/>
          </p:nvPr>
        </p:nvSpPr>
        <p:spPr>
          <a:xfrm>
            <a:off x="380060" y="1295400"/>
            <a:ext cx="8534400" cy="1371868"/>
          </a:xfrm>
        </p:spPr>
        <p:txBody>
          <a:bodyPr/>
          <a:lstStyle/>
          <a:p>
            <a:pPr marL="461963" indent="-461963">
              <a:lnSpc>
                <a:spcPct val="100000"/>
              </a:lnSpc>
            </a:pPr>
            <a:r>
              <a:rPr lang="en-US" sz="2000" dirty="0"/>
              <a:t>A body of mass </a:t>
            </a:r>
            <a:r>
              <a:rPr lang="en-US" sz="2000" i="1" dirty="0"/>
              <a:t>m</a:t>
            </a:r>
            <a:r>
              <a:rPr lang="en-US" sz="2000" dirty="0"/>
              <a:t> is projected away from the earth in a direction perpendicular to the earth’s surface with initial velocity </a:t>
            </a:r>
            <a:r>
              <a:rPr lang="en-US" sz="2000" i="1" dirty="0"/>
              <a:t>v</a:t>
            </a:r>
            <a:r>
              <a:rPr lang="en-US" sz="2000" i="1" baseline="-25000" dirty="0"/>
              <a:t>0</a:t>
            </a:r>
            <a:r>
              <a:rPr lang="en-US" sz="2000" dirty="0"/>
              <a:t>  and no air resistance. Taking into account the variation of the earth’s gravitational field with distance, the gravitational force acting on the mass is given by:</a:t>
            </a:r>
          </a:p>
        </p:txBody>
      </p:sp>
      <p:graphicFrame>
        <p:nvGraphicFramePr>
          <p:cNvPr id="9" name="Object 8" descr="w of x equals negative m times g times cap r squared divided by open left parenthesis cap r plus x close squared">
            <a:extLst>
              <a:ext uri="{FF2B5EF4-FFF2-40B4-BE49-F238E27FC236}">
                <a16:creationId xmlns:a16="http://schemas.microsoft.com/office/drawing/2014/main" id="{2A1D049A-9D40-4BD1-837B-0480AB2AE7D7}"/>
              </a:ext>
            </a:extLst>
          </p:cNvPr>
          <p:cNvGraphicFramePr>
            <a:graphicFrameLocks noChangeAspect="1"/>
          </p:cNvGraphicFramePr>
          <p:nvPr>
            <p:extLst>
              <p:ext uri="{D42A27DB-BD31-4B8C-83A1-F6EECF244321}">
                <p14:modId xmlns:p14="http://schemas.microsoft.com/office/powerpoint/2010/main" val="2327956883"/>
              </p:ext>
            </p:extLst>
          </p:nvPr>
        </p:nvGraphicFramePr>
        <p:xfrm>
          <a:off x="1130987" y="2859915"/>
          <a:ext cx="1840813" cy="797685"/>
        </p:xfrm>
        <a:graphic>
          <a:graphicData uri="http://schemas.openxmlformats.org/presentationml/2006/ole">
            <mc:AlternateContent xmlns:mc="http://schemas.openxmlformats.org/markup-compatibility/2006">
              <mc:Choice xmlns:v="urn:schemas-microsoft-com:vml" Requires="v">
                <p:oleObj name="Equation" r:id="rId3" imgW="1143000" imgH="495000" progId="Equation.DSMT4">
                  <p:embed/>
                </p:oleObj>
              </mc:Choice>
              <mc:Fallback>
                <p:oleObj name="Equation" r:id="rId3" imgW="1143000" imgH="495000" progId="Equation.DSMT4">
                  <p:embed/>
                  <p:pic>
                    <p:nvPicPr>
                      <p:cNvPr id="3" name="Object 2"/>
                      <p:cNvPicPr/>
                      <p:nvPr/>
                    </p:nvPicPr>
                    <p:blipFill>
                      <a:blip r:embed="rId4"/>
                      <a:stretch>
                        <a:fillRect/>
                      </a:stretch>
                    </p:blipFill>
                    <p:spPr>
                      <a:xfrm>
                        <a:off x="1130987" y="2859915"/>
                        <a:ext cx="1840813" cy="797685"/>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8CFDF184-DCDD-46BB-9D1C-A873F6EA57E5}"/>
              </a:ext>
            </a:extLst>
          </p:cNvPr>
          <p:cNvSpPr>
            <a:spLocks noGrp="1"/>
          </p:cNvSpPr>
          <p:nvPr>
            <p:ph sz="quarter" idx="21"/>
          </p:nvPr>
        </p:nvSpPr>
        <p:spPr>
          <a:xfrm>
            <a:off x="3254839" y="2743468"/>
            <a:ext cx="5560915" cy="1054108"/>
          </a:xfrm>
        </p:spPr>
        <p:txBody>
          <a:bodyPr/>
          <a:lstStyle/>
          <a:p>
            <a:pPr marL="0" indent="0">
              <a:lnSpc>
                <a:spcPct val="100000"/>
              </a:lnSpc>
              <a:buNone/>
            </a:pPr>
            <a:r>
              <a:rPr lang="en-US" sz="2000" dirty="0"/>
              <a:t>where </a:t>
            </a:r>
            <a:r>
              <a:rPr lang="en-US" sz="2000" i="1" dirty="0"/>
              <a:t>x</a:t>
            </a:r>
            <a:r>
              <a:rPr lang="en-US" sz="2000" dirty="0"/>
              <a:t> is the distance above the earth’s surface, </a:t>
            </a:r>
            <a:r>
              <a:rPr lang="en-US" sz="2000" i="1" dirty="0"/>
              <a:t>R</a:t>
            </a:r>
            <a:r>
              <a:rPr lang="en-US" sz="2000" dirty="0"/>
              <a:t> is the radius of the earth, and </a:t>
            </a:r>
            <a:r>
              <a:rPr lang="en-US" sz="2000" i="1" dirty="0"/>
              <a:t>g</a:t>
            </a:r>
            <a:r>
              <a:rPr lang="en-US" sz="2000" dirty="0"/>
              <a:t> is the acceleration due to gravity at the earth’s surface.</a:t>
            </a:r>
          </a:p>
        </p:txBody>
      </p:sp>
      <p:sp>
        <p:nvSpPr>
          <p:cNvPr id="14" name="Content Placeholder 13">
            <a:extLst>
              <a:ext uri="{FF2B5EF4-FFF2-40B4-BE49-F238E27FC236}">
                <a16:creationId xmlns:a16="http://schemas.microsoft.com/office/drawing/2014/main" id="{0B354ABC-8A95-4922-9C36-6524657C09CA}"/>
              </a:ext>
            </a:extLst>
          </p:cNvPr>
          <p:cNvSpPr>
            <a:spLocks noGrp="1"/>
          </p:cNvSpPr>
          <p:nvPr>
            <p:ph sz="quarter" idx="25"/>
          </p:nvPr>
        </p:nvSpPr>
        <p:spPr>
          <a:xfrm>
            <a:off x="380060" y="4038234"/>
            <a:ext cx="3658540" cy="393424"/>
          </a:xfrm>
        </p:spPr>
        <p:txBody>
          <a:bodyPr/>
          <a:lstStyle/>
          <a:p>
            <a:pPr marL="461963" indent="-461963"/>
            <a:r>
              <a:rPr lang="en-US" sz="2000" dirty="0"/>
              <a:t>Using Newton’s law </a:t>
            </a:r>
            <a:r>
              <a:rPr lang="en-US" sz="2000" i="1" dirty="0"/>
              <a:t>F = ma</a:t>
            </a:r>
            <a:r>
              <a:rPr lang="en-US" sz="2000" dirty="0"/>
              <a:t>,</a:t>
            </a:r>
          </a:p>
        </p:txBody>
      </p:sp>
      <p:graphicFrame>
        <p:nvGraphicFramePr>
          <p:cNvPr id="10" name="Object 9" descr="equation left hand side m times d times v divided by d times t equals right hand side negative m times g times cap r squared divided by open left parenthesis cap r plus x close squared comma v of zero equals v sub zero">
            <a:extLst>
              <a:ext uri="{FF2B5EF4-FFF2-40B4-BE49-F238E27FC236}">
                <a16:creationId xmlns:a16="http://schemas.microsoft.com/office/drawing/2014/main" id="{5BF780A1-1916-457E-B730-79B6AD1647F7}"/>
              </a:ext>
            </a:extLst>
          </p:cNvPr>
          <p:cNvGraphicFramePr>
            <a:graphicFrameLocks noChangeAspect="1"/>
          </p:cNvGraphicFramePr>
          <p:nvPr>
            <p:extLst>
              <p:ext uri="{D42A27DB-BD31-4B8C-83A1-F6EECF244321}">
                <p14:modId xmlns:p14="http://schemas.microsoft.com/office/powerpoint/2010/main" val="2368720699"/>
              </p:ext>
            </p:extLst>
          </p:nvPr>
        </p:nvGraphicFramePr>
        <p:xfrm>
          <a:off x="4191000" y="3908106"/>
          <a:ext cx="2843033" cy="797685"/>
        </p:xfrm>
        <a:graphic>
          <a:graphicData uri="http://schemas.openxmlformats.org/presentationml/2006/ole">
            <mc:AlternateContent xmlns:mc="http://schemas.openxmlformats.org/markup-compatibility/2006">
              <mc:Choice xmlns:v="urn:schemas-microsoft-com:vml" Requires="v">
                <p:oleObj name="Equation" r:id="rId5" imgW="1765080" imgH="495000" progId="Equation.DSMT4">
                  <p:embed/>
                </p:oleObj>
              </mc:Choice>
              <mc:Fallback>
                <p:oleObj name="Equation" r:id="rId5" imgW="1765080" imgH="495000" progId="Equation.DSMT4">
                  <p:embed/>
                  <p:pic>
                    <p:nvPicPr>
                      <p:cNvPr id="4" name="Object 3"/>
                      <p:cNvPicPr>
                        <a:picLocks noChangeAspect="1" noChangeArrowheads="1"/>
                      </p:cNvPicPr>
                      <p:nvPr/>
                    </p:nvPicPr>
                    <p:blipFill>
                      <a:blip r:embed="rId6"/>
                      <a:srcRect/>
                      <a:stretch>
                        <a:fillRect/>
                      </a:stretch>
                    </p:blipFill>
                    <p:spPr bwMode="auto">
                      <a:xfrm>
                        <a:off x="4191000" y="3908106"/>
                        <a:ext cx="2843033" cy="797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Content Placeholder 7">
            <a:extLst>
              <a:ext uri="{FF2B5EF4-FFF2-40B4-BE49-F238E27FC236}">
                <a16:creationId xmlns:a16="http://schemas.microsoft.com/office/drawing/2014/main" id="{D61C06BC-9709-4B99-A1AC-67CDDD0AA449}"/>
              </a:ext>
            </a:extLst>
          </p:cNvPr>
          <p:cNvSpPr>
            <a:spLocks noGrp="1"/>
          </p:cNvSpPr>
          <p:nvPr>
            <p:ph sz="quarter" idx="18"/>
          </p:nvPr>
        </p:nvSpPr>
        <p:spPr>
          <a:xfrm>
            <a:off x="400404" y="4716766"/>
            <a:ext cx="1275996" cy="417877"/>
          </a:xfrm>
        </p:spPr>
        <p:txBody>
          <a:bodyPr/>
          <a:lstStyle/>
          <a:p>
            <a:pPr marL="461963" indent="-461963"/>
            <a:r>
              <a:rPr lang="en-IN" sz="2000" dirty="0"/>
              <a:t>Since</a:t>
            </a:r>
          </a:p>
        </p:txBody>
      </p:sp>
      <p:graphicFrame>
        <p:nvGraphicFramePr>
          <p:cNvPr id="13" name="Object 12" descr="equation sequence part 1  d times upsilon divided by d times t equals part 2  d times upsilon divided by d times x times d times x divided by d times t equals part 3 upsilon times d times upsilon divided by d times x comma">
            <a:extLst>
              <a:ext uri="{FF2B5EF4-FFF2-40B4-BE49-F238E27FC236}">
                <a16:creationId xmlns:a16="http://schemas.microsoft.com/office/drawing/2014/main" id="{2E11394C-E064-49BA-9F3B-3C597C694294}"/>
              </a:ext>
            </a:extLst>
          </p:cNvPr>
          <p:cNvGraphicFramePr>
            <a:graphicFrameLocks noChangeAspect="1"/>
          </p:cNvGraphicFramePr>
          <p:nvPr>
            <p:extLst>
              <p:ext uri="{D42A27DB-BD31-4B8C-83A1-F6EECF244321}">
                <p14:modId xmlns:p14="http://schemas.microsoft.com/office/powerpoint/2010/main" val="2623939521"/>
              </p:ext>
            </p:extLst>
          </p:nvPr>
        </p:nvGraphicFramePr>
        <p:xfrm>
          <a:off x="1628775" y="4622158"/>
          <a:ext cx="2086255" cy="634059"/>
        </p:xfrm>
        <a:graphic>
          <a:graphicData uri="http://schemas.openxmlformats.org/presentationml/2006/ole">
            <mc:AlternateContent xmlns:mc="http://schemas.openxmlformats.org/markup-compatibility/2006">
              <mc:Choice xmlns:v="urn:schemas-microsoft-com:vml" Requires="v">
                <p:oleObj name="Equation" r:id="rId7" imgW="1295280" imgH="393480" progId="Equation.DSMT4">
                  <p:embed/>
                </p:oleObj>
              </mc:Choice>
              <mc:Fallback>
                <p:oleObj name="Equation" r:id="rId7" imgW="1295280" imgH="393480" progId="Equation.DSMT4">
                  <p:embed/>
                  <p:pic>
                    <p:nvPicPr>
                      <p:cNvPr id="5" name="Object 4"/>
                      <p:cNvPicPr>
                        <a:picLocks noChangeAspect="1" noChangeArrowheads="1"/>
                      </p:cNvPicPr>
                      <p:nvPr/>
                    </p:nvPicPr>
                    <p:blipFill>
                      <a:blip r:embed="rId8"/>
                      <a:srcRect/>
                      <a:stretch>
                        <a:fillRect/>
                      </a:stretch>
                    </p:blipFill>
                    <p:spPr bwMode="auto">
                      <a:xfrm>
                        <a:off x="1628775" y="4622158"/>
                        <a:ext cx="2086255" cy="634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Content Placeholder 11">
            <a:extLst>
              <a:ext uri="{FF2B5EF4-FFF2-40B4-BE49-F238E27FC236}">
                <a16:creationId xmlns:a16="http://schemas.microsoft.com/office/drawing/2014/main" id="{3F6D9771-813F-4BF5-8BC3-224F69F72648}"/>
              </a:ext>
            </a:extLst>
          </p:cNvPr>
          <p:cNvSpPr>
            <a:spLocks noGrp="1"/>
          </p:cNvSpPr>
          <p:nvPr>
            <p:ph sz="quarter" idx="22"/>
          </p:nvPr>
        </p:nvSpPr>
        <p:spPr>
          <a:xfrm>
            <a:off x="3733800" y="4766256"/>
            <a:ext cx="4351642" cy="417877"/>
          </a:xfrm>
        </p:spPr>
        <p:txBody>
          <a:bodyPr/>
          <a:lstStyle/>
          <a:p>
            <a:pPr marL="0" indent="0">
              <a:buNone/>
            </a:pPr>
            <a:r>
              <a:rPr lang="en-US" sz="2000" dirty="0"/>
              <a:t>cancelling the </a:t>
            </a:r>
            <a:r>
              <a:rPr lang="en-US" sz="2000" i="1" dirty="0"/>
              <a:t>m</a:t>
            </a:r>
            <a:r>
              <a:rPr lang="en-US" sz="2000" dirty="0"/>
              <a:t>’s gives the expression:</a:t>
            </a:r>
            <a:endParaRPr lang="en-IN" sz="2000" dirty="0"/>
          </a:p>
        </p:txBody>
      </p:sp>
      <p:graphicFrame>
        <p:nvGraphicFramePr>
          <p:cNvPr id="15" name="Object 14" descr="equation left hand side v times d times v divided by d times x equals right hand side negative g times cap r squared divided by open left parenthesis cap r plus x close squared comma since x equals zero when t equals zero comma v of zero equals v sub zero">
            <a:extLst>
              <a:ext uri="{FF2B5EF4-FFF2-40B4-BE49-F238E27FC236}">
                <a16:creationId xmlns:a16="http://schemas.microsoft.com/office/drawing/2014/main" id="{434F03D4-7AC9-4EE6-9906-35801EDFC9A1}"/>
              </a:ext>
            </a:extLst>
          </p:cNvPr>
          <p:cNvGraphicFramePr>
            <a:graphicFrameLocks noChangeAspect="1"/>
          </p:cNvGraphicFramePr>
          <p:nvPr>
            <p:extLst>
              <p:ext uri="{D42A27DB-BD31-4B8C-83A1-F6EECF244321}">
                <p14:modId xmlns:p14="http://schemas.microsoft.com/office/powerpoint/2010/main" val="1630187166"/>
              </p:ext>
            </p:extLst>
          </p:nvPr>
        </p:nvGraphicFramePr>
        <p:xfrm>
          <a:off x="2335213" y="5410200"/>
          <a:ext cx="4537075" cy="725488"/>
        </p:xfrm>
        <a:graphic>
          <a:graphicData uri="http://schemas.openxmlformats.org/presentationml/2006/ole">
            <mc:AlternateContent xmlns:mc="http://schemas.openxmlformats.org/markup-compatibility/2006">
              <mc:Choice xmlns:v="urn:schemas-microsoft-com:vml" Requires="v">
                <p:oleObj name="Equation" r:id="rId9" imgW="3098520" imgH="495000" progId="Equation.DSMT4">
                  <p:embed/>
                </p:oleObj>
              </mc:Choice>
              <mc:Fallback>
                <p:oleObj name="Equation" r:id="rId9" imgW="3098520" imgH="495000" progId="Equation.DSMT4">
                  <p:embed/>
                  <p:pic>
                    <p:nvPicPr>
                      <p:cNvPr id="6" name="Object 5"/>
                      <p:cNvPicPr>
                        <a:picLocks noChangeAspect="1" noChangeArrowheads="1"/>
                      </p:cNvPicPr>
                      <p:nvPr/>
                    </p:nvPicPr>
                    <p:blipFill>
                      <a:blip r:embed="rId10"/>
                      <a:srcRect/>
                      <a:stretch>
                        <a:fillRect/>
                      </a:stretch>
                    </p:blipFill>
                    <p:spPr bwMode="auto">
                      <a:xfrm>
                        <a:off x="2335213" y="5410200"/>
                        <a:ext cx="4537075"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03051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0A72D-2FB2-4A8B-ADBF-8CA1916F669B}"/>
              </a:ext>
            </a:extLst>
          </p:cNvPr>
          <p:cNvSpPr>
            <a:spLocks noGrp="1"/>
          </p:cNvSpPr>
          <p:nvPr>
            <p:ph type="title"/>
          </p:nvPr>
        </p:nvSpPr>
        <p:spPr>
          <a:xfrm>
            <a:off x="281354" y="457200"/>
            <a:ext cx="8534400" cy="1066800"/>
          </a:xfrm>
        </p:spPr>
        <p:txBody>
          <a:bodyPr>
            <a:normAutofit/>
          </a:bodyPr>
          <a:lstStyle/>
          <a:p>
            <a:r>
              <a:rPr lang="en-US" dirty="0"/>
              <a:t>Example 2.3.4: Escape Velocity Solution</a:t>
            </a:r>
            <a:endParaRPr lang="en-IN" dirty="0"/>
          </a:p>
        </p:txBody>
      </p:sp>
      <p:sp>
        <p:nvSpPr>
          <p:cNvPr id="3" name="Content Placeholder 2">
            <a:extLst>
              <a:ext uri="{FF2B5EF4-FFF2-40B4-BE49-F238E27FC236}">
                <a16:creationId xmlns:a16="http://schemas.microsoft.com/office/drawing/2014/main" id="{006B6C99-FAE0-4811-B821-DD7366D5EA14}"/>
              </a:ext>
            </a:extLst>
          </p:cNvPr>
          <p:cNvSpPr>
            <a:spLocks noGrp="1"/>
          </p:cNvSpPr>
          <p:nvPr>
            <p:ph sz="quarter" idx="15"/>
          </p:nvPr>
        </p:nvSpPr>
        <p:spPr>
          <a:xfrm>
            <a:off x="380060" y="1524000"/>
            <a:ext cx="8534400" cy="737682"/>
          </a:xfrm>
        </p:spPr>
        <p:txBody>
          <a:bodyPr/>
          <a:lstStyle/>
          <a:p>
            <a:pPr marL="461963" indent="-461963">
              <a:lnSpc>
                <a:spcPct val="100000"/>
              </a:lnSpc>
            </a:pPr>
            <a:r>
              <a:rPr lang="en-US" sz="2000" dirty="0"/>
              <a:t>We can solve the differential equation by separating the variables and integrating to arrive at:</a:t>
            </a:r>
          </a:p>
        </p:txBody>
      </p:sp>
      <p:graphicFrame>
        <p:nvGraphicFramePr>
          <p:cNvPr id="8" name="Object 7" descr="equation sequence part 1  v squared divided by two equals part 2  g times cap r squared divided by cap r plus x plus c equals part 3  g times cap r squared divided by cap r plus x plus v sub zero times squared divided by two minus g times cap r">
            <a:extLst>
              <a:ext uri="{FF2B5EF4-FFF2-40B4-BE49-F238E27FC236}">
                <a16:creationId xmlns:a16="http://schemas.microsoft.com/office/drawing/2014/main" id="{8EC41786-20EA-41DF-8E23-CE881CFFD624}"/>
              </a:ext>
            </a:extLst>
          </p:cNvPr>
          <p:cNvGraphicFramePr>
            <a:graphicFrameLocks noChangeAspect="1"/>
          </p:cNvGraphicFramePr>
          <p:nvPr>
            <p:extLst>
              <p:ext uri="{D42A27DB-BD31-4B8C-83A1-F6EECF244321}">
                <p14:modId xmlns:p14="http://schemas.microsoft.com/office/powerpoint/2010/main" val="1107452026"/>
              </p:ext>
            </p:extLst>
          </p:nvPr>
        </p:nvGraphicFramePr>
        <p:xfrm>
          <a:off x="3065167" y="2205796"/>
          <a:ext cx="3030833" cy="613604"/>
        </p:xfrm>
        <a:graphic>
          <a:graphicData uri="http://schemas.openxmlformats.org/presentationml/2006/ole">
            <mc:AlternateContent xmlns:mc="http://schemas.openxmlformats.org/markup-compatibility/2006">
              <mc:Choice xmlns:v="urn:schemas-microsoft-com:vml" Requires="v">
                <p:oleObj name="Equation" r:id="rId2" imgW="2070000" imgH="419040" progId="Equation.DSMT4">
                  <p:embed/>
                </p:oleObj>
              </mc:Choice>
              <mc:Fallback>
                <p:oleObj name="Equation" r:id="rId2" imgW="2070000" imgH="419040" progId="Equation.DSMT4">
                  <p:embed/>
                  <p:pic>
                    <p:nvPicPr>
                      <p:cNvPr id="3" name="Object 2"/>
                      <p:cNvPicPr/>
                      <p:nvPr/>
                    </p:nvPicPr>
                    <p:blipFill>
                      <a:blip r:embed="rId3"/>
                      <a:stretch>
                        <a:fillRect/>
                      </a:stretch>
                    </p:blipFill>
                    <p:spPr>
                      <a:xfrm>
                        <a:off x="3065167" y="2205796"/>
                        <a:ext cx="3030833" cy="613604"/>
                      </a:xfrm>
                      <a:prstGeom prst="rect">
                        <a:avLst/>
                      </a:prstGeom>
                    </p:spPr>
                  </p:pic>
                </p:oleObj>
              </mc:Fallback>
            </mc:AlternateContent>
          </a:graphicData>
        </a:graphic>
      </p:graphicFrame>
      <p:sp>
        <p:nvSpPr>
          <p:cNvPr id="12" name="Content Placeholder 11">
            <a:extLst>
              <a:ext uri="{FF2B5EF4-FFF2-40B4-BE49-F238E27FC236}">
                <a16:creationId xmlns:a16="http://schemas.microsoft.com/office/drawing/2014/main" id="{50A5965C-61FC-4239-AB76-35B85037BE85}"/>
              </a:ext>
            </a:extLst>
          </p:cNvPr>
          <p:cNvSpPr>
            <a:spLocks noGrp="1"/>
          </p:cNvSpPr>
          <p:nvPr>
            <p:ph sz="quarter" idx="18"/>
          </p:nvPr>
        </p:nvSpPr>
        <p:spPr>
          <a:xfrm>
            <a:off x="389438" y="2915199"/>
            <a:ext cx="8514996" cy="737682"/>
          </a:xfrm>
        </p:spPr>
        <p:txBody>
          <a:bodyPr/>
          <a:lstStyle/>
          <a:p>
            <a:pPr marL="461963" indent="-461963"/>
            <a:r>
              <a:rPr lang="en-US" sz="2000" dirty="0"/>
              <a:t>The maximum height (altitude) will be reached when the velocity is zero. Calling that maximum height </a:t>
            </a:r>
            <a:r>
              <a:rPr lang="en-US" sz="2000" i="1" dirty="0"/>
              <a:t>A</a:t>
            </a:r>
            <a:r>
              <a:rPr lang="en-US" sz="2000" baseline="-25000" dirty="0"/>
              <a:t>max</a:t>
            </a:r>
            <a:r>
              <a:rPr lang="en-US" sz="2000" dirty="0"/>
              <a:t>, we have</a:t>
            </a:r>
          </a:p>
        </p:txBody>
      </p:sp>
      <p:graphicFrame>
        <p:nvGraphicFramePr>
          <p:cNvPr id="16" name="Object 15" descr="equation left hand side cap a sub max equals right hand side v sub zero times squared times cap r divided by two times g times cap r minus v sub zero times squared">
            <a:extLst>
              <a:ext uri="{FF2B5EF4-FFF2-40B4-BE49-F238E27FC236}">
                <a16:creationId xmlns:a16="http://schemas.microsoft.com/office/drawing/2014/main" id="{1501D745-9AF7-4958-8EFC-ADE50BAFB3F2}"/>
              </a:ext>
            </a:extLst>
          </p:cNvPr>
          <p:cNvGraphicFramePr>
            <a:graphicFrameLocks noChangeAspect="1"/>
          </p:cNvGraphicFramePr>
          <p:nvPr>
            <p:extLst>
              <p:ext uri="{D42A27DB-BD31-4B8C-83A1-F6EECF244321}">
                <p14:modId xmlns:p14="http://schemas.microsoft.com/office/powerpoint/2010/main" val="164042106"/>
              </p:ext>
            </p:extLst>
          </p:nvPr>
        </p:nvGraphicFramePr>
        <p:xfrm>
          <a:off x="3808798" y="3625939"/>
          <a:ext cx="1543308" cy="669386"/>
        </p:xfrm>
        <a:graphic>
          <a:graphicData uri="http://schemas.openxmlformats.org/presentationml/2006/ole">
            <mc:AlternateContent xmlns:mc="http://schemas.openxmlformats.org/markup-compatibility/2006">
              <mc:Choice xmlns:v="urn:schemas-microsoft-com:vml" Requires="v">
                <p:oleObj name="Equation" r:id="rId4" imgW="1054080" imgH="457200" progId="Equation.DSMT4">
                  <p:embed/>
                </p:oleObj>
              </mc:Choice>
              <mc:Fallback>
                <p:oleObj name="Equation" r:id="rId4" imgW="1054080" imgH="457200" progId="Equation.DSMT4">
                  <p:embed/>
                  <p:pic>
                    <p:nvPicPr>
                      <p:cNvPr id="7" name="Object 6"/>
                      <p:cNvPicPr>
                        <a:picLocks noChangeAspect="1" noChangeArrowheads="1"/>
                      </p:cNvPicPr>
                      <p:nvPr/>
                    </p:nvPicPr>
                    <p:blipFill>
                      <a:blip r:embed="rId5"/>
                      <a:srcRect/>
                      <a:stretch>
                        <a:fillRect/>
                      </a:stretch>
                    </p:blipFill>
                    <p:spPr bwMode="auto">
                      <a:xfrm>
                        <a:off x="3808798" y="3625939"/>
                        <a:ext cx="1543308" cy="669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 name="Content Placeholder 14">
            <a:extLst>
              <a:ext uri="{FF2B5EF4-FFF2-40B4-BE49-F238E27FC236}">
                <a16:creationId xmlns:a16="http://schemas.microsoft.com/office/drawing/2014/main" id="{734F041A-E493-4C0D-B198-7EE3AE697FB4}"/>
              </a:ext>
            </a:extLst>
          </p:cNvPr>
          <p:cNvSpPr>
            <a:spLocks noGrp="1"/>
          </p:cNvSpPr>
          <p:nvPr>
            <p:ph sz="quarter" idx="21"/>
          </p:nvPr>
        </p:nvSpPr>
        <p:spPr>
          <a:xfrm>
            <a:off x="314501" y="4219125"/>
            <a:ext cx="8514997" cy="447181"/>
          </a:xfrm>
        </p:spPr>
        <p:txBody>
          <a:bodyPr/>
          <a:lstStyle/>
          <a:p>
            <a:pPr marL="461963" indent="-461963"/>
            <a:r>
              <a:rPr lang="en-US" sz="2000" dirty="0"/>
              <a:t>We can now find the initial velocity required to lift a body to a height </a:t>
            </a:r>
            <a:r>
              <a:rPr lang="en-US" sz="2000" i="1" dirty="0"/>
              <a:t>A</a:t>
            </a:r>
            <a:r>
              <a:rPr lang="en-US" sz="2000" baseline="-25000" dirty="0"/>
              <a:t>max</a:t>
            </a:r>
            <a:endParaRPr lang="en-IN" sz="2000" baseline="-25000" dirty="0"/>
          </a:p>
        </p:txBody>
      </p:sp>
      <p:graphicFrame>
        <p:nvGraphicFramePr>
          <p:cNvPr id="9" name="Object 8" descr="equation left hand side v sub zero equals right hand side Square root of two times g times cap r times cap a sub max divided by cap r plus cap a sub max">
            <a:extLst>
              <a:ext uri="{FF2B5EF4-FFF2-40B4-BE49-F238E27FC236}">
                <a16:creationId xmlns:a16="http://schemas.microsoft.com/office/drawing/2014/main" id="{B959603A-FF9A-4CA6-B2E4-318638A70FEA}"/>
              </a:ext>
            </a:extLst>
          </p:cNvPr>
          <p:cNvGraphicFramePr>
            <a:graphicFrameLocks noChangeAspect="1"/>
          </p:cNvGraphicFramePr>
          <p:nvPr>
            <p:extLst>
              <p:ext uri="{D42A27DB-BD31-4B8C-83A1-F6EECF244321}">
                <p14:modId xmlns:p14="http://schemas.microsoft.com/office/powerpoint/2010/main" val="3438834289"/>
              </p:ext>
            </p:extLst>
          </p:nvPr>
        </p:nvGraphicFramePr>
        <p:xfrm>
          <a:off x="3747009" y="4572000"/>
          <a:ext cx="1656563" cy="642341"/>
        </p:xfrm>
        <a:graphic>
          <a:graphicData uri="http://schemas.openxmlformats.org/presentationml/2006/ole">
            <mc:AlternateContent xmlns:mc="http://schemas.openxmlformats.org/markup-compatibility/2006">
              <mc:Choice xmlns:v="urn:schemas-microsoft-com:vml" Requires="v">
                <p:oleObj name="Equation" r:id="rId6" imgW="1244520" imgH="482400" progId="Equation.DSMT4">
                  <p:embed/>
                </p:oleObj>
              </mc:Choice>
              <mc:Fallback>
                <p:oleObj name="Equation" r:id="rId6" imgW="1244520" imgH="482400" progId="Equation.DSMT4">
                  <p:embed/>
                  <p:pic>
                    <p:nvPicPr>
                      <p:cNvPr id="4" name="Object 3"/>
                      <p:cNvPicPr>
                        <a:picLocks noChangeAspect="1" noChangeArrowheads="1"/>
                      </p:cNvPicPr>
                      <p:nvPr/>
                    </p:nvPicPr>
                    <p:blipFill>
                      <a:blip r:embed="rId7"/>
                      <a:srcRect/>
                      <a:stretch>
                        <a:fillRect/>
                      </a:stretch>
                    </p:blipFill>
                    <p:spPr bwMode="auto">
                      <a:xfrm>
                        <a:off x="3747009" y="4572000"/>
                        <a:ext cx="1656563" cy="6423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Content Placeholder 13">
            <a:extLst>
              <a:ext uri="{FF2B5EF4-FFF2-40B4-BE49-F238E27FC236}">
                <a16:creationId xmlns:a16="http://schemas.microsoft.com/office/drawing/2014/main" id="{8BCABC0D-B1A2-40B9-87BD-BE6D1CF66F6A}"/>
              </a:ext>
            </a:extLst>
          </p:cNvPr>
          <p:cNvSpPr>
            <a:spLocks noGrp="1"/>
          </p:cNvSpPr>
          <p:nvPr>
            <p:ph sz="quarter" idx="22"/>
          </p:nvPr>
        </p:nvSpPr>
        <p:spPr>
          <a:xfrm>
            <a:off x="779814" y="5185376"/>
            <a:ext cx="4267445" cy="447181"/>
          </a:xfrm>
        </p:spPr>
        <p:txBody>
          <a:bodyPr/>
          <a:lstStyle/>
          <a:p>
            <a:pPr marL="0" indent="0">
              <a:buNone/>
            </a:pPr>
            <a:r>
              <a:rPr lang="en-US" sz="2000" dirty="0"/>
              <a:t>and, taking the limit as A</a:t>
            </a:r>
            <a:r>
              <a:rPr lang="en-US" sz="2000" baseline="-25000" dirty="0"/>
              <a:t>max</a:t>
            </a:r>
            <a:r>
              <a:rPr lang="en-US" sz="2000" dirty="0"/>
              <a:t>→∞, we get</a:t>
            </a:r>
          </a:p>
        </p:txBody>
      </p:sp>
      <p:graphicFrame>
        <p:nvGraphicFramePr>
          <p:cNvPr id="11" name="Object 10" descr="equation left hand side v sub zero equals right hand side Square root of two times g times cap r">
            <a:extLst>
              <a:ext uri="{FF2B5EF4-FFF2-40B4-BE49-F238E27FC236}">
                <a16:creationId xmlns:a16="http://schemas.microsoft.com/office/drawing/2014/main" id="{ED0715C3-D76E-4C0C-B2F5-C7A91ECCA08C}"/>
              </a:ext>
            </a:extLst>
          </p:cNvPr>
          <p:cNvGraphicFramePr>
            <a:graphicFrameLocks noChangeAspect="1"/>
          </p:cNvGraphicFramePr>
          <p:nvPr>
            <p:extLst>
              <p:ext uri="{D42A27DB-BD31-4B8C-83A1-F6EECF244321}">
                <p14:modId xmlns:p14="http://schemas.microsoft.com/office/powerpoint/2010/main" val="3488003402"/>
              </p:ext>
            </p:extLst>
          </p:nvPr>
        </p:nvGraphicFramePr>
        <p:xfrm>
          <a:off x="5047259" y="5181600"/>
          <a:ext cx="1124941" cy="409069"/>
        </p:xfrm>
        <a:graphic>
          <a:graphicData uri="http://schemas.openxmlformats.org/presentationml/2006/ole">
            <mc:AlternateContent xmlns:mc="http://schemas.openxmlformats.org/markup-compatibility/2006">
              <mc:Choice xmlns:v="urn:schemas-microsoft-com:vml" Requires="v">
                <p:oleObj name="Equation" r:id="rId8" imgW="698400" imgH="253800" progId="Equation.DSMT4">
                  <p:embed/>
                </p:oleObj>
              </mc:Choice>
              <mc:Fallback>
                <p:oleObj name="Equation" r:id="rId8" imgW="698400" imgH="253800" progId="Equation.DSMT4">
                  <p:embed/>
                  <p:pic>
                    <p:nvPicPr>
                      <p:cNvPr id="6" name="Object 5"/>
                      <p:cNvPicPr>
                        <a:picLocks noChangeAspect="1" noChangeArrowheads="1"/>
                      </p:cNvPicPr>
                      <p:nvPr/>
                    </p:nvPicPr>
                    <p:blipFill>
                      <a:blip r:embed="rId9"/>
                      <a:srcRect/>
                      <a:stretch>
                        <a:fillRect/>
                      </a:stretch>
                    </p:blipFill>
                    <p:spPr bwMode="auto">
                      <a:xfrm>
                        <a:off x="5047259" y="5181600"/>
                        <a:ext cx="1124941" cy="409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Content Placeholder 12">
            <a:extLst>
              <a:ext uri="{FF2B5EF4-FFF2-40B4-BE49-F238E27FC236}">
                <a16:creationId xmlns:a16="http://schemas.microsoft.com/office/drawing/2014/main" id="{698CD8D4-C754-4740-B0DA-E59A36BB067E}"/>
              </a:ext>
            </a:extLst>
          </p:cNvPr>
          <p:cNvSpPr>
            <a:spLocks noGrp="1"/>
          </p:cNvSpPr>
          <p:nvPr>
            <p:ph sz="quarter" idx="25"/>
          </p:nvPr>
        </p:nvSpPr>
        <p:spPr>
          <a:xfrm>
            <a:off x="326960" y="5553547"/>
            <a:ext cx="8533752" cy="762998"/>
          </a:xfrm>
        </p:spPr>
        <p:txBody>
          <a:bodyPr/>
          <a:lstStyle/>
          <a:p>
            <a:pPr marL="0" indent="461963">
              <a:buNone/>
            </a:pPr>
            <a:r>
              <a:rPr lang="en-US" sz="2000" dirty="0"/>
              <a:t>the escape velocity.</a:t>
            </a:r>
          </a:p>
          <a:p>
            <a:pPr marL="461963" indent="-461963">
              <a:buClr>
                <a:schemeClr val="accent2"/>
              </a:buClr>
            </a:pPr>
            <a:r>
              <a:rPr lang="en-US" sz="2000" dirty="0"/>
              <a:t>Notice that this does not depend on the mass of the body.</a:t>
            </a:r>
          </a:p>
        </p:txBody>
      </p:sp>
    </p:spTree>
    <p:extLst>
      <p:ext uri="{BB962C8B-B14F-4D97-AF65-F5344CB8AC3E}">
        <p14:creationId xmlns:p14="http://schemas.microsoft.com/office/powerpoint/2010/main" val="13145135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5775"/>
            <a:ext cx="8534400" cy="990600"/>
          </a:xfrm>
        </p:spPr>
        <p:txBody>
          <a:bodyPr>
            <a:normAutofit/>
          </a:bodyPr>
          <a:lstStyle/>
          <a:p>
            <a:r>
              <a:rPr lang="en-US" sz="4000" dirty="0">
                <a:solidFill>
                  <a:srgbClr val="007787"/>
                </a:solidFill>
                <a:latin typeface="Times New Roman" panose="02020603050405020304" pitchFamily="18" charset="0"/>
                <a:cs typeface="Times New Roman" panose="02020603050405020304" pitchFamily="18" charset="0"/>
              </a:rPr>
              <a:t>Copyright</a:t>
            </a:r>
          </a:p>
        </p:txBody>
      </p:sp>
      <p:sp>
        <p:nvSpPr>
          <p:cNvPr id="3" name="Content Placeholder 2"/>
          <p:cNvSpPr>
            <a:spLocks noGrp="1"/>
          </p:cNvSpPr>
          <p:nvPr>
            <p:ph sz="quarter" idx="16"/>
          </p:nvPr>
        </p:nvSpPr>
        <p:spPr/>
        <p:txBody>
          <a:bodyPr/>
          <a:lstStyle/>
          <a:p>
            <a:r>
              <a:rPr lang="en-US" b="1" dirty="0">
                <a:latin typeface="Times New Roman" panose="02020603050405020304" pitchFamily="18" charset="0"/>
                <a:cs typeface="Times New Roman" panose="02020603050405020304" pitchFamily="18" charset="0"/>
              </a:rPr>
              <a:t>Copyright © 2021 John Wiley &amp; Sons, Inc.</a:t>
            </a:r>
          </a:p>
          <a:p>
            <a:pPr>
              <a:lnSpc>
                <a:spcPct val="150000"/>
              </a:lnSpc>
            </a:pPr>
            <a:r>
              <a:rPr lang="en-US" sz="1800" dirty="0">
                <a:latin typeface="Times New Roman" panose="02020603050405020304" pitchFamily="18" charset="0"/>
                <a:cs typeface="Times New Roman" panose="02020603050405020304" pitchFamily="18" charset="0"/>
              </a:rPr>
              <a:t>All rights reserved. Reproduction or translation of this work beyond that permitted in Section 117 of the 1976 United States Act without the express written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a:t>
            </a:r>
          </a:p>
        </p:txBody>
      </p:sp>
    </p:spTree>
    <p:extLst>
      <p:ext uri="{BB962C8B-B14F-4D97-AF65-F5344CB8AC3E}">
        <p14:creationId xmlns:p14="http://schemas.microsoft.com/office/powerpoint/2010/main" val="6448033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5E165-A9DE-432A-AC67-E27F5576B279}"/>
              </a:ext>
            </a:extLst>
          </p:cNvPr>
          <p:cNvSpPr>
            <a:spLocks noGrp="1"/>
          </p:cNvSpPr>
          <p:nvPr>
            <p:ph type="title"/>
          </p:nvPr>
        </p:nvSpPr>
        <p:spPr>
          <a:xfrm>
            <a:off x="304800" y="457200"/>
            <a:ext cx="8534400" cy="1250951"/>
          </a:xfrm>
        </p:spPr>
        <p:txBody>
          <a:bodyPr>
            <a:noAutofit/>
          </a:bodyPr>
          <a:lstStyle/>
          <a:p>
            <a:r>
              <a:rPr lang="en-US" sz="4000" dirty="0"/>
              <a:t>Differential Equations Model Physical Systems</a:t>
            </a:r>
            <a:endParaRPr lang="en-IN" sz="4000" dirty="0"/>
          </a:p>
        </p:txBody>
      </p:sp>
      <p:sp>
        <p:nvSpPr>
          <p:cNvPr id="3" name="Content Placeholder 2">
            <a:extLst>
              <a:ext uri="{FF2B5EF4-FFF2-40B4-BE49-F238E27FC236}">
                <a16:creationId xmlns:a16="http://schemas.microsoft.com/office/drawing/2014/main" id="{EBE4D237-979F-484D-AE53-9588CFA52CDC}"/>
              </a:ext>
            </a:extLst>
          </p:cNvPr>
          <p:cNvSpPr>
            <a:spLocks noGrp="1"/>
          </p:cNvSpPr>
          <p:nvPr>
            <p:ph sz="quarter" idx="16"/>
          </p:nvPr>
        </p:nvSpPr>
        <p:spPr/>
        <p:txBody>
          <a:bodyPr/>
          <a:lstStyle/>
          <a:p>
            <a:pPr>
              <a:lnSpc>
                <a:spcPct val="100000"/>
              </a:lnSpc>
              <a:spcBef>
                <a:spcPts val="624"/>
              </a:spcBef>
              <a:buClr>
                <a:schemeClr val="accent2"/>
              </a:buClr>
            </a:pPr>
            <a:r>
              <a:rPr lang="en-US" sz="2600" dirty="0">
                <a:latin typeface="+mn-lt"/>
              </a:rPr>
              <a:t>Mathematical models characterize physical systems, often using differential equations.</a:t>
            </a:r>
          </a:p>
          <a:p>
            <a:pPr marL="893763" lvl="1" indent="-441325">
              <a:lnSpc>
                <a:spcPct val="100000"/>
              </a:lnSpc>
              <a:spcBef>
                <a:spcPts val="624"/>
              </a:spcBef>
              <a:buClr>
                <a:schemeClr val="accent2"/>
              </a:buClr>
              <a:buSzPct val="80000"/>
              <a:buFont typeface="Courier New" panose="02070309020205020404" pitchFamily="49" charset="0"/>
              <a:buChar char="o"/>
            </a:pPr>
            <a:r>
              <a:rPr lang="en-US" b="1" dirty="0"/>
              <a:t>Model Construction: </a:t>
            </a:r>
            <a:r>
              <a:rPr lang="en-US" dirty="0"/>
              <a:t>Translate the physical situation into mathematical terms, clearly stating physical principles believed to govern process. Many physical processes will be approximated by differential equations.</a:t>
            </a:r>
          </a:p>
          <a:p>
            <a:pPr marL="893763" lvl="1" indent="-441325">
              <a:lnSpc>
                <a:spcPct val="100000"/>
              </a:lnSpc>
              <a:spcBef>
                <a:spcPts val="624"/>
              </a:spcBef>
              <a:buClr>
                <a:schemeClr val="accent2"/>
              </a:buClr>
              <a:buSzPct val="80000"/>
              <a:buFont typeface="Courier New" panose="02070309020205020404" pitchFamily="49" charset="0"/>
              <a:buChar char="o"/>
            </a:pPr>
            <a:r>
              <a:rPr lang="en-US" b="1" dirty="0"/>
              <a:t>Analysis of Model: </a:t>
            </a:r>
            <a:r>
              <a:rPr lang="en-US" dirty="0"/>
              <a:t> Solve the equations or obtain a qualitative understanding of the solution. Simplify the  model, while preserving physical essentials.</a:t>
            </a:r>
          </a:p>
          <a:p>
            <a:pPr marL="893763" lvl="1" indent="-441325">
              <a:lnSpc>
                <a:spcPct val="100000"/>
              </a:lnSpc>
              <a:spcBef>
                <a:spcPts val="624"/>
              </a:spcBef>
              <a:buClr>
                <a:schemeClr val="accent2"/>
              </a:buClr>
              <a:buSzPct val="80000"/>
              <a:buFont typeface="Courier New" panose="02070309020205020404" pitchFamily="49" charset="0"/>
              <a:buChar char="o"/>
            </a:pPr>
            <a:r>
              <a:rPr lang="en-US" b="1" dirty="0"/>
              <a:t>Comparison with Experiment or Observation: </a:t>
            </a:r>
            <a:r>
              <a:rPr lang="en-US" dirty="0"/>
              <a:t>Verify the solution and suggest model refinement.</a:t>
            </a:r>
          </a:p>
        </p:txBody>
      </p:sp>
    </p:spTree>
    <p:extLst>
      <p:ext uri="{BB962C8B-B14F-4D97-AF65-F5344CB8AC3E}">
        <p14:creationId xmlns:p14="http://schemas.microsoft.com/office/powerpoint/2010/main" val="423120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919C3A-C5DD-4754-BA46-BB188BCB5D25}"/>
              </a:ext>
            </a:extLst>
          </p:cNvPr>
          <p:cNvSpPr>
            <a:spLocks noGrp="1"/>
          </p:cNvSpPr>
          <p:nvPr>
            <p:ph type="title"/>
          </p:nvPr>
        </p:nvSpPr>
        <p:spPr>
          <a:xfrm>
            <a:off x="281354" y="457200"/>
            <a:ext cx="8534400" cy="685800"/>
          </a:xfrm>
        </p:spPr>
        <p:txBody>
          <a:bodyPr>
            <a:noAutofit/>
          </a:bodyPr>
          <a:lstStyle/>
          <a:p>
            <a:r>
              <a:rPr lang="en-IN" dirty="0"/>
              <a:t>Example 2.3.1: Salt Solution Problem Statement</a:t>
            </a:r>
          </a:p>
        </p:txBody>
      </p:sp>
      <p:sp>
        <p:nvSpPr>
          <p:cNvPr id="6" name="Content Placeholder 5">
            <a:extLst>
              <a:ext uri="{FF2B5EF4-FFF2-40B4-BE49-F238E27FC236}">
                <a16:creationId xmlns:a16="http://schemas.microsoft.com/office/drawing/2014/main" id="{3D3B4180-156E-4252-B099-CF343941D815}"/>
              </a:ext>
            </a:extLst>
          </p:cNvPr>
          <p:cNvSpPr>
            <a:spLocks noGrp="1"/>
          </p:cNvSpPr>
          <p:nvPr>
            <p:ph sz="quarter" idx="15"/>
          </p:nvPr>
        </p:nvSpPr>
        <p:spPr>
          <a:xfrm>
            <a:off x="367290" y="1562893"/>
            <a:ext cx="8534400" cy="1104107"/>
          </a:xfrm>
        </p:spPr>
        <p:txBody>
          <a:bodyPr/>
          <a:lstStyle/>
          <a:p>
            <a:pPr algn="l"/>
            <a:r>
              <a:rPr lang="en-US" sz="2400" dirty="0">
                <a:solidFill>
                  <a:schemeClr val="dk1"/>
                </a:solidFill>
                <a:ea typeface="Times New Roman"/>
                <a:cs typeface="Times New Roman"/>
                <a:sym typeface="Times New Roman"/>
              </a:rPr>
              <a:t>At time </a:t>
            </a:r>
            <a:r>
              <a:rPr lang="en-US" sz="2400" i="1" dirty="0">
                <a:solidFill>
                  <a:schemeClr val="dk1"/>
                </a:solidFill>
                <a:ea typeface="Times New Roman"/>
                <a:cs typeface="Times New Roman"/>
                <a:sym typeface="Times New Roman"/>
              </a:rPr>
              <a:t>t</a:t>
            </a:r>
            <a:r>
              <a:rPr lang="en-US" sz="2400" dirty="0">
                <a:solidFill>
                  <a:schemeClr val="dk1"/>
                </a:solidFill>
                <a:ea typeface="Times New Roman"/>
                <a:cs typeface="Times New Roman"/>
                <a:sym typeface="Times New Roman"/>
              </a:rPr>
              <a:t> = 0, a tank contains </a:t>
            </a:r>
            <a:r>
              <a:rPr lang="en-US" sz="2400" i="1" dirty="0">
                <a:solidFill>
                  <a:schemeClr val="dk1"/>
                </a:solidFill>
                <a:ea typeface="Times New Roman"/>
                <a:cs typeface="Times New Roman"/>
                <a:sym typeface="Times New Roman"/>
              </a:rPr>
              <a:t>Q</a:t>
            </a:r>
            <a:r>
              <a:rPr lang="en-US" sz="2400" baseline="-25000" dirty="0">
                <a:solidFill>
                  <a:schemeClr val="dk1"/>
                </a:solidFill>
                <a:ea typeface="Times New Roman"/>
                <a:cs typeface="Times New Roman"/>
                <a:sym typeface="Times New Roman"/>
              </a:rPr>
              <a:t>0</a:t>
            </a:r>
            <a:r>
              <a:rPr lang="en-US" sz="2400" dirty="0">
                <a:solidFill>
                  <a:schemeClr val="dk1"/>
                </a:solidFill>
                <a:ea typeface="Times New Roman"/>
                <a:cs typeface="Times New Roman"/>
                <a:sym typeface="Times New Roman"/>
              </a:rPr>
              <a:t> </a:t>
            </a:r>
            <a:r>
              <a:rPr lang="en-US" sz="2400" dirty="0" err="1">
                <a:solidFill>
                  <a:schemeClr val="dk1"/>
                </a:solidFill>
                <a:ea typeface="Times New Roman"/>
                <a:cs typeface="Times New Roman"/>
                <a:sym typeface="Times New Roman"/>
              </a:rPr>
              <a:t>lb</a:t>
            </a:r>
            <a:r>
              <a:rPr lang="en-US" sz="2400" dirty="0">
                <a:solidFill>
                  <a:schemeClr val="dk1"/>
                </a:solidFill>
                <a:ea typeface="Times New Roman"/>
                <a:cs typeface="Times New Roman"/>
                <a:sym typeface="Times New Roman"/>
              </a:rPr>
              <a:t> of salt dissolved in 100 gal of water. Assume that water containing</a:t>
            </a:r>
            <a:r>
              <a:rPr lang="en-US" sz="2400" dirty="0">
                <a:ea typeface="Times New Roman"/>
                <a:cs typeface="Times New Roman"/>
                <a:sym typeface="Times New Roman"/>
              </a:rPr>
              <a:t> 0.25</a:t>
            </a:r>
            <a:r>
              <a:rPr lang="en-US" sz="2400" dirty="0">
                <a:solidFill>
                  <a:schemeClr val="dk1"/>
                </a:solidFill>
                <a:ea typeface="Times New Roman"/>
                <a:cs typeface="Times New Roman"/>
                <a:sym typeface="Times New Roman"/>
              </a:rPr>
              <a:t> </a:t>
            </a:r>
            <a:r>
              <a:rPr lang="en-US" sz="2400" dirty="0" err="1">
                <a:solidFill>
                  <a:schemeClr val="dk1"/>
                </a:solidFill>
                <a:ea typeface="Times New Roman"/>
                <a:cs typeface="Times New Roman"/>
                <a:sym typeface="Times New Roman"/>
              </a:rPr>
              <a:t>lb</a:t>
            </a:r>
            <a:r>
              <a:rPr lang="en-US" sz="2400" dirty="0">
                <a:solidFill>
                  <a:schemeClr val="dk1"/>
                </a:solidFill>
                <a:ea typeface="Times New Roman"/>
                <a:cs typeface="Times New Roman"/>
                <a:sym typeface="Times New Roman"/>
              </a:rPr>
              <a:t> of salt/gal is entering tank at rate of </a:t>
            </a:r>
            <a:r>
              <a:rPr lang="en-US" sz="2400" i="1" dirty="0">
                <a:solidFill>
                  <a:schemeClr val="dk1"/>
                </a:solidFill>
                <a:ea typeface="Times New Roman"/>
                <a:cs typeface="Times New Roman"/>
                <a:sym typeface="Times New Roman"/>
              </a:rPr>
              <a:t>r</a:t>
            </a:r>
            <a:r>
              <a:rPr lang="en-US" sz="2400" dirty="0">
                <a:solidFill>
                  <a:schemeClr val="dk1"/>
                </a:solidFill>
                <a:ea typeface="Times New Roman"/>
                <a:cs typeface="Times New Roman"/>
                <a:sym typeface="Times New Roman"/>
              </a:rPr>
              <a:t> gal/min, and is leaving at same rate.</a:t>
            </a:r>
          </a:p>
        </p:txBody>
      </p:sp>
      <p:sp>
        <p:nvSpPr>
          <p:cNvPr id="9" name="Content Placeholder 8">
            <a:extLst>
              <a:ext uri="{FF2B5EF4-FFF2-40B4-BE49-F238E27FC236}">
                <a16:creationId xmlns:a16="http://schemas.microsoft.com/office/drawing/2014/main" id="{822F9EB6-3662-4642-B71D-C3C7FC8A85BD}"/>
              </a:ext>
            </a:extLst>
          </p:cNvPr>
          <p:cNvSpPr>
            <a:spLocks noGrp="1"/>
          </p:cNvSpPr>
          <p:nvPr>
            <p:ph sz="quarter" idx="18"/>
          </p:nvPr>
        </p:nvSpPr>
        <p:spPr>
          <a:xfrm>
            <a:off x="389748" y="2743200"/>
            <a:ext cx="4563251" cy="3263900"/>
          </a:xfrm>
        </p:spPr>
        <p:txBody>
          <a:bodyPr/>
          <a:lstStyle/>
          <a:p>
            <a:pPr marL="457200" lvl="1" indent="-457200">
              <a:lnSpc>
                <a:spcPct val="100000"/>
              </a:lnSpc>
              <a:spcBef>
                <a:spcPts val="400"/>
              </a:spcBef>
              <a:buClr>
                <a:schemeClr val="accent2"/>
              </a:buClr>
              <a:buSzPts val="2000"/>
              <a:buFont typeface="+mj-lt"/>
              <a:buAutoNum type="alphaLcParenR"/>
            </a:pPr>
            <a:r>
              <a:rPr lang="en-US" sz="2000" dirty="0">
                <a:solidFill>
                  <a:schemeClr val="dk1"/>
                </a:solidFill>
                <a:ea typeface="Times New Roman"/>
                <a:cs typeface="Times New Roman"/>
                <a:sym typeface="Times New Roman"/>
              </a:rPr>
              <a:t>Set up an</a:t>
            </a:r>
            <a:r>
              <a:rPr lang="en-US" sz="2000" dirty="0">
                <a:ea typeface="Times New Roman"/>
                <a:cs typeface="Times New Roman"/>
                <a:sym typeface="Times New Roman"/>
              </a:rPr>
              <a:t> </a:t>
            </a:r>
            <a:r>
              <a:rPr lang="en-US" sz="2000" dirty="0">
                <a:solidFill>
                  <a:schemeClr val="dk1"/>
                </a:solidFill>
                <a:ea typeface="Times New Roman"/>
                <a:cs typeface="Times New Roman"/>
                <a:sym typeface="Times New Roman"/>
              </a:rPr>
              <a:t>IVP that describes this salt solution flow process.</a:t>
            </a:r>
            <a:endParaRPr lang="en-US" sz="2000" dirty="0"/>
          </a:p>
          <a:p>
            <a:pPr marL="457200" lvl="1" indent="-457200">
              <a:lnSpc>
                <a:spcPct val="100000"/>
              </a:lnSpc>
              <a:spcBef>
                <a:spcPts val="400"/>
              </a:spcBef>
              <a:buClr>
                <a:schemeClr val="accent2"/>
              </a:buClr>
              <a:buSzPts val="2000"/>
              <a:buFont typeface="+mj-lt"/>
              <a:buAutoNum type="alphaLcParenR"/>
            </a:pPr>
            <a:r>
              <a:rPr lang="en-US" sz="2000" dirty="0">
                <a:solidFill>
                  <a:schemeClr val="dk1"/>
                </a:solidFill>
                <a:ea typeface="Times New Roman"/>
                <a:cs typeface="Times New Roman"/>
                <a:sym typeface="Times New Roman"/>
              </a:rPr>
              <a:t>Find the amount of salt </a:t>
            </a:r>
            <a:r>
              <a:rPr lang="en-US" sz="2000" i="1" dirty="0">
                <a:solidFill>
                  <a:schemeClr val="dk1"/>
                </a:solidFill>
                <a:ea typeface="Times New Roman"/>
                <a:cs typeface="Times New Roman"/>
                <a:sym typeface="Times New Roman"/>
              </a:rPr>
              <a:t>Q</a:t>
            </a:r>
            <a:r>
              <a:rPr lang="en-US" sz="2000" dirty="0">
                <a:solidFill>
                  <a:schemeClr val="dk1"/>
                </a:solidFill>
                <a:ea typeface="Times New Roman"/>
                <a:cs typeface="Times New Roman"/>
                <a:sym typeface="Times New Roman"/>
              </a:rPr>
              <a:t>(</a:t>
            </a:r>
            <a:r>
              <a:rPr lang="en-US" sz="2000" i="1" dirty="0">
                <a:solidFill>
                  <a:schemeClr val="dk1"/>
                </a:solidFill>
                <a:ea typeface="Times New Roman"/>
                <a:cs typeface="Times New Roman"/>
                <a:sym typeface="Times New Roman"/>
              </a:rPr>
              <a:t>t</a:t>
            </a:r>
            <a:r>
              <a:rPr lang="en-US" sz="2000" dirty="0">
                <a:solidFill>
                  <a:schemeClr val="dk1"/>
                </a:solidFill>
                <a:ea typeface="Times New Roman"/>
                <a:cs typeface="Times New Roman"/>
                <a:sym typeface="Times New Roman"/>
              </a:rPr>
              <a:t>) in tank at any given time </a:t>
            </a:r>
            <a:r>
              <a:rPr lang="en-US" sz="2000" i="1" dirty="0">
                <a:solidFill>
                  <a:schemeClr val="dk1"/>
                </a:solidFill>
                <a:ea typeface="Times New Roman"/>
                <a:cs typeface="Times New Roman"/>
                <a:sym typeface="Times New Roman"/>
              </a:rPr>
              <a:t>t</a:t>
            </a:r>
            <a:r>
              <a:rPr lang="en-US" sz="2000" dirty="0">
                <a:solidFill>
                  <a:schemeClr val="dk1"/>
                </a:solidFill>
                <a:ea typeface="Times New Roman"/>
                <a:cs typeface="Times New Roman"/>
                <a:sym typeface="Times New Roman"/>
              </a:rPr>
              <a:t>.</a:t>
            </a:r>
            <a:endParaRPr lang="en-US" sz="2000" dirty="0"/>
          </a:p>
          <a:p>
            <a:pPr marL="457200" lvl="1" indent="-457200">
              <a:lnSpc>
                <a:spcPct val="100000"/>
              </a:lnSpc>
              <a:spcBef>
                <a:spcPts val="400"/>
              </a:spcBef>
              <a:buClr>
                <a:schemeClr val="accent2"/>
              </a:buClr>
              <a:buSzPts val="2000"/>
              <a:buFont typeface="+mj-lt"/>
              <a:buAutoNum type="alphaLcParenR"/>
            </a:pPr>
            <a:r>
              <a:rPr lang="en-US" sz="2000" dirty="0">
                <a:solidFill>
                  <a:schemeClr val="dk1"/>
                </a:solidFill>
                <a:ea typeface="Times New Roman"/>
                <a:cs typeface="Times New Roman"/>
                <a:sym typeface="Times New Roman"/>
              </a:rPr>
              <a:t>Find the limiting amount </a:t>
            </a:r>
            <a:r>
              <a:rPr lang="en-US" sz="2000" i="1" dirty="0">
                <a:solidFill>
                  <a:schemeClr val="dk1"/>
                </a:solidFill>
                <a:ea typeface="Times New Roman"/>
                <a:cs typeface="Times New Roman"/>
                <a:sym typeface="Times New Roman"/>
              </a:rPr>
              <a:t>Q</a:t>
            </a:r>
            <a:r>
              <a:rPr lang="en-US" sz="2000" i="1" baseline="-25000" dirty="0">
                <a:solidFill>
                  <a:schemeClr val="dk1"/>
                </a:solidFill>
                <a:ea typeface="Times New Roman"/>
                <a:cs typeface="Times New Roman"/>
                <a:sym typeface="Times New Roman"/>
              </a:rPr>
              <a:t>L</a:t>
            </a:r>
            <a:r>
              <a:rPr lang="en-US" sz="2000" dirty="0">
                <a:solidFill>
                  <a:schemeClr val="dk1"/>
                </a:solidFill>
                <a:ea typeface="Times New Roman"/>
                <a:cs typeface="Times New Roman"/>
                <a:sym typeface="Times New Roman"/>
              </a:rPr>
              <a:t> of salt </a:t>
            </a:r>
            <a:r>
              <a:rPr lang="en-US" sz="2000" i="1" dirty="0">
                <a:solidFill>
                  <a:schemeClr val="dk1"/>
                </a:solidFill>
                <a:ea typeface="Times New Roman"/>
                <a:cs typeface="Times New Roman"/>
                <a:sym typeface="Times New Roman"/>
              </a:rPr>
              <a:t>Q</a:t>
            </a:r>
            <a:r>
              <a:rPr lang="en-US" sz="2000" dirty="0">
                <a:solidFill>
                  <a:schemeClr val="dk1"/>
                </a:solidFill>
                <a:ea typeface="Times New Roman"/>
                <a:cs typeface="Times New Roman"/>
                <a:sym typeface="Times New Roman"/>
              </a:rPr>
              <a:t>(</a:t>
            </a:r>
            <a:r>
              <a:rPr lang="en-US" sz="2000" i="1" dirty="0">
                <a:solidFill>
                  <a:schemeClr val="dk1"/>
                </a:solidFill>
                <a:ea typeface="Times New Roman"/>
                <a:cs typeface="Times New Roman"/>
                <a:sym typeface="Times New Roman"/>
              </a:rPr>
              <a:t>t</a:t>
            </a:r>
            <a:r>
              <a:rPr lang="en-US" sz="2000" dirty="0">
                <a:solidFill>
                  <a:schemeClr val="dk1"/>
                </a:solidFill>
                <a:ea typeface="Times New Roman"/>
                <a:cs typeface="Times New Roman"/>
                <a:sym typeface="Times New Roman"/>
              </a:rPr>
              <a:t>) in tank after a very long time.</a:t>
            </a:r>
            <a:endParaRPr lang="en-US" sz="2000" dirty="0"/>
          </a:p>
          <a:p>
            <a:pPr marL="457200" lvl="1" indent="-457200">
              <a:lnSpc>
                <a:spcPct val="100000"/>
              </a:lnSpc>
              <a:spcBef>
                <a:spcPts val="400"/>
              </a:spcBef>
              <a:buClr>
                <a:schemeClr val="accent2"/>
              </a:buClr>
              <a:buSzPts val="2000"/>
              <a:buFont typeface="+mj-lt"/>
              <a:buAutoNum type="alphaLcParenR"/>
            </a:pPr>
            <a:r>
              <a:rPr lang="en-US" sz="2000" dirty="0">
                <a:solidFill>
                  <a:schemeClr val="dk1"/>
                </a:solidFill>
                <a:ea typeface="Times New Roman"/>
                <a:cs typeface="Times New Roman"/>
                <a:sym typeface="Times New Roman"/>
              </a:rPr>
              <a:t>If </a:t>
            </a:r>
            <a:r>
              <a:rPr lang="en-US" sz="2000" i="1" dirty="0">
                <a:solidFill>
                  <a:schemeClr val="dk1"/>
                </a:solidFill>
                <a:ea typeface="Times New Roman"/>
                <a:cs typeface="Times New Roman"/>
                <a:sym typeface="Times New Roman"/>
              </a:rPr>
              <a:t>r</a:t>
            </a:r>
            <a:r>
              <a:rPr lang="en-US" sz="2000" dirty="0">
                <a:solidFill>
                  <a:schemeClr val="dk1"/>
                </a:solidFill>
                <a:ea typeface="Times New Roman"/>
                <a:cs typeface="Times New Roman"/>
                <a:sym typeface="Times New Roman"/>
              </a:rPr>
              <a:t> = 3 </a:t>
            </a:r>
            <a:r>
              <a:rPr lang="en-US" sz="2000" dirty="0">
                <a:ea typeface="Times New Roman"/>
                <a:cs typeface="Times New Roman"/>
                <a:sym typeface="Times New Roman"/>
              </a:rPr>
              <a:t>and</a:t>
            </a:r>
            <a:r>
              <a:rPr lang="en-US" sz="2000" dirty="0">
                <a:solidFill>
                  <a:schemeClr val="dk1"/>
                </a:solidFill>
                <a:ea typeface="Times New Roman"/>
                <a:cs typeface="Times New Roman"/>
                <a:sym typeface="Times New Roman"/>
              </a:rPr>
              <a:t> </a:t>
            </a:r>
            <a:r>
              <a:rPr lang="en-US" sz="2000" i="1" dirty="0">
                <a:solidFill>
                  <a:schemeClr val="dk1"/>
                </a:solidFill>
                <a:ea typeface="Times New Roman"/>
                <a:cs typeface="Times New Roman"/>
                <a:sym typeface="Times New Roman"/>
              </a:rPr>
              <a:t>Q</a:t>
            </a:r>
            <a:r>
              <a:rPr lang="en-US" sz="2000" baseline="-25000" dirty="0">
                <a:solidFill>
                  <a:schemeClr val="dk1"/>
                </a:solidFill>
                <a:ea typeface="Times New Roman"/>
                <a:cs typeface="Times New Roman"/>
                <a:sym typeface="Times New Roman"/>
              </a:rPr>
              <a:t>0</a:t>
            </a:r>
            <a:r>
              <a:rPr lang="en-US" sz="2000" dirty="0">
                <a:solidFill>
                  <a:schemeClr val="dk1"/>
                </a:solidFill>
                <a:ea typeface="Times New Roman"/>
                <a:cs typeface="Times New Roman"/>
                <a:sym typeface="Times New Roman"/>
              </a:rPr>
              <a:t> = 2</a:t>
            </a:r>
            <a:r>
              <a:rPr lang="en-US" sz="2000" i="1" dirty="0">
                <a:solidFill>
                  <a:schemeClr val="dk1"/>
                </a:solidFill>
                <a:ea typeface="Times New Roman"/>
                <a:cs typeface="Times New Roman"/>
                <a:sym typeface="Times New Roman"/>
              </a:rPr>
              <a:t>Q</a:t>
            </a:r>
            <a:r>
              <a:rPr lang="en-US" sz="2000" i="1" baseline="-25000" dirty="0">
                <a:solidFill>
                  <a:schemeClr val="dk1"/>
                </a:solidFill>
                <a:ea typeface="Times New Roman"/>
                <a:cs typeface="Times New Roman"/>
                <a:sym typeface="Times New Roman"/>
              </a:rPr>
              <a:t>L </a:t>
            </a:r>
            <a:r>
              <a:rPr lang="en-US" sz="2000" dirty="0">
                <a:solidFill>
                  <a:schemeClr val="dk1"/>
                </a:solidFill>
                <a:ea typeface="Times New Roman"/>
                <a:cs typeface="Times New Roman"/>
                <a:sym typeface="Times New Roman"/>
              </a:rPr>
              <a:t>, find the time </a:t>
            </a:r>
            <a:r>
              <a:rPr lang="en-US" sz="2000" i="1" dirty="0">
                <a:solidFill>
                  <a:schemeClr val="dk1"/>
                </a:solidFill>
                <a:ea typeface="Times New Roman"/>
                <a:cs typeface="Times New Roman"/>
                <a:sym typeface="Times New Roman"/>
              </a:rPr>
              <a:t>t</a:t>
            </a:r>
            <a:r>
              <a:rPr lang="en-US" sz="2000" dirty="0">
                <a:solidFill>
                  <a:schemeClr val="dk1"/>
                </a:solidFill>
                <a:ea typeface="Times New Roman"/>
                <a:cs typeface="Times New Roman"/>
                <a:sym typeface="Times New Roman"/>
              </a:rPr>
              <a:t> after which salt is within 2% of </a:t>
            </a:r>
            <a:r>
              <a:rPr lang="en-US" sz="2000" i="1" dirty="0">
                <a:solidFill>
                  <a:schemeClr val="dk1"/>
                </a:solidFill>
                <a:ea typeface="Times New Roman"/>
                <a:cs typeface="Times New Roman"/>
                <a:sym typeface="Times New Roman"/>
              </a:rPr>
              <a:t>Q</a:t>
            </a:r>
            <a:r>
              <a:rPr lang="en-US" sz="2000" i="1" baseline="-25000" dirty="0">
                <a:solidFill>
                  <a:schemeClr val="dk1"/>
                </a:solidFill>
                <a:ea typeface="Times New Roman"/>
                <a:cs typeface="Times New Roman"/>
                <a:sym typeface="Times New Roman"/>
              </a:rPr>
              <a:t>L </a:t>
            </a:r>
            <a:r>
              <a:rPr lang="en-US" sz="2000" dirty="0">
                <a:solidFill>
                  <a:schemeClr val="dk1"/>
                </a:solidFill>
                <a:ea typeface="Times New Roman"/>
                <a:cs typeface="Times New Roman"/>
                <a:sym typeface="Times New Roman"/>
              </a:rPr>
              <a:t>. </a:t>
            </a:r>
            <a:endParaRPr lang="en-US" sz="2000" dirty="0"/>
          </a:p>
          <a:p>
            <a:pPr marL="457200" lvl="1" indent="-457200">
              <a:lnSpc>
                <a:spcPct val="100000"/>
              </a:lnSpc>
              <a:spcBef>
                <a:spcPts val="400"/>
              </a:spcBef>
              <a:buClr>
                <a:schemeClr val="accent2"/>
              </a:buClr>
              <a:buSzPts val="2000"/>
              <a:buFont typeface="+mj-lt"/>
              <a:buAutoNum type="alphaLcParenR"/>
            </a:pPr>
            <a:r>
              <a:rPr lang="en-US" sz="2000" dirty="0">
                <a:solidFill>
                  <a:schemeClr val="dk1"/>
                </a:solidFill>
                <a:ea typeface="Times New Roman"/>
                <a:cs typeface="Times New Roman"/>
                <a:sym typeface="Times New Roman"/>
              </a:rPr>
              <a:t>Find flow rate</a:t>
            </a:r>
            <a:r>
              <a:rPr lang="en-US" sz="2000" i="1" dirty="0">
                <a:solidFill>
                  <a:schemeClr val="dk1"/>
                </a:solidFill>
                <a:ea typeface="Times New Roman"/>
                <a:cs typeface="Times New Roman"/>
                <a:sym typeface="Times New Roman"/>
              </a:rPr>
              <a:t> r </a:t>
            </a:r>
            <a:r>
              <a:rPr lang="en-US" sz="2000" dirty="0">
                <a:solidFill>
                  <a:schemeClr val="dk1"/>
                </a:solidFill>
                <a:ea typeface="Times New Roman"/>
                <a:cs typeface="Times New Roman"/>
                <a:sym typeface="Times New Roman"/>
              </a:rPr>
              <a:t>required if </a:t>
            </a:r>
            <a:r>
              <a:rPr lang="en-US" sz="2000" i="1" dirty="0">
                <a:solidFill>
                  <a:schemeClr val="dk1"/>
                </a:solidFill>
                <a:ea typeface="Times New Roman"/>
                <a:cs typeface="Times New Roman"/>
                <a:sym typeface="Times New Roman"/>
              </a:rPr>
              <a:t>t</a:t>
            </a:r>
            <a:r>
              <a:rPr lang="en-US" sz="2000" dirty="0">
                <a:solidFill>
                  <a:schemeClr val="dk1"/>
                </a:solidFill>
                <a:ea typeface="Times New Roman"/>
                <a:cs typeface="Times New Roman"/>
                <a:sym typeface="Times New Roman"/>
              </a:rPr>
              <a:t> is not to exceed 45 min.</a:t>
            </a:r>
            <a:endParaRPr lang="en-IN" sz="2000" dirty="0"/>
          </a:p>
        </p:txBody>
      </p:sp>
      <p:pic>
        <p:nvPicPr>
          <p:cNvPr id="23" name="Picture Placeholder 22" descr="A diagram shows a cylindrical tank with an outlet at the bottom right. Water flows into the tank through a pipe at the top left at the rate of r gallons per minute, and this water contains one-fourth pounds of salt per gallon. The water leaves the outlet at the bottom right of the tank at the same rate of r gallons per minute. The tank is fitted with a stirrer which rotates counterclockwise.">
            <a:extLst>
              <a:ext uri="{FF2B5EF4-FFF2-40B4-BE49-F238E27FC236}">
                <a16:creationId xmlns:a16="http://schemas.microsoft.com/office/drawing/2014/main" id="{3AF7E872-64E6-4B10-AC40-FAAC7C41E8F6}"/>
              </a:ext>
            </a:extLst>
          </p:cNvPr>
          <p:cNvPicPr>
            <a:picLocks noGrp="1" noChangeAspect="1"/>
          </p:cNvPicPr>
          <p:nvPr>
            <p:ph type="pic" sz="quarter" idx="19"/>
          </p:nvPr>
        </p:nvPicPr>
        <p:blipFill>
          <a:blip r:embed="rId3"/>
          <a:stretch>
            <a:fillRect/>
          </a:stretch>
        </p:blipFill>
        <p:spPr>
          <a:xfrm>
            <a:off x="5353929" y="2760846"/>
            <a:ext cx="3455408" cy="3169085"/>
          </a:xfrm>
          <a:prstGeom prst="rect">
            <a:avLst/>
          </a:prstGeom>
        </p:spPr>
      </p:pic>
    </p:spTree>
    <p:extLst>
      <p:ext uri="{BB962C8B-B14F-4D97-AF65-F5344CB8AC3E}">
        <p14:creationId xmlns:p14="http://schemas.microsoft.com/office/powerpoint/2010/main" val="678674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919C3A-C5DD-4754-BA46-BB188BCB5D25}"/>
              </a:ext>
            </a:extLst>
          </p:cNvPr>
          <p:cNvSpPr>
            <a:spLocks noGrp="1"/>
          </p:cNvSpPr>
          <p:nvPr>
            <p:ph type="title"/>
          </p:nvPr>
        </p:nvSpPr>
        <p:spPr>
          <a:xfrm>
            <a:off x="281354" y="457200"/>
            <a:ext cx="8534400" cy="762000"/>
          </a:xfrm>
        </p:spPr>
        <p:txBody>
          <a:bodyPr>
            <a:noAutofit/>
          </a:bodyPr>
          <a:lstStyle/>
          <a:p>
            <a:r>
              <a:rPr lang="en-US" dirty="0"/>
              <a:t>Example 2.3.1: Define mathematical expressions</a:t>
            </a:r>
            <a:endParaRPr lang="en-IN" dirty="0"/>
          </a:p>
        </p:txBody>
      </p:sp>
      <p:sp>
        <p:nvSpPr>
          <p:cNvPr id="6" name="Content Placeholder 5">
            <a:extLst>
              <a:ext uri="{FF2B5EF4-FFF2-40B4-BE49-F238E27FC236}">
                <a16:creationId xmlns:a16="http://schemas.microsoft.com/office/drawing/2014/main" id="{3D3B4180-156E-4252-B099-CF343941D815}"/>
              </a:ext>
            </a:extLst>
          </p:cNvPr>
          <p:cNvSpPr>
            <a:spLocks noGrp="1"/>
          </p:cNvSpPr>
          <p:nvPr>
            <p:ph sz="quarter" idx="15"/>
          </p:nvPr>
        </p:nvSpPr>
        <p:spPr>
          <a:xfrm>
            <a:off x="380060" y="1539875"/>
            <a:ext cx="8534400" cy="1965325"/>
          </a:xfrm>
        </p:spPr>
        <p:txBody>
          <a:bodyPr/>
          <a:lstStyle/>
          <a:p>
            <a:pPr marL="457200" lvl="0" indent="-457200" algn="l">
              <a:lnSpc>
                <a:spcPct val="100000"/>
              </a:lnSpc>
              <a:spcBef>
                <a:spcPts val="0"/>
              </a:spcBef>
              <a:buClr>
                <a:schemeClr val="accent2"/>
              </a:buClr>
              <a:buSzPts val="2400"/>
              <a:buFont typeface="Arial"/>
              <a:buChar char="•"/>
            </a:pPr>
            <a:r>
              <a:rPr lang="en-US" sz="2400" dirty="0">
                <a:solidFill>
                  <a:schemeClr val="dk1"/>
                </a:solidFill>
                <a:ea typeface="Times New Roman"/>
                <a:cs typeface="Times New Roman"/>
                <a:sym typeface="Times New Roman"/>
              </a:rPr>
              <a:t>At time </a:t>
            </a:r>
            <a:r>
              <a:rPr lang="en-US" sz="2400" i="1" dirty="0">
                <a:solidFill>
                  <a:schemeClr val="dk1"/>
                </a:solidFill>
                <a:ea typeface="Times New Roman"/>
                <a:cs typeface="Times New Roman"/>
                <a:sym typeface="Times New Roman"/>
              </a:rPr>
              <a:t>t</a:t>
            </a:r>
            <a:r>
              <a:rPr lang="en-US" sz="2400" dirty="0">
                <a:solidFill>
                  <a:schemeClr val="dk1"/>
                </a:solidFill>
                <a:ea typeface="Times New Roman"/>
                <a:cs typeface="Times New Roman"/>
                <a:sym typeface="Times New Roman"/>
              </a:rPr>
              <a:t> = 0, a tank contains </a:t>
            </a:r>
            <a:r>
              <a:rPr lang="en-US" sz="2400" i="1" dirty="0">
                <a:solidFill>
                  <a:schemeClr val="dk1"/>
                </a:solidFill>
                <a:ea typeface="Times New Roman"/>
                <a:cs typeface="Times New Roman"/>
                <a:sym typeface="Times New Roman"/>
              </a:rPr>
              <a:t>Q</a:t>
            </a:r>
            <a:r>
              <a:rPr lang="en-US" sz="2400" baseline="-25000" dirty="0">
                <a:solidFill>
                  <a:schemeClr val="dk1"/>
                </a:solidFill>
                <a:ea typeface="Times New Roman"/>
                <a:cs typeface="Times New Roman"/>
                <a:sym typeface="Times New Roman"/>
              </a:rPr>
              <a:t>0</a:t>
            </a:r>
            <a:r>
              <a:rPr lang="en-US" sz="2400" dirty="0">
                <a:solidFill>
                  <a:schemeClr val="dk1"/>
                </a:solidFill>
                <a:ea typeface="Times New Roman"/>
                <a:cs typeface="Times New Roman"/>
                <a:sym typeface="Times New Roman"/>
              </a:rPr>
              <a:t> </a:t>
            </a:r>
            <a:r>
              <a:rPr lang="en-US" sz="2400" dirty="0" err="1">
                <a:solidFill>
                  <a:schemeClr val="dk1"/>
                </a:solidFill>
                <a:ea typeface="Times New Roman"/>
                <a:cs typeface="Times New Roman"/>
                <a:sym typeface="Times New Roman"/>
              </a:rPr>
              <a:t>lb</a:t>
            </a:r>
            <a:r>
              <a:rPr lang="en-US" sz="2400" dirty="0">
                <a:solidFill>
                  <a:schemeClr val="dk1"/>
                </a:solidFill>
                <a:ea typeface="Times New Roman"/>
                <a:cs typeface="Times New Roman"/>
                <a:sym typeface="Times New Roman"/>
              </a:rPr>
              <a:t> of salt dissolved in 100 gal of water.  Assume water containing</a:t>
            </a:r>
            <a:r>
              <a:rPr lang="en-US" sz="2400" dirty="0">
                <a:ea typeface="Times New Roman"/>
                <a:cs typeface="Times New Roman"/>
                <a:sym typeface="Times New Roman"/>
              </a:rPr>
              <a:t> 0.25</a:t>
            </a:r>
            <a:r>
              <a:rPr lang="en-US" sz="2400" dirty="0">
                <a:solidFill>
                  <a:schemeClr val="dk1"/>
                </a:solidFill>
                <a:ea typeface="Times New Roman"/>
                <a:cs typeface="Times New Roman"/>
                <a:sym typeface="Times New Roman"/>
              </a:rPr>
              <a:t> </a:t>
            </a:r>
            <a:r>
              <a:rPr lang="en-US" sz="2400" dirty="0" err="1">
                <a:solidFill>
                  <a:schemeClr val="dk1"/>
                </a:solidFill>
                <a:ea typeface="Times New Roman"/>
                <a:cs typeface="Times New Roman"/>
                <a:sym typeface="Times New Roman"/>
              </a:rPr>
              <a:t>lb</a:t>
            </a:r>
            <a:r>
              <a:rPr lang="en-US" sz="2400" dirty="0">
                <a:solidFill>
                  <a:schemeClr val="dk1"/>
                </a:solidFill>
                <a:ea typeface="Times New Roman"/>
                <a:cs typeface="Times New Roman"/>
                <a:sym typeface="Times New Roman"/>
              </a:rPr>
              <a:t> of salt/gal enters tank at rate of </a:t>
            </a:r>
            <a:r>
              <a:rPr lang="en-US" sz="2400" i="1" dirty="0">
                <a:solidFill>
                  <a:schemeClr val="dk1"/>
                </a:solidFill>
                <a:ea typeface="Times New Roman"/>
                <a:cs typeface="Times New Roman"/>
                <a:sym typeface="Times New Roman"/>
              </a:rPr>
              <a:t>r</a:t>
            </a:r>
            <a:r>
              <a:rPr lang="en-US" sz="2400" dirty="0">
                <a:solidFill>
                  <a:schemeClr val="dk1"/>
                </a:solidFill>
                <a:ea typeface="Times New Roman"/>
                <a:cs typeface="Times New Roman"/>
                <a:sym typeface="Times New Roman"/>
              </a:rPr>
              <a:t> gal/min, and leaves at same rate.</a:t>
            </a:r>
            <a:endParaRPr lang="en-US" sz="2400" dirty="0"/>
          </a:p>
          <a:p>
            <a:pPr marL="457200" lvl="0" indent="-457200" algn="l">
              <a:lnSpc>
                <a:spcPct val="100000"/>
              </a:lnSpc>
              <a:spcBef>
                <a:spcPts val="480"/>
              </a:spcBef>
              <a:buClr>
                <a:schemeClr val="accent2"/>
              </a:buClr>
              <a:buSzPts val="2400"/>
              <a:buFont typeface="Arial"/>
              <a:buChar char="•"/>
            </a:pPr>
            <a:r>
              <a:rPr lang="en-US" sz="2400" dirty="0">
                <a:solidFill>
                  <a:schemeClr val="dk1"/>
                </a:solidFill>
                <a:ea typeface="Times New Roman"/>
                <a:cs typeface="Times New Roman"/>
                <a:sym typeface="Times New Roman"/>
              </a:rPr>
              <a:t>Assume salt is neither created nor destroyed in </a:t>
            </a:r>
            <a:r>
              <a:rPr lang="en-US" sz="2400" dirty="0">
                <a:ea typeface="Times New Roman"/>
                <a:cs typeface="Times New Roman"/>
                <a:sym typeface="Times New Roman"/>
              </a:rPr>
              <a:t>the</a:t>
            </a:r>
            <a:r>
              <a:rPr lang="en-US" sz="2400" dirty="0">
                <a:solidFill>
                  <a:schemeClr val="dk1"/>
                </a:solidFill>
                <a:ea typeface="Times New Roman"/>
                <a:cs typeface="Times New Roman"/>
                <a:sym typeface="Times New Roman"/>
              </a:rPr>
              <a:t> tank, and that the distribution of salt in tank is uniform (stirred).</a:t>
            </a:r>
            <a:endParaRPr lang="en-US" sz="2400" dirty="0"/>
          </a:p>
        </p:txBody>
      </p:sp>
      <p:graphicFrame>
        <p:nvGraphicFramePr>
          <p:cNvPr id="7" name="Object 6" descr="equation left hand side d times cap q divided by d times t equals right hand side rate in minus rate out">
            <a:extLst>
              <a:ext uri="{FF2B5EF4-FFF2-40B4-BE49-F238E27FC236}">
                <a16:creationId xmlns:a16="http://schemas.microsoft.com/office/drawing/2014/main" id="{53AB429E-469C-424A-B703-DBE75FF4360D}"/>
              </a:ext>
            </a:extLst>
          </p:cNvPr>
          <p:cNvGraphicFramePr>
            <a:graphicFrameLocks noChangeAspect="1"/>
          </p:cNvGraphicFramePr>
          <p:nvPr>
            <p:extLst>
              <p:ext uri="{D42A27DB-BD31-4B8C-83A1-F6EECF244321}">
                <p14:modId xmlns:p14="http://schemas.microsoft.com/office/powerpoint/2010/main" val="3020038456"/>
              </p:ext>
            </p:extLst>
          </p:nvPr>
        </p:nvGraphicFramePr>
        <p:xfrm>
          <a:off x="3480024" y="3492722"/>
          <a:ext cx="2183953" cy="593883"/>
        </p:xfrm>
        <a:graphic>
          <a:graphicData uri="http://schemas.openxmlformats.org/presentationml/2006/ole">
            <mc:AlternateContent xmlns:mc="http://schemas.openxmlformats.org/markup-compatibility/2006">
              <mc:Choice xmlns:v="urn:schemas-microsoft-com:vml" Requires="v">
                <p:oleObj name="Equation" r:id="rId3" imgW="1447560" imgH="393480" progId="Equation.DSMT4">
                  <p:embed/>
                </p:oleObj>
              </mc:Choice>
              <mc:Fallback>
                <p:oleObj name="Equation" r:id="rId3" imgW="1447560" imgH="393480" progId="Equation.DSMT4">
                  <p:embed/>
                  <p:pic>
                    <p:nvPicPr>
                      <p:cNvPr id="3" name="Object 2"/>
                      <p:cNvPicPr/>
                      <p:nvPr/>
                    </p:nvPicPr>
                    <p:blipFill>
                      <a:blip r:embed="rId4"/>
                      <a:stretch>
                        <a:fillRect/>
                      </a:stretch>
                    </p:blipFill>
                    <p:spPr>
                      <a:xfrm>
                        <a:off x="3480024" y="3492722"/>
                        <a:ext cx="2183953" cy="593883"/>
                      </a:xfrm>
                      <a:prstGeom prst="rect">
                        <a:avLst/>
                      </a:prstGeom>
                    </p:spPr>
                  </p:pic>
                </p:oleObj>
              </mc:Fallback>
            </mc:AlternateContent>
          </a:graphicData>
        </a:graphic>
      </p:graphicFrame>
      <p:sp>
        <p:nvSpPr>
          <p:cNvPr id="13" name="Content Placeholder 12">
            <a:extLst>
              <a:ext uri="{FF2B5EF4-FFF2-40B4-BE49-F238E27FC236}">
                <a16:creationId xmlns:a16="http://schemas.microsoft.com/office/drawing/2014/main" id="{7AC8FA14-F52B-4C7B-8BB7-D6029D8A08E7}"/>
              </a:ext>
            </a:extLst>
          </p:cNvPr>
          <p:cNvSpPr>
            <a:spLocks noGrp="1"/>
          </p:cNvSpPr>
          <p:nvPr>
            <p:ph sz="quarter" idx="18"/>
          </p:nvPr>
        </p:nvSpPr>
        <p:spPr>
          <a:xfrm>
            <a:off x="380060" y="4038599"/>
            <a:ext cx="8401362" cy="2052581"/>
          </a:xfrm>
        </p:spPr>
        <p:txBody>
          <a:bodyPr/>
          <a:lstStyle/>
          <a:p>
            <a:pPr marL="457200" indent="-457200">
              <a:spcBef>
                <a:spcPts val="480"/>
              </a:spcBef>
              <a:buClr>
                <a:schemeClr val="accent2"/>
              </a:buClr>
              <a:buSzPts val="2400"/>
            </a:pPr>
            <a:r>
              <a:rPr lang="en-US" sz="2400" dirty="0">
                <a:solidFill>
                  <a:schemeClr val="dk1"/>
                </a:solidFill>
                <a:ea typeface="Times New Roman"/>
                <a:cs typeface="Times New Roman"/>
                <a:sym typeface="Times New Roman"/>
              </a:rPr>
              <a:t>Rate in: (</a:t>
            </a:r>
            <a:r>
              <a:rPr lang="en-US" sz="2400" dirty="0">
                <a:ea typeface="Times New Roman"/>
                <a:cs typeface="Times New Roman"/>
                <a:sym typeface="Times New Roman"/>
              </a:rPr>
              <a:t>0.25 </a:t>
            </a:r>
            <a:r>
              <a:rPr lang="en-US" sz="2400" dirty="0" err="1">
                <a:solidFill>
                  <a:schemeClr val="dk1"/>
                </a:solidFill>
                <a:ea typeface="Times New Roman"/>
                <a:cs typeface="Times New Roman"/>
                <a:sym typeface="Times New Roman"/>
              </a:rPr>
              <a:t>lb</a:t>
            </a:r>
            <a:r>
              <a:rPr lang="en-US" sz="2400" dirty="0">
                <a:solidFill>
                  <a:schemeClr val="dk1"/>
                </a:solidFill>
                <a:ea typeface="Times New Roman"/>
                <a:cs typeface="Times New Roman"/>
                <a:sym typeface="Times New Roman"/>
              </a:rPr>
              <a:t> salt/gal)(</a:t>
            </a:r>
            <a:r>
              <a:rPr lang="en-US" sz="2400" i="1" dirty="0">
                <a:solidFill>
                  <a:schemeClr val="dk1"/>
                </a:solidFill>
                <a:ea typeface="Times New Roman"/>
                <a:cs typeface="Times New Roman"/>
                <a:sym typeface="Times New Roman"/>
              </a:rPr>
              <a:t>r</a:t>
            </a:r>
            <a:r>
              <a:rPr lang="en-US" sz="2400" dirty="0">
                <a:solidFill>
                  <a:schemeClr val="dk1"/>
                </a:solidFill>
                <a:ea typeface="Times New Roman"/>
                <a:cs typeface="Times New Roman"/>
                <a:sym typeface="Times New Roman"/>
              </a:rPr>
              <a:t> gal/min) = (</a:t>
            </a:r>
            <a:r>
              <a:rPr lang="en-US" sz="2400" i="1" dirty="0">
                <a:solidFill>
                  <a:schemeClr val="dk1"/>
                </a:solidFill>
                <a:ea typeface="Times New Roman"/>
                <a:cs typeface="Times New Roman"/>
                <a:sym typeface="Times New Roman"/>
              </a:rPr>
              <a:t>r</a:t>
            </a:r>
            <a:r>
              <a:rPr lang="en-US" sz="2400" dirty="0">
                <a:solidFill>
                  <a:schemeClr val="dk1"/>
                </a:solidFill>
                <a:ea typeface="Times New Roman"/>
                <a:cs typeface="Times New Roman"/>
                <a:sym typeface="Times New Roman"/>
              </a:rPr>
              <a:t>/4) </a:t>
            </a:r>
            <a:r>
              <a:rPr lang="en-US" sz="2400" dirty="0" err="1">
                <a:solidFill>
                  <a:schemeClr val="dk1"/>
                </a:solidFill>
                <a:ea typeface="Times New Roman"/>
                <a:cs typeface="Times New Roman"/>
                <a:sym typeface="Times New Roman"/>
              </a:rPr>
              <a:t>lb</a:t>
            </a:r>
            <a:r>
              <a:rPr lang="en-US" sz="2400" dirty="0">
                <a:solidFill>
                  <a:schemeClr val="dk1"/>
                </a:solidFill>
                <a:ea typeface="Times New Roman"/>
                <a:cs typeface="Times New Roman"/>
                <a:sym typeface="Times New Roman"/>
              </a:rPr>
              <a:t>/min</a:t>
            </a:r>
            <a:endParaRPr lang="en-US" sz="2400" dirty="0">
              <a:sym typeface="Times New Roman"/>
            </a:endParaRPr>
          </a:p>
          <a:p>
            <a:pPr marL="457200" indent="-457200">
              <a:spcBef>
                <a:spcPts val="480"/>
              </a:spcBef>
              <a:buClr>
                <a:schemeClr val="accent2"/>
              </a:buClr>
              <a:buSzPts val="2400"/>
            </a:pPr>
            <a:r>
              <a:rPr lang="en-US" sz="2400" dirty="0">
                <a:solidFill>
                  <a:schemeClr val="dk1"/>
                </a:solidFill>
                <a:ea typeface="Times New Roman"/>
                <a:cs typeface="Times New Roman"/>
                <a:sym typeface="Times New Roman"/>
              </a:rPr>
              <a:t>Rate out:  If there is </a:t>
            </a:r>
            <a:r>
              <a:rPr lang="en-US" sz="2400" i="1" dirty="0">
                <a:solidFill>
                  <a:schemeClr val="dk1"/>
                </a:solidFill>
                <a:ea typeface="Times New Roman"/>
                <a:cs typeface="Times New Roman"/>
                <a:sym typeface="Times New Roman"/>
              </a:rPr>
              <a:t>Q</a:t>
            </a:r>
            <a:r>
              <a:rPr lang="en-US" sz="2400" dirty="0">
                <a:solidFill>
                  <a:schemeClr val="dk1"/>
                </a:solidFill>
                <a:ea typeface="Times New Roman"/>
                <a:cs typeface="Times New Roman"/>
                <a:sym typeface="Times New Roman"/>
              </a:rPr>
              <a:t>(</a:t>
            </a:r>
            <a:r>
              <a:rPr lang="en-US" sz="2400" i="1" dirty="0">
                <a:solidFill>
                  <a:schemeClr val="dk1"/>
                </a:solidFill>
                <a:ea typeface="Times New Roman"/>
                <a:cs typeface="Times New Roman"/>
                <a:sym typeface="Times New Roman"/>
              </a:rPr>
              <a:t>t</a:t>
            </a:r>
            <a:r>
              <a:rPr lang="en-US" sz="2400" dirty="0">
                <a:solidFill>
                  <a:schemeClr val="dk1"/>
                </a:solidFill>
                <a:ea typeface="Times New Roman"/>
                <a:cs typeface="Times New Roman"/>
                <a:sym typeface="Times New Roman"/>
              </a:rPr>
              <a:t>) </a:t>
            </a:r>
            <a:r>
              <a:rPr lang="en-US" sz="2400" dirty="0" err="1">
                <a:solidFill>
                  <a:schemeClr val="dk1"/>
                </a:solidFill>
                <a:ea typeface="Times New Roman"/>
                <a:cs typeface="Times New Roman"/>
                <a:sym typeface="Times New Roman"/>
              </a:rPr>
              <a:t>lbs</a:t>
            </a:r>
            <a:r>
              <a:rPr lang="en-US" sz="2400" dirty="0">
                <a:solidFill>
                  <a:schemeClr val="dk1"/>
                </a:solidFill>
                <a:ea typeface="Times New Roman"/>
                <a:cs typeface="Times New Roman"/>
                <a:sym typeface="Times New Roman"/>
              </a:rPr>
              <a:t> salt in tank at time </a:t>
            </a:r>
            <a:r>
              <a:rPr lang="en-US" sz="2400" i="1" dirty="0">
                <a:solidFill>
                  <a:schemeClr val="dk1"/>
                </a:solidFill>
                <a:ea typeface="Times New Roman"/>
                <a:cs typeface="Times New Roman"/>
                <a:sym typeface="Times New Roman"/>
              </a:rPr>
              <a:t>t</a:t>
            </a:r>
            <a:r>
              <a:rPr lang="en-US" sz="2400" dirty="0">
                <a:solidFill>
                  <a:schemeClr val="dk1"/>
                </a:solidFill>
                <a:ea typeface="Times New Roman"/>
                <a:cs typeface="Times New Roman"/>
                <a:sym typeface="Times New Roman"/>
              </a:rPr>
              <a:t>, then concentration of salt is </a:t>
            </a:r>
            <a:r>
              <a:rPr lang="en-US" sz="2400" i="1" dirty="0">
                <a:solidFill>
                  <a:schemeClr val="dk1"/>
                </a:solidFill>
                <a:ea typeface="Times New Roman"/>
                <a:cs typeface="Times New Roman"/>
                <a:sym typeface="Times New Roman"/>
              </a:rPr>
              <a:t>Q</a:t>
            </a:r>
            <a:r>
              <a:rPr lang="en-US" sz="2400" dirty="0">
                <a:solidFill>
                  <a:schemeClr val="dk1"/>
                </a:solidFill>
                <a:ea typeface="Times New Roman"/>
                <a:cs typeface="Times New Roman"/>
                <a:sym typeface="Times New Roman"/>
              </a:rPr>
              <a:t>(</a:t>
            </a:r>
            <a:r>
              <a:rPr lang="en-US" sz="2400" i="1" dirty="0">
                <a:solidFill>
                  <a:schemeClr val="dk1"/>
                </a:solidFill>
                <a:ea typeface="Times New Roman"/>
                <a:cs typeface="Times New Roman"/>
                <a:sym typeface="Times New Roman"/>
              </a:rPr>
              <a:t>t</a:t>
            </a:r>
            <a:r>
              <a:rPr lang="en-US" sz="2400" dirty="0">
                <a:solidFill>
                  <a:schemeClr val="dk1"/>
                </a:solidFill>
                <a:ea typeface="Times New Roman"/>
                <a:cs typeface="Times New Roman"/>
                <a:sym typeface="Times New Roman"/>
              </a:rPr>
              <a:t>) </a:t>
            </a:r>
            <a:r>
              <a:rPr lang="en-US" sz="2400" dirty="0" err="1">
                <a:solidFill>
                  <a:schemeClr val="dk1"/>
                </a:solidFill>
                <a:ea typeface="Times New Roman"/>
                <a:cs typeface="Times New Roman"/>
                <a:sym typeface="Times New Roman"/>
              </a:rPr>
              <a:t>lb</a:t>
            </a:r>
            <a:r>
              <a:rPr lang="en-US" sz="2400" dirty="0">
                <a:solidFill>
                  <a:schemeClr val="dk1"/>
                </a:solidFill>
                <a:ea typeface="Times New Roman"/>
                <a:cs typeface="Times New Roman"/>
                <a:sym typeface="Times New Roman"/>
              </a:rPr>
              <a:t>/100 gal, and it flows out at rate of 𝑟𝑄(𝑡)/100 </a:t>
            </a:r>
            <a:r>
              <a:rPr lang="en-US" sz="2400" dirty="0" err="1">
                <a:solidFill>
                  <a:schemeClr val="dk1"/>
                </a:solidFill>
                <a:ea typeface="Times New Roman"/>
                <a:cs typeface="Times New Roman"/>
                <a:sym typeface="Times New Roman"/>
              </a:rPr>
              <a:t>lb</a:t>
            </a:r>
            <a:r>
              <a:rPr lang="en-US" sz="2400" dirty="0">
                <a:solidFill>
                  <a:schemeClr val="dk1"/>
                </a:solidFill>
                <a:ea typeface="Times New Roman"/>
                <a:cs typeface="Times New Roman"/>
                <a:sym typeface="Times New Roman"/>
              </a:rPr>
              <a:t>/min. </a:t>
            </a:r>
            <a:endParaRPr lang="en-US" sz="2400" dirty="0"/>
          </a:p>
          <a:p>
            <a:pPr marL="457200" indent="-457200">
              <a:spcBef>
                <a:spcPts val="480"/>
              </a:spcBef>
              <a:buClr>
                <a:schemeClr val="accent2"/>
              </a:buClr>
              <a:buSzPts val="2400"/>
            </a:pPr>
            <a:r>
              <a:rPr lang="en-US" sz="2400" dirty="0">
                <a:solidFill>
                  <a:schemeClr val="dk1"/>
                </a:solidFill>
                <a:ea typeface="Times New Roman"/>
                <a:cs typeface="Times New Roman"/>
                <a:sym typeface="Times New Roman"/>
              </a:rPr>
              <a:t>Thus our IVP is</a:t>
            </a:r>
            <a:endParaRPr lang="en-US" sz="2400" dirty="0"/>
          </a:p>
        </p:txBody>
      </p:sp>
      <p:graphicFrame>
        <p:nvGraphicFramePr>
          <p:cNvPr id="9" name="Object 8" descr="equation left hand side d times cap q divided by d times t equals right hand side r divided by four minus r times cap q divided by 100 comma cap q of zero equals cap q sub zero">
            <a:extLst>
              <a:ext uri="{FF2B5EF4-FFF2-40B4-BE49-F238E27FC236}">
                <a16:creationId xmlns:a16="http://schemas.microsoft.com/office/drawing/2014/main" id="{F2F2F013-3CA4-42B8-A7DA-2649A8E08EE6}"/>
              </a:ext>
            </a:extLst>
          </p:cNvPr>
          <p:cNvGraphicFramePr>
            <a:graphicFrameLocks noChangeAspect="1"/>
          </p:cNvGraphicFramePr>
          <p:nvPr>
            <p:extLst>
              <p:ext uri="{D42A27DB-BD31-4B8C-83A1-F6EECF244321}">
                <p14:modId xmlns:p14="http://schemas.microsoft.com/office/powerpoint/2010/main" val="1331915530"/>
              </p:ext>
            </p:extLst>
          </p:nvPr>
        </p:nvGraphicFramePr>
        <p:xfrm>
          <a:off x="3042138" y="5609979"/>
          <a:ext cx="2720312" cy="634059"/>
        </p:xfrm>
        <a:graphic>
          <a:graphicData uri="http://schemas.openxmlformats.org/presentationml/2006/ole">
            <mc:AlternateContent xmlns:mc="http://schemas.openxmlformats.org/markup-compatibility/2006">
              <mc:Choice xmlns:v="urn:schemas-microsoft-com:vml" Requires="v">
                <p:oleObj name="Equation" r:id="rId5" imgW="1688760" imgH="393480" progId="Equation.DSMT4">
                  <p:embed/>
                </p:oleObj>
              </mc:Choice>
              <mc:Fallback>
                <p:oleObj name="Equation" r:id="rId5" imgW="1688760" imgH="393480" progId="Equation.DSMT4">
                  <p:embed/>
                  <p:pic>
                    <p:nvPicPr>
                      <p:cNvPr id="5" name="Object 4"/>
                      <p:cNvPicPr>
                        <a:picLocks noChangeAspect="1" noChangeArrowheads="1"/>
                      </p:cNvPicPr>
                      <p:nvPr/>
                    </p:nvPicPr>
                    <p:blipFill>
                      <a:blip r:embed="rId6"/>
                      <a:srcRect/>
                      <a:stretch>
                        <a:fillRect/>
                      </a:stretch>
                    </p:blipFill>
                    <p:spPr bwMode="auto">
                      <a:xfrm>
                        <a:off x="3042138" y="5609979"/>
                        <a:ext cx="2720312" cy="634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53789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0E0D26B0-B1EA-48B6-A793-39E716D26DE7}"/>
              </a:ext>
            </a:extLst>
          </p:cNvPr>
          <p:cNvSpPr>
            <a:spLocks noGrp="1"/>
          </p:cNvSpPr>
          <p:nvPr>
            <p:ph type="title"/>
          </p:nvPr>
        </p:nvSpPr>
        <p:spPr/>
        <p:txBody>
          <a:bodyPr>
            <a:normAutofit/>
          </a:bodyPr>
          <a:lstStyle/>
          <a:p>
            <a:r>
              <a:rPr lang="en-IN" dirty="0"/>
              <a:t>Example 2.3.1: Find Solution </a:t>
            </a:r>
            <a:r>
              <a:rPr lang="en-IN" i="1" dirty="0"/>
              <a:t>Q</a:t>
            </a:r>
            <a:r>
              <a:rPr lang="en-IN" dirty="0"/>
              <a:t>(</a:t>
            </a:r>
            <a:r>
              <a:rPr lang="en-IN" i="1" dirty="0"/>
              <a:t>t</a:t>
            </a:r>
            <a:r>
              <a:rPr lang="en-IN" dirty="0"/>
              <a:t>)</a:t>
            </a:r>
          </a:p>
        </p:txBody>
      </p:sp>
      <p:sp>
        <p:nvSpPr>
          <p:cNvPr id="21" name="Content Placeholder 20">
            <a:extLst>
              <a:ext uri="{FF2B5EF4-FFF2-40B4-BE49-F238E27FC236}">
                <a16:creationId xmlns:a16="http://schemas.microsoft.com/office/drawing/2014/main" id="{94BF7086-5BC3-471F-9686-7DEC0B5F941D}"/>
              </a:ext>
            </a:extLst>
          </p:cNvPr>
          <p:cNvSpPr>
            <a:spLocks noGrp="1"/>
          </p:cNvSpPr>
          <p:nvPr>
            <p:ph sz="quarter" idx="15"/>
          </p:nvPr>
        </p:nvSpPr>
        <p:spPr>
          <a:xfrm>
            <a:off x="380060" y="1654175"/>
            <a:ext cx="8534400" cy="810899"/>
          </a:xfrm>
        </p:spPr>
        <p:txBody>
          <a:bodyPr/>
          <a:lstStyle/>
          <a:p>
            <a:pPr marL="457200" indent="-457200" algn="l">
              <a:lnSpc>
                <a:spcPct val="100000"/>
              </a:lnSpc>
              <a:spcBef>
                <a:spcPts val="624"/>
              </a:spcBef>
              <a:buClr>
                <a:schemeClr val="accent2"/>
              </a:buClr>
              <a:buFont typeface="Arial" panose="020B0604020202020204" pitchFamily="34" charset="0"/>
              <a:buChar char="•"/>
            </a:pPr>
            <a:r>
              <a:rPr lang="en-US" sz="2400" dirty="0"/>
              <a:t>To find amount of salt </a:t>
            </a:r>
            <a:r>
              <a:rPr lang="en-US" sz="2400" i="1" dirty="0"/>
              <a:t>Q</a:t>
            </a:r>
            <a:r>
              <a:rPr lang="en-US" sz="2400" dirty="0"/>
              <a:t>(</a:t>
            </a:r>
            <a:r>
              <a:rPr lang="en-US" sz="2400" i="1" dirty="0"/>
              <a:t>t</a:t>
            </a:r>
            <a:r>
              <a:rPr lang="en-US" sz="2400" dirty="0"/>
              <a:t>) in tank at any given time </a:t>
            </a:r>
            <a:r>
              <a:rPr lang="en-US" sz="2400" i="1" dirty="0"/>
              <a:t>t</a:t>
            </a:r>
            <a:r>
              <a:rPr lang="en-US" sz="2400" dirty="0"/>
              <a:t>, we need to solve the initial value problem</a:t>
            </a:r>
          </a:p>
        </p:txBody>
      </p:sp>
      <p:graphicFrame>
        <p:nvGraphicFramePr>
          <p:cNvPr id="7" name="Object 6" descr="equation left hand side d times cap q divided by d times t plus r times cap q divided by 100 equals right hand side r divided by four comma cap q of zero equals cap q sub zero">
            <a:extLst>
              <a:ext uri="{FF2B5EF4-FFF2-40B4-BE49-F238E27FC236}">
                <a16:creationId xmlns:a16="http://schemas.microsoft.com/office/drawing/2014/main" id="{576D69C9-258A-42F3-B940-53A082AB7D1B}"/>
              </a:ext>
            </a:extLst>
          </p:cNvPr>
          <p:cNvGraphicFramePr>
            <a:graphicFrameLocks noChangeAspect="1"/>
          </p:cNvGraphicFramePr>
          <p:nvPr>
            <p:extLst>
              <p:ext uri="{D42A27DB-BD31-4B8C-83A1-F6EECF244321}">
                <p14:modId xmlns:p14="http://schemas.microsoft.com/office/powerpoint/2010/main" val="856091099"/>
              </p:ext>
            </p:extLst>
          </p:nvPr>
        </p:nvGraphicFramePr>
        <p:xfrm>
          <a:off x="3093134" y="2529751"/>
          <a:ext cx="2992343" cy="697465"/>
        </p:xfrm>
        <a:graphic>
          <a:graphicData uri="http://schemas.openxmlformats.org/presentationml/2006/ole">
            <mc:AlternateContent xmlns:mc="http://schemas.openxmlformats.org/markup-compatibility/2006">
              <mc:Choice xmlns:v="urn:schemas-microsoft-com:vml" Requires="v">
                <p:oleObj name="Equation" r:id="rId3" imgW="1688760" imgH="393480" progId="Equation.DSMT4">
                  <p:embed/>
                </p:oleObj>
              </mc:Choice>
              <mc:Fallback>
                <p:oleObj name="Equation" r:id="rId3" imgW="1688760" imgH="393480" progId="Equation.DSMT4">
                  <p:embed/>
                  <p:pic>
                    <p:nvPicPr>
                      <p:cNvPr id="3" name="Object 2"/>
                      <p:cNvPicPr>
                        <a:picLocks noChangeAspect="1" noChangeArrowheads="1"/>
                      </p:cNvPicPr>
                      <p:nvPr/>
                    </p:nvPicPr>
                    <p:blipFill>
                      <a:blip r:embed="rId4"/>
                      <a:srcRect/>
                      <a:stretch>
                        <a:fillRect/>
                      </a:stretch>
                    </p:blipFill>
                    <p:spPr bwMode="auto">
                      <a:xfrm>
                        <a:off x="3093134" y="2529751"/>
                        <a:ext cx="2992343" cy="697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 name="Content Placeholder 26">
            <a:extLst>
              <a:ext uri="{FF2B5EF4-FFF2-40B4-BE49-F238E27FC236}">
                <a16:creationId xmlns:a16="http://schemas.microsoft.com/office/drawing/2014/main" id="{5CA31B5B-4803-435A-BEAF-20A39FB6F6E4}"/>
              </a:ext>
            </a:extLst>
          </p:cNvPr>
          <p:cNvSpPr>
            <a:spLocks noGrp="1"/>
          </p:cNvSpPr>
          <p:nvPr>
            <p:ph sz="quarter" idx="16"/>
          </p:nvPr>
        </p:nvSpPr>
        <p:spPr>
          <a:xfrm>
            <a:off x="380060" y="3306763"/>
            <a:ext cx="4602856" cy="465137"/>
          </a:xfrm>
        </p:spPr>
        <p:txBody>
          <a:bodyPr/>
          <a:lstStyle/>
          <a:p>
            <a:pPr marL="457200" indent="-457200">
              <a:buClr>
                <a:schemeClr val="accent2"/>
              </a:buClr>
              <a:buFont typeface="Arial" panose="020B0604020202020204" pitchFamily="34" charset="0"/>
              <a:buChar char="•"/>
            </a:pPr>
            <a:r>
              <a:rPr lang="en-US" dirty="0"/>
              <a:t>To solve, use integrating factor</a:t>
            </a:r>
          </a:p>
        </p:txBody>
      </p:sp>
      <p:graphicFrame>
        <p:nvGraphicFramePr>
          <p:cNvPr id="8" name="Object 7" descr="e super r times t divided by 100">
            <a:extLst>
              <a:ext uri="{FF2B5EF4-FFF2-40B4-BE49-F238E27FC236}">
                <a16:creationId xmlns:a16="http://schemas.microsoft.com/office/drawing/2014/main" id="{BFB549A9-A71D-4C0E-9F44-C7B262E09A59}"/>
              </a:ext>
            </a:extLst>
          </p:cNvPr>
          <p:cNvGraphicFramePr>
            <a:graphicFrameLocks noChangeAspect="1"/>
          </p:cNvGraphicFramePr>
          <p:nvPr>
            <p:extLst>
              <p:ext uri="{D42A27DB-BD31-4B8C-83A1-F6EECF244321}">
                <p14:modId xmlns:p14="http://schemas.microsoft.com/office/powerpoint/2010/main" val="3639677085"/>
              </p:ext>
            </p:extLst>
          </p:nvPr>
        </p:nvGraphicFramePr>
        <p:xfrm>
          <a:off x="4995615" y="3254036"/>
          <a:ext cx="562471" cy="449976"/>
        </p:xfrm>
        <a:graphic>
          <a:graphicData uri="http://schemas.openxmlformats.org/presentationml/2006/ole">
            <mc:AlternateContent xmlns:mc="http://schemas.openxmlformats.org/markup-compatibility/2006">
              <mc:Choice xmlns:v="urn:schemas-microsoft-com:vml" Requires="v">
                <p:oleObj name="Equation" r:id="rId5" imgW="317160" imgH="253800" progId="Equation.DSMT4">
                  <p:embed/>
                </p:oleObj>
              </mc:Choice>
              <mc:Fallback>
                <p:oleObj name="Equation" r:id="rId5" imgW="317160" imgH="253800" progId="Equation.DSMT4">
                  <p:embed/>
                  <p:pic>
                    <p:nvPicPr>
                      <p:cNvPr id="4" name="Object 3"/>
                      <p:cNvPicPr>
                        <a:picLocks noChangeAspect="1" noChangeArrowheads="1"/>
                      </p:cNvPicPr>
                      <p:nvPr/>
                    </p:nvPicPr>
                    <p:blipFill>
                      <a:blip r:embed="rId6"/>
                      <a:srcRect/>
                      <a:stretch>
                        <a:fillRect/>
                      </a:stretch>
                    </p:blipFill>
                    <p:spPr bwMode="auto">
                      <a:xfrm>
                        <a:off x="4995615" y="3254036"/>
                        <a:ext cx="562471" cy="449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Content Placeholder 26">
            <a:extLst>
              <a:ext uri="{FF2B5EF4-FFF2-40B4-BE49-F238E27FC236}">
                <a16:creationId xmlns:a16="http://schemas.microsoft.com/office/drawing/2014/main" id="{5CA31B5B-4803-435A-BEAF-20A39FB6F6E4}"/>
              </a:ext>
            </a:extLst>
          </p:cNvPr>
          <p:cNvSpPr>
            <a:spLocks noGrp="1"/>
          </p:cNvSpPr>
          <p:nvPr>
            <p:ph sz="quarter" idx="18"/>
          </p:nvPr>
        </p:nvSpPr>
        <p:spPr>
          <a:xfrm>
            <a:off x="5638800" y="3269353"/>
            <a:ext cx="3153832" cy="465137"/>
          </a:xfrm>
        </p:spPr>
        <p:txBody>
          <a:bodyPr/>
          <a:lstStyle/>
          <a:p>
            <a:pPr marL="0" indent="0">
              <a:buNone/>
            </a:pPr>
            <a:r>
              <a:rPr lang="en-US" sz="2400" dirty="0"/>
              <a:t>to give general solution:</a:t>
            </a:r>
          </a:p>
        </p:txBody>
      </p:sp>
      <p:graphicFrame>
        <p:nvGraphicFramePr>
          <p:cNvPr id="10" name="Object 9" descr="cap q of t equals 25 plus c times e super negative r times t solidus 100">
            <a:extLst>
              <a:ext uri="{FF2B5EF4-FFF2-40B4-BE49-F238E27FC236}">
                <a16:creationId xmlns:a16="http://schemas.microsoft.com/office/drawing/2014/main" id="{164672F8-878A-4E2E-A6C6-0E854AF5B737}"/>
              </a:ext>
            </a:extLst>
          </p:cNvPr>
          <p:cNvGraphicFramePr>
            <a:graphicFrameLocks noChangeAspect="1"/>
          </p:cNvGraphicFramePr>
          <p:nvPr>
            <p:extLst>
              <p:ext uri="{D42A27DB-BD31-4B8C-83A1-F6EECF244321}">
                <p14:modId xmlns:p14="http://schemas.microsoft.com/office/powerpoint/2010/main" val="2065705935"/>
              </p:ext>
            </p:extLst>
          </p:nvPr>
        </p:nvGraphicFramePr>
        <p:xfrm>
          <a:off x="3388621" y="3867313"/>
          <a:ext cx="2326379" cy="494974"/>
        </p:xfrm>
        <a:graphic>
          <a:graphicData uri="http://schemas.openxmlformats.org/presentationml/2006/ole">
            <mc:AlternateContent xmlns:mc="http://schemas.openxmlformats.org/markup-compatibility/2006">
              <mc:Choice xmlns:v="urn:schemas-microsoft-com:vml" Requires="v">
                <p:oleObj name="Equation" r:id="rId7" imgW="1193760" imgH="253800" progId="Equation.DSMT4">
                  <p:embed/>
                </p:oleObj>
              </mc:Choice>
              <mc:Fallback>
                <p:oleObj name="Equation" r:id="rId7" imgW="1193760" imgH="253800" progId="Equation.DSMT4">
                  <p:embed/>
                  <p:pic>
                    <p:nvPicPr>
                      <p:cNvPr id="5" name="Object 4"/>
                      <p:cNvPicPr>
                        <a:picLocks noChangeAspect="1" noChangeArrowheads="1"/>
                      </p:cNvPicPr>
                      <p:nvPr/>
                    </p:nvPicPr>
                    <p:blipFill>
                      <a:blip r:embed="rId8"/>
                      <a:srcRect/>
                      <a:stretch>
                        <a:fillRect/>
                      </a:stretch>
                    </p:blipFill>
                    <p:spPr bwMode="auto">
                      <a:xfrm>
                        <a:off x="3388621" y="3867313"/>
                        <a:ext cx="2326379" cy="494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Content Placeholder 8">
            <a:extLst>
              <a:ext uri="{FF2B5EF4-FFF2-40B4-BE49-F238E27FC236}">
                <a16:creationId xmlns:a16="http://schemas.microsoft.com/office/drawing/2014/main" id="{60F8D86C-449A-456B-8DD4-C47D22A570E5}"/>
              </a:ext>
            </a:extLst>
          </p:cNvPr>
          <p:cNvSpPr>
            <a:spLocks noGrp="1"/>
          </p:cNvSpPr>
          <p:nvPr>
            <p:ph sz="quarter" idx="21"/>
          </p:nvPr>
        </p:nvSpPr>
        <p:spPr>
          <a:xfrm>
            <a:off x="380058" y="4514850"/>
            <a:ext cx="7011341" cy="465137"/>
          </a:xfrm>
        </p:spPr>
        <p:txBody>
          <a:bodyPr/>
          <a:lstStyle/>
          <a:p>
            <a:pPr marL="457200" indent="-457200">
              <a:buClr>
                <a:schemeClr val="accent2"/>
              </a:buClr>
            </a:pPr>
            <a:r>
              <a:rPr lang="en-US" sz="2400" dirty="0"/>
              <a:t>Using initial condition </a:t>
            </a:r>
            <a:r>
              <a:rPr lang="en-US" sz="2400" i="1" dirty="0"/>
              <a:t>Q</a:t>
            </a:r>
            <a:r>
              <a:rPr lang="en-US" sz="2400" dirty="0"/>
              <a:t>(0) = </a:t>
            </a:r>
            <a:r>
              <a:rPr lang="en-US" sz="2400" i="1" dirty="0"/>
              <a:t>Q</a:t>
            </a:r>
            <a:r>
              <a:rPr lang="en-US" sz="2400" baseline="-25000" dirty="0"/>
              <a:t>0</a:t>
            </a:r>
            <a:r>
              <a:rPr lang="en-US" sz="2400" dirty="0"/>
              <a:t>:</a:t>
            </a:r>
          </a:p>
        </p:txBody>
      </p:sp>
      <p:graphicFrame>
        <p:nvGraphicFramePr>
          <p:cNvPr id="12" name="Object 11" descr="cap q of t equals 25 times open left parenthesis one minus e super negative r times t solidus 100 close plus cap q sub zero times e super negative r times t solidus 100">
            <a:extLst>
              <a:ext uri="{FF2B5EF4-FFF2-40B4-BE49-F238E27FC236}">
                <a16:creationId xmlns:a16="http://schemas.microsoft.com/office/drawing/2014/main" id="{97581FBF-A99A-45A7-B18D-C8FDC2D14CD3}"/>
              </a:ext>
            </a:extLst>
          </p:cNvPr>
          <p:cNvGraphicFramePr>
            <a:graphicFrameLocks noChangeAspect="1"/>
          </p:cNvGraphicFramePr>
          <p:nvPr>
            <p:extLst>
              <p:ext uri="{D42A27DB-BD31-4B8C-83A1-F6EECF244321}">
                <p14:modId xmlns:p14="http://schemas.microsoft.com/office/powerpoint/2010/main" val="382615323"/>
              </p:ext>
            </p:extLst>
          </p:nvPr>
        </p:nvGraphicFramePr>
        <p:xfrm>
          <a:off x="2667000" y="5134020"/>
          <a:ext cx="3836050" cy="544471"/>
        </p:xfrm>
        <a:graphic>
          <a:graphicData uri="http://schemas.openxmlformats.org/presentationml/2006/ole">
            <mc:AlternateContent xmlns:mc="http://schemas.openxmlformats.org/markup-compatibility/2006">
              <mc:Choice xmlns:v="urn:schemas-microsoft-com:vml" Requires="v">
                <p:oleObj name="Equation" r:id="rId9" imgW="1968480" imgH="279360" progId="Equation.DSMT4">
                  <p:embed/>
                </p:oleObj>
              </mc:Choice>
              <mc:Fallback>
                <p:oleObj name="Equation" r:id="rId9" imgW="1968480" imgH="279360" progId="Equation.DSMT4">
                  <p:embed/>
                  <p:pic>
                    <p:nvPicPr>
                      <p:cNvPr id="7" name="Object 6"/>
                      <p:cNvPicPr>
                        <a:picLocks noChangeAspect="1" noChangeArrowheads="1"/>
                      </p:cNvPicPr>
                      <p:nvPr/>
                    </p:nvPicPr>
                    <p:blipFill>
                      <a:blip r:embed="rId10"/>
                      <a:srcRect/>
                      <a:stretch>
                        <a:fillRect/>
                      </a:stretch>
                    </p:blipFill>
                    <p:spPr bwMode="auto">
                      <a:xfrm>
                        <a:off x="2667000" y="5134020"/>
                        <a:ext cx="3836050" cy="544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760980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08A03E8B-0C10-460B-B8C1-106EB6DDE3F8}"/>
              </a:ext>
            </a:extLst>
          </p:cNvPr>
          <p:cNvSpPr>
            <a:spLocks noGrp="1"/>
          </p:cNvSpPr>
          <p:nvPr>
            <p:ph type="title"/>
          </p:nvPr>
        </p:nvSpPr>
        <p:spPr>
          <a:xfrm>
            <a:off x="281354" y="457200"/>
            <a:ext cx="8534400" cy="1235075"/>
          </a:xfrm>
        </p:spPr>
        <p:txBody>
          <a:bodyPr>
            <a:noAutofit/>
          </a:bodyPr>
          <a:lstStyle/>
          <a:p>
            <a:r>
              <a:rPr lang="en-US" dirty="0"/>
              <a:t>Example 2.3.1: Find the Limiting Amount </a:t>
            </a:r>
            <a:r>
              <a:rPr lang="en-US" i="1" dirty="0"/>
              <a:t>Q</a:t>
            </a:r>
            <a:r>
              <a:rPr lang="en-US" i="1" baseline="-25000" dirty="0"/>
              <a:t>L</a:t>
            </a:r>
            <a:endParaRPr lang="en-IN" i="1" baseline="-25000" dirty="0"/>
          </a:p>
        </p:txBody>
      </p:sp>
      <p:sp>
        <p:nvSpPr>
          <p:cNvPr id="20" name="Content Placeholder 19">
            <a:extLst>
              <a:ext uri="{FF2B5EF4-FFF2-40B4-BE49-F238E27FC236}">
                <a16:creationId xmlns:a16="http://schemas.microsoft.com/office/drawing/2014/main" id="{E224CBB9-6BD4-4B51-A778-EE14A6AC6DDC}"/>
              </a:ext>
            </a:extLst>
          </p:cNvPr>
          <p:cNvSpPr>
            <a:spLocks noGrp="1"/>
          </p:cNvSpPr>
          <p:nvPr>
            <p:ph sz="quarter" idx="15"/>
          </p:nvPr>
        </p:nvSpPr>
        <p:spPr>
          <a:xfrm>
            <a:off x="380060" y="1692275"/>
            <a:ext cx="8534400" cy="744827"/>
          </a:xfrm>
        </p:spPr>
        <p:txBody>
          <a:bodyPr/>
          <a:lstStyle/>
          <a:p>
            <a:pPr marL="457200" indent="-457200" algn="l">
              <a:buClr>
                <a:schemeClr val="accent2"/>
              </a:buClr>
              <a:buFont typeface="Arial" panose="020B0604020202020204" pitchFamily="34" charset="0"/>
              <a:buChar char="•"/>
            </a:pPr>
            <a:r>
              <a:rPr lang="en-US" sz="2400" dirty="0">
                <a:solidFill>
                  <a:schemeClr val="dk1"/>
                </a:solidFill>
                <a:ea typeface="Times New Roman"/>
                <a:cs typeface="Times New Roman"/>
                <a:sym typeface="Times New Roman"/>
              </a:rPr>
              <a:t>Next, we find the limiting amount </a:t>
            </a:r>
            <a:r>
              <a:rPr lang="en-US" sz="2400" i="1" dirty="0">
                <a:solidFill>
                  <a:schemeClr val="dk1"/>
                </a:solidFill>
                <a:ea typeface="Times New Roman"/>
                <a:cs typeface="Times New Roman"/>
                <a:sym typeface="Times New Roman"/>
              </a:rPr>
              <a:t>Q</a:t>
            </a:r>
            <a:r>
              <a:rPr lang="en-US" sz="2400" i="1" baseline="-25000" dirty="0">
                <a:solidFill>
                  <a:schemeClr val="dk1"/>
                </a:solidFill>
                <a:ea typeface="Times New Roman"/>
                <a:cs typeface="Times New Roman"/>
                <a:sym typeface="Times New Roman"/>
              </a:rPr>
              <a:t>L</a:t>
            </a:r>
            <a:r>
              <a:rPr lang="en-US" sz="2400" dirty="0">
                <a:solidFill>
                  <a:schemeClr val="dk1"/>
                </a:solidFill>
                <a:ea typeface="Times New Roman"/>
                <a:cs typeface="Times New Roman"/>
                <a:sym typeface="Times New Roman"/>
              </a:rPr>
              <a:t> of salt </a:t>
            </a:r>
            <a:r>
              <a:rPr lang="en-US" sz="2400" i="1" dirty="0">
                <a:solidFill>
                  <a:schemeClr val="dk1"/>
                </a:solidFill>
                <a:ea typeface="Times New Roman"/>
                <a:cs typeface="Times New Roman"/>
                <a:sym typeface="Times New Roman"/>
              </a:rPr>
              <a:t>Q</a:t>
            </a:r>
            <a:r>
              <a:rPr lang="en-US" sz="2400" dirty="0">
                <a:solidFill>
                  <a:schemeClr val="dk1"/>
                </a:solidFill>
                <a:ea typeface="Times New Roman"/>
                <a:cs typeface="Times New Roman"/>
                <a:sym typeface="Times New Roman"/>
              </a:rPr>
              <a:t>(</a:t>
            </a:r>
            <a:r>
              <a:rPr lang="en-US" sz="2400" i="1" dirty="0">
                <a:solidFill>
                  <a:schemeClr val="dk1"/>
                </a:solidFill>
                <a:ea typeface="Times New Roman"/>
                <a:cs typeface="Times New Roman"/>
                <a:sym typeface="Times New Roman"/>
              </a:rPr>
              <a:t>t</a:t>
            </a:r>
            <a:r>
              <a:rPr lang="en-US" sz="2400" dirty="0">
                <a:solidFill>
                  <a:schemeClr val="dk1"/>
                </a:solidFill>
                <a:ea typeface="Times New Roman"/>
                <a:cs typeface="Times New Roman"/>
                <a:sym typeface="Times New Roman"/>
              </a:rPr>
              <a:t>) in tank after a very long time:</a:t>
            </a:r>
            <a:endParaRPr lang="en-US" sz="2400" dirty="0"/>
          </a:p>
        </p:txBody>
      </p:sp>
      <p:graphicFrame>
        <p:nvGraphicFramePr>
          <p:cNvPr id="7" name="Object 6" descr="multirelation cap q sub cap l equals right arrow right arrow t infinity lim of cap q of t equals lim over t right arrow infinity of 25 plus open left square bracket cap q sub zero minus 25 close times e super negative r times t solidus 100 equals 25 lb">
            <a:extLst>
              <a:ext uri="{FF2B5EF4-FFF2-40B4-BE49-F238E27FC236}">
                <a16:creationId xmlns:a16="http://schemas.microsoft.com/office/drawing/2014/main" id="{1BCE34E4-AC1D-45C3-ACAB-5A84BAD49F8D}"/>
              </a:ext>
            </a:extLst>
          </p:cNvPr>
          <p:cNvGraphicFramePr>
            <a:graphicFrameLocks noChangeAspect="1"/>
          </p:cNvGraphicFramePr>
          <p:nvPr>
            <p:extLst>
              <p:ext uri="{D42A27DB-BD31-4B8C-83A1-F6EECF244321}">
                <p14:modId xmlns:p14="http://schemas.microsoft.com/office/powerpoint/2010/main" val="812562288"/>
              </p:ext>
            </p:extLst>
          </p:nvPr>
        </p:nvGraphicFramePr>
        <p:xfrm>
          <a:off x="2303524" y="2412583"/>
          <a:ext cx="4536953" cy="446258"/>
        </p:xfrm>
        <a:graphic>
          <a:graphicData uri="http://schemas.openxmlformats.org/presentationml/2006/ole">
            <mc:AlternateContent xmlns:mc="http://schemas.openxmlformats.org/markup-compatibility/2006">
              <mc:Choice xmlns:v="urn:schemas-microsoft-com:vml" Requires="v">
                <p:oleObj name="Equation" r:id="rId3" imgW="3098520" imgH="304560" progId="Equation.DSMT4">
                  <p:embed/>
                </p:oleObj>
              </mc:Choice>
              <mc:Fallback>
                <p:oleObj name="Equation" r:id="rId3" imgW="3098520" imgH="304560" progId="Equation.DSMT4">
                  <p:embed/>
                  <p:pic>
                    <p:nvPicPr>
                      <p:cNvPr id="3" name="Object 2"/>
                      <p:cNvPicPr/>
                      <p:nvPr/>
                    </p:nvPicPr>
                    <p:blipFill>
                      <a:blip r:embed="rId4"/>
                      <a:stretch>
                        <a:fillRect/>
                      </a:stretch>
                    </p:blipFill>
                    <p:spPr>
                      <a:xfrm>
                        <a:off x="2303524" y="2412583"/>
                        <a:ext cx="4536953" cy="446258"/>
                      </a:xfrm>
                      <a:prstGeom prst="rect">
                        <a:avLst/>
                      </a:prstGeom>
                    </p:spPr>
                  </p:pic>
                </p:oleObj>
              </mc:Fallback>
            </mc:AlternateContent>
          </a:graphicData>
        </a:graphic>
      </p:graphicFrame>
      <p:sp>
        <p:nvSpPr>
          <p:cNvPr id="23" name="Content Placeholder 22">
            <a:extLst>
              <a:ext uri="{FF2B5EF4-FFF2-40B4-BE49-F238E27FC236}">
                <a16:creationId xmlns:a16="http://schemas.microsoft.com/office/drawing/2014/main" id="{58D4A99A-64EC-4650-94B0-91E9977710B8}"/>
              </a:ext>
            </a:extLst>
          </p:cNvPr>
          <p:cNvSpPr>
            <a:spLocks noGrp="1"/>
          </p:cNvSpPr>
          <p:nvPr>
            <p:ph sz="quarter" idx="18"/>
          </p:nvPr>
        </p:nvSpPr>
        <p:spPr>
          <a:xfrm>
            <a:off x="379590" y="2819400"/>
            <a:ext cx="8327992" cy="1520824"/>
          </a:xfrm>
        </p:spPr>
        <p:txBody>
          <a:bodyPr/>
          <a:lstStyle/>
          <a:p>
            <a:pPr marL="457200" indent="-457200">
              <a:buClr>
                <a:schemeClr val="accent2"/>
              </a:buClr>
            </a:pPr>
            <a:r>
              <a:rPr lang="en-US" sz="2200" dirty="0"/>
              <a:t>This result makes sense, since over time the incoming salt solution will replace original salt solution in tank. Since incoming solution contains 0.25 </a:t>
            </a:r>
            <a:r>
              <a:rPr lang="en-US" sz="2200" dirty="0" err="1"/>
              <a:t>lb</a:t>
            </a:r>
            <a:r>
              <a:rPr lang="en-US" sz="2200" dirty="0"/>
              <a:t> salt / gal, and tank is 100 gal, eventually tank will contain 25 </a:t>
            </a:r>
            <a:r>
              <a:rPr lang="en-US" sz="2200" dirty="0" err="1"/>
              <a:t>lb</a:t>
            </a:r>
            <a:r>
              <a:rPr lang="en-US" sz="2200" dirty="0"/>
              <a:t> salt.</a:t>
            </a:r>
          </a:p>
        </p:txBody>
      </p:sp>
      <p:sp>
        <p:nvSpPr>
          <p:cNvPr id="26" name="Content Placeholder 25">
            <a:extLst>
              <a:ext uri="{FF2B5EF4-FFF2-40B4-BE49-F238E27FC236}">
                <a16:creationId xmlns:a16="http://schemas.microsoft.com/office/drawing/2014/main" id="{50FDE91D-2A2A-43CA-8ABD-31FCBAE9500D}"/>
              </a:ext>
            </a:extLst>
          </p:cNvPr>
          <p:cNvSpPr>
            <a:spLocks noGrp="1"/>
          </p:cNvSpPr>
          <p:nvPr>
            <p:ph sz="quarter" idx="21"/>
          </p:nvPr>
        </p:nvSpPr>
        <p:spPr>
          <a:xfrm>
            <a:off x="696991" y="4825315"/>
            <a:ext cx="4256009" cy="735697"/>
          </a:xfrm>
        </p:spPr>
        <p:txBody>
          <a:bodyPr/>
          <a:lstStyle/>
          <a:p>
            <a:pPr marL="0" indent="0">
              <a:buNone/>
            </a:pPr>
            <a:r>
              <a:rPr lang="en-US" sz="2200" dirty="0">
                <a:solidFill>
                  <a:schemeClr val="dk1"/>
                </a:solidFill>
                <a:ea typeface="Times New Roman"/>
                <a:cs typeface="Times New Roman"/>
                <a:sym typeface="Times New Roman"/>
              </a:rPr>
              <a:t>The graph shows integral</a:t>
            </a:r>
            <a:r>
              <a:rPr lang="en-US" sz="2200" dirty="0">
                <a:ea typeface="Times New Roman"/>
                <a:cs typeface="Times New Roman"/>
                <a:sym typeface="Times New Roman"/>
              </a:rPr>
              <a:t> </a:t>
            </a:r>
            <a:r>
              <a:rPr lang="en-US" sz="2200" dirty="0">
                <a:solidFill>
                  <a:schemeClr val="dk1"/>
                </a:solidFill>
                <a:ea typeface="Times New Roman"/>
                <a:cs typeface="Times New Roman"/>
                <a:sym typeface="Times New Roman"/>
              </a:rPr>
              <a:t>curves</a:t>
            </a:r>
            <a:r>
              <a:rPr lang="en-US" sz="2200" dirty="0"/>
              <a:t> </a:t>
            </a:r>
            <a:r>
              <a:rPr lang="en-US" sz="2200" dirty="0">
                <a:solidFill>
                  <a:schemeClr val="dk1"/>
                </a:solidFill>
                <a:ea typeface="Times New Roman"/>
                <a:cs typeface="Times New Roman"/>
                <a:sym typeface="Times New Roman"/>
              </a:rPr>
              <a:t>for </a:t>
            </a:r>
            <a:r>
              <a:rPr lang="en-US" sz="2200" i="1" dirty="0">
                <a:solidFill>
                  <a:schemeClr val="dk1"/>
                </a:solidFill>
                <a:ea typeface="Times New Roman"/>
                <a:cs typeface="Times New Roman"/>
                <a:sym typeface="Times New Roman"/>
              </a:rPr>
              <a:t>r</a:t>
            </a:r>
            <a:r>
              <a:rPr lang="en-US" sz="2200" dirty="0">
                <a:solidFill>
                  <a:schemeClr val="dk1"/>
                </a:solidFill>
                <a:ea typeface="Times New Roman"/>
                <a:cs typeface="Times New Roman"/>
                <a:sym typeface="Times New Roman"/>
              </a:rPr>
              <a:t> = 3 and different values of </a:t>
            </a:r>
            <a:r>
              <a:rPr lang="en-US" sz="2200" i="1" dirty="0">
                <a:solidFill>
                  <a:schemeClr val="dk1"/>
                </a:solidFill>
                <a:ea typeface="Times New Roman"/>
                <a:cs typeface="Times New Roman"/>
                <a:sym typeface="Times New Roman"/>
              </a:rPr>
              <a:t>Q</a:t>
            </a:r>
            <a:r>
              <a:rPr lang="en-US" sz="2200" baseline="-25000" dirty="0">
                <a:solidFill>
                  <a:schemeClr val="dk1"/>
                </a:solidFill>
                <a:ea typeface="Times New Roman"/>
                <a:cs typeface="Times New Roman"/>
                <a:sym typeface="Times New Roman"/>
              </a:rPr>
              <a:t>0</a:t>
            </a:r>
            <a:r>
              <a:rPr lang="en-US" sz="2200" dirty="0">
                <a:solidFill>
                  <a:schemeClr val="dk1"/>
                </a:solidFill>
                <a:ea typeface="Times New Roman"/>
                <a:cs typeface="Times New Roman"/>
                <a:sym typeface="Times New Roman"/>
              </a:rPr>
              <a:t>.</a:t>
            </a:r>
            <a:endParaRPr lang="en-US" sz="2200" dirty="0"/>
          </a:p>
        </p:txBody>
      </p:sp>
      <p:graphicFrame>
        <p:nvGraphicFramePr>
          <p:cNvPr id="8" name="Object 7" descr="cap q of t equals 25 times open left parenthesis one minus e super negative r times t solidus 100 close plus cap q sub zero times e super negative r times t solidus 100">
            <a:extLst>
              <a:ext uri="{FF2B5EF4-FFF2-40B4-BE49-F238E27FC236}">
                <a16:creationId xmlns:a16="http://schemas.microsoft.com/office/drawing/2014/main" id="{C4F2AAEA-2130-49A6-8571-6ACFA58CE4A7}"/>
              </a:ext>
            </a:extLst>
          </p:cNvPr>
          <p:cNvGraphicFramePr>
            <a:graphicFrameLocks noChangeAspect="1"/>
          </p:cNvGraphicFramePr>
          <p:nvPr>
            <p:extLst>
              <p:ext uri="{D42A27DB-BD31-4B8C-83A1-F6EECF244321}">
                <p14:modId xmlns:p14="http://schemas.microsoft.com/office/powerpoint/2010/main" val="1733263079"/>
              </p:ext>
            </p:extLst>
          </p:nvPr>
        </p:nvGraphicFramePr>
        <p:xfrm>
          <a:off x="5685726" y="3897549"/>
          <a:ext cx="2620074" cy="371881"/>
        </p:xfrm>
        <a:graphic>
          <a:graphicData uri="http://schemas.openxmlformats.org/presentationml/2006/ole">
            <mc:AlternateContent xmlns:mc="http://schemas.openxmlformats.org/markup-compatibility/2006">
              <mc:Choice xmlns:v="urn:schemas-microsoft-com:vml" Requires="v">
                <p:oleObj name="Equation" r:id="rId5" imgW="1968480" imgH="279360" progId="Equation.DSMT4">
                  <p:embed/>
                </p:oleObj>
              </mc:Choice>
              <mc:Fallback>
                <p:oleObj name="Equation" r:id="rId5" imgW="1968480" imgH="279360" progId="Equation.DSMT4">
                  <p:embed/>
                  <p:pic>
                    <p:nvPicPr>
                      <p:cNvPr id="2" name="Object 1"/>
                      <p:cNvPicPr>
                        <a:picLocks noChangeAspect="1" noChangeArrowheads="1"/>
                      </p:cNvPicPr>
                      <p:nvPr/>
                    </p:nvPicPr>
                    <p:blipFill>
                      <a:blip r:embed="rId6"/>
                      <a:srcRect/>
                      <a:stretch>
                        <a:fillRect/>
                      </a:stretch>
                    </p:blipFill>
                    <p:spPr bwMode="auto">
                      <a:xfrm>
                        <a:off x="5685726" y="3897549"/>
                        <a:ext cx="2620074" cy="371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2" name="Picture Placeholder 41" descr="A graph shows the curves of an initial value problem. The horizontal and vertical axes are labeled t and Q, respectively. The t axis is marked from 0 to 100 in increments of 20, and the Q axis is marked from 0 to 50 in increments of 10. The graph shows eleven curves. One of the curves is a horizontal line parallel to the t axis, which extends rightward from (0, 25) to (100, 25). Above this horizontal line, there are five concave up curves that start from the points (0, 50), (0, 45), (0, 40), (0, 35), and (0, 30), respectively, and approach very close to the horizontal line, converging close to (100, 25). Below the horizontal line, there are five concave down curves that start from the points (0, 20), (0, 15), (0, 10), (0, 5), and (0, 0), respectively, and approach very close to the horizontal line, converging close to (100, 25). All values are estimated.">
            <a:extLst>
              <a:ext uri="{FF2B5EF4-FFF2-40B4-BE49-F238E27FC236}">
                <a16:creationId xmlns:a16="http://schemas.microsoft.com/office/drawing/2014/main" id="{F5C9ACE0-7254-4427-A3C6-ADF956F0D0D8}"/>
              </a:ext>
            </a:extLst>
          </p:cNvPr>
          <p:cNvPicPr>
            <a:picLocks noGrp="1" noChangeAspect="1"/>
          </p:cNvPicPr>
          <p:nvPr>
            <p:ph type="pic" sz="quarter" idx="24"/>
          </p:nvPr>
        </p:nvPicPr>
        <p:blipFill>
          <a:blip r:embed="rId7"/>
          <a:stretch>
            <a:fillRect/>
          </a:stretch>
        </p:blipFill>
        <p:spPr>
          <a:xfrm>
            <a:off x="5765525" y="4279847"/>
            <a:ext cx="2616475" cy="1982465"/>
          </a:xfrm>
          <a:prstGeom prst="rect">
            <a:avLst/>
          </a:prstGeom>
        </p:spPr>
      </p:pic>
    </p:spTree>
    <p:extLst>
      <p:ext uri="{BB962C8B-B14F-4D97-AF65-F5344CB8AC3E}">
        <p14:creationId xmlns:p14="http://schemas.microsoft.com/office/powerpoint/2010/main" val="3247919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C1DF7-D727-4B0E-9790-940CE6D98912}"/>
              </a:ext>
            </a:extLst>
          </p:cNvPr>
          <p:cNvSpPr>
            <a:spLocks noGrp="1"/>
          </p:cNvSpPr>
          <p:nvPr>
            <p:ph type="title"/>
          </p:nvPr>
        </p:nvSpPr>
        <p:spPr/>
        <p:txBody>
          <a:bodyPr>
            <a:normAutofit/>
          </a:bodyPr>
          <a:lstStyle/>
          <a:p>
            <a:r>
              <a:rPr lang="en-US" dirty="0"/>
              <a:t>Example 2.3.1: Find Time </a:t>
            </a:r>
            <a:r>
              <a:rPr lang="en-US" i="1" dirty="0"/>
              <a:t>T</a:t>
            </a:r>
            <a:r>
              <a:rPr lang="en-US" dirty="0"/>
              <a:t> of interest</a:t>
            </a:r>
            <a:endParaRPr lang="en-IN" dirty="0"/>
          </a:p>
        </p:txBody>
      </p:sp>
      <p:sp>
        <p:nvSpPr>
          <p:cNvPr id="3" name="Content Placeholder 2">
            <a:extLst>
              <a:ext uri="{FF2B5EF4-FFF2-40B4-BE49-F238E27FC236}">
                <a16:creationId xmlns:a16="http://schemas.microsoft.com/office/drawing/2014/main" id="{E84AA180-83CC-4510-8EC7-7265E44CD727}"/>
              </a:ext>
            </a:extLst>
          </p:cNvPr>
          <p:cNvSpPr>
            <a:spLocks noGrp="1"/>
          </p:cNvSpPr>
          <p:nvPr>
            <p:ph sz="quarter" idx="15"/>
          </p:nvPr>
        </p:nvSpPr>
        <p:spPr>
          <a:xfrm>
            <a:off x="380060" y="1692274"/>
            <a:ext cx="8200378" cy="898525"/>
          </a:xfrm>
        </p:spPr>
        <p:txBody>
          <a:bodyPr/>
          <a:lstStyle/>
          <a:p>
            <a:pPr marL="461963" lvl="0" indent="-461963" algn="l">
              <a:lnSpc>
                <a:spcPct val="100000"/>
              </a:lnSpc>
              <a:spcBef>
                <a:spcPts val="624"/>
              </a:spcBef>
              <a:buClr>
                <a:schemeClr val="accent2"/>
              </a:buClr>
              <a:buSzPct val="100000"/>
              <a:buFont typeface="Arial"/>
              <a:buChar char="•"/>
            </a:pPr>
            <a:r>
              <a:rPr lang="en-US" sz="2400" dirty="0">
                <a:solidFill>
                  <a:schemeClr val="dk1"/>
                </a:solidFill>
                <a:ea typeface="Times New Roman"/>
                <a:cs typeface="Times New Roman"/>
                <a:sym typeface="Times New Roman"/>
              </a:rPr>
              <a:t>Suppose </a:t>
            </a:r>
            <a:r>
              <a:rPr lang="en-US" sz="2400" i="1" dirty="0">
                <a:solidFill>
                  <a:schemeClr val="dk1"/>
                </a:solidFill>
                <a:ea typeface="Times New Roman"/>
                <a:cs typeface="Times New Roman"/>
                <a:sym typeface="Times New Roman"/>
              </a:rPr>
              <a:t>r</a:t>
            </a:r>
            <a:r>
              <a:rPr lang="en-US" sz="2400" dirty="0">
                <a:solidFill>
                  <a:schemeClr val="dk1"/>
                </a:solidFill>
                <a:ea typeface="Times New Roman"/>
                <a:cs typeface="Times New Roman"/>
                <a:sym typeface="Times New Roman"/>
              </a:rPr>
              <a:t> = 3 and </a:t>
            </a:r>
            <a:r>
              <a:rPr lang="en-US" sz="2400" i="1" dirty="0">
                <a:solidFill>
                  <a:schemeClr val="dk1"/>
                </a:solidFill>
                <a:ea typeface="Times New Roman"/>
                <a:cs typeface="Times New Roman"/>
                <a:sym typeface="Times New Roman"/>
              </a:rPr>
              <a:t>Q</a:t>
            </a:r>
            <a:r>
              <a:rPr lang="en-US" sz="2400" baseline="-25000" dirty="0">
                <a:solidFill>
                  <a:schemeClr val="dk1"/>
                </a:solidFill>
                <a:ea typeface="Times New Roman"/>
                <a:cs typeface="Times New Roman"/>
                <a:sym typeface="Times New Roman"/>
              </a:rPr>
              <a:t>0</a:t>
            </a:r>
            <a:r>
              <a:rPr lang="en-US" sz="2400" dirty="0">
                <a:solidFill>
                  <a:schemeClr val="dk1"/>
                </a:solidFill>
                <a:ea typeface="Times New Roman"/>
                <a:cs typeface="Times New Roman"/>
                <a:sym typeface="Times New Roman"/>
              </a:rPr>
              <a:t> = 2</a:t>
            </a:r>
            <a:r>
              <a:rPr lang="en-US" sz="2400" i="1" dirty="0">
                <a:solidFill>
                  <a:schemeClr val="dk1"/>
                </a:solidFill>
                <a:ea typeface="Times New Roman"/>
                <a:cs typeface="Times New Roman"/>
                <a:sym typeface="Times New Roman"/>
              </a:rPr>
              <a:t>Q</a:t>
            </a:r>
            <a:r>
              <a:rPr lang="en-US" sz="2400" i="1" baseline="-25000" dirty="0">
                <a:solidFill>
                  <a:schemeClr val="dk1"/>
                </a:solidFill>
                <a:ea typeface="Times New Roman"/>
                <a:cs typeface="Times New Roman"/>
                <a:sym typeface="Times New Roman"/>
              </a:rPr>
              <a:t>L </a:t>
            </a:r>
            <a:r>
              <a:rPr lang="en-US" sz="2400" dirty="0">
                <a:solidFill>
                  <a:schemeClr val="dk1"/>
                </a:solidFill>
                <a:ea typeface="Times New Roman"/>
                <a:cs typeface="Times New Roman"/>
                <a:sym typeface="Times New Roman"/>
              </a:rPr>
              <a:t>. To find time </a:t>
            </a:r>
            <a:r>
              <a:rPr lang="en-US" sz="2400" i="1" dirty="0">
                <a:solidFill>
                  <a:schemeClr val="dk1"/>
                </a:solidFill>
                <a:ea typeface="Times New Roman"/>
                <a:cs typeface="Times New Roman"/>
                <a:sym typeface="Times New Roman"/>
              </a:rPr>
              <a:t>T</a:t>
            </a:r>
            <a:r>
              <a:rPr lang="en-US" sz="2400" dirty="0">
                <a:solidFill>
                  <a:schemeClr val="dk1"/>
                </a:solidFill>
                <a:ea typeface="Times New Roman"/>
                <a:cs typeface="Times New Roman"/>
                <a:sym typeface="Times New Roman"/>
              </a:rPr>
              <a:t> after which </a:t>
            </a:r>
            <a:r>
              <a:rPr lang="en-US" sz="2400" i="1" dirty="0">
                <a:solidFill>
                  <a:schemeClr val="dk1"/>
                </a:solidFill>
                <a:ea typeface="Times New Roman"/>
                <a:cs typeface="Times New Roman"/>
                <a:sym typeface="Times New Roman"/>
              </a:rPr>
              <a:t>Q</a:t>
            </a:r>
            <a:r>
              <a:rPr lang="en-US" sz="2400" dirty="0">
                <a:solidFill>
                  <a:schemeClr val="dk1"/>
                </a:solidFill>
                <a:ea typeface="Times New Roman"/>
                <a:cs typeface="Times New Roman"/>
                <a:sym typeface="Times New Roman"/>
              </a:rPr>
              <a:t>(</a:t>
            </a:r>
            <a:r>
              <a:rPr lang="en-US" sz="2400" i="1" dirty="0">
                <a:solidFill>
                  <a:schemeClr val="dk1"/>
                </a:solidFill>
                <a:ea typeface="Times New Roman"/>
                <a:cs typeface="Times New Roman"/>
                <a:sym typeface="Times New Roman"/>
              </a:rPr>
              <a:t>t</a:t>
            </a:r>
            <a:r>
              <a:rPr lang="en-US" sz="2400" dirty="0">
                <a:solidFill>
                  <a:schemeClr val="dk1"/>
                </a:solidFill>
                <a:ea typeface="Times New Roman"/>
                <a:cs typeface="Times New Roman"/>
                <a:sym typeface="Times New Roman"/>
              </a:rPr>
              <a:t>) is within 2% of </a:t>
            </a:r>
            <a:r>
              <a:rPr lang="en-US" sz="2400" i="1" dirty="0">
                <a:solidFill>
                  <a:schemeClr val="dk1"/>
                </a:solidFill>
                <a:ea typeface="Times New Roman"/>
                <a:cs typeface="Times New Roman"/>
                <a:sym typeface="Times New Roman"/>
              </a:rPr>
              <a:t>Q</a:t>
            </a:r>
            <a:r>
              <a:rPr lang="en-US" sz="2400" i="1" baseline="-25000" dirty="0">
                <a:solidFill>
                  <a:schemeClr val="dk1"/>
                </a:solidFill>
                <a:ea typeface="Times New Roman"/>
                <a:cs typeface="Times New Roman"/>
                <a:sym typeface="Times New Roman"/>
              </a:rPr>
              <a:t>L </a:t>
            </a:r>
            <a:r>
              <a:rPr lang="en-US" sz="2400" dirty="0">
                <a:solidFill>
                  <a:schemeClr val="dk1"/>
                </a:solidFill>
                <a:ea typeface="Times New Roman"/>
                <a:cs typeface="Times New Roman"/>
                <a:sym typeface="Times New Roman"/>
              </a:rPr>
              <a:t>, first note </a:t>
            </a:r>
            <a:r>
              <a:rPr lang="en-US" sz="2400" i="1" dirty="0">
                <a:solidFill>
                  <a:schemeClr val="dk1"/>
                </a:solidFill>
                <a:ea typeface="Times New Roman"/>
                <a:cs typeface="Times New Roman"/>
                <a:sym typeface="Times New Roman"/>
              </a:rPr>
              <a:t>Q</a:t>
            </a:r>
            <a:r>
              <a:rPr lang="en-US" sz="2400" baseline="-25000" dirty="0">
                <a:solidFill>
                  <a:schemeClr val="dk1"/>
                </a:solidFill>
                <a:ea typeface="Times New Roman"/>
                <a:cs typeface="Times New Roman"/>
                <a:sym typeface="Times New Roman"/>
              </a:rPr>
              <a:t>0</a:t>
            </a:r>
            <a:r>
              <a:rPr lang="en-US" sz="2400" dirty="0">
                <a:solidFill>
                  <a:schemeClr val="dk1"/>
                </a:solidFill>
                <a:ea typeface="Times New Roman"/>
                <a:cs typeface="Times New Roman"/>
                <a:sym typeface="Times New Roman"/>
              </a:rPr>
              <a:t> = 2</a:t>
            </a:r>
            <a:r>
              <a:rPr lang="en-US" sz="2400" i="1" dirty="0">
                <a:solidFill>
                  <a:schemeClr val="dk1"/>
                </a:solidFill>
                <a:ea typeface="Times New Roman"/>
                <a:cs typeface="Times New Roman"/>
                <a:sym typeface="Times New Roman"/>
              </a:rPr>
              <a:t>Q</a:t>
            </a:r>
            <a:r>
              <a:rPr lang="en-US" sz="2400" i="1" baseline="-25000" dirty="0">
                <a:solidFill>
                  <a:schemeClr val="dk1"/>
                </a:solidFill>
                <a:ea typeface="Times New Roman"/>
                <a:cs typeface="Times New Roman"/>
                <a:sym typeface="Times New Roman"/>
              </a:rPr>
              <a:t>L </a:t>
            </a:r>
            <a:r>
              <a:rPr lang="en-US" sz="2400" dirty="0">
                <a:solidFill>
                  <a:schemeClr val="dk1"/>
                </a:solidFill>
                <a:ea typeface="Times New Roman"/>
                <a:cs typeface="Times New Roman"/>
                <a:sym typeface="Times New Roman"/>
              </a:rPr>
              <a:t> = 50 </a:t>
            </a:r>
            <a:r>
              <a:rPr lang="en-US" sz="2400" dirty="0" err="1">
                <a:solidFill>
                  <a:schemeClr val="dk1"/>
                </a:solidFill>
                <a:ea typeface="Times New Roman"/>
                <a:cs typeface="Times New Roman"/>
                <a:sym typeface="Times New Roman"/>
              </a:rPr>
              <a:t>lb</a:t>
            </a:r>
            <a:r>
              <a:rPr lang="en-US" sz="2400" dirty="0">
                <a:solidFill>
                  <a:schemeClr val="dk1"/>
                </a:solidFill>
                <a:ea typeface="Times New Roman"/>
                <a:cs typeface="Times New Roman"/>
                <a:sym typeface="Times New Roman"/>
              </a:rPr>
              <a:t>, hence</a:t>
            </a:r>
          </a:p>
        </p:txBody>
      </p:sp>
      <p:graphicFrame>
        <p:nvGraphicFramePr>
          <p:cNvPr id="6" name="Object 5" descr="equation sequence part 1 cap q of t equals part 2 25 plus open left parenthesis cap q sub zero minus 25 close times e super negative r times t solidus 100 equals part 3 25 plus 25 times e super negative 0.03 times t">
            <a:extLst>
              <a:ext uri="{FF2B5EF4-FFF2-40B4-BE49-F238E27FC236}">
                <a16:creationId xmlns:a16="http://schemas.microsoft.com/office/drawing/2014/main" id="{921C6DBC-8038-41F0-A96B-89C4AAC8DD9F}"/>
              </a:ext>
            </a:extLst>
          </p:cNvPr>
          <p:cNvGraphicFramePr>
            <a:graphicFrameLocks noChangeAspect="1"/>
          </p:cNvGraphicFramePr>
          <p:nvPr>
            <p:extLst>
              <p:ext uri="{D42A27DB-BD31-4B8C-83A1-F6EECF244321}">
                <p14:modId xmlns:p14="http://schemas.microsoft.com/office/powerpoint/2010/main" val="976137818"/>
              </p:ext>
            </p:extLst>
          </p:nvPr>
        </p:nvGraphicFramePr>
        <p:xfrm>
          <a:off x="2415984" y="2715131"/>
          <a:ext cx="4213416" cy="409069"/>
        </p:xfrm>
        <a:graphic>
          <a:graphicData uri="http://schemas.openxmlformats.org/presentationml/2006/ole">
            <mc:AlternateContent xmlns:mc="http://schemas.openxmlformats.org/markup-compatibility/2006">
              <mc:Choice xmlns:v="urn:schemas-microsoft-com:vml" Requires="v">
                <p:oleObj name="Equation" r:id="rId3" imgW="2616120" imgH="253800" progId="Equation.DSMT4">
                  <p:embed/>
                </p:oleObj>
              </mc:Choice>
              <mc:Fallback>
                <p:oleObj name="Equation" r:id="rId3" imgW="2616120" imgH="253800" progId="Equation.DSMT4">
                  <p:embed/>
                  <p:pic>
                    <p:nvPicPr>
                      <p:cNvPr id="3" name="Object 2"/>
                      <p:cNvPicPr>
                        <a:picLocks noChangeAspect="1" noChangeArrowheads="1"/>
                      </p:cNvPicPr>
                      <p:nvPr/>
                    </p:nvPicPr>
                    <p:blipFill>
                      <a:blip r:embed="rId4"/>
                      <a:srcRect/>
                      <a:stretch>
                        <a:fillRect/>
                      </a:stretch>
                    </p:blipFill>
                    <p:spPr bwMode="auto">
                      <a:xfrm>
                        <a:off x="2415984" y="2715131"/>
                        <a:ext cx="4213416" cy="409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Content Placeholder 4">
            <a:extLst>
              <a:ext uri="{FF2B5EF4-FFF2-40B4-BE49-F238E27FC236}">
                <a16:creationId xmlns:a16="http://schemas.microsoft.com/office/drawing/2014/main" id="{6909DD31-EBD2-4A83-9D41-5709D96E6E81}"/>
              </a:ext>
            </a:extLst>
          </p:cNvPr>
          <p:cNvSpPr>
            <a:spLocks noGrp="1"/>
          </p:cNvSpPr>
          <p:nvPr>
            <p:ph sz="quarter" idx="18"/>
          </p:nvPr>
        </p:nvSpPr>
        <p:spPr>
          <a:xfrm>
            <a:off x="398816" y="3276600"/>
            <a:ext cx="8334022" cy="533400"/>
          </a:xfrm>
        </p:spPr>
        <p:txBody>
          <a:bodyPr/>
          <a:lstStyle/>
          <a:p>
            <a:pPr marL="461963" indent="-461963">
              <a:buClr>
                <a:schemeClr val="accent2"/>
              </a:buClr>
              <a:tabLst>
                <a:tab pos="400050" algn="l"/>
              </a:tabLst>
            </a:pPr>
            <a:r>
              <a:rPr lang="en-US" sz="2400" dirty="0"/>
              <a:t>Since 2% of 25 </a:t>
            </a:r>
            <a:r>
              <a:rPr lang="en-US" sz="2400" dirty="0" err="1"/>
              <a:t>lb</a:t>
            </a:r>
            <a:r>
              <a:rPr lang="en-US" sz="2400" dirty="0"/>
              <a:t> is 0.5 </a:t>
            </a:r>
            <a:r>
              <a:rPr lang="en-US" sz="2400" dirty="0" err="1"/>
              <a:t>lb</a:t>
            </a:r>
            <a:r>
              <a:rPr lang="en-US" sz="2400" dirty="0"/>
              <a:t>, we solve:</a:t>
            </a:r>
          </a:p>
        </p:txBody>
      </p:sp>
      <p:graphicFrame>
        <p:nvGraphicFramePr>
          <p:cNvPr id="7" name="Object 6" descr="multiline equation line 1 25.5 equals 25 plus 25 times e super negative 0.03 times cap t line 2 0.02 equals e super negative 0.03 times cap t line 3 natural log of 0.02 equals negative 0.03 times cap t line 4 multirelation cap t equals natural log of 0.02 divided by negative 0.03 almost equals 130.4 min">
            <a:extLst>
              <a:ext uri="{FF2B5EF4-FFF2-40B4-BE49-F238E27FC236}">
                <a16:creationId xmlns:a16="http://schemas.microsoft.com/office/drawing/2014/main" id="{84B0F08A-893A-45F0-85FB-94D4C37E4A7C}"/>
              </a:ext>
            </a:extLst>
          </p:cNvPr>
          <p:cNvGraphicFramePr>
            <a:graphicFrameLocks noChangeAspect="1"/>
          </p:cNvGraphicFramePr>
          <p:nvPr>
            <p:extLst>
              <p:ext uri="{D42A27DB-BD31-4B8C-83A1-F6EECF244321}">
                <p14:modId xmlns:p14="http://schemas.microsoft.com/office/powerpoint/2010/main" val="4216055967"/>
              </p:ext>
            </p:extLst>
          </p:nvPr>
        </p:nvGraphicFramePr>
        <p:xfrm>
          <a:off x="3280437" y="3833281"/>
          <a:ext cx="2536232" cy="1881719"/>
        </p:xfrm>
        <a:graphic>
          <a:graphicData uri="http://schemas.openxmlformats.org/presentationml/2006/ole">
            <mc:AlternateContent xmlns:mc="http://schemas.openxmlformats.org/markup-compatibility/2006">
              <mc:Choice xmlns:v="urn:schemas-microsoft-com:vml" Requires="v">
                <p:oleObj name="Equation" r:id="rId5" imgW="1574640" imgH="1168200" progId="Equation.DSMT4">
                  <p:embed/>
                </p:oleObj>
              </mc:Choice>
              <mc:Fallback>
                <p:oleObj name="Equation" r:id="rId5" imgW="1574640" imgH="1168200" progId="Equation.DSMT4">
                  <p:embed/>
                  <p:pic>
                    <p:nvPicPr>
                      <p:cNvPr id="4" name="Object 3"/>
                      <p:cNvPicPr>
                        <a:picLocks noChangeAspect="1" noChangeArrowheads="1"/>
                      </p:cNvPicPr>
                      <p:nvPr/>
                    </p:nvPicPr>
                    <p:blipFill>
                      <a:blip r:embed="rId6"/>
                      <a:srcRect/>
                      <a:stretch>
                        <a:fillRect/>
                      </a:stretch>
                    </p:blipFill>
                    <p:spPr bwMode="auto">
                      <a:xfrm>
                        <a:off x="3280437" y="3833281"/>
                        <a:ext cx="2536232" cy="1881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Content Placeholder 12">
            <a:extLst>
              <a:ext uri="{FF2B5EF4-FFF2-40B4-BE49-F238E27FC236}">
                <a16:creationId xmlns:a16="http://schemas.microsoft.com/office/drawing/2014/main" id="{1618E781-37C1-4398-9E20-BEF4A325486F}"/>
              </a:ext>
            </a:extLst>
          </p:cNvPr>
          <p:cNvSpPr>
            <a:spLocks noGrp="1"/>
          </p:cNvSpPr>
          <p:nvPr>
            <p:ph sz="quarter" idx="21"/>
          </p:nvPr>
        </p:nvSpPr>
        <p:spPr>
          <a:xfrm>
            <a:off x="382355" y="5791200"/>
            <a:ext cx="8377831" cy="422277"/>
          </a:xfrm>
        </p:spPr>
        <p:txBody>
          <a:bodyPr/>
          <a:lstStyle/>
          <a:p>
            <a:pPr marL="0" indent="0" algn="ctr">
              <a:lnSpc>
                <a:spcPct val="100000"/>
              </a:lnSpc>
              <a:buNone/>
            </a:pPr>
            <a:r>
              <a:rPr lang="en-US" sz="2000" dirty="0"/>
              <a:t>(round to 1.3 × 10</a:t>
            </a:r>
            <a:r>
              <a:rPr lang="en-US" sz="2000" baseline="30000" dirty="0"/>
              <a:t>2</a:t>
            </a:r>
            <a:r>
              <a:rPr lang="en-US" sz="2000" dirty="0"/>
              <a:t> min for consistency with input data significant figures)</a:t>
            </a:r>
          </a:p>
        </p:txBody>
      </p:sp>
    </p:spTree>
    <p:extLst>
      <p:ext uri="{BB962C8B-B14F-4D97-AF65-F5344CB8AC3E}">
        <p14:creationId xmlns:p14="http://schemas.microsoft.com/office/powerpoint/2010/main" val="332130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C1DF7-D727-4B0E-9790-940CE6D98912}"/>
              </a:ext>
            </a:extLst>
          </p:cNvPr>
          <p:cNvSpPr>
            <a:spLocks noGrp="1"/>
          </p:cNvSpPr>
          <p:nvPr>
            <p:ph type="title"/>
          </p:nvPr>
        </p:nvSpPr>
        <p:spPr/>
        <p:txBody>
          <a:bodyPr>
            <a:noAutofit/>
          </a:bodyPr>
          <a:lstStyle/>
          <a:p>
            <a:r>
              <a:rPr lang="en-US" dirty="0"/>
              <a:t>Example 2.3.1: Find the Flow Rate of Interest</a:t>
            </a:r>
            <a:endParaRPr lang="en-IN" dirty="0"/>
          </a:p>
        </p:txBody>
      </p:sp>
      <p:sp>
        <p:nvSpPr>
          <p:cNvPr id="3" name="Content Placeholder 2">
            <a:extLst>
              <a:ext uri="{FF2B5EF4-FFF2-40B4-BE49-F238E27FC236}">
                <a16:creationId xmlns:a16="http://schemas.microsoft.com/office/drawing/2014/main" id="{E84AA180-83CC-4510-8EC7-7265E44CD727}"/>
              </a:ext>
            </a:extLst>
          </p:cNvPr>
          <p:cNvSpPr>
            <a:spLocks noGrp="1"/>
          </p:cNvSpPr>
          <p:nvPr>
            <p:ph sz="quarter" idx="15"/>
          </p:nvPr>
        </p:nvSpPr>
        <p:spPr>
          <a:xfrm>
            <a:off x="380060" y="1692274"/>
            <a:ext cx="8534400" cy="898525"/>
          </a:xfrm>
        </p:spPr>
        <p:txBody>
          <a:bodyPr/>
          <a:lstStyle/>
          <a:p>
            <a:pPr marL="461963" lvl="0" indent="-461963" algn="l">
              <a:lnSpc>
                <a:spcPct val="100000"/>
              </a:lnSpc>
              <a:spcBef>
                <a:spcPts val="624"/>
              </a:spcBef>
              <a:buClr>
                <a:schemeClr val="accent2"/>
              </a:buClr>
              <a:buSzPct val="100000"/>
              <a:buFont typeface="Arial"/>
              <a:buChar char="•"/>
            </a:pPr>
            <a:r>
              <a:rPr lang="en-US" sz="2400" dirty="0">
                <a:solidFill>
                  <a:schemeClr val="dk1"/>
                </a:solidFill>
                <a:ea typeface="Times New Roman"/>
                <a:cs typeface="Times New Roman"/>
                <a:sym typeface="Times New Roman"/>
              </a:rPr>
              <a:t>To find the flow rate</a:t>
            </a:r>
            <a:r>
              <a:rPr lang="en-US" sz="2400" i="1" dirty="0">
                <a:solidFill>
                  <a:schemeClr val="dk1"/>
                </a:solidFill>
                <a:ea typeface="Times New Roman"/>
                <a:cs typeface="Times New Roman"/>
                <a:sym typeface="Times New Roman"/>
              </a:rPr>
              <a:t> r </a:t>
            </a:r>
            <a:r>
              <a:rPr lang="en-US" sz="2400" dirty="0">
                <a:solidFill>
                  <a:schemeClr val="dk1"/>
                </a:solidFill>
                <a:ea typeface="Times New Roman"/>
                <a:cs typeface="Times New Roman"/>
                <a:sym typeface="Times New Roman"/>
              </a:rPr>
              <a:t>required if </a:t>
            </a:r>
            <a:r>
              <a:rPr lang="en-US" sz="2400" i="1" dirty="0">
                <a:solidFill>
                  <a:schemeClr val="dk1"/>
                </a:solidFill>
                <a:ea typeface="Times New Roman"/>
                <a:cs typeface="Times New Roman"/>
                <a:sym typeface="Times New Roman"/>
              </a:rPr>
              <a:t>t</a:t>
            </a:r>
            <a:r>
              <a:rPr lang="en-US" sz="2400" dirty="0">
                <a:solidFill>
                  <a:schemeClr val="dk1"/>
                </a:solidFill>
                <a:ea typeface="Times New Roman"/>
                <a:cs typeface="Times New Roman"/>
                <a:sym typeface="Times New Roman"/>
              </a:rPr>
              <a:t> is not to exceed 45 minutes, recall from part (d) that </a:t>
            </a:r>
            <a:r>
              <a:rPr lang="en-US" sz="2400" i="1" dirty="0">
                <a:solidFill>
                  <a:schemeClr val="dk1"/>
                </a:solidFill>
                <a:ea typeface="Times New Roman"/>
                <a:cs typeface="Times New Roman"/>
                <a:sym typeface="Times New Roman"/>
              </a:rPr>
              <a:t>Q</a:t>
            </a:r>
            <a:r>
              <a:rPr lang="en-US" sz="2400" baseline="-25000" dirty="0">
                <a:solidFill>
                  <a:schemeClr val="dk1"/>
                </a:solidFill>
                <a:ea typeface="Times New Roman"/>
                <a:cs typeface="Times New Roman"/>
                <a:sym typeface="Times New Roman"/>
              </a:rPr>
              <a:t>0</a:t>
            </a:r>
            <a:r>
              <a:rPr lang="en-US" sz="2400" dirty="0">
                <a:solidFill>
                  <a:schemeClr val="dk1"/>
                </a:solidFill>
                <a:ea typeface="Times New Roman"/>
                <a:cs typeface="Times New Roman"/>
                <a:sym typeface="Times New Roman"/>
              </a:rPr>
              <a:t> = 2</a:t>
            </a:r>
            <a:r>
              <a:rPr lang="en-US" sz="2400" i="1" dirty="0">
                <a:solidFill>
                  <a:schemeClr val="dk1"/>
                </a:solidFill>
                <a:ea typeface="Times New Roman"/>
                <a:cs typeface="Times New Roman"/>
                <a:sym typeface="Times New Roman"/>
              </a:rPr>
              <a:t>Q</a:t>
            </a:r>
            <a:r>
              <a:rPr lang="en-US" sz="2400" i="1" baseline="-25000" dirty="0">
                <a:solidFill>
                  <a:schemeClr val="dk1"/>
                </a:solidFill>
                <a:ea typeface="Times New Roman"/>
                <a:cs typeface="Times New Roman"/>
                <a:sym typeface="Times New Roman"/>
              </a:rPr>
              <a:t>L </a:t>
            </a:r>
            <a:r>
              <a:rPr lang="en-US" sz="2400" dirty="0">
                <a:solidFill>
                  <a:schemeClr val="dk1"/>
                </a:solidFill>
                <a:ea typeface="Times New Roman"/>
                <a:cs typeface="Times New Roman"/>
                <a:sym typeface="Times New Roman"/>
              </a:rPr>
              <a:t>= 50 </a:t>
            </a:r>
            <a:r>
              <a:rPr lang="en-US" sz="2400" dirty="0" err="1">
                <a:solidFill>
                  <a:schemeClr val="dk1"/>
                </a:solidFill>
                <a:ea typeface="Times New Roman"/>
                <a:cs typeface="Times New Roman"/>
                <a:sym typeface="Times New Roman"/>
              </a:rPr>
              <a:t>lb</a:t>
            </a:r>
            <a:r>
              <a:rPr lang="en-US" sz="2400" dirty="0">
                <a:solidFill>
                  <a:schemeClr val="dk1"/>
                </a:solidFill>
                <a:ea typeface="Times New Roman"/>
                <a:cs typeface="Times New Roman"/>
                <a:sym typeface="Times New Roman"/>
              </a:rPr>
              <a:t>, with</a:t>
            </a:r>
            <a:endParaRPr lang="en-US" sz="2400" dirty="0"/>
          </a:p>
        </p:txBody>
      </p:sp>
      <p:graphicFrame>
        <p:nvGraphicFramePr>
          <p:cNvPr id="6" name="Object 5" descr="cap q of t equals 25 plus 25 times e super negative r times t solidus 100">
            <a:extLst>
              <a:ext uri="{FF2B5EF4-FFF2-40B4-BE49-F238E27FC236}">
                <a16:creationId xmlns:a16="http://schemas.microsoft.com/office/drawing/2014/main" id="{FF7D4E96-16EF-4337-97B2-42A32C7468F0}"/>
              </a:ext>
            </a:extLst>
          </p:cNvPr>
          <p:cNvGraphicFramePr>
            <a:graphicFrameLocks noChangeAspect="1"/>
          </p:cNvGraphicFramePr>
          <p:nvPr>
            <p:extLst>
              <p:ext uri="{D42A27DB-BD31-4B8C-83A1-F6EECF244321}">
                <p14:modId xmlns:p14="http://schemas.microsoft.com/office/powerpoint/2010/main" val="3217573119"/>
              </p:ext>
            </p:extLst>
          </p:nvPr>
        </p:nvGraphicFramePr>
        <p:xfrm>
          <a:off x="3539099" y="2608010"/>
          <a:ext cx="2065801" cy="409069"/>
        </p:xfrm>
        <a:graphic>
          <a:graphicData uri="http://schemas.openxmlformats.org/presentationml/2006/ole">
            <mc:AlternateContent xmlns:mc="http://schemas.openxmlformats.org/markup-compatibility/2006">
              <mc:Choice xmlns:v="urn:schemas-microsoft-com:vml" Requires="v">
                <p:oleObj name="Equation" r:id="rId3" imgW="1282680" imgH="253800" progId="Equation.DSMT4">
                  <p:embed/>
                </p:oleObj>
              </mc:Choice>
              <mc:Fallback>
                <p:oleObj name="Equation" r:id="rId3" imgW="1282680" imgH="253800" progId="Equation.DSMT4">
                  <p:embed/>
                  <p:pic>
                    <p:nvPicPr>
                      <p:cNvPr id="3" name="Object 2"/>
                      <p:cNvPicPr/>
                      <p:nvPr/>
                    </p:nvPicPr>
                    <p:blipFill>
                      <a:blip r:embed="rId4"/>
                      <a:stretch>
                        <a:fillRect/>
                      </a:stretch>
                    </p:blipFill>
                    <p:spPr>
                      <a:xfrm>
                        <a:off x="3539099" y="2608010"/>
                        <a:ext cx="2065801" cy="409069"/>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6909DD31-EBD2-4A83-9D41-5709D96E6E81}"/>
              </a:ext>
            </a:extLst>
          </p:cNvPr>
          <p:cNvSpPr>
            <a:spLocks noGrp="1"/>
          </p:cNvSpPr>
          <p:nvPr>
            <p:ph sz="quarter" idx="18"/>
          </p:nvPr>
        </p:nvSpPr>
        <p:spPr>
          <a:xfrm>
            <a:off x="380060" y="2971800"/>
            <a:ext cx="8334022" cy="1041400"/>
          </a:xfrm>
        </p:spPr>
        <p:txBody>
          <a:bodyPr/>
          <a:lstStyle/>
          <a:p>
            <a:pPr marL="0" indent="461963">
              <a:buNone/>
            </a:pPr>
            <a:r>
              <a:rPr lang="en-US" sz="2400" dirty="0"/>
              <a:t>and solution curves decrease from 50 </a:t>
            </a:r>
            <a:r>
              <a:rPr lang="en-US" sz="2400" dirty="0" err="1"/>
              <a:t>lb</a:t>
            </a:r>
            <a:r>
              <a:rPr lang="en-US" sz="2400" dirty="0"/>
              <a:t> to 25.5 lb.  </a:t>
            </a:r>
          </a:p>
          <a:p>
            <a:pPr marL="461963" indent="-461963">
              <a:spcBef>
                <a:spcPts val="1200"/>
              </a:spcBef>
              <a:buClr>
                <a:schemeClr val="accent2"/>
              </a:buClr>
            </a:pPr>
            <a:r>
              <a:rPr lang="en-US" sz="2400" dirty="0"/>
              <a:t>Thus we solve:</a:t>
            </a:r>
          </a:p>
        </p:txBody>
      </p:sp>
      <p:graphicFrame>
        <p:nvGraphicFramePr>
          <p:cNvPr id="7" name="Object 6" descr="multiline equation line 1 25.5 equals 25 plus 25 times e super negative 45 divided by 100 line 2 0.02 equals e super negative 0.45 times r line 3 equation left hand side l times n of 0.02 equals right hand side negative 0.45 times r">
            <a:extLst>
              <a:ext uri="{FF2B5EF4-FFF2-40B4-BE49-F238E27FC236}">
                <a16:creationId xmlns:a16="http://schemas.microsoft.com/office/drawing/2014/main" id="{D5A0F5D4-D71F-4C24-9C99-DF40B5CF3521}"/>
              </a:ext>
            </a:extLst>
          </p:cNvPr>
          <p:cNvGraphicFramePr>
            <a:graphicFrameLocks noChangeAspect="1"/>
          </p:cNvGraphicFramePr>
          <p:nvPr>
            <p:extLst>
              <p:ext uri="{D42A27DB-BD31-4B8C-83A1-F6EECF244321}">
                <p14:modId xmlns:p14="http://schemas.microsoft.com/office/powerpoint/2010/main" val="2406638928"/>
              </p:ext>
            </p:extLst>
          </p:nvPr>
        </p:nvGraphicFramePr>
        <p:xfrm>
          <a:off x="3600450" y="3740150"/>
          <a:ext cx="1943100" cy="1350963"/>
        </p:xfrm>
        <a:graphic>
          <a:graphicData uri="http://schemas.openxmlformats.org/presentationml/2006/ole">
            <mc:AlternateContent xmlns:mc="http://schemas.openxmlformats.org/markup-compatibility/2006">
              <mc:Choice xmlns:v="urn:schemas-microsoft-com:vml" Requires="v">
                <p:oleObj name="Equation" r:id="rId5" imgW="1206360" imgH="838080" progId="Equation.DSMT4">
                  <p:embed/>
                </p:oleObj>
              </mc:Choice>
              <mc:Fallback>
                <p:oleObj name="Equation" r:id="rId5" imgW="1206360" imgH="838080" progId="Equation.DSMT4">
                  <p:embed/>
                  <p:pic>
                    <p:nvPicPr>
                      <p:cNvPr id="4" name="Object 3"/>
                      <p:cNvPicPr>
                        <a:picLocks noChangeAspect="1" noChangeArrowheads="1"/>
                      </p:cNvPicPr>
                      <p:nvPr/>
                    </p:nvPicPr>
                    <p:blipFill>
                      <a:blip r:embed="rId6"/>
                      <a:srcRect/>
                      <a:stretch>
                        <a:fillRect/>
                      </a:stretch>
                    </p:blipFill>
                    <p:spPr bwMode="auto">
                      <a:xfrm>
                        <a:off x="3600450" y="3740150"/>
                        <a:ext cx="1943100" cy="135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7" descr="multirelation r equals l times n of 0.02 divided by negative 0.45 almost equals 8.69 gal solidus min">
            <a:extLst>
              <a:ext uri="{FF2B5EF4-FFF2-40B4-BE49-F238E27FC236}">
                <a16:creationId xmlns:a16="http://schemas.microsoft.com/office/drawing/2014/main" id="{5CD3E0FD-AC89-425E-8367-7CEC4C2DAFD1}"/>
              </a:ext>
            </a:extLst>
          </p:cNvPr>
          <p:cNvGraphicFramePr>
            <a:graphicFrameLocks noChangeAspect="1"/>
          </p:cNvGraphicFramePr>
          <p:nvPr>
            <p:extLst>
              <p:ext uri="{D42A27DB-BD31-4B8C-83A1-F6EECF244321}">
                <p14:modId xmlns:p14="http://schemas.microsoft.com/office/powerpoint/2010/main" val="3711595551"/>
              </p:ext>
            </p:extLst>
          </p:nvPr>
        </p:nvGraphicFramePr>
        <p:xfrm>
          <a:off x="3414297" y="5205487"/>
          <a:ext cx="2491606" cy="613604"/>
        </p:xfrm>
        <a:graphic>
          <a:graphicData uri="http://schemas.openxmlformats.org/presentationml/2006/ole">
            <mc:AlternateContent xmlns:mc="http://schemas.openxmlformats.org/markup-compatibility/2006">
              <mc:Choice xmlns:v="urn:schemas-microsoft-com:vml" Requires="v">
                <p:oleObj name="Equation" r:id="rId7" imgW="1701720" imgH="419040" progId="Equation.DSMT4">
                  <p:embed/>
                </p:oleObj>
              </mc:Choice>
              <mc:Fallback>
                <p:oleObj name="Equation" r:id="rId7" imgW="1701720" imgH="419040" progId="Equation.DSMT4">
                  <p:embed/>
                  <p:pic>
                    <p:nvPicPr>
                      <p:cNvPr id="5" name="Object 4"/>
                      <p:cNvPicPr>
                        <a:picLocks noChangeAspect="1" noChangeArrowheads="1"/>
                      </p:cNvPicPr>
                      <p:nvPr/>
                    </p:nvPicPr>
                    <p:blipFill>
                      <a:blip r:embed="rId8"/>
                      <a:srcRect/>
                      <a:stretch>
                        <a:fillRect/>
                      </a:stretch>
                    </p:blipFill>
                    <p:spPr bwMode="auto">
                      <a:xfrm>
                        <a:off x="3414297" y="5205487"/>
                        <a:ext cx="2491606" cy="61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Content Placeholder 12">
            <a:extLst>
              <a:ext uri="{FF2B5EF4-FFF2-40B4-BE49-F238E27FC236}">
                <a16:creationId xmlns:a16="http://schemas.microsoft.com/office/drawing/2014/main" id="{59AD4199-A12E-4018-ACF4-6A921556AE02}"/>
              </a:ext>
            </a:extLst>
          </p:cNvPr>
          <p:cNvSpPr>
            <a:spLocks noGrp="1"/>
          </p:cNvSpPr>
          <p:nvPr>
            <p:ph sz="quarter" idx="21"/>
          </p:nvPr>
        </p:nvSpPr>
        <p:spPr>
          <a:xfrm>
            <a:off x="432225" y="5820007"/>
            <a:ext cx="8330775" cy="428394"/>
          </a:xfrm>
        </p:spPr>
        <p:txBody>
          <a:bodyPr/>
          <a:lstStyle/>
          <a:p>
            <a:pPr marL="0" indent="0" algn="ctr">
              <a:buNone/>
            </a:pPr>
            <a:r>
              <a:rPr lang="en-US" sz="2000" dirty="0"/>
              <a:t>(round to 8.7 gal/min for consistency with input data significant figures)</a:t>
            </a:r>
          </a:p>
        </p:txBody>
      </p:sp>
    </p:spTree>
    <p:extLst>
      <p:ext uri="{BB962C8B-B14F-4D97-AF65-F5344CB8AC3E}">
        <p14:creationId xmlns:p14="http://schemas.microsoft.com/office/powerpoint/2010/main" val="3483622432"/>
      </p:ext>
    </p:extLst>
  </p:cSld>
  <p:clrMapOvr>
    <a:masterClrMapping/>
  </p:clrMapOvr>
</p:sld>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ustom Desig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1891</Words>
  <Application>Microsoft Office PowerPoint</Application>
  <PresentationFormat>On-screen Show (4:3)</PresentationFormat>
  <Paragraphs>157</Paragraphs>
  <Slides>22</Slides>
  <Notes>18</Notes>
  <HiddenSlides>0</HiddenSlides>
  <MMClips>0</MMClips>
  <ScaleCrop>false</ScaleCrop>
  <HeadingPairs>
    <vt:vector size="8" baseType="variant">
      <vt:variant>
        <vt:lpstr>Fonts Used</vt:lpstr>
      </vt:variant>
      <vt:variant>
        <vt:i4>8</vt:i4>
      </vt:variant>
      <vt:variant>
        <vt:lpstr>Theme</vt:lpstr>
      </vt:variant>
      <vt:variant>
        <vt:i4>7</vt:i4>
      </vt:variant>
      <vt:variant>
        <vt:lpstr>Embedded OLE Servers</vt:lpstr>
      </vt:variant>
      <vt:variant>
        <vt:i4>1</vt:i4>
      </vt:variant>
      <vt:variant>
        <vt:lpstr>Slide Titles</vt:lpstr>
      </vt:variant>
      <vt:variant>
        <vt:i4>22</vt:i4>
      </vt:variant>
    </vt:vector>
  </HeadingPairs>
  <TitlesOfParts>
    <vt:vector size="38" baseType="lpstr">
      <vt:lpstr>Arial</vt:lpstr>
      <vt:lpstr>Calibri</vt:lpstr>
      <vt:lpstr>Century Schoolbook</vt:lpstr>
      <vt:lpstr>Courier New</vt:lpstr>
      <vt:lpstr>Source Sans Pro</vt:lpstr>
      <vt:lpstr>STIX</vt:lpstr>
      <vt:lpstr>Times New Roman</vt:lpstr>
      <vt:lpstr>Wingdings</vt:lpstr>
      <vt:lpstr>Opener</vt:lpstr>
      <vt:lpstr>Chapter Outline</vt:lpstr>
      <vt:lpstr>Learning Objectives</vt:lpstr>
      <vt:lpstr>Concept Check Question</vt:lpstr>
      <vt:lpstr>Key Term</vt:lpstr>
      <vt:lpstr>Image Slide Master</vt:lpstr>
      <vt:lpstr>Custom Design</vt:lpstr>
      <vt:lpstr>Equation</vt:lpstr>
      <vt:lpstr>Elementary Differential Equations and Boundary Value Problems</vt:lpstr>
      <vt:lpstr>Section 2.3 Modeling with First-Order Differential Equations</vt:lpstr>
      <vt:lpstr>Differential Equations Model Physical Systems</vt:lpstr>
      <vt:lpstr>Example 2.3.1: Salt Solution Problem Statement</vt:lpstr>
      <vt:lpstr>Example 2.3.1: Define mathematical expressions</vt:lpstr>
      <vt:lpstr>Example 2.3.1: Find Solution Q(t)</vt:lpstr>
      <vt:lpstr>Example 2.3.1: Find the Limiting Amount QL</vt:lpstr>
      <vt:lpstr>Example 2.3.1: Find Time T of interest</vt:lpstr>
      <vt:lpstr>Example 2.3.1: Find the Flow Rate of Interest</vt:lpstr>
      <vt:lpstr>Example 2.3.1: Discussion</vt:lpstr>
      <vt:lpstr>Example 2.3.2: Compound Interest</vt:lpstr>
      <vt:lpstr>Example 2.3.2: Effect of the Compounding Period m times per year </vt:lpstr>
      <vt:lpstr>Example 2.3.2: Deposits and Withdrawals</vt:lpstr>
      <vt:lpstr>Example 2.3.3: Pond Pollution Problem Statement</vt:lpstr>
      <vt:lpstr>Example 2.3.3: Define Mathematical Expressions</vt:lpstr>
      <vt:lpstr>Example 2.3.3: Include Initial Conditions</vt:lpstr>
      <vt:lpstr>Example 2.3.3: Solve the Initial Value Problem</vt:lpstr>
      <vt:lpstr>Example 2.3.3: Plot of the Solution</vt:lpstr>
      <vt:lpstr>Example 2.3.3: Review of Assumptions Used in the Problem Solution</vt:lpstr>
      <vt:lpstr>Example 2.3.4: Escape Velocity Problem</vt:lpstr>
      <vt:lpstr>Example 2.3.4: Escape Velocity Solution</vt:lpstr>
      <vt:lpstr>Copyright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Integration</dc:title>
  <dc:creator/>
  <cp:lastModifiedBy/>
  <cp:revision>1</cp:revision>
  <dcterms:modified xsi:type="dcterms:W3CDTF">2025-07-24T17:36:16Z</dcterms:modified>
</cp:coreProperties>
</file>