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6"/>
  </p:notesMasterIdLst>
  <p:sldIdLst>
    <p:sldId id="436" r:id="rId8"/>
    <p:sldId id="437" r:id="rId9"/>
    <p:sldId id="462" r:id="rId10"/>
    <p:sldId id="463" r:id="rId11"/>
    <p:sldId id="464" r:id="rId12"/>
    <p:sldId id="465" r:id="rId13"/>
    <p:sldId id="466" r:id="rId14"/>
    <p:sldId id="467" r:id="rId15"/>
    <p:sldId id="468" r:id="rId16"/>
    <p:sldId id="469" r:id="rId17"/>
    <p:sldId id="470" r:id="rId18"/>
    <p:sldId id="471" r:id="rId19"/>
    <p:sldId id="472" r:id="rId20"/>
    <p:sldId id="473" r:id="rId21"/>
    <p:sldId id="474" r:id="rId22"/>
    <p:sldId id="475" r:id="rId23"/>
    <p:sldId id="476" r:id="rId24"/>
    <p:sldId id="351" r:id="rId25"/>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17" autoAdjust="0"/>
    <p:restoredTop sz="96224" autoAdjust="0"/>
  </p:normalViewPr>
  <p:slideViewPr>
    <p:cSldViewPr>
      <p:cViewPr varScale="1">
        <p:scale>
          <a:sx n="107" d="100"/>
          <a:sy n="107" d="100"/>
        </p:scale>
        <p:origin x="1800" y="114"/>
      </p:cViewPr>
      <p:guideLst>
        <p:guide pos="2880"/>
        <p:guide orient="horz" pos="2160"/>
      </p:guideLst>
    </p:cSldViewPr>
  </p:slideViewPr>
  <p:outlineViewPr>
    <p:cViewPr>
      <p:scale>
        <a:sx n="33" d="100"/>
        <a:sy n="33" d="100"/>
      </p:scale>
      <p:origin x="0" y="-2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7/20/2025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6.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6" r:id="rId15"/>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5.wmf"/><Relationship Id="rId7" Type="http://schemas.openxmlformats.org/officeDocument/2006/relationships/image" Target="../media/image26.wmf"/><Relationship Id="rId2" Type="http://schemas.openxmlformats.org/officeDocument/2006/relationships/oleObject" Target="../embeddings/oleObject24.bin"/><Relationship Id="rId1" Type="http://schemas.openxmlformats.org/officeDocument/2006/relationships/slideLayout" Target="../slideLayouts/slideLayout18.xml"/><Relationship Id="rId6" Type="http://schemas.openxmlformats.org/officeDocument/2006/relationships/oleObject" Target="../embeddings/oleObject25.bin"/><Relationship Id="rId5" Type="http://schemas.openxmlformats.org/officeDocument/2006/relationships/image" Target="../media/image28.png"/><Relationship Id="rId10" Type="http://schemas.openxmlformats.org/officeDocument/2006/relationships/image" Target="../media/image29.png"/><Relationship Id="rId9" Type="http://schemas.openxmlformats.org/officeDocument/2006/relationships/image" Target="../media/image27.wmf"/></Relationships>
</file>

<file path=ppt/slides/_rels/slide1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7.bin"/><Relationship Id="rId1" Type="http://schemas.openxmlformats.org/officeDocument/2006/relationships/slideLayout" Target="../slideLayouts/slideLayout18.xml"/><Relationship Id="rId5" Type="http://schemas.openxmlformats.org/officeDocument/2006/relationships/image" Target="../media/image31.wmf"/><Relationship Id="rId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2.wmf"/><Relationship Id="rId7" Type="http://schemas.openxmlformats.org/officeDocument/2006/relationships/image" Target="../media/image33.wmf"/><Relationship Id="rId2" Type="http://schemas.openxmlformats.org/officeDocument/2006/relationships/oleObject" Target="../embeddings/oleObject29.bin"/><Relationship Id="rId1" Type="http://schemas.openxmlformats.org/officeDocument/2006/relationships/slideLayout" Target="../slideLayouts/slideLayout18.xml"/><Relationship Id="rId6" Type="http://schemas.openxmlformats.org/officeDocument/2006/relationships/oleObject" Target="../embeddings/oleObject30.bin"/><Relationship Id="rId5"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18.xml"/><Relationship Id="rId6" Type="http://schemas.openxmlformats.org/officeDocument/2006/relationships/oleObject" Target="../embeddings/oleObject33.bin"/><Relationship Id="rId5" Type="http://schemas.openxmlformats.org/officeDocument/2006/relationships/image" Target="../media/image35.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8.wmf"/><Relationship Id="rId2" Type="http://schemas.openxmlformats.org/officeDocument/2006/relationships/oleObject" Target="../embeddings/oleObject34.bin"/><Relationship Id="rId1" Type="http://schemas.openxmlformats.org/officeDocument/2006/relationships/slideLayout" Target="../slideLayouts/slideLayout18.xml"/><Relationship Id="rId6" Type="http://schemas.openxmlformats.org/officeDocument/2006/relationships/oleObject" Target="../embeddings/oleObject35.bin"/><Relationship Id="rId5"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6.bin"/><Relationship Id="rId1" Type="http://schemas.openxmlformats.org/officeDocument/2006/relationships/slideLayout" Target="../slideLayouts/slideLayout18.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37.bin"/><Relationship Id="rId1" Type="http://schemas.openxmlformats.org/officeDocument/2006/relationships/slideLayout" Target="../slideLayouts/slideLayout18.xml"/><Relationship Id="rId6" Type="http://schemas.openxmlformats.org/officeDocument/2006/relationships/oleObject" Target="../embeddings/oleObject39.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45.wmf"/></Relationships>
</file>

<file path=ppt/slides/_rels/slide1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2.bin"/><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8.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18.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18.xml"/><Relationship Id="rId5" Type="http://schemas.openxmlformats.org/officeDocument/2006/relationships/image" Target="../media/image9.wmf"/><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8.x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4.bin"/><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7.wmf"/><Relationship Id="rId7"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18.xml"/><Relationship Id="rId6" Type="http://schemas.openxmlformats.org/officeDocument/2006/relationships/oleObject" Target="../embeddings/oleObject17.bin"/><Relationship Id="rId11" Type="http://schemas.openxmlformats.org/officeDocument/2006/relationships/image" Target="../media/image20.wmf"/><Relationship Id="rId5" Type="http://schemas.openxmlformats.org/officeDocument/2006/relationships/image" Target="../media/image2.png"/><Relationship Id="rId10" Type="http://schemas.openxmlformats.org/officeDocument/2006/relationships/oleObject" Target="../embeddings/oleObject19.bin"/><Relationship Id="rId9" Type="http://schemas.openxmlformats.org/officeDocument/2006/relationships/image" Target="../media/image19.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18.x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 Id="rId9" Type="http://schemas.openxmlformats.org/officeDocument/2006/relationships/image" Target="../media/image2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00267-4A71-488C-B22C-1BD432163FB0}"/>
              </a:ext>
            </a:extLst>
          </p:cNvPr>
          <p:cNvSpPr>
            <a:spLocks noGrp="1"/>
          </p:cNvSpPr>
          <p:nvPr>
            <p:ph type="title"/>
          </p:nvPr>
        </p:nvSpPr>
        <p:spPr/>
        <p:txBody>
          <a:bodyPr>
            <a:normAutofit fontScale="90000"/>
          </a:bodyPr>
          <a:lstStyle/>
          <a:p>
            <a:r>
              <a:rPr lang="en-US" dirty="0"/>
              <a:t>Example 2.1.3: Application of General Integrating Factor (part two)</a:t>
            </a:r>
          </a:p>
        </p:txBody>
      </p:sp>
      <p:sp>
        <p:nvSpPr>
          <p:cNvPr id="3" name="Content Placeholder 2">
            <a:extLst>
              <a:ext uri="{FF2B5EF4-FFF2-40B4-BE49-F238E27FC236}">
                <a16:creationId xmlns:a16="http://schemas.microsoft.com/office/drawing/2014/main" id="{04290F19-680A-4AA5-A442-44AB765C23F8}"/>
              </a:ext>
            </a:extLst>
          </p:cNvPr>
          <p:cNvSpPr>
            <a:spLocks noGrp="1"/>
          </p:cNvSpPr>
          <p:nvPr>
            <p:ph sz="quarter" idx="15"/>
          </p:nvPr>
        </p:nvSpPr>
        <p:spPr>
          <a:xfrm>
            <a:off x="380060" y="1692275"/>
            <a:ext cx="4087599" cy="425450"/>
          </a:xfrm>
        </p:spPr>
        <p:txBody>
          <a:bodyPr/>
          <a:lstStyle/>
          <a:p>
            <a:pPr algn="l"/>
            <a:r>
              <a:rPr lang="en-US" sz="2000" u="sng" dirty="0"/>
              <a:t>Step Three</a:t>
            </a:r>
            <a:r>
              <a:rPr lang="en-US" sz="2000" dirty="0"/>
              <a:t>: Examine general solution</a:t>
            </a:r>
            <a:endParaRPr lang="en-US" sz="1800" dirty="0"/>
          </a:p>
        </p:txBody>
      </p:sp>
      <p:graphicFrame>
        <p:nvGraphicFramePr>
          <p:cNvPr id="10" name="Object 9" descr="y equals sum with 3 summands negative seven divided by four plus one divided by two times t plus c times e super two times t">
            <a:extLst>
              <a:ext uri="{FF2B5EF4-FFF2-40B4-BE49-F238E27FC236}">
                <a16:creationId xmlns:a16="http://schemas.microsoft.com/office/drawing/2014/main" id="{9CD0A239-E988-4B7F-B36E-5EAAC1D92788}"/>
              </a:ext>
            </a:extLst>
          </p:cNvPr>
          <p:cNvGraphicFramePr>
            <a:graphicFrameLocks noChangeAspect="1"/>
          </p:cNvGraphicFramePr>
          <p:nvPr>
            <p:extLst>
              <p:ext uri="{D42A27DB-BD31-4B8C-83A1-F6EECF244321}">
                <p14:modId xmlns:p14="http://schemas.microsoft.com/office/powerpoint/2010/main" val="2339863008"/>
              </p:ext>
            </p:extLst>
          </p:nvPr>
        </p:nvGraphicFramePr>
        <p:xfrm>
          <a:off x="4408170" y="1646072"/>
          <a:ext cx="1383030" cy="476377"/>
        </p:xfrm>
        <a:graphic>
          <a:graphicData uri="http://schemas.openxmlformats.org/presentationml/2006/ole">
            <mc:AlternateContent xmlns:mc="http://schemas.openxmlformats.org/markup-compatibility/2006">
              <mc:Choice xmlns:v="urn:schemas-microsoft-com:vml" Requires="v">
                <p:oleObj name="Equation" r:id="rId2" imgW="1143000" imgH="393480" progId="Equation.DSMT4">
                  <p:embed/>
                </p:oleObj>
              </mc:Choice>
              <mc:Fallback>
                <p:oleObj name="Equation" r:id="rId2" imgW="1143000" imgH="393480" progId="Equation.DSMT4">
                  <p:embed/>
                  <p:pic>
                    <p:nvPicPr>
                      <p:cNvPr id="6" name="Object 5"/>
                      <p:cNvPicPr/>
                      <p:nvPr/>
                    </p:nvPicPr>
                    <p:blipFill>
                      <a:blip r:embed="rId3"/>
                      <a:stretch>
                        <a:fillRect/>
                      </a:stretch>
                    </p:blipFill>
                    <p:spPr>
                      <a:xfrm>
                        <a:off x="4408170" y="1646072"/>
                        <a:ext cx="1383030" cy="47637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CC8DB36-E697-4B28-BA63-276B66ACDFD9}"/>
                  </a:ext>
                </a:extLst>
              </p:cNvPr>
              <p:cNvSpPr>
                <a:spLocks noGrp="1"/>
              </p:cNvSpPr>
              <p:nvPr>
                <p:ph sz="quarter" idx="16"/>
              </p:nvPr>
            </p:nvSpPr>
            <p:spPr>
              <a:xfrm>
                <a:off x="384542" y="1701703"/>
                <a:ext cx="8334022" cy="1485996"/>
              </a:xfrm>
            </p:spPr>
            <p:txBody>
              <a:bodyPr/>
              <a:lstStyle/>
              <a:p>
                <a:pPr indent="5486400">
                  <a:lnSpc>
                    <a:spcPct val="100000"/>
                  </a:lnSpc>
                  <a:spcBef>
                    <a:spcPts val="624"/>
                  </a:spcBef>
                </a:pPr>
                <a:r>
                  <a:rPr lang="en-US" sz="2000" dirty="0"/>
                  <a:t>for trends as </a:t>
                </a:r>
                <a:r>
                  <a:rPr lang="en-US" sz="2000" i="1" dirty="0"/>
                  <a:t>t</a:t>
                </a:r>
                <a:r>
                  <a:rPr lang="en-US" sz="2000" dirty="0"/>
                  <a:t> → ∞</a:t>
                </a:r>
              </a:p>
              <a:p>
                <a:pPr marL="914400" lvl="1" indent="-457200">
                  <a:lnSpc>
                    <a:spcPct val="100000"/>
                  </a:lnSpc>
                  <a:spcBef>
                    <a:spcPts val="624"/>
                  </a:spcBef>
                  <a:buClr>
                    <a:schemeClr val="accent2"/>
                  </a:buClr>
                  <a:buSzPct val="80000"/>
                  <a:buFont typeface="Courier New" panose="02070309020205020404" pitchFamily="49" charset="0"/>
                  <a:buChar char="o"/>
                  <a:tabLst>
                    <a:tab pos="914400" algn="l"/>
                  </a:tabLst>
                </a:pPr>
                <a:r>
                  <a:rPr lang="en-US" sz="2000" dirty="0"/>
                  <a:t>If 𝑐 ≠ 0, then the 𝑐𝑒</a:t>
                </a:r>
                <a:r>
                  <a:rPr lang="en-US" sz="2000" baseline="30000" dirty="0"/>
                  <a:t>2𝑡</a:t>
                </a:r>
                <a:r>
                  <a:rPr lang="en-US" sz="2000" dirty="0"/>
                  <a:t> term dominates as </a:t>
                </a:r>
                <a14:m>
                  <m:oMath xmlns:m="http://schemas.openxmlformats.org/officeDocument/2006/math">
                    <m:r>
                      <a:rPr lang="en-US" sz="2000" i="1">
                        <a:latin typeface="Cambria Math" panose="02040503050406030204" pitchFamily="18" charset="0"/>
                      </a:rPr>
                      <m:t>𝑡</m:t>
                    </m:r>
                  </m:oMath>
                </a14:m>
                <a:r>
                  <a:rPr lang="en-US" sz="2000" dirty="0"/>
                  <a:t> becomes large</a:t>
                </a:r>
              </a:p>
              <a:p>
                <a:pPr marL="914400" lvl="1" indent="-457200">
                  <a:lnSpc>
                    <a:spcPct val="100000"/>
                  </a:lnSpc>
                  <a:spcBef>
                    <a:spcPts val="624"/>
                  </a:spcBef>
                  <a:buClr>
                    <a:schemeClr val="accent2"/>
                  </a:buClr>
                  <a:buSzPct val="80000"/>
                  <a:buFont typeface="Courier New" panose="02070309020205020404" pitchFamily="49" charset="0"/>
                  <a:buChar char="o"/>
                  <a:tabLst>
                    <a:tab pos="914400" algn="l"/>
                  </a:tabLst>
                </a:pPr>
                <a:r>
                  <a:rPr lang="en-US" sz="2000" dirty="0"/>
                  <a:t>Solutions diverge as </a:t>
                </a:r>
                <a:r>
                  <a:rPr lang="en-US" sz="2000" i="1" dirty="0"/>
                  <a:t>t</a:t>
                </a:r>
                <a:r>
                  <a:rPr lang="en-US" sz="2000" dirty="0"/>
                  <a:t> becomes large</a:t>
                </a:r>
                <a:endParaRPr lang="en-US" dirty="0"/>
              </a:p>
            </p:txBody>
          </p:sp>
        </mc:Choice>
        <mc:Fallback xmlns="">
          <p:sp>
            <p:nvSpPr>
              <p:cNvPr id="4" name="Content Placeholder 3">
                <a:extLst>
                  <a:ext uri="{FF2B5EF4-FFF2-40B4-BE49-F238E27FC236}">
                    <a16:creationId xmlns:a16="http://schemas.microsoft.com/office/drawing/2014/main" id="{3CC8DB36-E697-4B28-BA63-276B66ACDFD9}"/>
                  </a:ext>
                </a:extLst>
              </p:cNvPr>
              <p:cNvSpPr>
                <a:spLocks noGrp="1" noRot="1" noChangeAspect="1" noMove="1" noResize="1" noEditPoints="1" noAdjustHandles="1" noChangeArrowheads="1" noChangeShapeType="1" noTextEdit="1"/>
              </p:cNvSpPr>
              <p:nvPr>
                <p:ph sz="quarter" idx="16"/>
              </p:nvPr>
            </p:nvSpPr>
            <p:spPr>
              <a:xfrm>
                <a:off x="384542" y="1701703"/>
                <a:ext cx="8334022" cy="1485996"/>
              </a:xfrm>
              <a:blipFill>
                <a:blip r:embed="rId5"/>
                <a:stretch>
                  <a:fillRect t="-2049"/>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A08D4E82-F0A8-4686-A64F-981775F54F41}"/>
              </a:ext>
            </a:extLst>
          </p:cNvPr>
          <p:cNvSpPr>
            <a:spLocks noGrp="1"/>
          </p:cNvSpPr>
          <p:nvPr>
            <p:ph sz="quarter" idx="18"/>
          </p:nvPr>
        </p:nvSpPr>
        <p:spPr>
          <a:xfrm>
            <a:off x="340311" y="3195636"/>
            <a:ext cx="4231689" cy="1314452"/>
          </a:xfrm>
        </p:spPr>
        <p:txBody>
          <a:bodyPr/>
          <a:lstStyle/>
          <a:p>
            <a:pPr marL="0" indent="0">
              <a:buNone/>
            </a:pPr>
            <a:r>
              <a:rPr lang="en-US" sz="2000" u="sng" dirty="0"/>
              <a:t>Step Four</a:t>
            </a:r>
            <a:r>
              <a:rPr lang="en-US" sz="2000" dirty="0"/>
              <a:t>: Examine initial value condition </a:t>
            </a:r>
            <a:r>
              <a:rPr lang="en-US" sz="2000" i="1" dirty="0"/>
              <a:t>t</a:t>
            </a:r>
            <a:r>
              <a:rPr lang="en-US" sz="2000" dirty="0"/>
              <a:t> = 0, </a:t>
            </a:r>
            <a:r>
              <a:rPr lang="en-US" sz="2000" i="1" dirty="0"/>
              <a:t>c</a:t>
            </a:r>
            <a:r>
              <a:rPr lang="en-US" sz="2000" dirty="0"/>
              <a:t> = 0</a:t>
            </a:r>
          </a:p>
          <a:p>
            <a:pPr marL="914400" lvl="1" indent="-457200">
              <a:lnSpc>
                <a:spcPct val="100000"/>
              </a:lnSpc>
              <a:spcBef>
                <a:spcPts val="624"/>
              </a:spcBef>
              <a:buClr>
                <a:schemeClr val="accent2"/>
              </a:buClr>
              <a:buSzPct val="80000"/>
              <a:buFont typeface="Courier New" panose="02070309020205020404" pitchFamily="49" charset="0"/>
              <a:buChar char="o"/>
            </a:pPr>
            <a:r>
              <a:rPr lang="en-US" sz="2000" dirty="0"/>
              <a:t>Particular (initial value) solution:</a:t>
            </a:r>
            <a:endParaRPr lang="en-US" dirty="0"/>
          </a:p>
        </p:txBody>
      </p:sp>
      <p:graphicFrame>
        <p:nvGraphicFramePr>
          <p:cNvPr id="11" name="Object 10" descr="y equals negative seven divided by four plus one divided by two times t">
            <a:extLst>
              <a:ext uri="{FF2B5EF4-FFF2-40B4-BE49-F238E27FC236}">
                <a16:creationId xmlns:a16="http://schemas.microsoft.com/office/drawing/2014/main" id="{64750CBE-7A40-42FD-82F8-C250D98D0EA8}"/>
              </a:ext>
            </a:extLst>
          </p:cNvPr>
          <p:cNvGraphicFramePr>
            <a:graphicFrameLocks noChangeAspect="1"/>
          </p:cNvGraphicFramePr>
          <p:nvPr>
            <p:extLst>
              <p:ext uri="{D42A27DB-BD31-4B8C-83A1-F6EECF244321}">
                <p14:modId xmlns:p14="http://schemas.microsoft.com/office/powerpoint/2010/main" val="2566646297"/>
              </p:ext>
            </p:extLst>
          </p:nvPr>
        </p:nvGraphicFramePr>
        <p:xfrm>
          <a:off x="2308479" y="4155215"/>
          <a:ext cx="968121" cy="476377"/>
        </p:xfrm>
        <a:graphic>
          <a:graphicData uri="http://schemas.openxmlformats.org/presentationml/2006/ole">
            <mc:AlternateContent xmlns:mc="http://schemas.openxmlformats.org/markup-compatibility/2006">
              <mc:Choice xmlns:v="urn:schemas-microsoft-com:vml" Requires="v">
                <p:oleObj name="Equation" r:id="rId6" imgW="799920" imgH="393480" progId="Equation.DSMT4">
                  <p:embed/>
                </p:oleObj>
              </mc:Choice>
              <mc:Fallback>
                <p:oleObj name="Equation" r:id="rId6" imgW="799920" imgH="393480" progId="Equation.DSMT4">
                  <p:embed/>
                  <p:pic>
                    <p:nvPicPr>
                      <p:cNvPr id="8" name="Object 7"/>
                      <p:cNvPicPr>
                        <a:picLocks noChangeAspect="1" noChangeArrowheads="1"/>
                      </p:cNvPicPr>
                      <p:nvPr/>
                    </p:nvPicPr>
                    <p:blipFill>
                      <a:blip r:embed="rId7"/>
                      <a:srcRect/>
                      <a:stretch>
                        <a:fillRect/>
                      </a:stretch>
                    </p:blipFill>
                    <p:spPr bwMode="auto">
                      <a:xfrm>
                        <a:off x="2308479" y="4155215"/>
                        <a:ext cx="968121" cy="476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5C42C9A4-3A76-409A-A90D-E4D0D84B96FB}"/>
              </a:ext>
            </a:extLst>
          </p:cNvPr>
          <p:cNvSpPr>
            <a:spLocks noGrp="1"/>
          </p:cNvSpPr>
          <p:nvPr>
            <p:ph sz="quarter" idx="21"/>
          </p:nvPr>
        </p:nvSpPr>
        <p:spPr>
          <a:xfrm>
            <a:off x="343432" y="4616890"/>
            <a:ext cx="4114800" cy="923827"/>
          </a:xfrm>
        </p:spPr>
        <p:txBody>
          <a:bodyPr/>
          <a:lstStyle/>
          <a:p>
            <a:pPr marL="914400" lvl="1" indent="-457200">
              <a:spcBef>
                <a:spcPts val="300"/>
              </a:spcBef>
              <a:buClr>
                <a:schemeClr val="accent2"/>
              </a:buClr>
              <a:buSzPct val="80000"/>
              <a:buFont typeface="Courier New" panose="02070309020205020404" pitchFamily="49" charset="0"/>
              <a:buChar char="o"/>
            </a:pPr>
            <a:r>
              <a:rPr lang="en-US" sz="2000" dirty="0"/>
              <a:t>Only solution which grows linearly vs. exponentially</a:t>
            </a:r>
          </a:p>
          <a:p>
            <a:pPr marL="914400" lvl="1" indent="-457200">
              <a:spcBef>
                <a:spcPts val="300"/>
              </a:spcBef>
              <a:buClr>
                <a:schemeClr val="accent2"/>
              </a:buClr>
              <a:buSzPct val="80000"/>
              <a:buFont typeface="Courier New" panose="02070309020205020404" pitchFamily="49" charset="0"/>
              <a:buChar char="o"/>
            </a:pPr>
            <a:r>
              <a:rPr lang="en-US" sz="2000" dirty="0"/>
              <a:t>Value</a:t>
            </a:r>
            <a:endParaRPr lang="en-US" dirty="0"/>
          </a:p>
        </p:txBody>
      </p:sp>
      <p:graphicFrame>
        <p:nvGraphicFramePr>
          <p:cNvPr id="12" name="Object 11" descr="y equals negative seven divided by four">
            <a:extLst>
              <a:ext uri="{FF2B5EF4-FFF2-40B4-BE49-F238E27FC236}">
                <a16:creationId xmlns:a16="http://schemas.microsoft.com/office/drawing/2014/main" id="{0D8018FF-7594-4B09-A8EC-36D392D10452}"/>
              </a:ext>
            </a:extLst>
          </p:cNvPr>
          <p:cNvGraphicFramePr>
            <a:graphicFrameLocks noChangeAspect="1"/>
          </p:cNvGraphicFramePr>
          <p:nvPr>
            <p:extLst>
              <p:ext uri="{D42A27DB-BD31-4B8C-83A1-F6EECF244321}">
                <p14:modId xmlns:p14="http://schemas.microsoft.com/office/powerpoint/2010/main" val="4114234901"/>
              </p:ext>
            </p:extLst>
          </p:nvPr>
        </p:nvGraphicFramePr>
        <p:xfrm>
          <a:off x="2036318" y="5224959"/>
          <a:ext cx="706882" cy="368808"/>
        </p:xfrm>
        <a:graphic>
          <a:graphicData uri="http://schemas.openxmlformats.org/presentationml/2006/ole">
            <mc:AlternateContent xmlns:mc="http://schemas.openxmlformats.org/markup-compatibility/2006">
              <mc:Choice xmlns:v="urn:schemas-microsoft-com:vml" Requires="v">
                <p:oleObj name="Equation" r:id="rId8" imgW="583920" imgH="304560" progId="Equation.DSMT4">
                  <p:embed/>
                </p:oleObj>
              </mc:Choice>
              <mc:Fallback>
                <p:oleObj name="Equation" r:id="rId8" imgW="583920" imgH="304560" progId="Equation.DSMT4">
                  <p:embed/>
                  <p:pic>
                    <p:nvPicPr>
                      <p:cNvPr id="9" name="Object 8"/>
                      <p:cNvPicPr>
                        <a:picLocks noChangeAspect="1" noChangeArrowheads="1"/>
                      </p:cNvPicPr>
                      <p:nvPr/>
                    </p:nvPicPr>
                    <p:blipFill>
                      <a:blip r:embed="rId9"/>
                      <a:srcRect/>
                      <a:stretch>
                        <a:fillRect/>
                      </a:stretch>
                    </p:blipFill>
                    <p:spPr bwMode="auto">
                      <a:xfrm>
                        <a:off x="2036318" y="5224959"/>
                        <a:ext cx="706882" cy="36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a:extLst>
              <a:ext uri="{FF2B5EF4-FFF2-40B4-BE49-F238E27FC236}">
                <a16:creationId xmlns:a16="http://schemas.microsoft.com/office/drawing/2014/main" id="{1A5852E0-321A-4C42-BF56-1EFEAD94C5D4}"/>
              </a:ext>
            </a:extLst>
          </p:cNvPr>
          <p:cNvSpPr>
            <a:spLocks noGrp="1"/>
          </p:cNvSpPr>
          <p:nvPr>
            <p:ph sz="quarter" idx="22"/>
          </p:nvPr>
        </p:nvSpPr>
        <p:spPr>
          <a:xfrm>
            <a:off x="1261680" y="5184746"/>
            <a:ext cx="3005520" cy="994790"/>
          </a:xfrm>
        </p:spPr>
        <p:txBody>
          <a:bodyPr/>
          <a:lstStyle/>
          <a:p>
            <a:pPr marL="0" indent="1601788">
              <a:lnSpc>
                <a:spcPct val="100000"/>
              </a:lnSpc>
              <a:spcBef>
                <a:spcPts val="624"/>
              </a:spcBef>
              <a:buNone/>
            </a:pPr>
            <a:r>
              <a:rPr lang="en-US" sz="2000" dirty="0"/>
              <a:t>separates solutions which grow positively vs. negatively</a:t>
            </a:r>
          </a:p>
        </p:txBody>
      </p:sp>
      <p:pic>
        <p:nvPicPr>
          <p:cNvPr id="21" name="Picture Placeholder 20" descr="A graph shows the integral curves of a differential equation with a direction field in the background. The horizontal and vertical axes are labeled t and y, respectively. The t axis is marked from 0 to 2 in increments of 0.5, and the y axis is marked from negative 4 to 0 in increments of 1. The direction field in the background consists of small line segments. Above y equals negative 2, from the left, the line segments slope upward to the right with their slopes increasing as we move rightward, after which they slope upward to the right with their slopes increasing. Below y equals negative 2, the line segments slope downward to the right with their slopes increasing on moving rightward. The first curve starts at (0, negative 1.35) and increases concave up to (0.7, 0). The second curve starts at (0, negative 1.5) and increases concave up to (1.1, 0). The third curve starts at (0, negative 1.65) and increases concave up to (1.5, 0). The fourth curve is a line that slopes upward from (0, negative 1.7) to (2, negative 1). The fifth curve starts at (0, negative 1.8), extends almost horizontally until (1.3, negative 1.78), after which it decreases concave down to (2, negative 3.5). The sixth curve starts at (0, negative 2), extends almost horizontally until (0.5, negative 2.05), after which it decreases concave down to (1.2, negative 4). The seventh curve starts at (0, negative 2.2) and decreases concave down to (0.8, negative 4). The eighth curve starts at (0, negative 2.4) and decreases concave down to (0.6, negative 4). All values are estimated.">
            <a:extLst>
              <a:ext uri="{FF2B5EF4-FFF2-40B4-BE49-F238E27FC236}">
                <a16:creationId xmlns:a16="http://schemas.microsoft.com/office/drawing/2014/main" id="{51829BD8-C0D4-4269-AFF0-4CFD7A5D5CA3}"/>
              </a:ext>
            </a:extLst>
          </p:cNvPr>
          <p:cNvPicPr>
            <a:picLocks noGrp="1" noChangeAspect="1"/>
          </p:cNvPicPr>
          <p:nvPr>
            <p:ph type="pic" sz="quarter" idx="19"/>
          </p:nvPr>
        </p:nvPicPr>
        <p:blipFill>
          <a:blip r:embed="rId10"/>
          <a:stretch>
            <a:fillRect/>
          </a:stretch>
        </p:blipFill>
        <p:spPr>
          <a:xfrm>
            <a:off x="4679177" y="3378665"/>
            <a:ext cx="4145639" cy="2792210"/>
          </a:xfrm>
          <a:prstGeom prst="rect">
            <a:avLst/>
          </a:prstGeom>
        </p:spPr>
      </p:pic>
    </p:spTree>
    <p:extLst>
      <p:ext uri="{BB962C8B-B14F-4D97-AF65-F5344CB8AC3E}">
        <p14:creationId xmlns:p14="http://schemas.microsoft.com/office/powerpoint/2010/main" val="262161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38EE-D287-45C6-9068-FF930EE902CA}"/>
              </a:ext>
            </a:extLst>
          </p:cNvPr>
          <p:cNvSpPr>
            <a:spLocks noGrp="1"/>
          </p:cNvSpPr>
          <p:nvPr>
            <p:ph type="title"/>
          </p:nvPr>
        </p:nvSpPr>
        <p:spPr/>
        <p:txBody>
          <a:bodyPr>
            <a:noAutofit/>
          </a:bodyPr>
          <a:lstStyle/>
          <a:p>
            <a:r>
              <a:rPr lang="en-US" dirty="0"/>
              <a:t>General From For Integrating Factor Solutions to Linear ODE’s (part one)</a:t>
            </a:r>
          </a:p>
        </p:txBody>
      </p:sp>
      <p:sp>
        <p:nvSpPr>
          <p:cNvPr id="3" name="Content Placeholder 2">
            <a:extLst>
              <a:ext uri="{FF2B5EF4-FFF2-40B4-BE49-F238E27FC236}">
                <a16:creationId xmlns:a16="http://schemas.microsoft.com/office/drawing/2014/main" id="{4CAFDDDD-136E-48D2-A21C-2CEBFDEEBDE2}"/>
              </a:ext>
            </a:extLst>
          </p:cNvPr>
          <p:cNvSpPr>
            <a:spLocks noGrp="1"/>
          </p:cNvSpPr>
          <p:nvPr>
            <p:ph sz="quarter" idx="15"/>
          </p:nvPr>
        </p:nvSpPr>
        <p:spPr>
          <a:xfrm>
            <a:off x="380060" y="1692275"/>
            <a:ext cx="8534400" cy="822326"/>
          </a:xfrm>
        </p:spPr>
        <p:txBody>
          <a:bodyPr/>
          <a:lstStyle/>
          <a:p>
            <a:pPr algn="l">
              <a:lnSpc>
                <a:spcPct val="100000"/>
              </a:lnSpc>
            </a:pPr>
            <a:r>
              <a:rPr lang="en-US" sz="2400" dirty="0"/>
              <a:t>We can further extend the concept of integrating factors to linear ODE’s of the form:</a:t>
            </a:r>
          </a:p>
        </p:txBody>
      </p:sp>
      <p:graphicFrame>
        <p:nvGraphicFramePr>
          <p:cNvPr id="7" name="Object 6" descr="d times y divided by d times t plus p of t times y equals g of t">
            <a:extLst>
              <a:ext uri="{FF2B5EF4-FFF2-40B4-BE49-F238E27FC236}">
                <a16:creationId xmlns:a16="http://schemas.microsoft.com/office/drawing/2014/main" id="{3FE46195-AF2D-4002-A315-7E72354C241A}"/>
              </a:ext>
            </a:extLst>
          </p:cNvPr>
          <p:cNvGraphicFramePr>
            <a:graphicFrameLocks noChangeAspect="1"/>
          </p:cNvGraphicFramePr>
          <p:nvPr>
            <p:extLst>
              <p:ext uri="{D42A27DB-BD31-4B8C-83A1-F6EECF244321}">
                <p14:modId xmlns:p14="http://schemas.microsoft.com/office/powerpoint/2010/main" val="1085858447"/>
              </p:ext>
            </p:extLst>
          </p:nvPr>
        </p:nvGraphicFramePr>
        <p:xfrm>
          <a:off x="2847681" y="2135141"/>
          <a:ext cx="1902173" cy="634059"/>
        </p:xfrm>
        <a:graphic>
          <a:graphicData uri="http://schemas.openxmlformats.org/presentationml/2006/ole">
            <mc:AlternateContent xmlns:mc="http://schemas.openxmlformats.org/markup-compatibility/2006">
              <mc:Choice xmlns:v="urn:schemas-microsoft-com:vml" Requires="v">
                <p:oleObj name="Equation" r:id="rId2" imgW="1180800" imgH="393480" progId="Equation.DSMT4">
                  <p:embed/>
                </p:oleObj>
              </mc:Choice>
              <mc:Fallback>
                <p:oleObj name="Equation" r:id="rId2" imgW="1180800" imgH="393480" progId="Equation.DSMT4">
                  <p:embed/>
                  <p:pic>
                    <p:nvPicPr>
                      <p:cNvPr id="4" name="Object 3"/>
                      <p:cNvPicPr/>
                      <p:nvPr/>
                    </p:nvPicPr>
                    <p:blipFill>
                      <a:blip r:embed="rId3"/>
                      <a:stretch>
                        <a:fillRect/>
                      </a:stretch>
                    </p:blipFill>
                    <p:spPr>
                      <a:xfrm>
                        <a:off x="2847681" y="2135141"/>
                        <a:ext cx="1902173" cy="63405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1D6CB85-4EBA-4044-89B1-FF070B42426D}"/>
              </a:ext>
            </a:extLst>
          </p:cNvPr>
          <p:cNvSpPr>
            <a:spLocks noGrp="1"/>
          </p:cNvSpPr>
          <p:nvPr>
            <p:ph sz="quarter" idx="16"/>
          </p:nvPr>
        </p:nvSpPr>
        <p:spPr>
          <a:xfrm>
            <a:off x="4721573" y="2151024"/>
            <a:ext cx="3988566" cy="935567"/>
          </a:xfrm>
        </p:spPr>
        <p:txBody>
          <a:bodyPr/>
          <a:lstStyle/>
          <a:p>
            <a:pPr>
              <a:lnSpc>
                <a:spcPct val="100000"/>
              </a:lnSpc>
            </a:pPr>
            <a:r>
              <a:rPr lang="en-US" sz="2400" dirty="0"/>
              <a:t>Where both 𝑝(𝑡) and 𝑔(𝑡) are given functions.</a:t>
            </a:r>
          </a:p>
        </p:txBody>
      </p:sp>
      <p:sp>
        <p:nvSpPr>
          <p:cNvPr id="5" name="Content Placeholder 4">
            <a:extLst>
              <a:ext uri="{FF2B5EF4-FFF2-40B4-BE49-F238E27FC236}">
                <a16:creationId xmlns:a16="http://schemas.microsoft.com/office/drawing/2014/main" id="{BA343562-B2CE-4F79-894C-F578866B6CE6}"/>
              </a:ext>
            </a:extLst>
          </p:cNvPr>
          <p:cNvSpPr>
            <a:spLocks noGrp="1"/>
          </p:cNvSpPr>
          <p:nvPr>
            <p:ph sz="quarter" idx="18"/>
          </p:nvPr>
        </p:nvSpPr>
        <p:spPr>
          <a:xfrm>
            <a:off x="290568" y="3048000"/>
            <a:ext cx="8385780" cy="935567"/>
          </a:xfrm>
        </p:spPr>
        <p:txBody>
          <a:bodyPr/>
          <a:lstStyle/>
          <a:p>
            <a:pPr marL="0" indent="0">
              <a:buNone/>
            </a:pPr>
            <a:r>
              <a:rPr lang="en-US" sz="2400" dirty="0"/>
              <a:t>Apply the integration factor 𝜇(𝑡) to the ODE, then solve for 𝜇(𝑡) in terms of 𝑝(𝑡):</a:t>
            </a:r>
          </a:p>
        </p:txBody>
      </p:sp>
      <p:graphicFrame>
        <p:nvGraphicFramePr>
          <p:cNvPr id="8" name="Object 7" descr="multiline equation line 1 equation left hand side mu of t times d times y divided by d times t plus p of t times mu of t times y equals right hand side mu of t times g of t right double arrow equation left hand side d times mu of t divided by d times t equals right hand side p of t times mu of t right double arrow one divided by mu of t times d times mu of t divided by d times t equals p of t line 2 multiline equation row 1  down double arrow line 3 multiline equation row 1 multiline equation line 1 Where mu of t is line 2 positive for all t mu of t equals exp integral ptdt left double arrow natural log of absolute value of mu of t equals integral ptdt plus k">
            <a:extLst>
              <a:ext uri="{FF2B5EF4-FFF2-40B4-BE49-F238E27FC236}">
                <a16:creationId xmlns:a16="http://schemas.microsoft.com/office/drawing/2014/main" id="{07E93E91-1862-4987-AAE0-6A9242B389F8}"/>
              </a:ext>
            </a:extLst>
          </p:cNvPr>
          <p:cNvGraphicFramePr>
            <a:graphicFrameLocks noChangeAspect="1"/>
          </p:cNvGraphicFramePr>
          <p:nvPr>
            <p:extLst>
              <p:ext uri="{D42A27DB-BD31-4B8C-83A1-F6EECF244321}">
                <p14:modId xmlns:p14="http://schemas.microsoft.com/office/powerpoint/2010/main" val="4073460188"/>
              </p:ext>
            </p:extLst>
          </p:nvPr>
        </p:nvGraphicFramePr>
        <p:xfrm>
          <a:off x="936859" y="4267200"/>
          <a:ext cx="7270282" cy="1729248"/>
        </p:xfrm>
        <a:graphic>
          <a:graphicData uri="http://schemas.openxmlformats.org/presentationml/2006/ole">
            <mc:AlternateContent xmlns:mc="http://schemas.openxmlformats.org/markup-compatibility/2006">
              <mc:Choice xmlns:v="urn:schemas-microsoft-com:vml" Requires="v">
                <p:oleObj name="Equation" r:id="rId4" imgW="4965480" imgH="1180800" progId="Equation.DSMT4">
                  <p:embed/>
                </p:oleObj>
              </mc:Choice>
              <mc:Fallback>
                <p:oleObj name="Equation" r:id="rId4" imgW="4965480" imgH="1180800" progId="Equation.DSMT4">
                  <p:embed/>
                  <p:pic>
                    <p:nvPicPr>
                      <p:cNvPr id="6" name="Object 5"/>
                      <p:cNvPicPr>
                        <a:picLocks noChangeAspect="1" noChangeArrowheads="1"/>
                      </p:cNvPicPr>
                      <p:nvPr/>
                    </p:nvPicPr>
                    <p:blipFill>
                      <a:blip r:embed="rId5"/>
                      <a:srcRect/>
                      <a:stretch>
                        <a:fillRect/>
                      </a:stretch>
                    </p:blipFill>
                    <p:spPr bwMode="auto">
                      <a:xfrm>
                        <a:off x="936859" y="4267200"/>
                        <a:ext cx="7270282" cy="172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1047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35F9-C31C-4D87-82DC-346BBC2B61D7}"/>
              </a:ext>
            </a:extLst>
          </p:cNvPr>
          <p:cNvSpPr>
            <a:spLocks noGrp="1"/>
          </p:cNvSpPr>
          <p:nvPr>
            <p:ph type="title"/>
          </p:nvPr>
        </p:nvSpPr>
        <p:spPr>
          <a:xfrm>
            <a:off x="281354" y="457199"/>
            <a:ext cx="8534400" cy="1265237"/>
          </a:xfrm>
        </p:spPr>
        <p:txBody>
          <a:bodyPr>
            <a:normAutofit/>
          </a:bodyPr>
          <a:lstStyle/>
          <a:p>
            <a:r>
              <a:rPr lang="en-US" dirty="0"/>
              <a:t>General From For Integrating Factor Solutions to Linear ODE’s (part two)</a:t>
            </a:r>
          </a:p>
        </p:txBody>
      </p:sp>
      <p:sp>
        <p:nvSpPr>
          <p:cNvPr id="3" name="Content Placeholder 2">
            <a:extLst>
              <a:ext uri="{FF2B5EF4-FFF2-40B4-BE49-F238E27FC236}">
                <a16:creationId xmlns:a16="http://schemas.microsoft.com/office/drawing/2014/main" id="{7FF7D814-B033-4D9C-8721-A9340C909EAA}"/>
              </a:ext>
            </a:extLst>
          </p:cNvPr>
          <p:cNvSpPr>
            <a:spLocks noGrp="1"/>
          </p:cNvSpPr>
          <p:nvPr>
            <p:ph sz="quarter" idx="15"/>
          </p:nvPr>
        </p:nvSpPr>
        <p:spPr>
          <a:xfrm>
            <a:off x="380060" y="1692275"/>
            <a:ext cx="8534400" cy="941388"/>
          </a:xfrm>
        </p:spPr>
        <p:txBody>
          <a:bodyPr/>
          <a:lstStyle/>
          <a:p>
            <a:pPr algn="l">
              <a:lnSpc>
                <a:spcPct val="100000"/>
              </a:lnSpc>
              <a:spcBef>
                <a:spcPts val="624"/>
              </a:spcBef>
            </a:pPr>
            <a:r>
              <a:rPr lang="en-US" sz="2400" dirty="0"/>
              <a:t>Now that we have expression 𝜇(𝑡) = 𝑒𝑥𝑝 ∫ 𝑝(𝑡)𝑑𝑡 as an integration factor, we apply it to the original ODE, permitting us to say:</a:t>
            </a:r>
          </a:p>
        </p:txBody>
      </p:sp>
      <p:graphicFrame>
        <p:nvGraphicFramePr>
          <p:cNvPr id="10" name="Object 9" descr="equation left hand side d divided by d times t times open left parenthesis mu of t times y close equals right hand side mu of t times g of t right double arrow mu of t times y equals integral mu tgtdt plus c">
            <a:extLst>
              <a:ext uri="{FF2B5EF4-FFF2-40B4-BE49-F238E27FC236}">
                <a16:creationId xmlns:a16="http://schemas.microsoft.com/office/drawing/2014/main" id="{42184B9F-9F3E-40FC-B09F-23D6A79AFD77}"/>
              </a:ext>
            </a:extLst>
          </p:cNvPr>
          <p:cNvGraphicFramePr>
            <a:graphicFrameLocks noChangeAspect="1"/>
          </p:cNvGraphicFramePr>
          <p:nvPr>
            <p:extLst>
              <p:ext uri="{D42A27DB-BD31-4B8C-83A1-F6EECF244321}">
                <p14:modId xmlns:p14="http://schemas.microsoft.com/office/powerpoint/2010/main" val="3596047546"/>
              </p:ext>
            </p:extLst>
          </p:nvPr>
        </p:nvGraphicFramePr>
        <p:xfrm>
          <a:off x="527979" y="2826163"/>
          <a:ext cx="5094775" cy="576417"/>
        </p:xfrm>
        <a:graphic>
          <a:graphicData uri="http://schemas.openxmlformats.org/presentationml/2006/ole">
            <mc:AlternateContent xmlns:mc="http://schemas.openxmlformats.org/markup-compatibility/2006">
              <mc:Choice xmlns:v="urn:schemas-microsoft-com:vml" Requires="v">
                <p:oleObj name="Equation" r:id="rId2" imgW="3479760" imgH="393480" progId="Equation.DSMT4">
                  <p:embed/>
                </p:oleObj>
              </mc:Choice>
              <mc:Fallback>
                <p:oleObj name="Equation" r:id="rId2" imgW="3479760" imgH="393480" progId="Equation.DSMT4">
                  <p:embed/>
                  <p:pic>
                    <p:nvPicPr>
                      <p:cNvPr id="5" name="Object 4"/>
                      <p:cNvPicPr/>
                      <p:nvPr/>
                    </p:nvPicPr>
                    <p:blipFill>
                      <a:blip r:embed="rId3"/>
                      <a:stretch>
                        <a:fillRect/>
                      </a:stretch>
                    </p:blipFill>
                    <p:spPr>
                      <a:xfrm>
                        <a:off x="527979" y="2826163"/>
                        <a:ext cx="5094775" cy="57641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97797FD3-EFC0-43BC-A4D4-BDC52D7E370B}"/>
                  </a:ext>
                </a:extLst>
              </p:cNvPr>
              <p:cNvSpPr>
                <a:spLocks noGrp="1"/>
              </p:cNvSpPr>
              <p:nvPr>
                <p:ph sz="quarter" idx="16"/>
              </p:nvPr>
            </p:nvSpPr>
            <p:spPr>
              <a:xfrm>
                <a:off x="6011663" y="2819400"/>
                <a:ext cx="2598073" cy="840909"/>
              </a:xfrm>
            </p:spPr>
            <p:txBody>
              <a:bodyPr/>
              <a:lstStyle/>
              <a:p>
                <a:r>
                  <a:rPr lang="en-US" dirty="0"/>
                  <a:t>Where </a:t>
                </a:r>
                <a14:m>
                  <m:oMath xmlns:m="http://schemas.openxmlformats.org/officeDocument/2006/math">
                    <m:r>
                      <a:rPr lang="en-US" i="1">
                        <a:latin typeface="Cambria Math" charset="0"/>
                      </a:rPr>
                      <m:t>𝑐</m:t>
                    </m:r>
                  </m:oMath>
                </a14:m>
                <a:r>
                  <a:rPr lang="en-US" dirty="0"/>
                  <a:t> is an arbitrary constant</a:t>
                </a:r>
              </a:p>
            </p:txBody>
          </p:sp>
        </mc:Choice>
        <mc:Fallback xmlns="">
          <p:sp>
            <p:nvSpPr>
              <p:cNvPr id="4" name="Content Placeholder 3">
                <a:extLst>
                  <a:ext uri="{FF2B5EF4-FFF2-40B4-BE49-F238E27FC236}">
                    <a16:creationId xmlns:a16="http://schemas.microsoft.com/office/drawing/2014/main" id="{97797FD3-EFC0-43BC-A4D4-BDC52D7E370B}"/>
                  </a:ext>
                </a:extLst>
              </p:cNvPr>
              <p:cNvSpPr>
                <a:spLocks noGrp="1" noRot="1" noChangeAspect="1" noMove="1" noResize="1" noEditPoints="1" noAdjustHandles="1" noChangeArrowheads="1" noChangeShapeType="1" noTextEdit="1"/>
              </p:cNvSpPr>
              <p:nvPr>
                <p:ph sz="quarter" idx="16"/>
              </p:nvPr>
            </p:nvSpPr>
            <p:spPr>
              <a:xfrm>
                <a:off x="6011663" y="2819400"/>
                <a:ext cx="2598073" cy="840909"/>
              </a:xfrm>
              <a:blipFill>
                <a:blip r:embed="rId5"/>
                <a:stretch>
                  <a:fillRect l="-3756" t="-10949" b="-9489"/>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EA83F680-F8BA-4271-846D-5D4C5342B18C}"/>
              </a:ext>
            </a:extLst>
          </p:cNvPr>
          <p:cNvSpPr>
            <a:spLocks noGrp="1"/>
          </p:cNvSpPr>
          <p:nvPr>
            <p:ph sz="quarter" idx="18"/>
          </p:nvPr>
        </p:nvSpPr>
        <p:spPr>
          <a:xfrm>
            <a:off x="256203" y="3940929"/>
            <a:ext cx="5306397" cy="541337"/>
          </a:xfrm>
        </p:spPr>
        <p:txBody>
          <a:bodyPr/>
          <a:lstStyle/>
          <a:p>
            <a:pPr marL="0" indent="0">
              <a:buNone/>
            </a:pPr>
            <a:r>
              <a:rPr lang="en-US" sz="2400" dirty="0"/>
              <a:t>The general solution can be expressed as:</a:t>
            </a:r>
          </a:p>
        </p:txBody>
      </p:sp>
      <p:graphicFrame>
        <p:nvGraphicFramePr>
          <p:cNvPr id="11" name="Object 10" descr="y equals one divided by mu of t times open left parenthesis integral t zero t mu sgsds plus c close">
            <a:extLst>
              <a:ext uri="{FF2B5EF4-FFF2-40B4-BE49-F238E27FC236}">
                <a16:creationId xmlns:a16="http://schemas.microsoft.com/office/drawing/2014/main" id="{2BAA8AA8-D5A6-493D-823C-A329C9B5B6BD}"/>
              </a:ext>
            </a:extLst>
          </p:cNvPr>
          <p:cNvGraphicFramePr>
            <a:graphicFrameLocks noChangeAspect="1"/>
          </p:cNvGraphicFramePr>
          <p:nvPr>
            <p:extLst>
              <p:ext uri="{D42A27DB-BD31-4B8C-83A1-F6EECF244321}">
                <p14:modId xmlns:p14="http://schemas.microsoft.com/office/powerpoint/2010/main" val="2635973620"/>
              </p:ext>
            </p:extLst>
          </p:nvPr>
        </p:nvGraphicFramePr>
        <p:xfrm>
          <a:off x="5551602" y="3886200"/>
          <a:ext cx="2733328" cy="650793"/>
        </p:xfrm>
        <a:graphic>
          <a:graphicData uri="http://schemas.openxmlformats.org/presentationml/2006/ole">
            <mc:AlternateContent xmlns:mc="http://schemas.openxmlformats.org/markup-compatibility/2006">
              <mc:Choice xmlns:v="urn:schemas-microsoft-com:vml" Requires="v">
                <p:oleObj name="Equation" r:id="rId6" imgW="1866600" imgH="444240" progId="Equation.DSMT4">
                  <p:embed/>
                </p:oleObj>
              </mc:Choice>
              <mc:Fallback>
                <p:oleObj name="Equation" r:id="rId6" imgW="1866600" imgH="444240" progId="Equation.DSMT4">
                  <p:embed/>
                  <p:pic>
                    <p:nvPicPr>
                      <p:cNvPr id="6" name="Object 5"/>
                      <p:cNvPicPr>
                        <a:picLocks noChangeAspect="1" noChangeArrowheads="1"/>
                      </p:cNvPicPr>
                      <p:nvPr/>
                    </p:nvPicPr>
                    <p:blipFill>
                      <a:blip r:embed="rId7"/>
                      <a:srcRect/>
                      <a:stretch>
                        <a:fillRect/>
                      </a:stretch>
                    </p:blipFill>
                    <p:spPr bwMode="auto">
                      <a:xfrm>
                        <a:off x="5551602" y="3886200"/>
                        <a:ext cx="2733328" cy="650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4940ABA-5CB6-457B-A995-8CD2CA80937B}"/>
                  </a:ext>
                </a:extLst>
              </p:cNvPr>
              <p:cNvSpPr>
                <a:spLocks noGrp="1"/>
              </p:cNvSpPr>
              <p:nvPr>
                <p:ph sz="quarter" idx="21"/>
              </p:nvPr>
            </p:nvSpPr>
            <p:spPr>
              <a:xfrm>
                <a:off x="208610" y="4879972"/>
                <a:ext cx="4358890" cy="1063628"/>
              </a:xfrm>
            </p:spPr>
            <p:txBody>
              <a:bodyPr/>
              <a:lstStyle/>
              <a:p>
                <a:pPr marL="0" indent="0" algn="ctr">
                  <a:buNone/>
                </a:pPr>
                <a:r>
                  <a:rPr lang="en-US" sz="2400" dirty="0"/>
                  <a:t>Note that two integrations are need: one to find 𝜇(𝑡), and the other to find </a:t>
                </a:r>
                <a14:m>
                  <m:oMath xmlns:m="http://schemas.openxmlformats.org/officeDocument/2006/math">
                    <m:r>
                      <a:rPr lang="en-US" sz="2400" i="1">
                        <a:latin typeface="Cambria Math" charset="0"/>
                      </a:rPr>
                      <m:t>𝑦</m:t>
                    </m:r>
                  </m:oMath>
                </a14:m>
                <a:endParaRPr lang="en-US" sz="2400" dirty="0"/>
              </a:p>
            </p:txBody>
          </p:sp>
        </mc:Choice>
        <mc:Fallback xmlns="">
          <p:sp>
            <p:nvSpPr>
              <p:cNvPr id="8" name="Content Placeholder 7">
                <a:extLst>
                  <a:ext uri="{FF2B5EF4-FFF2-40B4-BE49-F238E27FC236}">
                    <a16:creationId xmlns:a16="http://schemas.microsoft.com/office/drawing/2014/main" id="{B4940ABA-5CB6-457B-A995-8CD2CA80937B}"/>
                  </a:ext>
                </a:extLst>
              </p:cNvPr>
              <p:cNvSpPr>
                <a:spLocks noGrp="1" noRot="1" noChangeAspect="1" noMove="1" noResize="1" noEditPoints="1" noAdjustHandles="1" noChangeArrowheads="1" noChangeShapeType="1" noTextEdit="1"/>
              </p:cNvSpPr>
              <p:nvPr>
                <p:ph sz="quarter" idx="21"/>
              </p:nvPr>
            </p:nvSpPr>
            <p:spPr>
              <a:xfrm>
                <a:off x="208610" y="4879972"/>
                <a:ext cx="4358890" cy="1063628"/>
              </a:xfrm>
              <a:blipFill>
                <a:blip r:embed="rId8"/>
                <a:stretch>
                  <a:fillRect t="-8046" b="-14943"/>
                </a:stretch>
              </a:blipFill>
            </p:spPr>
            <p:txBody>
              <a:bodyPr/>
              <a:lstStyle/>
              <a:p>
                <a:r>
                  <a:rPr lang="en-US">
                    <a:noFill/>
                  </a:rPr>
                  <a:t> </a:t>
                </a:r>
              </a:p>
            </p:txBody>
          </p:sp>
        </mc:Fallback>
      </mc:AlternateContent>
      <p:sp>
        <p:nvSpPr>
          <p:cNvPr id="9" name="Content Placeholder 8">
            <a:extLst>
              <a:ext uri="{FF2B5EF4-FFF2-40B4-BE49-F238E27FC236}">
                <a16:creationId xmlns:a16="http://schemas.microsoft.com/office/drawing/2014/main" id="{83082BD5-19D0-430A-8AFC-530CCC6F460F}"/>
              </a:ext>
            </a:extLst>
          </p:cNvPr>
          <p:cNvSpPr>
            <a:spLocks noGrp="1"/>
          </p:cNvSpPr>
          <p:nvPr>
            <p:ph sz="quarter" idx="22"/>
          </p:nvPr>
        </p:nvSpPr>
        <p:spPr>
          <a:xfrm>
            <a:off x="5287137" y="4879972"/>
            <a:ext cx="3503676" cy="685800"/>
          </a:xfrm>
        </p:spPr>
        <p:txBody>
          <a:bodyPr/>
          <a:lstStyle/>
          <a:p>
            <a:pPr marL="0" indent="0" algn="ctr">
              <a:buNone/>
            </a:pPr>
            <a:r>
              <a:rPr lang="en-US" sz="2400" dirty="0"/>
              <a:t>Where 𝑡</a:t>
            </a:r>
            <a:r>
              <a:rPr lang="en-US" sz="2400" baseline="-25000" dirty="0"/>
              <a:t>0</a:t>
            </a:r>
            <a:r>
              <a:rPr lang="en-US" sz="2400" dirty="0"/>
              <a:t> is a convenient lower limit of integration.</a:t>
            </a:r>
          </a:p>
        </p:txBody>
      </p:sp>
    </p:spTree>
    <p:extLst>
      <p:ext uri="{BB962C8B-B14F-4D97-AF65-F5344CB8AC3E}">
        <p14:creationId xmlns:p14="http://schemas.microsoft.com/office/powerpoint/2010/main" val="2092101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4534D-111D-4C0F-96A3-E0A2E9F7C62D}"/>
              </a:ext>
            </a:extLst>
          </p:cNvPr>
          <p:cNvSpPr>
            <a:spLocks noGrp="1"/>
          </p:cNvSpPr>
          <p:nvPr>
            <p:ph type="title"/>
          </p:nvPr>
        </p:nvSpPr>
        <p:spPr>
          <a:xfrm>
            <a:off x="281354" y="457199"/>
            <a:ext cx="8534400" cy="1251295"/>
          </a:xfrm>
        </p:spPr>
        <p:txBody>
          <a:bodyPr>
            <a:normAutofit/>
          </a:bodyPr>
          <a:lstStyle/>
          <a:p>
            <a:r>
              <a:rPr lang="en-IN" dirty="0"/>
              <a:t>Example 2.1.4: Application of General Integrating Factor Method (part one)</a:t>
            </a:r>
            <a:endParaRPr lang="en-US" dirty="0"/>
          </a:p>
        </p:txBody>
      </p:sp>
      <p:sp>
        <p:nvSpPr>
          <p:cNvPr id="3" name="Content Placeholder 2">
            <a:extLst>
              <a:ext uri="{FF2B5EF4-FFF2-40B4-BE49-F238E27FC236}">
                <a16:creationId xmlns:a16="http://schemas.microsoft.com/office/drawing/2014/main" id="{556483D7-09A9-4FDD-9524-6D3EE5601C75}"/>
              </a:ext>
            </a:extLst>
          </p:cNvPr>
          <p:cNvSpPr>
            <a:spLocks noGrp="1"/>
          </p:cNvSpPr>
          <p:nvPr>
            <p:ph sz="quarter" idx="15"/>
          </p:nvPr>
        </p:nvSpPr>
        <p:spPr>
          <a:xfrm>
            <a:off x="380060" y="1692275"/>
            <a:ext cx="4039540" cy="425450"/>
          </a:xfrm>
        </p:spPr>
        <p:txBody>
          <a:bodyPr/>
          <a:lstStyle/>
          <a:p>
            <a:pPr algn="l"/>
            <a:r>
              <a:rPr lang="en-US" sz="2400" dirty="0"/>
              <a:t>Solve the initial value problem</a:t>
            </a:r>
            <a:endParaRPr lang="en-US" sz="2000" dirty="0"/>
          </a:p>
        </p:txBody>
      </p:sp>
      <p:graphicFrame>
        <p:nvGraphicFramePr>
          <p:cNvPr id="6" name="Object 5" descr="equation left hand side t times y super prime plus two times y equals right hand side four times t squared comma where y of one equals two">
            <a:extLst>
              <a:ext uri="{FF2B5EF4-FFF2-40B4-BE49-F238E27FC236}">
                <a16:creationId xmlns:a16="http://schemas.microsoft.com/office/drawing/2014/main" id="{92D62FFD-5205-4CC6-975A-A90DBE9E73AA}"/>
              </a:ext>
            </a:extLst>
          </p:cNvPr>
          <p:cNvGraphicFramePr>
            <a:graphicFrameLocks noChangeAspect="1"/>
          </p:cNvGraphicFramePr>
          <p:nvPr>
            <p:extLst>
              <p:ext uri="{D42A27DB-BD31-4B8C-83A1-F6EECF244321}">
                <p14:modId xmlns:p14="http://schemas.microsoft.com/office/powerpoint/2010/main" val="417729300"/>
              </p:ext>
            </p:extLst>
          </p:nvPr>
        </p:nvGraphicFramePr>
        <p:xfrm>
          <a:off x="4326468" y="1688121"/>
          <a:ext cx="3217332" cy="449976"/>
        </p:xfrm>
        <a:graphic>
          <a:graphicData uri="http://schemas.openxmlformats.org/presentationml/2006/ole">
            <mc:AlternateContent xmlns:mc="http://schemas.openxmlformats.org/markup-compatibility/2006">
              <mc:Choice xmlns:v="urn:schemas-microsoft-com:vml" Requires="v">
                <p:oleObj name="Equation" r:id="rId2" imgW="1815840" imgH="253800" progId="Equation.DSMT4">
                  <p:embed/>
                </p:oleObj>
              </mc:Choice>
              <mc:Fallback>
                <p:oleObj name="Equation" r:id="rId2" imgW="1815840" imgH="253800" progId="Equation.DSMT4">
                  <p:embed/>
                  <p:pic>
                    <p:nvPicPr>
                      <p:cNvPr id="5" name="Object 4"/>
                      <p:cNvPicPr/>
                      <p:nvPr/>
                    </p:nvPicPr>
                    <p:blipFill>
                      <a:blip r:embed="rId3"/>
                      <a:stretch>
                        <a:fillRect/>
                      </a:stretch>
                    </p:blipFill>
                    <p:spPr>
                      <a:xfrm>
                        <a:off x="4326468" y="1688121"/>
                        <a:ext cx="3217332" cy="449976"/>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88B639AB-D7AE-40CD-87D5-09A7C8A22AA3}"/>
              </a:ext>
            </a:extLst>
          </p:cNvPr>
          <p:cNvSpPr>
            <a:spLocks noGrp="1"/>
          </p:cNvSpPr>
          <p:nvPr>
            <p:ph sz="quarter" idx="16"/>
          </p:nvPr>
        </p:nvSpPr>
        <p:spPr>
          <a:xfrm>
            <a:off x="380060" y="2478882"/>
            <a:ext cx="7925740" cy="873919"/>
          </a:xfrm>
        </p:spPr>
        <p:txBody>
          <a:bodyPr/>
          <a:lstStyle/>
          <a:p>
            <a:pPr>
              <a:lnSpc>
                <a:spcPct val="100000"/>
              </a:lnSpc>
              <a:spcBef>
                <a:spcPts val="624"/>
              </a:spcBef>
            </a:pPr>
            <a:r>
              <a:rPr lang="en-US" sz="2400" u="sng" dirty="0"/>
              <a:t>Step One</a:t>
            </a:r>
            <a:r>
              <a:rPr lang="en-US" sz="2400" dirty="0"/>
              <a:t>: Rewrite the given ODE into the standard form to apply an integrating factor:</a:t>
            </a:r>
          </a:p>
        </p:txBody>
      </p:sp>
      <p:graphicFrame>
        <p:nvGraphicFramePr>
          <p:cNvPr id="7" name="Object 6" descr="equation left hand side y super prime plus two divided by t times y equals right hand side four times t comma where p of t equals two divided by t and g of t equals four times t">
            <a:extLst>
              <a:ext uri="{FF2B5EF4-FFF2-40B4-BE49-F238E27FC236}">
                <a16:creationId xmlns:a16="http://schemas.microsoft.com/office/drawing/2014/main" id="{058B5A46-3906-4365-8339-598A8BF500D6}"/>
              </a:ext>
            </a:extLst>
          </p:cNvPr>
          <p:cNvGraphicFramePr>
            <a:graphicFrameLocks noChangeAspect="1"/>
          </p:cNvGraphicFramePr>
          <p:nvPr>
            <p:extLst>
              <p:ext uri="{D42A27DB-BD31-4B8C-83A1-F6EECF244321}">
                <p14:modId xmlns:p14="http://schemas.microsoft.com/office/powerpoint/2010/main" val="2087634439"/>
              </p:ext>
            </p:extLst>
          </p:nvPr>
        </p:nvGraphicFramePr>
        <p:xfrm>
          <a:off x="2130878" y="3425351"/>
          <a:ext cx="4882244" cy="697465"/>
        </p:xfrm>
        <a:graphic>
          <a:graphicData uri="http://schemas.openxmlformats.org/presentationml/2006/ole">
            <mc:AlternateContent xmlns:mc="http://schemas.openxmlformats.org/markup-compatibility/2006">
              <mc:Choice xmlns:v="urn:schemas-microsoft-com:vml" Requires="v">
                <p:oleObj name="Equation" r:id="rId4" imgW="2755800" imgH="393480" progId="Equation.DSMT4">
                  <p:embed/>
                </p:oleObj>
              </mc:Choice>
              <mc:Fallback>
                <p:oleObj name="Equation" r:id="rId4" imgW="2755800" imgH="393480" progId="Equation.DSMT4">
                  <p:embed/>
                  <p:pic>
                    <p:nvPicPr>
                      <p:cNvPr id="7" name="Object 6"/>
                      <p:cNvPicPr>
                        <a:picLocks noChangeAspect="1" noChangeArrowheads="1"/>
                      </p:cNvPicPr>
                      <p:nvPr/>
                    </p:nvPicPr>
                    <p:blipFill>
                      <a:blip r:embed="rId5"/>
                      <a:srcRect/>
                      <a:stretch>
                        <a:fillRect/>
                      </a:stretch>
                    </p:blipFill>
                    <p:spPr bwMode="auto">
                      <a:xfrm>
                        <a:off x="2130878" y="3425351"/>
                        <a:ext cx="4882244"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009A14AA-AD3B-43B3-AFD4-61A4B2EDB8CF}"/>
              </a:ext>
            </a:extLst>
          </p:cNvPr>
          <p:cNvSpPr>
            <a:spLocks noGrp="1"/>
          </p:cNvSpPr>
          <p:nvPr>
            <p:ph sz="quarter" idx="18"/>
          </p:nvPr>
        </p:nvSpPr>
        <p:spPr>
          <a:xfrm>
            <a:off x="404989" y="4195365"/>
            <a:ext cx="5538611" cy="529035"/>
          </a:xfrm>
        </p:spPr>
        <p:txBody>
          <a:bodyPr/>
          <a:lstStyle/>
          <a:p>
            <a:pPr marL="0" indent="0">
              <a:buNone/>
            </a:pPr>
            <a:r>
              <a:rPr lang="en-US" sz="2400" u="sng" dirty="0"/>
              <a:t>Step Two</a:t>
            </a:r>
            <a:r>
              <a:rPr lang="en-US" sz="2400" dirty="0"/>
              <a:t>: Compute integration factor 𝜇(𝑡):</a:t>
            </a:r>
          </a:p>
        </p:txBody>
      </p:sp>
      <p:graphicFrame>
        <p:nvGraphicFramePr>
          <p:cNvPr id="8" name="Object 7" descr="equation sequence part 1 mu of t equals part 2 exp of integral two tdt equals part 3 e super two times natural log of absolute value of t equals part 4 t squared">
            <a:extLst>
              <a:ext uri="{FF2B5EF4-FFF2-40B4-BE49-F238E27FC236}">
                <a16:creationId xmlns:a16="http://schemas.microsoft.com/office/drawing/2014/main" id="{C255306A-A135-4F34-A935-A8A041DD6C54}"/>
              </a:ext>
            </a:extLst>
          </p:cNvPr>
          <p:cNvGraphicFramePr>
            <a:graphicFrameLocks noChangeAspect="1"/>
          </p:cNvGraphicFramePr>
          <p:nvPr>
            <p:extLst>
              <p:ext uri="{D42A27DB-BD31-4B8C-83A1-F6EECF244321}">
                <p14:modId xmlns:p14="http://schemas.microsoft.com/office/powerpoint/2010/main" val="2225190652"/>
              </p:ext>
            </p:extLst>
          </p:nvPr>
        </p:nvGraphicFramePr>
        <p:xfrm>
          <a:off x="2907086" y="4926833"/>
          <a:ext cx="3329827" cy="764961"/>
        </p:xfrm>
        <a:graphic>
          <a:graphicData uri="http://schemas.openxmlformats.org/presentationml/2006/ole">
            <mc:AlternateContent xmlns:mc="http://schemas.openxmlformats.org/markup-compatibility/2006">
              <mc:Choice xmlns:v="urn:schemas-microsoft-com:vml" Requires="v">
                <p:oleObj name="Equation" r:id="rId6" imgW="1879560" imgH="431640" progId="Equation.DSMT4">
                  <p:embed/>
                </p:oleObj>
              </mc:Choice>
              <mc:Fallback>
                <p:oleObj name="Equation" r:id="rId6" imgW="1879560" imgH="431640" progId="Equation.DSMT4">
                  <p:embed/>
                  <p:pic>
                    <p:nvPicPr>
                      <p:cNvPr id="8" name="Object 7"/>
                      <p:cNvPicPr>
                        <a:picLocks noChangeAspect="1" noChangeArrowheads="1"/>
                      </p:cNvPicPr>
                      <p:nvPr/>
                    </p:nvPicPr>
                    <p:blipFill>
                      <a:blip r:embed="rId7"/>
                      <a:srcRect/>
                      <a:stretch>
                        <a:fillRect/>
                      </a:stretch>
                    </p:blipFill>
                    <p:spPr bwMode="auto">
                      <a:xfrm>
                        <a:off x="2907086" y="4926833"/>
                        <a:ext cx="3329827" cy="7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82730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38EE-D287-45C6-9068-FF930EE902CA}"/>
              </a:ext>
            </a:extLst>
          </p:cNvPr>
          <p:cNvSpPr>
            <a:spLocks noGrp="1"/>
          </p:cNvSpPr>
          <p:nvPr>
            <p:ph type="title"/>
          </p:nvPr>
        </p:nvSpPr>
        <p:spPr/>
        <p:txBody>
          <a:bodyPr>
            <a:noAutofit/>
          </a:bodyPr>
          <a:lstStyle/>
          <a:p>
            <a:r>
              <a:rPr lang="en-IN" dirty="0"/>
              <a:t>Example 2.1.4: Application of General Integrating Factor Method (part two)</a:t>
            </a:r>
            <a:endParaRPr lang="en-US" dirty="0"/>
          </a:p>
        </p:txBody>
      </p:sp>
      <p:sp>
        <p:nvSpPr>
          <p:cNvPr id="3" name="Content Placeholder 2">
            <a:extLst>
              <a:ext uri="{FF2B5EF4-FFF2-40B4-BE49-F238E27FC236}">
                <a16:creationId xmlns:a16="http://schemas.microsoft.com/office/drawing/2014/main" id="{4CAFDDDD-136E-48D2-A21C-2CEBFDEEBDE2}"/>
              </a:ext>
            </a:extLst>
          </p:cNvPr>
          <p:cNvSpPr>
            <a:spLocks noGrp="1"/>
          </p:cNvSpPr>
          <p:nvPr>
            <p:ph sz="quarter" idx="15"/>
          </p:nvPr>
        </p:nvSpPr>
        <p:spPr>
          <a:xfrm>
            <a:off x="380060" y="1692275"/>
            <a:ext cx="8534400" cy="822326"/>
          </a:xfrm>
        </p:spPr>
        <p:txBody>
          <a:bodyPr/>
          <a:lstStyle/>
          <a:p>
            <a:pPr algn="l"/>
            <a:r>
              <a:rPr lang="en-US" sz="2400" u="sng" dirty="0"/>
              <a:t>Step Three</a:t>
            </a:r>
            <a:r>
              <a:rPr lang="en-US" sz="2400" dirty="0"/>
              <a:t>: Apply the computed  integration factor 𝜇(𝑡) = 𝑡</a:t>
            </a:r>
            <a:r>
              <a:rPr lang="en-US" sz="2400" baseline="30000" dirty="0"/>
              <a:t>2</a:t>
            </a:r>
            <a:r>
              <a:rPr lang="en-US" sz="2400" dirty="0"/>
              <a:t>:</a:t>
            </a:r>
          </a:p>
        </p:txBody>
      </p:sp>
      <p:graphicFrame>
        <p:nvGraphicFramePr>
          <p:cNvPr id="7" name="Object 6" descr="equation sequence part 1 t squared times y super prime plus two times t times y equals part 2  open left parenthesis t squared times y close super prime equals part 3 four times t cubed right double arrow equation left hand side t squared times y equals right hand side integral four t three dt equals t four plus c">
            <a:extLst>
              <a:ext uri="{FF2B5EF4-FFF2-40B4-BE49-F238E27FC236}">
                <a16:creationId xmlns:a16="http://schemas.microsoft.com/office/drawing/2014/main" id="{A6F791C3-B19E-4150-8834-9FA71A9C2167}"/>
              </a:ext>
            </a:extLst>
          </p:cNvPr>
          <p:cNvGraphicFramePr>
            <a:graphicFrameLocks noChangeAspect="1"/>
          </p:cNvGraphicFramePr>
          <p:nvPr>
            <p:extLst>
              <p:ext uri="{D42A27DB-BD31-4B8C-83A1-F6EECF244321}">
                <p14:modId xmlns:p14="http://schemas.microsoft.com/office/powerpoint/2010/main" val="2492448056"/>
              </p:ext>
            </p:extLst>
          </p:nvPr>
        </p:nvGraphicFramePr>
        <p:xfrm>
          <a:off x="633032" y="2549429"/>
          <a:ext cx="5354721" cy="607468"/>
        </p:xfrm>
        <a:graphic>
          <a:graphicData uri="http://schemas.openxmlformats.org/presentationml/2006/ole">
            <mc:AlternateContent xmlns:mc="http://schemas.openxmlformats.org/markup-compatibility/2006">
              <mc:Choice xmlns:v="urn:schemas-microsoft-com:vml" Requires="v">
                <p:oleObj name="Equation" r:id="rId2" imgW="3022560" imgH="342720" progId="Equation.DSMT4">
                  <p:embed/>
                </p:oleObj>
              </mc:Choice>
              <mc:Fallback>
                <p:oleObj name="Equation" r:id="rId2" imgW="3022560" imgH="342720" progId="Equation.DSMT4">
                  <p:embed/>
                  <p:pic>
                    <p:nvPicPr>
                      <p:cNvPr id="6" name="Object 5"/>
                      <p:cNvPicPr>
                        <a:picLocks noChangeAspect="1" noChangeArrowheads="1"/>
                      </p:cNvPicPr>
                      <p:nvPr/>
                    </p:nvPicPr>
                    <p:blipFill>
                      <a:blip r:embed="rId3"/>
                      <a:srcRect/>
                      <a:stretch>
                        <a:fillRect/>
                      </a:stretch>
                    </p:blipFill>
                    <p:spPr bwMode="auto">
                      <a:xfrm>
                        <a:off x="633032" y="2549429"/>
                        <a:ext cx="5354721" cy="607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1D6CB85-4EBA-4044-89B1-FF070B42426D}"/>
                  </a:ext>
                </a:extLst>
              </p:cNvPr>
              <p:cNvSpPr>
                <a:spLocks noGrp="1"/>
              </p:cNvSpPr>
              <p:nvPr>
                <p:ph sz="quarter" idx="16"/>
              </p:nvPr>
            </p:nvSpPr>
            <p:spPr>
              <a:xfrm>
                <a:off x="5987753" y="2519892"/>
                <a:ext cx="2688595" cy="935567"/>
              </a:xfrm>
            </p:spPr>
            <p:txBody>
              <a:bodyPr/>
              <a:lstStyle/>
              <a:p>
                <a:pPr algn="ctr"/>
                <a:r>
                  <a:rPr lang="en-US" sz="2400" dirty="0"/>
                  <a:t>Where </a:t>
                </a:r>
                <a14:m>
                  <m:oMath xmlns:m="http://schemas.openxmlformats.org/officeDocument/2006/math">
                    <m:r>
                      <a:rPr lang="en-US" sz="2400" i="1">
                        <a:latin typeface="Cambria Math" panose="02040503050406030204" pitchFamily="18" charset="0"/>
                      </a:rPr>
                      <m:t>𝑐</m:t>
                    </m:r>
                  </m:oMath>
                </a14:m>
                <a:r>
                  <a:rPr lang="en-US" sz="2400" dirty="0"/>
                  <a:t> is an arbitrary constant</a:t>
                </a:r>
              </a:p>
            </p:txBody>
          </p:sp>
        </mc:Choice>
        <mc:Fallback xmlns="">
          <p:sp>
            <p:nvSpPr>
              <p:cNvPr id="4" name="Content Placeholder 3">
                <a:extLst>
                  <a:ext uri="{FF2B5EF4-FFF2-40B4-BE49-F238E27FC236}">
                    <a16:creationId xmlns:a16="http://schemas.microsoft.com/office/drawing/2014/main" id="{11D6CB85-4EBA-4044-89B1-FF070B42426D}"/>
                  </a:ext>
                </a:extLst>
              </p:cNvPr>
              <p:cNvSpPr>
                <a:spLocks noGrp="1" noRot="1" noChangeAspect="1" noMove="1" noResize="1" noEditPoints="1" noAdjustHandles="1" noChangeArrowheads="1" noChangeShapeType="1" noTextEdit="1"/>
              </p:cNvSpPr>
              <p:nvPr>
                <p:ph sz="quarter" idx="16"/>
              </p:nvPr>
            </p:nvSpPr>
            <p:spPr>
              <a:xfrm>
                <a:off x="5987753" y="2519892"/>
                <a:ext cx="2688595" cy="935567"/>
              </a:xfrm>
              <a:blipFill>
                <a:blip r:embed="rId5"/>
                <a:stretch>
                  <a:fillRect t="-9091"/>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BA343562-B2CE-4F79-894C-F578866B6CE6}"/>
              </a:ext>
            </a:extLst>
          </p:cNvPr>
          <p:cNvSpPr>
            <a:spLocks noGrp="1"/>
          </p:cNvSpPr>
          <p:nvPr>
            <p:ph sz="quarter" idx="18"/>
          </p:nvPr>
        </p:nvSpPr>
        <p:spPr>
          <a:xfrm>
            <a:off x="290568" y="3517900"/>
            <a:ext cx="5043432" cy="504770"/>
          </a:xfrm>
        </p:spPr>
        <p:txBody>
          <a:bodyPr/>
          <a:lstStyle/>
          <a:p>
            <a:pPr marL="0" indent="0">
              <a:buNone/>
            </a:pPr>
            <a:r>
              <a:rPr lang="en-US" sz="2400" dirty="0"/>
              <a:t>For 𝑡 &gt; 0, we have the general solution:</a:t>
            </a:r>
          </a:p>
        </p:txBody>
      </p:sp>
      <p:graphicFrame>
        <p:nvGraphicFramePr>
          <p:cNvPr id="8" name="Object 7" descr="y equals t squared plus c divided by t squared">
            <a:extLst>
              <a:ext uri="{FF2B5EF4-FFF2-40B4-BE49-F238E27FC236}">
                <a16:creationId xmlns:a16="http://schemas.microsoft.com/office/drawing/2014/main" id="{5C261C5C-151A-43BD-9EDF-AD834AE04BD3}"/>
              </a:ext>
            </a:extLst>
          </p:cNvPr>
          <p:cNvGraphicFramePr>
            <a:graphicFrameLocks noChangeAspect="1"/>
          </p:cNvGraphicFramePr>
          <p:nvPr>
            <p:extLst>
              <p:ext uri="{D42A27DB-BD31-4B8C-83A1-F6EECF244321}">
                <p14:modId xmlns:p14="http://schemas.microsoft.com/office/powerpoint/2010/main" val="3488941526"/>
              </p:ext>
            </p:extLst>
          </p:nvPr>
        </p:nvGraphicFramePr>
        <p:xfrm>
          <a:off x="3717517" y="4664965"/>
          <a:ext cx="1311683" cy="767212"/>
        </p:xfrm>
        <a:graphic>
          <a:graphicData uri="http://schemas.openxmlformats.org/presentationml/2006/ole">
            <mc:AlternateContent xmlns:mc="http://schemas.openxmlformats.org/markup-compatibility/2006">
              <mc:Choice xmlns:v="urn:schemas-microsoft-com:vml" Requires="v">
                <p:oleObj name="Equation" r:id="rId6" imgW="672840" imgH="393480" progId="Equation.DSMT4">
                  <p:embed/>
                </p:oleObj>
              </mc:Choice>
              <mc:Fallback>
                <p:oleObj name="Equation" r:id="rId6" imgW="672840" imgH="393480" progId="Equation.DSMT4">
                  <p:embed/>
                  <p:pic>
                    <p:nvPicPr>
                      <p:cNvPr id="7" name="Object 6"/>
                      <p:cNvPicPr>
                        <a:picLocks noChangeAspect="1" noChangeArrowheads="1"/>
                      </p:cNvPicPr>
                      <p:nvPr/>
                    </p:nvPicPr>
                    <p:blipFill>
                      <a:blip r:embed="rId7"/>
                      <a:srcRect/>
                      <a:stretch>
                        <a:fillRect/>
                      </a:stretch>
                    </p:blipFill>
                    <p:spPr bwMode="auto">
                      <a:xfrm>
                        <a:off x="3717517" y="4664965"/>
                        <a:ext cx="1311683" cy="7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a:extLst>
              <a:ext uri="{FF2B5EF4-FFF2-40B4-BE49-F238E27FC236}">
                <a16:creationId xmlns:a16="http://schemas.microsoft.com/office/drawing/2014/main" id="{0B30A70A-D678-4626-8D90-F855565E5C19}"/>
              </a:ext>
            </a:extLst>
          </p:cNvPr>
          <p:cNvSpPr>
            <a:spLocks noGrp="1"/>
          </p:cNvSpPr>
          <p:nvPr>
            <p:ph sz="quarter" idx="22"/>
          </p:nvPr>
        </p:nvSpPr>
        <p:spPr>
          <a:xfrm>
            <a:off x="5425707" y="4521197"/>
            <a:ext cx="2880093" cy="1193803"/>
          </a:xfrm>
        </p:spPr>
        <p:txBody>
          <a:bodyPr/>
          <a:lstStyle/>
          <a:p>
            <a:pPr marL="0" indent="0">
              <a:lnSpc>
                <a:spcPct val="100000"/>
              </a:lnSpc>
              <a:buNone/>
            </a:pPr>
            <a:r>
              <a:rPr lang="en-US" sz="2400" dirty="0"/>
              <a:t>The value of c will depend on initial conditions.</a:t>
            </a:r>
          </a:p>
        </p:txBody>
      </p:sp>
    </p:spTree>
    <p:extLst>
      <p:ext uri="{BB962C8B-B14F-4D97-AF65-F5344CB8AC3E}">
        <p14:creationId xmlns:p14="http://schemas.microsoft.com/office/powerpoint/2010/main" val="203179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B686-95E6-4107-A4AE-B2B588723DF9}"/>
              </a:ext>
            </a:extLst>
          </p:cNvPr>
          <p:cNvSpPr>
            <a:spLocks noGrp="1"/>
          </p:cNvSpPr>
          <p:nvPr>
            <p:ph type="title"/>
          </p:nvPr>
        </p:nvSpPr>
        <p:spPr>
          <a:xfrm>
            <a:off x="281354" y="457199"/>
            <a:ext cx="8534400" cy="1383771"/>
          </a:xfrm>
        </p:spPr>
        <p:txBody>
          <a:bodyPr>
            <a:normAutofit/>
          </a:bodyPr>
          <a:lstStyle/>
          <a:p>
            <a:r>
              <a:rPr lang="en-IN" dirty="0"/>
              <a:t>Example 2.1.4: Application of General Integrating Factor Method (part three)</a:t>
            </a:r>
            <a:endParaRPr lang="en-US" dirty="0"/>
          </a:p>
        </p:txBody>
      </p:sp>
      <p:sp>
        <p:nvSpPr>
          <p:cNvPr id="3" name="Content Placeholder 2">
            <a:extLst>
              <a:ext uri="{FF2B5EF4-FFF2-40B4-BE49-F238E27FC236}">
                <a16:creationId xmlns:a16="http://schemas.microsoft.com/office/drawing/2014/main" id="{29F5F80E-0F4E-49AE-89F8-8481A129E1E8}"/>
              </a:ext>
            </a:extLst>
          </p:cNvPr>
          <p:cNvSpPr>
            <a:spLocks noGrp="1"/>
          </p:cNvSpPr>
          <p:nvPr>
            <p:ph sz="quarter" idx="15"/>
          </p:nvPr>
        </p:nvSpPr>
        <p:spPr>
          <a:xfrm>
            <a:off x="380060" y="1692273"/>
            <a:ext cx="8534400" cy="2097619"/>
          </a:xfrm>
        </p:spPr>
        <p:txBody>
          <a:bodyPr/>
          <a:lstStyle/>
          <a:p>
            <a:pPr algn="l">
              <a:lnSpc>
                <a:spcPct val="100000"/>
              </a:lnSpc>
              <a:spcBef>
                <a:spcPts val="624"/>
              </a:spcBef>
              <a:spcAft>
                <a:spcPts val="1200"/>
              </a:spcAft>
            </a:pPr>
            <a:r>
              <a:rPr lang="en-US" sz="2800" u="sng" dirty="0"/>
              <a:t>Step Four</a:t>
            </a:r>
            <a:r>
              <a:rPr lang="en-US" sz="2800" dirty="0"/>
              <a:t>: Apply initial conditions 𝑡 = 1, 𝑦 = 2 to find a particular solution and examine solution behavior for other particular solutions.</a:t>
            </a:r>
          </a:p>
          <a:p>
            <a:pPr algn="l">
              <a:lnSpc>
                <a:spcPct val="100000"/>
              </a:lnSpc>
              <a:spcBef>
                <a:spcPts val="624"/>
              </a:spcBef>
            </a:pPr>
            <a:r>
              <a:rPr lang="en-US" sz="2800" dirty="0"/>
              <a:t>If 𝑦 = 2 when 𝑡 = 0, then 2 = 1 + 𝑐, so 𝑐 = 1 ⇛</a:t>
            </a:r>
          </a:p>
        </p:txBody>
      </p:sp>
      <p:graphicFrame>
        <p:nvGraphicFramePr>
          <p:cNvPr id="9" name="Object 8" descr="y equals t squared plus one divided by t squared">
            <a:extLst>
              <a:ext uri="{FF2B5EF4-FFF2-40B4-BE49-F238E27FC236}">
                <a16:creationId xmlns:a16="http://schemas.microsoft.com/office/drawing/2014/main" id="{89296FC0-A2D4-4A6E-808C-27D340F33F2E}"/>
              </a:ext>
            </a:extLst>
          </p:cNvPr>
          <p:cNvGraphicFramePr>
            <a:graphicFrameLocks noChangeAspect="1"/>
          </p:cNvGraphicFramePr>
          <p:nvPr>
            <p:extLst>
              <p:ext uri="{D42A27DB-BD31-4B8C-83A1-F6EECF244321}">
                <p14:modId xmlns:p14="http://schemas.microsoft.com/office/powerpoint/2010/main" val="2964271619"/>
              </p:ext>
            </p:extLst>
          </p:nvPr>
        </p:nvGraphicFramePr>
        <p:xfrm>
          <a:off x="7167749" y="3048000"/>
          <a:ext cx="1442851" cy="843933"/>
        </p:xfrm>
        <a:graphic>
          <a:graphicData uri="http://schemas.openxmlformats.org/presentationml/2006/ole">
            <mc:AlternateContent xmlns:mc="http://schemas.openxmlformats.org/markup-compatibility/2006">
              <mc:Choice xmlns:v="urn:schemas-microsoft-com:vml" Requires="v">
                <p:oleObj name="Equation" r:id="rId2" imgW="672840" imgH="393480" progId="Equation.DSMT4">
                  <p:embed/>
                </p:oleObj>
              </mc:Choice>
              <mc:Fallback>
                <p:oleObj name="Equation" r:id="rId2" imgW="672840" imgH="393480" progId="Equation.DSMT4">
                  <p:embed/>
                  <p:pic>
                    <p:nvPicPr>
                      <p:cNvPr id="4" name="Object 3"/>
                      <p:cNvPicPr/>
                      <p:nvPr/>
                    </p:nvPicPr>
                    <p:blipFill>
                      <a:blip r:embed="rId3"/>
                      <a:stretch>
                        <a:fillRect/>
                      </a:stretch>
                    </p:blipFill>
                    <p:spPr>
                      <a:xfrm>
                        <a:off x="7167749" y="3048000"/>
                        <a:ext cx="1442851" cy="843933"/>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27BF72D-8AA0-44F5-9764-335E0C70648F}"/>
              </a:ext>
            </a:extLst>
          </p:cNvPr>
          <p:cNvSpPr>
            <a:spLocks noGrp="1"/>
          </p:cNvSpPr>
          <p:nvPr>
            <p:ph sz="quarter" idx="16"/>
          </p:nvPr>
        </p:nvSpPr>
        <p:spPr>
          <a:xfrm>
            <a:off x="380060" y="4295530"/>
            <a:ext cx="4191940" cy="1981559"/>
          </a:xfrm>
        </p:spPr>
        <p:txBody>
          <a:bodyPr/>
          <a:lstStyle/>
          <a:p>
            <a:pPr>
              <a:lnSpc>
                <a:spcPct val="100000"/>
              </a:lnSpc>
              <a:spcBef>
                <a:spcPts val="624"/>
              </a:spcBef>
            </a:pPr>
            <a:r>
              <a:rPr lang="en-US" sz="2400" dirty="0"/>
              <a:t>Integral curves of t𝑦′ + 2𝑦 = 4𝑡</a:t>
            </a:r>
            <a:r>
              <a:rPr lang="en-US" sz="2400" baseline="30000" dirty="0"/>
              <a:t>2</a:t>
            </a:r>
            <a:r>
              <a:rPr lang="en-US" sz="2400" dirty="0"/>
              <a:t>; where the green curve is the particular solution with 𝑦(1) = 2; the red curve is the particular solution with 𝑦(1) = 1.</a:t>
            </a:r>
          </a:p>
        </p:txBody>
      </p:sp>
      <p:pic>
        <p:nvPicPr>
          <p:cNvPr id="20" name="Table Placeholder 19" descr="A graph shows the integral curves of a differential equation. The horizontal and vertical axes are labeled t and y, respectively. The t axis is marked from negative 1 to 1 in increments of 1, and the y axis is marked from negative 1 to 3 in increments of 1. A concave up parabola, highlighted in red, has its vertex at the origin, is symmetrical about the y axis, and passes through approximately (negative 1, 1) and (1, 1). In the second quadrant, a set of five curves are graphed above the left arm of the parabola. The curves descend steeply downward from close to the left of t equals negative 0.2, initially almost parallel to each other, and then take a leftward turn, curving upward to the left, appearing to converge. The mirror images of these curves are graphed in the first quadrant, close to the right of t equals 0.2, above the right arm of the parabola. The middle curve among these five curves is highlighted in green, and the point (1, 2) is marked on it, close to where it turns. Three more curves descend concave down from the second quadrant, below the left arm of the parabola, intersect the t axis at (negative 0.8, 0), (negative 1, 0), and (negative 1.2, 0), respectively, into the third quadrant. The mirror images of these curves are graphed in the first and fourth quadrants, below the right arm of the parabola. All values are estimated.">
            <a:extLst>
              <a:ext uri="{FF2B5EF4-FFF2-40B4-BE49-F238E27FC236}">
                <a16:creationId xmlns:a16="http://schemas.microsoft.com/office/drawing/2014/main" id="{807F47C7-5322-4A53-86D4-099B77996020}"/>
              </a:ext>
            </a:extLst>
          </p:cNvPr>
          <p:cNvPicPr>
            <a:picLocks noGrp="1" noChangeAspect="1"/>
          </p:cNvPicPr>
          <p:nvPr>
            <p:ph type="tbl" sz="quarter" idx="17"/>
          </p:nvPr>
        </p:nvPicPr>
        <p:blipFill>
          <a:blip r:embed="rId4"/>
          <a:stretch>
            <a:fillRect/>
          </a:stretch>
        </p:blipFill>
        <p:spPr>
          <a:xfrm>
            <a:off x="5108101" y="3813345"/>
            <a:ext cx="3383437" cy="1981559"/>
          </a:xfrm>
          <a:prstGeom prst="rect">
            <a:avLst/>
          </a:prstGeom>
        </p:spPr>
      </p:pic>
      <p:sp>
        <p:nvSpPr>
          <p:cNvPr id="8" name="Content Placeholder 7">
            <a:extLst>
              <a:ext uri="{FF2B5EF4-FFF2-40B4-BE49-F238E27FC236}">
                <a16:creationId xmlns:a16="http://schemas.microsoft.com/office/drawing/2014/main" id="{80E20708-FA2E-487F-80D5-17948DBCB30C}"/>
              </a:ext>
            </a:extLst>
          </p:cNvPr>
          <p:cNvSpPr>
            <a:spLocks noGrp="1"/>
          </p:cNvSpPr>
          <p:nvPr>
            <p:ph sz="quarter" idx="21"/>
          </p:nvPr>
        </p:nvSpPr>
        <p:spPr>
          <a:xfrm>
            <a:off x="6081503" y="5845873"/>
            <a:ext cx="1436631" cy="431216"/>
          </a:xfrm>
        </p:spPr>
        <p:txBody>
          <a:bodyPr/>
          <a:lstStyle/>
          <a:p>
            <a:pPr marL="0" indent="0">
              <a:buNone/>
            </a:pPr>
            <a:r>
              <a:rPr lang="en-US" sz="2000" dirty="0"/>
              <a:t>Figure 2.1.3</a:t>
            </a:r>
          </a:p>
        </p:txBody>
      </p:sp>
    </p:spTree>
    <p:extLst>
      <p:ext uri="{BB962C8B-B14F-4D97-AF65-F5344CB8AC3E}">
        <p14:creationId xmlns:p14="http://schemas.microsoft.com/office/powerpoint/2010/main" val="2484406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67AB2-2F5F-4525-9CDC-3C9C31E3ADB5}"/>
              </a:ext>
            </a:extLst>
          </p:cNvPr>
          <p:cNvSpPr>
            <a:spLocks noGrp="1"/>
          </p:cNvSpPr>
          <p:nvPr>
            <p:ph type="title"/>
          </p:nvPr>
        </p:nvSpPr>
        <p:spPr>
          <a:xfrm>
            <a:off x="281354" y="457199"/>
            <a:ext cx="8534400" cy="1265237"/>
          </a:xfrm>
        </p:spPr>
        <p:txBody>
          <a:bodyPr>
            <a:normAutofit/>
          </a:bodyPr>
          <a:lstStyle/>
          <a:p>
            <a:r>
              <a:rPr lang="en-US" dirty="0"/>
              <a:t>Example 2.1.5: A Solution in Integral Form (part one)</a:t>
            </a:r>
          </a:p>
        </p:txBody>
      </p:sp>
      <p:sp>
        <p:nvSpPr>
          <p:cNvPr id="3" name="Content Placeholder 2">
            <a:extLst>
              <a:ext uri="{FF2B5EF4-FFF2-40B4-BE49-F238E27FC236}">
                <a16:creationId xmlns:a16="http://schemas.microsoft.com/office/drawing/2014/main" id="{93A8D7AF-06C5-4C5C-BF80-CC847DE37CFA}"/>
              </a:ext>
            </a:extLst>
          </p:cNvPr>
          <p:cNvSpPr>
            <a:spLocks noGrp="1"/>
          </p:cNvSpPr>
          <p:nvPr>
            <p:ph sz="quarter" idx="15"/>
          </p:nvPr>
        </p:nvSpPr>
        <p:spPr>
          <a:xfrm>
            <a:off x="380060" y="1692275"/>
            <a:ext cx="4009908" cy="425450"/>
          </a:xfrm>
        </p:spPr>
        <p:txBody>
          <a:bodyPr/>
          <a:lstStyle/>
          <a:p>
            <a:pPr algn="l"/>
            <a:r>
              <a:rPr lang="en-US" sz="2400" dirty="0"/>
              <a:t>Solve the initial value problem</a:t>
            </a:r>
            <a:endParaRPr lang="en-US" sz="2000" dirty="0"/>
          </a:p>
        </p:txBody>
      </p:sp>
      <p:graphicFrame>
        <p:nvGraphicFramePr>
          <p:cNvPr id="10" name="Object 9" descr="two times y super prime plus t times y equals two comma">
            <a:extLst>
              <a:ext uri="{FF2B5EF4-FFF2-40B4-BE49-F238E27FC236}">
                <a16:creationId xmlns:a16="http://schemas.microsoft.com/office/drawing/2014/main" id="{15438684-A6BC-447C-81F1-F06FD7379956}"/>
              </a:ext>
            </a:extLst>
          </p:cNvPr>
          <p:cNvGraphicFramePr>
            <a:graphicFrameLocks noChangeAspect="1"/>
          </p:cNvGraphicFramePr>
          <p:nvPr>
            <p:extLst>
              <p:ext uri="{D42A27DB-BD31-4B8C-83A1-F6EECF244321}">
                <p14:modId xmlns:p14="http://schemas.microsoft.com/office/powerpoint/2010/main" val="3042089793"/>
              </p:ext>
            </p:extLst>
          </p:nvPr>
        </p:nvGraphicFramePr>
        <p:xfrm>
          <a:off x="4290487" y="1748211"/>
          <a:ext cx="1349929" cy="359982"/>
        </p:xfrm>
        <a:graphic>
          <a:graphicData uri="http://schemas.openxmlformats.org/presentationml/2006/ole">
            <mc:AlternateContent xmlns:mc="http://schemas.openxmlformats.org/markup-compatibility/2006">
              <mc:Choice xmlns:v="urn:schemas-microsoft-com:vml" Requires="v">
                <p:oleObj name="Equation" r:id="rId2" imgW="761760" imgH="203040" progId="Equation.DSMT4">
                  <p:embed/>
                </p:oleObj>
              </mc:Choice>
              <mc:Fallback>
                <p:oleObj name="Equation" r:id="rId2" imgW="761760" imgH="203040" progId="Equation.DSMT4">
                  <p:embed/>
                  <p:pic>
                    <p:nvPicPr>
                      <p:cNvPr id="7" name="Object 6"/>
                      <p:cNvPicPr/>
                      <p:nvPr/>
                    </p:nvPicPr>
                    <p:blipFill>
                      <a:blip r:embed="rId3"/>
                      <a:stretch>
                        <a:fillRect/>
                      </a:stretch>
                    </p:blipFill>
                    <p:spPr>
                      <a:xfrm>
                        <a:off x="4290487" y="1748211"/>
                        <a:ext cx="1349929" cy="359982"/>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F2708745-F2C9-49D8-930A-4ABFE1121F54}"/>
              </a:ext>
            </a:extLst>
          </p:cNvPr>
          <p:cNvSpPr>
            <a:spLocks noGrp="1"/>
          </p:cNvSpPr>
          <p:nvPr>
            <p:ph sz="quarter" idx="16"/>
          </p:nvPr>
        </p:nvSpPr>
        <p:spPr>
          <a:xfrm>
            <a:off x="5717586" y="1727199"/>
            <a:ext cx="2216386" cy="439737"/>
          </a:xfrm>
        </p:spPr>
        <p:txBody>
          <a:bodyPr/>
          <a:lstStyle/>
          <a:p>
            <a:r>
              <a:rPr lang="en-US" sz="2400" dirty="0"/>
              <a:t>where 𝑦(0) = 1.</a:t>
            </a:r>
          </a:p>
        </p:txBody>
      </p:sp>
      <p:sp>
        <p:nvSpPr>
          <p:cNvPr id="5" name="Content Placeholder 4">
            <a:extLst>
              <a:ext uri="{FF2B5EF4-FFF2-40B4-BE49-F238E27FC236}">
                <a16:creationId xmlns:a16="http://schemas.microsoft.com/office/drawing/2014/main" id="{AB338EC9-459C-4DD1-BD79-0C096C08FD25}"/>
              </a:ext>
            </a:extLst>
          </p:cNvPr>
          <p:cNvSpPr>
            <a:spLocks noGrp="1"/>
          </p:cNvSpPr>
          <p:nvPr>
            <p:ph sz="quarter" idx="18"/>
          </p:nvPr>
        </p:nvSpPr>
        <p:spPr>
          <a:xfrm>
            <a:off x="381543" y="2133600"/>
            <a:ext cx="8334022" cy="1041400"/>
          </a:xfrm>
        </p:spPr>
        <p:txBody>
          <a:bodyPr/>
          <a:lstStyle/>
          <a:p>
            <a:pPr marL="0" indent="0">
              <a:buNone/>
            </a:pPr>
            <a:r>
              <a:rPr lang="en-US" sz="2400" u="sng" dirty="0"/>
              <a:t>Step One</a:t>
            </a:r>
            <a:r>
              <a:rPr lang="en-US" sz="2400" dirty="0"/>
              <a:t>: Rewrite the given ODE into the standard form to and compute the integrating factor:</a:t>
            </a:r>
          </a:p>
        </p:txBody>
      </p:sp>
      <p:graphicFrame>
        <p:nvGraphicFramePr>
          <p:cNvPr id="11" name="Object 10" descr="y super prime plus t divided by two times y equals one comma where multirelation p of t equals t divided by two right double arrow mu of t equals e super t squared divided by four">
            <a:extLst>
              <a:ext uri="{FF2B5EF4-FFF2-40B4-BE49-F238E27FC236}">
                <a16:creationId xmlns:a16="http://schemas.microsoft.com/office/drawing/2014/main" id="{6B01E9B2-6323-424C-9B2A-30B87A89F045}"/>
              </a:ext>
            </a:extLst>
          </p:cNvPr>
          <p:cNvGraphicFramePr>
            <a:graphicFrameLocks noChangeAspect="1"/>
          </p:cNvGraphicFramePr>
          <p:nvPr>
            <p:extLst>
              <p:ext uri="{D42A27DB-BD31-4B8C-83A1-F6EECF244321}">
                <p14:modId xmlns:p14="http://schemas.microsoft.com/office/powerpoint/2010/main" val="1526401703"/>
              </p:ext>
            </p:extLst>
          </p:nvPr>
        </p:nvGraphicFramePr>
        <p:xfrm>
          <a:off x="2410369" y="2947341"/>
          <a:ext cx="4295231" cy="634059"/>
        </p:xfrm>
        <a:graphic>
          <a:graphicData uri="http://schemas.openxmlformats.org/presentationml/2006/ole">
            <mc:AlternateContent xmlns:mc="http://schemas.openxmlformats.org/markup-compatibility/2006">
              <mc:Choice xmlns:v="urn:schemas-microsoft-com:vml" Requires="v">
                <p:oleObj name="Equation" r:id="rId4" imgW="2666880" imgH="393480" progId="Equation.DSMT4">
                  <p:embed/>
                </p:oleObj>
              </mc:Choice>
              <mc:Fallback>
                <p:oleObj name="Equation" r:id="rId4" imgW="2666880" imgH="393480" progId="Equation.DSMT4">
                  <p:embed/>
                  <p:pic>
                    <p:nvPicPr>
                      <p:cNvPr id="8" name="Object 7"/>
                      <p:cNvPicPr>
                        <a:picLocks noChangeAspect="1" noChangeArrowheads="1"/>
                      </p:cNvPicPr>
                      <p:nvPr/>
                    </p:nvPicPr>
                    <p:blipFill>
                      <a:blip r:embed="rId5"/>
                      <a:srcRect/>
                      <a:stretch>
                        <a:fillRect/>
                      </a:stretch>
                    </p:blipFill>
                    <p:spPr bwMode="auto">
                      <a:xfrm>
                        <a:off x="2410369" y="2947341"/>
                        <a:ext cx="4295231"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CFDA20D4-BDBE-4063-A392-2DE4D8351A1D}"/>
              </a:ext>
            </a:extLst>
          </p:cNvPr>
          <p:cNvSpPr>
            <a:spLocks noGrp="1"/>
          </p:cNvSpPr>
          <p:nvPr>
            <p:ph sz="quarter" idx="21"/>
          </p:nvPr>
        </p:nvSpPr>
        <p:spPr>
          <a:xfrm>
            <a:off x="390481" y="3555204"/>
            <a:ext cx="8018344" cy="972348"/>
          </a:xfrm>
        </p:spPr>
        <p:txBody>
          <a:bodyPr/>
          <a:lstStyle/>
          <a:p>
            <a:pPr marL="0" indent="0">
              <a:lnSpc>
                <a:spcPct val="100000"/>
              </a:lnSpc>
              <a:buNone/>
            </a:pPr>
            <a:r>
              <a:rPr lang="en-US" sz="2400" u="sng" dirty="0"/>
              <a:t>Step Two</a:t>
            </a:r>
            <a:r>
              <a:rPr lang="en-US" sz="2400" dirty="0"/>
              <a:t>: Apply the integration factor and find a general solution:</a:t>
            </a:r>
          </a:p>
        </p:txBody>
      </p:sp>
      <p:graphicFrame>
        <p:nvGraphicFramePr>
          <p:cNvPr id="13" name="Object 12" descr="equation left hand side e super t squared solidus four times y super prime plus t divided by two times e super t squared solidus four times y equals right hand side e super t squared solidus four right double arrow equation left hand side e super t squared solidus four equals right hand side integral et two solidus four times d times t plus c">
            <a:extLst>
              <a:ext uri="{FF2B5EF4-FFF2-40B4-BE49-F238E27FC236}">
                <a16:creationId xmlns:a16="http://schemas.microsoft.com/office/drawing/2014/main" id="{BB068A07-F3FE-4E92-B145-A9FC58D86620}"/>
              </a:ext>
            </a:extLst>
          </p:cNvPr>
          <p:cNvGraphicFramePr>
            <a:graphicFrameLocks noChangeAspect="1"/>
          </p:cNvGraphicFramePr>
          <p:nvPr>
            <p:extLst>
              <p:ext uri="{D42A27DB-BD31-4B8C-83A1-F6EECF244321}">
                <p14:modId xmlns:p14="http://schemas.microsoft.com/office/powerpoint/2010/main" val="4117628174"/>
              </p:ext>
            </p:extLst>
          </p:nvPr>
        </p:nvGraphicFramePr>
        <p:xfrm>
          <a:off x="325438" y="4410075"/>
          <a:ext cx="4622800" cy="635000"/>
        </p:xfrm>
        <a:graphic>
          <a:graphicData uri="http://schemas.openxmlformats.org/presentationml/2006/ole">
            <mc:AlternateContent xmlns:mc="http://schemas.openxmlformats.org/markup-compatibility/2006">
              <mc:Choice xmlns:v="urn:schemas-microsoft-com:vml" Requires="v">
                <p:oleObj name="Equation" r:id="rId6" imgW="2869920" imgH="393480" progId="Equation.DSMT4">
                  <p:embed/>
                </p:oleObj>
              </mc:Choice>
              <mc:Fallback>
                <p:oleObj name="Equation" r:id="rId6" imgW="2869920" imgH="393480" progId="Equation.DSMT4">
                  <p:embed/>
                  <p:pic>
                    <p:nvPicPr>
                      <p:cNvPr id="9" name="Object 8"/>
                      <p:cNvPicPr>
                        <a:picLocks noChangeAspect="1" noChangeArrowheads="1"/>
                      </p:cNvPicPr>
                      <p:nvPr/>
                    </p:nvPicPr>
                    <p:blipFill>
                      <a:blip r:embed="rId7"/>
                      <a:srcRect/>
                      <a:stretch>
                        <a:fillRect/>
                      </a:stretch>
                    </p:blipFill>
                    <p:spPr bwMode="auto">
                      <a:xfrm>
                        <a:off x="325438" y="4410075"/>
                        <a:ext cx="46228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a:extLst>
              <a:ext uri="{FF2B5EF4-FFF2-40B4-BE49-F238E27FC236}">
                <a16:creationId xmlns:a16="http://schemas.microsoft.com/office/drawing/2014/main" id="{9370EF7B-4A71-4CC3-BAB3-C7F223332C9A}"/>
              </a:ext>
            </a:extLst>
          </p:cNvPr>
          <p:cNvSpPr>
            <a:spLocks noGrp="1"/>
          </p:cNvSpPr>
          <p:nvPr>
            <p:ph sz="quarter" idx="22"/>
          </p:nvPr>
        </p:nvSpPr>
        <p:spPr>
          <a:xfrm>
            <a:off x="5184186" y="4379120"/>
            <a:ext cx="3636800" cy="1183480"/>
          </a:xfrm>
        </p:spPr>
        <p:txBody>
          <a:bodyPr/>
          <a:lstStyle/>
          <a:p>
            <a:pPr marL="0" indent="0">
              <a:spcAft>
                <a:spcPts val="600"/>
              </a:spcAft>
              <a:buNone/>
            </a:pPr>
            <a:r>
              <a:rPr lang="en-US" sz="2400" dirty="0"/>
              <a:t>Use initial condition 𝑡 = 0 for lower integration limit</a:t>
            </a:r>
          </a:p>
          <a:p>
            <a:pPr marL="0" indent="0" algn="ctr">
              <a:buNone/>
            </a:pPr>
            <a:r>
              <a:rPr lang="en-US" sz="2400" dirty="0">
                <a:sym typeface="Symbol" panose="05050102010706020507" pitchFamily="18" charset="2"/>
              </a:rPr>
              <a:t></a:t>
            </a:r>
            <a:endParaRPr lang="en-US" sz="2400" dirty="0"/>
          </a:p>
        </p:txBody>
      </p:sp>
      <p:sp>
        <p:nvSpPr>
          <p:cNvPr id="12" name="Content Placeholder 11">
            <a:extLst>
              <a:ext uri="{FF2B5EF4-FFF2-40B4-BE49-F238E27FC236}">
                <a16:creationId xmlns:a16="http://schemas.microsoft.com/office/drawing/2014/main" id="{203B0671-EAB8-45AF-9C7B-A9716DD62FD2}"/>
              </a:ext>
            </a:extLst>
          </p:cNvPr>
          <p:cNvSpPr>
            <a:spLocks noGrp="1"/>
          </p:cNvSpPr>
          <p:nvPr>
            <p:ph sz="quarter" idx="25"/>
          </p:nvPr>
        </p:nvSpPr>
        <p:spPr>
          <a:xfrm>
            <a:off x="380060" y="5622925"/>
            <a:ext cx="2352720" cy="396875"/>
          </a:xfrm>
        </p:spPr>
        <p:txBody>
          <a:bodyPr/>
          <a:lstStyle/>
          <a:p>
            <a:pPr marL="0" indent="0">
              <a:buNone/>
            </a:pPr>
            <a:r>
              <a:rPr lang="en-US" sz="2400" dirty="0"/>
              <a:t>General Solution</a:t>
            </a:r>
          </a:p>
        </p:txBody>
      </p:sp>
      <p:graphicFrame>
        <p:nvGraphicFramePr>
          <p:cNvPr id="16" name="Object 15" descr="y equals e super negative t super two solidus four integral zero tes two solidus four ds plus ce minus t two solidus four">
            <a:extLst>
              <a:ext uri="{FF2B5EF4-FFF2-40B4-BE49-F238E27FC236}">
                <a16:creationId xmlns:a16="http://schemas.microsoft.com/office/drawing/2014/main" id="{0250E631-32E0-43D4-B564-5450C3802CD1}"/>
              </a:ext>
            </a:extLst>
          </p:cNvPr>
          <p:cNvGraphicFramePr>
            <a:graphicFrameLocks noChangeAspect="1"/>
          </p:cNvGraphicFramePr>
          <p:nvPr>
            <p:extLst>
              <p:ext uri="{D42A27DB-BD31-4B8C-83A1-F6EECF244321}">
                <p14:modId xmlns:p14="http://schemas.microsoft.com/office/powerpoint/2010/main" val="2355679641"/>
              </p:ext>
            </p:extLst>
          </p:nvPr>
        </p:nvGraphicFramePr>
        <p:xfrm>
          <a:off x="2743200" y="5565789"/>
          <a:ext cx="2577138" cy="531791"/>
        </p:xfrm>
        <a:graphic>
          <a:graphicData uri="http://schemas.openxmlformats.org/presentationml/2006/ole">
            <mc:AlternateContent xmlns:mc="http://schemas.openxmlformats.org/markup-compatibility/2006">
              <mc:Choice xmlns:v="urn:schemas-microsoft-com:vml" Requires="v">
                <p:oleObj name="Equation" r:id="rId8" imgW="1600200" imgH="330120" progId="Equation.DSMT4">
                  <p:embed/>
                </p:oleObj>
              </mc:Choice>
              <mc:Fallback>
                <p:oleObj name="Equation" r:id="rId8" imgW="1600200" imgH="330120" progId="Equation.DSMT4">
                  <p:embed/>
                  <p:pic>
                    <p:nvPicPr>
                      <p:cNvPr id="10" name="Object 9"/>
                      <p:cNvPicPr>
                        <a:picLocks noChangeAspect="1" noChangeArrowheads="1"/>
                      </p:cNvPicPr>
                      <p:nvPr/>
                    </p:nvPicPr>
                    <p:blipFill>
                      <a:blip r:embed="rId9"/>
                      <a:srcRect/>
                      <a:stretch>
                        <a:fillRect/>
                      </a:stretch>
                    </p:blipFill>
                    <p:spPr bwMode="auto">
                      <a:xfrm>
                        <a:off x="2743200" y="5565789"/>
                        <a:ext cx="2577138" cy="531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6" descr="multiline equation row 1 left double arrow equation left hand side e super t super two solidus four times y equals right hand side integral zero tau es two solidus four times d times s plus c">
            <a:extLst>
              <a:ext uri="{FF2B5EF4-FFF2-40B4-BE49-F238E27FC236}">
                <a16:creationId xmlns:a16="http://schemas.microsoft.com/office/drawing/2014/main" id="{9F310070-DC23-4E6C-B34C-0076602E9A22}"/>
              </a:ext>
            </a:extLst>
          </p:cNvPr>
          <p:cNvGraphicFramePr>
            <a:graphicFrameLocks noChangeAspect="1"/>
          </p:cNvGraphicFramePr>
          <p:nvPr>
            <p:extLst>
              <p:ext uri="{D42A27DB-BD31-4B8C-83A1-F6EECF244321}">
                <p14:modId xmlns:p14="http://schemas.microsoft.com/office/powerpoint/2010/main" val="718775697"/>
              </p:ext>
            </p:extLst>
          </p:nvPr>
        </p:nvGraphicFramePr>
        <p:xfrm>
          <a:off x="5564188" y="5556250"/>
          <a:ext cx="2157412" cy="482600"/>
        </p:xfrm>
        <a:graphic>
          <a:graphicData uri="http://schemas.openxmlformats.org/presentationml/2006/ole">
            <mc:AlternateContent xmlns:mc="http://schemas.openxmlformats.org/markup-compatibility/2006">
              <mc:Choice xmlns:v="urn:schemas-microsoft-com:vml" Requires="v">
                <p:oleObj name="Equation" r:id="rId10" imgW="1473120" imgH="330120" progId="Equation.DSMT4">
                  <p:embed/>
                </p:oleObj>
              </mc:Choice>
              <mc:Fallback>
                <p:oleObj name="Equation" r:id="rId10" imgW="1473120" imgH="330120" progId="Equation.DSMT4">
                  <p:embed/>
                  <p:pic>
                    <p:nvPicPr>
                      <p:cNvPr id="11" name="Object 10"/>
                      <p:cNvPicPr>
                        <a:picLocks noChangeAspect="1" noChangeArrowheads="1"/>
                      </p:cNvPicPr>
                      <p:nvPr/>
                    </p:nvPicPr>
                    <p:blipFill>
                      <a:blip r:embed="rId11"/>
                      <a:srcRect/>
                      <a:stretch>
                        <a:fillRect/>
                      </a:stretch>
                    </p:blipFill>
                    <p:spPr bwMode="auto">
                      <a:xfrm>
                        <a:off x="5564188" y="5556250"/>
                        <a:ext cx="21574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71727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4E26-785D-4029-8A96-53871D0BD9B7}"/>
              </a:ext>
            </a:extLst>
          </p:cNvPr>
          <p:cNvSpPr>
            <a:spLocks noGrp="1"/>
          </p:cNvSpPr>
          <p:nvPr>
            <p:ph type="title"/>
          </p:nvPr>
        </p:nvSpPr>
        <p:spPr>
          <a:xfrm>
            <a:off x="281354" y="457199"/>
            <a:ext cx="8534400" cy="1409701"/>
          </a:xfrm>
        </p:spPr>
        <p:txBody>
          <a:bodyPr>
            <a:normAutofit/>
          </a:bodyPr>
          <a:lstStyle/>
          <a:p>
            <a:r>
              <a:rPr lang="en-US" dirty="0"/>
              <a:t>Example 2.1.5: A Solution in Integral Form (part two)</a:t>
            </a:r>
          </a:p>
        </p:txBody>
      </p:sp>
      <p:sp>
        <p:nvSpPr>
          <p:cNvPr id="3" name="Content Placeholder 2">
            <a:extLst>
              <a:ext uri="{FF2B5EF4-FFF2-40B4-BE49-F238E27FC236}">
                <a16:creationId xmlns:a16="http://schemas.microsoft.com/office/drawing/2014/main" id="{29D4EF0E-A84C-40AF-B534-BBE4BE55C0BA}"/>
              </a:ext>
            </a:extLst>
          </p:cNvPr>
          <p:cNvSpPr>
            <a:spLocks noGrp="1"/>
          </p:cNvSpPr>
          <p:nvPr>
            <p:ph sz="quarter" idx="15"/>
          </p:nvPr>
        </p:nvSpPr>
        <p:spPr>
          <a:xfrm>
            <a:off x="380060" y="1692274"/>
            <a:ext cx="8534400" cy="632355"/>
          </a:xfrm>
        </p:spPr>
        <p:txBody>
          <a:bodyPr/>
          <a:lstStyle/>
          <a:p>
            <a:pPr algn="l">
              <a:lnSpc>
                <a:spcPct val="100000"/>
              </a:lnSpc>
            </a:pPr>
            <a:r>
              <a:rPr lang="en-US" sz="2400" u="sng" dirty="0"/>
              <a:t>Step Three</a:t>
            </a:r>
            <a:r>
              <a:rPr lang="en-US" sz="2400" dirty="0"/>
              <a:t>: Use initial conditions to find a particular solution</a:t>
            </a:r>
          </a:p>
        </p:txBody>
      </p:sp>
      <p:graphicFrame>
        <p:nvGraphicFramePr>
          <p:cNvPr id="9" name="Object 8" descr="multiline equation line 1 one equals e super zero times integral 00 e minus s two solidus four ds plus ce zero line 2 equation left hand side equals right hand side zero plus c comma so c equals one">
            <a:extLst>
              <a:ext uri="{FF2B5EF4-FFF2-40B4-BE49-F238E27FC236}">
                <a16:creationId xmlns:a16="http://schemas.microsoft.com/office/drawing/2014/main" id="{819FCC24-F55A-4352-87D3-894133C33847}"/>
              </a:ext>
            </a:extLst>
          </p:cNvPr>
          <p:cNvGraphicFramePr>
            <a:graphicFrameLocks noChangeAspect="1"/>
          </p:cNvGraphicFramePr>
          <p:nvPr>
            <p:extLst>
              <p:ext uri="{D42A27DB-BD31-4B8C-83A1-F6EECF244321}">
                <p14:modId xmlns:p14="http://schemas.microsoft.com/office/powerpoint/2010/main" val="2004806383"/>
              </p:ext>
            </p:extLst>
          </p:nvPr>
        </p:nvGraphicFramePr>
        <p:xfrm>
          <a:off x="2541599" y="2481240"/>
          <a:ext cx="1878001" cy="818139"/>
        </p:xfrm>
        <a:graphic>
          <a:graphicData uri="http://schemas.openxmlformats.org/presentationml/2006/ole">
            <mc:AlternateContent xmlns:mc="http://schemas.openxmlformats.org/markup-compatibility/2006">
              <mc:Choice xmlns:v="urn:schemas-microsoft-com:vml" Requires="v">
                <p:oleObj name="Equation" r:id="rId2" imgW="1282680" imgH="558720" progId="Equation.DSMT4">
                  <p:embed/>
                </p:oleObj>
              </mc:Choice>
              <mc:Fallback>
                <p:oleObj name="Equation" r:id="rId2" imgW="1282680" imgH="558720" progId="Equation.DSMT4">
                  <p:embed/>
                  <p:pic>
                    <p:nvPicPr>
                      <p:cNvPr id="3" name="Object 2"/>
                      <p:cNvPicPr/>
                      <p:nvPr/>
                    </p:nvPicPr>
                    <p:blipFill>
                      <a:blip r:embed="rId3"/>
                      <a:stretch>
                        <a:fillRect/>
                      </a:stretch>
                    </p:blipFill>
                    <p:spPr>
                      <a:xfrm>
                        <a:off x="2541599" y="2481240"/>
                        <a:ext cx="1878001" cy="81813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DE1A74CA-0318-42F3-A055-01B35C9E5D7B}"/>
              </a:ext>
            </a:extLst>
          </p:cNvPr>
          <p:cNvSpPr>
            <a:spLocks noGrp="1"/>
          </p:cNvSpPr>
          <p:nvPr>
            <p:ph sz="quarter" idx="16"/>
          </p:nvPr>
        </p:nvSpPr>
        <p:spPr>
          <a:xfrm>
            <a:off x="4548554" y="2477030"/>
            <a:ext cx="4040935" cy="826558"/>
          </a:xfrm>
        </p:spPr>
        <p:txBody>
          <a:bodyPr/>
          <a:lstStyle/>
          <a:p>
            <a:pPr>
              <a:lnSpc>
                <a:spcPct val="100000"/>
              </a:lnSpc>
            </a:pPr>
            <a:r>
              <a:rPr lang="en-US" sz="2400" dirty="0"/>
              <a:t>Integral must be solved via numerical methods</a:t>
            </a:r>
          </a:p>
        </p:txBody>
      </p:sp>
      <p:sp>
        <p:nvSpPr>
          <p:cNvPr id="5" name="Content Placeholder 4">
            <a:extLst>
              <a:ext uri="{FF2B5EF4-FFF2-40B4-BE49-F238E27FC236}">
                <a16:creationId xmlns:a16="http://schemas.microsoft.com/office/drawing/2014/main" id="{7F7FECD5-33D1-4467-A28B-7E5A40FA2758}"/>
              </a:ext>
            </a:extLst>
          </p:cNvPr>
          <p:cNvSpPr>
            <a:spLocks noGrp="1"/>
          </p:cNvSpPr>
          <p:nvPr>
            <p:ph sz="quarter" idx="18"/>
          </p:nvPr>
        </p:nvSpPr>
        <p:spPr>
          <a:xfrm>
            <a:off x="232007" y="3471070"/>
            <a:ext cx="3273193" cy="2670174"/>
          </a:xfrm>
        </p:spPr>
        <p:txBody>
          <a:bodyPr/>
          <a:lstStyle/>
          <a:p>
            <a:pPr marL="0" indent="0">
              <a:buNone/>
            </a:pPr>
            <a:r>
              <a:rPr lang="en-US" dirty="0"/>
              <a:t>Integral curves for 2𝑦′ + 𝑡𝑦 = 2; the green curve is the particular solution satisfying the initial condition 𝑦(0) = 1.</a:t>
            </a:r>
          </a:p>
        </p:txBody>
      </p:sp>
      <p:pic>
        <p:nvPicPr>
          <p:cNvPr id="20" name="Picture Placeholder 19" descr="A graph shows the integral curves of a differential equation. The horizontal and vertical axes are labeled t and y, respectively. The t axis is marked from 0 to 6 in increments of 1, and the y axis is marked from negative 3 to 3 in increments of 1. The first curve increases from the second quadrant, intersects the y axis at (0, 2.5), and increases concave down to (0.75, 3), after which it decreases concave up to (4, 1) and continues to extend horizontally to the right. The second curve increases from the second quadrant, intersects the y axis at (0, 2), and increases concave down to (0.75, 2.4), after which it decreases concave up to (4, 1) and continues to extend horizontally to the right. The third curve increases from the second quadrant, intersects the y axis at (0, 1.5), and increases concave down to (0.75, 2), after which it decreases concave up to (4, 1) and continues to extend horizontally to the right. The fourth curve, highlighted in green, increases from the second quadrant, intersects the y axis at (0, 1), and increases concave down to (1, 1.6), after which it decreases concave up to (4, 1) and continues to extend horizontally to the right. The fifth curve increases from the second quadrant, intersects the y axis at (0, 0.5), and increases concave down to (1.25, 1.2), after which it decreases to (4, 1) and continues to extend horizontally to the right. The sixth curve increases from the third quadrant, intersects the origin, and increases concave down to (1.25, 1), after which it extends to (4, 1) and continues to extend horizontally to the right. The seventh, eighth, ninth, and tenth curves increase from the third quadrant, intersects the y axis at (0, negative 0.5), (0, negative 1), (0, negative 2), and (0, negative 3), respectively, intersects the t axis at (0.5, 0), (1, 0), (1.5, 0), and (2, 0), respectively, after which they converge at (4, 1) and continue to extend horizontally to the right. All values are estimated. ">
            <a:extLst>
              <a:ext uri="{FF2B5EF4-FFF2-40B4-BE49-F238E27FC236}">
                <a16:creationId xmlns:a16="http://schemas.microsoft.com/office/drawing/2014/main" id="{A9CBE994-CBCD-4031-966B-02326CA29CB8}"/>
              </a:ext>
            </a:extLst>
          </p:cNvPr>
          <p:cNvPicPr>
            <a:picLocks noGrp="1" noChangeAspect="1"/>
          </p:cNvPicPr>
          <p:nvPr>
            <p:ph type="pic" sz="quarter" idx="19"/>
          </p:nvPr>
        </p:nvPicPr>
        <p:blipFill>
          <a:blip r:embed="rId4"/>
          <a:stretch>
            <a:fillRect/>
          </a:stretch>
        </p:blipFill>
        <p:spPr>
          <a:xfrm>
            <a:off x="4582715" y="3352800"/>
            <a:ext cx="4256485" cy="2776692"/>
          </a:xfrm>
          <a:prstGeom prst="rect">
            <a:avLst/>
          </a:prstGeom>
        </p:spPr>
      </p:pic>
      <p:sp>
        <p:nvSpPr>
          <p:cNvPr id="8" name="Content Placeholder 7">
            <a:extLst>
              <a:ext uri="{FF2B5EF4-FFF2-40B4-BE49-F238E27FC236}">
                <a16:creationId xmlns:a16="http://schemas.microsoft.com/office/drawing/2014/main" id="{918B8211-9112-4421-95F7-63DDFDCDB1F4}"/>
              </a:ext>
            </a:extLst>
          </p:cNvPr>
          <p:cNvSpPr>
            <a:spLocks noGrp="1"/>
          </p:cNvSpPr>
          <p:nvPr>
            <p:ph sz="quarter" idx="21"/>
          </p:nvPr>
        </p:nvSpPr>
        <p:spPr>
          <a:xfrm>
            <a:off x="6324017" y="5684044"/>
            <a:ext cx="1544581" cy="457200"/>
          </a:xfrm>
        </p:spPr>
        <p:txBody>
          <a:bodyPr/>
          <a:lstStyle/>
          <a:p>
            <a:pPr marL="0" indent="0">
              <a:buNone/>
            </a:pPr>
            <a:r>
              <a:rPr lang="en-US" sz="2000" dirty="0"/>
              <a:t>Figure 2.1.4</a:t>
            </a:r>
          </a:p>
        </p:txBody>
      </p:sp>
    </p:spTree>
    <p:extLst>
      <p:ext uri="{BB962C8B-B14F-4D97-AF65-F5344CB8AC3E}">
        <p14:creationId xmlns:p14="http://schemas.microsoft.com/office/powerpoint/2010/main" val="2908583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F2DB0-947D-4998-8340-5D9EA3F5FAE3}"/>
              </a:ext>
            </a:extLst>
          </p:cNvPr>
          <p:cNvSpPr>
            <a:spLocks noGrp="1"/>
          </p:cNvSpPr>
          <p:nvPr>
            <p:ph type="title"/>
          </p:nvPr>
        </p:nvSpPr>
        <p:spPr>
          <a:xfrm>
            <a:off x="304800" y="2400301"/>
            <a:ext cx="8534400" cy="1866899"/>
          </a:xfrm>
        </p:spPr>
        <p:txBody>
          <a:bodyPr>
            <a:normAutofit/>
          </a:bodyPr>
          <a:lstStyle/>
          <a:p>
            <a:pPr algn="ctr"/>
            <a:r>
              <a:rPr lang="en-US" b="1" dirty="0"/>
              <a:t>Section 2.1</a:t>
            </a:r>
            <a:br>
              <a:rPr lang="en-US" b="1" dirty="0"/>
            </a:br>
            <a:r>
              <a:rPr lang="en-US" b="1" dirty="0"/>
              <a:t>Linear Differential Equations; Method of Integrating Factors</a:t>
            </a:r>
            <a:endParaRPr lang="en-US"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BD03A6-4718-4B1B-8624-DA5A4CB3FC81}"/>
              </a:ext>
            </a:extLst>
          </p:cNvPr>
          <p:cNvSpPr>
            <a:spLocks noGrp="1"/>
          </p:cNvSpPr>
          <p:nvPr>
            <p:ph type="title"/>
          </p:nvPr>
        </p:nvSpPr>
        <p:spPr>
          <a:xfrm>
            <a:off x="281354" y="457200"/>
            <a:ext cx="8534400" cy="1019174"/>
          </a:xfrm>
        </p:spPr>
        <p:txBody>
          <a:bodyPr>
            <a:normAutofit/>
          </a:bodyPr>
          <a:lstStyle/>
          <a:p>
            <a:r>
              <a:rPr lang="en-US" dirty="0"/>
              <a:t>Definition of First-Order Linear ODE</a:t>
            </a:r>
          </a:p>
        </p:txBody>
      </p:sp>
      <p:sp>
        <p:nvSpPr>
          <p:cNvPr id="5" name="Content Placeholder 4">
            <a:extLst>
              <a:ext uri="{FF2B5EF4-FFF2-40B4-BE49-F238E27FC236}">
                <a16:creationId xmlns:a16="http://schemas.microsoft.com/office/drawing/2014/main" id="{42FF1BA7-86FD-45E3-B2B1-9DF51FC4296F}"/>
              </a:ext>
            </a:extLst>
          </p:cNvPr>
          <p:cNvSpPr>
            <a:spLocks noGrp="1"/>
          </p:cNvSpPr>
          <p:nvPr>
            <p:ph sz="quarter" idx="15"/>
          </p:nvPr>
        </p:nvSpPr>
        <p:spPr>
          <a:xfrm>
            <a:off x="304800" y="1476374"/>
            <a:ext cx="8534400" cy="431800"/>
          </a:xfrm>
        </p:spPr>
        <p:txBody>
          <a:bodyPr/>
          <a:lstStyle/>
          <a:p>
            <a:pPr marL="461963" indent="-461963" algn="l">
              <a:buClr>
                <a:schemeClr val="accent2"/>
              </a:buClr>
              <a:buFont typeface="Arial" panose="020B0604020202020204" pitchFamily="34" charset="0"/>
              <a:buChar char="•"/>
            </a:pPr>
            <a:r>
              <a:rPr lang="en-US" sz="2400" dirty="0"/>
              <a:t>A linear first-order ODE has the general form</a:t>
            </a:r>
            <a:endParaRPr lang="en-IN" sz="2400" dirty="0"/>
          </a:p>
        </p:txBody>
      </p:sp>
      <p:graphicFrame>
        <p:nvGraphicFramePr>
          <p:cNvPr id="7" name="Object 6" descr="d times y divided by d times t equals f of t comma y">
            <a:extLst>
              <a:ext uri="{FF2B5EF4-FFF2-40B4-BE49-F238E27FC236}">
                <a16:creationId xmlns:a16="http://schemas.microsoft.com/office/drawing/2014/main" id="{FF2BE9AB-5B7D-4A7A-ACEA-8F9BEE093C52}"/>
              </a:ext>
            </a:extLst>
          </p:cNvPr>
          <p:cNvGraphicFramePr>
            <a:graphicFrameLocks noChangeAspect="1"/>
          </p:cNvGraphicFramePr>
          <p:nvPr>
            <p:extLst>
              <p:ext uri="{D42A27DB-BD31-4B8C-83A1-F6EECF244321}">
                <p14:modId xmlns:p14="http://schemas.microsoft.com/office/powerpoint/2010/main" val="2969786563"/>
              </p:ext>
            </p:extLst>
          </p:nvPr>
        </p:nvGraphicFramePr>
        <p:xfrm>
          <a:off x="1752600" y="1844803"/>
          <a:ext cx="1309023" cy="634059"/>
        </p:xfrm>
        <a:graphic>
          <a:graphicData uri="http://schemas.openxmlformats.org/presentationml/2006/ole">
            <mc:AlternateContent xmlns:mc="http://schemas.openxmlformats.org/markup-compatibility/2006">
              <mc:Choice xmlns:v="urn:schemas-microsoft-com:vml" Requires="v">
                <p:oleObj name="Equation" r:id="rId2" imgW="812520" imgH="393480" progId="Equation.DSMT4">
                  <p:embed/>
                </p:oleObj>
              </mc:Choice>
              <mc:Fallback>
                <p:oleObj name="Equation" r:id="rId2" imgW="812520" imgH="393480" progId="Equation.DSMT4">
                  <p:embed/>
                  <p:pic>
                    <p:nvPicPr>
                      <p:cNvPr id="5" name="Object 4"/>
                      <p:cNvPicPr/>
                      <p:nvPr/>
                    </p:nvPicPr>
                    <p:blipFill>
                      <a:blip r:embed="rId3"/>
                      <a:stretch>
                        <a:fillRect/>
                      </a:stretch>
                    </p:blipFill>
                    <p:spPr>
                      <a:xfrm>
                        <a:off x="1752600" y="1844803"/>
                        <a:ext cx="1309023" cy="634059"/>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55B8B746-75FA-464C-9371-D0EBE0499085}"/>
              </a:ext>
            </a:extLst>
          </p:cNvPr>
          <p:cNvSpPr>
            <a:spLocks noGrp="1"/>
          </p:cNvSpPr>
          <p:nvPr>
            <p:ph sz="quarter" idx="16"/>
          </p:nvPr>
        </p:nvSpPr>
        <p:spPr>
          <a:xfrm>
            <a:off x="780854" y="2501704"/>
            <a:ext cx="7527085" cy="755847"/>
          </a:xfrm>
        </p:spPr>
        <p:txBody>
          <a:bodyPr/>
          <a:lstStyle/>
          <a:p>
            <a:r>
              <a:rPr lang="en-US" sz="2400" dirty="0">
                <a:solidFill>
                  <a:schemeClr val="dk1"/>
                </a:solidFill>
                <a:ea typeface="Times New Roman"/>
                <a:cs typeface="Times New Roman"/>
                <a:sym typeface="Times New Roman"/>
              </a:rPr>
              <a:t>where </a:t>
            </a:r>
            <a:r>
              <a:rPr lang="en-US" sz="2400" i="1" dirty="0">
                <a:solidFill>
                  <a:schemeClr val="dk1"/>
                </a:solidFill>
                <a:ea typeface="Times New Roman"/>
                <a:cs typeface="Times New Roman"/>
                <a:sym typeface="Times New Roman"/>
              </a:rPr>
              <a:t>f</a:t>
            </a:r>
            <a:r>
              <a:rPr lang="en-US" sz="2400" dirty="0">
                <a:solidFill>
                  <a:schemeClr val="dk1"/>
                </a:solidFill>
                <a:ea typeface="Times New Roman"/>
                <a:cs typeface="Times New Roman"/>
                <a:sym typeface="Times New Roman"/>
              </a:rPr>
              <a:t> is linear in </a:t>
            </a:r>
            <a:r>
              <a:rPr lang="en-US" sz="2400" i="1" dirty="0">
                <a:solidFill>
                  <a:schemeClr val="dk1"/>
                </a:solidFill>
                <a:ea typeface="Times New Roman"/>
                <a:cs typeface="Times New Roman"/>
                <a:sym typeface="Times New Roman"/>
              </a:rPr>
              <a:t>y</a:t>
            </a:r>
            <a:r>
              <a:rPr lang="en-US" sz="2400" dirty="0">
                <a:solidFill>
                  <a:schemeClr val="dk1"/>
                </a:solidFill>
                <a:ea typeface="Times New Roman"/>
                <a:cs typeface="Times New Roman"/>
                <a:sym typeface="Times New Roman"/>
              </a:rPr>
              <a:t>. Examples include equations with constant coefficients:</a:t>
            </a:r>
            <a:endParaRPr lang="en-US" sz="2400" dirty="0"/>
          </a:p>
        </p:txBody>
      </p:sp>
      <p:graphicFrame>
        <p:nvGraphicFramePr>
          <p:cNvPr id="9" name="Object 8" descr="equation left hand side d times y divided by d times t equals right hand side negative a times y plus b">
            <a:extLst>
              <a:ext uri="{FF2B5EF4-FFF2-40B4-BE49-F238E27FC236}">
                <a16:creationId xmlns:a16="http://schemas.microsoft.com/office/drawing/2014/main" id="{04CF9ED4-448E-4CF4-8177-C05EF0DC9064}"/>
              </a:ext>
            </a:extLst>
          </p:cNvPr>
          <p:cNvGraphicFramePr>
            <a:graphicFrameLocks noChangeAspect="1"/>
          </p:cNvGraphicFramePr>
          <p:nvPr>
            <p:extLst>
              <p:ext uri="{D42A27DB-BD31-4B8C-83A1-F6EECF244321}">
                <p14:modId xmlns:p14="http://schemas.microsoft.com/office/powerpoint/2010/main" val="1862481270"/>
              </p:ext>
            </p:extLst>
          </p:nvPr>
        </p:nvGraphicFramePr>
        <p:xfrm>
          <a:off x="1914726" y="3376087"/>
          <a:ext cx="1462425" cy="697465"/>
        </p:xfrm>
        <a:graphic>
          <a:graphicData uri="http://schemas.openxmlformats.org/presentationml/2006/ole">
            <mc:AlternateContent xmlns:mc="http://schemas.openxmlformats.org/markup-compatibility/2006">
              <mc:Choice xmlns:v="urn:schemas-microsoft-com:vml" Requires="v">
                <p:oleObj name="Equation" r:id="rId4" imgW="825480" imgH="393480" progId="Equation.DSMT4">
                  <p:embed/>
                </p:oleObj>
              </mc:Choice>
              <mc:Fallback>
                <p:oleObj name="Equation" r:id="rId4" imgW="825480" imgH="393480" progId="Equation.DSMT4">
                  <p:embed/>
                  <p:pic>
                    <p:nvPicPr>
                      <p:cNvPr id="6" name="Object 5"/>
                      <p:cNvPicPr>
                        <a:picLocks noChangeAspect="1" noChangeArrowheads="1"/>
                      </p:cNvPicPr>
                      <p:nvPr/>
                    </p:nvPicPr>
                    <p:blipFill>
                      <a:blip r:embed="rId5"/>
                      <a:srcRect/>
                      <a:stretch>
                        <a:fillRect/>
                      </a:stretch>
                    </p:blipFill>
                    <p:spPr bwMode="auto">
                      <a:xfrm>
                        <a:off x="1914726" y="3376087"/>
                        <a:ext cx="1462425"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A2C78FC3-6A79-48F3-9CD2-420C082D1438}"/>
              </a:ext>
            </a:extLst>
          </p:cNvPr>
          <p:cNvSpPr>
            <a:spLocks noGrp="1"/>
          </p:cNvSpPr>
          <p:nvPr>
            <p:ph sz="quarter" idx="18"/>
          </p:nvPr>
        </p:nvSpPr>
        <p:spPr>
          <a:xfrm>
            <a:off x="828046" y="4141150"/>
            <a:ext cx="5039354" cy="583250"/>
          </a:xfrm>
        </p:spPr>
        <p:txBody>
          <a:bodyPr/>
          <a:lstStyle/>
          <a:p>
            <a:pPr marL="0" indent="0">
              <a:buNone/>
            </a:pPr>
            <a:r>
              <a:rPr lang="en-US" sz="2400" dirty="0"/>
              <a:t>or equations with variable coefficients:</a:t>
            </a:r>
          </a:p>
        </p:txBody>
      </p:sp>
      <p:graphicFrame>
        <p:nvGraphicFramePr>
          <p:cNvPr id="10" name="Object 9" descr="d times y divided by d times t plus p of t times y equals g of t">
            <a:extLst>
              <a:ext uri="{FF2B5EF4-FFF2-40B4-BE49-F238E27FC236}">
                <a16:creationId xmlns:a16="http://schemas.microsoft.com/office/drawing/2014/main" id="{977A6B0A-9170-4E4E-AF48-51F383723853}"/>
              </a:ext>
            </a:extLst>
          </p:cNvPr>
          <p:cNvGraphicFramePr>
            <a:graphicFrameLocks noChangeAspect="1"/>
          </p:cNvGraphicFramePr>
          <p:nvPr>
            <p:extLst>
              <p:ext uri="{D42A27DB-BD31-4B8C-83A1-F6EECF244321}">
                <p14:modId xmlns:p14="http://schemas.microsoft.com/office/powerpoint/2010/main" val="3523369093"/>
              </p:ext>
            </p:extLst>
          </p:nvPr>
        </p:nvGraphicFramePr>
        <p:xfrm>
          <a:off x="1524000" y="4704586"/>
          <a:ext cx="2092390" cy="697465"/>
        </p:xfrm>
        <a:graphic>
          <a:graphicData uri="http://schemas.openxmlformats.org/presentationml/2006/ole">
            <mc:AlternateContent xmlns:mc="http://schemas.openxmlformats.org/markup-compatibility/2006">
              <mc:Choice xmlns:v="urn:schemas-microsoft-com:vml" Requires="v">
                <p:oleObj name="Equation" r:id="rId6" imgW="1180800" imgH="393480" progId="Equation.DSMT4">
                  <p:embed/>
                </p:oleObj>
              </mc:Choice>
              <mc:Fallback>
                <p:oleObj name="Equation" r:id="rId6" imgW="1180800" imgH="393480" progId="Equation.DSMT4">
                  <p:embed/>
                  <p:pic>
                    <p:nvPicPr>
                      <p:cNvPr id="7" name="Object 6"/>
                      <p:cNvPicPr>
                        <a:picLocks noChangeAspect="1" noChangeArrowheads="1"/>
                      </p:cNvPicPr>
                      <p:nvPr/>
                    </p:nvPicPr>
                    <p:blipFill>
                      <a:blip r:embed="rId7"/>
                      <a:srcRect/>
                      <a:stretch>
                        <a:fillRect/>
                      </a:stretch>
                    </p:blipFill>
                    <p:spPr bwMode="auto">
                      <a:xfrm>
                        <a:off x="1524000" y="4704586"/>
                        <a:ext cx="2092390"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9877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B66F-A7FE-4F60-AFBC-5ECAB2C092A7}"/>
              </a:ext>
            </a:extLst>
          </p:cNvPr>
          <p:cNvSpPr>
            <a:spLocks noGrp="1"/>
          </p:cNvSpPr>
          <p:nvPr>
            <p:ph type="title"/>
          </p:nvPr>
        </p:nvSpPr>
        <p:spPr>
          <a:xfrm>
            <a:off x="281354" y="457200"/>
            <a:ext cx="8534400" cy="1235076"/>
          </a:xfrm>
        </p:spPr>
        <p:txBody>
          <a:bodyPr>
            <a:normAutofit/>
          </a:bodyPr>
          <a:lstStyle/>
          <a:p>
            <a:r>
              <a:rPr lang="en-US" dirty="0"/>
              <a:t>Example 2.1.1: Solution by Direct Integration</a:t>
            </a:r>
          </a:p>
        </p:txBody>
      </p:sp>
      <p:sp>
        <p:nvSpPr>
          <p:cNvPr id="3" name="Content Placeholder 2">
            <a:extLst>
              <a:ext uri="{FF2B5EF4-FFF2-40B4-BE49-F238E27FC236}">
                <a16:creationId xmlns:a16="http://schemas.microsoft.com/office/drawing/2014/main" id="{EEB8DEAC-6D48-4DB5-8E25-2F2F3CD87895}"/>
              </a:ext>
            </a:extLst>
          </p:cNvPr>
          <p:cNvSpPr>
            <a:spLocks noGrp="1"/>
          </p:cNvSpPr>
          <p:nvPr>
            <p:ph sz="quarter" idx="15"/>
          </p:nvPr>
        </p:nvSpPr>
        <p:spPr>
          <a:xfrm>
            <a:off x="380060" y="1708150"/>
            <a:ext cx="4009908" cy="425450"/>
          </a:xfrm>
        </p:spPr>
        <p:txBody>
          <a:bodyPr/>
          <a:lstStyle/>
          <a:p>
            <a:pPr algn="l"/>
            <a:r>
              <a:rPr lang="en-US" sz="2000" dirty="0"/>
              <a:t>Solve the linear differential equation:</a:t>
            </a:r>
            <a:endParaRPr lang="en-US" sz="1800" dirty="0"/>
          </a:p>
        </p:txBody>
      </p:sp>
      <p:graphicFrame>
        <p:nvGraphicFramePr>
          <p:cNvPr id="7" name="Object 6" descr="equation left hand side open left parenthesis four plus t squared close times d times y divided by d times t plus two times t times y equals right hand side four times t">
            <a:extLst>
              <a:ext uri="{FF2B5EF4-FFF2-40B4-BE49-F238E27FC236}">
                <a16:creationId xmlns:a16="http://schemas.microsoft.com/office/drawing/2014/main" id="{B94D3D5D-EB06-4881-A78A-03F121A00367}"/>
              </a:ext>
            </a:extLst>
          </p:cNvPr>
          <p:cNvGraphicFramePr>
            <a:graphicFrameLocks noChangeAspect="1"/>
          </p:cNvGraphicFramePr>
          <p:nvPr>
            <p:extLst>
              <p:ext uri="{D42A27DB-BD31-4B8C-83A1-F6EECF244321}">
                <p14:modId xmlns:p14="http://schemas.microsoft.com/office/powerpoint/2010/main" val="1239423373"/>
              </p:ext>
            </p:extLst>
          </p:nvPr>
        </p:nvGraphicFramePr>
        <p:xfrm>
          <a:off x="4343400" y="1639576"/>
          <a:ext cx="1707274" cy="524015"/>
        </p:xfrm>
        <a:graphic>
          <a:graphicData uri="http://schemas.openxmlformats.org/presentationml/2006/ole">
            <mc:AlternateContent xmlns:mc="http://schemas.openxmlformats.org/markup-compatibility/2006">
              <mc:Choice xmlns:v="urn:schemas-microsoft-com:vml" Requires="v">
                <p:oleObj name="Equation" r:id="rId2" imgW="1282680" imgH="393480" progId="Equation.DSMT4">
                  <p:embed/>
                </p:oleObj>
              </mc:Choice>
              <mc:Fallback>
                <p:oleObj name="Equation" r:id="rId2" imgW="1282680" imgH="393480" progId="Equation.DSMT4">
                  <p:embed/>
                  <p:pic>
                    <p:nvPicPr>
                      <p:cNvPr id="6" name="Object 5"/>
                      <p:cNvPicPr>
                        <a:picLocks noChangeAspect="1" noChangeArrowheads="1"/>
                      </p:cNvPicPr>
                      <p:nvPr/>
                    </p:nvPicPr>
                    <p:blipFill>
                      <a:blip r:embed="rId3"/>
                      <a:srcRect/>
                      <a:stretch>
                        <a:fillRect/>
                      </a:stretch>
                    </p:blipFill>
                    <p:spPr bwMode="auto">
                      <a:xfrm>
                        <a:off x="4343400" y="1639576"/>
                        <a:ext cx="1707274" cy="524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a:extLst>
              <a:ext uri="{FF2B5EF4-FFF2-40B4-BE49-F238E27FC236}">
                <a16:creationId xmlns:a16="http://schemas.microsoft.com/office/drawing/2014/main" id="{0EC78799-D2EA-42C5-B977-A145F66B025B}"/>
              </a:ext>
            </a:extLst>
          </p:cNvPr>
          <p:cNvSpPr>
            <a:spLocks noGrp="1"/>
          </p:cNvSpPr>
          <p:nvPr>
            <p:ph sz="quarter" idx="16"/>
          </p:nvPr>
        </p:nvSpPr>
        <p:spPr>
          <a:xfrm>
            <a:off x="408635" y="2512219"/>
            <a:ext cx="7894638" cy="425450"/>
          </a:xfrm>
        </p:spPr>
        <p:txBody>
          <a:bodyPr/>
          <a:lstStyle/>
          <a:p>
            <a:r>
              <a:rPr lang="en-US" sz="2000" dirty="0"/>
              <a:t>Notice that the left-hand side of the equation is the derivative of a product:</a:t>
            </a:r>
          </a:p>
        </p:txBody>
      </p:sp>
      <p:graphicFrame>
        <p:nvGraphicFramePr>
          <p:cNvPr id="9" name="Object 8" descr="equation left hand side open left parenthesis four plus t squared close times d times y divided by d times t plus two times t times y equals right hand side d divided by d times t times open left parenthesis open left parenthesis four plus t squared close times y close">
            <a:extLst>
              <a:ext uri="{FF2B5EF4-FFF2-40B4-BE49-F238E27FC236}">
                <a16:creationId xmlns:a16="http://schemas.microsoft.com/office/drawing/2014/main" id="{7EF566B4-186A-43D4-9C5B-E07F349218E9}"/>
              </a:ext>
            </a:extLst>
          </p:cNvPr>
          <p:cNvGraphicFramePr>
            <a:graphicFrameLocks noChangeAspect="1"/>
          </p:cNvGraphicFramePr>
          <p:nvPr>
            <p:extLst>
              <p:ext uri="{D42A27DB-BD31-4B8C-83A1-F6EECF244321}">
                <p14:modId xmlns:p14="http://schemas.microsoft.com/office/powerpoint/2010/main" val="967638935"/>
              </p:ext>
            </p:extLst>
          </p:nvPr>
        </p:nvGraphicFramePr>
        <p:xfrm>
          <a:off x="3112365" y="2987597"/>
          <a:ext cx="2919269" cy="576417"/>
        </p:xfrm>
        <a:graphic>
          <a:graphicData uri="http://schemas.openxmlformats.org/presentationml/2006/ole">
            <mc:AlternateContent xmlns:mc="http://schemas.openxmlformats.org/markup-compatibility/2006">
              <mc:Choice xmlns:v="urn:schemas-microsoft-com:vml" Requires="v">
                <p:oleObj name="Equation" r:id="rId4" imgW="1993680" imgH="393480" progId="Equation.DSMT4">
                  <p:embed/>
                </p:oleObj>
              </mc:Choice>
              <mc:Fallback>
                <p:oleObj name="Equation" r:id="rId4" imgW="1993680" imgH="393480" progId="Equation.DSMT4">
                  <p:embed/>
                  <p:pic>
                    <p:nvPicPr>
                      <p:cNvPr id="7" name="Object 6"/>
                      <p:cNvPicPr>
                        <a:picLocks noChangeAspect="1" noChangeArrowheads="1"/>
                      </p:cNvPicPr>
                      <p:nvPr/>
                    </p:nvPicPr>
                    <p:blipFill>
                      <a:blip r:embed="rId5"/>
                      <a:srcRect/>
                      <a:stretch>
                        <a:fillRect/>
                      </a:stretch>
                    </p:blipFill>
                    <p:spPr bwMode="auto">
                      <a:xfrm>
                        <a:off x="3112365" y="2987597"/>
                        <a:ext cx="2919269"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B925BD08-FD20-42BA-B1BD-82A925AD7965}"/>
              </a:ext>
            </a:extLst>
          </p:cNvPr>
          <p:cNvSpPr>
            <a:spLocks noGrp="1"/>
          </p:cNvSpPr>
          <p:nvPr>
            <p:ph sz="quarter" idx="18"/>
          </p:nvPr>
        </p:nvSpPr>
        <p:spPr>
          <a:xfrm>
            <a:off x="481732" y="3582194"/>
            <a:ext cx="8334022" cy="425450"/>
          </a:xfrm>
        </p:spPr>
        <p:txBody>
          <a:bodyPr/>
          <a:lstStyle/>
          <a:p>
            <a:pPr marL="0" indent="0">
              <a:buNone/>
            </a:pPr>
            <a:r>
              <a:rPr lang="en-US" sz="2000" dirty="0"/>
              <a:t>Using this relationship allows us to re-write the original ODE as:</a:t>
            </a:r>
          </a:p>
        </p:txBody>
      </p:sp>
      <p:graphicFrame>
        <p:nvGraphicFramePr>
          <p:cNvPr id="10" name="Object 9" descr="equation left hand side d divided by d times t times open left parenthesis open left parenthesis four plus t squared close times y close equals right hand side four times t">
            <a:extLst>
              <a:ext uri="{FF2B5EF4-FFF2-40B4-BE49-F238E27FC236}">
                <a16:creationId xmlns:a16="http://schemas.microsoft.com/office/drawing/2014/main" id="{7E09E39C-647E-4AAC-AA84-9836C91C2F84}"/>
              </a:ext>
            </a:extLst>
          </p:cNvPr>
          <p:cNvGraphicFramePr>
            <a:graphicFrameLocks noChangeAspect="1"/>
          </p:cNvGraphicFramePr>
          <p:nvPr>
            <p:extLst>
              <p:ext uri="{D42A27DB-BD31-4B8C-83A1-F6EECF244321}">
                <p14:modId xmlns:p14="http://schemas.microsoft.com/office/powerpoint/2010/main" val="752321926"/>
              </p:ext>
            </p:extLst>
          </p:nvPr>
        </p:nvGraphicFramePr>
        <p:xfrm>
          <a:off x="3725969" y="4075752"/>
          <a:ext cx="1692061" cy="576417"/>
        </p:xfrm>
        <a:graphic>
          <a:graphicData uri="http://schemas.openxmlformats.org/presentationml/2006/ole">
            <mc:AlternateContent xmlns:mc="http://schemas.openxmlformats.org/markup-compatibility/2006">
              <mc:Choice xmlns:v="urn:schemas-microsoft-com:vml" Requires="v">
                <p:oleObj name="Equation" r:id="rId6" imgW="1155600" imgH="393480" progId="Equation.DSMT4">
                  <p:embed/>
                </p:oleObj>
              </mc:Choice>
              <mc:Fallback>
                <p:oleObj name="Equation" r:id="rId6" imgW="1155600" imgH="393480" progId="Equation.DSMT4">
                  <p:embed/>
                  <p:pic>
                    <p:nvPicPr>
                      <p:cNvPr id="8" name="Object 7"/>
                      <p:cNvPicPr>
                        <a:picLocks noChangeAspect="1" noChangeArrowheads="1"/>
                      </p:cNvPicPr>
                      <p:nvPr/>
                    </p:nvPicPr>
                    <p:blipFill>
                      <a:blip r:embed="rId7"/>
                      <a:srcRect/>
                      <a:stretch>
                        <a:fillRect/>
                      </a:stretch>
                    </p:blipFill>
                    <p:spPr bwMode="auto">
                      <a:xfrm>
                        <a:off x="3725969" y="4075752"/>
                        <a:ext cx="1692061"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1C762F92-4563-4AA2-A558-C9CD48B03139}"/>
              </a:ext>
            </a:extLst>
          </p:cNvPr>
          <p:cNvSpPr>
            <a:spLocks noGrp="1"/>
          </p:cNvSpPr>
          <p:nvPr>
            <p:ph sz="quarter" idx="21"/>
          </p:nvPr>
        </p:nvSpPr>
        <p:spPr>
          <a:xfrm>
            <a:off x="481732" y="4746625"/>
            <a:ext cx="8251106" cy="425450"/>
          </a:xfrm>
        </p:spPr>
        <p:txBody>
          <a:bodyPr/>
          <a:lstStyle/>
          <a:p>
            <a:pPr marL="0" indent="0">
              <a:buNone/>
            </a:pPr>
            <a:r>
              <a:rPr lang="en-US" sz="2000" dirty="0"/>
              <a:t>Which can then be integrated and re-arranged to give the general solution:</a:t>
            </a:r>
          </a:p>
        </p:txBody>
      </p:sp>
      <p:graphicFrame>
        <p:nvGraphicFramePr>
          <p:cNvPr id="11" name="Object 10" descr="equation left hand side open left parenthesis four plus t squared close times y equals right hand side two times t squared plus c right triple arrow y equals two times t squared divided by four plus t squared plus c divided by four plus t squared">
            <a:extLst>
              <a:ext uri="{FF2B5EF4-FFF2-40B4-BE49-F238E27FC236}">
                <a16:creationId xmlns:a16="http://schemas.microsoft.com/office/drawing/2014/main" id="{6A549E5F-EF4C-4000-A2DC-7F966205A674}"/>
              </a:ext>
            </a:extLst>
          </p:cNvPr>
          <p:cNvGraphicFramePr>
            <a:graphicFrameLocks noChangeAspect="1"/>
          </p:cNvGraphicFramePr>
          <p:nvPr>
            <p:extLst>
              <p:ext uri="{D42A27DB-BD31-4B8C-83A1-F6EECF244321}">
                <p14:modId xmlns:p14="http://schemas.microsoft.com/office/powerpoint/2010/main" val="622736339"/>
              </p:ext>
            </p:extLst>
          </p:nvPr>
        </p:nvGraphicFramePr>
        <p:xfrm>
          <a:off x="2717038" y="5297452"/>
          <a:ext cx="3663032" cy="613604"/>
        </p:xfrm>
        <a:graphic>
          <a:graphicData uri="http://schemas.openxmlformats.org/presentationml/2006/ole">
            <mc:AlternateContent xmlns:mc="http://schemas.openxmlformats.org/markup-compatibility/2006">
              <mc:Choice xmlns:v="urn:schemas-microsoft-com:vml" Requires="v">
                <p:oleObj name="Equation" r:id="rId8" imgW="2501640" imgH="419040" progId="Equation.DSMT4">
                  <p:embed/>
                </p:oleObj>
              </mc:Choice>
              <mc:Fallback>
                <p:oleObj name="Equation" r:id="rId8" imgW="2501640" imgH="419040" progId="Equation.DSMT4">
                  <p:embed/>
                  <p:pic>
                    <p:nvPicPr>
                      <p:cNvPr id="10" name="Object 9"/>
                      <p:cNvPicPr>
                        <a:picLocks noChangeAspect="1" noChangeArrowheads="1"/>
                      </p:cNvPicPr>
                      <p:nvPr/>
                    </p:nvPicPr>
                    <p:blipFill>
                      <a:blip r:embed="rId9"/>
                      <a:srcRect/>
                      <a:stretch>
                        <a:fillRect/>
                      </a:stretch>
                    </p:blipFill>
                    <p:spPr bwMode="auto">
                      <a:xfrm>
                        <a:off x="2717038" y="5297452"/>
                        <a:ext cx="3663032" cy="61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59450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B66F-A7FE-4F60-AFBC-5ECAB2C092A7}"/>
              </a:ext>
            </a:extLst>
          </p:cNvPr>
          <p:cNvSpPr>
            <a:spLocks noGrp="1"/>
          </p:cNvSpPr>
          <p:nvPr>
            <p:ph type="title"/>
          </p:nvPr>
        </p:nvSpPr>
        <p:spPr>
          <a:xfrm>
            <a:off x="281354" y="457200"/>
            <a:ext cx="8534400" cy="1235076"/>
          </a:xfrm>
        </p:spPr>
        <p:txBody>
          <a:bodyPr>
            <a:normAutofit/>
          </a:bodyPr>
          <a:lstStyle/>
          <a:p>
            <a:r>
              <a:rPr lang="en-US" dirty="0"/>
              <a:t>Example 2.1.2: Method of Integrating Factors (part one)</a:t>
            </a:r>
          </a:p>
        </p:txBody>
      </p:sp>
      <p:sp>
        <p:nvSpPr>
          <p:cNvPr id="3" name="Content Placeholder 2">
            <a:extLst>
              <a:ext uri="{FF2B5EF4-FFF2-40B4-BE49-F238E27FC236}">
                <a16:creationId xmlns:a16="http://schemas.microsoft.com/office/drawing/2014/main" id="{EEB8DEAC-6D48-4DB5-8E25-2F2F3CD87895}"/>
              </a:ext>
            </a:extLst>
          </p:cNvPr>
          <p:cNvSpPr>
            <a:spLocks noGrp="1"/>
          </p:cNvSpPr>
          <p:nvPr>
            <p:ph sz="quarter" idx="15"/>
          </p:nvPr>
        </p:nvSpPr>
        <p:spPr>
          <a:xfrm>
            <a:off x="380060" y="1708149"/>
            <a:ext cx="8078140" cy="1452563"/>
          </a:xfrm>
        </p:spPr>
        <p:txBody>
          <a:bodyPr/>
          <a:lstStyle/>
          <a:p>
            <a:pPr algn="l">
              <a:lnSpc>
                <a:spcPct val="100000"/>
              </a:lnSpc>
              <a:spcAft>
                <a:spcPts val="1800"/>
              </a:spcAft>
            </a:pPr>
            <a:r>
              <a:rPr lang="en-US" sz="2000" dirty="0"/>
              <a:t>If a linear ODE cannot be solved by direct integration, the use of a integrating factor can allow a general solution to be found.</a:t>
            </a:r>
          </a:p>
          <a:p>
            <a:pPr algn="l">
              <a:lnSpc>
                <a:spcPct val="100000"/>
              </a:lnSpc>
            </a:pPr>
            <a:r>
              <a:rPr lang="en-US" sz="2000" dirty="0"/>
              <a:t>Find the general solution of:</a:t>
            </a:r>
          </a:p>
        </p:txBody>
      </p:sp>
      <p:graphicFrame>
        <p:nvGraphicFramePr>
          <p:cNvPr id="7" name="Object 6" descr="equation left hand side d times y divided by d times t plus one divided by two times y equals right hand side one divided by two times e super t divided by three">
            <a:extLst>
              <a:ext uri="{FF2B5EF4-FFF2-40B4-BE49-F238E27FC236}">
                <a16:creationId xmlns:a16="http://schemas.microsoft.com/office/drawing/2014/main" id="{9D6B0DE3-69BD-40BF-B53E-99C2B195E906}"/>
              </a:ext>
            </a:extLst>
          </p:cNvPr>
          <p:cNvGraphicFramePr>
            <a:graphicFrameLocks noChangeAspect="1"/>
          </p:cNvGraphicFramePr>
          <p:nvPr>
            <p:extLst>
              <p:ext uri="{D42A27DB-BD31-4B8C-83A1-F6EECF244321}">
                <p14:modId xmlns:p14="http://schemas.microsoft.com/office/powerpoint/2010/main" val="138613015"/>
              </p:ext>
            </p:extLst>
          </p:nvPr>
        </p:nvGraphicFramePr>
        <p:xfrm>
          <a:off x="3429000" y="2573801"/>
          <a:ext cx="1487526" cy="576417"/>
        </p:xfrm>
        <a:graphic>
          <a:graphicData uri="http://schemas.openxmlformats.org/presentationml/2006/ole">
            <mc:AlternateContent xmlns:mc="http://schemas.openxmlformats.org/markup-compatibility/2006">
              <mc:Choice xmlns:v="urn:schemas-microsoft-com:vml" Requires="v">
                <p:oleObj name="Equation" r:id="rId2" imgW="1015920" imgH="393480" progId="Equation.DSMT4">
                  <p:embed/>
                </p:oleObj>
              </mc:Choice>
              <mc:Fallback>
                <p:oleObj name="Equation" r:id="rId2" imgW="1015920" imgH="393480" progId="Equation.DSMT4">
                  <p:embed/>
                  <p:pic>
                    <p:nvPicPr>
                      <p:cNvPr id="4" name="Object 3"/>
                      <p:cNvPicPr>
                        <a:picLocks noChangeAspect="1" noChangeArrowheads="1"/>
                      </p:cNvPicPr>
                      <p:nvPr/>
                    </p:nvPicPr>
                    <p:blipFill>
                      <a:blip r:embed="rId3"/>
                      <a:srcRect/>
                      <a:stretch>
                        <a:fillRect/>
                      </a:stretch>
                    </p:blipFill>
                    <p:spPr bwMode="auto">
                      <a:xfrm>
                        <a:off x="3429000" y="2573801"/>
                        <a:ext cx="1487526"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B925BD08-FD20-42BA-B1BD-82A925AD7965}"/>
              </a:ext>
            </a:extLst>
          </p:cNvPr>
          <p:cNvSpPr>
            <a:spLocks noGrp="1"/>
          </p:cNvSpPr>
          <p:nvPr>
            <p:ph sz="quarter" idx="18"/>
          </p:nvPr>
        </p:nvSpPr>
        <p:spPr>
          <a:xfrm>
            <a:off x="481732" y="3429000"/>
            <a:ext cx="8334022" cy="722312"/>
          </a:xfrm>
        </p:spPr>
        <p:txBody>
          <a:bodyPr/>
          <a:lstStyle/>
          <a:p>
            <a:pPr marL="457200" lvl="1" indent="0">
              <a:lnSpc>
                <a:spcPct val="100000"/>
              </a:lnSpc>
              <a:buNone/>
            </a:pPr>
            <a:r>
              <a:rPr lang="en-US" sz="2000" u="sng" dirty="0"/>
              <a:t>Step One</a:t>
            </a:r>
            <a:r>
              <a:rPr lang="en-US" sz="2000" dirty="0"/>
              <a:t>: Multiply the original ODE by a function 𝜇(𝑡) </a:t>
            </a:r>
            <a:r>
              <a:rPr lang="en-US" sz="2000" dirty="0">
                <a:sym typeface="Symbol" panose="05050102010706020507" pitchFamily="18" charset="2"/>
              </a:rPr>
              <a:t>which is yet undetermined:</a:t>
            </a:r>
            <a:endParaRPr lang="en-US" sz="2000" dirty="0"/>
          </a:p>
        </p:txBody>
      </p:sp>
      <p:graphicFrame>
        <p:nvGraphicFramePr>
          <p:cNvPr id="9" name="Object 8" descr="equation left hand side mu of t times d times y divided by d times t plus one divided by two times mu of t times y equals right hand side one divided by two times mu of t times e super t solidus three">
            <a:extLst>
              <a:ext uri="{FF2B5EF4-FFF2-40B4-BE49-F238E27FC236}">
                <a16:creationId xmlns:a16="http://schemas.microsoft.com/office/drawing/2014/main" id="{581928BB-45DD-47A1-8EA6-FA6D54B4E4B3}"/>
              </a:ext>
            </a:extLst>
          </p:cNvPr>
          <p:cNvGraphicFramePr>
            <a:graphicFrameLocks noChangeAspect="1"/>
          </p:cNvGraphicFramePr>
          <p:nvPr>
            <p:extLst>
              <p:ext uri="{D42A27DB-BD31-4B8C-83A1-F6EECF244321}">
                <p14:modId xmlns:p14="http://schemas.microsoft.com/office/powerpoint/2010/main" val="1051959925"/>
              </p:ext>
            </p:extLst>
          </p:nvPr>
        </p:nvGraphicFramePr>
        <p:xfrm>
          <a:off x="3183814" y="4141885"/>
          <a:ext cx="2807705" cy="576417"/>
        </p:xfrm>
        <a:graphic>
          <a:graphicData uri="http://schemas.openxmlformats.org/presentationml/2006/ole">
            <mc:AlternateContent xmlns:mc="http://schemas.openxmlformats.org/markup-compatibility/2006">
              <mc:Choice xmlns:v="urn:schemas-microsoft-com:vml" Requires="v">
                <p:oleObj name="Equation" r:id="rId4" imgW="1917360" imgH="393480" progId="Equation.DSMT4">
                  <p:embed/>
                </p:oleObj>
              </mc:Choice>
              <mc:Fallback>
                <p:oleObj name="Equation" r:id="rId4" imgW="1917360" imgH="393480" progId="Equation.DSMT4">
                  <p:embed/>
                  <p:pic>
                    <p:nvPicPr>
                      <p:cNvPr id="5" name="Object 4"/>
                      <p:cNvPicPr>
                        <a:picLocks noChangeAspect="1" noChangeArrowheads="1"/>
                      </p:cNvPicPr>
                      <p:nvPr/>
                    </p:nvPicPr>
                    <p:blipFill>
                      <a:blip r:embed="rId5"/>
                      <a:srcRect/>
                      <a:stretch>
                        <a:fillRect/>
                      </a:stretch>
                    </p:blipFill>
                    <p:spPr bwMode="auto">
                      <a:xfrm>
                        <a:off x="3183814" y="4141885"/>
                        <a:ext cx="2807705"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1C762F92-4563-4AA2-A558-C9CD48B03139}"/>
              </a:ext>
            </a:extLst>
          </p:cNvPr>
          <p:cNvSpPr>
            <a:spLocks noGrp="1"/>
          </p:cNvSpPr>
          <p:nvPr>
            <p:ph sz="quarter" idx="21"/>
          </p:nvPr>
        </p:nvSpPr>
        <p:spPr>
          <a:xfrm>
            <a:off x="914400" y="4952207"/>
            <a:ext cx="7818438" cy="838993"/>
          </a:xfrm>
        </p:spPr>
        <p:txBody>
          <a:bodyPr/>
          <a:lstStyle/>
          <a:p>
            <a:pPr marL="0" indent="0">
              <a:lnSpc>
                <a:spcPct val="100000"/>
              </a:lnSpc>
              <a:buNone/>
            </a:pPr>
            <a:r>
              <a:rPr lang="en-US" sz="2000" dirty="0"/>
              <a:t>The function 𝜇(</a:t>
            </a:r>
            <a:r>
              <a:rPr lang="en-US" sz="2000" i="1" dirty="0"/>
              <a:t>t</a:t>
            </a:r>
            <a:r>
              <a:rPr lang="en-US" sz="2000" dirty="0"/>
              <a:t>) is the integrating factor, which is specific to the original ODE and will be determined in Step Two (next slide)</a:t>
            </a:r>
          </a:p>
        </p:txBody>
      </p:sp>
    </p:spTree>
    <p:extLst>
      <p:ext uri="{BB962C8B-B14F-4D97-AF65-F5344CB8AC3E}">
        <p14:creationId xmlns:p14="http://schemas.microsoft.com/office/powerpoint/2010/main" val="271538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0D08-0393-467F-96D1-33350DDF05D8}"/>
              </a:ext>
            </a:extLst>
          </p:cNvPr>
          <p:cNvSpPr>
            <a:spLocks noGrp="1"/>
          </p:cNvSpPr>
          <p:nvPr>
            <p:ph type="title"/>
          </p:nvPr>
        </p:nvSpPr>
        <p:spPr>
          <a:xfrm>
            <a:off x="281354" y="457199"/>
            <a:ext cx="8534400" cy="1235075"/>
          </a:xfrm>
        </p:spPr>
        <p:txBody>
          <a:bodyPr>
            <a:normAutofit/>
          </a:bodyPr>
          <a:lstStyle/>
          <a:p>
            <a:r>
              <a:rPr lang="en-US" dirty="0"/>
              <a:t>Example 2.1.2: Method of Integrating Factors (part two)</a:t>
            </a:r>
          </a:p>
        </p:txBody>
      </p:sp>
      <p:sp>
        <p:nvSpPr>
          <p:cNvPr id="3" name="Content Placeholder 2">
            <a:extLst>
              <a:ext uri="{FF2B5EF4-FFF2-40B4-BE49-F238E27FC236}">
                <a16:creationId xmlns:a16="http://schemas.microsoft.com/office/drawing/2014/main" id="{AD995D1E-CA9D-45CF-BC78-13E6B55668D5}"/>
              </a:ext>
            </a:extLst>
          </p:cNvPr>
          <p:cNvSpPr>
            <a:spLocks noGrp="1"/>
          </p:cNvSpPr>
          <p:nvPr>
            <p:ph sz="quarter" idx="15"/>
          </p:nvPr>
        </p:nvSpPr>
        <p:spPr>
          <a:xfrm>
            <a:off x="380059" y="1692275"/>
            <a:ext cx="5334941" cy="425450"/>
          </a:xfrm>
        </p:spPr>
        <p:txBody>
          <a:bodyPr/>
          <a:lstStyle/>
          <a:p>
            <a:pPr algn="l"/>
            <a:r>
              <a:rPr lang="en-US" sz="2000" u="sng" dirty="0"/>
              <a:t>Step Two</a:t>
            </a:r>
            <a:r>
              <a:rPr lang="en-US" sz="2000" dirty="0"/>
              <a:t>: Find a 𝜇(𝑡) which permits us to express</a:t>
            </a:r>
            <a:endParaRPr lang="en-US" sz="1800" dirty="0"/>
          </a:p>
        </p:txBody>
      </p:sp>
      <p:graphicFrame>
        <p:nvGraphicFramePr>
          <p:cNvPr id="7" name="Object 6" descr="mu of t times d times y divided by d times t plus one divided by two times mu of t times y">
            <a:extLst>
              <a:ext uri="{FF2B5EF4-FFF2-40B4-BE49-F238E27FC236}">
                <a16:creationId xmlns:a16="http://schemas.microsoft.com/office/drawing/2014/main" id="{07083B6A-DA1D-46DE-B5D5-991EB9FB865E}"/>
              </a:ext>
            </a:extLst>
          </p:cNvPr>
          <p:cNvGraphicFramePr>
            <a:graphicFrameLocks noChangeAspect="1"/>
          </p:cNvGraphicFramePr>
          <p:nvPr>
            <p:extLst>
              <p:ext uri="{D42A27DB-BD31-4B8C-83A1-F6EECF244321}">
                <p14:modId xmlns:p14="http://schemas.microsoft.com/office/powerpoint/2010/main" val="2601989573"/>
              </p:ext>
            </p:extLst>
          </p:nvPr>
        </p:nvGraphicFramePr>
        <p:xfrm>
          <a:off x="5685576" y="1541694"/>
          <a:ext cx="1881719" cy="634059"/>
        </p:xfrm>
        <a:graphic>
          <a:graphicData uri="http://schemas.openxmlformats.org/presentationml/2006/ole">
            <mc:AlternateContent xmlns:mc="http://schemas.openxmlformats.org/markup-compatibility/2006">
              <mc:Choice xmlns:v="urn:schemas-microsoft-com:vml" Requires="v">
                <p:oleObj name="Equation" r:id="rId2" imgW="1168200" imgH="393480" progId="Equation.DSMT4">
                  <p:embed/>
                </p:oleObj>
              </mc:Choice>
              <mc:Fallback>
                <p:oleObj name="Equation" r:id="rId2" imgW="1168200" imgH="393480" progId="Equation.DSMT4">
                  <p:embed/>
                  <p:pic>
                    <p:nvPicPr>
                      <p:cNvPr id="6" name="Object 5"/>
                      <p:cNvPicPr/>
                      <p:nvPr/>
                    </p:nvPicPr>
                    <p:blipFill>
                      <a:blip r:embed="rId3"/>
                      <a:stretch>
                        <a:fillRect/>
                      </a:stretch>
                    </p:blipFill>
                    <p:spPr>
                      <a:xfrm>
                        <a:off x="5685576" y="1541694"/>
                        <a:ext cx="1881719" cy="63405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2BC2ECA9-B611-458B-81F4-E91AA03055A8}"/>
              </a:ext>
            </a:extLst>
          </p:cNvPr>
          <p:cNvSpPr>
            <a:spLocks noGrp="1"/>
          </p:cNvSpPr>
          <p:nvPr>
            <p:ph sz="quarter" idx="16"/>
          </p:nvPr>
        </p:nvSpPr>
        <p:spPr>
          <a:xfrm>
            <a:off x="420744" y="2089150"/>
            <a:ext cx="3313056" cy="425450"/>
          </a:xfrm>
        </p:spPr>
        <p:txBody>
          <a:bodyPr/>
          <a:lstStyle/>
          <a:p>
            <a:r>
              <a:rPr lang="en-US" sz="2000" dirty="0"/>
              <a:t>as the derivative of a product.</a:t>
            </a:r>
          </a:p>
        </p:txBody>
      </p:sp>
      <p:graphicFrame>
        <p:nvGraphicFramePr>
          <p:cNvPr id="9" name="Object 8" descr="equation left hand side d times mu of t divided by d times t equals right hand side one divided by two times mu of t right double arrow equation left hand side one divided by mu of t times d times mu of t divided by d times t equals right hand side one divided by two right double arrow equation left hand side d divided by d times t times natural log of absolute value of mu of t equals right hand side one divided by two right double arrow mu of t equals c times e super t solidus two">
            <a:extLst>
              <a:ext uri="{FF2B5EF4-FFF2-40B4-BE49-F238E27FC236}">
                <a16:creationId xmlns:a16="http://schemas.microsoft.com/office/drawing/2014/main" id="{26A39E1C-6F4A-49CC-9634-DDED7A31BEAB}"/>
              </a:ext>
            </a:extLst>
          </p:cNvPr>
          <p:cNvGraphicFramePr>
            <a:graphicFrameLocks noChangeAspect="1"/>
          </p:cNvGraphicFramePr>
          <p:nvPr>
            <p:extLst>
              <p:ext uri="{D42A27DB-BD31-4B8C-83A1-F6EECF244321}">
                <p14:modId xmlns:p14="http://schemas.microsoft.com/office/powerpoint/2010/main" val="3062654059"/>
              </p:ext>
            </p:extLst>
          </p:nvPr>
        </p:nvGraphicFramePr>
        <p:xfrm>
          <a:off x="1487075" y="2605106"/>
          <a:ext cx="6169851" cy="625437"/>
        </p:xfrm>
        <a:graphic>
          <a:graphicData uri="http://schemas.openxmlformats.org/presentationml/2006/ole">
            <mc:AlternateContent xmlns:mc="http://schemas.openxmlformats.org/markup-compatibility/2006">
              <mc:Choice xmlns:v="urn:schemas-microsoft-com:vml" Requires="v">
                <p:oleObj name="Equation" r:id="rId4" imgW="4635360" imgH="469800" progId="Equation.DSMT4">
                  <p:embed/>
                </p:oleObj>
              </mc:Choice>
              <mc:Fallback>
                <p:oleObj name="Equation" r:id="rId4" imgW="4635360" imgH="469800" progId="Equation.DSMT4">
                  <p:embed/>
                  <p:pic>
                    <p:nvPicPr>
                      <p:cNvPr id="7" name="Object 6"/>
                      <p:cNvPicPr>
                        <a:picLocks noChangeAspect="1" noChangeArrowheads="1"/>
                      </p:cNvPicPr>
                      <p:nvPr/>
                    </p:nvPicPr>
                    <p:blipFill>
                      <a:blip r:embed="rId5"/>
                      <a:srcRect/>
                      <a:stretch>
                        <a:fillRect/>
                      </a:stretch>
                    </p:blipFill>
                    <p:spPr bwMode="auto">
                      <a:xfrm>
                        <a:off x="1487075" y="2605106"/>
                        <a:ext cx="6169851" cy="6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31888707-8A21-4007-B260-35F309512691}"/>
              </a:ext>
            </a:extLst>
          </p:cNvPr>
          <p:cNvSpPr>
            <a:spLocks noGrp="1"/>
          </p:cNvSpPr>
          <p:nvPr>
            <p:ph sz="quarter" idx="18"/>
          </p:nvPr>
        </p:nvSpPr>
        <p:spPr>
          <a:xfrm>
            <a:off x="380060" y="3352800"/>
            <a:ext cx="6338119" cy="520700"/>
          </a:xfrm>
        </p:spPr>
        <p:txBody>
          <a:bodyPr/>
          <a:lstStyle/>
          <a:p>
            <a:pPr marL="0" indent="0">
              <a:buNone/>
            </a:pPr>
            <a:r>
              <a:rPr lang="en-US" sz="2000" u="sng" dirty="0"/>
              <a:t>Step Three: </a:t>
            </a:r>
            <a:r>
              <a:rPr lang="en-US" sz="2000" dirty="0"/>
              <a:t>Apply the integration factor to the original ODE</a:t>
            </a:r>
          </a:p>
        </p:txBody>
      </p:sp>
      <p:graphicFrame>
        <p:nvGraphicFramePr>
          <p:cNvPr id="10" name="Object 9" descr="equation left hand side e super t solidus two times d times y divided by d times t plus one divided by two times e super t solidus two equals right hand side one divided by two times e super five times t solidus six right double arrow equation left hand side d divided by d times t times open left parenthesis e super t solidus two times y close equals right hand side one divided by two times e super five times t solidus six right double arrow equation left hand side e super t solidus two times y equals right hand side three divided by five times e super five times t solidus six plus c">
            <a:extLst>
              <a:ext uri="{FF2B5EF4-FFF2-40B4-BE49-F238E27FC236}">
                <a16:creationId xmlns:a16="http://schemas.microsoft.com/office/drawing/2014/main" id="{52F7B04E-BC89-4536-8F50-A563C7FC7ECB}"/>
              </a:ext>
            </a:extLst>
          </p:cNvPr>
          <p:cNvGraphicFramePr>
            <a:graphicFrameLocks noChangeAspect="1"/>
          </p:cNvGraphicFramePr>
          <p:nvPr>
            <p:extLst>
              <p:ext uri="{D42A27DB-BD31-4B8C-83A1-F6EECF244321}">
                <p14:modId xmlns:p14="http://schemas.microsoft.com/office/powerpoint/2010/main" val="2518718216"/>
              </p:ext>
            </p:extLst>
          </p:nvPr>
        </p:nvGraphicFramePr>
        <p:xfrm>
          <a:off x="1171575" y="3937000"/>
          <a:ext cx="6710363" cy="633413"/>
        </p:xfrm>
        <a:graphic>
          <a:graphicData uri="http://schemas.openxmlformats.org/presentationml/2006/ole">
            <mc:AlternateContent xmlns:mc="http://schemas.openxmlformats.org/markup-compatibility/2006">
              <mc:Choice xmlns:v="urn:schemas-microsoft-com:vml" Requires="v">
                <p:oleObj name="Equation" r:id="rId6" imgW="4165560" imgH="393480" progId="Equation.DSMT4">
                  <p:embed/>
                </p:oleObj>
              </mc:Choice>
              <mc:Fallback>
                <p:oleObj name="Equation" r:id="rId6" imgW="4165560" imgH="393480" progId="Equation.DSMT4">
                  <p:embed/>
                  <p:pic>
                    <p:nvPicPr>
                      <p:cNvPr id="8" name="Object 7"/>
                      <p:cNvPicPr>
                        <a:picLocks noChangeAspect="1" noChangeArrowheads="1"/>
                      </p:cNvPicPr>
                      <p:nvPr/>
                    </p:nvPicPr>
                    <p:blipFill>
                      <a:blip r:embed="rId7"/>
                      <a:srcRect/>
                      <a:stretch>
                        <a:fillRect/>
                      </a:stretch>
                    </p:blipFill>
                    <p:spPr bwMode="auto">
                      <a:xfrm>
                        <a:off x="1171575" y="3937000"/>
                        <a:ext cx="671036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49C31461-82FA-44D1-A960-6FC955C9B993}"/>
              </a:ext>
            </a:extLst>
          </p:cNvPr>
          <p:cNvSpPr>
            <a:spLocks noGrp="1"/>
          </p:cNvSpPr>
          <p:nvPr>
            <p:ph sz="quarter" idx="21"/>
          </p:nvPr>
        </p:nvSpPr>
        <p:spPr>
          <a:xfrm>
            <a:off x="895741" y="4941569"/>
            <a:ext cx="2198631" cy="400580"/>
          </a:xfrm>
        </p:spPr>
        <p:txBody>
          <a:bodyPr/>
          <a:lstStyle/>
          <a:p>
            <a:pPr marL="0" indent="0">
              <a:buNone/>
            </a:pPr>
            <a:r>
              <a:rPr lang="en-US" sz="2000" b="1" dirty="0"/>
              <a:t>General Solution:</a:t>
            </a:r>
          </a:p>
        </p:txBody>
      </p:sp>
      <p:graphicFrame>
        <p:nvGraphicFramePr>
          <p:cNvPr id="11" name="Object 10" descr="y equals three divided by five times e super t solidus three plus c times e super negative t solidus two">
            <a:extLst>
              <a:ext uri="{FF2B5EF4-FFF2-40B4-BE49-F238E27FC236}">
                <a16:creationId xmlns:a16="http://schemas.microsoft.com/office/drawing/2014/main" id="{02533219-A86F-4AAA-B0A6-6E41D219924C}"/>
              </a:ext>
            </a:extLst>
          </p:cNvPr>
          <p:cNvGraphicFramePr>
            <a:graphicFrameLocks noChangeAspect="1"/>
          </p:cNvGraphicFramePr>
          <p:nvPr>
            <p:extLst>
              <p:ext uri="{D42A27DB-BD31-4B8C-83A1-F6EECF244321}">
                <p14:modId xmlns:p14="http://schemas.microsoft.com/office/powerpoint/2010/main" val="4048949832"/>
              </p:ext>
            </p:extLst>
          </p:nvPr>
        </p:nvGraphicFramePr>
        <p:xfrm>
          <a:off x="3086516" y="4791545"/>
          <a:ext cx="1656732" cy="634059"/>
        </p:xfrm>
        <a:graphic>
          <a:graphicData uri="http://schemas.openxmlformats.org/presentationml/2006/ole">
            <mc:AlternateContent xmlns:mc="http://schemas.openxmlformats.org/markup-compatibility/2006">
              <mc:Choice xmlns:v="urn:schemas-microsoft-com:vml" Requires="v">
                <p:oleObj name="Equation" r:id="rId8" imgW="1028520" imgH="393480" progId="Equation.DSMT4">
                  <p:embed/>
                </p:oleObj>
              </mc:Choice>
              <mc:Fallback>
                <p:oleObj name="Equation" r:id="rId8" imgW="1028520" imgH="393480" progId="Equation.DSMT4">
                  <p:embed/>
                  <p:pic>
                    <p:nvPicPr>
                      <p:cNvPr id="9" name="Object 8"/>
                      <p:cNvPicPr>
                        <a:picLocks noChangeAspect="1" noChangeArrowheads="1"/>
                      </p:cNvPicPr>
                      <p:nvPr/>
                    </p:nvPicPr>
                    <p:blipFill>
                      <a:blip r:embed="rId9"/>
                      <a:srcRect/>
                      <a:stretch>
                        <a:fillRect/>
                      </a:stretch>
                    </p:blipFill>
                    <p:spPr bwMode="auto">
                      <a:xfrm>
                        <a:off x="3086516" y="4791545"/>
                        <a:ext cx="1656732"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25527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C68F-ADC9-423E-BD47-16EF49CF8415}"/>
              </a:ext>
            </a:extLst>
          </p:cNvPr>
          <p:cNvSpPr>
            <a:spLocks noGrp="1"/>
          </p:cNvSpPr>
          <p:nvPr>
            <p:ph type="title"/>
          </p:nvPr>
        </p:nvSpPr>
        <p:spPr>
          <a:xfrm>
            <a:off x="281354" y="457199"/>
            <a:ext cx="8534400" cy="1265237"/>
          </a:xfrm>
        </p:spPr>
        <p:txBody>
          <a:bodyPr>
            <a:normAutofit/>
          </a:bodyPr>
          <a:lstStyle/>
          <a:p>
            <a:r>
              <a:rPr lang="en-IN" dirty="0"/>
              <a:t>Example 2.1.2: Method of Integrating Factors (part three)</a:t>
            </a:r>
            <a:endParaRPr lang="en-US" dirty="0"/>
          </a:p>
        </p:txBody>
      </p:sp>
      <p:sp>
        <p:nvSpPr>
          <p:cNvPr id="3" name="Content Placeholder 2">
            <a:extLst>
              <a:ext uri="{FF2B5EF4-FFF2-40B4-BE49-F238E27FC236}">
                <a16:creationId xmlns:a16="http://schemas.microsoft.com/office/drawing/2014/main" id="{C5D70471-ADD2-4C94-89E6-1EDA5129359C}"/>
              </a:ext>
            </a:extLst>
          </p:cNvPr>
          <p:cNvSpPr>
            <a:spLocks noGrp="1"/>
          </p:cNvSpPr>
          <p:nvPr>
            <p:ph sz="quarter" idx="15"/>
          </p:nvPr>
        </p:nvSpPr>
        <p:spPr>
          <a:xfrm>
            <a:off x="380060" y="1692274"/>
            <a:ext cx="8534400" cy="746125"/>
          </a:xfrm>
        </p:spPr>
        <p:txBody>
          <a:bodyPr/>
          <a:lstStyle/>
          <a:p>
            <a:pPr algn="l"/>
            <a:r>
              <a:rPr lang="en-US" sz="2000" u="sng" dirty="0"/>
              <a:t>Step Four</a:t>
            </a:r>
            <a:r>
              <a:rPr lang="en-US" sz="2000" dirty="0"/>
              <a:t>: Use initial conditions to find the particular solution.</a:t>
            </a:r>
          </a:p>
          <a:p>
            <a:pPr algn="l"/>
            <a:r>
              <a:rPr lang="en-US" sz="2000" dirty="0"/>
              <a:t>Initial Condition: Solution should pass through (0,1) so 𝑡 = 0 when 𝑦 = 0.</a:t>
            </a:r>
          </a:p>
        </p:txBody>
      </p:sp>
      <p:graphicFrame>
        <p:nvGraphicFramePr>
          <p:cNvPr id="9" name="Object 8" descr="one equals three divided by five plus c right triple arrow c equals two divided by five right triple arrow y equals three divided by five times e super t solidus three plus two divided by five times e super negative t solidus two">
            <a:extLst>
              <a:ext uri="{FF2B5EF4-FFF2-40B4-BE49-F238E27FC236}">
                <a16:creationId xmlns:a16="http://schemas.microsoft.com/office/drawing/2014/main" id="{775C14B1-5AB3-482E-999F-FB324356C269}"/>
              </a:ext>
            </a:extLst>
          </p:cNvPr>
          <p:cNvGraphicFramePr>
            <a:graphicFrameLocks noChangeAspect="1"/>
          </p:cNvGraphicFramePr>
          <p:nvPr>
            <p:extLst>
              <p:ext uri="{D42A27DB-BD31-4B8C-83A1-F6EECF244321}">
                <p14:modId xmlns:p14="http://schemas.microsoft.com/office/powerpoint/2010/main" val="2362912791"/>
              </p:ext>
            </p:extLst>
          </p:nvPr>
        </p:nvGraphicFramePr>
        <p:xfrm>
          <a:off x="2485745" y="2482204"/>
          <a:ext cx="4172510" cy="634059"/>
        </p:xfrm>
        <a:graphic>
          <a:graphicData uri="http://schemas.openxmlformats.org/presentationml/2006/ole">
            <mc:AlternateContent xmlns:mc="http://schemas.openxmlformats.org/markup-compatibility/2006">
              <mc:Choice xmlns:v="urn:schemas-microsoft-com:vml" Requires="v">
                <p:oleObj name="Equation" r:id="rId2" imgW="2590560" imgH="393480" progId="Equation.DSMT4">
                  <p:embed/>
                </p:oleObj>
              </mc:Choice>
              <mc:Fallback>
                <p:oleObj name="Equation" r:id="rId2" imgW="2590560" imgH="393480" progId="Equation.DSMT4">
                  <p:embed/>
                  <p:pic>
                    <p:nvPicPr>
                      <p:cNvPr id="4" name="Object 3"/>
                      <p:cNvPicPr/>
                      <p:nvPr/>
                    </p:nvPicPr>
                    <p:blipFill>
                      <a:blip r:embed="rId3"/>
                      <a:stretch>
                        <a:fillRect/>
                      </a:stretch>
                    </p:blipFill>
                    <p:spPr>
                      <a:xfrm>
                        <a:off x="2485745" y="2482204"/>
                        <a:ext cx="4172510" cy="63405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E8808298-14E1-43F8-A48A-0F08FE038847}"/>
              </a:ext>
            </a:extLst>
          </p:cNvPr>
          <p:cNvSpPr>
            <a:spLocks noGrp="1"/>
          </p:cNvSpPr>
          <p:nvPr>
            <p:ph sz="quarter" idx="16"/>
          </p:nvPr>
        </p:nvSpPr>
        <p:spPr>
          <a:xfrm>
            <a:off x="378258" y="3334012"/>
            <a:ext cx="3736541" cy="1618987"/>
          </a:xfrm>
        </p:spPr>
        <p:txBody>
          <a:bodyPr/>
          <a:lstStyle/>
          <a:p>
            <a:pPr>
              <a:lnSpc>
                <a:spcPct val="100000"/>
              </a:lnSpc>
              <a:spcBef>
                <a:spcPts val="624"/>
              </a:spcBef>
              <a:spcAft>
                <a:spcPts val="1800"/>
              </a:spcAft>
            </a:pPr>
            <a:r>
              <a:rPr lang="en-US" sz="2000" u="sng" dirty="0"/>
              <a:t>Step Five</a:t>
            </a:r>
            <a:r>
              <a:rPr lang="en-US" sz="2000" dirty="0"/>
              <a:t>: Examine families of particular solutions graphically</a:t>
            </a:r>
          </a:p>
          <a:p>
            <a:pPr>
              <a:lnSpc>
                <a:spcPct val="100000"/>
              </a:lnSpc>
              <a:spcBef>
                <a:spcPts val="624"/>
              </a:spcBef>
              <a:spcAft>
                <a:spcPts val="1800"/>
              </a:spcAft>
            </a:pPr>
            <a:r>
              <a:rPr lang="en-US" sz="2000" dirty="0"/>
              <a:t>Figure 2.1.1 Direction field and integral curves for</a:t>
            </a:r>
          </a:p>
        </p:txBody>
      </p:sp>
      <p:graphicFrame>
        <p:nvGraphicFramePr>
          <p:cNvPr id="10" name="Object 9" descr="equation left hand side y super prime plus one divided by two times y equals right hand side one divided by two times e super t divided by three semicolon">
            <a:extLst>
              <a:ext uri="{FF2B5EF4-FFF2-40B4-BE49-F238E27FC236}">
                <a16:creationId xmlns:a16="http://schemas.microsoft.com/office/drawing/2014/main" id="{8151178D-3068-4255-AAB5-39EFAAF035A3}"/>
              </a:ext>
            </a:extLst>
          </p:cNvPr>
          <p:cNvGraphicFramePr>
            <a:graphicFrameLocks noChangeAspect="1"/>
          </p:cNvGraphicFramePr>
          <p:nvPr>
            <p:extLst>
              <p:ext uri="{D42A27DB-BD31-4B8C-83A1-F6EECF244321}">
                <p14:modId xmlns:p14="http://schemas.microsoft.com/office/powerpoint/2010/main" val="386447040"/>
              </p:ext>
            </p:extLst>
          </p:nvPr>
        </p:nvGraphicFramePr>
        <p:xfrm>
          <a:off x="2423953" y="4553894"/>
          <a:ext cx="1352296" cy="524015"/>
        </p:xfrm>
        <a:graphic>
          <a:graphicData uri="http://schemas.openxmlformats.org/presentationml/2006/ole">
            <mc:AlternateContent xmlns:mc="http://schemas.openxmlformats.org/markup-compatibility/2006">
              <mc:Choice xmlns:v="urn:schemas-microsoft-com:vml" Requires="v">
                <p:oleObj name="Equation" r:id="rId4" imgW="1015920" imgH="393480" progId="Equation.DSMT4">
                  <p:embed/>
                </p:oleObj>
              </mc:Choice>
              <mc:Fallback>
                <p:oleObj name="Equation" r:id="rId4" imgW="1015920" imgH="393480" progId="Equation.DSMT4">
                  <p:embed/>
                  <p:pic>
                    <p:nvPicPr>
                      <p:cNvPr id="5" name="Object 4"/>
                      <p:cNvPicPr>
                        <a:picLocks noChangeAspect="1" noChangeArrowheads="1"/>
                      </p:cNvPicPr>
                      <p:nvPr/>
                    </p:nvPicPr>
                    <p:blipFill>
                      <a:blip r:embed="rId5"/>
                      <a:srcRect/>
                      <a:stretch>
                        <a:fillRect/>
                      </a:stretch>
                    </p:blipFill>
                    <p:spPr bwMode="auto">
                      <a:xfrm>
                        <a:off x="2423953" y="4553894"/>
                        <a:ext cx="1352296" cy="524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1708DE92-9A95-45C4-BB64-753583337CD2}"/>
              </a:ext>
            </a:extLst>
          </p:cNvPr>
          <p:cNvSpPr>
            <a:spLocks noGrp="1"/>
          </p:cNvSpPr>
          <p:nvPr>
            <p:ph sz="quarter" idx="18"/>
          </p:nvPr>
        </p:nvSpPr>
        <p:spPr>
          <a:xfrm>
            <a:off x="378258" y="5029200"/>
            <a:ext cx="3368947" cy="743149"/>
          </a:xfrm>
        </p:spPr>
        <p:txBody>
          <a:bodyPr/>
          <a:lstStyle/>
          <a:p>
            <a:pPr marL="0" indent="0">
              <a:buNone/>
            </a:pPr>
            <a:r>
              <a:rPr lang="en-US" sz="2000" dirty="0"/>
              <a:t>the green curve passes through initial condition point (0,1).</a:t>
            </a:r>
          </a:p>
        </p:txBody>
      </p:sp>
      <p:pic>
        <p:nvPicPr>
          <p:cNvPr id="20" name="Picture Placeholder 19" descr="A graph shows integral curves of a differential equation with a direction field in the background. The horizontal and vertical axes are labeled t and y, respectively. The t axis is marked from 0 to 6 in increments of 1, and the y axis is marked from negative 2 to 4 in increments of 1. The direction field in the background consists of small line segments. Above y equals 1, from the left, the line segments slope downward to the right with their slopes decreasing as we move rightward until they become almost horizontal, after which they slope upward to the right with their slopes increasing. Below y equals 1, the line segments slope upward to the right with their slopes increasing on moving rightward. The first curve starts at (0, 4), decreases concave up to (2.4, 2.8), and then increases concave up to (5.7, 4). The second curve starts at (0, 3), decreases concave up to (1.6, 2.2), and then increases concave up to (5.7, 4). The third curve starts at (0, 2), decreases concave up to (1.5, 1.8), and then increases concave up to (5.7, 4). The fourth curve, shaded in green, starts at (0, 1) and rises concave up to (5.7, 4). The fifth curve starts at the origin and increases concave up to (5.7, 4). The sixth curve starts at (0, negative 1), initially increases concave down to (3, 1), and then increases concave up to (5.7, 4). The seventh curve starts at (0, negative 2), initially increases concave down to (1.75, 0), and then increases concave up to (5.7, 4). All values are estimated.">
            <a:extLst>
              <a:ext uri="{FF2B5EF4-FFF2-40B4-BE49-F238E27FC236}">
                <a16:creationId xmlns:a16="http://schemas.microsoft.com/office/drawing/2014/main" id="{35BE4475-7212-41CB-88DC-2F9E6298B1E7}"/>
              </a:ext>
            </a:extLst>
          </p:cNvPr>
          <p:cNvPicPr>
            <a:picLocks noGrp="1" noChangeAspect="1"/>
          </p:cNvPicPr>
          <p:nvPr>
            <p:ph type="pic" sz="quarter" idx="19"/>
          </p:nvPr>
        </p:nvPicPr>
        <p:blipFill>
          <a:blip r:embed="rId6"/>
          <a:stretch>
            <a:fillRect/>
          </a:stretch>
        </p:blipFill>
        <p:spPr>
          <a:xfrm>
            <a:off x="4532287" y="3169943"/>
            <a:ext cx="4036702" cy="2683977"/>
          </a:xfrm>
          <a:prstGeom prst="rect">
            <a:avLst/>
          </a:prstGeom>
        </p:spPr>
      </p:pic>
      <p:sp>
        <p:nvSpPr>
          <p:cNvPr id="8" name="Content Placeholder 7">
            <a:extLst>
              <a:ext uri="{FF2B5EF4-FFF2-40B4-BE49-F238E27FC236}">
                <a16:creationId xmlns:a16="http://schemas.microsoft.com/office/drawing/2014/main" id="{B1E3D3C3-257F-42A3-847D-0920E4CAB76A}"/>
              </a:ext>
            </a:extLst>
          </p:cNvPr>
          <p:cNvSpPr>
            <a:spLocks noGrp="1"/>
          </p:cNvSpPr>
          <p:nvPr>
            <p:ph sz="quarter" idx="21"/>
          </p:nvPr>
        </p:nvSpPr>
        <p:spPr>
          <a:xfrm>
            <a:off x="5548591" y="5869500"/>
            <a:ext cx="1777393" cy="378900"/>
          </a:xfrm>
        </p:spPr>
        <p:txBody>
          <a:bodyPr/>
          <a:lstStyle/>
          <a:p>
            <a:pPr marL="0" indent="0" algn="ctr">
              <a:buNone/>
            </a:pPr>
            <a:r>
              <a:rPr lang="en-US" sz="2000" dirty="0"/>
              <a:t>Figure 2.1.1</a:t>
            </a:r>
          </a:p>
        </p:txBody>
      </p:sp>
    </p:spTree>
    <p:extLst>
      <p:ext uri="{BB962C8B-B14F-4D97-AF65-F5344CB8AC3E}">
        <p14:creationId xmlns:p14="http://schemas.microsoft.com/office/powerpoint/2010/main" val="426783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738EE-D287-45C6-9068-FF930EE902CA}"/>
              </a:ext>
            </a:extLst>
          </p:cNvPr>
          <p:cNvSpPr>
            <a:spLocks noGrp="1"/>
          </p:cNvSpPr>
          <p:nvPr>
            <p:ph type="title"/>
          </p:nvPr>
        </p:nvSpPr>
        <p:spPr/>
        <p:txBody>
          <a:bodyPr>
            <a:noAutofit/>
          </a:bodyPr>
          <a:lstStyle/>
          <a:p>
            <a:r>
              <a:rPr lang="en-US" dirty="0"/>
              <a:t>More General Form For Integrating Factors</a:t>
            </a:r>
          </a:p>
        </p:txBody>
      </p:sp>
      <p:sp>
        <p:nvSpPr>
          <p:cNvPr id="3" name="Content Placeholder 2">
            <a:extLst>
              <a:ext uri="{FF2B5EF4-FFF2-40B4-BE49-F238E27FC236}">
                <a16:creationId xmlns:a16="http://schemas.microsoft.com/office/drawing/2014/main" id="{4CAFDDDD-136E-48D2-A21C-2CEBFDEEBDE2}"/>
              </a:ext>
            </a:extLst>
          </p:cNvPr>
          <p:cNvSpPr>
            <a:spLocks noGrp="1"/>
          </p:cNvSpPr>
          <p:nvPr>
            <p:ph sz="quarter" idx="15"/>
          </p:nvPr>
        </p:nvSpPr>
        <p:spPr>
          <a:xfrm>
            <a:off x="380060" y="1692275"/>
            <a:ext cx="8534400" cy="822326"/>
          </a:xfrm>
        </p:spPr>
        <p:txBody>
          <a:bodyPr/>
          <a:lstStyle/>
          <a:p>
            <a:pPr algn="l">
              <a:lnSpc>
                <a:spcPct val="100000"/>
              </a:lnSpc>
            </a:pPr>
            <a:r>
              <a:rPr lang="en-US" sz="2400" dirty="0"/>
              <a:t>We can extended the concept of integrating factors to linear ODE’s of the form:</a:t>
            </a:r>
          </a:p>
        </p:txBody>
      </p:sp>
      <p:graphicFrame>
        <p:nvGraphicFramePr>
          <p:cNvPr id="10" name="Object 9" descr="d times y divided by d times t plus a times y equals g of t">
            <a:extLst>
              <a:ext uri="{FF2B5EF4-FFF2-40B4-BE49-F238E27FC236}">
                <a16:creationId xmlns:a16="http://schemas.microsoft.com/office/drawing/2014/main" id="{D9457D84-5B68-4AF6-BA82-EBDF9CF848C4}"/>
              </a:ext>
            </a:extLst>
          </p:cNvPr>
          <p:cNvGraphicFramePr>
            <a:graphicFrameLocks noChangeAspect="1"/>
          </p:cNvGraphicFramePr>
          <p:nvPr>
            <p:extLst>
              <p:ext uri="{D42A27DB-BD31-4B8C-83A1-F6EECF244321}">
                <p14:modId xmlns:p14="http://schemas.microsoft.com/office/powerpoint/2010/main" val="2922879405"/>
              </p:ext>
            </p:extLst>
          </p:nvPr>
        </p:nvGraphicFramePr>
        <p:xfrm>
          <a:off x="1989420" y="2084019"/>
          <a:ext cx="1250874" cy="524015"/>
        </p:xfrm>
        <a:graphic>
          <a:graphicData uri="http://schemas.openxmlformats.org/presentationml/2006/ole">
            <mc:AlternateContent xmlns:mc="http://schemas.openxmlformats.org/markup-compatibility/2006">
              <mc:Choice xmlns:v="urn:schemas-microsoft-com:vml" Requires="v">
                <p:oleObj name="Equation" r:id="rId2" imgW="939600" imgH="393480" progId="Equation.DSMT4">
                  <p:embed/>
                </p:oleObj>
              </mc:Choice>
              <mc:Fallback>
                <p:oleObj name="Equation" r:id="rId2" imgW="939600" imgH="393480" progId="Equation.DSMT4">
                  <p:embed/>
                  <p:pic>
                    <p:nvPicPr>
                      <p:cNvPr id="6" name="Object 5"/>
                      <p:cNvPicPr/>
                      <p:nvPr/>
                    </p:nvPicPr>
                    <p:blipFill>
                      <a:blip r:embed="rId3"/>
                      <a:stretch>
                        <a:fillRect/>
                      </a:stretch>
                    </p:blipFill>
                    <p:spPr>
                      <a:xfrm>
                        <a:off x="1989420" y="2084019"/>
                        <a:ext cx="1250874" cy="52401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11D6CB85-4EBA-4044-89B1-FF070B42426D}"/>
                  </a:ext>
                </a:extLst>
              </p:cNvPr>
              <p:cNvSpPr>
                <a:spLocks noGrp="1"/>
              </p:cNvSpPr>
              <p:nvPr>
                <p:ph sz="quarter" idx="16"/>
              </p:nvPr>
            </p:nvSpPr>
            <p:spPr>
              <a:xfrm>
                <a:off x="3939390" y="2198159"/>
                <a:ext cx="4770749" cy="935567"/>
              </a:xfrm>
            </p:spPr>
            <p:txBody>
              <a:bodyPr/>
              <a:lstStyle/>
              <a:p>
                <a:pPr>
                  <a:lnSpc>
                    <a:spcPct val="100000"/>
                  </a:lnSpc>
                </a:pPr>
                <a:r>
                  <a:rPr lang="en-US" sz="2400" dirty="0"/>
                  <a:t>Where </a:t>
                </a:r>
                <a14:m>
                  <m:oMath xmlns:m="http://schemas.openxmlformats.org/officeDocument/2006/math">
                    <m:r>
                      <a:rPr lang="en-US" sz="2400" i="1">
                        <a:latin typeface="Cambria Math" panose="02040503050406030204" pitchFamily="18" charset="0"/>
                      </a:rPr>
                      <m:t>𝑎</m:t>
                    </m:r>
                  </m:oMath>
                </a14:m>
                <a:r>
                  <a:rPr lang="en-US" sz="2400" dirty="0"/>
                  <a:t> is a constant and </a:t>
                </a:r>
                <a:r>
                  <a:rPr lang="en-US" sz="2400" i="1" dirty="0"/>
                  <a:t>g</a:t>
                </a:r>
                <a:r>
                  <a:rPr lang="en-US" sz="2400" dirty="0"/>
                  <a:t>(𝑡) is a given function.</a:t>
                </a:r>
              </a:p>
            </p:txBody>
          </p:sp>
        </mc:Choice>
        <mc:Fallback xmlns="">
          <p:sp>
            <p:nvSpPr>
              <p:cNvPr id="4" name="Content Placeholder 3">
                <a:extLst>
                  <a:ext uri="{FF2B5EF4-FFF2-40B4-BE49-F238E27FC236}">
                    <a16:creationId xmlns:a16="http://schemas.microsoft.com/office/drawing/2014/main" id="{11D6CB85-4EBA-4044-89B1-FF070B42426D}"/>
                  </a:ext>
                </a:extLst>
              </p:cNvPr>
              <p:cNvSpPr>
                <a:spLocks noGrp="1" noRot="1" noChangeAspect="1" noMove="1" noResize="1" noEditPoints="1" noAdjustHandles="1" noChangeArrowheads="1" noChangeShapeType="1" noTextEdit="1"/>
              </p:cNvSpPr>
              <p:nvPr>
                <p:ph sz="quarter" idx="16"/>
              </p:nvPr>
            </p:nvSpPr>
            <p:spPr>
              <a:xfrm>
                <a:off x="3939390" y="2198159"/>
                <a:ext cx="4770749" cy="935567"/>
              </a:xfrm>
              <a:blipFill>
                <a:blip r:embed="rId5"/>
                <a:stretch>
                  <a:fillRect l="-1916" t="-5882" b="-3268"/>
                </a:stretch>
              </a:blipFill>
            </p:spPr>
            <p:txBody>
              <a:bodyPr/>
              <a:lstStyle/>
              <a:p>
                <a:r>
                  <a:rPr lang="en-US">
                    <a:noFill/>
                  </a:rPr>
                  <a:t> </a:t>
                </a:r>
              </a:p>
            </p:txBody>
          </p:sp>
        </mc:Fallback>
      </mc:AlternateContent>
      <p:sp>
        <p:nvSpPr>
          <p:cNvPr id="5" name="Content Placeholder 4">
            <a:extLst>
              <a:ext uri="{FF2B5EF4-FFF2-40B4-BE49-F238E27FC236}">
                <a16:creationId xmlns:a16="http://schemas.microsoft.com/office/drawing/2014/main" id="{BA343562-B2CE-4F79-894C-F578866B6CE6}"/>
              </a:ext>
            </a:extLst>
          </p:cNvPr>
          <p:cNvSpPr>
            <a:spLocks noGrp="1"/>
          </p:cNvSpPr>
          <p:nvPr>
            <p:ph sz="quarter" idx="18"/>
          </p:nvPr>
        </p:nvSpPr>
        <p:spPr>
          <a:xfrm>
            <a:off x="290568" y="3517900"/>
            <a:ext cx="3648822" cy="520700"/>
          </a:xfrm>
        </p:spPr>
        <p:txBody>
          <a:bodyPr/>
          <a:lstStyle/>
          <a:p>
            <a:pPr marL="0" indent="0">
              <a:buNone/>
            </a:pPr>
            <a:r>
              <a:rPr lang="en-US" sz="2400" dirty="0"/>
              <a:t>Start with integration factor</a:t>
            </a:r>
          </a:p>
        </p:txBody>
      </p:sp>
      <p:graphicFrame>
        <p:nvGraphicFramePr>
          <p:cNvPr id="11" name="Object 10" descr="d times mu divided by d times t plus a times mu">
            <a:extLst>
              <a:ext uri="{FF2B5EF4-FFF2-40B4-BE49-F238E27FC236}">
                <a16:creationId xmlns:a16="http://schemas.microsoft.com/office/drawing/2014/main" id="{147638B3-B63E-42C8-A56C-6F8894DE974E}"/>
              </a:ext>
            </a:extLst>
          </p:cNvPr>
          <p:cNvGraphicFramePr>
            <a:graphicFrameLocks noChangeAspect="1"/>
          </p:cNvGraphicFramePr>
          <p:nvPr>
            <p:extLst>
              <p:ext uri="{D42A27DB-BD31-4B8C-83A1-F6EECF244321}">
                <p14:modId xmlns:p14="http://schemas.microsoft.com/office/powerpoint/2010/main" val="2009805827"/>
              </p:ext>
            </p:extLst>
          </p:nvPr>
        </p:nvGraphicFramePr>
        <p:xfrm>
          <a:off x="3846513" y="3502025"/>
          <a:ext cx="874712" cy="576263"/>
        </p:xfrm>
        <a:graphic>
          <a:graphicData uri="http://schemas.openxmlformats.org/presentationml/2006/ole">
            <mc:AlternateContent xmlns:mc="http://schemas.openxmlformats.org/markup-compatibility/2006">
              <mc:Choice xmlns:v="urn:schemas-microsoft-com:vml" Requires="v">
                <p:oleObj name="Equation" r:id="rId6" imgW="596880" imgH="393480" progId="Equation.DSMT4">
                  <p:embed/>
                </p:oleObj>
              </mc:Choice>
              <mc:Fallback>
                <p:oleObj name="Equation" r:id="rId6" imgW="596880" imgH="393480" progId="Equation.DSMT4">
                  <p:embed/>
                  <p:pic>
                    <p:nvPicPr>
                      <p:cNvPr id="7" name="Object 6"/>
                      <p:cNvPicPr>
                        <a:picLocks noChangeAspect="1" noChangeArrowheads="1"/>
                      </p:cNvPicPr>
                      <p:nvPr/>
                    </p:nvPicPr>
                    <p:blipFill>
                      <a:blip r:embed="rId7"/>
                      <a:srcRect/>
                      <a:stretch>
                        <a:fillRect/>
                      </a:stretch>
                    </p:blipFill>
                    <p:spPr bwMode="auto">
                      <a:xfrm>
                        <a:off x="3846513" y="3502025"/>
                        <a:ext cx="8747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61CA9603-7089-47B1-BAB0-B07D41662A98}"/>
              </a:ext>
            </a:extLst>
          </p:cNvPr>
          <p:cNvSpPr>
            <a:spLocks noGrp="1"/>
          </p:cNvSpPr>
          <p:nvPr>
            <p:ph sz="quarter" idx="21"/>
          </p:nvPr>
        </p:nvSpPr>
        <p:spPr>
          <a:xfrm>
            <a:off x="4724400" y="3544357"/>
            <a:ext cx="4103631" cy="494243"/>
          </a:xfrm>
        </p:spPr>
        <p:txBody>
          <a:bodyPr/>
          <a:lstStyle/>
          <a:p>
            <a:pPr marL="0" indent="0">
              <a:buNone/>
            </a:pPr>
            <a:r>
              <a:rPr lang="en-US" sz="2400" dirty="0"/>
              <a:t>and apply it to the ODE above:</a:t>
            </a:r>
          </a:p>
        </p:txBody>
      </p:sp>
      <p:graphicFrame>
        <p:nvGraphicFramePr>
          <p:cNvPr id="12" name="Object 11" descr="equation left hand side e super a times t times d times y divided by d times t plus a times e super a times t times y equals right hand side e super a times t times g of t right double arrow equation left hand side d divided by d times t times open left parenthesis e super a times t times y close equals right hand side e super a times t times g of t right double arrow e super a times t times y equals integral eatgtdt plus c">
            <a:extLst>
              <a:ext uri="{FF2B5EF4-FFF2-40B4-BE49-F238E27FC236}">
                <a16:creationId xmlns:a16="http://schemas.microsoft.com/office/drawing/2014/main" id="{50E32F1E-1850-4EEA-AA54-BBF3353D0D06}"/>
              </a:ext>
            </a:extLst>
          </p:cNvPr>
          <p:cNvGraphicFramePr>
            <a:graphicFrameLocks noChangeAspect="1"/>
          </p:cNvGraphicFramePr>
          <p:nvPr>
            <p:extLst>
              <p:ext uri="{D42A27DB-BD31-4B8C-83A1-F6EECF244321}">
                <p14:modId xmlns:p14="http://schemas.microsoft.com/office/powerpoint/2010/main" val="2418209598"/>
              </p:ext>
            </p:extLst>
          </p:nvPr>
        </p:nvGraphicFramePr>
        <p:xfrm>
          <a:off x="990600" y="4129190"/>
          <a:ext cx="7117811" cy="634059"/>
        </p:xfrm>
        <a:graphic>
          <a:graphicData uri="http://schemas.openxmlformats.org/presentationml/2006/ole">
            <mc:AlternateContent xmlns:mc="http://schemas.openxmlformats.org/markup-compatibility/2006">
              <mc:Choice xmlns:v="urn:schemas-microsoft-com:vml" Requires="v">
                <p:oleObj name="Equation" r:id="rId8" imgW="4419360" imgH="393480" progId="Equation.DSMT4">
                  <p:embed/>
                </p:oleObj>
              </mc:Choice>
              <mc:Fallback>
                <p:oleObj name="Equation" r:id="rId8" imgW="4419360" imgH="393480" progId="Equation.DSMT4">
                  <p:embed/>
                  <p:pic>
                    <p:nvPicPr>
                      <p:cNvPr id="8" name="Object 7"/>
                      <p:cNvPicPr>
                        <a:picLocks noChangeAspect="1" noChangeArrowheads="1"/>
                      </p:cNvPicPr>
                      <p:nvPr/>
                    </p:nvPicPr>
                    <p:blipFill>
                      <a:blip r:embed="rId9"/>
                      <a:srcRect/>
                      <a:stretch>
                        <a:fillRect/>
                      </a:stretch>
                    </p:blipFill>
                    <p:spPr bwMode="auto">
                      <a:xfrm>
                        <a:off x="990600" y="4129190"/>
                        <a:ext cx="7117811"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a:extLst>
              <a:ext uri="{FF2B5EF4-FFF2-40B4-BE49-F238E27FC236}">
                <a16:creationId xmlns:a16="http://schemas.microsoft.com/office/drawing/2014/main" id="{0B30A70A-D678-4626-8D90-F855565E5C19}"/>
              </a:ext>
            </a:extLst>
          </p:cNvPr>
          <p:cNvSpPr>
            <a:spLocks noGrp="1"/>
          </p:cNvSpPr>
          <p:nvPr>
            <p:ph sz="quarter" idx="22"/>
          </p:nvPr>
        </p:nvSpPr>
        <p:spPr>
          <a:xfrm>
            <a:off x="380059" y="4839757"/>
            <a:ext cx="3125141" cy="494243"/>
          </a:xfrm>
        </p:spPr>
        <p:txBody>
          <a:bodyPr/>
          <a:lstStyle/>
          <a:p>
            <a:pPr marL="0" indent="0">
              <a:buNone/>
            </a:pPr>
            <a:r>
              <a:rPr lang="en-US" sz="2400" dirty="0"/>
              <a:t>General Form Solution:</a:t>
            </a:r>
          </a:p>
        </p:txBody>
      </p:sp>
      <p:graphicFrame>
        <p:nvGraphicFramePr>
          <p:cNvPr id="13" name="Object 12" descr="multiline equation line 1  y equals e super negative a times t integral t zero teasgsds plus ce minus at line 2  up right arrow line 3 Choice of t sub zero will determine c and particular solution">
            <a:extLst>
              <a:ext uri="{FF2B5EF4-FFF2-40B4-BE49-F238E27FC236}">
                <a16:creationId xmlns:a16="http://schemas.microsoft.com/office/drawing/2014/main" id="{2CB42B35-ACA6-49A1-B342-EA9524B20BE9}"/>
              </a:ext>
            </a:extLst>
          </p:cNvPr>
          <p:cNvGraphicFramePr>
            <a:graphicFrameLocks noChangeAspect="1"/>
          </p:cNvGraphicFramePr>
          <p:nvPr>
            <p:extLst>
              <p:ext uri="{D42A27DB-BD31-4B8C-83A1-F6EECF244321}">
                <p14:modId xmlns:p14="http://schemas.microsoft.com/office/powerpoint/2010/main" val="2545526489"/>
              </p:ext>
            </p:extLst>
          </p:nvPr>
        </p:nvGraphicFramePr>
        <p:xfrm>
          <a:off x="3430256" y="4822271"/>
          <a:ext cx="5256544" cy="1349929"/>
        </p:xfrm>
        <a:graphic>
          <a:graphicData uri="http://schemas.openxmlformats.org/presentationml/2006/ole">
            <mc:AlternateContent xmlns:mc="http://schemas.openxmlformats.org/markup-compatibility/2006">
              <mc:Choice xmlns:v="urn:schemas-microsoft-com:vml" Requires="v">
                <p:oleObj name="Equation" r:id="rId10" imgW="3263760" imgH="838080" progId="Equation.DSMT4">
                  <p:embed/>
                </p:oleObj>
              </mc:Choice>
              <mc:Fallback>
                <p:oleObj name="Equation" r:id="rId10" imgW="3263760" imgH="838080" progId="Equation.DSMT4">
                  <p:embed/>
                  <p:pic>
                    <p:nvPicPr>
                      <p:cNvPr id="16" name="Object 15"/>
                      <p:cNvPicPr/>
                      <p:nvPr/>
                    </p:nvPicPr>
                    <p:blipFill>
                      <a:blip r:embed="rId11"/>
                      <a:stretch>
                        <a:fillRect/>
                      </a:stretch>
                    </p:blipFill>
                    <p:spPr>
                      <a:xfrm>
                        <a:off x="3430256" y="4822271"/>
                        <a:ext cx="5256544" cy="1349929"/>
                      </a:xfrm>
                      <a:prstGeom prst="rect">
                        <a:avLst/>
                      </a:prstGeom>
                    </p:spPr>
                  </p:pic>
                </p:oleObj>
              </mc:Fallback>
            </mc:AlternateContent>
          </a:graphicData>
        </a:graphic>
      </p:graphicFrame>
    </p:spTree>
    <p:extLst>
      <p:ext uri="{BB962C8B-B14F-4D97-AF65-F5344CB8AC3E}">
        <p14:creationId xmlns:p14="http://schemas.microsoft.com/office/powerpoint/2010/main" val="1042496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234A-11C0-43C0-AC9C-74FC850D63F0}"/>
              </a:ext>
            </a:extLst>
          </p:cNvPr>
          <p:cNvSpPr>
            <a:spLocks noGrp="1"/>
          </p:cNvSpPr>
          <p:nvPr>
            <p:ph type="title"/>
          </p:nvPr>
        </p:nvSpPr>
        <p:spPr>
          <a:xfrm>
            <a:off x="281354" y="457199"/>
            <a:ext cx="8534400" cy="1265237"/>
          </a:xfrm>
        </p:spPr>
        <p:txBody>
          <a:bodyPr>
            <a:normAutofit/>
          </a:bodyPr>
          <a:lstStyle/>
          <a:p>
            <a:r>
              <a:rPr lang="en-IN" dirty="0"/>
              <a:t>Example 2.1.3: Application of General Integrating Factor (part one)</a:t>
            </a:r>
            <a:endParaRPr lang="en-US" dirty="0"/>
          </a:p>
        </p:txBody>
      </p:sp>
      <p:sp>
        <p:nvSpPr>
          <p:cNvPr id="3" name="Content Placeholder 2">
            <a:extLst>
              <a:ext uri="{FF2B5EF4-FFF2-40B4-BE49-F238E27FC236}">
                <a16:creationId xmlns:a16="http://schemas.microsoft.com/office/drawing/2014/main" id="{6E099182-5CD0-47E3-B6EB-861D50835881}"/>
              </a:ext>
            </a:extLst>
          </p:cNvPr>
          <p:cNvSpPr>
            <a:spLocks noGrp="1"/>
          </p:cNvSpPr>
          <p:nvPr>
            <p:ph sz="quarter" idx="15"/>
          </p:nvPr>
        </p:nvSpPr>
        <p:spPr>
          <a:xfrm>
            <a:off x="380060" y="1692275"/>
            <a:ext cx="3582340" cy="425450"/>
          </a:xfrm>
        </p:spPr>
        <p:txBody>
          <a:bodyPr/>
          <a:lstStyle/>
          <a:p>
            <a:pPr algn="l"/>
            <a:r>
              <a:rPr lang="en-US" sz="2400" dirty="0"/>
              <a:t>Find the general solution to</a:t>
            </a:r>
            <a:endParaRPr lang="en-US" sz="2000" dirty="0"/>
          </a:p>
        </p:txBody>
      </p:sp>
      <p:graphicFrame>
        <p:nvGraphicFramePr>
          <p:cNvPr id="7" name="Object 6" descr="equation left hand side d times y divided by d times t minus two times y equals right hand side four minus t comma">
            <a:extLst>
              <a:ext uri="{FF2B5EF4-FFF2-40B4-BE49-F238E27FC236}">
                <a16:creationId xmlns:a16="http://schemas.microsoft.com/office/drawing/2014/main" id="{8D89A4F5-4CDF-46E9-B92A-95AD697F9247}"/>
              </a:ext>
            </a:extLst>
          </p:cNvPr>
          <p:cNvGraphicFramePr>
            <a:graphicFrameLocks noChangeAspect="1"/>
          </p:cNvGraphicFramePr>
          <p:nvPr>
            <p:extLst>
              <p:ext uri="{D42A27DB-BD31-4B8C-83A1-F6EECF244321}">
                <p14:modId xmlns:p14="http://schemas.microsoft.com/office/powerpoint/2010/main" val="1697834769"/>
              </p:ext>
            </p:extLst>
          </p:nvPr>
        </p:nvGraphicFramePr>
        <p:xfrm>
          <a:off x="3949571" y="1631719"/>
          <a:ext cx="1413149" cy="576417"/>
        </p:xfrm>
        <a:graphic>
          <a:graphicData uri="http://schemas.openxmlformats.org/presentationml/2006/ole">
            <mc:AlternateContent xmlns:mc="http://schemas.openxmlformats.org/markup-compatibility/2006">
              <mc:Choice xmlns:v="urn:schemas-microsoft-com:vml" Requires="v">
                <p:oleObj name="Equation" r:id="rId2" imgW="965160" imgH="393480" progId="Equation.DSMT4">
                  <p:embed/>
                </p:oleObj>
              </mc:Choice>
              <mc:Fallback>
                <p:oleObj name="Equation" r:id="rId2" imgW="965160" imgH="393480" progId="Equation.DSMT4">
                  <p:embed/>
                  <p:pic>
                    <p:nvPicPr>
                      <p:cNvPr id="10" name="Object 9"/>
                      <p:cNvPicPr>
                        <a:picLocks noChangeAspect="1" noChangeArrowheads="1"/>
                      </p:cNvPicPr>
                      <p:nvPr/>
                    </p:nvPicPr>
                    <p:blipFill>
                      <a:blip r:embed="rId3"/>
                      <a:srcRect/>
                      <a:stretch>
                        <a:fillRect/>
                      </a:stretch>
                    </p:blipFill>
                    <p:spPr bwMode="auto">
                      <a:xfrm>
                        <a:off x="3949571" y="1631719"/>
                        <a:ext cx="1413149"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Content Placeholder 3">
            <a:extLst>
              <a:ext uri="{FF2B5EF4-FFF2-40B4-BE49-F238E27FC236}">
                <a16:creationId xmlns:a16="http://schemas.microsoft.com/office/drawing/2014/main" id="{20DBC659-B539-40A3-BAE4-54D0788BE1EE}"/>
              </a:ext>
            </a:extLst>
          </p:cNvPr>
          <p:cNvSpPr>
            <a:spLocks noGrp="1"/>
          </p:cNvSpPr>
          <p:nvPr>
            <p:ph sz="quarter" idx="16"/>
          </p:nvPr>
        </p:nvSpPr>
        <p:spPr>
          <a:xfrm>
            <a:off x="380060" y="1686542"/>
            <a:ext cx="8154340" cy="1590057"/>
          </a:xfrm>
        </p:spPr>
        <p:txBody>
          <a:bodyPr/>
          <a:lstStyle/>
          <a:p>
            <a:pPr indent="5024438">
              <a:lnSpc>
                <a:spcPct val="100000"/>
              </a:lnSpc>
              <a:spcBef>
                <a:spcPts val="624"/>
              </a:spcBef>
              <a:spcAft>
                <a:spcPts val="1800"/>
              </a:spcAft>
            </a:pPr>
            <a:r>
              <a:rPr lang="en-US" sz="2400" dirty="0"/>
              <a:t>plot graphs for several particular solutions, and discuss solution behavior as 𝑡 → ∞.</a:t>
            </a:r>
          </a:p>
          <a:p>
            <a:pPr>
              <a:lnSpc>
                <a:spcPct val="100000"/>
              </a:lnSpc>
              <a:spcBef>
                <a:spcPts val="624"/>
              </a:spcBef>
            </a:pPr>
            <a:r>
              <a:rPr lang="en-US" sz="2400" u="sng" dirty="0"/>
              <a:t>Step One</a:t>
            </a:r>
            <a:r>
              <a:rPr lang="en-US" sz="2400" dirty="0"/>
              <a:t>: Recognize that 𝑎 = −2, so the integrating factor is</a:t>
            </a:r>
          </a:p>
        </p:txBody>
      </p:sp>
      <p:graphicFrame>
        <p:nvGraphicFramePr>
          <p:cNvPr id="9" name="Object 8" descr="u of t equals e super negative two times t">
            <a:extLst>
              <a:ext uri="{FF2B5EF4-FFF2-40B4-BE49-F238E27FC236}">
                <a16:creationId xmlns:a16="http://schemas.microsoft.com/office/drawing/2014/main" id="{20C6D307-0AE2-4ABD-9A02-0E481EEB3AE9}"/>
              </a:ext>
            </a:extLst>
          </p:cNvPr>
          <p:cNvGraphicFramePr>
            <a:graphicFrameLocks noChangeAspect="1"/>
          </p:cNvGraphicFramePr>
          <p:nvPr>
            <p:extLst>
              <p:ext uri="{D42A27DB-BD31-4B8C-83A1-F6EECF244321}">
                <p14:modId xmlns:p14="http://schemas.microsoft.com/office/powerpoint/2010/main" val="2913437743"/>
              </p:ext>
            </p:extLst>
          </p:nvPr>
        </p:nvGraphicFramePr>
        <p:xfrm>
          <a:off x="7895584" y="2781114"/>
          <a:ext cx="1063580" cy="409069"/>
        </p:xfrm>
        <a:graphic>
          <a:graphicData uri="http://schemas.openxmlformats.org/presentationml/2006/ole">
            <mc:AlternateContent xmlns:mc="http://schemas.openxmlformats.org/markup-compatibility/2006">
              <mc:Choice xmlns:v="urn:schemas-microsoft-com:vml" Requires="v">
                <p:oleObj name="Equation" r:id="rId4" imgW="660240" imgH="253800" progId="Equation.DSMT4">
                  <p:embed/>
                </p:oleObj>
              </mc:Choice>
              <mc:Fallback>
                <p:oleObj name="Equation" r:id="rId4" imgW="660240" imgH="253800" progId="Equation.DSMT4">
                  <p:embed/>
                  <p:pic>
                    <p:nvPicPr>
                      <p:cNvPr id="11" name="Object 10"/>
                      <p:cNvPicPr>
                        <a:picLocks noChangeAspect="1" noChangeArrowheads="1"/>
                      </p:cNvPicPr>
                      <p:nvPr/>
                    </p:nvPicPr>
                    <p:blipFill>
                      <a:blip r:embed="rId5"/>
                      <a:srcRect/>
                      <a:stretch>
                        <a:fillRect/>
                      </a:stretch>
                    </p:blipFill>
                    <p:spPr bwMode="auto">
                      <a:xfrm>
                        <a:off x="7895584" y="2781114"/>
                        <a:ext cx="1063580"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1DF35B8E-C4FE-4A4D-8AAD-1A2E188C1321}"/>
              </a:ext>
            </a:extLst>
          </p:cNvPr>
          <p:cNvSpPr>
            <a:spLocks noGrp="1"/>
          </p:cNvSpPr>
          <p:nvPr>
            <p:ph sz="quarter" idx="18"/>
          </p:nvPr>
        </p:nvSpPr>
        <p:spPr>
          <a:xfrm>
            <a:off x="380060" y="3352800"/>
            <a:ext cx="8652374" cy="478632"/>
          </a:xfrm>
        </p:spPr>
        <p:txBody>
          <a:bodyPr/>
          <a:lstStyle/>
          <a:p>
            <a:pPr marL="0" indent="0">
              <a:buNone/>
            </a:pPr>
            <a:r>
              <a:rPr lang="en-US" sz="2400" u="sng" dirty="0"/>
              <a:t>Step Two</a:t>
            </a:r>
            <a:r>
              <a:rPr lang="en-US" sz="2400" dirty="0"/>
              <a:t>: Apply the integration factor and obtain a general solution.</a:t>
            </a:r>
          </a:p>
        </p:txBody>
      </p:sp>
      <p:graphicFrame>
        <p:nvGraphicFramePr>
          <p:cNvPr id="10" name="Object 9" descr="equation left hand side e super negative two times t times d times y divided by d times t minus two times e super negative two times t times y equals right hand side four times e super negative two times t minus t times e super negative two times t right double arrow equation left hand side d divided by d times t times open left parenthesis e super negative two times t times y close equals right hand side four times e super negative two times t minus t times e super negative two times t">
            <a:extLst>
              <a:ext uri="{FF2B5EF4-FFF2-40B4-BE49-F238E27FC236}">
                <a16:creationId xmlns:a16="http://schemas.microsoft.com/office/drawing/2014/main" id="{48353F3F-34F5-4505-92C9-B1F37A46CADC}"/>
              </a:ext>
            </a:extLst>
          </p:cNvPr>
          <p:cNvGraphicFramePr>
            <a:graphicFrameLocks noChangeAspect="1"/>
          </p:cNvGraphicFramePr>
          <p:nvPr>
            <p:extLst>
              <p:ext uri="{D42A27DB-BD31-4B8C-83A1-F6EECF244321}">
                <p14:modId xmlns:p14="http://schemas.microsoft.com/office/powerpoint/2010/main" val="3511199027"/>
              </p:ext>
            </p:extLst>
          </p:nvPr>
        </p:nvGraphicFramePr>
        <p:xfrm>
          <a:off x="1009489" y="4072798"/>
          <a:ext cx="7078129" cy="767212"/>
        </p:xfrm>
        <a:graphic>
          <a:graphicData uri="http://schemas.openxmlformats.org/presentationml/2006/ole">
            <mc:AlternateContent xmlns:mc="http://schemas.openxmlformats.org/markup-compatibility/2006">
              <mc:Choice xmlns:v="urn:schemas-microsoft-com:vml" Requires="v">
                <p:oleObj name="Equation" r:id="rId6" imgW="3632040" imgH="393480" progId="Equation.DSMT4">
                  <p:embed/>
                </p:oleObj>
              </mc:Choice>
              <mc:Fallback>
                <p:oleObj name="Equation" r:id="rId6" imgW="3632040" imgH="393480" progId="Equation.DSMT4">
                  <p:embed/>
                  <p:pic>
                    <p:nvPicPr>
                      <p:cNvPr id="12" name="Object 11"/>
                      <p:cNvPicPr>
                        <a:picLocks noChangeAspect="1" noChangeArrowheads="1"/>
                      </p:cNvPicPr>
                      <p:nvPr/>
                    </p:nvPicPr>
                    <p:blipFill>
                      <a:blip r:embed="rId7"/>
                      <a:srcRect/>
                      <a:stretch>
                        <a:fillRect/>
                      </a:stretch>
                    </p:blipFill>
                    <p:spPr bwMode="auto">
                      <a:xfrm>
                        <a:off x="1009489" y="4072798"/>
                        <a:ext cx="7078129" cy="7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descr="equation left hand side e super negative two times t equals right hand side sum with 4 summands negative two times e super negative two times t plus one divided by two times t times e super negative two times t plus one divided by four times e super negative two times t plus c right double arrow y equals sum with 3 summands negative seven divided by four plus one divided by two times t plus c times e super two times t">
            <a:extLst>
              <a:ext uri="{FF2B5EF4-FFF2-40B4-BE49-F238E27FC236}">
                <a16:creationId xmlns:a16="http://schemas.microsoft.com/office/drawing/2014/main" id="{49B89764-DD55-4901-B5FB-9A31EF353ADB}"/>
              </a:ext>
            </a:extLst>
          </p:cNvPr>
          <p:cNvGraphicFramePr>
            <a:graphicFrameLocks noChangeAspect="1"/>
          </p:cNvGraphicFramePr>
          <p:nvPr>
            <p:extLst>
              <p:ext uri="{D42A27DB-BD31-4B8C-83A1-F6EECF244321}">
                <p14:modId xmlns:p14="http://schemas.microsoft.com/office/powerpoint/2010/main" val="768276714"/>
              </p:ext>
            </p:extLst>
          </p:nvPr>
        </p:nvGraphicFramePr>
        <p:xfrm>
          <a:off x="1003300" y="5043488"/>
          <a:ext cx="7053263" cy="768350"/>
        </p:xfrm>
        <a:graphic>
          <a:graphicData uri="http://schemas.openxmlformats.org/presentationml/2006/ole">
            <mc:AlternateContent xmlns:mc="http://schemas.openxmlformats.org/markup-compatibility/2006">
              <mc:Choice xmlns:v="urn:schemas-microsoft-com:vml" Requires="v">
                <p:oleObj name="Equation" r:id="rId8" imgW="3619440" imgH="393480" progId="Equation.DSMT4">
                  <p:embed/>
                </p:oleObj>
              </mc:Choice>
              <mc:Fallback>
                <p:oleObj name="Equation" r:id="rId8" imgW="3619440" imgH="393480" progId="Equation.DSMT4">
                  <p:embed/>
                  <p:pic>
                    <p:nvPicPr>
                      <p:cNvPr id="13" name="Object 12"/>
                      <p:cNvPicPr>
                        <a:picLocks noChangeAspect="1" noChangeArrowheads="1"/>
                      </p:cNvPicPr>
                      <p:nvPr/>
                    </p:nvPicPr>
                    <p:blipFill>
                      <a:blip r:embed="rId9"/>
                      <a:srcRect/>
                      <a:stretch>
                        <a:fillRect/>
                      </a:stretch>
                    </p:blipFill>
                    <p:spPr bwMode="auto">
                      <a:xfrm>
                        <a:off x="1003300" y="5043488"/>
                        <a:ext cx="7053263"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4C7E288C-E6D8-4786-A6E2-F710CCA7C95D}"/>
              </a:ext>
            </a:extLst>
          </p:cNvPr>
          <p:cNvSpPr>
            <a:spLocks noGrp="1"/>
          </p:cNvSpPr>
          <p:nvPr>
            <p:ph sz="quarter" idx="21"/>
          </p:nvPr>
        </p:nvSpPr>
        <p:spPr>
          <a:xfrm>
            <a:off x="5695361" y="5845339"/>
            <a:ext cx="2315632" cy="457200"/>
          </a:xfrm>
        </p:spPr>
        <p:txBody>
          <a:bodyPr/>
          <a:lstStyle/>
          <a:p>
            <a:pPr marL="0" indent="0">
              <a:buNone/>
            </a:pPr>
            <a:r>
              <a:rPr lang="en-US" sz="2400" dirty="0"/>
              <a:t>General Solution</a:t>
            </a:r>
          </a:p>
        </p:txBody>
      </p:sp>
    </p:spTree>
    <p:extLst>
      <p:ext uri="{BB962C8B-B14F-4D97-AF65-F5344CB8AC3E}">
        <p14:creationId xmlns:p14="http://schemas.microsoft.com/office/powerpoint/2010/main" val="2715848577"/>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1148</Words>
  <Application>Microsoft Office PowerPoint</Application>
  <PresentationFormat>On-screen Show (4:3)</PresentationFormat>
  <Paragraphs>97</Paragraphs>
  <Slides>18</Slides>
  <Notes>2</Notes>
  <HiddenSlides>0</HiddenSlides>
  <MMClips>0</MMClips>
  <ScaleCrop>false</ScaleCrop>
  <HeadingPairs>
    <vt:vector size="8" baseType="variant">
      <vt:variant>
        <vt:lpstr>Fonts Used</vt:lpstr>
      </vt:variant>
      <vt:variant>
        <vt:i4>9</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5" baseType="lpstr">
      <vt:lpstr>Arial</vt:lpstr>
      <vt:lpstr>Calibri</vt:lpstr>
      <vt:lpstr>Cambria Math</vt:lpstr>
      <vt:lpstr>Courier New</vt:lpstr>
      <vt:lpstr>Source Sans Pro</vt:lpstr>
      <vt:lpstr>STIX</vt:lpstr>
      <vt:lpstr>Symbol</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2.1 Linear Differential Equations; Method of Integrating Factors</vt:lpstr>
      <vt:lpstr>Definition of First-Order Linear ODE</vt:lpstr>
      <vt:lpstr>Example 2.1.1: Solution by Direct Integration</vt:lpstr>
      <vt:lpstr>Example 2.1.2: Method of Integrating Factors (part one)</vt:lpstr>
      <vt:lpstr>Example 2.1.2: Method of Integrating Factors (part two)</vt:lpstr>
      <vt:lpstr>Example 2.1.2: Method of Integrating Factors (part three)</vt:lpstr>
      <vt:lpstr>More General Form For Integrating Factors</vt:lpstr>
      <vt:lpstr>Example 2.1.3: Application of General Integrating Factor (part one)</vt:lpstr>
      <vt:lpstr>Example 2.1.3: Application of General Integrating Factor (part two)</vt:lpstr>
      <vt:lpstr>General From For Integrating Factor Solutions to Linear ODE’s (part one)</vt:lpstr>
      <vt:lpstr>General From For Integrating Factor Solutions to Linear ODE’s (part two)</vt:lpstr>
      <vt:lpstr>Example 2.1.4: Application of General Integrating Factor Method (part one)</vt:lpstr>
      <vt:lpstr>Example 2.1.4: Application of General Integrating Factor Method (part two)</vt:lpstr>
      <vt:lpstr>Example 2.1.4: Application of General Integrating Factor Method (part three)</vt:lpstr>
      <vt:lpstr>Example 2.1.5: A Solution in Integral Form (part one)</vt:lpstr>
      <vt:lpstr>Example 2.1.5: A Solution in Integral Form (part two)</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2025-07-20T13:49:47Z</dcterms:modified>
</cp:coreProperties>
</file>