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6"/>
  </p:notesMasterIdLst>
  <p:sldIdLst>
    <p:sldId id="491" r:id="rId8"/>
    <p:sldId id="437" r:id="rId9"/>
    <p:sldId id="465" r:id="rId10"/>
    <p:sldId id="479" r:id="rId11"/>
    <p:sldId id="480" r:id="rId12"/>
    <p:sldId id="481" r:id="rId13"/>
    <p:sldId id="482" r:id="rId14"/>
    <p:sldId id="483" r:id="rId15"/>
    <p:sldId id="484" r:id="rId16"/>
    <p:sldId id="485" r:id="rId17"/>
    <p:sldId id="486" r:id="rId18"/>
    <p:sldId id="487" r:id="rId19"/>
    <p:sldId id="488" r:id="rId20"/>
    <p:sldId id="467" r:id="rId21"/>
    <p:sldId id="468" r:id="rId22"/>
    <p:sldId id="489" r:id="rId23"/>
    <p:sldId id="490" r:id="rId24"/>
    <p:sldId id="351" r:id="rId25"/>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86375" autoAdjust="0"/>
  </p:normalViewPr>
  <p:slideViewPr>
    <p:cSldViewPr>
      <p:cViewPr varScale="1">
        <p:scale>
          <a:sx n="91" d="100"/>
          <a:sy n="91" d="100"/>
        </p:scale>
        <p:origin x="1458" y="90"/>
      </p:cViewPr>
      <p:guideLst>
        <p:guide pos="2880"/>
        <p:guide orient="horz" pos="2160"/>
      </p:guideLst>
    </p:cSldViewPr>
  </p:slideViewPr>
  <p:outlineViewPr>
    <p:cViewPr>
      <p:scale>
        <a:sx n="33" d="100"/>
        <a:sy n="33" d="100"/>
      </p:scale>
      <p:origin x="0" y="-381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commentAuthors" Target="commentAuthors.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11/15/2021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11</a:t>
            </a:fld>
            <a:endParaRPr lang="en-US"/>
          </a:p>
        </p:txBody>
      </p:sp>
    </p:spTree>
    <p:extLst>
      <p:ext uri="{BB962C8B-B14F-4D97-AF65-F5344CB8AC3E}">
        <p14:creationId xmlns:p14="http://schemas.microsoft.com/office/powerpoint/2010/main" val="387889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12</a:t>
            </a:fld>
            <a:endParaRPr lang="en-US"/>
          </a:p>
        </p:txBody>
      </p:sp>
    </p:spTree>
    <p:extLst>
      <p:ext uri="{BB962C8B-B14F-4D97-AF65-F5344CB8AC3E}">
        <p14:creationId xmlns:p14="http://schemas.microsoft.com/office/powerpoint/2010/main" val="1946744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14</a:t>
            </a:fld>
            <a:endParaRPr lang="en-US"/>
          </a:p>
        </p:txBody>
      </p:sp>
    </p:spTree>
    <p:extLst>
      <p:ext uri="{BB962C8B-B14F-4D97-AF65-F5344CB8AC3E}">
        <p14:creationId xmlns:p14="http://schemas.microsoft.com/office/powerpoint/2010/main" val="2823731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15</a:t>
            </a:fld>
            <a:endParaRPr lang="en-US"/>
          </a:p>
        </p:txBody>
      </p:sp>
    </p:spTree>
    <p:extLst>
      <p:ext uri="{BB962C8B-B14F-4D97-AF65-F5344CB8AC3E}">
        <p14:creationId xmlns:p14="http://schemas.microsoft.com/office/powerpoint/2010/main" val="6585272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16</a:t>
            </a:fld>
            <a:endParaRPr lang="en-US"/>
          </a:p>
        </p:txBody>
      </p:sp>
    </p:spTree>
    <p:extLst>
      <p:ext uri="{BB962C8B-B14F-4D97-AF65-F5344CB8AC3E}">
        <p14:creationId xmlns:p14="http://schemas.microsoft.com/office/powerpoint/2010/main" val="3632435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17</a:t>
            </a:fld>
            <a:endParaRPr lang="en-US"/>
          </a:p>
        </p:txBody>
      </p:sp>
    </p:spTree>
    <p:extLst>
      <p:ext uri="{BB962C8B-B14F-4D97-AF65-F5344CB8AC3E}">
        <p14:creationId xmlns:p14="http://schemas.microsoft.com/office/powerpoint/2010/main" val="526847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18</a:t>
            </a:fld>
            <a:endParaRPr lang="en-US" dirty="0"/>
          </a:p>
        </p:txBody>
      </p:sp>
    </p:spTree>
    <p:extLst>
      <p:ext uri="{BB962C8B-B14F-4D97-AF65-F5344CB8AC3E}">
        <p14:creationId xmlns:p14="http://schemas.microsoft.com/office/powerpoint/2010/main" val="19979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3</a:t>
            </a:fld>
            <a:endParaRPr lang="en-US"/>
          </a:p>
        </p:txBody>
      </p:sp>
    </p:spTree>
    <p:extLst>
      <p:ext uri="{BB962C8B-B14F-4D97-AF65-F5344CB8AC3E}">
        <p14:creationId xmlns:p14="http://schemas.microsoft.com/office/powerpoint/2010/main" val="3911086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4</a:t>
            </a:fld>
            <a:endParaRPr lang="en-US"/>
          </a:p>
        </p:txBody>
      </p:sp>
    </p:spTree>
    <p:extLst>
      <p:ext uri="{BB962C8B-B14F-4D97-AF65-F5344CB8AC3E}">
        <p14:creationId xmlns:p14="http://schemas.microsoft.com/office/powerpoint/2010/main" val="1962335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5</a:t>
            </a:fld>
            <a:endParaRPr lang="en-US"/>
          </a:p>
        </p:txBody>
      </p:sp>
    </p:spTree>
    <p:extLst>
      <p:ext uri="{BB962C8B-B14F-4D97-AF65-F5344CB8AC3E}">
        <p14:creationId xmlns:p14="http://schemas.microsoft.com/office/powerpoint/2010/main" val="3784241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6</a:t>
            </a:fld>
            <a:endParaRPr lang="en-US"/>
          </a:p>
        </p:txBody>
      </p:sp>
    </p:spTree>
    <p:extLst>
      <p:ext uri="{BB962C8B-B14F-4D97-AF65-F5344CB8AC3E}">
        <p14:creationId xmlns:p14="http://schemas.microsoft.com/office/powerpoint/2010/main" val="424812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7</a:t>
            </a:fld>
            <a:endParaRPr lang="en-US"/>
          </a:p>
        </p:txBody>
      </p:sp>
    </p:spTree>
    <p:extLst>
      <p:ext uri="{BB962C8B-B14F-4D97-AF65-F5344CB8AC3E}">
        <p14:creationId xmlns:p14="http://schemas.microsoft.com/office/powerpoint/2010/main" val="1703381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8</a:t>
            </a:fld>
            <a:endParaRPr lang="en-US"/>
          </a:p>
        </p:txBody>
      </p:sp>
    </p:spTree>
    <p:extLst>
      <p:ext uri="{BB962C8B-B14F-4D97-AF65-F5344CB8AC3E}">
        <p14:creationId xmlns:p14="http://schemas.microsoft.com/office/powerpoint/2010/main" val="201484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9</a:t>
            </a:fld>
            <a:endParaRPr lang="en-US"/>
          </a:p>
        </p:txBody>
      </p:sp>
    </p:spTree>
    <p:extLst>
      <p:ext uri="{BB962C8B-B14F-4D97-AF65-F5344CB8AC3E}">
        <p14:creationId xmlns:p14="http://schemas.microsoft.com/office/powerpoint/2010/main" val="1889281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10</a:t>
            </a:fld>
            <a:endParaRPr lang="en-US"/>
          </a:p>
        </p:txBody>
      </p:sp>
    </p:spTree>
    <p:extLst>
      <p:ext uri="{BB962C8B-B14F-4D97-AF65-F5344CB8AC3E}">
        <p14:creationId xmlns:p14="http://schemas.microsoft.com/office/powerpoint/2010/main" val="28812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©2022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4"/>
            <a:ext cx="8534400" cy="503885"/>
          </a:xfrm>
          <a:prstGeom prst="rect">
            <a:avLst/>
          </a:prstGeom>
        </p:spPr>
        <p:txBody>
          <a:bodyPr/>
          <a:lstStyle>
            <a:lvl1pPr marL="285750" indent="-285750" algn="l">
              <a:spcBef>
                <a:spcPts val="889"/>
              </a:spcBef>
              <a:buClr>
                <a:schemeClr val="accent2"/>
              </a:buClr>
              <a:buFont typeface="Arial" panose="020B0604020202020204" pitchFamily="34" charset="0"/>
              <a:buChar char="•"/>
              <a:defRPr sz="1800"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p:txBody>
      </p:sp>
      <p:sp>
        <p:nvSpPr>
          <p:cNvPr id="6" name="Content Placeholder 94"/>
          <p:cNvSpPr>
            <a:spLocks noGrp="1"/>
          </p:cNvSpPr>
          <p:nvPr>
            <p:ph sz="quarter" idx="16" hasCustomPrompt="1"/>
          </p:nvPr>
        </p:nvSpPr>
        <p:spPr>
          <a:xfrm>
            <a:off x="6044780" y="2607978"/>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98816" y="2397771"/>
            <a:ext cx="8514996" cy="66561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6195403" y="2264632"/>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7144599" y="3535156"/>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98815" y="3285069"/>
            <a:ext cx="8514997" cy="530102"/>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398814" y="5109953"/>
            <a:ext cx="8591991"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7275146" y="3696346"/>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380060" y="4166981"/>
            <a:ext cx="8533752" cy="685800"/>
          </a:xfrm>
          <a:prstGeom prst="rect">
            <a:avLst/>
          </a:prstGeom>
        </p:spPr>
        <p:txBody>
          <a:bodyPr/>
          <a:lstStyle>
            <a:lvl1pPr marL="273050" indent="-273050">
              <a:buClr>
                <a:schemeClr val="accent2"/>
              </a:buCl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579217" y="4461363"/>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731617" y="4613763"/>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6884017" y="4766163"/>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094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8714976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2524409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6.xml"/><Relationship Id="rId4"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8"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 id="2147483979" r:id="rId17"/>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9.xml"/><Relationship Id="rId1" Type="http://schemas.openxmlformats.org/officeDocument/2006/relationships/vmlDrawing" Target="../drawings/vmlDrawing8.vml"/><Relationship Id="rId6" Type="http://schemas.openxmlformats.org/officeDocument/2006/relationships/image" Target="../media/image18.jpeg"/><Relationship Id="rId5" Type="http://schemas.openxmlformats.org/officeDocument/2006/relationships/image" Target="../media/image17.wmf"/><Relationship Id="rId4" Type="http://schemas.openxmlformats.org/officeDocument/2006/relationships/oleObject" Target="../embeddings/oleObject17.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notesSlide" Target="../notesSlides/notesSlide10.xml"/><Relationship Id="rId7" Type="http://schemas.openxmlformats.org/officeDocument/2006/relationships/image" Target="../media/image20.wmf"/><Relationship Id="rId2" Type="http://schemas.openxmlformats.org/officeDocument/2006/relationships/slideLayout" Target="../slideLayouts/slideLayout19.xml"/><Relationship Id="rId1" Type="http://schemas.openxmlformats.org/officeDocument/2006/relationships/vmlDrawing" Target="../drawings/vmlDrawing9.vml"/><Relationship Id="rId6" Type="http://schemas.openxmlformats.org/officeDocument/2006/relationships/oleObject" Target="../embeddings/oleObject19.bin"/><Relationship Id="rId5" Type="http://schemas.openxmlformats.org/officeDocument/2006/relationships/image" Target="../media/image19.wmf"/><Relationship Id="rId4" Type="http://schemas.openxmlformats.org/officeDocument/2006/relationships/oleObject" Target="../embeddings/oleObject18.bin"/><Relationship Id="rId9" Type="http://schemas.openxmlformats.org/officeDocument/2006/relationships/image" Target="../media/image2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vmlDrawing" Target="../drawings/vmlDrawing10.vml"/><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9.xml"/><Relationship Id="rId1" Type="http://schemas.openxmlformats.org/officeDocument/2006/relationships/vmlDrawing" Target="../drawings/vmlDrawing11.vml"/><Relationship Id="rId5" Type="http://schemas.openxmlformats.org/officeDocument/2006/relationships/image" Target="../media/image23.wmf"/><Relationship Id="rId4" Type="http://schemas.openxmlformats.org/officeDocument/2006/relationships/oleObject" Target="../embeddings/oleObject2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6.xml"/><Relationship Id="rId1" Type="http://schemas.openxmlformats.org/officeDocument/2006/relationships/vmlDrawing" Target="../drawings/vmlDrawing12.vml"/><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3.wmf"/><Relationship Id="rId2" Type="http://schemas.openxmlformats.org/officeDocument/2006/relationships/slideLayout" Target="../slideLayouts/slideLayout19.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wmf"/><Relationship Id="rId2" Type="http://schemas.openxmlformats.org/officeDocument/2006/relationships/slideLayout" Target="../slideLayouts/slideLayout19.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19.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19.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8.wmf"/><Relationship Id="rId4" Type="http://schemas.openxmlformats.org/officeDocument/2006/relationships/oleObject" Target="../embeddings/oleObject8.bin"/><Relationship Id="rId9" Type="http://schemas.openxmlformats.org/officeDocument/2006/relationships/image" Target="../media/image10.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7.xml"/><Relationship Id="rId7" Type="http://schemas.openxmlformats.org/officeDocument/2006/relationships/image" Target="../media/image12.wmf"/><Relationship Id="rId2" Type="http://schemas.openxmlformats.org/officeDocument/2006/relationships/slideLayout" Target="../slideLayouts/slideLayout19.xml"/><Relationship Id="rId1" Type="http://schemas.openxmlformats.org/officeDocument/2006/relationships/vmlDrawing" Target="../drawings/vmlDrawing6.v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8.xml"/><Relationship Id="rId7" Type="http://schemas.openxmlformats.org/officeDocument/2006/relationships/image" Target="../media/image15.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 Id="rId9" Type="http://schemas.openxmlformats.org/officeDocument/2006/relationships/image" Target="../media/image1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2</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First-Order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574848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2D62-B3A9-4B34-B19A-426043BAA495}"/>
              </a:ext>
            </a:extLst>
          </p:cNvPr>
          <p:cNvSpPr>
            <a:spLocks noGrp="1"/>
          </p:cNvSpPr>
          <p:nvPr>
            <p:ph type="title"/>
          </p:nvPr>
        </p:nvSpPr>
        <p:spPr>
          <a:xfrm>
            <a:off x="281354" y="457200"/>
            <a:ext cx="8534400" cy="634378"/>
          </a:xfrm>
        </p:spPr>
        <p:txBody>
          <a:bodyPr>
            <a:noAutofit/>
          </a:bodyPr>
          <a:lstStyle/>
          <a:p>
            <a:r>
              <a:rPr lang="en-IN" dirty="0"/>
              <a:t>Example 2.4.3: Multiple Solutions</a:t>
            </a:r>
          </a:p>
        </p:txBody>
      </p:sp>
      <p:sp>
        <p:nvSpPr>
          <p:cNvPr id="3" name="Content Placeholder 2">
            <a:extLst>
              <a:ext uri="{FF2B5EF4-FFF2-40B4-BE49-F238E27FC236}">
                <a16:creationId xmlns:a16="http://schemas.microsoft.com/office/drawing/2014/main" id="{A2902D71-E12C-4BF5-A81E-AF296A3C8AD3}"/>
              </a:ext>
            </a:extLst>
          </p:cNvPr>
          <p:cNvSpPr>
            <a:spLocks noGrp="1"/>
          </p:cNvSpPr>
          <p:nvPr>
            <p:ph sz="quarter" idx="15"/>
          </p:nvPr>
        </p:nvSpPr>
        <p:spPr>
          <a:xfrm>
            <a:off x="380060" y="1447800"/>
            <a:ext cx="8534400" cy="914400"/>
          </a:xfrm>
        </p:spPr>
        <p:txBody>
          <a:bodyPr/>
          <a:lstStyle/>
          <a:p>
            <a:pPr marL="0" indent="0">
              <a:lnSpc>
                <a:spcPct val="100000"/>
              </a:lnSpc>
              <a:buNone/>
            </a:pPr>
            <a:r>
              <a:rPr lang="en-US" sz="2400" dirty="0"/>
              <a:t>Separating variables, solving, and including the initial conditions, we obtain not one, but two solutions:</a:t>
            </a:r>
          </a:p>
        </p:txBody>
      </p:sp>
      <p:graphicFrame>
        <p:nvGraphicFramePr>
          <p:cNvPr id="6" name="Object 5" descr="multiline equation row 1 y super negative one solidus three d times y equals d times t right double arrow equation left hand side three divided by two times y super two solidus three equals right hand side t plus c right double arrow y equals prefix plus minus of open left parenthesis two divided by three times t close super three solidus two comma t greater than or equals zero">
            <a:extLst>
              <a:ext uri="{FF2B5EF4-FFF2-40B4-BE49-F238E27FC236}">
                <a16:creationId xmlns:a16="http://schemas.microsoft.com/office/drawing/2014/main" id="{D4C92D7E-C7D1-4968-B3BB-06588EEF0D9B}"/>
              </a:ext>
            </a:extLst>
          </p:cNvPr>
          <p:cNvGraphicFramePr>
            <a:graphicFrameLocks noChangeAspect="1"/>
          </p:cNvGraphicFramePr>
          <p:nvPr>
            <p:extLst>
              <p:ext uri="{D42A27DB-BD31-4B8C-83A1-F6EECF244321}">
                <p14:modId xmlns:p14="http://schemas.microsoft.com/office/powerpoint/2010/main" val="2681357665"/>
              </p:ext>
            </p:extLst>
          </p:nvPr>
        </p:nvGraphicFramePr>
        <p:xfrm>
          <a:off x="2261484" y="2295200"/>
          <a:ext cx="4574141" cy="687981"/>
        </p:xfrm>
        <a:graphic>
          <a:graphicData uri="http://schemas.openxmlformats.org/presentationml/2006/ole">
            <mc:AlternateContent xmlns:mc="http://schemas.openxmlformats.org/markup-compatibility/2006">
              <mc:Choice xmlns:v="urn:schemas-microsoft-com:vml" Requires="v">
                <p:oleObj spid="_x0000_s8200" name="Equation" r:id="rId4" imgW="3124080" imgH="469800" progId="Equation.DSMT4">
                  <p:embed/>
                </p:oleObj>
              </mc:Choice>
              <mc:Fallback>
                <p:oleObj name="Equation" r:id="rId4" imgW="3124080" imgH="469800" progId="Equation.DSMT4">
                  <p:embed/>
                  <p:pic>
                    <p:nvPicPr>
                      <p:cNvPr id="3" name="Object 2"/>
                      <p:cNvPicPr/>
                      <p:nvPr/>
                    </p:nvPicPr>
                    <p:blipFill>
                      <a:blip r:embed="rId5"/>
                      <a:stretch>
                        <a:fillRect/>
                      </a:stretch>
                    </p:blipFill>
                    <p:spPr>
                      <a:xfrm>
                        <a:off x="2261484" y="2295200"/>
                        <a:ext cx="4574141" cy="687981"/>
                      </a:xfrm>
                      <a:prstGeom prst="rect">
                        <a:avLst/>
                      </a:prstGeom>
                    </p:spPr>
                  </p:pic>
                </p:oleObj>
              </mc:Fallback>
            </mc:AlternateContent>
          </a:graphicData>
        </a:graphic>
      </p:graphicFrame>
      <p:pic>
        <p:nvPicPr>
          <p:cNvPr id="20" name="Content Placeholder 19" descr="A graph shows several curves of an initial value problem. The horizontal and vertical axes are labeled t and y, respectively. The t axis is marked from 0 to 2 in increments of 1, and the y axis is marked from negative 1 to 1 in increments of 1. A horizontal line, labeled psi of t, starts from the origin, and extends rightward along the positive t axis. A concave up curve, labeled phi subscript 1 of t, highlighted in blue, starts from the origin to (1.5, 1.5). A concave down curve, labeled phi subscript 2 of t, highlighted in green, starts from the origin to (1.5, negative 1.5). Three concave up curves, labeled chi of t, start from (0.75, 0), (1.25, 0), and (1.75, 0), respectively and increase in the first quadrant. Three concave down curves, also labeled chi of t, start from (0.5, 0), (1, 0), and (1.5, 0), respectively, and are mirror images of the three concave up curves. All values are estimated.">
            <a:extLst>
              <a:ext uri="{FF2B5EF4-FFF2-40B4-BE49-F238E27FC236}">
                <a16:creationId xmlns:a16="http://schemas.microsoft.com/office/drawing/2014/main" id="{2BEA10AF-72B7-4DCD-AD89-8E8E6A4E1249}"/>
              </a:ext>
            </a:extLst>
          </p:cNvPr>
          <p:cNvPicPr>
            <a:picLocks noGrp="1" noChangeAspect="1"/>
          </p:cNvPicPr>
          <p:nvPr>
            <p:ph sz="quarter" idx="16"/>
          </p:nvPr>
        </p:nvPicPr>
        <p:blipFill>
          <a:blip r:embed="rId6"/>
          <a:stretch>
            <a:fillRect/>
          </a:stretch>
        </p:blipFill>
        <p:spPr>
          <a:xfrm>
            <a:off x="2705100" y="3124200"/>
            <a:ext cx="3733800" cy="2313709"/>
          </a:xfrm>
          <a:prstGeom prst="rect">
            <a:avLst/>
          </a:prstGeom>
        </p:spPr>
      </p:pic>
      <p:sp>
        <p:nvSpPr>
          <p:cNvPr id="8" name="Content Placeholder 7">
            <a:extLst>
              <a:ext uri="{FF2B5EF4-FFF2-40B4-BE49-F238E27FC236}">
                <a16:creationId xmlns:a16="http://schemas.microsoft.com/office/drawing/2014/main" id="{C615FF43-40B2-416B-8228-AA87118BF78C}"/>
              </a:ext>
            </a:extLst>
          </p:cNvPr>
          <p:cNvSpPr>
            <a:spLocks noGrp="1"/>
          </p:cNvSpPr>
          <p:nvPr>
            <p:ph sz="quarter" idx="21"/>
          </p:nvPr>
        </p:nvSpPr>
        <p:spPr>
          <a:xfrm>
            <a:off x="398815" y="5565898"/>
            <a:ext cx="8514997" cy="530102"/>
          </a:xfrm>
        </p:spPr>
        <p:txBody>
          <a:bodyPr/>
          <a:lstStyle/>
          <a:p>
            <a:pPr marL="0" indent="0" algn="ctr">
              <a:buNone/>
            </a:pPr>
            <a:r>
              <a:rPr lang="en-US" dirty="0"/>
              <a:t>The solution family for different values of </a:t>
            </a:r>
            <a:r>
              <a:rPr lang="en-US" i="1" dirty="0"/>
              <a:t>t</a:t>
            </a:r>
            <a:r>
              <a:rPr lang="en-US" i="1" baseline="-25000" dirty="0"/>
              <a:t>0</a:t>
            </a:r>
          </a:p>
        </p:txBody>
      </p:sp>
    </p:spTree>
    <p:extLst>
      <p:ext uri="{BB962C8B-B14F-4D97-AF65-F5344CB8AC3E}">
        <p14:creationId xmlns:p14="http://schemas.microsoft.com/office/powerpoint/2010/main" val="358999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ACBF-B16D-4A87-AFB5-D3B97A60FE95}"/>
              </a:ext>
            </a:extLst>
          </p:cNvPr>
          <p:cNvSpPr>
            <a:spLocks noGrp="1"/>
          </p:cNvSpPr>
          <p:nvPr>
            <p:ph type="title"/>
          </p:nvPr>
        </p:nvSpPr>
        <p:spPr>
          <a:xfrm>
            <a:off x="290286" y="457200"/>
            <a:ext cx="8534400" cy="1143000"/>
          </a:xfrm>
        </p:spPr>
        <p:txBody>
          <a:bodyPr>
            <a:noAutofit/>
          </a:bodyPr>
          <a:lstStyle/>
          <a:p>
            <a:r>
              <a:rPr lang="en-US" dirty="0"/>
              <a:t>Example 2.4.4: Nonlinear Initial Value Problem</a:t>
            </a:r>
            <a:endParaRPr lang="en-IN" dirty="0"/>
          </a:p>
        </p:txBody>
      </p:sp>
      <p:sp>
        <p:nvSpPr>
          <p:cNvPr id="3" name="Content Placeholder 2">
            <a:extLst>
              <a:ext uri="{FF2B5EF4-FFF2-40B4-BE49-F238E27FC236}">
                <a16:creationId xmlns:a16="http://schemas.microsoft.com/office/drawing/2014/main" id="{AD5639E2-0219-4CF3-94D5-8D804CC4F3DA}"/>
              </a:ext>
            </a:extLst>
          </p:cNvPr>
          <p:cNvSpPr>
            <a:spLocks noGrp="1"/>
          </p:cNvSpPr>
          <p:nvPr>
            <p:ph sz="quarter" idx="15"/>
          </p:nvPr>
        </p:nvSpPr>
        <p:spPr>
          <a:xfrm>
            <a:off x="380060" y="1611866"/>
            <a:ext cx="8534400" cy="369334"/>
          </a:xfrm>
        </p:spPr>
        <p:txBody>
          <a:bodyPr/>
          <a:lstStyle/>
          <a:p>
            <a:pPr marL="0" indent="0">
              <a:buNone/>
            </a:pPr>
            <a:r>
              <a:rPr lang="en-US" sz="2000" dirty="0"/>
              <a:t>Solve the initial value problem:</a:t>
            </a:r>
          </a:p>
        </p:txBody>
      </p:sp>
      <p:graphicFrame>
        <p:nvGraphicFramePr>
          <p:cNvPr id="7" name="Object 6" descr="equation left hand side y super prime equals right hand side y squared comma y of zero equals one">
            <a:extLst>
              <a:ext uri="{FF2B5EF4-FFF2-40B4-BE49-F238E27FC236}">
                <a16:creationId xmlns:a16="http://schemas.microsoft.com/office/drawing/2014/main" id="{82D00046-FE02-4C15-8B58-5E3525AC90FB}"/>
              </a:ext>
            </a:extLst>
          </p:cNvPr>
          <p:cNvGraphicFramePr>
            <a:graphicFrameLocks noChangeAspect="1"/>
          </p:cNvGraphicFramePr>
          <p:nvPr>
            <p:extLst>
              <p:ext uri="{D42A27DB-BD31-4B8C-83A1-F6EECF244321}">
                <p14:modId xmlns:p14="http://schemas.microsoft.com/office/powerpoint/2010/main" val="3459779917"/>
              </p:ext>
            </p:extLst>
          </p:nvPr>
        </p:nvGraphicFramePr>
        <p:xfrm>
          <a:off x="3733408" y="1981200"/>
          <a:ext cx="1677184" cy="409069"/>
        </p:xfrm>
        <a:graphic>
          <a:graphicData uri="http://schemas.openxmlformats.org/presentationml/2006/ole">
            <mc:AlternateContent xmlns:mc="http://schemas.openxmlformats.org/markup-compatibility/2006">
              <mc:Choice xmlns:v="urn:schemas-microsoft-com:vml" Requires="v">
                <p:oleObj spid="_x0000_s9236" name="Equation" r:id="rId4" imgW="1041120" imgH="253800" progId="Equation.DSMT4">
                  <p:embed/>
                </p:oleObj>
              </mc:Choice>
              <mc:Fallback>
                <p:oleObj name="Equation" r:id="rId4" imgW="1041120" imgH="253800" progId="Equation.DSMT4">
                  <p:embed/>
                  <p:pic>
                    <p:nvPicPr>
                      <p:cNvPr id="7" name="Object 6"/>
                      <p:cNvPicPr/>
                      <p:nvPr/>
                    </p:nvPicPr>
                    <p:blipFill>
                      <a:blip r:embed="rId5"/>
                      <a:stretch>
                        <a:fillRect/>
                      </a:stretch>
                    </p:blipFill>
                    <p:spPr>
                      <a:xfrm>
                        <a:off x="3733408" y="1981200"/>
                        <a:ext cx="1677184"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19060FC6-EC6A-4365-91B4-95B39258D866}"/>
              </a:ext>
            </a:extLst>
          </p:cNvPr>
          <p:cNvSpPr>
            <a:spLocks noGrp="1"/>
          </p:cNvSpPr>
          <p:nvPr>
            <p:ph sz="quarter" idx="18"/>
          </p:nvPr>
        </p:nvSpPr>
        <p:spPr>
          <a:xfrm>
            <a:off x="398816" y="2438400"/>
            <a:ext cx="6230584" cy="413409"/>
          </a:xfrm>
        </p:spPr>
        <p:txBody>
          <a:bodyPr/>
          <a:lstStyle/>
          <a:p>
            <a:pPr marL="461963" indent="-461963"/>
            <a:r>
              <a:rPr lang="en-IN" sz="2000" dirty="0"/>
              <a:t>The functions </a:t>
            </a:r>
            <a:r>
              <a:rPr lang="en-IN" sz="2000" i="1" dirty="0"/>
              <a:t>f</a:t>
            </a:r>
            <a:r>
              <a:rPr lang="en-IN" sz="2000" dirty="0"/>
              <a:t> and </a:t>
            </a:r>
            <a:r>
              <a:rPr lang="en-IN" sz="2000" dirty="0">
                <a:cs typeface="Times New Roman" panose="02020603050405020304" pitchFamily="18" charset="0"/>
              </a:rPr>
              <a:t>∂</a:t>
            </a:r>
            <a:r>
              <a:rPr lang="en-IN" sz="2000" i="1" dirty="0">
                <a:cs typeface="Times New Roman" panose="02020603050405020304" pitchFamily="18" charset="0"/>
              </a:rPr>
              <a:t>f </a:t>
            </a:r>
            <a:r>
              <a:rPr lang="en-IN" sz="2000" dirty="0">
                <a:cs typeface="Times New Roman" panose="02020603050405020304" pitchFamily="18" charset="0"/>
              </a:rPr>
              <a:t>/ ∂</a:t>
            </a:r>
            <a:r>
              <a:rPr lang="en-IN" sz="2000" i="1" dirty="0">
                <a:cs typeface="Times New Roman" panose="02020603050405020304" pitchFamily="18" charset="0"/>
              </a:rPr>
              <a:t>y</a:t>
            </a:r>
            <a:r>
              <a:rPr lang="en-US" sz="2000" dirty="0"/>
              <a:t> </a:t>
            </a:r>
            <a:r>
              <a:rPr lang="en-IN" sz="2000" dirty="0"/>
              <a:t>are given by</a:t>
            </a:r>
          </a:p>
        </p:txBody>
      </p:sp>
      <p:graphicFrame>
        <p:nvGraphicFramePr>
          <p:cNvPr id="8" name="Object 7" descr="f of t comma y equals y squared comma equation left hand side prefix partial differential of f divided by prefix partial differential of y times open left parenthesis t comma y close equals right hand side two times y">
            <a:extLst>
              <a:ext uri="{FF2B5EF4-FFF2-40B4-BE49-F238E27FC236}">
                <a16:creationId xmlns:a16="http://schemas.microsoft.com/office/drawing/2014/main" id="{8118E5EE-99D0-41A6-B287-B03612922B3B}"/>
              </a:ext>
            </a:extLst>
          </p:cNvPr>
          <p:cNvGraphicFramePr>
            <a:graphicFrameLocks noChangeAspect="1"/>
          </p:cNvGraphicFramePr>
          <p:nvPr>
            <p:extLst>
              <p:ext uri="{D42A27DB-BD31-4B8C-83A1-F6EECF244321}">
                <p14:modId xmlns:p14="http://schemas.microsoft.com/office/powerpoint/2010/main" val="153117035"/>
              </p:ext>
            </p:extLst>
          </p:nvPr>
        </p:nvGraphicFramePr>
        <p:xfrm>
          <a:off x="3232297" y="2851809"/>
          <a:ext cx="2679406" cy="674964"/>
        </p:xfrm>
        <a:graphic>
          <a:graphicData uri="http://schemas.openxmlformats.org/presentationml/2006/ole">
            <mc:AlternateContent xmlns:mc="http://schemas.openxmlformats.org/markup-compatibility/2006">
              <mc:Choice xmlns:v="urn:schemas-microsoft-com:vml" Requires="v">
                <p:oleObj spid="_x0000_s9237" name="Equation" r:id="rId6" imgW="1663560" imgH="419040" progId="Equation.DSMT4">
                  <p:embed/>
                </p:oleObj>
              </mc:Choice>
              <mc:Fallback>
                <p:oleObj name="Equation" r:id="rId6" imgW="1663560" imgH="419040" progId="Equation.DSMT4">
                  <p:embed/>
                  <p:pic>
                    <p:nvPicPr>
                      <p:cNvPr id="9" name="Object 8"/>
                      <p:cNvPicPr/>
                      <p:nvPr/>
                    </p:nvPicPr>
                    <p:blipFill>
                      <a:blip r:embed="rId7"/>
                      <a:stretch>
                        <a:fillRect/>
                      </a:stretch>
                    </p:blipFill>
                    <p:spPr>
                      <a:xfrm>
                        <a:off x="3232297" y="2851809"/>
                        <a:ext cx="2679406" cy="67496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BCC1A24A-E21C-4E0F-8F82-0D0182D6B558}"/>
              </a:ext>
            </a:extLst>
          </p:cNvPr>
          <p:cNvSpPr>
            <a:spLocks noGrp="1"/>
          </p:cNvSpPr>
          <p:nvPr>
            <p:ph sz="quarter" idx="25"/>
          </p:nvPr>
        </p:nvSpPr>
        <p:spPr>
          <a:xfrm>
            <a:off x="390570" y="3429000"/>
            <a:ext cx="8435694" cy="1295400"/>
          </a:xfrm>
        </p:spPr>
        <p:txBody>
          <a:bodyPr/>
          <a:lstStyle/>
          <a:p>
            <a:pPr marL="461963" indent="-461963">
              <a:lnSpc>
                <a:spcPct val="100000"/>
              </a:lnSpc>
              <a:spcBef>
                <a:spcPts val="624"/>
              </a:spcBef>
            </a:pPr>
            <a:r>
              <a:rPr lang="en-IN" sz="2000" dirty="0"/>
              <a:t>Thus </a:t>
            </a:r>
            <a:r>
              <a:rPr lang="en-IN" sz="2000" i="1" dirty="0"/>
              <a:t>f</a:t>
            </a:r>
            <a:r>
              <a:rPr lang="en-IN" sz="2000" dirty="0"/>
              <a:t> and </a:t>
            </a:r>
            <a:r>
              <a:rPr lang="en-IN" sz="2000" dirty="0">
                <a:cs typeface="Times New Roman" panose="02020603050405020304" pitchFamily="18" charset="0"/>
              </a:rPr>
              <a:t>∂</a:t>
            </a:r>
            <a:r>
              <a:rPr lang="en-IN" sz="2000" i="1" dirty="0">
                <a:cs typeface="Times New Roman" panose="02020603050405020304" pitchFamily="18" charset="0"/>
              </a:rPr>
              <a:t>f </a:t>
            </a:r>
            <a:r>
              <a:rPr lang="en-IN" sz="2000" dirty="0">
                <a:cs typeface="Times New Roman" panose="02020603050405020304" pitchFamily="18" charset="0"/>
              </a:rPr>
              <a:t>/ ∂</a:t>
            </a:r>
            <a:r>
              <a:rPr lang="en-IN" sz="2000" i="1" dirty="0">
                <a:cs typeface="Times New Roman" panose="02020603050405020304" pitchFamily="18" charset="0"/>
              </a:rPr>
              <a:t>y</a:t>
            </a:r>
            <a:r>
              <a:rPr lang="en-US" sz="2000" dirty="0"/>
              <a:t>  are continuous at </a:t>
            </a:r>
            <a:r>
              <a:rPr lang="en-US" sz="2000" i="1" dirty="0"/>
              <a:t>t = 0</a:t>
            </a:r>
            <a:r>
              <a:rPr lang="en-US" sz="2000" dirty="0"/>
              <a:t>, so the Existence and Uniqueness Theorem guarantees that solutions exist and are unique. </a:t>
            </a:r>
          </a:p>
          <a:p>
            <a:pPr marL="461963" indent="-461963">
              <a:lnSpc>
                <a:spcPct val="100000"/>
              </a:lnSpc>
              <a:spcBef>
                <a:spcPts val="1800"/>
              </a:spcBef>
              <a:buClr>
                <a:schemeClr val="accent2"/>
              </a:buClr>
            </a:pPr>
            <a:r>
              <a:rPr lang="en-US" sz="2000" dirty="0"/>
              <a:t>Separating variables and solving, we obtain</a:t>
            </a:r>
          </a:p>
        </p:txBody>
      </p:sp>
      <p:graphicFrame>
        <p:nvGraphicFramePr>
          <p:cNvPr id="9" name="Object 8" descr="y super negative two times d times y equals d times t right double arrow equation left hand side negative y super negative one equals right hand side t plus c right double arrow y equals negative one divided by t plus c right double arrow y equals one divided by one minus t">
            <a:extLst>
              <a:ext uri="{FF2B5EF4-FFF2-40B4-BE49-F238E27FC236}">
                <a16:creationId xmlns:a16="http://schemas.microsoft.com/office/drawing/2014/main" id="{08F607FB-8404-460A-AA07-358BB1CEA9B0}"/>
              </a:ext>
            </a:extLst>
          </p:cNvPr>
          <p:cNvGraphicFramePr>
            <a:graphicFrameLocks noChangeAspect="1"/>
          </p:cNvGraphicFramePr>
          <p:nvPr>
            <p:extLst>
              <p:ext uri="{D42A27DB-BD31-4B8C-83A1-F6EECF244321}">
                <p14:modId xmlns:p14="http://schemas.microsoft.com/office/powerpoint/2010/main" val="482828767"/>
              </p:ext>
            </p:extLst>
          </p:nvPr>
        </p:nvGraphicFramePr>
        <p:xfrm>
          <a:off x="2178943" y="4709327"/>
          <a:ext cx="4786114" cy="634059"/>
        </p:xfrm>
        <a:graphic>
          <a:graphicData uri="http://schemas.openxmlformats.org/presentationml/2006/ole">
            <mc:AlternateContent xmlns:mc="http://schemas.openxmlformats.org/markup-compatibility/2006">
              <mc:Choice xmlns:v="urn:schemas-microsoft-com:vml" Requires="v">
                <p:oleObj spid="_x0000_s9238" name="Equation" r:id="rId8" imgW="2971800" imgH="393480" progId="Equation.DSMT4">
                  <p:embed/>
                </p:oleObj>
              </mc:Choice>
              <mc:Fallback>
                <p:oleObj name="Equation" r:id="rId8" imgW="2971800" imgH="393480" progId="Equation.DSMT4">
                  <p:embed/>
                  <p:pic>
                    <p:nvPicPr>
                      <p:cNvPr id="11" name="Object 10"/>
                      <p:cNvPicPr/>
                      <p:nvPr/>
                    </p:nvPicPr>
                    <p:blipFill>
                      <a:blip r:embed="rId9"/>
                      <a:stretch>
                        <a:fillRect/>
                      </a:stretch>
                    </p:blipFill>
                    <p:spPr>
                      <a:xfrm>
                        <a:off x="2178943" y="4709327"/>
                        <a:ext cx="4786114" cy="634059"/>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EB63CBA2-1DDD-4788-9B3E-BDAA10B2A5EA}"/>
              </a:ext>
            </a:extLst>
          </p:cNvPr>
          <p:cNvSpPr>
            <a:spLocks noGrp="1"/>
          </p:cNvSpPr>
          <p:nvPr>
            <p:ph sz="quarter" idx="26"/>
          </p:nvPr>
        </p:nvSpPr>
        <p:spPr>
          <a:xfrm>
            <a:off x="426488" y="5486400"/>
            <a:ext cx="8260311" cy="685800"/>
          </a:xfrm>
        </p:spPr>
        <p:txBody>
          <a:bodyPr/>
          <a:lstStyle/>
          <a:p>
            <a:pPr marL="461963" indent="-461963">
              <a:lnSpc>
                <a:spcPct val="100000"/>
              </a:lnSpc>
              <a:buClr>
                <a:schemeClr val="accent2"/>
              </a:buClr>
            </a:pPr>
            <a:r>
              <a:rPr lang="en-US" sz="2000" dirty="0"/>
              <a:t>The solution </a:t>
            </a:r>
            <a:r>
              <a:rPr lang="en-US" sz="2000" i="1" dirty="0"/>
              <a:t>y</a:t>
            </a:r>
            <a:r>
              <a:rPr lang="en-US" sz="2000" dirty="0"/>
              <a:t>(</a:t>
            </a:r>
            <a:r>
              <a:rPr lang="en-US" sz="2000" i="1" dirty="0"/>
              <a:t>t</a:t>
            </a:r>
            <a:r>
              <a:rPr lang="en-US" sz="2000" dirty="0"/>
              <a:t>) is defined on (−∞, 1). Note that the singularity at </a:t>
            </a:r>
            <a:r>
              <a:rPr lang="en-US" sz="2000" i="1" dirty="0"/>
              <a:t>t</a:t>
            </a:r>
            <a:r>
              <a:rPr lang="en-US" sz="2000" dirty="0"/>
              <a:t> = 1 is not obvious from original IVP statement. </a:t>
            </a:r>
          </a:p>
        </p:txBody>
      </p:sp>
    </p:spTree>
    <p:extLst>
      <p:ext uri="{BB962C8B-B14F-4D97-AF65-F5344CB8AC3E}">
        <p14:creationId xmlns:p14="http://schemas.microsoft.com/office/powerpoint/2010/main" val="4218874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BE82857-5D9A-456F-A2AC-8D3773513F6B}"/>
              </a:ext>
            </a:extLst>
          </p:cNvPr>
          <p:cNvSpPr>
            <a:spLocks noGrp="1"/>
          </p:cNvSpPr>
          <p:nvPr>
            <p:ph type="title"/>
          </p:nvPr>
        </p:nvSpPr>
        <p:spPr>
          <a:xfrm>
            <a:off x="275772" y="457200"/>
            <a:ext cx="8543926" cy="838200"/>
          </a:xfrm>
        </p:spPr>
        <p:txBody>
          <a:bodyPr>
            <a:noAutofit/>
          </a:bodyPr>
          <a:lstStyle/>
          <a:p>
            <a:r>
              <a:rPr lang="en-US" dirty="0"/>
              <a:t>Interval of Existence: Linear Equations</a:t>
            </a:r>
            <a:endParaRPr lang="en-IN" dirty="0"/>
          </a:p>
        </p:txBody>
      </p:sp>
      <p:sp>
        <p:nvSpPr>
          <p:cNvPr id="20" name="Content Placeholder 19">
            <a:extLst>
              <a:ext uri="{FF2B5EF4-FFF2-40B4-BE49-F238E27FC236}">
                <a16:creationId xmlns:a16="http://schemas.microsoft.com/office/drawing/2014/main" id="{B04840FD-3863-4F3E-85E8-DCE977594C7B}"/>
              </a:ext>
            </a:extLst>
          </p:cNvPr>
          <p:cNvSpPr>
            <a:spLocks noGrp="1"/>
          </p:cNvSpPr>
          <p:nvPr>
            <p:ph sz="quarter" idx="10"/>
          </p:nvPr>
        </p:nvSpPr>
        <p:spPr/>
        <p:txBody>
          <a:bodyPr/>
          <a:lstStyle/>
          <a:p>
            <a:r>
              <a:rPr lang="en-US" sz="2400" dirty="0"/>
              <a:t>Per the Existence and Uniqueness Theorem, the solution of a linear initial value problem </a:t>
            </a:r>
            <a:r>
              <a:rPr lang="en-US" sz="2400" i="1" dirty="0"/>
              <a:t>y</a:t>
            </a:r>
            <a:r>
              <a:rPr lang="en-US" sz="2400" dirty="0"/>
              <a:t>’ + </a:t>
            </a:r>
            <a:r>
              <a:rPr lang="en-US" sz="2400" i="1" dirty="0"/>
              <a:t>p</a:t>
            </a:r>
            <a:r>
              <a:rPr lang="en-US" sz="2400" dirty="0"/>
              <a:t>(</a:t>
            </a:r>
            <a:r>
              <a:rPr lang="en-US" sz="2400" i="1" dirty="0"/>
              <a:t>t</a:t>
            </a:r>
            <a:r>
              <a:rPr lang="en-US" sz="2400" dirty="0"/>
              <a:t>)</a:t>
            </a:r>
            <a:r>
              <a:rPr lang="en-US" sz="2400" i="1" dirty="0"/>
              <a:t>y</a:t>
            </a:r>
            <a:r>
              <a:rPr lang="en-US" sz="2400" dirty="0"/>
              <a:t> = </a:t>
            </a:r>
            <a:r>
              <a:rPr lang="en-US" sz="2400" i="1" dirty="0"/>
              <a:t>g</a:t>
            </a:r>
            <a:r>
              <a:rPr lang="en-US" sz="2400" dirty="0"/>
              <a:t>(</a:t>
            </a:r>
            <a:r>
              <a:rPr lang="en-US" sz="2400" i="1" dirty="0"/>
              <a:t>t</a:t>
            </a:r>
            <a:r>
              <a:rPr lang="en-US" sz="2400" dirty="0"/>
              <a:t>),  </a:t>
            </a:r>
            <a:r>
              <a:rPr lang="en-US" sz="2400" i="1" dirty="0"/>
              <a:t>y</a:t>
            </a:r>
            <a:r>
              <a:rPr lang="en-US" sz="2400" dirty="0"/>
              <a:t>(</a:t>
            </a:r>
            <a:r>
              <a:rPr lang="en-US" sz="2400" i="1" dirty="0"/>
              <a:t>t</a:t>
            </a:r>
            <a:r>
              <a:rPr lang="en-US" sz="2400" baseline="-25000" dirty="0"/>
              <a:t>0</a:t>
            </a:r>
            <a:r>
              <a:rPr lang="en-US" sz="2400" dirty="0"/>
              <a:t>) = </a:t>
            </a:r>
            <a:r>
              <a:rPr lang="en-US" sz="2400" i="1" dirty="0"/>
              <a:t>y</a:t>
            </a:r>
            <a:r>
              <a:rPr lang="en-US" sz="2400" baseline="-25000" dirty="0"/>
              <a:t>0</a:t>
            </a:r>
          </a:p>
          <a:p>
            <a:pPr marL="452438" indent="0">
              <a:buNone/>
            </a:pPr>
            <a:r>
              <a:rPr lang="en-US" sz="2400" dirty="0"/>
              <a:t>exists throughout any interval about</a:t>
            </a:r>
            <a:r>
              <a:rPr lang="en-US" sz="2400" i="1" dirty="0"/>
              <a:t> t </a:t>
            </a:r>
            <a:r>
              <a:rPr lang="en-US" sz="2400" dirty="0"/>
              <a:t>=</a:t>
            </a:r>
            <a:r>
              <a:rPr lang="en-US" sz="2400" i="1" dirty="0"/>
              <a:t> t</a:t>
            </a:r>
            <a:r>
              <a:rPr lang="en-US" sz="2400" baseline="-25000" dirty="0"/>
              <a:t>0</a:t>
            </a:r>
            <a:r>
              <a:rPr lang="en-US" sz="2400" i="1" dirty="0"/>
              <a:t> </a:t>
            </a:r>
            <a:r>
              <a:rPr lang="en-US" sz="2400" dirty="0"/>
              <a:t>on which </a:t>
            </a:r>
            <a:r>
              <a:rPr lang="en-US" sz="2400" i="1" dirty="0"/>
              <a:t>p</a:t>
            </a:r>
            <a:r>
              <a:rPr lang="en-US" sz="2400" dirty="0"/>
              <a:t> and </a:t>
            </a:r>
            <a:r>
              <a:rPr lang="en-US" sz="2400" i="1" dirty="0"/>
              <a:t>g</a:t>
            </a:r>
            <a:r>
              <a:rPr lang="en-US" sz="2400" dirty="0"/>
              <a:t> are continuous.  </a:t>
            </a:r>
          </a:p>
          <a:p>
            <a:r>
              <a:rPr lang="en-US" sz="2400" dirty="0"/>
              <a:t>Vertical asymptotes or other discontinuities of a solution can only occur at points of discontinuity of </a:t>
            </a:r>
            <a:r>
              <a:rPr lang="en-US" sz="2400" i="1" dirty="0"/>
              <a:t>p</a:t>
            </a:r>
            <a:r>
              <a:rPr lang="en-US" sz="2400" dirty="0"/>
              <a:t> or </a:t>
            </a:r>
            <a:r>
              <a:rPr lang="en-US" sz="2400" i="1" dirty="0"/>
              <a:t>g</a:t>
            </a:r>
            <a:r>
              <a:rPr lang="en-US" sz="2400" dirty="0"/>
              <a:t>. </a:t>
            </a:r>
          </a:p>
          <a:p>
            <a:r>
              <a:rPr lang="en-US" sz="2400" dirty="0"/>
              <a:t>However, a solution may be differentiable at points of discontinuity of </a:t>
            </a:r>
            <a:r>
              <a:rPr lang="en-US" sz="2400" i="1" dirty="0"/>
              <a:t>p</a:t>
            </a:r>
            <a:r>
              <a:rPr lang="en-US" sz="2400" dirty="0"/>
              <a:t> or </a:t>
            </a:r>
            <a:r>
              <a:rPr lang="en-US" sz="2400" i="1" dirty="0"/>
              <a:t>g</a:t>
            </a:r>
            <a:r>
              <a:rPr lang="en-US" sz="2400" dirty="0"/>
              <a:t>.  See Chapter 2.1: Example 3 of text.</a:t>
            </a:r>
          </a:p>
          <a:p>
            <a:r>
              <a:rPr lang="en-US" sz="2400" dirty="0"/>
              <a:t>Compare these comments with Example 1 and with previous linear equations in Chapter 1 and Chapter 2. </a:t>
            </a:r>
          </a:p>
        </p:txBody>
      </p:sp>
    </p:spTree>
    <p:extLst>
      <p:ext uri="{BB962C8B-B14F-4D97-AF65-F5344CB8AC3E}">
        <p14:creationId xmlns:p14="http://schemas.microsoft.com/office/powerpoint/2010/main" val="2675029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AB2FCB-9C87-40F1-B3A2-BED781C2679F}"/>
              </a:ext>
            </a:extLst>
          </p:cNvPr>
          <p:cNvSpPr>
            <a:spLocks noGrp="1"/>
          </p:cNvSpPr>
          <p:nvPr>
            <p:ph type="title"/>
          </p:nvPr>
        </p:nvSpPr>
        <p:spPr/>
        <p:txBody>
          <a:bodyPr>
            <a:noAutofit/>
          </a:bodyPr>
          <a:lstStyle/>
          <a:p>
            <a:r>
              <a:rPr lang="en-US" dirty="0"/>
              <a:t>Interval of Existence: Nonlinear Equations</a:t>
            </a:r>
            <a:endParaRPr lang="en-IN" dirty="0"/>
          </a:p>
        </p:txBody>
      </p:sp>
      <p:sp>
        <p:nvSpPr>
          <p:cNvPr id="5" name="Content Placeholder 4">
            <a:extLst>
              <a:ext uri="{FF2B5EF4-FFF2-40B4-BE49-F238E27FC236}">
                <a16:creationId xmlns:a16="http://schemas.microsoft.com/office/drawing/2014/main" id="{E1D83F8F-8C62-4F41-B204-81466F39EF40}"/>
              </a:ext>
            </a:extLst>
          </p:cNvPr>
          <p:cNvSpPr>
            <a:spLocks noGrp="1"/>
          </p:cNvSpPr>
          <p:nvPr>
            <p:ph sz="quarter" idx="10"/>
          </p:nvPr>
        </p:nvSpPr>
        <p:spPr>
          <a:xfrm>
            <a:off x="304800" y="1521370"/>
            <a:ext cx="8534400" cy="4800600"/>
          </a:xfrm>
        </p:spPr>
        <p:txBody>
          <a:bodyPr/>
          <a:lstStyle/>
          <a:p>
            <a:pPr marL="461963" indent="-461963"/>
            <a:r>
              <a:rPr lang="en-US" sz="2400" dirty="0"/>
              <a:t>In the nonlinear case, the interval on which a solution exists may be difficult to determine.</a:t>
            </a:r>
          </a:p>
          <a:p>
            <a:pPr marL="461963" indent="-461963"/>
            <a:r>
              <a:rPr lang="en-US" sz="2400" dirty="0"/>
              <a:t>The solution</a:t>
            </a:r>
            <a:r>
              <a:rPr lang="en-US" sz="2400" i="1" dirty="0"/>
              <a:t> y</a:t>
            </a:r>
            <a:r>
              <a:rPr lang="en-US" sz="2400" dirty="0"/>
              <a:t> = </a:t>
            </a:r>
            <a:r>
              <a:rPr lang="el-GR" sz="2400" i="1" dirty="0">
                <a:cs typeface="Times New Roman" panose="02020603050405020304" pitchFamily="18" charset="0"/>
              </a:rPr>
              <a:t>ϕ</a:t>
            </a:r>
            <a:r>
              <a:rPr lang="en-US" sz="2400" dirty="0">
                <a:cs typeface="Times New Roman" panose="02020603050405020304" pitchFamily="18" charset="0"/>
              </a:rPr>
              <a:t>(</a:t>
            </a:r>
            <a:r>
              <a:rPr lang="en-US" sz="2400" i="1" dirty="0">
                <a:cs typeface="Times New Roman" panose="02020603050405020304" pitchFamily="18" charset="0"/>
              </a:rPr>
              <a:t>t</a:t>
            </a:r>
            <a:r>
              <a:rPr lang="en-US" sz="2400" dirty="0">
                <a:cs typeface="Times New Roman" panose="02020603050405020304" pitchFamily="18" charset="0"/>
              </a:rPr>
              <a:t>) </a:t>
            </a:r>
            <a:r>
              <a:rPr lang="en-IN" sz="2400" dirty="0"/>
              <a:t>exists as long as</a:t>
            </a:r>
            <a:r>
              <a:rPr lang="en-US" sz="2400" i="1" dirty="0"/>
              <a:t> </a:t>
            </a:r>
            <a:r>
              <a:rPr lang="en-US" sz="2400" dirty="0"/>
              <a:t>[</a:t>
            </a:r>
            <a:r>
              <a:rPr lang="en-US" sz="2400" i="1" dirty="0"/>
              <a:t>t,</a:t>
            </a:r>
            <a:r>
              <a:rPr lang="en-US" sz="2400" dirty="0"/>
              <a:t> </a:t>
            </a:r>
            <a:r>
              <a:rPr lang="el-GR" sz="2400" i="1" dirty="0">
                <a:cs typeface="Times New Roman" panose="02020603050405020304" pitchFamily="18" charset="0"/>
              </a:rPr>
              <a:t>ϕ</a:t>
            </a:r>
            <a:r>
              <a:rPr lang="en-US" sz="2400" dirty="0">
                <a:cs typeface="Times New Roman" panose="02020603050405020304" pitchFamily="18" charset="0"/>
              </a:rPr>
              <a:t>(</a:t>
            </a:r>
            <a:r>
              <a:rPr lang="en-US" sz="2400" i="1" dirty="0">
                <a:cs typeface="Times New Roman" panose="02020603050405020304" pitchFamily="18" charset="0"/>
              </a:rPr>
              <a:t>t</a:t>
            </a:r>
            <a:r>
              <a:rPr lang="en-US" sz="2400" dirty="0">
                <a:cs typeface="Times New Roman" panose="02020603050405020304" pitchFamily="18" charset="0"/>
              </a:rPr>
              <a:t>)] </a:t>
            </a:r>
            <a:r>
              <a:rPr lang="en-US" sz="2400" dirty="0"/>
              <a:t>remains within a rectangular region indicated in Theorem 2.4.2. This is what determines the value of </a:t>
            </a:r>
            <a:r>
              <a:rPr lang="en-US" sz="2400" i="1" dirty="0"/>
              <a:t>h</a:t>
            </a:r>
            <a:r>
              <a:rPr lang="en-US" sz="2400" dirty="0"/>
              <a:t> in that theorem. Since </a:t>
            </a:r>
            <a:r>
              <a:rPr lang="el-GR" sz="2400" i="1" dirty="0">
                <a:cs typeface="Times New Roman" panose="02020603050405020304" pitchFamily="18" charset="0"/>
              </a:rPr>
              <a:t>ϕ</a:t>
            </a:r>
            <a:r>
              <a:rPr lang="en-US" sz="2400" dirty="0">
                <a:cs typeface="Times New Roman" panose="02020603050405020304" pitchFamily="18" charset="0"/>
              </a:rPr>
              <a:t>(</a:t>
            </a:r>
            <a:r>
              <a:rPr lang="en-US" sz="2400" i="1" dirty="0">
                <a:cs typeface="Times New Roman" panose="02020603050405020304" pitchFamily="18" charset="0"/>
              </a:rPr>
              <a:t>t</a:t>
            </a:r>
            <a:r>
              <a:rPr lang="en-US" sz="2400" dirty="0">
                <a:cs typeface="Times New Roman" panose="02020603050405020304" pitchFamily="18" charset="0"/>
              </a:rPr>
              <a:t>) </a:t>
            </a:r>
            <a:r>
              <a:rPr lang="en-US" sz="2400" dirty="0"/>
              <a:t>is usually not known, it may be impossible to determine this region.</a:t>
            </a:r>
          </a:p>
          <a:p>
            <a:pPr marL="461963" indent="-461963"/>
            <a:r>
              <a:rPr lang="en-US" sz="2400" dirty="0"/>
              <a:t>In any case, the interval on which a solution exists may have no simple relationship to the function </a:t>
            </a:r>
            <a:r>
              <a:rPr lang="en-US" sz="2400" i="1" dirty="0"/>
              <a:t>f</a:t>
            </a:r>
            <a:r>
              <a:rPr lang="en-US" sz="2400" dirty="0"/>
              <a:t> in the differential equation </a:t>
            </a:r>
            <a:r>
              <a:rPr lang="en-US" sz="2400" i="1" dirty="0"/>
              <a:t>y'</a:t>
            </a:r>
            <a:r>
              <a:rPr lang="en-US" sz="2400" dirty="0"/>
              <a:t> = </a:t>
            </a:r>
            <a:r>
              <a:rPr lang="en-US" sz="2400" i="1" dirty="0"/>
              <a:t>f</a:t>
            </a:r>
            <a:r>
              <a:rPr lang="en-US" sz="2400" dirty="0"/>
              <a:t> (</a:t>
            </a:r>
            <a:r>
              <a:rPr lang="en-US" sz="2400" i="1" dirty="0"/>
              <a:t>t</a:t>
            </a:r>
            <a:r>
              <a:rPr lang="en-US" sz="2400" dirty="0"/>
              <a:t>, </a:t>
            </a:r>
            <a:r>
              <a:rPr lang="en-US" sz="2400" i="1" dirty="0"/>
              <a:t>y</a:t>
            </a:r>
            <a:r>
              <a:rPr lang="en-US" sz="2400" dirty="0"/>
              <a:t>), in contrast with linear equations. </a:t>
            </a:r>
          </a:p>
          <a:p>
            <a:pPr marL="461963" indent="-461963"/>
            <a:r>
              <a:rPr lang="en-US" sz="2400" dirty="0"/>
              <a:t>Furthermore, any singularities in the solution may depend on the initial condition as well as the equation. </a:t>
            </a:r>
          </a:p>
          <a:p>
            <a:pPr marL="461963" indent="-461963"/>
            <a:r>
              <a:rPr lang="en-US" sz="2400" dirty="0"/>
              <a:t>Compare these comments to the preceding examples.</a:t>
            </a:r>
            <a:endParaRPr lang="en-IN" sz="2400" dirty="0"/>
          </a:p>
        </p:txBody>
      </p:sp>
    </p:spTree>
    <p:extLst>
      <p:ext uri="{BB962C8B-B14F-4D97-AF65-F5344CB8AC3E}">
        <p14:creationId xmlns:p14="http://schemas.microsoft.com/office/powerpoint/2010/main" val="3019347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19C3A-C5DD-4754-BA46-BB188BCB5D25}"/>
              </a:ext>
            </a:extLst>
          </p:cNvPr>
          <p:cNvSpPr>
            <a:spLocks noGrp="1"/>
          </p:cNvSpPr>
          <p:nvPr>
            <p:ph type="title"/>
          </p:nvPr>
        </p:nvSpPr>
        <p:spPr/>
        <p:txBody>
          <a:bodyPr>
            <a:normAutofit/>
          </a:bodyPr>
          <a:lstStyle/>
          <a:p>
            <a:r>
              <a:rPr lang="en-US" dirty="0"/>
              <a:t>General Solutions</a:t>
            </a:r>
            <a:endParaRPr lang="en-IN" dirty="0"/>
          </a:p>
        </p:txBody>
      </p:sp>
      <p:sp>
        <p:nvSpPr>
          <p:cNvPr id="6" name="Content Placeholder 5">
            <a:extLst>
              <a:ext uri="{FF2B5EF4-FFF2-40B4-BE49-F238E27FC236}">
                <a16:creationId xmlns:a16="http://schemas.microsoft.com/office/drawing/2014/main" id="{3D3B4180-156E-4252-B099-CF343941D815}"/>
              </a:ext>
            </a:extLst>
          </p:cNvPr>
          <p:cNvSpPr>
            <a:spLocks noGrp="1"/>
          </p:cNvSpPr>
          <p:nvPr>
            <p:ph sz="quarter" idx="15"/>
          </p:nvPr>
        </p:nvSpPr>
        <p:spPr>
          <a:xfrm>
            <a:off x="380060" y="1371600"/>
            <a:ext cx="8534400" cy="2942696"/>
          </a:xfrm>
        </p:spPr>
        <p:txBody>
          <a:bodyPr/>
          <a:lstStyle/>
          <a:p>
            <a:pPr marL="461963" lvl="0" indent="-461963" algn="l">
              <a:lnSpc>
                <a:spcPct val="100000"/>
              </a:lnSpc>
              <a:spcBef>
                <a:spcPts val="0"/>
              </a:spcBef>
              <a:buClr>
                <a:schemeClr val="accent2"/>
              </a:buClr>
              <a:buSzPts val="2400"/>
              <a:buFont typeface="Arial"/>
              <a:buChar char="•"/>
            </a:pPr>
            <a:r>
              <a:rPr lang="en-US" sz="2200" dirty="0">
                <a:solidFill>
                  <a:schemeClr val="dk1"/>
                </a:solidFill>
                <a:ea typeface="Times New Roman"/>
                <a:cs typeface="Times New Roman"/>
                <a:sym typeface="Times New Roman"/>
              </a:rPr>
              <a:t>For a first order linear equation, it is possible to obtain a solution containing one arbitrary constant, from which all solutions follow by specifying values for this constant.</a:t>
            </a:r>
          </a:p>
          <a:p>
            <a:pPr marL="461963" lvl="0" indent="-461963" algn="l">
              <a:lnSpc>
                <a:spcPct val="100000"/>
              </a:lnSpc>
              <a:spcBef>
                <a:spcPts val="0"/>
              </a:spcBef>
              <a:buClr>
                <a:schemeClr val="accent2"/>
              </a:buClr>
              <a:buSzPts val="2400"/>
              <a:buFont typeface="Arial"/>
              <a:buChar char="•"/>
            </a:pPr>
            <a:r>
              <a:rPr lang="en-US" sz="2200" dirty="0">
                <a:solidFill>
                  <a:schemeClr val="dk1"/>
                </a:solidFill>
                <a:ea typeface="Times New Roman"/>
                <a:cs typeface="Times New Roman"/>
                <a:sym typeface="Times New Roman"/>
              </a:rPr>
              <a:t>For nonlinear equations, such general solutions may not exist.  That is, even though a solution containing an arbitrary constant may be found, there may be other solutions that cannot be obtained by specifying values for this constant.</a:t>
            </a:r>
          </a:p>
          <a:p>
            <a:pPr marL="461963" lvl="0" indent="-461963" algn="l">
              <a:lnSpc>
                <a:spcPct val="100000"/>
              </a:lnSpc>
              <a:spcBef>
                <a:spcPts val="0"/>
              </a:spcBef>
              <a:buClr>
                <a:schemeClr val="accent2"/>
              </a:buClr>
              <a:buSzPts val="2400"/>
              <a:buFont typeface="Arial"/>
              <a:buChar char="•"/>
            </a:pPr>
            <a:r>
              <a:rPr lang="en-US" sz="2200" dirty="0">
                <a:solidFill>
                  <a:schemeClr val="dk1"/>
                </a:solidFill>
                <a:ea typeface="Times New Roman"/>
                <a:cs typeface="Times New Roman"/>
                <a:sym typeface="Times New Roman"/>
              </a:rPr>
              <a:t>Consider 𝑦′ = 𝑦</a:t>
            </a:r>
            <a:r>
              <a:rPr lang="en-US" sz="2200" baseline="30000" dirty="0">
                <a:solidFill>
                  <a:schemeClr val="dk1"/>
                </a:solidFill>
                <a:ea typeface="Times New Roman"/>
                <a:cs typeface="Times New Roman"/>
                <a:sym typeface="Times New Roman"/>
              </a:rPr>
              <a:t>2 </a:t>
            </a:r>
            <a:r>
              <a:rPr lang="en-US" sz="2200" dirty="0">
                <a:solidFill>
                  <a:schemeClr val="dk1"/>
                </a:solidFill>
                <a:ea typeface="Times New Roman"/>
                <a:cs typeface="Times New Roman"/>
                <a:sym typeface="Times New Roman"/>
              </a:rPr>
              <a:t>in example 4 where the solution</a:t>
            </a:r>
          </a:p>
        </p:txBody>
      </p:sp>
      <p:graphicFrame>
        <p:nvGraphicFramePr>
          <p:cNvPr id="7" name="Object 6" descr="y equals negative one divided by t plus c">
            <a:extLst>
              <a:ext uri="{FF2B5EF4-FFF2-40B4-BE49-F238E27FC236}">
                <a16:creationId xmlns:a16="http://schemas.microsoft.com/office/drawing/2014/main" id="{B74F4AC8-3C92-4A79-BC6F-CA31188FC9C7}"/>
              </a:ext>
            </a:extLst>
          </p:cNvPr>
          <p:cNvGraphicFramePr>
            <a:graphicFrameLocks noChangeAspect="1"/>
          </p:cNvGraphicFramePr>
          <p:nvPr>
            <p:extLst>
              <p:ext uri="{D42A27DB-BD31-4B8C-83A1-F6EECF244321}">
                <p14:modId xmlns:p14="http://schemas.microsoft.com/office/powerpoint/2010/main" val="432849827"/>
              </p:ext>
            </p:extLst>
          </p:nvPr>
        </p:nvGraphicFramePr>
        <p:xfrm>
          <a:off x="6511160" y="3602420"/>
          <a:ext cx="1084035" cy="634059"/>
        </p:xfrm>
        <a:graphic>
          <a:graphicData uri="http://schemas.openxmlformats.org/presentationml/2006/ole">
            <mc:AlternateContent xmlns:mc="http://schemas.openxmlformats.org/markup-compatibility/2006">
              <mc:Choice xmlns:v="urn:schemas-microsoft-com:vml" Requires="v">
                <p:oleObj spid="_x0000_s10248" name="Equation" r:id="rId4" imgW="672840" imgH="393480" progId="Equation.DSMT4">
                  <p:embed/>
                </p:oleObj>
              </mc:Choice>
              <mc:Fallback>
                <p:oleObj name="Equation" r:id="rId4" imgW="672840" imgH="393480" progId="Equation.DSMT4">
                  <p:embed/>
                  <p:pic>
                    <p:nvPicPr>
                      <p:cNvPr id="5" name="Object 4"/>
                      <p:cNvPicPr/>
                      <p:nvPr/>
                    </p:nvPicPr>
                    <p:blipFill>
                      <a:blip r:embed="rId5"/>
                      <a:stretch>
                        <a:fillRect/>
                      </a:stretch>
                    </p:blipFill>
                    <p:spPr>
                      <a:xfrm>
                        <a:off x="6511160" y="3602420"/>
                        <a:ext cx="1084035" cy="634059"/>
                      </a:xfrm>
                      <a:prstGeom prst="rect">
                        <a:avLst/>
                      </a:prstGeom>
                    </p:spPr>
                  </p:pic>
                </p:oleObj>
              </mc:Fallback>
            </mc:AlternateContent>
          </a:graphicData>
        </a:graphic>
      </p:graphicFrame>
      <p:sp>
        <p:nvSpPr>
          <p:cNvPr id="20" name="Content Placeholder 19">
            <a:extLst>
              <a:ext uri="{FF2B5EF4-FFF2-40B4-BE49-F238E27FC236}">
                <a16:creationId xmlns:a16="http://schemas.microsoft.com/office/drawing/2014/main" id="{8D478C81-3C9C-4893-A8F7-0AC6573A7A85}"/>
              </a:ext>
            </a:extLst>
          </p:cNvPr>
          <p:cNvSpPr>
            <a:spLocks noGrp="1"/>
          </p:cNvSpPr>
          <p:nvPr>
            <p:ph sz="quarter" idx="16"/>
          </p:nvPr>
        </p:nvSpPr>
        <p:spPr>
          <a:xfrm>
            <a:off x="838200" y="4212697"/>
            <a:ext cx="8003283" cy="1578503"/>
          </a:xfrm>
        </p:spPr>
        <p:txBody>
          <a:bodyPr/>
          <a:lstStyle/>
          <a:p>
            <a:pPr>
              <a:lnSpc>
                <a:spcPct val="100000"/>
              </a:lnSpc>
            </a:pPr>
            <a:r>
              <a:rPr lang="en-US" sz="2200" dirty="0">
                <a:solidFill>
                  <a:schemeClr val="dk1"/>
                </a:solidFill>
                <a:ea typeface="Times New Roman"/>
                <a:cs typeface="Times New Roman"/>
                <a:sym typeface="Times New Roman"/>
              </a:rPr>
              <a:t>contains an arbitrary constant, but does not include all solutions to the differential equation since the function </a:t>
            </a:r>
            <a:r>
              <a:rPr lang="en-US" sz="2200" i="1" dirty="0">
                <a:solidFill>
                  <a:schemeClr val="dk1"/>
                </a:solidFill>
                <a:ea typeface="Times New Roman"/>
                <a:cs typeface="Times New Roman"/>
                <a:sym typeface="Times New Roman"/>
              </a:rPr>
              <a:t>y</a:t>
            </a:r>
            <a:r>
              <a:rPr lang="en-US" sz="2200" dirty="0">
                <a:solidFill>
                  <a:schemeClr val="dk1"/>
                </a:solidFill>
                <a:ea typeface="Times New Roman"/>
                <a:cs typeface="Times New Roman"/>
                <a:sym typeface="Times New Roman"/>
              </a:rPr>
              <a:t> = 0 is a solution of the differential equation which cannot be obtained by specifying a value for </a:t>
            </a:r>
            <a:r>
              <a:rPr lang="en-US" sz="2200" i="1" dirty="0">
                <a:solidFill>
                  <a:schemeClr val="dk1"/>
                </a:solidFill>
                <a:ea typeface="Times New Roman"/>
                <a:cs typeface="Times New Roman"/>
                <a:sym typeface="Times New Roman"/>
              </a:rPr>
              <a:t>c</a:t>
            </a:r>
            <a:r>
              <a:rPr lang="en-US" sz="2200" dirty="0">
                <a:solidFill>
                  <a:schemeClr val="dk1"/>
                </a:solidFill>
                <a:ea typeface="Times New Roman"/>
                <a:cs typeface="Times New Roman"/>
                <a:sym typeface="Times New Roman"/>
              </a:rPr>
              <a:t> in solution above.</a:t>
            </a:r>
            <a:endParaRPr lang="en-US" sz="2200" dirty="0"/>
          </a:p>
        </p:txBody>
      </p:sp>
    </p:spTree>
    <p:extLst>
      <p:ext uri="{BB962C8B-B14F-4D97-AF65-F5344CB8AC3E}">
        <p14:creationId xmlns:p14="http://schemas.microsoft.com/office/powerpoint/2010/main" val="2153789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0E0D26B0-B1EA-48B6-A793-39E716D26DE7}"/>
              </a:ext>
            </a:extLst>
          </p:cNvPr>
          <p:cNvSpPr>
            <a:spLocks noGrp="1"/>
          </p:cNvSpPr>
          <p:nvPr>
            <p:ph type="title"/>
          </p:nvPr>
        </p:nvSpPr>
        <p:spPr>
          <a:xfrm>
            <a:off x="275772" y="457200"/>
            <a:ext cx="8534400" cy="753659"/>
          </a:xfrm>
        </p:spPr>
        <p:txBody>
          <a:bodyPr>
            <a:normAutofit/>
          </a:bodyPr>
          <a:lstStyle/>
          <a:p>
            <a:r>
              <a:rPr lang="en-IN" dirty="0"/>
              <a:t>Explicit Solutions: Linear Equations</a:t>
            </a:r>
          </a:p>
        </p:txBody>
      </p:sp>
      <p:sp>
        <p:nvSpPr>
          <p:cNvPr id="21" name="Content Placeholder 20">
            <a:extLst>
              <a:ext uri="{FF2B5EF4-FFF2-40B4-BE49-F238E27FC236}">
                <a16:creationId xmlns:a16="http://schemas.microsoft.com/office/drawing/2014/main" id="{94BF7086-5BC3-471F-9686-7DEC0B5F941D}"/>
              </a:ext>
            </a:extLst>
          </p:cNvPr>
          <p:cNvSpPr>
            <a:spLocks noGrp="1"/>
          </p:cNvSpPr>
          <p:nvPr>
            <p:ph sz="quarter" idx="15"/>
          </p:nvPr>
        </p:nvSpPr>
        <p:spPr>
          <a:xfrm>
            <a:off x="380060" y="1692274"/>
            <a:ext cx="8534400" cy="2562174"/>
          </a:xfrm>
        </p:spPr>
        <p:txBody>
          <a:bodyPr/>
          <a:lstStyle/>
          <a:p>
            <a:pPr marL="465138" indent="-465138">
              <a:lnSpc>
                <a:spcPct val="100000"/>
              </a:lnSpc>
            </a:pPr>
            <a:r>
              <a:rPr lang="en-US" sz="2400" dirty="0"/>
              <a:t>Per the Existence and Uniqueness Theorem, a solution of a linear initial value problem</a:t>
            </a:r>
          </a:p>
          <a:p>
            <a:pPr marL="465138" indent="-465138" algn="ctr">
              <a:lnSpc>
                <a:spcPct val="100000"/>
              </a:lnSpc>
              <a:buNone/>
            </a:pPr>
            <a:r>
              <a:rPr lang="en-US" sz="2400" i="1" dirty="0"/>
              <a:t>y</a:t>
            </a:r>
            <a:r>
              <a:rPr lang="en-US" sz="2400" dirty="0">
                <a:cs typeface="Times New Roman" panose="02020603050405020304" pitchFamily="18" charset="0"/>
              </a:rPr>
              <a:t>ʹ</a:t>
            </a:r>
            <a:r>
              <a:rPr lang="en-US" sz="2400" dirty="0"/>
              <a:t> + </a:t>
            </a:r>
            <a:r>
              <a:rPr lang="en-US" sz="2400" i="1" dirty="0"/>
              <a:t>p</a:t>
            </a:r>
            <a:r>
              <a:rPr lang="en-US" sz="2400" dirty="0"/>
              <a:t>(</a:t>
            </a:r>
            <a:r>
              <a:rPr lang="en-US" sz="2400" i="1" dirty="0"/>
              <a:t>t</a:t>
            </a:r>
            <a:r>
              <a:rPr lang="en-US" sz="2400" dirty="0"/>
              <a:t>)</a:t>
            </a:r>
            <a:r>
              <a:rPr lang="en-US" sz="2400" i="1" dirty="0"/>
              <a:t>y</a:t>
            </a:r>
            <a:r>
              <a:rPr lang="en-US" sz="2400" dirty="0"/>
              <a:t> = </a:t>
            </a:r>
            <a:r>
              <a:rPr lang="en-US" sz="2400" i="1" dirty="0"/>
              <a:t>g</a:t>
            </a:r>
            <a:r>
              <a:rPr lang="en-US" sz="2400" dirty="0"/>
              <a:t>(</a:t>
            </a:r>
            <a:r>
              <a:rPr lang="en-US" sz="2400" i="1" dirty="0"/>
              <a:t>t</a:t>
            </a:r>
            <a:r>
              <a:rPr lang="en-US" sz="2400" dirty="0"/>
              <a:t>), </a:t>
            </a:r>
            <a:r>
              <a:rPr lang="en-US" sz="2400" i="1" dirty="0"/>
              <a:t>y</a:t>
            </a:r>
            <a:r>
              <a:rPr lang="en-US" sz="2400" dirty="0"/>
              <a:t>(</a:t>
            </a:r>
            <a:r>
              <a:rPr lang="en-US" sz="2400" i="1" dirty="0"/>
              <a:t>t</a:t>
            </a:r>
            <a:r>
              <a:rPr lang="en-US" sz="2400" baseline="-25000" dirty="0"/>
              <a:t>0</a:t>
            </a:r>
            <a:r>
              <a:rPr lang="en-US" sz="2400" dirty="0"/>
              <a:t>) = </a:t>
            </a:r>
            <a:r>
              <a:rPr lang="en-US" sz="2400" i="1" dirty="0"/>
              <a:t>y</a:t>
            </a:r>
            <a:r>
              <a:rPr lang="en-US" sz="2400" baseline="-25000" dirty="0"/>
              <a:t>0</a:t>
            </a:r>
          </a:p>
          <a:p>
            <a:pPr marL="465138" indent="0">
              <a:lnSpc>
                <a:spcPct val="100000"/>
              </a:lnSpc>
              <a:buNone/>
            </a:pPr>
            <a:r>
              <a:rPr lang="en-US" sz="2400" dirty="0"/>
              <a:t>exists throughout any interval about </a:t>
            </a:r>
            <a:r>
              <a:rPr lang="en-US" sz="2400" i="1" dirty="0"/>
              <a:t>t = t</a:t>
            </a:r>
            <a:r>
              <a:rPr lang="en-US" sz="2400" baseline="-25000" dirty="0"/>
              <a:t>0</a:t>
            </a:r>
            <a:r>
              <a:rPr lang="en-US" sz="2400" dirty="0"/>
              <a:t> on which </a:t>
            </a:r>
            <a:r>
              <a:rPr lang="en-US" sz="2400" i="1" dirty="0"/>
              <a:t>p</a:t>
            </a:r>
            <a:r>
              <a:rPr lang="en-US" sz="2400" dirty="0"/>
              <a:t> and </a:t>
            </a:r>
            <a:r>
              <a:rPr lang="en-US" sz="2400" i="1" dirty="0"/>
              <a:t>g </a:t>
            </a:r>
            <a:r>
              <a:rPr lang="en-US" sz="2400" dirty="0"/>
              <a:t>are continuous, and this solution is unique.</a:t>
            </a:r>
          </a:p>
          <a:p>
            <a:pPr marL="465138" indent="-465138">
              <a:lnSpc>
                <a:spcPct val="100000"/>
              </a:lnSpc>
            </a:pPr>
            <a:r>
              <a:rPr lang="en-US" sz="2400" dirty="0"/>
              <a:t>The solution has an explicit representation,</a:t>
            </a:r>
          </a:p>
        </p:txBody>
      </p:sp>
      <p:graphicFrame>
        <p:nvGraphicFramePr>
          <p:cNvPr id="5" name="Object 4" descr="multiline equation row 1 y equals integral t zero t mu sgsds plus y zero divided by mu of t comma where mu of t equals e super integral t zero tpsds">
            <a:extLst>
              <a:ext uri="{FF2B5EF4-FFF2-40B4-BE49-F238E27FC236}">
                <a16:creationId xmlns:a16="http://schemas.microsoft.com/office/drawing/2014/main" id="{F91C2680-319F-4668-99FC-875F104D24E7}"/>
              </a:ext>
            </a:extLst>
          </p:cNvPr>
          <p:cNvGraphicFramePr>
            <a:graphicFrameLocks noChangeAspect="1"/>
          </p:cNvGraphicFramePr>
          <p:nvPr>
            <p:extLst>
              <p:ext uri="{D42A27DB-BD31-4B8C-83A1-F6EECF244321}">
                <p14:modId xmlns:p14="http://schemas.microsoft.com/office/powerpoint/2010/main" val="69685586"/>
              </p:ext>
            </p:extLst>
          </p:nvPr>
        </p:nvGraphicFramePr>
        <p:xfrm>
          <a:off x="2325688" y="4402138"/>
          <a:ext cx="4462462" cy="855662"/>
        </p:xfrm>
        <a:graphic>
          <a:graphicData uri="http://schemas.openxmlformats.org/presentationml/2006/ole">
            <mc:AlternateContent xmlns:mc="http://schemas.openxmlformats.org/markup-compatibility/2006">
              <mc:Choice xmlns:v="urn:schemas-microsoft-com:vml" Requires="v">
                <p:oleObj spid="_x0000_s11271" name="Equation" r:id="rId4" imgW="3047760" imgH="583920" progId="Equation.DSMT4">
                  <p:embed/>
                </p:oleObj>
              </mc:Choice>
              <mc:Fallback>
                <p:oleObj name="Equation" r:id="rId4" imgW="3047760" imgH="583920" progId="Equation.DSMT4">
                  <p:embed/>
                  <p:pic>
                    <p:nvPicPr>
                      <p:cNvPr id="5" name="Object 4"/>
                      <p:cNvPicPr/>
                      <p:nvPr/>
                    </p:nvPicPr>
                    <p:blipFill>
                      <a:blip r:embed="rId5"/>
                      <a:stretch>
                        <a:fillRect/>
                      </a:stretch>
                    </p:blipFill>
                    <p:spPr>
                      <a:xfrm>
                        <a:off x="2325688" y="4402138"/>
                        <a:ext cx="4462462" cy="855662"/>
                      </a:xfrm>
                      <a:prstGeom prst="rect">
                        <a:avLst/>
                      </a:prstGeom>
                    </p:spPr>
                  </p:pic>
                </p:oleObj>
              </mc:Fallback>
            </mc:AlternateContent>
          </a:graphicData>
        </a:graphic>
      </p:graphicFrame>
      <p:sp>
        <p:nvSpPr>
          <p:cNvPr id="27" name="Content Placeholder 26">
            <a:extLst>
              <a:ext uri="{FF2B5EF4-FFF2-40B4-BE49-F238E27FC236}">
                <a16:creationId xmlns:a16="http://schemas.microsoft.com/office/drawing/2014/main" id="{5CA31B5B-4803-435A-BEAF-20A39FB6F6E4}"/>
              </a:ext>
            </a:extLst>
          </p:cNvPr>
          <p:cNvSpPr>
            <a:spLocks noGrp="1"/>
          </p:cNvSpPr>
          <p:nvPr>
            <p:ph sz="quarter" idx="21"/>
          </p:nvPr>
        </p:nvSpPr>
        <p:spPr>
          <a:xfrm>
            <a:off x="399463" y="5292436"/>
            <a:ext cx="8514997" cy="879764"/>
          </a:xfrm>
        </p:spPr>
        <p:txBody>
          <a:bodyPr/>
          <a:lstStyle/>
          <a:p>
            <a:pPr marL="465138" indent="0">
              <a:lnSpc>
                <a:spcPct val="100000"/>
              </a:lnSpc>
              <a:buNone/>
            </a:pPr>
            <a:r>
              <a:rPr lang="en-US" dirty="0"/>
              <a:t>and can be evaluated at any appropriate value of </a:t>
            </a:r>
            <a:r>
              <a:rPr lang="en-US" i="1" dirty="0"/>
              <a:t>t</a:t>
            </a:r>
            <a:r>
              <a:rPr lang="en-US" dirty="0"/>
              <a:t>, as long as the necessary integrals can be computed. </a:t>
            </a:r>
          </a:p>
        </p:txBody>
      </p:sp>
    </p:spTree>
    <p:extLst>
      <p:ext uri="{BB962C8B-B14F-4D97-AF65-F5344CB8AC3E}">
        <p14:creationId xmlns:p14="http://schemas.microsoft.com/office/powerpoint/2010/main" val="2760980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0E0D26B0-B1EA-48B6-A793-39E716D26DE7}"/>
              </a:ext>
            </a:extLst>
          </p:cNvPr>
          <p:cNvSpPr>
            <a:spLocks noGrp="1"/>
          </p:cNvSpPr>
          <p:nvPr>
            <p:ph type="title"/>
          </p:nvPr>
        </p:nvSpPr>
        <p:spPr/>
        <p:txBody>
          <a:bodyPr>
            <a:normAutofit/>
          </a:bodyPr>
          <a:lstStyle/>
          <a:p>
            <a:r>
              <a:rPr lang="en-IN" dirty="0"/>
              <a:t>Explicit Solution Approximation</a:t>
            </a:r>
          </a:p>
        </p:txBody>
      </p:sp>
      <p:sp>
        <p:nvSpPr>
          <p:cNvPr id="21" name="Content Placeholder 20">
            <a:extLst>
              <a:ext uri="{FF2B5EF4-FFF2-40B4-BE49-F238E27FC236}">
                <a16:creationId xmlns:a16="http://schemas.microsoft.com/office/drawing/2014/main" id="{94BF7086-5BC3-471F-9686-7DEC0B5F941D}"/>
              </a:ext>
            </a:extLst>
          </p:cNvPr>
          <p:cNvSpPr>
            <a:spLocks noGrp="1"/>
          </p:cNvSpPr>
          <p:nvPr>
            <p:ph sz="quarter" idx="10"/>
          </p:nvPr>
        </p:nvSpPr>
        <p:spPr>
          <a:xfrm>
            <a:off x="304800" y="1447800"/>
            <a:ext cx="8534400" cy="2438400"/>
          </a:xfrm>
        </p:spPr>
        <p:txBody>
          <a:bodyPr/>
          <a:lstStyle/>
          <a:p>
            <a:pPr marL="508000" indent="-508000"/>
            <a:r>
              <a:rPr lang="en-US" dirty="0"/>
              <a:t>For linear first order equations, an explicit representation for the solution can be found, as long as necessary integrals can be solved.</a:t>
            </a:r>
          </a:p>
          <a:p>
            <a:pPr marL="508000" indent="-508000"/>
            <a:r>
              <a:rPr lang="en-US" dirty="0"/>
              <a:t>If integrals can’t be solved, then numerical methods are often used to approximate the integrals.</a:t>
            </a:r>
          </a:p>
        </p:txBody>
      </p:sp>
    </p:spTree>
    <p:extLst>
      <p:ext uri="{BB962C8B-B14F-4D97-AF65-F5344CB8AC3E}">
        <p14:creationId xmlns:p14="http://schemas.microsoft.com/office/powerpoint/2010/main" val="1973226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0E0D26B0-B1EA-48B6-A793-39E716D26DE7}"/>
              </a:ext>
            </a:extLst>
          </p:cNvPr>
          <p:cNvSpPr>
            <a:spLocks noGrp="1"/>
          </p:cNvSpPr>
          <p:nvPr>
            <p:ph type="title"/>
          </p:nvPr>
        </p:nvSpPr>
        <p:spPr/>
        <p:txBody>
          <a:bodyPr/>
          <a:lstStyle/>
          <a:p>
            <a:r>
              <a:rPr lang="en-IN" dirty="0"/>
              <a:t>Implicit Solutions: Nonlinear Equations</a:t>
            </a:r>
          </a:p>
        </p:txBody>
      </p:sp>
      <p:sp>
        <p:nvSpPr>
          <p:cNvPr id="21" name="Content Placeholder 20">
            <a:extLst>
              <a:ext uri="{FF2B5EF4-FFF2-40B4-BE49-F238E27FC236}">
                <a16:creationId xmlns:a16="http://schemas.microsoft.com/office/drawing/2014/main" id="{94BF7086-5BC3-471F-9686-7DEC0B5F941D}"/>
              </a:ext>
            </a:extLst>
          </p:cNvPr>
          <p:cNvSpPr>
            <a:spLocks noGrp="1"/>
          </p:cNvSpPr>
          <p:nvPr>
            <p:ph sz="quarter" idx="10"/>
          </p:nvPr>
        </p:nvSpPr>
        <p:spPr>
          <a:xfrm>
            <a:off x="304800" y="1447800"/>
            <a:ext cx="8534400" cy="4191000"/>
          </a:xfrm>
        </p:spPr>
        <p:txBody>
          <a:bodyPr/>
          <a:lstStyle/>
          <a:p>
            <a:pPr marL="465138" indent="-465138"/>
            <a:r>
              <a:rPr lang="en-US" sz="2400" dirty="0"/>
              <a:t>For nonlinear equations, explicit representations of solutions may not exist.  </a:t>
            </a:r>
          </a:p>
          <a:p>
            <a:pPr marL="465138" indent="-465138"/>
            <a:r>
              <a:rPr lang="en-US" sz="2400" dirty="0"/>
              <a:t>As we have seen, it may be possible to obtain an equation which implicitly defines the solution. If equation is simple enough, an explicit representation can sometimes be found.  </a:t>
            </a:r>
          </a:p>
          <a:p>
            <a:pPr marL="465138" indent="-465138"/>
            <a:r>
              <a:rPr lang="en-US" sz="2400" dirty="0"/>
              <a:t>Otherwise, numerical calculations are necessary in order to determine values of </a:t>
            </a:r>
            <a:r>
              <a:rPr lang="en-US" sz="2400" i="1" dirty="0"/>
              <a:t>y</a:t>
            </a:r>
            <a:r>
              <a:rPr lang="en-US" sz="2400" dirty="0"/>
              <a:t> for given values of </a:t>
            </a:r>
            <a:r>
              <a:rPr lang="en-US" sz="2400" i="1" dirty="0"/>
              <a:t>t</a:t>
            </a:r>
            <a:r>
              <a:rPr lang="en-US" sz="2400" dirty="0"/>
              <a:t>.  These values can then be plotted in a sketch of the integral curve. </a:t>
            </a:r>
          </a:p>
          <a:p>
            <a:pPr marL="465138" indent="-465138"/>
            <a:r>
              <a:rPr lang="en-US" sz="2400" dirty="0"/>
              <a:t>Recall the examples from earlier in the chapter and consider the following example</a:t>
            </a:r>
          </a:p>
        </p:txBody>
      </p:sp>
      <p:graphicFrame>
        <p:nvGraphicFramePr>
          <p:cNvPr id="2" name="Object 1" descr="multiline equation row 1 equation left hand side y super prime equals right hand side y cosine x divided by one plus three times y cubed comma y of zero right double arrow natural log y plus y cubed equals sine x plus one">
            <a:extLst>
              <a:ext uri="{FF2B5EF4-FFF2-40B4-BE49-F238E27FC236}">
                <a16:creationId xmlns:a16="http://schemas.microsoft.com/office/drawing/2014/main" id="{41295667-3F49-4365-9551-72B98E6757DD}"/>
              </a:ext>
            </a:extLst>
          </p:cNvPr>
          <p:cNvGraphicFramePr>
            <a:graphicFrameLocks noChangeAspect="1"/>
          </p:cNvGraphicFramePr>
          <p:nvPr>
            <p:extLst>
              <p:ext uri="{D42A27DB-BD31-4B8C-83A1-F6EECF244321}">
                <p14:modId xmlns:p14="http://schemas.microsoft.com/office/powerpoint/2010/main" val="3411929452"/>
              </p:ext>
            </p:extLst>
          </p:nvPr>
        </p:nvGraphicFramePr>
        <p:xfrm>
          <a:off x="2486833" y="5486645"/>
          <a:ext cx="5084735" cy="742460"/>
        </p:xfrm>
        <a:graphic>
          <a:graphicData uri="http://schemas.openxmlformats.org/presentationml/2006/ole">
            <mc:AlternateContent xmlns:mc="http://schemas.openxmlformats.org/markup-compatibility/2006">
              <mc:Choice xmlns:v="urn:schemas-microsoft-com:vml" Requires="v">
                <p:oleObj spid="_x0000_s13316" name="Equation" r:id="rId4" imgW="2869920" imgH="419040" progId="Equation.DSMT4">
                  <p:embed/>
                </p:oleObj>
              </mc:Choice>
              <mc:Fallback>
                <p:oleObj name="Equation" r:id="rId4" imgW="2869920" imgH="419040" progId="Equation.DSMT4">
                  <p:embed/>
                  <p:pic>
                    <p:nvPicPr>
                      <p:cNvPr id="0" name=""/>
                      <p:cNvPicPr/>
                      <p:nvPr/>
                    </p:nvPicPr>
                    <p:blipFill>
                      <a:blip r:embed="rId5"/>
                      <a:stretch>
                        <a:fillRect/>
                      </a:stretch>
                    </p:blipFill>
                    <p:spPr>
                      <a:xfrm>
                        <a:off x="2486833" y="5486645"/>
                        <a:ext cx="5084735" cy="742460"/>
                      </a:xfrm>
                      <a:prstGeom prst="rect">
                        <a:avLst/>
                      </a:prstGeom>
                    </p:spPr>
                  </p:pic>
                </p:oleObj>
              </mc:Fallback>
            </mc:AlternateContent>
          </a:graphicData>
        </a:graphic>
      </p:graphicFrame>
    </p:spTree>
    <p:extLst>
      <p:ext uri="{BB962C8B-B14F-4D97-AF65-F5344CB8AC3E}">
        <p14:creationId xmlns:p14="http://schemas.microsoft.com/office/powerpoint/2010/main" val="3450444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3B893-AD93-4E55-B209-CB167D1AE3E9}"/>
              </a:ext>
            </a:extLst>
          </p:cNvPr>
          <p:cNvSpPr>
            <a:spLocks noGrp="1"/>
          </p:cNvSpPr>
          <p:nvPr>
            <p:ph type="title"/>
          </p:nvPr>
        </p:nvSpPr>
        <p:spPr>
          <a:xfrm>
            <a:off x="304800" y="2381250"/>
            <a:ext cx="8534400" cy="2095500"/>
          </a:xfrm>
        </p:spPr>
        <p:txBody>
          <a:bodyPr>
            <a:normAutofit fontScale="90000"/>
          </a:bodyPr>
          <a:lstStyle/>
          <a:p>
            <a:pPr algn="ctr">
              <a:lnSpc>
                <a:spcPct val="100000"/>
              </a:lnSpc>
            </a:pPr>
            <a:r>
              <a:rPr lang="en-US" b="1" dirty="0"/>
              <a:t>Section 2.4</a:t>
            </a:r>
            <a:br>
              <a:rPr lang="en-US" b="1" dirty="0"/>
            </a:br>
            <a:r>
              <a:rPr lang="en-US" b="1" dirty="0"/>
              <a:t>Differences Between Linear and Nonlinear Differential Equations</a:t>
            </a:r>
            <a:endParaRPr lang="en-IN" b="1" dirty="0"/>
          </a:p>
        </p:txBody>
      </p:sp>
    </p:spTree>
    <p:extLst>
      <p:ext uri="{BB962C8B-B14F-4D97-AF65-F5344CB8AC3E}">
        <p14:creationId xmlns:p14="http://schemas.microsoft.com/office/powerpoint/2010/main" val="1599326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E165-A9DE-432A-AC67-E27F5576B279}"/>
              </a:ext>
            </a:extLst>
          </p:cNvPr>
          <p:cNvSpPr>
            <a:spLocks noGrp="1"/>
          </p:cNvSpPr>
          <p:nvPr>
            <p:ph type="title"/>
          </p:nvPr>
        </p:nvSpPr>
        <p:spPr/>
        <p:txBody>
          <a:bodyPr>
            <a:noAutofit/>
          </a:bodyPr>
          <a:lstStyle/>
          <a:p>
            <a:r>
              <a:rPr lang="en-US" dirty="0"/>
              <a:t>Linear vs. Nonlinear Ordinary Differential Equations</a:t>
            </a:r>
            <a:endParaRPr lang="en-IN" dirty="0"/>
          </a:p>
        </p:txBody>
      </p:sp>
      <p:sp>
        <p:nvSpPr>
          <p:cNvPr id="3" name="Content Placeholder 2">
            <a:extLst>
              <a:ext uri="{FF2B5EF4-FFF2-40B4-BE49-F238E27FC236}">
                <a16:creationId xmlns:a16="http://schemas.microsoft.com/office/drawing/2014/main" id="{EBE4D237-979F-484D-AE53-9588CFA52CDC}"/>
              </a:ext>
            </a:extLst>
          </p:cNvPr>
          <p:cNvSpPr>
            <a:spLocks noGrp="1"/>
          </p:cNvSpPr>
          <p:nvPr>
            <p:ph sz="quarter" idx="15"/>
          </p:nvPr>
        </p:nvSpPr>
        <p:spPr>
          <a:xfrm>
            <a:off x="380060" y="1692274"/>
            <a:ext cx="8534400" cy="1050925"/>
          </a:xfrm>
        </p:spPr>
        <p:txBody>
          <a:bodyPr/>
          <a:lstStyle/>
          <a:p>
            <a:pPr marL="461963" lvl="0" indent="-461963" algn="l">
              <a:lnSpc>
                <a:spcPct val="100000"/>
              </a:lnSpc>
              <a:spcBef>
                <a:spcPts val="624"/>
              </a:spcBef>
              <a:buClr>
                <a:schemeClr val="accent2"/>
              </a:buClr>
              <a:buSzPct val="100000"/>
              <a:buFont typeface="Arial"/>
              <a:buChar char="•"/>
            </a:pPr>
            <a:r>
              <a:rPr lang="en-US" sz="2000" dirty="0">
                <a:solidFill>
                  <a:schemeClr val="dk1"/>
                </a:solidFill>
                <a:ea typeface="Times New Roman"/>
                <a:cs typeface="Times New Roman"/>
                <a:sym typeface="Times New Roman"/>
              </a:rPr>
              <a:t>Recall that a first-order ODE has the form </a:t>
            </a:r>
            <a:r>
              <a:rPr lang="en-US" sz="2000" i="1" dirty="0">
                <a:solidFill>
                  <a:schemeClr val="dk1"/>
                </a:solidFill>
                <a:ea typeface="Times New Roman"/>
                <a:cs typeface="Times New Roman"/>
                <a:sym typeface="Times New Roman"/>
              </a:rPr>
              <a:t>y'</a:t>
            </a:r>
            <a:r>
              <a:rPr lang="en-US" sz="2000" dirty="0">
                <a:solidFill>
                  <a:schemeClr val="dk1"/>
                </a:solidFill>
                <a:ea typeface="Times New Roman"/>
                <a:cs typeface="Times New Roman"/>
                <a:sym typeface="Times New Roman"/>
              </a:rPr>
              <a:t> = </a:t>
            </a:r>
            <a:r>
              <a:rPr lang="en-US" sz="2000" i="1" dirty="0">
                <a:solidFill>
                  <a:schemeClr val="dk1"/>
                </a:solidFill>
                <a:ea typeface="Times New Roman"/>
                <a:cs typeface="Times New Roman"/>
                <a:sym typeface="Times New Roman"/>
              </a:rPr>
              <a:t>f</a:t>
            </a:r>
            <a:r>
              <a:rPr lang="en-US" sz="2000" dirty="0">
                <a:solidFill>
                  <a:schemeClr val="dk1"/>
                </a:solidFill>
                <a:ea typeface="Times New Roman"/>
                <a:cs typeface="Times New Roman"/>
                <a:sym typeface="Times New Roman"/>
              </a:rPr>
              <a:t> (</a:t>
            </a:r>
            <a:r>
              <a:rPr lang="en-US" sz="2000" i="1" dirty="0">
                <a:solidFill>
                  <a:schemeClr val="dk1"/>
                </a:solidFill>
                <a:ea typeface="Times New Roman"/>
                <a:cs typeface="Times New Roman"/>
                <a:sym typeface="Times New Roman"/>
              </a:rPr>
              <a:t>t</a:t>
            </a:r>
            <a:r>
              <a:rPr lang="en-US" sz="2000" dirty="0">
                <a:solidFill>
                  <a:schemeClr val="dk1"/>
                </a:solidFill>
                <a:ea typeface="Times New Roman"/>
                <a:cs typeface="Times New Roman"/>
                <a:sym typeface="Times New Roman"/>
              </a:rPr>
              <a:t>, </a:t>
            </a:r>
            <a:r>
              <a:rPr lang="en-US" sz="2000" i="1" dirty="0">
                <a:solidFill>
                  <a:schemeClr val="dk1"/>
                </a:solidFill>
                <a:ea typeface="Times New Roman"/>
                <a:cs typeface="Times New Roman"/>
                <a:sym typeface="Times New Roman"/>
              </a:rPr>
              <a:t>y</a:t>
            </a:r>
            <a:r>
              <a:rPr lang="en-US" sz="2000" dirty="0">
                <a:solidFill>
                  <a:schemeClr val="dk1"/>
                </a:solidFill>
                <a:ea typeface="Times New Roman"/>
                <a:cs typeface="Times New Roman"/>
                <a:sym typeface="Times New Roman"/>
              </a:rPr>
              <a:t>), and is linear if </a:t>
            </a:r>
            <a:r>
              <a:rPr lang="en-US" sz="2000" i="1" dirty="0">
                <a:solidFill>
                  <a:schemeClr val="dk1"/>
                </a:solidFill>
                <a:ea typeface="Times New Roman"/>
                <a:cs typeface="Times New Roman"/>
                <a:sym typeface="Times New Roman"/>
              </a:rPr>
              <a:t>f</a:t>
            </a:r>
            <a:r>
              <a:rPr lang="en-US" sz="2000" dirty="0">
                <a:solidFill>
                  <a:schemeClr val="dk1"/>
                </a:solidFill>
                <a:ea typeface="Times New Roman"/>
                <a:cs typeface="Times New Roman"/>
                <a:sym typeface="Times New Roman"/>
              </a:rPr>
              <a:t> is linear in </a:t>
            </a:r>
            <a:r>
              <a:rPr lang="en-US" sz="2000" i="1" dirty="0">
                <a:solidFill>
                  <a:schemeClr val="dk1"/>
                </a:solidFill>
                <a:ea typeface="Times New Roman"/>
                <a:cs typeface="Times New Roman"/>
                <a:sym typeface="Times New Roman"/>
              </a:rPr>
              <a:t>y, </a:t>
            </a:r>
            <a:r>
              <a:rPr lang="en-US" sz="2000" dirty="0">
                <a:solidFill>
                  <a:schemeClr val="dk1"/>
                </a:solidFill>
                <a:ea typeface="Times New Roman"/>
                <a:cs typeface="Times New Roman"/>
                <a:sym typeface="Times New Roman"/>
              </a:rPr>
              <a:t>and nonlinear if </a:t>
            </a:r>
            <a:r>
              <a:rPr lang="en-US" sz="2000" i="1" dirty="0">
                <a:solidFill>
                  <a:schemeClr val="dk1"/>
                </a:solidFill>
                <a:ea typeface="Times New Roman"/>
                <a:cs typeface="Times New Roman"/>
                <a:sym typeface="Times New Roman"/>
              </a:rPr>
              <a:t>f</a:t>
            </a:r>
            <a:r>
              <a:rPr lang="en-US" sz="2000" dirty="0">
                <a:solidFill>
                  <a:schemeClr val="dk1"/>
                </a:solidFill>
                <a:ea typeface="Times New Roman"/>
                <a:cs typeface="Times New Roman"/>
                <a:sym typeface="Times New Roman"/>
              </a:rPr>
              <a:t> is nonlinear in </a:t>
            </a:r>
            <a:r>
              <a:rPr lang="en-US" sz="2000" i="1" dirty="0">
                <a:solidFill>
                  <a:schemeClr val="dk1"/>
                </a:solidFill>
                <a:ea typeface="Times New Roman"/>
                <a:cs typeface="Times New Roman"/>
                <a:sym typeface="Times New Roman"/>
              </a:rPr>
              <a:t>y. </a:t>
            </a:r>
            <a:endParaRPr lang="en-US" sz="2000" dirty="0"/>
          </a:p>
          <a:p>
            <a:pPr marL="461963" lvl="0" indent="-461963" algn="l">
              <a:lnSpc>
                <a:spcPct val="100000"/>
              </a:lnSpc>
              <a:spcBef>
                <a:spcPts val="624"/>
              </a:spcBef>
              <a:buClr>
                <a:schemeClr val="accent2"/>
              </a:buClr>
              <a:buSzPct val="100000"/>
              <a:buFont typeface="Arial"/>
              <a:buChar char="•"/>
            </a:pPr>
            <a:r>
              <a:rPr lang="en-US" sz="2000" dirty="0">
                <a:solidFill>
                  <a:schemeClr val="dk1"/>
                </a:solidFill>
                <a:ea typeface="Times New Roman"/>
                <a:cs typeface="Times New Roman"/>
                <a:sym typeface="Times New Roman"/>
              </a:rPr>
              <a:t>Examples:</a:t>
            </a:r>
            <a:endParaRPr lang="en-US" sz="2000" dirty="0"/>
          </a:p>
        </p:txBody>
      </p:sp>
      <p:graphicFrame>
        <p:nvGraphicFramePr>
          <p:cNvPr id="6" name="Object 5" descr="equation left hand side y super prime equals right hand side t times y minus e super t open left parenthesis linear close comma equation left hand side y super prime equals right hand side t times y squared open left parenthesis non minus linear close">
            <a:extLst>
              <a:ext uri="{FF2B5EF4-FFF2-40B4-BE49-F238E27FC236}">
                <a16:creationId xmlns:a16="http://schemas.microsoft.com/office/drawing/2014/main" id="{A198A833-0C11-413B-807E-5C3CD87D7259}"/>
              </a:ext>
            </a:extLst>
          </p:cNvPr>
          <p:cNvGraphicFramePr>
            <a:graphicFrameLocks noChangeAspect="1"/>
          </p:cNvGraphicFramePr>
          <p:nvPr>
            <p:extLst>
              <p:ext uri="{D42A27DB-BD31-4B8C-83A1-F6EECF244321}">
                <p14:modId xmlns:p14="http://schemas.microsoft.com/office/powerpoint/2010/main" val="3099910589"/>
              </p:ext>
            </p:extLst>
          </p:nvPr>
        </p:nvGraphicFramePr>
        <p:xfrm>
          <a:off x="2092015" y="2382762"/>
          <a:ext cx="4090695" cy="409069"/>
        </p:xfrm>
        <a:graphic>
          <a:graphicData uri="http://schemas.openxmlformats.org/presentationml/2006/ole">
            <mc:AlternateContent xmlns:mc="http://schemas.openxmlformats.org/markup-compatibility/2006">
              <mc:Choice xmlns:v="urn:schemas-microsoft-com:vml" Requires="v">
                <p:oleObj spid="_x0000_s1039" name="Equation" r:id="rId4" imgW="2539800" imgH="253800" progId="Equation.DSMT4">
                  <p:embed/>
                </p:oleObj>
              </mc:Choice>
              <mc:Fallback>
                <p:oleObj name="Equation" r:id="rId4" imgW="2539800" imgH="253800" progId="Equation.DSMT4">
                  <p:embed/>
                  <p:pic>
                    <p:nvPicPr>
                      <p:cNvPr id="3" name="Object 2"/>
                      <p:cNvPicPr/>
                      <p:nvPr/>
                    </p:nvPicPr>
                    <p:blipFill>
                      <a:blip r:embed="rId5"/>
                      <a:stretch>
                        <a:fillRect/>
                      </a:stretch>
                    </p:blipFill>
                    <p:spPr>
                      <a:xfrm>
                        <a:off x="2092015" y="2382762"/>
                        <a:ext cx="4090695"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298E0A5-B108-4471-B82A-87AF68555E6C}"/>
              </a:ext>
            </a:extLst>
          </p:cNvPr>
          <p:cNvSpPr>
            <a:spLocks noGrp="1"/>
          </p:cNvSpPr>
          <p:nvPr>
            <p:ph sz="quarter" idx="16"/>
          </p:nvPr>
        </p:nvSpPr>
        <p:spPr>
          <a:xfrm>
            <a:off x="351935" y="2791118"/>
            <a:ext cx="8306740" cy="3381081"/>
          </a:xfrm>
        </p:spPr>
        <p:txBody>
          <a:bodyPr/>
          <a:lstStyle/>
          <a:p>
            <a:pPr marL="461963" lvl="0" indent="-461963">
              <a:lnSpc>
                <a:spcPct val="100000"/>
              </a:lnSpc>
              <a:spcBef>
                <a:spcPts val="624"/>
              </a:spcBef>
              <a:buClr>
                <a:schemeClr val="accent2"/>
              </a:buClr>
              <a:buSzPct val="100000"/>
              <a:buFont typeface="Arial"/>
              <a:buChar char="•"/>
            </a:pPr>
            <a:r>
              <a:rPr lang="en-US" sz="2000" dirty="0">
                <a:solidFill>
                  <a:schemeClr val="dk1"/>
                </a:solidFill>
                <a:ea typeface="Times New Roman"/>
                <a:cs typeface="Times New Roman"/>
                <a:sym typeface="Times New Roman"/>
              </a:rPr>
              <a:t>In this section, we will see that first-order linear and nonlinear equations differ in a number of ways, including:</a:t>
            </a:r>
            <a:endParaRPr lang="en-US" sz="2000" dirty="0"/>
          </a:p>
          <a:p>
            <a:pPr marL="914400" lvl="1" indent="-457200">
              <a:lnSpc>
                <a:spcPct val="100000"/>
              </a:lnSpc>
              <a:spcBef>
                <a:spcPts val="624"/>
              </a:spcBef>
              <a:buClr>
                <a:schemeClr val="accent2"/>
              </a:buClr>
              <a:buSzPct val="80000"/>
              <a:buFont typeface="Courier New" panose="02070309020205020404" pitchFamily="49" charset="0"/>
              <a:buChar char="o"/>
            </a:pPr>
            <a:r>
              <a:rPr lang="en-US" sz="1800" dirty="0">
                <a:solidFill>
                  <a:schemeClr val="dk1"/>
                </a:solidFill>
                <a:ea typeface="Times New Roman"/>
                <a:cs typeface="Times New Roman"/>
                <a:sym typeface="Times New Roman"/>
              </a:rPr>
              <a:t>The theory describing existence and uniqueness of solutions, and corresponding domains, are different.  </a:t>
            </a:r>
            <a:endParaRPr lang="en-US" sz="1800" dirty="0"/>
          </a:p>
          <a:p>
            <a:pPr marL="914400" lvl="1" indent="-457200">
              <a:lnSpc>
                <a:spcPct val="100000"/>
              </a:lnSpc>
              <a:spcBef>
                <a:spcPts val="624"/>
              </a:spcBef>
              <a:buClr>
                <a:schemeClr val="accent2"/>
              </a:buClr>
              <a:buSzPct val="80000"/>
              <a:buFont typeface="Courier New" panose="02070309020205020404" pitchFamily="49" charset="0"/>
              <a:buChar char="o"/>
            </a:pPr>
            <a:r>
              <a:rPr lang="en-US" sz="1800" dirty="0">
                <a:solidFill>
                  <a:schemeClr val="dk1"/>
                </a:solidFill>
                <a:ea typeface="Times New Roman"/>
                <a:cs typeface="Times New Roman"/>
                <a:sym typeface="Times New Roman"/>
              </a:rPr>
              <a:t>Solutions to linear equations can be expressed in terms of a general solution, which is not usually the case for nonlinear equations.  </a:t>
            </a:r>
            <a:endParaRPr lang="en-US" sz="1800" dirty="0"/>
          </a:p>
          <a:p>
            <a:pPr marL="914400" lvl="1" indent="-457200">
              <a:lnSpc>
                <a:spcPct val="100000"/>
              </a:lnSpc>
              <a:spcBef>
                <a:spcPts val="624"/>
              </a:spcBef>
              <a:buClr>
                <a:schemeClr val="accent2"/>
              </a:buClr>
              <a:buSzPct val="80000"/>
              <a:buFont typeface="Courier New" panose="02070309020205020404" pitchFamily="49" charset="0"/>
              <a:buChar char="o"/>
            </a:pPr>
            <a:r>
              <a:rPr lang="en-US" sz="1800" dirty="0">
                <a:solidFill>
                  <a:schemeClr val="dk1"/>
                </a:solidFill>
                <a:ea typeface="Times New Roman"/>
                <a:cs typeface="Times New Roman"/>
                <a:sym typeface="Times New Roman"/>
              </a:rPr>
              <a:t>Linear equations have explicitly defined solutions while nonlinear equations typically do not, and nonlinear equations may or may not have implicitly defined solutions. </a:t>
            </a:r>
            <a:endParaRPr lang="en-US" sz="1800" dirty="0"/>
          </a:p>
          <a:p>
            <a:pPr marL="461963" lvl="0" indent="-461963">
              <a:lnSpc>
                <a:spcPct val="100000"/>
              </a:lnSpc>
              <a:spcBef>
                <a:spcPts val="624"/>
              </a:spcBef>
              <a:buClr>
                <a:schemeClr val="accent2"/>
              </a:buClr>
              <a:buSzPct val="100000"/>
              <a:buFont typeface="Arial"/>
              <a:buChar char="•"/>
            </a:pPr>
            <a:r>
              <a:rPr lang="en-US" sz="2000" dirty="0">
                <a:solidFill>
                  <a:schemeClr val="dk1"/>
                </a:solidFill>
                <a:ea typeface="Times New Roman"/>
                <a:cs typeface="Times New Roman"/>
                <a:sym typeface="Times New Roman"/>
              </a:rPr>
              <a:t>For both types of equations, numerical and graphical construction of solutions are important.</a:t>
            </a:r>
            <a:endParaRPr lang="en-US" sz="2000" dirty="0"/>
          </a:p>
        </p:txBody>
      </p:sp>
    </p:spTree>
    <p:extLst>
      <p:ext uri="{BB962C8B-B14F-4D97-AF65-F5344CB8AC3E}">
        <p14:creationId xmlns:p14="http://schemas.microsoft.com/office/powerpoint/2010/main" val="42312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2BB5A93-94EC-4396-AA43-87FA176C849E}"/>
              </a:ext>
            </a:extLst>
          </p:cNvPr>
          <p:cNvSpPr>
            <a:spLocks noGrp="1"/>
          </p:cNvSpPr>
          <p:nvPr>
            <p:ph type="title"/>
          </p:nvPr>
        </p:nvSpPr>
        <p:spPr/>
        <p:txBody>
          <a:bodyPr>
            <a:noAutofit/>
          </a:bodyPr>
          <a:lstStyle/>
          <a:p>
            <a:r>
              <a:rPr lang="en-US" dirty="0"/>
              <a:t>Existence and Uniqueness Theorem for First-Order Linear Equations</a:t>
            </a:r>
            <a:endParaRPr lang="en-IN" dirty="0"/>
          </a:p>
        </p:txBody>
      </p:sp>
      <p:sp>
        <p:nvSpPr>
          <p:cNvPr id="5" name="Content Placeholder 4">
            <a:extLst>
              <a:ext uri="{FF2B5EF4-FFF2-40B4-BE49-F238E27FC236}">
                <a16:creationId xmlns:a16="http://schemas.microsoft.com/office/drawing/2014/main" id="{A3CF0C50-A1BB-4F20-ABE8-2342AEE30432}"/>
              </a:ext>
            </a:extLst>
          </p:cNvPr>
          <p:cNvSpPr>
            <a:spLocks noGrp="1"/>
          </p:cNvSpPr>
          <p:nvPr>
            <p:ph sz="quarter" idx="15"/>
          </p:nvPr>
        </p:nvSpPr>
        <p:spPr>
          <a:xfrm>
            <a:off x="380060" y="1886238"/>
            <a:ext cx="8534400" cy="503885"/>
          </a:xfrm>
        </p:spPr>
        <p:txBody>
          <a:bodyPr/>
          <a:lstStyle/>
          <a:p>
            <a:pPr marL="461963" indent="-461963"/>
            <a:r>
              <a:rPr lang="en-US" sz="2400" dirty="0"/>
              <a:t>Consider the linear first order initial value problem:</a:t>
            </a:r>
          </a:p>
        </p:txBody>
      </p:sp>
      <p:graphicFrame>
        <p:nvGraphicFramePr>
          <p:cNvPr id="6" name="Object 5" descr="y super prime plus p of t times y equals g of t comma y of zero equals y sub zero">
            <a:extLst>
              <a:ext uri="{FF2B5EF4-FFF2-40B4-BE49-F238E27FC236}">
                <a16:creationId xmlns:a16="http://schemas.microsoft.com/office/drawing/2014/main" id="{EC834D8B-9BEE-4732-8D0E-758B5DFAC8F3}"/>
              </a:ext>
            </a:extLst>
          </p:cNvPr>
          <p:cNvGraphicFramePr>
            <a:graphicFrameLocks noChangeAspect="1"/>
          </p:cNvGraphicFramePr>
          <p:nvPr>
            <p:extLst>
              <p:ext uri="{D42A27DB-BD31-4B8C-83A1-F6EECF244321}">
                <p14:modId xmlns:p14="http://schemas.microsoft.com/office/powerpoint/2010/main" val="1072404585"/>
              </p:ext>
            </p:extLst>
          </p:nvPr>
        </p:nvGraphicFramePr>
        <p:xfrm>
          <a:off x="2974584" y="2553116"/>
          <a:ext cx="3194833" cy="449976"/>
        </p:xfrm>
        <a:graphic>
          <a:graphicData uri="http://schemas.openxmlformats.org/presentationml/2006/ole">
            <mc:AlternateContent xmlns:mc="http://schemas.openxmlformats.org/markup-compatibility/2006">
              <mc:Choice xmlns:v="urn:schemas-microsoft-com:vml" Requires="v">
                <p:oleObj spid="_x0000_s2076" name="Equation" r:id="rId4" imgW="1803240" imgH="253800" progId="Equation.DSMT4">
                  <p:embed/>
                </p:oleObj>
              </mc:Choice>
              <mc:Fallback>
                <p:oleObj name="Equation" r:id="rId4" imgW="1803240" imgH="253800" progId="Equation.DSMT4">
                  <p:embed/>
                  <p:pic>
                    <p:nvPicPr>
                      <p:cNvPr id="5" name="Object 4"/>
                      <p:cNvPicPr/>
                      <p:nvPr/>
                    </p:nvPicPr>
                    <p:blipFill>
                      <a:blip r:embed="rId5"/>
                      <a:stretch>
                        <a:fillRect/>
                      </a:stretch>
                    </p:blipFill>
                    <p:spPr>
                      <a:xfrm>
                        <a:off x="2974584" y="2553116"/>
                        <a:ext cx="3194833" cy="449976"/>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8A1C035-7FE1-4F23-8DA8-88D8898E6370}"/>
              </a:ext>
            </a:extLst>
          </p:cNvPr>
          <p:cNvSpPr>
            <a:spLocks noGrp="1"/>
          </p:cNvSpPr>
          <p:nvPr>
            <p:ph sz="quarter" idx="18"/>
          </p:nvPr>
        </p:nvSpPr>
        <p:spPr>
          <a:xfrm>
            <a:off x="398816" y="3200400"/>
            <a:ext cx="8514996" cy="1828800"/>
          </a:xfrm>
        </p:spPr>
        <p:txBody>
          <a:bodyPr/>
          <a:lstStyle/>
          <a:p>
            <a:pPr marL="0" indent="0">
              <a:spcBef>
                <a:spcPts val="480"/>
              </a:spcBef>
              <a:buClr>
                <a:schemeClr val="dk1"/>
              </a:buClr>
              <a:buSzPts val="2400"/>
              <a:buNone/>
            </a:pPr>
            <a:r>
              <a:rPr lang="en-US" dirty="0">
                <a:solidFill>
                  <a:schemeClr val="dk1"/>
                </a:solidFill>
                <a:ea typeface="Times New Roman"/>
                <a:cs typeface="Times New Roman"/>
                <a:sym typeface="Times New Roman"/>
              </a:rPr>
              <a:t>If the functions </a:t>
            </a:r>
            <a:r>
              <a:rPr lang="en-US" i="1" dirty="0">
                <a:solidFill>
                  <a:schemeClr val="dk1"/>
                </a:solidFill>
                <a:ea typeface="Times New Roman"/>
                <a:cs typeface="Times New Roman"/>
                <a:sym typeface="Times New Roman"/>
              </a:rPr>
              <a:t>p</a:t>
            </a:r>
            <a:r>
              <a:rPr lang="en-US" dirty="0">
                <a:solidFill>
                  <a:schemeClr val="dk1"/>
                </a:solidFill>
                <a:ea typeface="Times New Roman"/>
                <a:cs typeface="Times New Roman"/>
                <a:sym typeface="Times New Roman"/>
              </a:rPr>
              <a:t> and </a:t>
            </a:r>
            <a:r>
              <a:rPr lang="en-US" i="1" dirty="0">
                <a:solidFill>
                  <a:schemeClr val="dk1"/>
                </a:solidFill>
                <a:ea typeface="Times New Roman"/>
                <a:cs typeface="Times New Roman"/>
                <a:sym typeface="Times New Roman"/>
              </a:rPr>
              <a:t>g</a:t>
            </a:r>
            <a:r>
              <a:rPr lang="en-US" dirty="0">
                <a:solidFill>
                  <a:schemeClr val="dk1"/>
                </a:solidFill>
                <a:ea typeface="Times New Roman"/>
                <a:cs typeface="Times New Roman"/>
                <a:sym typeface="Times New Roman"/>
              </a:rPr>
              <a:t> are continuous on an open interval </a:t>
            </a:r>
            <a:r>
              <a:rPr lang="en-US" dirty="0"/>
              <a:t>containing the point </a:t>
            </a:r>
            <a:r>
              <a:rPr lang="en-US" i="1" dirty="0"/>
              <a:t>t</a:t>
            </a:r>
            <a:r>
              <a:rPr lang="en-US" dirty="0"/>
              <a:t> = </a:t>
            </a:r>
            <a:r>
              <a:rPr lang="en-US" i="1" dirty="0"/>
              <a:t>t</a:t>
            </a:r>
            <a:r>
              <a:rPr lang="en-US" baseline="-25000" dirty="0"/>
              <a:t>0</a:t>
            </a:r>
            <a:r>
              <a:rPr lang="en-US" dirty="0"/>
              <a:t>, then there exists a unique function</a:t>
            </a:r>
            <a:endParaRPr lang="en-IN" dirty="0"/>
          </a:p>
          <a:p>
            <a:pPr marL="0" indent="0">
              <a:spcBef>
                <a:spcPts val="480"/>
              </a:spcBef>
              <a:buClr>
                <a:schemeClr val="dk1"/>
              </a:buClr>
              <a:buSzPts val="2400"/>
              <a:buNone/>
            </a:pPr>
            <a:r>
              <a:rPr lang="en-US" dirty="0"/>
              <a:t>that satisfies the initial value problem for each </a:t>
            </a:r>
            <a:r>
              <a:rPr lang="en-US" i="1" dirty="0"/>
              <a:t>t</a:t>
            </a:r>
            <a:r>
              <a:rPr lang="en-US" dirty="0"/>
              <a:t> in </a:t>
            </a:r>
            <a:r>
              <a:rPr lang="en-US" i="1" dirty="0"/>
              <a:t>I</a:t>
            </a:r>
            <a:r>
              <a:rPr lang="en-US" dirty="0"/>
              <a:t>.</a:t>
            </a:r>
          </a:p>
          <a:p>
            <a:pPr marL="461963" indent="-461963">
              <a:spcBef>
                <a:spcPts val="480"/>
              </a:spcBef>
              <a:buSzPts val="2400"/>
            </a:pPr>
            <a:r>
              <a:rPr lang="en-US" b="1" dirty="0"/>
              <a:t>Proof outline:  </a:t>
            </a:r>
            <a:r>
              <a:rPr lang="en-US" dirty="0"/>
              <a:t>Use Ch 2.1 discussion and results:</a:t>
            </a:r>
          </a:p>
        </p:txBody>
      </p:sp>
      <p:graphicFrame>
        <p:nvGraphicFramePr>
          <p:cNvPr id="7" name="Object 6" descr="multiline equation row 1 y equals one divided by mu of t times open left parenthesis integral t zero t mu sgsds plus y zero close comma mu of t equals exp integral t zero tpsds">
            <a:extLst>
              <a:ext uri="{FF2B5EF4-FFF2-40B4-BE49-F238E27FC236}">
                <a16:creationId xmlns:a16="http://schemas.microsoft.com/office/drawing/2014/main" id="{20B720A5-57E6-4B48-8677-2103554DA447}"/>
              </a:ext>
            </a:extLst>
          </p:cNvPr>
          <p:cNvGraphicFramePr>
            <a:graphicFrameLocks noChangeAspect="1"/>
          </p:cNvGraphicFramePr>
          <p:nvPr>
            <p:extLst>
              <p:ext uri="{D42A27DB-BD31-4B8C-83A1-F6EECF244321}">
                <p14:modId xmlns:p14="http://schemas.microsoft.com/office/powerpoint/2010/main" val="759701225"/>
              </p:ext>
            </p:extLst>
          </p:nvPr>
        </p:nvGraphicFramePr>
        <p:xfrm>
          <a:off x="1545907" y="5226508"/>
          <a:ext cx="6052185" cy="787459"/>
        </p:xfrm>
        <a:graphic>
          <a:graphicData uri="http://schemas.openxmlformats.org/presentationml/2006/ole">
            <mc:AlternateContent xmlns:mc="http://schemas.openxmlformats.org/markup-compatibility/2006">
              <mc:Choice xmlns:v="urn:schemas-microsoft-com:vml" Requires="v">
                <p:oleObj spid="_x0000_s2077" name="Equation" r:id="rId6" imgW="3416040" imgH="444240" progId="Equation.DSMT4">
                  <p:embed/>
                </p:oleObj>
              </mc:Choice>
              <mc:Fallback>
                <p:oleObj name="Equation" r:id="rId6" imgW="3416040" imgH="444240" progId="Equation.DSMT4">
                  <p:embed/>
                  <p:pic>
                    <p:nvPicPr>
                      <p:cNvPr id="7" name="Object 6"/>
                      <p:cNvPicPr/>
                      <p:nvPr/>
                    </p:nvPicPr>
                    <p:blipFill>
                      <a:blip r:embed="rId7"/>
                      <a:stretch>
                        <a:fillRect/>
                      </a:stretch>
                    </p:blipFill>
                    <p:spPr>
                      <a:xfrm>
                        <a:off x="1545907" y="5226508"/>
                        <a:ext cx="6052185" cy="787459"/>
                      </a:xfrm>
                      <a:prstGeom prst="rect">
                        <a:avLst/>
                      </a:prstGeom>
                    </p:spPr>
                  </p:pic>
                </p:oleObj>
              </mc:Fallback>
            </mc:AlternateContent>
          </a:graphicData>
        </a:graphic>
      </p:graphicFrame>
    </p:spTree>
    <p:extLst>
      <p:ext uri="{BB962C8B-B14F-4D97-AF65-F5344CB8AC3E}">
        <p14:creationId xmlns:p14="http://schemas.microsoft.com/office/powerpoint/2010/main" val="2957343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8D0B-49E5-4CAA-B36F-E7437196187D}"/>
              </a:ext>
            </a:extLst>
          </p:cNvPr>
          <p:cNvSpPr>
            <a:spLocks noGrp="1"/>
          </p:cNvSpPr>
          <p:nvPr>
            <p:ph type="title"/>
          </p:nvPr>
        </p:nvSpPr>
        <p:spPr/>
        <p:txBody>
          <a:bodyPr>
            <a:noAutofit/>
          </a:bodyPr>
          <a:lstStyle/>
          <a:p>
            <a:r>
              <a:rPr lang="en-US" dirty="0"/>
              <a:t>Existence and Uniqueness Theorem for First-Order Nonlinear Equations</a:t>
            </a:r>
            <a:endParaRPr lang="en-IN" dirty="0"/>
          </a:p>
        </p:txBody>
      </p:sp>
      <p:sp>
        <p:nvSpPr>
          <p:cNvPr id="3" name="Content Placeholder 2">
            <a:extLst>
              <a:ext uri="{FF2B5EF4-FFF2-40B4-BE49-F238E27FC236}">
                <a16:creationId xmlns:a16="http://schemas.microsoft.com/office/drawing/2014/main" id="{33935855-6659-4847-9CBC-5A58F07CF94C}"/>
              </a:ext>
            </a:extLst>
          </p:cNvPr>
          <p:cNvSpPr>
            <a:spLocks noGrp="1"/>
          </p:cNvSpPr>
          <p:nvPr>
            <p:ph sz="quarter" idx="15"/>
          </p:nvPr>
        </p:nvSpPr>
        <p:spPr>
          <a:xfrm>
            <a:off x="380060" y="1692274"/>
            <a:ext cx="8534400" cy="454105"/>
          </a:xfrm>
        </p:spPr>
        <p:txBody>
          <a:bodyPr/>
          <a:lstStyle/>
          <a:p>
            <a:pPr marL="461963" indent="-461963"/>
            <a:r>
              <a:rPr lang="en-US" sz="2000" dirty="0"/>
              <a:t>Consider the nonlinear first order initial value problem:</a:t>
            </a:r>
          </a:p>
        </p:txBody>
      </p:sp>
      <p:graphicFrame>
        <p:nvGraphicFramePr>
          <p:cNvPr id="6" name="Object 5" descr="multiline equation row 1 y super prime equals f of t comma y comma y of t sub zero equals y sub zero">
            <a:extLst>
              <a:ext uri="{FF2B5EF4-FFF2-40B4-BE49-F238E27FC236}">
                <a16:creationId xmlns:a16="http://schemas.microsoft.com/office/drawing/2014/main" id="{B728CA7D-47F9-4791-BBB9-312EE7CBC20C}"/>
              </a:ext>
            </a:extLst>
          </p:cNvPr>
          <p:cNvGraphicFramePr>
            <a:graphicFrameLocks noChangeAspect="1"/>
          </p:cNvGraphicFramePr>
          <p:nvPr>
            <p:extLst>
              <p:ext uri="{D42A27DB-BD31-4B8C-83A1-F6EECF244321}">
                <p14:modId xmlns:p14="http://schemas.microsoft.com/office/powerpoint/2010/main" val="3447152417"/>
              </p:ext>
            </p:extLst>
          </p:nvPr>
        </p:nvGraphicFramePr>
        <p:xfrm>
          <a:off x="3153626" y="2097288"/>
          <a:ext cx="2789855" cy="449976"/>
        </p:xfrm>
        <a:graphic>
          <a:graphicData uri="http://schemas.openxmlformats.org/presentationml/2006/ole">
            <mc:AlternateContent xmlns:mc="http://schemas.openxmlformats.org/markup-compatibility/2006">
              <mc:Choice xmlns:v="urn:schemas-microsoft-com:vml" Requires="v">
                <p:oleObj spid="_x0000_s3098" name="Equation" r:id="rId4" imgW="1574640" imgH="253800" progId="Equation.DSMT4">
                  <p:embed/>
                </p:oleObj>
              </mc:Choice>
              <mc:Fallback>
                <p:oleObj name="Equation" r:id="rId4" imgW="1574640" imgH="253800" progId="Equation.DSMT4">
                  <p:embed/>
                  <p:pic>
                    <p:nvPicPr>
                      <p:cNvPr id="8" name="Object 7"/>
                      <p:cNvPicPr/>
                      <p:nvPr/>
                    </p:nvPicPr>
                    <p:blipFill>
                      <a:blip r:embed="rId5"/>
                      <a:stretch>
                        <a:fillRect/>
                      </a:stretch>
                    </p:blipFill>
                    <p:spPr>
                      <a:xfrm>
                        <a:off x="3153626" y="2097288"/>
                        <a:ext cx="2789855" cy="44997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F430FD6-947D-4E91-AAC5-7F30ABA9C318}"/>
              </a:ext>
            </a:extLst>
          </p:cNvPr>
          <p:cNvSpPr>
            <a:spLocks noGrp="1"/>
          </p:cNvSpPr>
          <p:nvPr>
            <p:ph sz="quarter" idx="18"/>
          </p:nvPr>
        </p:nvSpPr>
        <p:spPr>
          <a:xfrm>
            <a:off x="380061" y="2590800"/>
            <a:ext cx="6858939" cy="414307"/>
          </a:xfrm>
        </p:spPr>
        <p:txBody>
          <a:bodyPr/>
          <a:lstStyle/>
          <a:p>
            <a:pPr marL="461963" indent="-461963"/>
            <a:r>
              <a:rPr lang="en-US" sz="2000" dirty="0"/>
              <a:t>Let the functions </a:t>
            </a:r>
            <a:r>
              <a:rPr lang="en-US" sz="2000" i="1" dirty="0"/>
              <a:t>f</a:t>
            </a:r>
            <a:r>
              <a:rPr lang="en-US" sz="2000" dirty="0"/>
              <a:t> and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y </a:t>
            </a:r>
            <a:r>
              <a:rPr lang="en-US" sz="2000" dirty="0"/>
              <a:t>be continuous in some rectangle</a:t>
            </a:r>
            <a:endParaRPr lang="en-IN" sz="2000" dirty="0"/>
          </a:p>
        </p:txBody>
      </p:sp>
      <p:graphicFrame>
        <p:nvGraphicFramePr>
          <p:cNvPr id="7" name="Object 6" descr="alpha less than t less than beta comma gamma less than y less than delta">
            <a:extLst>
              <a:ext uri="{FF2B5EF4-FFF2-40B4-BE49-F238E27FC236}">
                <a16:creationId xmlns:a16="http://schemas.microsoft.com/office/drawing/2014/main" id="{988FEE05-0D5C-40D5-BB61-D696530864D3}"/>
              </a:ext>
            </a:extLst>
          </p:cNvPr>
          <p:cNvGraphicFramePr>
            <a:graphicFrameLocks noChangeAspect="1"/>
          </p:cNvGraphicFramePr>
          <p:nvPr>
            <p:extLst>
              <p:ext uri="{D42A27DB-BD31-4B8C-83A1-F6EECF244321}">
                <p14:modId xmlns:p14="http://schemas.microsoft.com/office/powerpoint/2010/main" val="1742875572"/>
              </p:ext>
            </p:extLst>
          </p:nvPr>
        </p:nvGraphicFramePr>
        <p:xfrm>
          <a:off x="7206569" y="2649201"/>
          <a:ext cx="1785031" cy="297505"/>
        </p:xfrm>
        <a:graphic>
          <a:graphicData uri="http://schemas.openxmlformats.org/presentationml/2006/ole">
            <mc:AlternateContent xmlns:mc="http://schemas.openxmlformats.org/markup-compatibility/2006">
              <mc:Choice xmlns:v="urn:schemas-microsoft-com:vml" Requires="v">
                <p:oleObj spid="_x0000_s3099" name="Equation" r:id="rId6" imgW="1218960" imgH="203040" progId="Equation.DSMT4">
                  <p:embed/>
                </p:oleObj>
              </mc:Choice>
              <mc:Fallback>
                <p:oleObj name="Equation" r:id="rId6" imgW="1218960" imgH="203040" progId="Equation.DSMT4">
                  <p:embed/>
                  <p:pic>
                    <p:nvPicPr>
                      <p:cNvPr id="9" name="Object 8"/>
                      <p:cNvPicPr/>
                      <p:nvPr/>
                    </p:nvPicPr>
                    <p:blipFill>
                      <a:blip r:embed="rId7"/>
                      <a:stretch>
                        <a:fillRect/>
                      </a:stretch>
                    </p:blipFill>
                    <p:spPr>
                      <a:xfrm>
                        <a:off x="7206569" y="2649201"/>
                        <a:ext cx="1785031" cy="297505"/>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181A3F56-7F53-4A86-B1BB-323FCE721B76}"/>
              </a:ext>
            </a:extLst>
          </p:cNvPr>
          <p:cNvSpPr>
            <a:spLocks noGrp="1"/>
          </p:cNvSpPr>
          <p:nvPr>
            <p:ph sz="quarter" idx="25"/>
          </p:nvPr>
        </p:nvSpPr>
        <p:spPr>
          <a:xfrm>
            <a:off x="380060" y="2948150"/>
            <a:ext cx="8533752" cy="2919250"/>
          </a:xfrm>
        </p:spPr>
        <p:txBody>
          <a:bodyPr/>
          <a:lstStyle/>
          <a:p>
            <a:pPr marL="461963" indent="0">
              <a:lnSpc>
                <a:spcPct val="100000"/>
              </a:lnSpc>
              <a:buNone/>
            </a:pPr>
            <a:r>
              <a:rPr lang="en-US" sz="2000" dirty="0"/>
              <a:t>containing the point (</a:t>
            </a:r>
            <a:r>
              <a:rPr lang="en-US" sz="2000" i="1" dirty="0"/>
              <a:t>t</a:t>
            </a:r>
            <a:r>
              <a:rPr lang="en-US" sz="2000" baseline="-25000" dirty="0"/>
              <a:t>0</a:t>
            </a:r>
            <a:r>
              <a:rPr lang="en-US" sz="2000" dirty="0"/>
              <a:t>, </a:t>
            </a:r>
            <a:r>
              <a:rPr lang="en-US" sz="2000" i="1" dirty="0"/>
              <a:t>y</a:t>
            </a:r>
            <a:r>
              <a:rPr lang="en-US" sz="2000" baseline="-25000" dirty="0"/>
              <a:t>0</a:t>
            </a:r>
            <a:r>
              <a:rPr lang="en-US" sz="2000" dirty="0"/>
              <a:t>). Then in some interval </a:t>
            </a:r>
            <a:r>
              <a:rPr lang="en-US" sz="2000" i="1" dirty="0"/>
              <a:t>t</a:t>
            </a:r>
            <a:r>
              <a:rPr lang="en-US" sz="2000" baseline="-25000" dirty="0"/>
              <a:t>0</a:t>
            </a:r>
            <a:r>
              <a:rPr lang="en-US" sz="2000" dirty="0"/>
              <a:t> – </a:t>
            </a:r>
            <a:r>
              <a:rPr lang="en-US" sz="2000" i="1" dirty="0"/>
              <a:t>h</a:t>
            </a:r>
            <a:r>
              <a:rPr lang="en-US" sz="2000" dirty="0"/>
              <a:t> &lt; </a:t>
            </a:r>
            <a:r>
              <a:rPr lang="en-US" sz="2000" i="1" dirty="0"/>
              <a:t>t</a:t>
            </a:r>
            <a:r>
              <a:rPr lang="en-US" sz="2000" dirty="0"/>
              <a:t> &lt; </a:t>
            </a:r>
            <a:r>
              <a:rPr lang="en-US" sz="2000" i="1" dirty="0"/>
              <a:t>t</a:t>
            </a:r>
            <a:r>
              <a:rPr lang="en-US" sz="2000" baseline="-25000" dirty="0"/>
              <a:t>0</a:t>
            </a:r>
            <a:r>
              <a:rPr lang="en-US" sz="2000" dirty="0"/>
              <a:t> + </a:t>
            </a:r>
            <a:r>
              <a:rPr lang="en-US" sz="2000" i="1" dirty="0"/>
              <a:t>h</a:t>
            </a:r>
            <a:r>
              <a:rPr lang="en-US" sz="2000" dirty="0"/>
              <a:t> in the rectangle there is a unique solution </a:t>
            </a:r>
            <a:r>
              <a:rPr lang="en-US" sz="2000" i="1" dirty="0"/>
              <a:t>y</a:t>
            </a:r>
            <a:r>
              <a:rPr lang="en-US" sz="2000" dirty="0"/>
              <a:t> = </a:t>
            </a:r>
            <a:r>
              <a:rPr lang="el-GR" sz="2000" i="1" dirty="0">
                <a:latin typeface="Times New Roman" panose="02020603050405020304" pitchFamily="18" charset="0"/>
                <a:cs typeface="Times New Roman" panose="02020603050405020304" pitchFamily="18" charset="0"/>
              </a:rPr>
              <a:t>ϕ</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 </a:t>
            </a:r>
            <a:r>
              <a:rPr lang="en-US" sz="2000" dirty="0"/>
              <a:t>of the initial value problem.</a:t>
            </a:r>
          </a:p>
          <a:p>
            <a:pPr marL="461963" indent="-461963">
              <a:lnSpc>
                <a:spcPct val="100000"/>
              </a:lnSpc>
              <a:buClr>
                <a:schemeClr val="accent2"/>
              </a:buClr>
            </a:pPr>
            <a:r>
              <a:rPr lang="en-US" sz="2000" b="1" dirty="0"/>
              <a:t>Proof discussion: </a:t>
            </a:r>
            <a:r>
              <a:rPr lang="en-US" sz="2000" dirty="0"/>
              <a:t>Since there is no general formula for the solution of arbitrary nonlinear first order initial value problems, this proof is difficult, and beyond the scope of this course.  </a:t>
            </a:r>
          </a:p>
          <a:p>
            <a:pPr marL="461963" indent="-461963">
              <a:lnSpc>
                <a:spcPct val="100000"/>
              </a:lnSpc>
              <a:buClr>
                <a:schemeClr val="accent2"/>
              </a:buClr>
            </a:pPr>
            <a:r>
              <a:rPr lang="en-US" sz="2000" dirty="0"/>
              <a:t>The conditions stated in the theorem are sufficient but not necessary to guarantee existence of a solution, and continuity of </a:t>
            </a:r>
            <a:r>
              <a:rPr lang="en-US" sz="2000" i="1" dirty="0"/>
              <a:t>f</a:t>
            </a:r>
            <a:r>
              <a:rPr lang="en-US" sz="2000" dirty="0"/>
              <a:t> ensures existence but not uniqueness of </a:t>
            </a:r>
            <a:r>
              <a:rPr lang="en-US" sz="2000" i="1" dirty="0"/>
              <a:t>y</a:t>
            </a:r>
            <a:r>
              <a:rPr lang="en-US" sz="2000" dirty="0"/>
              <a:t> = </a:t>
            </a:r>
            <a:r>
              <a:rPr lang="el-GR" sz="2000" i="1" dirty="0">
                <a:latin typeface="Times New Roman" panose="02020603050405020304" pitchFamily="18" charset="0"/>
                <a:cs typeface="Times New Roman" panose="02020603050405020304" pitchFamily="18" charset="0"/>
              </a:rPr>
              <a:t>ϕ</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t</a:t>
            </a:r>
            <a:r>
              <a:rPr lang="en-US" sz="2000" dirty="0">
                <a:latin typeface="Times New Roman" panose="02020603050405020304" pitchFamily="18" charset="0"/>
                <a:cs typeface="Times New Roman" panose="02020603050405020304" pitchFamily="18" charset="0"/>
              </a:rPr>
              <a:t>)</a:t>
            </a:r>
            <a:endParaRPr lang="en-IN" sz="2000" dirty="0"/>
          </a:p>
        </p:txBody>
      </p:sp>
    </p:spTree>
    <p:extLst>
      <p:ext uri="{BB962C8B-B14F-4D97-AF65-F5344CB8AC3E}">
        <p14:creationId xmlns:p14="http://schemas.microsoft.com/office/powerpoint/2010/main" val="2898332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10856-CFD9-47F6-B8DA-A9C387081206}"/>
              </a:ext>
            </a:extLst>
          </p:cNvPr>
          <p:cNvSpPr>
            <a:spLocks noGrp="1"/>
          </p:cNvSpPr>
          <p:nvPr>
            <p:ph type="title"/>
          </p:nvPr>
        </p:nvSpPr>
        <p:spPr>
          <a:xfrm>
            <a:off x="281354" y="457200"/>
            <a:ext cx="8534400" cy="1119658"/>
          </a:xfrm>
        </p:spPr>
        <p:txBody>
          <a:bodyPr>
            <a:noAutofit/>
          </a:bodyPr>
          <a:lstStyle/>
          <a:p>
            <a:r>
              <a:rPr lang="en-US" dirty="0"/>
              <a:t>Example 2.4.1: Linear Initial Value Problems</a:t>
            </a:r>
            <a:endParaRPr lang="en-IN" dirty="0"/>
          </a:p>
        </p:txBody>
      </p:sp>
      <p:sp>
        <p:nvSpPr>
          <p:cNvPr id="3" name="Content Placeholder 2">
            <a:extLst>
              <a:ext uri="{FF2B5EF4-FFF2-40B4-BE49-F238E27FC236}">
                <a16:creationId xmlns:a16="http://schemas.microsoft.com/office/drawing/2014/main" id="{87A4EF6D-4AF9-4FED-8572-9B686B326380}"/>
              </a:ext>
            </a:extLst>
          </p:cNvPr>
          <p:cNvSpPr>
            <a:spLocks noGrp="1"/>
          </p:cNvSpPr>
          <p:nvPr>
            <p:ph sz="quarter" idx="15"/>
          </p:nvPr>
        </p:nvSpPr>
        <p:spPr>
          <a:xfrm>
            <a:off x="246863" y="1553515"/>
            <a:ext cx="8534400" cy="503885"/>
          </a:xfrm>
        </p:spPr>
        <p:txBody>
          <a:bodyPr/>
          <a:lstStyle/>
          <a:p>
            <a:pPr marL="0" indent="0">
              <a:buNone/>
            </a:pPr>
            <a:r>
              <a:rPr lang="en-US" sz="2000" dirty="0"/>
              <a:t>Use Theorem 2.4.1 to find an interval in which the initial value problem</a:t>
            </a:r>
          </a:p>
        </p:txBody>
      </p:sp>
      <p:graphicFrame>
        <p:nvGraphicFramePr>
          <p:cNvPr id="6" name="Object 5" descr="multiline equation row 1 equation left hand side t times y super prime plus two times y equals right hand side four times t squared comma y of one equals two">
            <a:extLst>
              <a:ext uri="{FF2B5EF4-FFF2-40B4-BE49-F238E27FC236}">
                <a16:creationId xmlns:a16="http://schemas.microsoft.com/office/drawing/2014/main" id="{66594E85-3AB7-41F6-A578-445F005C323D}"/>
              </a:ext>
            </a:extLst>
          </p:cNvPr>
          <p:cNvGraphicFramePr>
            <a:graphicFrameLocks noChangeAspect="1"/>
          </p:cNvGraphicFramePr>
          <p:nvPr>
            <p:extLst>
              <p:ext uri="{D42A27DB-BD31-4B8C-83A1-F6EECF244321}">
                <p14:modId xmlns:p14="http://schemas.microsoft.com/office/powerpoint/2010/main" val="960932767"/>
              </p:ext>
            </p:extLst>
          </p:nvPr>
        </p:nvGraphicFramePr>
        <p:xfrm>
          <a:off x="3465653" y="2002220"/>
          <a:ext cx="2212694" cy="371881"/>
        </p:xfrm>
        <a:graphic>
          <a:graphicData uri="http://schemas.openxmlformats.org/presentationml/2006/ole">
            <mc:AlternateContent xmlns:mc="http://schemas.openxmlformats.org/markup-compatibility/2006">
              <mc:Choice xmlns:v="urn:schemas-microsoft-com:vml" Requires="v">
                <p:oleObj spid="_x0000_s4122" name="Equation" r:id="rId4" imgW="1511280" imgH="253800" progId="Equation.DSMT4">
                  <p:embed/>
                </p:oleObj>
              </mc:Choice>
              <mc:Fallback>
                <p:oleObj name="Equation" r:id="rId4" imgW="1511280" imgH="253800" progId="Equation.DSMT4">
                  <p:embed/>
                  <p:pic>
                    <p:nvPicPr>
                      <p:cNvPr id="7" name="Object 6"/>
                      <p:cNvPicPr/>
                      <p:nvPr/>
                    </p:nvPicPr>
                    <p:blipFill>
                      <a:blip r:embed="rId5"/>
                      <a:stretch>
                        <a:fillRect/>
                      </a:stretch>
                    </p:blipFill>
                    <p:spPr>
                      <a:xfrm>
                        <a:off x="3465653" y="2002220"/>
                        <a:ext cx="2212694" cy="371881"/>
                      </a:xfrm>
                      <a:prstGeom prst="rect">
                        <a:avLst/>
                      </a:prstGeom>
                    </p:spPr>
                  </p:pic>
                </p:oleObj>
              </mc:Fallback>
            </mc:AlternateContent>
          </a:graphicData>
        </a:graphic>
      </p:graphicFrame>
      <p:sp>
        <p:nvSpPr>
          <p:cNvPr id="12" name="Content Placeholder 2">
            <a:extLst>
              <a:ext uri="{FF2B5EF4-FFF2-40B4-BE49-F238E27FC236}">
                <a16:creationId xmlns:a16="http://schemas.microsoft.com/office/drawing/2014/main" id="{87A4EF6D-4AF9-4FED-8572-9B686B326380}"/>
              </a:ext>
            </a:extLst>
          </p:cNvPr>
          <p:cNvSpPr>
            <a:spLocks noGrp="1"/>
          </p:cNvSpPr>
          <p:nvPr>
            <p:ph sz="quarter" idx="15"/>
          </p:nvPr>
        </p:nvSpPr>
        <p:spPr>
          <a:xfrm>
            <a:off x="281354" y="2338857"/>
            <a:ext cx="8024446" cy="1090143"/>
          </a:xfrm>
        </p:spPr>
        <p:txBody>
          <a:bodyPr/>
          <a:lstStyle/>
          <a:p>
            <a:pPr marL="0" indent="0">
              <a:buNone/>
            </a:pPr>
            <a:r>
              <a:rPr lang="en-US" sz="2000" dirty="0"/>
              <a:t>has a unique solution.  Next, do the same when the initial condition is changed to 𝑦 (−1) = 2.</a:t>
            </a:r>
          </a:p>
          <a:p>
            <a:pPr marL="461963" indent="-461963"/>
            <a:r>
              <a:rPr lang="en-US" sz="2000" dirty="0"/>
              <a:t>Rewrite the original equation in standard form:</a:t>
            </a:r>
          </a:p>
        </p:txBody>
      </p:sp>
      <p:graphicFrame>
        <p:nvGraphicFramePr>
          <p:cNvPr id="7" name="Object 6" descr="equation left hand side y super prime plus open left parenthesis two divided by t close times y equals right hand side four times t where p of t equals two divided by t and g of t equals four times t">
            <a:extLst>
              <a:ext uri="{FF2B5EF4-FFF2-40B4-BE49-F238E27FC236}">
                <a16:creationId xmlns:a16="http://schemas.microsoft.com/office/drawing/2014/main" id="{7FFA7EAC-9269-43DF-8578-9F73C0A3315E}"/>
              </a:ext>
            </a:extLst>
          </p:cNvPr>
          <p:cNvGraphicFramePr>
            <a:graphicFrameLocks noChangeAspect="1"/>
          </p:cNvGraphicFramePr>
          <p:nvPr>
            <p:extLst>
              <p:ext uri="{D42A27DB-BD31-4B8C-83A1-F6EECF244321}">
                <p14:modId xmlns:p14="http://schemas.microsoft.com/office/powerpoint/2010/main" val="3429394261"/>
              </p:ext>
            </p:extLst>
          </p:nvPr>
        </p:nvGraphicFramePr>
        <p:xfrm>
          <a:off x="2526653" y="3374649"/>
          <a:ext cx="4090695" cy="632199"/>
        </p:xfrm>
        <a:graphic>
          <a:graphicData uri="http://schemas.openxmlformats.org/presentationml/2006/ole">
            <mc:AlternateContent xmlns:mc="http://schemas.openxmlformats.org/markup-compatibility/2006">
              <mc:Choice xmlns:v="urn:schemas-microsoft-com:vml" Requires="v">
                <p:oleObj spid="_x0000_s4123" name="Equation" r:id="rId6" imgW="2793960" imgH="431640" progId="Equation.DSMT4">
                  <p:embed/>
                </p:oleObj>
              </mc:Choice>
              <mc:Fallback>
                <p:oleObj name="Equation" r:id="rId6" imgW="2793960" imgH="431640" progId="Equation.DSMT4">
                  <p:embed/>
                  <p:pic>
                    <p:nvPicPr>
                      <p:cNvPr id="8" name="Object 7"/>
                      <p:cNvPicPr/>
                      <p:nvPr/>
                    </p:nvPicPr>
                    <p:blipFill>
                      <a:blip r:embed="rId7"/>
                      <a:stretch>
                        <a:fillRect/>
                      </a:stretch>
                    </p:blipFill>
                    <p:spPr>
                      <a:xfrm>
                        <a:off x="2526653" y="3374649"/>
                        <a:ext cx="4090695" cy="63219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D99A66BF-BF1D-4449-BF6B-9BF61048BC55}"/>
              </a:ext>
            </a:extLst>
          </p:cNvPr>
          <p:cNvSpPr>
            <a:spLocks noGrp="1"/>
          </p:cNvSpPr>
          <p:nvPr>
            <p:ph sz="quarter" idx="21"/>
          </p:nvPr>
        </p:nvSpPr>
        <p:spPr>
          <a:xfrm>
            <a:off x="300757" y="4014949"/>
            <a:ext cx="8514997" cy="2209801"/>
          </a:xfrm>
        </p:spPr>
        <p:txBody>
          <a:bodyPr/>
          <a:lstStyle/>
          <a:p>
            <a:pPr marL="461963" indent="-461963">
              <a:lnSpc>
                <a:spcPct val="100000"/>
              </a:lnSpc>
            </a:pPr>
            <a:r>
              <a:rPr lang="en-US" sz="2000" dirty="0"/>
              <a:t>The solution to this initial value problem is defined for </a:t>
            </a:r>
            <a:r>
              <a:rPr lang="en-US" sz="2000" i="1" dirty="0"/>
              <a:t>t</a:t>
            </a:r>
            <a:r>
              <a:rPr lang="en-US" sz="2000" dirty="0"/>
              <a:t> &gt; 0, the interval on which </a:t>
            </a:r>
            <a:r>
              <a:rPr lang="en-US" sz="2000" i="1" dirty="0"/>
              <a:t>p</a:t>
            </a:r>
            <a:r>
              <a:rPr lang="en-US" sz="2000" dirty="0"/>
              <a:t>(</a:t>
            </a:r>
            <a:r>
              <a:rPr lang="en-US" sz="2000" i="1" dirty="0"/>
              <a:t>t</a:t>
            </a:r>
            <a:r>
              <a:rPr lang="en-US" sz="2000" dirty="0"/>
              <a:t>) = 2</a:t>
            </a:r>
            <a:r>
              <a:rPr lang="en-US" sz="2000" i="1" dirty="0"/>
              <a:t>/t </a:t>
            </a:r>
            <a:r>
              <a:rPr lang="en-US" sz="2000" dirty="0"/>
              <a:t>is continuous. </a:t>
            </a:r>
          </a:p>
          <a:p>
            <a:pPr marL="461963" indent="-461963">
              <a:lnSpc>
                <a:spcPct val="100000"/>
              </a:lnSpc>
            </a:pPr>
            <a:r>
              <a:rPr lang="en-US" sz="2000" dirty="0"/>
              <a:t>If the initial condition is </a:t>
            </a:r>
            <a:r>
              <a:rPr lang="en-US" sz="2000" i="1" dirty="0"/>
              <a:t>y</a:t>
            </a:r>
            <a:r>
              <a:rPr lang="en-US" sz="2000" dirty="0"/>
              <a:t>(–1) = 2, then the solution is given by same expression as above, but is defined on</a:t>
            </a:r>
            <a:r>
              <a:rPr lang="en-US" sz="2000" i="1" dirty="0"/>
              <a:t> t </a:t>
            </a:r>
            <a:r>
              <a:rPr lang="en-US" sz="2000" dirty="0"/>
              <a:t>&lt; 0.</a:t>
            </a:r>
          </a:p>
          <a:p>
            <a:pPr marL="461963" indent="-461963">
              <a:lnSpc>
                <a:spcPct val="100000"/>
              </a:lnSpc>
            </a:pPr>
            <a:r>
              <a:rPr lang="en-US" sz="2000" dirty="0"/>
              <a:t>In either case, the Existence and Uniqueness Theorem guarantees that solution is unique on corresponding interval.</a:t>
            </a:r>
          </a:p>
        </p:txBody>
      </p:sp>
    </p:spTree>
    <p:extLst>
      <p:ext uri="{BB962C8B-B14F-4D97-AF65-F5344CB8AC3E}">
        <p14:creationId xmlns:p14="http://schemas.microsoft.com/office/powerpoint/2010/main" val="3960744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B709-305F-458C-AC20-5E8202D6F658}"/>
              </a:ext>
            </a:extLst>
          </p:cNvPr>
          <p:cNvSpPr>
            <a:spLocks noGrp="1"/>
          </p:cNvSpPr>
          <p:nvPr>
            <p:ph type="title"/>
          </p:nvPr>
        </p:nvSpPr>
        <p:spPr>
          <a:xfrm>
            <a:off x="281354" y="457199"/>
            <a:ext cx="8534400" cy="1096315"/>
          </a:xfrm>
        </p:spPr>
        <p:txBody>
          <a:bodyPr>
            <a:noAutofit/>
          </a:bodyPr>
          <a:lstStyle/>
          <a:p>
            <a:r>
              <a:rPr lang="en-US" dirty="0"/>
              <a:t>Example 2.4.2: Nonlinear Initial Value Problem</a:t>
            </a:r>
            <a:endParaRPr lang="en-IN" dirty="0"/>
          </a:p>
        </p:txBody>
      </p:sp>
      <p:sp>
        <p:nvSpPr>
          <p:cNvPr id="3" name="Content Placeholder 2">
            <a:extLst>
              <a:ext uri="{FF2B5EF4-FFF2-40B4-BE49-F238E27FC236}">
                <a16:creationId xmlns:a16="http://schemas.microsoft.com/office/drawing/2014/main" id="{9BAB3B0F-A9C3-40C7-BE59-1E373B24968A}"/>
              </a:ext>
            </a:extLst>
          </p:cNvPr>
          <p:cNvSpPr>
            <a:spLocks noGrp="1"/>
          </p:cNvSpPr>
          <p:nvPr>
            <p:ph sz="quarter" idx="15"/>
          </p:nvPr>
        </p:nvSpPr>
        <p:spPr>
          <a:xfrm>
            <a:off x="380060" y="1553515"/>
            <a:ext cx="8534400" cy="503885"/>
          </a:xfrm>
        </p:spPr>
        <p:txBody>
          <a:bodyPr/>
          <a:lstStyle/>
          <a:p>
            <a:pPr marL="0" indent="0">
              <a:buNone/>
            </a:pPr>
            <a:r>
              <a:rPr lang="en-US" sz="2000" dirty="0"/>
              <a:t>Apply Theorem 2.4.2 to the initial value problem</a:t>
            </a:r>
          </a:p>
        </p:txBody>
      </p:sp>
      <p:graphicFrame>
        <p:nvGraphicFramePr>
          <p:cNvPr id="7" name="Object 6" descr="multiline equation row 1 equation left hand side d times y divided by d times x equals right hand side sum with 3 summands three times x squared plus four times x plus two divided by two times open left parenthesis y minus one close comma y of zero equals negative one">
            <a:extLst>
              <a:ext uri="{FF2B5EF4-FFF2-40B4-BE49-F238E27FC236}">
                <a16:creationId xmlns:a16="http://schemas.microsoft.com/office/drawing/2014/main" id="{16C51C0C-7BBB-479E-9F1F-C3E77CD89FB5}"/>
              </a:ext>
            </a:extLst>
          </p:cNvPr>
          <p:cNvGraphicFramePr>
            <a:graphicFrameLocks noChangeAspect="1"/>
          </p:cNvGraphicFramePr>
          <p:nvPr>
            <p:extLst>
              <p:ext uri="{D42A27DB-BD31-4B8C-83A1-F6EECF244321}">
                <p14:modId xmlns:p14="http://schemas.microsoft.com/office/powerpoint/2010/main" val="682263258"/>
              </p:ext>
            </p:extLst>
          </p:nvPr>
        </p:nvGraphicFramePr>
        <p:xfrm>
          <a:off x="3263873" y="1973502"/>
          <a:ext cx="2569362" cy="625437"/>
        </p:xfrm>
        <a:graphic>
          <a:graphicData uri="http://schemas.openxmlformats.org/presentationml/2006/ole">
            <mc:AlternateContent xmlns:mc="http://schemas.openxmlformats.org/markup-compatibility/2006">
              <mc:Choice xmlns:v="urn:schemas-microsoft-com:vml" Requires="v">
                <p:oleObj spid="_x0000_s5155" name="Equation" r:id="rId4" imgW="1930320" imgH="469800" progId="Equation.DSMT4">
                  <p:embed/>
                </p:oleObj>
              </mc:Choice>
              <mc:Fallback>
                <p:oleObj name="Equation" r:id="rId4" imgW="1930320" imgH="469800" progId="Equation.DSMT4">
                  <p:embed/>
                  <p:pic>
                    <p:nvPicPr>
                      <p:cNvPr id="8" name="Object 7"/>
                      <p:cNvPicPr/>
                      <p:nvPr/>
                    </p:nvPicPr>
                    <p:blipFill>
                      <a:blip r:embed="rId5"/>
                      <a:stretch>
                        <a:fillRect/>
                      </a:stretch>
                    </p:blipFill>
                    <p:spPr>
                      <a:xfrm>
                        <a:off x="3263873" y="1973502"/>
                        <a:ext cx="2569362" cy="62543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0FAF2B8-ACD8-4A1D-9F59-4F62E81987A0}"/>
              </a:ext>
            </a:extLst>
          </p:cNvPr>
          <p:cNvSpPr>
            <a:spLocks noGrp="1"/>
          </p:cNvSpPr>
          <p:nvPr>
            <p:ph sz="quarter" idx="18"/>
          </p:nvPr>
        </p:nvSpPr>
        <p:spPr>
          <a:xfrm>
            <a:off x="372438" y="2667000"/>
            <a:ext cx="4732962" cy="383607"/>
          </a:xfrm>
        </p:spPr>
        <p:txBody>
          <a:bodyPr/>
          <a:lstStyle/>
          <a:p>
            <a:pPr marL="461963" indent="-461963"/>
            <a:r>
              <a:rPr lang="en-IN" sz="2000" dirty="0"/>
              <a:t>The functions </a:t>
            </a:r>
            <a:r>
              <a:rPr lang="en-IN" sz="2000" i="1" dirty="0"/>
              <a:t>f</a:t>
            </a:r>
            <a:r>
              <a:rPr lang="en-IN" sz="2000" dirty="0"/>
              <a:t> and </a:t>
            </a:r>
            <a:r>
              <a:rPr lang="en-IN" sz="2000" dirty="0">
                <a:latin typeface="Times New Roman" panose="02020603050405020304" pitchFamily="18" charset="0"/>
                <a:cs typeface="Times New Roman" panose="02020603050405020304" pitchFamily="18" charset="0"/>
              </a:rPr>
              <a:t>∂</a:t>
            </a:r>
            <a:r>
              <a:rPr lang="en-IN" sz="2000" i="1" dirty="0">
                <a:latin typeface="Times New Roman" panose="02020603050405020304" pitchFamily="18" charset="0"/>
                <a:cs typeface="Times New Roman" panose="02020603050405020304" pitchFamily="18" charset="0"/>
              </a:rPr>
              <a:t>f </a:t>
            </a:r>
            <a:r>
              <a:rPr lang="en-IN" sz="2000" dirty="0">
                <a:latin typeface="Times New Roman" panose="02020603050405020304" pitchFamily="18" charset="0"/>
                <a:cs typeface="Times New Roman" panose="02020603050405020304" pitchFamily="18" charset="0"/>
              </a:rPr>
              <a:t>/ ∂</a:t>
            </a:r>
            <a:r>
              <a:rPr lang="en-IN" sz="2000" i="1" dirty="0">
                <a:latin typeface="Times New Roman" panose="02020603050405020304" pitchFamily="18" charset="0"/>
                <a:cs typeface="Times New Roman" panose="02020603050405020304" pitchFamily="18" charset="0"/>
              </a:rPr>
              <a:t>y </a:t>
            </a:r>
            <a:r>
              <a:rPr lang="en-IN" sz="2000" dirty="0"/>
              <a:t>are given by</a:t>
            </a:r>
          </a:p>
        </p:txBody>
      </p:sp>
      <p:graphicFrame>
        <p:nvGraphicFramePr>
          <p:cNvPr id="8" name="Object 7" descr="f of x comma y equals sum with 3 summands three times x squared plus four times x plus two divided by two times open left parenthesis y minus one close comma equation left hand side prefix partial differential of f divided by prefix partial differential of y times open left parenthesis x comma y close equals right hand side negative sum with 3 summands three times x squared plus four times x plus two divided by two times open left parenthesis y minus one close squared comma">
            <a:extLst>
              <a:ext uri="{FF2B5EF4-FFF2-40B4-BE49-F238E27FC236}">
                <a16:creationId xmlns:a16="http://schemas.microsoft.com/office/drawing/2014/main" id="{D81F353B-1420-4B57-BF2F-9EA09AF7CB47}"/>
              </a:ext>
            </a:extLst>
          </p:cNvPr>
          <p:cNvGraphicFramePr>
            <a:graphicFrameLocks noChangeAspect="1"/>
          </p:cNvGraphicFramePr>
          <p:nvPr>
            <p:extLst>
              <p:ext uri="{D42A27DB-BD31-4B8C-83A1-F6EECF244321}">
                <p14:modId xmlns:p14="http://schemas.microsoft.com/office/powerpoint/2010/main" val="435746638"/>
              </p:ext>
            </p:extLst>
          </p:nvPr>
        </p:nvGraphicFramePr>
        <p:xfrm>
          <a:off x="2307968" y="3082226"/>
          <a:ext cx="4481171" cy="725168"/>
        </p:xfrm>
        <a:graphic>
          <a:graphicData uri="http://schemas.openxmlformats.org/presentationml/2006/ole">
            <mc:AlternateContent xmlns:mc="http://schemas.openxmlformats.org/markup-compatibility/2006">
              <mc:Choice xmlns:v="urn:schemas-microsoft-com:vml" Requires="v">
                <p:oleObj spid="_x0000_s5156" name="Equation" r:id="rId6" imgW="3060360" imgH="495000" progId="Equation.DSMT4">
                  <p:embed/>
                </p:oleObj>
              </mc:Choice>
              <mc:Fallback>
                <p:oleObj name="Equation" r:id="rId6" imgW="3060360" imgH="495000" progId="Equation.DSMT4">
                  <p:embed/>
                  <p:pic>
                    <p:nvPicPr>
                      <p:cNvPr id="10" name="Object 9"/>
                      <p:cNvPicPr/>
                      <p:nvPr/>
                    </p:nvPicPr>
                    <p:blipFill>
                      <a:blip r:embed="rId7"/>
                      <a:stretch>
                        <a:fillRect/>
                      </a:stretch>
                    </p:blipFill>
                    <p:spPr>
                      <a:xfrm>
                        <a:off x="2307968" y="3082226"/>
                        <a:ext cx="4481171" cy="725168"/>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E1871A43-E77F-4F7F-BC64-5A396E383414}"/>
              </a:ext>
            </a:extLst>
          </p:cNvPr>
          <p:cNvSpPr>
            <a:spLocks noGrp="1"/>
          </p:cNvSpPr>
          <p:nvPr>
            <p:ph sz="quarter" idx="22"/>
          </p:nvPr>
        </p:nvSpPr>
        <p:spPr>
          <a:xfrm>
            <a:off x="281354" y="3823546"/>
            <a:ext cx="8591991" cy="1558523"/>
          </a:xfrm>
        </p:spPr>
        <p:txBody>
          <a:bodyPr/>
          <a:lstStyle/>
          <a:p>
            <a:pPr marL="0" indent="461963">
              <a:lnSpc>
                <a:spcPct val="100000"/>
              </a:lnSpc>
              <a:spcBef>
                <a:spcPts val="624"/>
              </a:spcBef>
              <a:buNone/>
            </a:pPr>
            <a:r>
              <a:rPr lang="en-US" sz="2000" dirty="0"/>
              <a:t>and are continuous except on line </a:t>
            </a:r>
            <a:r>
              <a:rPr lang="en-US" sz="2000" i="1" dirty="0"/>
              <a:t>y</a:t>
            </a:r>
            <a:r>
              <a:rPr lang="en-US" sz="2000" dirty="0"/>
              <a:t> = 1.</a:t>
            </a:r>
          </a:p>
          <a:p>
            <a:pPr marL="461963" indent="-461963">
              <a:lnSpc>
                <a:spcPct val="100000"/>
              </a:lnSpc>
              <a:spcBef>
                <a:spcPts val="624"/>
              </a:spcBef>
              <a:buClr>
                <a:schemeClr val="accent2"/>
              </a:buClr>
            </a:pPr>
            <a:r>
              <a:rPr lang="en-US" sz="2000" dirty="0"/>
              <a:t>Thus we can draw an open rectangle about (0, –1) in which </a:t>
            </a:r>
            <a:r>
              <a:rPr lang="en-US" sz="2000" i="1" dirty="0"/>
              <a:t>f</a:t>
            </a:r>
            <a:r>
              <a:rPr lang="en-US" sz="2000" dirty="0"/>
              <a:t> and</a:t>
            </a:r>
            <a:r>
              <a:rPr lang="en-IN" sz="2000" dirty="0">
                <a:cs typeface="Times New Roman" panose="02020603050405020304" pitchFamily="18" charset="0"/>
              </a:rPr>
              <a:t> ∂</a:t>
            </a:r>
            <a:r>
              <a:rPr lang="en-IN" sz="2000" i="1" dirty="0">
                <a:cs typeface="Times New Roman" panose="02020603050405020304" pitchFamily="18" charset="0"/>
              </a:rPr>
              <a:t>f </a:t>
            </a:r>
            <a:r>
              <a:rPr lang="en-IN" sz="2000" dirty="0">
                <a:cs typeface="Times New Roman" panose="02020603050405020304" pitchFamily="18" charset="0"/>
              </a:rPr>
              <a:t>/ ∂</a:t>
            </a:r>
            <a:r>
              <a:rPr lang="en-IN" sz="2000" i="1" dirty="0">
                <a:cs typeface="Times New Roman" panose="02020603050405020304" pitchFamily="18" charset="0"/>
              </a:rPr>
              <a:t>y</a:t>
            </a:r>
            <a:r>
              <a:rPr lang="en-US" sz="2000" dirty="0"/>
              <a:t> </a:t>
            </a:r>
          </a:p>
          <a:p>
            <a:pPr marL="0" indent="461963">
              <a:lnSpc>
                <a:spcPct val="100000"/>
              </a:lnSpc>
              <a:spcBef>
                <a:spcPts val="624"/>
              </a:spcBef>
              <a:buNone/>
            </a:pPr>
            <a:r>
              <a:rPr lang="en-US" sz="2000" dirty="0"/>
              <a:t>are continuous, as long as it doesn’t cover </a:t>
            </a:r>
            <a:r>
              <a:rPr lang="en-US" sz="2000" i="1" dirty="0"/>
              <a:t>y</a:t>
            </a:r>
            <a:r>
              <a:rPr lang="en-US" sz="2000" dirty="0"/>
              <a:t> = 1. </a:t>
            </a:r>
          </a:p>
          <a:p>
            <a:pPr marL="461963" indent="-461963">
              <a:lnSpc>
                <a:spcPct val="100000"/>
              </a:lnSpc>
              <a:spcBef>
                <a:spcPts val="624"/>
              </a:spcBef>
              <a:buClr>
                <a:schemeClr val="accent2"/>
              </a:buClr>
            </a:pPr>
            <a:r>
              <a:rPr lang="en-US" sz="2000" dirty="0"/>
              <a:t>How wide is the rectangle?  Recall the solution defined for </a:t>
            </a:r>
            <a:r>
              <a:rPr lang="en-US" sz="2000" i="1" dirty="0"/>
              <a:t>x</a:t>
            </a:r>
            <a:r>
              <a:rPr lang="en-US" sz="2000" dirty="0"/>
              <a:t> &gt; –2, with</a:t>
            </a:r>
            <a:endParaRPr lang="en-IN" sz="2000" dirty="0"/>
          </a:p>
        </p:txBody>
      </p:sp>
      <p:graphicFrame>
        <p:nvGraphicFramePr>
          <p:cNvPr id="10" name="Object 9" descr="y equals one minus Square root of sum with 4 summands x cubed plus two times x squared plus two times x plus four">
            <a:extLst>
              <a:ext uri="{FF2B5EF4-FFF2-40B4-BE49-F238E27FC236}">
                <a16:creationId xmlns:a16="http://schemas.microsoft.com/office/drawing/2014/main" id="{28782920-9C5E-45F0-80DB-EFB5308D32D9}"/>
              </a:ext>
            </a:extLst>
          </p:cNvPr>
          <p:cNvGraphicFramePr>
            <a:graphicFrameLocks noChangeAspect="1"/>
          </p:cNvGraphicFramePr>
          <p:nvPr>
            <p:extLst>
              <p:ext uri="{D42A27DB-BD31-4B8C-83A1-F6EECF244321}">
                <p14:modId xmlns:p14="http://schemas.microsoft.com/office/powerpoint/2010/main" val="2416825734"/>
              </p:ext>
            </p:extLst>
          </p:nvPr>
        </p:nvGraphicFramePr>
        <p:xfrm>
          <a:off x="3293658" y="5590276"/>
          <a:ext cx="2556685" cy="429524"/>
        </p:xfrm>
        <a:graphic>
          <a:graphicData uri="http://schemas.openxmlformats.org/presentationml/2006/ole">
            <mc:AlternateContent xmlns:mc="http://schemas.openxmlformats.org/markup-compatibility/2006">
              <mc:Choice xmlns:v="urn:schemas-microsoft-com:vml" Requires="v">
                <p:oleObj spid="_x0000_s5157" name="Equation" r:id="rId8" imgW="1587240" imgH="266400" progId="Equation.DSMT4">
                  <p:embed/>
                </p:oleObj>
              </mc:Choice>
              <mc:Fallback>
                <p:oleObj name="Equation" r:id="rId8" imgW="1587240" imgH="266400" progId="Equation.DSMT4">
                  <p:embed/>
                  <p:pic>
                    <p:nvPicPr>
                      <p:cNvPr id="13" name="Object 12"/>
                      <p:cNvPicPr/>
                      <p:nvPr/>
                    </p:nvPicPr>
                    <p:blipFill>
                      <a:blip r:embed="rId9"/>
                      <a:stretch>
                        <a:fillRect/>
                      </a:stretch>
                    </p:blipFill>
                    <p:spPr>
                      <a:xfrm>
                        <a:off x="3293658" y="5590276"/>
                        <a:ext cx="2556685" cy="429524"/>
                      </a:xfrm>
                      <a:prstGeom prst="rect">
                        <a:avLst/>
                      </a:prstGeom>
                    </p:spPr>
                  </p:pic>
                </p:oleObj>
              </mc:Fallback>
            </mc:AlternateContent>
          </a:graphicData>
        </a:graphic>
      </p:graphicFrame>
    </p:spTree>
    <p:extLst>
      <p:ext uri="{BB962C8B-B14F-4D97-AF65-F5344CB8AC3E}">
        <p14:creationId xmlns:p14="http://schemas.microsoft.com/office/powerpoint/2010/main" val="153110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2B709-305F-458C-AC20-5E8202D6F658}"/>
              </a:ext>
            </a:extLst>
          </p:cNvPr>
          <p:cNvSpPr>
            <a:spLocks noGrp="1"/>
          </p:cNvSpPr>
          <p:nvPr>
            <p:ph type="title"/>
          </p:nvPr>
        </p:nvSpPr>
        <p:spPr>
          <a:xfrm>
            <a:off x="281354" y="457200"/>
            <a:ext cx="8534400" cy="637527"/>
          </a:xfrm>
        </p:spPr>
        <p:txBody>
          <a:bodyPr>
            <a:noAutofit/>
          </a:bodyPr>
          <a:lstStyle/>
          <a:p>
            <a:r>
              <a:rPr lang="en-US" dirty="0"/>
              <a:t>Example 2.4.2: Change Initial Condition</a:t>
            </a:r>
            <a:endParaRPr lang="en-IN" dirty="0"/>
          </a:p>
        </p:txBody>
      </p:sp>
      <p:sp>
        <p:nvSpPr>
          <p:cNvPr id="3" name="Content Placeholder 2">
            <a:extLst>
              <a:ext uri="{FF2B5EF4-FFF2-40B4-BE49-F238E27FC236}">
                <a16:creationId xmlns:a16="http://schemas.microsoft.com/office/drawing/2014/main" id="{9BAB3B0F-A9C3-40C7-BE59-1E373B24968A}"/>
              </a:ext>
            </a:extLst>
          </p:cNvPr>
          <p:cNvSpPr>
            <a:spLocks noGrp="1"/>
          </p:cNvSpPr>
          <p:nvPr>
            <p:ph sz="quarter" idx="15"/>
          </p:nvPr>
        </p:nvSpPr>
        <p:spPr>
          <a:xfrm>
            <a:off x="380060" y="1371600"/>
            <a:ext cx="8534400" cy="503885"/>
          </a:xfrm>
        </p:spPr>
        <p:txBody>
          <a:bodyPr/>
          <a:lstStyle/>
          <a:p>
            <a:pPr marL="461963" indent="-461963"/>
            <a:r>
              <a:rPr lang="en-US" sz="2000" dirty="0"/>
              <a:t>Our nonlinear initial value problem is</a:t>
            </a:r>
          </a:p>
        </p:txBody>
      </p:sp>
      <p:graphicFrame>
        <p:nvGraphicFramePr>
          <p:cNvPr id="7" name="Object 6" descr="multiline equation row 1 equation left hand side d times y divided by d times x equals right hand side sum with 3 summands three times x squared plus four times x plus two divided by two times open left parenthesis y minus one close comma y of zero equals negative one">
            <a:extLst>
              <a:ext uri="{FF2B5EF4-FFF2-40B4-BE49-F238E27FC236}">
                <a16:creationId xmlns:a16="http://schemas.microsoft.com/office/drawing/2014/main" id="{71F0DD93-025C-43F2-A567-E6C5EF4ADCD5}"/>
              </a:ext>
            </a:extLst>
          </p:cNvPr>
          <p:cNvGraphicFramePr>
            <a:graphicFrameLocks noChangeAspect="1"/>
          </p:cNvGraphicFramePr>
          <p:nvPr>
            <p:extLst>
              <p:ext uri="{D42A27DB-BD31-4B8C-83A1-F6EECF244321}">
                <p14:modId xmlns:p14="http://schemas.microsoft.com/office/powerpoint/2010/main" val="4273569732"/>
              </p:ext>
            </p:extLst>
          </p:nvPr>
        </p:nvGraphicFramePr>
        <p:xfrm>
          <a:off x="3158851" y="1752600"/>
          <a:ext cx="2826298" cy="687981"/>
        </p:xfrm>
        <a:graphic>
          <a:graphicData uri="http://schemas.openxmlformats.org/presentationml/2006/ole">
            <mc:AlternateContent xmlns:mc="http://schemas.openxmlformats.org/markup-compatibility/2006">
              <mc:Choice xmlns:v="urn:schemas-microsoft-com:vml" Requires="v">
                <p:oleObj spid="_x0000_s6170" name="Equation" r:id="rId4" imgW="1930320" imgH="469800" progId="Equation.DSMT4">
                  <p:embed/>
                </p:oleObj>
              </mc:Choice>
              <mc:Fallback>
                <p:oleObj name="Equation" r:id="rId4" imgW="1930320" imgH="469800" progId="Equation.DSMT4">
                  <p:embed/>
                  <p:pic>
                    <p:nvPicPr>
                      <p:cNvPr id="5" name="Object 4"/>
                      <p:cNvPicPr/>
                      <p:nvPr/>
                    </p:nvPicPr>
                    <p:blipFill>
                      <a:blip r:embed="rId5"/>
                      <a:stretch>
                        <a:fillRect/>
                      </a:stretch>
                    </p:blipFill>
                    <p:spPr>
                      <a:xfrm>
                        <a:off x="3158851" y="1752600"/>
                        <a:ext cx="2826298" cy="68798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0FAF2B8-ACD8-4A1D-9F59-4F62E81987A0}"/>
              </a:ext>
            </a:extLst>
          </p:cNvPr>
          <p:cNvSpPr>
            <a:spLocks noGrp="1"/>
          </p:cNvSpPr>
          <p:nvPr>
            <p:ph sz="quarter" idx="18"/>
          </p:nvPr>
        </p:nvSpPr>
        <p:spPr>
          <a:xfrm>
            <a:off x="448638" y="2743200"/>
            <a:ext cx="2599362" cy="383607"/>
          </a:xfrm>
        </p:spPr>
        <p:txBody>
          <a:bodyPr/>
          <a:lstStyle/>
          <a:p>
            <a:pPr marL="0" indent="361950">
              <a:buNone/>
            </a:pPr>
            <a:r>
              <a:rPr lang="en-IN" sz="2000" dirty="0"/>
              <a:t>with</a:t>
            </a:r>
          </a:p>
        </p:txBody>
      </p:sp>
      <p:graphicFrame>
        <p:nvGraphicFramePr>
          <p:cNvPr id="8" name="Object 7" descr="f of x comma y equals sum with 3 summands three times x squared plus four times x plus two divided by two times open left parenthesis y minus one close comma equation left hand side prefix partial differential of f divided by prefix partial differential of y times open left parenthesis x comma y close equals right hand side negative sum with 3 summands three times x squared plus four times x plus two divided by two times open left parenthesis y minus one close squared comma">
            <a:extLst>
              <a:ext uri="{FF2B5EF4-FFF2-40B4-BE49-F238E27FC236}">
                <a16:creationId xmlns:a16="http://schemas.microsoft.com/office/drawing/2014/main" id="{22BC4D95-32C5-41AC-ABD9-C6CBF158F9DA}"/>
              </a:ext>
            </a:extLst>
          </p:cNvPr>
          <p:cNvGraphicFramePr>
            <a:graphicFrameLocks noChangeAspect="1"/>
          </p:cNvGraphicFramePr>
          <p:nvPr>
            <p:extLst>
              <p:ext uri="{D42A27DB-BD31-4B8C-83A1-F6EECF244321}">
                <p14:modId xmlns:p14="http://schemas.microsoft.com/office/powerpoint/2010/main" val="3329794877"/>
              </p:ext>
            </p:extLst>
          </p:nvPr>
        </p:nvGraphicFramePr>
        <p:xfrm>
          <a:off x="2362200" y="2667000"/>
          <a:ext cx="4481171" cy="725168"/>
        </p:xfrm>
        <a:graphic>
          <a:graphicData uri="http://schemas.openxmlformats.org/presentationml/2006/ole">
            <mc:AlternateContent xmlns:mc="http://schemas.openxmlformats.org/markup-compatibility/2006">
              <mc:Choice xmlns:v="urn:schemas-microsoft-com:vml" Requires="v">
                <p:oleObj spid="_x0000_s6171" name="Equation" r:id="rId6" imgW="3060360" imgH="495000" progId="Equation.DSMT4">
                  <p:embed/>
                </p:oleObj>
              </mc:Choice>
              <mc:Fallback>
                <p:oleObj name="Equation" r:id="rId6" imgW="3060360" imgH="495000" progId="Equation.DSMT4">
                  <p:embed/>
                  <p:pic>
                    <p:nvPicPr>
                      <p:cNvPr id="6" name="Object 5"/>
                      <p:cNvPicPr/>
                      <p:nvPr/>
                    </p:nvPicPr>
                    <p:blipFill>
                      <a:blip r:embed="rId7"/>
                      <a:stretch>
                        <a:fillRect/>
                      </a:stretch>
                    </p:blipFill>
                    <p:spPr>
                      <a:xfrm>
                        <a:off x="2362200" y="2667000"/>
                        <a:ext cx="4481171" cy="725168"/>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E1871A43-E77F-4F7F-BC64-5A396E383414}"/>
              </a:ext>
            </a:extLst>
          </p:cNvPr>
          <p:cNvSpPr>
            <a:spLocks noGrp="1"/>
          </p:cNvSpPr>
          <p:nvPr>
            <p:ph sz="quarter" idx="22"/>
          </p:nvPr>
        </p:nvSpPr>
        <p:spPr>
          <a:xfrm>
            <a:off x="348601" y="3600736"/>
            <a:ext cx="8591991" cy="1381780"/>
          </a:xfrm>
        </p:spPr>
        <p:txBody>
          <a:bodyPr/>
          <a:lstStyle/>
          <a:p>
            <a:pPr marL="0" indent="461963">
              <a:lnSpc>
                <a:spcPct val="100000"/>
              </a:lnSpc>
              <a:spcBef>
                <a:spcPts val="624"/>
              </a:spcBef>
              <a:buNone/>
              <a:tabLst>
                <a:tab pos="461963" algn="l"/>
              </a:tabLst>
            </a:pPr>
            <a:r>
              <a:rPr lang="en-US" sz="2000" dirty="0"/>
              <a:t>which are continuous except on line </a:t>
            </a:r>
            <a:r>
              <a:rPr lang="en-US" sz="2000" i="1" dirty="0"/>
              <a:t>y</a:t>
            </a:r>
            <a:r>
              <a:rPr lang="en-US" sz="2000" dirty="0"/>
              <a:t> = 1.</a:t>
            </a:r>
          </a:p>
          <a:p>
            <a:pPr marL="461963" indent="-461963">
              <a:lnSpc>
                <a:spcPct val="100000"/>
              </a:lnSpc>
              <a:spcBef>
                <a:spcPts val="624"/>
              </a:spcBef>
              <a:buClr>
                <a:schemeClr val="accent2"/>
              </a:buClr>
            </a:pPr>
            <a:r>
              <a:rPr lang="en-US" sz="2000" dirty="0"/>
              <a:t>If we change the initial condition to </a:t>
            </a:r>
            <a:r>
              <a:rPr lang="en-US" sz="2000" i="1" dirty="0"/>
              <a:t>y</a:t>
            </a:r>
            <a:r>
              <a:rPr lang="en-US" sz="2000" dirty="0"/>
              <a:t>(0) = 1, then the Existence and Uniqueness Theorem is not satisfied. Solving this new initial value problem, we obtain:</a:t>
            </a:r>
          </a:p>
        </p:txBody>
      </p:sp>
      <p:graphicFrame>
        <p:nvGraphicFramePr>
          <p:cNvPr id="10" name="Object 9" descr="multiline equation row 1 y equals one plus minus Square root of sum with 3 summands x cubed plus two times x squared plus two times x comma x greater than zero">
            <a:extLst>
              <a:ext uri="{FF2B5EF4-FFF2-40B4-BE49-F238E27FC236}">
                <a16:creationId xmlns:a16="http://schemas.microsoft.com/office/drawing/2014/main" id="{DCE1A8E4-1E31-4831-A0F3-BBD4C19B9CB9}"/>
              </a:ext>
            </a:extLst>
          </p:cNvPr>
          <p:cNvGraphicFramePr>
            <a:graphicFrameLocks noChangeAspect="1"/>
          </p:cNvGraphicFramePr>
          <p:nvPr>
            <p:extLst>
              <p:ext uri="{D42A27DB-BD31-4B8C-83A1-F6EECF244321}">
                <p14:modId xmlns:p14="http://schemas.microsoft.com/office/powerpoint/2010/main" val="1892575950"/>
              </p:ext>
            </p:extLst>
          </p:nvPr>
        </p:nvGraphicFramePr>
        <p:xfrm>
          <a:off x="3208229" y="4922181"/>
          <a:ext cx="2789111" cy="390476"/>
        </p:xfrm>
        <a:graphic>
          <a:graphicData uri="http://schemas.openxmlformats.org/presentationml/2006/ole">
            <mc:AlternateContent xmlns:mc="http://schemas.openxmlformats.org/markup-compatibility/2006">
              <mc:Choice xmlns:v="urn:schemas-microsoft-com:vml" Requires="v">
                <p:oleObj spid="_x0000_s6172" name="Equation" r:id="rId8" imgW="1904760" imgH="266400" progId="Equation.DSMT4">
                  <p:embed/>
                </p:oleObj>
              </mc:Choice>
              <mc:Fallback>
                <p:oleObj name="Equation" r:id="rId8" imgW="1904760" imgH="266400" progId="Equation.DSMT4">
                  <p:embed/>
                  <p:pic>
                    <p:nvPicPr>
                      <p:cNvPr id="7" name="Object 6"/>
                      <p:cNvPicPr/>
                      <p:nvPr/>
                    </p:nvPicPr>
                    <p:blipFill>
                      <a:blip r:embed="rId9"/>
                      <a:stretch>
                        <a:fillRect/>
                      </a:stretch>
                    </p:blipFill>
                    <p:spPr>
                      <a:xfrm>
                        <a:off x="3208229" y="4922181"/>
                        <a:ext cx="2789111" cy="390476"/>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F9DA2F25-0CAF-4660-BFFD-93FA754E0662}"/>
              </a:ext>
            </a:extLst>
          </p:cNvPr>
          <p:cNvSpPr>
            <a:spLocks noGrp="1"/>
          </p:cNvSpPr>
          <p:nvPr>
            <p:ph sz="quarter" idx="25"/>
          </p:nvPr>
        </p:nvSpPr>
        <p:spPr>
          <a:xfrm>
            <a:off x="380060" y="5439715"/>
            <a:ext cx="8533752" cy="503885"/>
          </a:xfrm>
        </p:spPr>
        <p:txBody>
          <a:bodyPr/>
          <a:lstStyle/>
          <a:p>
            <a:pPr marL="461963" indent="-461963">
              <a:buClr>
                <a:schemeClr val="accent2"/>
              </a:buClr>
            </a:pPr>
            <a:r>
              <a:rPr lang="en-US" sz="2000" dirty="0"/>
              <a:t>Thus a solution exists but is not unique.</a:t>
            </a:r>
            <a:endParaRPr lang="en-IN" sz="2000" dirty="0"/>
          </a:p>
        </p:txBody>
      </p:sp>
    </p:spTree>
    <p:extLst>
      <p:ext uri="{BB962C8B-B14F-4D97-AF65-F5344CB8AC3E}">
        <p14:creationId xmlns:p14="http://schemas.microsoft.com/office/powerpoint/2010/main" val="2416861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118CB-283C-4288-8957-2A5A29495111}"/>
              </a:ext>
            </a:extLst>
          </p:cNvPr>
          <p:cNvSpPr>
            <a:spLocks noGrp="1"/>
          </p:cNvSpPr>
          <p:nvPr>
            <p:ph type="title"/>
          </p:nvPr>
        </p:nvSpPr>
        <p:spPr/>
        <p:txBody>
          <a:bodyPr>
            <a:noAutofit/>
          </a:bodyPr>
          <a:lstStyle/>
          <a:p>
            <a:r>
              <a:rPr lang="en-US" dirty="0"/>
              <a:t>Example 2.4.3: Nonlinear Initial Value Problem</a:t>
            </a:r>
            <a:endParaRPr lang="en-IN" dirty="0"/>
          </a:p>
        </p:txBody>
      </p:sp>
      <p:sp>
        <p:nvSpPr>
          <p:cNvPr id="3" name="Content Placeholder 2">
            <a:extLst>
              <a:ext uri="{FF2B5EF4-FFF2-40B4-BE49-F238E27FC236}">
                <a16:creationId xmlns:a16="http://schemas.microsoft.com/office/drawing/2014/main" id="{6DAFAC4D-4AE6-4654-A5CF-00F4382B720A}"/>
              </a:ext>
            </a:extLst>
          </p:cNvPr>
          <p:cNvSpPr>
            <a:spLocks noGrp="1"/>
          </p:cNvSpPr>
          <p:nvPr>
            <p:ph sz="quarter" idx="15"/>
          </p:nvPr>
        </p:nvSpPr>
        <p:spPr>
          <a:xfrm>
            <a:off x="380060" y="1524000"/>
            <a:ext cx="8534400" cy="822325"/>
          </a:xfrm>
        </p:spPr>
        <p:txBody>
          <a:bodyPr/>
          <a:lstStyle/>
          <a:p>
            <a:pPr marL="0" indent="0" algn="l">
              <a:lnSpc>
                <a:spcPct val="100000"/>
              </a:lnSpc>
              <a:spcBef>
                <a:spcPts val="624"/>
              </a:spcBef>
              <a:buNone/>
            </a:pPr>
            <a:r>
              <a:rPr lang="en-US" sz="2400" dirty="0"/>
              <a:t>Apply Theorem 2.4.2 to the following initial value problem and then solve the problem.</a:t>
            </a:r>
          </a:p>
        </p:txBody>
      </p:sp>
      <p:graphicFrame>
        <p:nvGraphicFramePr>
          <p:cNvPr id="7" name="Object 6" descr="multiline equation row 1 equation left hand side y super prime equals right hand side y super one solidus three comma y of zero equals zero open left parenthesis t greater than or equals zero close">
            <a:extLst>
              <a:ext uri="{FF2B5EF4-FFF2-40B4-BE49-F238E27FC236}">
                <a16:creationId xmlns:a16="http://schemas.microsoft.com/office/drawing/2014/main" id="{F20C072D-C282-4F0E-B115-33AE64B94D0E}"/>
              </a:ext>
            </a:extLst>
          </p:cNvPr>
          <p:cNvGraphicFramePr>
            <a:graphicFrameLocks noChangeAspect="1"/>
          </p:cNvGraphicFramePr>
          <p:nvPr>
            <p:extLst>
              <p:ext uri="{D42A27DB-BD31-4B8C-83A1-F6EECF244321}">
                <p14:modId xmlns:p14="http://schemas.microsoft.com/office/powerpoint/2010/main" val="4157070090"/>
              </p:ext>
            </p:extLst>
          </p:nvPr>
        </p:nvGraphicFramePr>
        <p:xfrm>
          <a:off x="3098556" y="2399039"/>
          <a:ext cx="2924847" cy="449976"/>
        </p:xfrm>
        <a:graphic>
          <a:graphicData uri="http://schemas.openxmlformats.org/presentationml/2006/ole">
            <mc:AlternateContent xmlns:mc="http://schemas.openxmlformats.org/markup-compatibility/2006">
              <mc:Choice xmlns:v="urn:schemas-microsoft-com:vml" Requires="v">
                <p:oleObj spid="_x0000_s7191" name="Equation" r:id="rId4" imgW="1650960" imgH="253800" progId="Equation.DSMT4">
                  <p:embed/>
                </p:oleObj>
              </mc:Choice>
              <mc:Fallback>
                <p:oleObj name="Equation" r:id="rId4" imgW="1650960" imgH="253800" progId="Equation.DSMT4">
                  <p:embed/>
                  <p:pic>
                    <p:nvPicPr>
                      <p:cNvPr id="6" name="Object 5"/>
                      <p:cNvPicPr/>
                      <p:nvPr/>
                    </p:nvPicPr>
                    <p:blipFill>
                      <a:blip r:embed="rId5"/>
                      <a:stretch>
                        <a:fillRect/>
                      </a:stretch>
                    </p:blipFill>
                    <p:spPr>
                      <a:xfrm>
                        <a:off x="3098556" y="2399039"/>
                        <a:ext cx="2924847" cy="449976"/>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F0C44FA-CE10-4401-AC9F-B80948A4C256}"/>
              </a:ext>
            </a:extLst>
          </p:cNvPr>
          <p:cNvSpPr>
            <a:spLocks noGrp="1"/>
          </p:cNvSpPr>
          <p:nvPr>
            <p:ph sz="quarter" idx="16"/>
          </p:nvPr>
        </p:nvSpPr>
        <p:spPr>
          <a:xfrm>
            <a:off x="380060" y="2849935"/>
            <a:ext cx="5643343" cy="426665"/>
          </a:xfrm>
        </p:spPr>
        <p:txBody>
          <a:bodyPr/>
          <a:lstStyle/>
          <a:p>
            <a:pPr marL="461963" indent="-461963">
              <a:buClr>
                <a:schemeClr val="accent2"/>
              </a:buClr>
              <a:buFont typeface="Arial" panose="020B0604020202020204" pitchFamily="34" charset="0"/>
              <a:buChar char="•"/>
            </a:pPr>
            <a:r>
              <a:rPr lang="en-IN" sz="2400" dirty="0"/>
              <a:t>The functions </a:t>
            </a:r>
            <a:r>
              <a:rPr lang="en-IN" sz="2400" i="1" dirty="0"/>
              <a:t>f</a:t>
            </a:r>
            <a:r>
              <a:rPr lang="en-IN" sz="2400" dirty="0"/>
              <a:t> and </a:t>
            </a:r>
            <a:r>
              <a:rPr lang="en-IN" sz="2400" dirty="0">
                <a:cs typeface="Times New Roman" panose="02020603050405020304" pitchFamily="18" charset="0"/>
              </a:rPr>
              <a:t>∂</a:t>
            </a:r>
            <a:r>
              <a:rPr lang="en-IN" sz="2400" i="1" dirty="0">
                <a:cs typeface="Times New Roman" panose="02020603050405020304" pitchFamily="18" charset="0"/>
              </a:rPr>
              <a:t>f </a:t>
            </a:r>
            <a:r>
              <a:rPr lang="en-IN" sz="2400" dirty="0">
                <a:cs typeface="Times New Roman" panose="02020603050405020304" pitchFamily="18" charset="0"/>
              </a:rPr>
              <a:t>/ ∂</a:t>
            </a:r>
            <a:r>
              <a:rPr lang="en-IN" sz="2400" i="1" dirty="0">
                <a:cs typeface="Times New Roman" panose="02020603050405020304" pitchFamily="18" charset="0"/>
              </a:rPr>
              <a:t>y</a:t>
            </a:r>
            <a:r>
              <a:rPr lang="en-US" sz="2400" dirty="0"/>
              <a:t> </a:t>
            </a:r>
            <a:r>
              <a:rPr lang="en-IN" sz="2400" dirty="0"/>
              <a:t>are given by</a:t>
            </a:r>
          </a:p>
        </p:txBody>
      </p:sp>
      <p:graphicFrame>
        <p:nvGraphicFramePr>
          <p:cNvPr id="9" name="Object 8" descr="f of t comma y equals y super one solidus three comma equation left hand side prefix partial differential of f divided by prefix partial differential of y times open left parenthesis t comma y close equals right hand side one divided by three times y super negative two solidus three">
            <a:extLst>
              <a:ext uri="{FF2B5EF4-FFF2-40B4-BE49-F238E27FC236}">
                <a16:creationId xmlns:a16="http://schemas.microsoft.com/office/drawing/2014/main" id="{273B8824-D5F0-4595-9425-09D7CDD7E4B9}"/>
              </a:ext>
            </a:extLst>
          </p:cNvPr>
          <p:cNvGraphicFramePr>
            <a:graphicFrameLocks noChangeAspect="1"/>
          </p:cNvGraphicFramePr>
          <p:nvPr>
            <p:extLst>
              <p:ext uri="{D42A27DB-BD31-4B8C-83A1-F6EECF244321}">
                <p14:modId xmlns:p14="http://schemas.microsoft.com/office/powerpoint/2010/main" val="1014507591"/>
              </p:ext>
            </p:extLst>
          </p:nvPr>
        </p:nvGraphicFramePr>
        <p:xfrm>
          <a:off x="2627165" y="3538582"/>
          <a:ext cx="3737056" cy="816706"/>
        </p:xfrm>
        <a:graphic>
          <a:graphicData uri="http://schemas.openxmlformats.org/presentationml/2006/ole">
            <mc:AlternateContent xmlns:mc="http://schemas.openxmlformats.org/markup-compatibility/2006">
              <mc:Choice xmlns:v="urn:schemas-microsoft-com:vml" Requires="v">
                <p:oleObj spid="_x0000_s7192" name="Equation" r:id="rId6" imgW="1917360" imgH="419040" progId="Equation.DSMT4">
                  <p:embed/>
                </p:oleObj>
              </mc:Choice>
              <mc:Fallback>
                <p:oleObj name="Equation" r:id="rId6" imgW="1917360" imgH="419040" progId="Equation.DSMT4">
                  <p:embed/>
                  <p:pic>
                    <p:nvPicPr>
                      <p:cNvPr id="8" name="Object 7"/>
                      <p:cNvPicPr/>
                      <p:nvPr/>
                    </p:nvPicPr>
                    <p:blipFill>
                      <a:blip r:embed="rId7"/>
                      <a:stretch>
                        <a:fillRect/>
                      </a:stretch>
                    </p:blipFill>
                    <p:spPr>
                      <a:xfrm>
                        <a:off x="2627165" y="3538582"/>
                        <a:ext cx="3737056" cy="816706"/>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D8B88668-7371-4CEB-8753-1BCD38643194}"/>
              </a:ext>
            </a:extLst>
          </p:cNvPr>
          <p:cNvSpPr>
            <a:spLocks noGrp="1"/>
          </p:cNvSpPr>
          <p:nvPr>
            <p:ph sz="quarter" idx="18"/>
          </p:nvPr>
        </p:nvSpPr>
        <p:spPr>
          <a:xfrm>
            <a:off x="353784" y="4505980"/>
            <a:ext cx="5208816" cy="523220"/>
          </a:xfrm>
        </p:spPr>
        <p:txBody>
          <a:bodyPr/>
          <a:lstStyle/>
          <a:p>
            <a:pPr marL="461963" indent="-461963">
              <a:buClr>
                <a:schemeClr val="accent2"/>
              </a:buClr>
            </a:pPr>
            <a:r>
              <a:rPr lang="en-US" sz="2400" dirty="0"/>
              <a:t>Thus </a:t>
            </a:r>
            <a:r>
              <a:rPr lang="en-US" sz="2400" i="1" dirty="0"/>
              <a:t>f</a:t>
            </a:r>
            <a:r>
              <a:rPr lang="en-US" sz="2400" dirty="0"/>
              <a:t> is continuous everywhere, but</a:t>
            </a:r>
          </a:p>
        </p:txBody>
      </p:sp>
      <p:graphicFrame>
        <p:nvGraphicFramePr>
          <p:cNvPr id="10" name="Object 9" descr="prefix partial differential of f divided by prefix partial differential of y">
            <a:extLst>
              <a:ext uri="{FF2B5EF4-FFF2-40B4-BE49-F238E27FC236}">
                <a16:creationId xmlns:a16="http://schemas.microsoft.com/office/drawing/2014/main" id="{5522E33E-C1BF-477D-B267-183B82518644}"/>
              </a:ext>
            </a:extLst>
          </p:cNvPr>
          <p:cNvGraphicFramePr>
            <a:graphicFrameLocks noChangeAspect="1"/>
          </p:cNvGraphicFramePr>
          <p:nvPr>
            <p:extLst>
              <p:ext uri="{D42A27DB-BD31-4B8C-83A1-F6EECF244321}">
                <p14:modId xmlns:p14="http://schemas.microsoft.com/office/powerpoint/2010/main" val="1106169781"/>
              </p:ext>
            </p:extLst>
          </p:nvPr>
        </p:nvGraphicFramePr>
        <p:xfrm>
          <a:off x="5562600" y="4474780"/>
          <a:ext cx="539228" cy="520634"/>
        </p:xfrm>
        <a:graphic>
          <a:graphicData uri="http://schemas.openxmlformats.org/presentationml/2006/ole">
            <mc:AlternateContent xmlns:mc="http://schemas.openxmlformats.org/markup-compatibility/2006">
              <mc:Choice xmlns:v="urn:schemas-microsoft-com:vml" Requires="v">
                <p:oleObj spid="_x0000_s7193" name="Equation" r:id="rId8" imgW="368280" imgH="355320" progId="Equation.DSMT4">
                  <p:embed/>
                </p:oleObj>
              </mc:Choice>
              <mc:Fallback>
                <p:oleObj name="Equation" r:id="rId8" imgW="368280" imgH="355320" progId="Equation.DSMT4">
                  <p:embed/>
                  <p:pic>
                    <p:nvPicPr>
                      <p:cNvPr id="9" name="Object 8"/>
                      <p:cNvPicPr/>
                      <p:nvPr/>
                    </p:nvPicPr>
                    <p:blipFill>
                      <a:blip r:embed="rId9"/>
                      <a:stretch>
                        <a:fillRect/>
                      </a:stretch>
                    </p:blipFill>
                    <p:spPr>
                      <a:xfrm>
                        <a:off x="5562600" y="4474780"/>
                        <a:ext cx="539228" cy="520634"/>
                      </a:xfrm>
                      <a:prstGeom prst="rect">
                        <a:avLst/>
                      </a:prstGeom>
                    </p:spPr>
                  </p:pic>
                </p:oleObj>
              </mc:Fallback>
            </mc:AlternateContent>
          </a:graphicData>
        </a:graphic>
      </p:graphicFrame>
      <p:sp>
        <p:nvSpPr>
          <p:cNvPr id="15" name="Content Placeholder 14">
            <a:extLst>
              <a:ext uri="{FF2B5EF4-FFF2-40B4-BE49-F238E27FC236}">
                <a16:creationId xmlns:a16="http://schemas.microsoft.com/office/drawing/2014/main" id="{52DB6202-51AB-4330-9A89-31346EFD5C4B}"/>
              </a:ext>
            </a:extLst>
          </p:cNvPr>
          <p:cNvSpPr>
            <a:spLocks noGrp="1"/>
          </p:cNvSpPr>
          <p:nvPr>
            <p:ph sz="quarter" idx="21"/>
          </p:nvPr>
        </p:nvSpPr>
        <p:spPr>
          <a:xfrm>
            <a:off x="380061" y="4531379"/>
            <a:ext cx="7925740" cy="1734811"/>
          </a:xfrm>
        </p:spPr>
        <p:txBody>
          <a:bodyPr/>
          <a:lstStyle/>
          <a:p>
            <a:pPr marL="457200" indent="5260975">
              <a:lnSpc>
                <a:spcPct val="100000"/>
              </a:lnSpc>
              <a:spcBef>
                <a:spcPts val="624"/>
              </a:spcBef>
              <a:buNone/>
            </a:pPr>
            <a:r>
              <a:rPr lang="en-US" sz="2400" dirty="0"/>
              <a:t>doesn’t exist at 𝑦 = 0, and hence the Existence and Uniqueness Theorem does not apply.</a:t>
            </a:r>
          </a:p>
          <a:p>
            <a:pPr marL="406400" indent="-406400">
              <a:lnSpc>
                <a:spcPct val="100000"/>
              </a:lnSpc>
              <a:spcBef>
                <a:spcPts val="624"/>
              </a:spcBef>
              <a:buClr>
                <a:schemeClr val="accent2"/>
              </a:buClr>
            </a:pPr>
            <a:r>
              <a:rPr lang="en-US" sz="2400" dirty="0"/>
              <a:t>Solutions exist, but are not unique.</a:t>
            </a:r>
          </a:p>
        </p:txBody>
      </p:sp>
    </p:spTree>
    <p:extLst>
      <p:ext uri="{BB962C8B-B14F-4D97-AF65-F5344CB8AC3E}">
        <p14:creationId xmlns:p14="http://schemas.microsoft.com/office/powerpoint/2010/main" val="2395378963"/>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1625</Words>
  <Application>Microsoft Office PowerPoint</Application>
  <PresentationFormat>On-screen Show (4:3)</PresentationFormat>
  <Paragraphs>111</Paragraphs>
  <Slides>18</Slides>
  <Notes>16</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18</vt:i4>
      </vt:variant>
    </vt:vector>
  </HeadingPairs>
  <TitlesOfParts>
    <vt:vector size="33"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2.4 Differences Between Linear and Nonlinear Differential Equations</vt:lpstr>
      <vt:lpstr>Linear vs. Nonlinear Ordinary Differential Equations</vt:lpstr>
      <vt:lpstr>Existence and Uniqueness Theorem for First-Order Linear Equations</vt:lpstr>
      <vt:lpstr>Existence and Uniqueness Theorem for First-Order Nonlinear Equations</vt:lpstr>
      <vt:lpstr>Example 2.4.1: Linear Initial Value Problems</vt:lpstr>
      <vt:lpstr>Example 2.4.2: Nonlinear Initial Value Problem</vt:lpstr>
      <vt:lpstr>Example 2.4.2: Change Initial Condition</vt:lpstr>
      <vt:lpstr>Example 2.4.3: Nonlinear Initial Value Problem</vt:lpstr>
      <vt:lpstr>Example 2.4.3: Multiple Solutions</vt:lpstr>
      <vt:lpstr>Example 2.4.4: Nonlinear Initial Value Problem</vt:lpstr>
      <vt:lpstr>Interval of Existence: Linear Equations</vt:lpstr>
      <vt:lpstr>Interval of Existence: Nonlinear Equations</vt:lpstr>
      <vt:lpstr>General Solutions</vt:lpstr>
      <vt:lpstr>Explicit Solutions: Linear Equations</vt:lpstr>
      <vt:lpstr>Explicit Solution Approximation</vt:lpstr>
      <vt:lpstr>Implicit Solutions: Nonlinear Equations</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2021-11-15T08:01:18Z</dcterms:modified>
</cp:coreProperties>
</file>