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9F8C7-5ABB-48F9-A0C8-9EBE8B96959C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3087-A01C-49C0-9083-DA6F273CFA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99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53087-A01C-49C0-9083-DA6F273CFA7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38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4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5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25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779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78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67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955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6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36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23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08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12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81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52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99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56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023E-6AF6-43F7-BE8A-33C4C08583C2}" type="datetimeFigureOut">
              <a:rPr lang="es-MX" smtClean="0"/>
              <a:t>20/11/2022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5E1538-B583-4501-BC2D-0D0AC5DC23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5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BF399-0A61-4A51-95D0-07FCC0E58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05" y="340963"/>
            <a:ext cx="8791575" cy="2387600"/>
          </a:xfrm>
        </p:spPr>
        <p:txBody>
          <a:bodyPr/>
          <a:lstStyle/>
          <a:p>
            <a:r>
              <a:rPr lang="es-ES" dirty="0"/>
              <a:t>Algoritmo </a:t>
            </a:r>
            <a:r>
              <a:rPr lang="es-ES" dirty="0" err="1"/>
              <a:t>Bellman</a:t>
            </a:r>
            <a:r>
              <a:rPr lang="es-ES" dirty="0"/>
              <a:t> Ford 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E5A541-6530-4D30-B3F2-85A7F92A5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605" y="2820638"/>
            <a:ext cx="8791575" cy="68197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Explicación de un ejemplo con ciclo negativo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0F98BE6-4FD1-4B4A-B3DC-0DCEEE866137}"/>
              </a:ext>
            </a:extLst>
          </p:cNvPr>
          <p:cNvSpPr txBox="1">
            <a:spLocks/>
          </p:cNvSpPr>
          <p:nvPr/>
        </p:nvSpPr>
        <p:spPr>
          <a:xfrm>
            <a:off x="233605" y="3594692"/>
            <a:ext cx="8791575" cy="68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Matemática Discreta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92B773E-EB2D-4FDE-9A17-5864773025C0}"/>
              </a:ext>
            </a:extLst>
          </p:cNvPr>
          <p:cNvSpPr txBox="1">
            <a:spLocks/>
          </p:cNvSpPr>
          <p:nvPr/>
        </p:nvSpPr>
        <p:spPr>
          <a:xfrm>
            <a:off x="233605" y="5175573"/>
            <a:ext cx="8791575" cy="68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olidFill>
                  <a:schemeClr val="tx1"/>
                </a:solidFill>
              </a:rPr>
              <a:t>Dayan Bravo y Mario Herrera</a:t>
            </a:r>
            <a:endParaRPr lang="es-MX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7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B8D38F3-0DBC-4C26-907F-BDCCFD679DBA}"/>
              </a:ext>
            </a:extLst>
          </p:cNvPr>
          <p:cNvSpPr/>
          <p:nvPr/>
        </p:nvSpPr>
        <p:spPr>
          <a:xfrm>
            <a:off x="604433" y="1968285"/>
            <a:ext cx="759417" cy="759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B59809D-7412-4A66-83EA-FB571D1A6862}"/>
              </a:ext>
            </a:extLst>
          </p:cNvPr>
          <p:cNvSpPr/>
          <p:nvPr/>
        </p:nvSpPr>
        <p:spPr>
          <a:xfrm>
            <a:off x="3099660" y="1968285"/>
            <a:ext cx="759417" cy="759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61FA79A-1E14-47D7-A21B-574B68CD602F}"/>
              </a:ext>
            </a:extLst>
          </p:cNvPr>
          <p:cNvSpPr/>
          <p:nvPr/>
        </p:nvSpPr>
        <p:spPr>
          <a:xfrm>
            <a:off x="3099660" y="3886200"/>
            <a:ext cx="759417" cy="759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</a:t>
            </a:r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54174E8-A38E-45C4-A072-6403C43D05F1}"/>
              </a:ext>
            </a:extLst>
          </p:cNvPr>
          <p:cNvSpPr/>
          <p:nvPr/>
        </p:nvSpPr>
        <p:spPr>
          <a:xfrm>
            <a:off x="604432" y="3886200"/>
            <a:ext cx="759417" cy="759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MX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B16E844-6572-4B87-A40D-585B231FEF4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363850" y="2347994"/>
            <a:ext cx="1735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820B8B7-C73D-4064-8BE1-3416D46FD0D8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984141" y="2727702"/>
            <a:ext cx="1" cy="1158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7652C4E-2141-41BD-9E23-97A682F0B47C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363849" y="4265909"/>
            <a:ext cx="17358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5A25393-8567-43BA-98A3-E4CE66D99F27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1252635" y="2616488"/>
            <a:ext cx="1958239" cy="1380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7FF6778-6490-4351-A8F5-62B24519E76E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3479369" y="2727702"/>
            <a:ext cx="0" cy="1158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E660011D-7BE7-4220-87A4-D863607AA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16768"/>
              </p:ext>
            </p:extLst>
          </p:nvPr>
        </p:nvGraphicFramePr>
        <p:xfrm>
          <a:off x="4543972" y="1198966"/>
          <a:ext cx="5994870" cy="38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45">
                  <a:extLst>
                    <a:ext uri="{9D8B030D-6E8A-4147-A177-3AD203B41FA5}">
                      <a16:colId xmlns:a16="http://schemas.microsoft.com/office/drawing/2014/main" val="1384407619"/>
                    </a:ext>
                  </a:extLst>
                </a:gridCol>
                <a:gridCol w="999145">
                  <a:extLst>
                    <a:ext uri="{9D8B030D-6E8A-4147-A177-3AD203B41FA5}">
                      <a16:colId xmlns:a16="http://schemas.microsoft.com/office/drawing/2014/main" val="3673301557"/>
                    </a:ext>
                  </a:extLst>
                </a:gridCol>
                <a:gridCol w="999145">
                  <a:extLst>
                    <a:ext uri="{9D8B030D-6E8A-4147-A177-3AD203B41FA5}">
                      <a16:colId xmlns:a16="http://schemas.microsoft.com/office/drawing/2014/main" val="717950258"/>
                    </a:ext>
                  </a:extLst>
                </a:gridCol>
                <a:gridCol w="999145">
                  <a:extLst>
                    <a:ext uri="{9D8B030D-6E8A-4147-A177-3AD203B41FA5}">
                      <a16:colId xmlns:a16="http://schemas.microsoft.com/office/drawing/2014/main" val="1936917562"/>
                    </a:ext>
                  </a:extLst>
                </a:gridCol>
                <a:gridCol w="999145">
                  <a:extLst>
                    <a:ext uri="{9D8B030D-6E8A-4147-A177-3AD203B41FA5}">
                      <a16:colId xmlns:a16="http://schemas.microsoft.com/office/drawing/2014/main" val="661745165"/>
                    </a:ext>
                  </a:extLst>
                </a:gridCol>
                <a:gridCol w="999145">
                  <a:extLst>
                    <a:ext uri="{9D8B030D-6E8A-4147-A177-3AD203B41FA5}">
                      <a16:colId xmlns:a16="http://schemas.microsoft.com/office/drawing/2014/main" val="176624358"/>
                    </a:ext>
                  </a:extLst>
                </a:gridCol>
              </a:tblGrid>
              <a:tr h="77379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Paso 1</a:t>
                      </a:r>
                      <a:endParaRPr lang="es-MX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Paso 2</a:t>
                      </a:r>
                      <a:endParaRPr lang="es-MX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Paso 3</a:t>
                      </a:r>
                      <a:endParaRPr lang="es-MX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Paso 4</a:t>
                      </a:r>
                      <a:endParaRPr lang="es-MX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620711"/>
                  </a:ext>
                </a:extLst>
              </a:tr>
              <a:tr h="773796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/>
                        <a:t>A</a:t>
                      </a:r>
                      <a:endParaRPr lang="es-MX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0</a:t>
                      </a:r>
                      <a:endParaRPr lang="es-MX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41866"/>
                  </a:ext>
                </a:extLst>
              </a:tr>
              <a:tr h="773796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/>
                        <a:t>B</a:t>
                      </a:r>
                      <a:endParaRPr lang="es-MX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400" dirty="0"/>
                        <a:t>∞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556725"/>
                  </a:ext>
                </a:extLst>
              </a:tr>
              <a:tr h="773796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/>
                        <a:t>C</a:t>
                      </a:r>
                      <a:endParaRPr lang="es-MX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89713"/>
                  </a:ext>
                </a:extLst>
              </a:tr>
              <a:tr h="773796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/>
                        <a:t>D</a:t>
                      </a:r>
                      <a:endParaRPr lang="es-MX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400" dirty="0"/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950990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A226E858-C958-4E9A-AAB5-DFB9995BED6B}"/>
              </a:ext>
            </a:extLst>
          </p:cNvPr>
          <p:cNvSpPr txBox="1"/>
          <p:nvPr/>
        </p:nvSpPr>
        <p:spPr>
          <a:xfrm>
            <a:off x="1986749" y="1848666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179034-C1B7-4FED-9497-1A113F282CFE}"/>
              </a:ext>
            </a:extLst>
          </p:cNvPr>
          <p:cNvSpPr txBox="1"/>
          <p:nvPr/>
        </p:nvSpPr>
        <p:spPr>
          <a:xfrm>
            <a:off x="3645067" y="3120964"/>
            <a:ext cx="75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-6</a:t>
            </a:r>
            <a:endParaRPr lang="es-MX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1838FF-CF98-4D4F-A0EC-65695BB72751}"/>
              </a:ext>
            </a:extLst>
          </p:cNvPr>
          <p:cNvSpPr txBox="1"/>
          <p:nvPr/>
        </p:nvSpPr>
        <p:spPr>
          <a:xfrm>
            <a:off x="1986749" y="2765365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12978AC-1BFC-46FF-83F3-D4EEBD99F5C8}"/>
              </a:ext>
            </a:extLst>
          </p:cNvPr>
          <p:cNvSpPr txBox="1"/>
          <p:nvPr/>
        </p:nvSpPr>
        <p:spPr>
          <a:xfrm>
            <a:off x="1986749" y="4303572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5461BDB-25C2-4738-A066-15FD80EBB843}"/>
              </a:ext>
            </a:extLst>
          </p:cNvPr>
          <p:cNvSpPr txBox="1"/>
          <p:nvPr/>
        </p:nvSpPr>
        <p:spPr>
          <a:xfrm>
            <a:off x="522301" y="3120964"/>
            <a:ext cx="52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2</a:t>
            </a:r>
            <a:endParaRPr lang="es-MX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A583299-6594-4330-882E-56FEBFDCB61C}"/>
              </a:ext>
            </a:extLst>
          </p:cNvPr>
          <p:cNvSpPr txBox="1"/>
          <p:nvPr/>
        </p:nvSpPr>
        <p:spPr>
          <a:xfrm>
            <a:off x="648206" y="1455956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0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AA4D863-3548-4763-BFC3-141055FAC8A2}"/>
              </a:ext>
            </a:extLst>
          </p:cNvPr>
          <p:cNvSpPr/>
          <p:nvPr/>
        </p:nvSpPr>
        <p:spPr>
          <a:xfrm>
            <a:off x="3238756" y="1402578"/>
            <a:ext cx="4812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4400" dirty="0">
                <a:solidFill>
                  <a:srgbClr val="0070C0"/>
                </a:solidFill>
              </a:rPr>
              <a:t>∞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17DB648-BE67-4A0A-8981-A4C94AA187C7}"/>
              </a:ext>
            </a:extLst>
          </p:cNvPr>
          <p:cNvSpPr/>
          <p:nvPr/>
        </p:nvSpPr>
        <p:spPr>
          <a:xfrm>
            <a:off x="3420088" y="4573009"/>
            <a:ext cx="4812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4400" dirty="0">
                <a:solidFill>
                  <a:srgbClr val="0070C0"/>
                </a:solidFill>
              </a:rPr>
              <a:t>∞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17A1095-345C-487E-B671-0A7A23432475}"/>
              </a:ext>
            </a:extLst>
          </p:cNvPr>
          <p:cNvSpPr/>
          <p:nvPr/>
        </p:nvSpPr>
        <p:spPr>
          <a:xfrm>
            <a:off x="769745" y="4573009"/>
            <a:ext cx="4812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4400" dirty="0">
                <a:solidFill>
                  <a:srgbClr val="0070C0"/>
                </a:solidFill>
              </a:rPr>
              <a:t>∞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252321A-EB8C-4328-B6C9-89C4DD22627D}"/>
              </a:ext>
            </a:extLst>
          </p:cNvPr>
          <p:cNvSpPr txBox="1"/>
          <p:nvPr/>
        </p:nvSpPr>
        <p:spPr>
          <a:xfrm>
            <a:off x="6846950" y="2128194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C135C2B-4B0D-4BF9-BEF4-E0FA650399D9}"/>
              </a:ext>
            </a:extLst>
          </p:cNvPr>
          <p:cNvSpPr txBox="1"/>
          <p:nvPr/>
        </p:nvSpPr>
        <p:spPr>
          <a:xfrm>
            <a:off x="6846950" y="2923861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  <a:endParaRPr lang="es-MX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B7B5EF4-C1C2-44CE-BBC7-AF34A553A39F}"/>
              </a:ext>
            </a:extLst>
          </p:cNvPr>
          <p:cNvSpPr txBox="1"/>
          <p:nvPr/>
        </p:nvSpPr>
        <p:spPr>
          <a:xfrm>
            <a:off x="6846950" y="3655367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2</a:t>
            </a:r>
            <a:endParaRPr lang="es-MX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43CD170-085B-4229-A667-7DD6339E9DAD}"/>
              </a:ext>
            </a:extLst>
          </p:cNvPr>
          <p:cNvSpPr txBox="1"/>
          <p:nvPr/>
        </p:nvSpPr>
        <p:spPr>
          <a:xfrm>
            <a:off x="7815872" y="2128194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  <a:endParaRPr lang="es-MX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D4D5C1B-2060-42E6-A82C-1E1FC456A3B3}"/>
              </a:ext>
            </a:extLst>
          </p:cNvPr>
          <p:cNvSpPr txBox="1"/>
          <p:nvPr/>
        </p:nvSpPr>
        <p:spPr>
          <a:xfrm>
            <a:off x="7815871" y="2923861"/>
            <a:ext cx="48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-1</a:t>
            </a:r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50B9ABE-BCBE-4453-AD71-B593051320EB}"/>
              </a:ext>
            </a:extLst>
          </p:cNvPr>
          <p:cNvSpPr txBox="1"/>
          <p:nvPr/>
        </p:nvSpPr>
        <p:spPr>
          <a:xfrm>
            <a:off x="7815872" y="3655367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74736ED-3396-4EF1-BEDF-80A663F6069C}"/>
              </a:ext>
            </a:extLst>
          </p:cNvPr>
          <p:cNvSpPr txBox="1"/>
          <p:nvPr/>
        </p:nvSpPr>
        <p:spPr>
          <a:xfrm>
            <a:off x="7815872" y="4414784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3</a:t>
            </a:r>
            <a:endParaRPr lang="es-MX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433485A-A14B-4293-BE9C-B43738FBF75D}"/>
              </a:ext>
            </a:extLst>
          </p:cNvPr>
          <p:cNvSpPr txBox="1"/>
          <p:nvPr/>
        </p:nvSpPr>
        <p:spPr>
          <a:xfrm>
            <a:off x="8842171" y="2128194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  <a:endParaRPr lang="es-MX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236400B-D50E-423C-BADF-E171FF16FEF3}"/>
              </a:ext>
            </a:extLst>
          </p:cNvPr>
          <p:cNvSpPr txBox="1"/>
          <p:nvPr/>
        </p:nvSpPr>
        <p:spPr>
          <a:xfrm>
            <a:off x="8842170" y="2923861"/>
            <a:ext cx="53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-3</a:t>
            </a:r>
            <a:endParaRPr lang="es-MX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83B99C0-67FE-416C-9601-250480CE4A3B}"/>
              </a:ext>
            </a:extLst>
          </p:cNvPr>
          <p:cNvSpPr txBox="1"/>
          <p:nvPr/>
        </p:nvSpPr>
        <p:spPr>
          <a:xfrm>
            <a:off x="8842170" y="3655367"/>
            <a:ext cx="61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-2</a:t>
            </a:r>
            <a:endParaRPr lang="es-MX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94F5BE9-0552-4EBD-860F-313BF27393BC}"/>
              </a:ext>
            </a:extLst>
          </p:cNvPr>
          <p:cNvSpPr txBox="1"/>
          <p:nvPr/>
        </p:nvSpPr>
        <p:spPr>
          <a:xfrm>
            <a:off x="8842171" y="4414784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  <a:endParaRPr lang="es-MX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83A67A5-F170-4615-9074-C1C21695B89F}"/>
              </a:ext>
            </a:extLst>
          </p:cNvPr>
          <p:cNvSpPr txBox="1"/>
          <p:nvPr/>
        </p:nvSpPr>
        <p:spPr>
          <a:xfrm>
            <a:off x="3411742" y="1309989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1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13B298-598F-4E60-9293-A3D6EBC659AE}"/>
              </a:ext>
            </a:extLst>
          </p:cNvPr>
          <p:cNvSpPr txBox="1"/>
          <p:nvPr/>
        </p:nvSpPr>
        <p:spPr>
          <a:xfrm>
            <a:off x="879392" y="5101593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2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767301F-4B5A-46DC-8006-A98A9E15CDA8}"/>
              </a:ext>
            </a:extLst>
          </p:cNvPr>
          <p:cNvSpPr txBox="1"/>
          <p:nvPr/>
        </p:nvSpPr>
        <p:spPr>
          <a:xfrm>
            <a:off x="6846950" y="4496064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5</a:t>
            </a:r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2DFF9B6-90CA-4962-90FF-AC94CFCBEC68}"/>
              </a:ext>
            </a:extLst>
          </p:cNvPr>
          <p:cNvSpPr txBox="1"/>
          <p:nvPr/>
        </p:nvSpPr>
        <p:spPr>
          <a:xfrm>
            <a:off x="3543861" y="5111617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5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982A64B-F34A-427C-BCE8-7419D28D3FF8}"/>
              </a:ext>
            </a:extLst>
          </p:cNvPr>
          <p:cNvSpPr txBox="1"/>
          <p:nvPr/>
        </p:nvSpPr>
        <p:spPr>
          <a:xfrm>
            <a:off x="6766451" y="2909504"/>
            <a:ext cx="48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-1</a:t>
            </a:r>
            <a:endParaRPr lang="es-MX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780F14B-6603-494E-97D7-F77966F8E176}"/>
              </a:ext>
            </a:extLst>
          </p:cNvPr>
          <p:cNvSpPr txBox="1"/>
          <p:nvPr/>
        </p:nvSpPr>
        <p:spPr>
          <a:xfrm>
            <a:off x="3506576" y="1011350"/>
            <a:ext cx="71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-1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A52C310-22FC-4ECF-8C00-48762C13C508}"/>
              </a:ext>
            </a:extLst>
          </p:cNvPr>
          <p:cNvSpPr txBox="1"/>
          <p:nvPr/>
        </p:nvSpPr>
        <p:spPr>
          <a:xfrm>
            <a:off x="1010356" y="5427753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0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96CEFCA-963F-4A86-9498-6F327D7C2982}"/>
              </a:ext>
            </a:extLst>
          </p:cNvPr>
          <p:cNvSpPr txBox="1"/>
          <p:nvPr/>
        </p:nvSpPr>
        <p:spPr>
          <a:xfrm>
            <a:off x="3686125" y="5467257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3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99395D6-0DFA-4430-9CBF-C2CB62439312}"/>
              </a:ext>
            </a:extLst>
          </p:cNvPr>
          <p:cNvSpPr txBox="1"/>
          <p:nvPr/>
        </p:nvSpPr>
        <p:spPr>
          <a:xfrm>
            <a:off x="3706808" y="701121"/>
            <a:ext cx="71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-3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AA537A4-433D-417B-916A-6DC9C29531CE}"/>
              </a:ext>
            </a:extLst>
          </p:cNvPr>
          <p:cNvSpPr txBox="1"/>
          <p:nvPr/>
        </p:nvSpPr>
        <p:spPr>
          <a:xfrm>
            <a:off x="7815870" y="2967335"/>
            <a:ext cx="48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-3</a:t>
            </a:r>
            <a:endParaRPr lang="es-MX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D590B5E-3CAD-4EFF-8702-F773E9FE8068}"/>
              </a:ext>
            </a:extLst>
          </p:cNvPr>
          <p:cNvSpPr txBox="1"/>
          <p:nvPr/>
        </p:nvSpPr>
        <p:spPr>
          <a:xfrm>
            <a:off x="1081298" y="5753913"/>
            <a:ext cx="71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-2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A17EBAD-1FDF-45BA-A9F0-62A49EA2879F}"/>
              </a:ext>
            </a:extLst>
          </p:cNvPr>
          <p:cNvSpPr txBox="1"/>
          <p:nvPr/>
        </p:nvSpPr>
        <p:spPr>
          <a:xfrm>
            <a:off x="3828389" y="5761662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1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4A5D337-201F-47B9-8A6D-7229169842C4}"/>
              </a:ext>
            </a:extLst>
          </p:cNvPr>
          <p:cNvSpPr txBox="1"/>
          <p:nvPr/>
        </p:nvSpPr>
        <p:spPr>
          <a:xfrm>
            <a:off x="8832898" y="2923861"/>
            <a:ext cx="48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-5</a:t>
            </a:r>
            <a:endParaRPr lang="es-MX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0D63011-7741-4CDB-9147-D5349AFBA729}"/>
              </a:ext>
            </a:extLst>
          </p:cNvPr>
          <p:cNvSpPr txBox="1"/>
          <p:nvPr/>
        </p:nvSpPr>
        <p:spPr>
          <a:xfrm>
            <a:off x="9744381" y="2128194"/>
            <a:ext cx="4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  <a:endParaRPr lang="es-MX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4E542BA-5635-4F73-906F-FB4FB4885A3B}"/>
              </a:ext>
            </a:extLst>
          </p:cNvPr>
          <p:cNvSpPr txBox="1"/>
          <p:nvPr/>
        </p:nvSpPr>
        <p:spPr>
          <a:xfrm>
            <a:off x="9744380" y="2923861"/>
            <a:ext cx="48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-5</a:t>
            </a:r>
            <a:endParaRPr lang="es-MX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A3494CD-651B-47D0-85BA-8FB2FC7122B2}"/>
              </a:ext>
            </a:extLst>
          </p:cNvPr>
          <p:cNvSpPr txBox="1"/>
          <p:nvPr/>
        </p:nvSpPr>
        <p:spPr>
          <a:xfrm>
            <a:off x="9744380" y="3655367"/>
            <a:ext cx="61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-4</a:t>
            </a:r>
            <a:endParaRPr lang="es-MX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BBDE92B-6341-4406-9449-6B91B06E3031}"/>
              </a:ext>
            </a:extLst>
          </p:cNvPr>
          <p:cNvSpPr txBox="1"/>
          <p:nvPr/>
        </p:nvSpPr>
        <p:spPr>
          <a:xfrm>
            <a:off x="9744381" y="4414784"/>
            <a:ext cx="59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-1</a:t>
            </a:r>
            <a:endParaRPr lang="es-MX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06FEF17-B0B2-4034-AF03-B57CC3F9A051}"/>
              </a:ext>
            </a:extLst>
          </p:cNvPr>
          <p:cNvSpPr txBox="1"/>
          <p:nvPr/>
        </p:nvSpPr>
        <p:spPr>
          <a:xfrm>
            <a:off x="9760489" y="2924585"/>
            <a:ext cx="48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-7</a:t>
            </a:r>
            <a:endParaRPr lang="es-MX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ED4D466-E221-4233-A77F-FBC6C80BFC5F}"/>
              </a:ext>
            </a:extLst>
          </p:cNvPr>
          <p:cNvSpPr txBox="1"/>
          <p:nvPr/>
        </p:nvSpPr>
        <p:spPr>
          <a:xfrm>
            <a:off x="3887772" y="455375"/>
            <a:ext cx="71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-5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C6DC8A0-49A6-46EF-88AB-3C92DE3AFFCD}"/>
              </a:ext>
            </a:extLst>
          </p:cNvPr>
          <p:cNvSpPr txBox="1"/>
          <p:nvPr/>
        </p:nvSpPr>
        <p:spPr>
          <a:xfrm>
            <a:off x="1272601" y="6114561"/>
            <a:ext cx="71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-4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ABE4FF3-8DAF-42EA-97B9-49F79E63D873}"/>
              </a:ext>
            </a:extLst>
          </p:cNvPr>
          <p:cNvSpPr txBox="1"/>
          <p:nvPr/>
        </p:nvSpPr>
        <p:spPr>
          <a:xfrm>
            <a:off x="3899331" y="6101997"/>
            <a:ext cx="71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-1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6196B3A-97CC-47AB-8EC0-39E5ABA6E755}"/>
              </a:ext>
            </a:extLst>
          </p:cNvPr>
          <p:cNvSpPr txBox="1"/>
          <p:nvPr/>
        </p:nvSpPr>
        <p:spPr>
          <a:xfrm>
            <a:off x="4114141" y="188362"/>
            <a:ext cx="71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-7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69" name="Flecha: hacia abajo 68">
            <a:extLst>
              <a:ext uri="{FF2B5EF4-FFF2-40B4-BE49-F238E27FC236}">
                <a16:creationId xmlns:a16="http://schemas.microsoft.com/office/drawing/2014/main" id="{13C5F287-1480-4949-816E-2BDF06378AA8}"/>
              </a:ext>
            </a:extLst>
          </p:cNvPr>
          <p:cNvSpPr/>
          <p:nvPr/>
        </p:nvSpPr>
        <p:spPr>
          <a:xfrm rot="3308471">
            <a:off x="2216187" y="2122887"/>
            <a:ext cx="66055" cy="2391197"/>
          </a:xfrm>
          <a:prstGeom prst="downArrow">
            <a:avLst>
              <a:gd name="adj1" fmla="val 50000"/>
              <a:gd name="adj2" fmla="val 1185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Flecha: hacia abajo 69">
            <a:extLst>
              <a:ext uri="{FF2B5EF4-FFF2-40B4-BE49-F238E27FC236}">
                <a16:creationId xmlns:a16="http://schemas.microsoft.com/office/drawing/2014/main" id="{66228FDD-0E53-4B29-8BDA-2FCEDFD88E0A}"/>
              </a:ext>
            </a:extLst>
          </p:cNvPr>
          <p:cNvSpPr/>
          <p:nvPr/>
        </p:nvSpPr>
        <p:spPr>
          <a:xfrm rot="16200000">
            <a:off x="2184300" y="3418394"/>
            <a:ext cx="66055" cy="1710345"/>
          </a:xfrm>
          <a:prstGeom prst="downArrow">
            <a:avLst>
              <a:gd name="adj1" fmla="val 50000"/>
              <a:gd name="adj2" fmla="val 1112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Flecha: hacia abajo 70">
            <a:extLst>
              <a:ext uri="{FF2B5EF4-FFF2-40B4-BE49-F238E27FC236}">
                <a16:creationId xmlns:a16="http://schemas.microsoft.com/office/drawing/2014/main" id="{8910C7EE-95B8-4097-9404-F321FA774E19}"/>
              </a:ext>
            </a:extLst>
          </p:cNvPr>
          <p:cNvSpPr/>
          <p:nvPr/>
        </p:nvSpPr>
        <p:spPr>
          <a:xfrm rot="10800000">
            <a:off x="3446341" y="2749260"/>
            <a:ext cx="66055" cy="1178229"/>
          </a:xfrm>
          <a:prstGeom prst="downArrow">
            <a:avLst>
              <a:gd name="adj1" fmla="val 50000"/>
              <a:gd name="adj2" fmla="val 1401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F105D51-E72D-4BE3-A19E-5A811A916D2A}"/>
              </a:ext>
            </a:extLst>
          </p:cNvPr>
          <p:cNvSpPr txBox="1"/>
          <p:nvPr/>
        </p:nvSpPr>
        <p:spPr>
          <a:xfrm>
            <a:off x="6501117" y="5469891"/>
            <a:ext cx="305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1+3-6 = -2</a:t>
            </a:r>
          </a:p>
          <a:p>
            <a:r>
              <a:rPr lang="es-ES" sz="2800" dirty="0">
                <a:solidFill>
                  <a:srgbClr val="FF0000"/>
                </a:solidFill>
              </a:rPr>
              <a:t>Ciclo negativo</a:t>
            </a:r>
            <a:endParaRPr lang="es-MX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6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45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1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34" grpId="0"/>
      <p:bldP spid="34" grpId="1"/>
      <p:bldP spid="35" grpId="0"/>
      <p:bldP spid="37" grpId="0"/>
      <p:bldP spid="38" grpId="0"/>
      <p:bldP spid="38" grpId="1"/>
      <p:bldP spid="39" grpId="0"/>
      <p:bldP spid="40" grpId="0"/>
      <p:bldP spid="41" grpId="0"/>
      <p:bldP spid="42" grpId="0"/>
      <p:bldP spid="42" grpId="1"/>
      <p:bldP spid="43" grpId="0"/>
      <p:bldP spid="44" grpId="0"/>
      <p:bldP spid="46" grpId="0"/>
      <p:bldP spid="46" grpId="1"/>
      <p:bldP spid="48" grpId="0"/>
      <p:bldP spid="48" grpId="1"/>
      <p:bldP spid="49" grpId="0"/>
      <p:bldP spid="50" grpId="0"/>
      <p:bldP spid="50" grpId="1"/>
      <p:bldP spid="51" grpId="0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7" grpId="0"/>
      <p:bldP spid="57" grpId="1"/>
      <p:bldP spid="58" grpId="0"/>
      <p:bldP spid="58" grpId="1"/>
      <p:bldP spid="59" grpId="0"/>
      <p:bldP spid="60" grpId="0"/>
      <p:bldP spid="61" grpId="0"/>
      <p:bldP spid="61" grpId="1"/>
      <p:bldP spid="62" grpId="0"/>
      <p:bldP spid="63" grpId="0"/>
      <p:bldP spid="64" grpId="0"/>
      <p:bldP spid="65" grpId="0"/>
      <p:bldP spid="65" grpId="1"/>
      <p:bldP spid="66" grpId="0"/>
      <p:bldP spid="67" grpId="0"/>
      <p:bldP spid="68" grpId="0"/>
      <p:bldP spid="69" grpId="0" animBg="1"/>
      <p:bldP spid="70" grpId="0" animBg="1"/>
      <p:bldP spid="71" grpId="0" animBg="1"/>
      <p:bldP spid="72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104</Words>
  <Application>Microsoft Office PowerPoint</Application>
  <PresentationFormat>Panorámica</PresentationFormat>
  <Paragraphs>65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Faceta</vt:lpstr>
      <vt:lpstr>Algoritmo Bellman Ford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Bellman Ford </dc:title>
  <dc:creator>Mario</dc:creator>
  <cp:lastModifiedBy>Eleany Medina Valderrama</cp:lastModifiedBy>
  <cp:revision>5</cp:revision>
  <dcterms:created xsi:type="dcterms:W3CDTF">2022-11-21T00:15:15Z</dcterms:created>
  <dcterms:modified xsi:type="dcterms:W3CDTF">2022-11-21T07:13:07Z</dcterms:modified>
</cp:coreProperties>
</file>