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1139" r:id="rId2"/>
    <p:sldId id="1141" r:id="rId3"/>
    <p:sldId id="1142" r:id="rId4"/>
    <p:sldId id="1199" r:id="rId5"/>
    <p:sldId id="1203" r:id="rId6"/>
    <p:sldId id="1205" r:id="rId7"/>
    <p:sldId id="1207" r:id="rId8"/>
    <p:sldId id="1209" r:id="rId9"/>
    <p:sldId id="1211" r:id="rId10"/>
    <p:sldId id="1213" r:id="rId11"/>
    <p:sldId id="1215" r:id="rId12"/>
    <p:sldId id="1217" r:id="rId13"/>
    <p:sldId id="1219" r:id="rId14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0764" autoAdjust="0"/>
  </p:normalViewPr>
  <p:slideViewPr>
    <p:cSldViewPr>
      <p:cViewPr varScale="1">
        <p:scale>
          <a:sx n="67" d="100"/>
          <a:sy n="67" d="100"/>
        </p:scale>
        <p:origin x="14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29/07/2016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1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Coleções Indexadas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Um </a:t>
            </a:r>
            <a:r>
              <a:rPr lang="pt-BR" sz="2400" b="1" dirty="0" err="1" smtClean="0"/>
              <a:t>Array</a:t>
            </a:r>
            <a:r>
              <a:rPr lang="pt-BR" sz="2400" dirty="0" smtClean="0"/>
              <a:t> </a:t>
            </a:r>
            <a:r>
              <a:rPr lang="pt-BR" sz="2400" dirty="0"/>
              <a:t>é um conjunto de valores ordenados que você o referencia com um nome e um </a:t>
            </a:r>
            <a:r>
              <a:rPr lang="pt-BR" sz="2400" dirty="0" smtClean="0"/>
              <a:t>índice</a:t>
            </a:r>
          </a:p>
          <a:p>
            <a:pPr algn="just"/>
            <a:r>
              <a:rPr lang="pt-BR" sz="2400" dirty="0"/>
              <a:t>O objeto </a:t>
            </a:r>
            <a:r>
              <a:rPr lang="pt-BR" sz="2400" b="1" dirty="0" err="1"/>
              <a:t>Array</a:t>
            </a:r>
            <a:r>
              <a:rPr lang="pt-BR" sz="2400" dirty="0"/>
              <a:t> tem métodos para manipular </a:t>
            </a:r>
            <a:r>
              <a:rPr lang="pt-BR" sz="2400" dirty="0" err="1"/>
              <a:t>arrays</a:t>
            </a:r>
            <a:r>
              <a:rPr lang="pt-BR" sz="2400" dirty="0"/>
              <a:t> de várias maneiras como </a:t>
            </a:r>
            <a:r>
              <a:rPr lang="pt-BR" sz="2400" dirty="0" err="1"/>
              <a:t>join</a:t>
            </a:r>
            <a:r>
              <a:rPr lang="pt-BR" sz="2400" dirty="0"/>
              <a:t>, reverse e </a:t>
            </a:r>
            <a:r>
              <a:rPr lang="pt-BR" sz="2400" dirty="0" err="1" smtClean="0"/>
              <a:t>sort</a:t>
            </a:r>
            <a:endParaRPr lang="pt-BR" sz="2400" dirty="0" smtClean="0"/>
          </a:p>
          <a:p>
            <a:pPr algn="just"/>
            <a:r>
              <a:rPr lang="pt-BR" sz="2400" dirty="0" smtClean="0"/>
              <a:t>Permite iteração através do loop for ou do método </a:t>
            </a:r>
            <a:r>
              <a:rPr lang="pt-BR" sz="2400" b="1" dirty="0" err="1" smtClean="0"/>
              <a:t>forEach</a:t>
            </a:r>
            <a:endParaRPr lang="pt-BR" sz="2400" b="1" dirty="0" smtClean="0"/>
          </a:p>
          <a:p>
            <a:pPr algn="just"/>
            <a:r>
              <a:rPr lang="pt-BR" sz="2400" dirty="0" smtClean="0"/>
              <a:t>Possui diversos métodos uteis para manipulação (vide API)</a:t>
            </a:r>
          </a:p>
          <a:p>
            <a:pPr algn="just"/>
            <a:r>
              <a:rPr lang="pt-BR" sz="2400" dirty="0" smtClean="0"/>
              <a:t>Permite uso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</a:t>
            </a:r>
            <a:r>
              <a:rPr lang="pt-BR" sz="2400" b="1" dirty="0" smtClean="0"/>
              <a:t>multidimensionais</a:t>
            </a:r>
            <a:endParaRPr lang="pt-BR" sz="24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Coleções C</a:t>
            </a:r>
            <a:r>
              <a:rPr lang="pt-BR" dirty="0" smtClean="0"/>
              <a:t>haveadas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Objeto</a:t>
            </a:r>
            <a:r>
              <a:rPr lang="en-US" sz="2400" dirty="0" smtClean="0"/>
              <a:t> </a:t>
            </a:r>
            <a:r>
              <a:rPr lang="en-US" sz="2400" b="1" dirty="0" smtClean="0"/>
              <a:t>Map</a:t>
            </a:r>
            <a:r>
              <a:rPr lang="en-US" sz="2400" dirty="0" smtClean="0"/>
              <a:t> </a:t>
            </a:r>
            <a:r>
              <a:rPr lang="en-US" sz="2400" dirty="0" err="1" smtClean="0"/>
              <a:t>utiliza</a:t>
            </a:r>
            <a:r>
              <a:rPr lang="en-US" sz="2400" dirty="0" smtClean="0"/>
              <a:t> </a:t>
            </a:r>
            <a:r>
              <a:rPr lang="en-US" sz="2400" dirty="0" err="1" smtClean="0"/>
              <a:t>chave</a:t>
            </a:r>
            <a:r>
              <a:rPr lang="en-US" sz="2400" dirty="0" smtClean="0"/>
              <a:t> (string)/valor (object) e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o </a:t>
            </a:r>
            <a:r>
              <a:rPr lang="en-US" sz="2400" dirty="0" err="1" smtClean="0"/>
              <a:t>uso</a:t>
            </a:r>
            <a:r>
              <a:rPr lang="en-US" sz="2400" dirty="0" smtClean="0"/>
              <a:t> de for…of para </a:t>
            </a:r>
            <a:r>
              <a:rPr lang="en-US" sz="2400" dirty="0" err="1" smtClean="0"/>
              <a:t>iterar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Object </a:t>
            </a:r>
            <a:r>
              <a:rPr lang="en-US" sz="2400" b="1" dirty="0" smtClean="0"/>
              <a:t>Set</a:t>
            </a:r>
            <a:r>
              <a:rPr lang="en-US" sz="2400" dirty="0" smtClean="0"/>
              <a:t> é outro </a:t>
            </a:r>
            <a:r>
              <a:rPr lang="en-US" sz="2400" dirty="0" err="1" smtClean="0"/>
              <a:t>tipo</a:t>
            </a:r>
            <a:r>
              <a:rPr lang="en-US" sz="2400" dirty="0" smtClean="0"/>
              <a:t> de </a:t>
            </a:r>
            <a:r>
              <a:rPr lang="en-US" sz="2400" dirty="0" err="1" smtClean="0"/>
              <a:t>coleção</a:t>
            </a:r>
            <a:r>
              <a:rPr lang="en-US" sz="2400" dirty="0" smtClean="0"/>
              <a:t>, </a:t>
            </a:r>
            <a:r>
              <a:rPr lang="en-US" sz="2400" dirty="0" err="1" smtClean="0"/>
              <a:t>entretanto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“</a:t>
            </a:r>
            <a:r>
              <a:rPr lang="en-US" sz="2400" dirty="0" err="1" smtClean="0"/>
              <a:t>únicos</a:t>
            </a:r>
            <a:r>
              <a:rPr lang="en-US" sz="2400" dirty="0" smtClean="0"/>
              <a:t>”.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</a:t>
            </a:r>
            <a:r>
              <a:rPr lang="en-US" sz="2400" dirty="0" err="1" smtClean="0"/>
              <a:t>conversão</a:t>
            </a:r>
            <a:r>
              <a:rPr lang="en-US" sz="2400" dirty="0" smtClean="0"/>
              <a:t> para </a:t>
            </a:r>
            <a:r>
              <a:rPr lang="en-US" sz="2400" dirty="0" err="1" smtClean="0"/>
              <a:t>tipo</a:t>
            </a:r>
            <a:r>
              <a:rPr lang="en-US" sz="2400" dirty="0" smtClean="0"/>
              <a:t> array e vice-versa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0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1909" y="1937593"/>
            <a:ext cx="6686550" cy="3777622"/>
          </a:xfrm>
        </p:spPr>
        <p:txBody>
          <a:bodyPr/>
          <a:lstStyle/>
          <a:p>
            <a:pPr algn="just"/>
            <a:r>
              <a:rPr lang="pt-BR" sz="2000" dirty="0" smtClean="0"/>
              <a:t>Um objeto possui </a:t>
            </a:r>
            <a:r>
              <a:rPr lang="pt-BR" sz="2000" b="1" dirty="0" smtClean="0"/>
              <a:t>atributos</a:t>
            </a:r>
            <a:r>
              <a:rPr lang="pt-BR" sz="2000" dirty="0" smtClean="0"/>
              <a:t> </a:t>
            </a:r>
            <a:r>
              <a:rPr lang="pt-BR" sz="2000" dirty="0" smtClean="0"/>
              <a:t>e/ou </a:t>
            </a:r>
            <a:r>
              <a:rPr lang="pt-BR" sz="2000" b="1" dirty="0" smtClean="0"/>
              <a:t>métodos</a:t>
            </a:r>
            <a:r>
              <a:rPr lang="pt-BR" sz="2000" dirty="0" smtClean="0"/>
              <a:t> associados</a:t>
            </a:r>
          </a:p>
          <a:p>
            <a:pPr algn="just"/>
            <a:r>
              <a:rPr lang="pt-BR" sz="2000" dirty="0" smtClean="0"/>
              <a:t>Usamos </a:t>
            </a:r>
            <a:r>
              <a:rPr lang="pt-BR" sz="2000" b="1" dirty="0" smtClean="0"/>
              <a:t>for...in </a:t>
            </a:r>
            <a:r>
              <a:rPr lang="pt-BR" sz="2000" dirty="0" smtClean="0"/>
              <a:t>para iterar sobre os atributos de um objeto</a:t>
            </a:r>
          </a:p>
          <a:p>
            <a:pPr algn="just"/>
            <a:r>
              <a:rPr lang="pt-BR" sz="2000" dirty="0" smtClean="0"/>
              <a:t>Podem ser criados pela inicialização, por função construtora ou por </a:t>
            </a:r>
            <a:r>
              <a:rPr lang="pt-BR" sz="2000" b="1" dirty="0" err="1" smtClean="0"/>
              <a:t>Object.create</a:t>
            </a:r>
            <a:endParaRPr lang="pt-BR" sz="2000" b="1" dirty="0" smtClean="0"/>
          </a:p>
          <a:p>
            <a:pPr algn="just"/>
            <a:r>
              <a:rPr lang="pt-BR" sz="2000" dirty="0" smtClean="0"/>
              <a:t>Todos os objetos herdam de pelo menos um outro objeto</a:t>
            </a:r>
          </a:p>
          <a:p>
            <a:pPr algn="just"/>
            <a:r>
              <a:rPr lang="pt-BR" sz="2000" dirty="0" smtClean="0"/>
              <a:t>É possível adicionar ou remover atributos a todos objetos de mesmo tipo através da prototipação</a:t>
            </a:r>
          </a:p>
          <a:p>
            <a:pPr algn="just"/>
            <a:r>
              <a:rPr lang="pt-BR" sz="2000" dirty="0" smtClean="0"/>
              <a:t>É possível atribuir a uma variável tanto o retorno de uma </a:t>
            </a:r>
            <a:r>
              <a:rPr lang="pt-BR" sz="2000" dirty="0" smtClean="0"/>
              <a:t>função executada </a:t>
            </a:r>
            <a:r>
              <a:rPr lang="pt-BR" sz="2000" dirty="0" smtClean="0"/>
              <a:t>quanto a própria definição da mesma</a:t>
            </a:r>
          </a:p>
          <a:p>
            <a:pPr algn="just"/>
            <a:r>
              <a:rPr lang="pt-BR" sz="2000" dirty="0" smtClean="0"/>
              <a:t>Uso do </a:t>
            </a:r>
            <a:r>
              <a:rPr lang="pt-BR" sz="2000" b="1" dirty="0" err="1" smtClean="0"/>
              <a:t>this</a:t>
            </a:r>
            <a:r>
              <a:rPr lang="pt-BR" sz="2000" dirty="0" smtClean="0"/>
              <a:t> para se referenciar a um método/propriedade de um objeto instanciado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do modelo de objeto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3301" y="1973739"/>
            <a:ext cx="6686550" cy="4367334"/>
          </a:xfrm>
        </p:spPr>
        <p:txBody>
          <a:bodyPr/>
          <a:lstStyle/>
          <a:p>
            <a:pPr algn="just"/>
            <a:r>
              <a:rPr lang="pt-BR" sz="1800" dirty="0" err="1" smtClean="0"/>
              <a:t>JavaScript</a:t>
            </a:r>
            <a:r>
              <a:rPr lang="pt-BR" sz="1800" dirty="0" smtClean="0"/>
              <a:t> </a:t>
            </a:r>
            <a:r>
              <a:rPr lang="pt-BR" sz="1800" dirty="0"/>
              <a:t>não faz </a:t>
            </a:r>
            <a:r>
              <a:rPr lang="pt-BR" sz="1800" dirty="0" smtClean="0"/>
              <a:t>distinção entre tipo e instância: </a:t>
            </a:r>
            <a:r>
              <a:rPr lang="pt-BR" sz="1800" dirty="0"/>
              <a:t>ele simplesmente tem </a:t>
            </a:r>
            <a:r>
              <a:rPr lang="pt-BR" sz="1800" b="1" dirty="0" smtClean="0"/>
              <a:t>objetos</a:t>
            </a:r>
          </a:p>
          <a:p>
            <a:pPr algn="just"/>
            <a:r>
              <a:rPr lang="pt-BR" sz="1800" dirty="0" smtClean="0"/>
              <a:t>Consiste na ideia </a:t>
            </a:r>
            <a:r>
              <a:rPr lang="pt-BR" sz="1800" dirty="0"/>
              <a:t>de um </a:t>
            </a:r>
            <a:r>
              <a:rPr lang="pt-BR" sz="1800" b="1" dirty="0" smtClean="0"/>
              <a:t>protótipo</a:t>
            </a:r>
            <a:r>
              <a:rPr lang="pt-BR" sz="1800" dirty="0" smtClean="0"/>
              <a:t>, </a:t>
            </a:r>
            <a:r>
              <a:rPr lang="pt-BR" sz="1800" dirty="0"/>
              <a:t>um objeto usado como um modelo do qual obtém as propriedades iniciais para um novo objeto. Qualquer objeto pode especificar suas próprias propriedades, quando você o cria ou em tempo de execução</a:t>
            </a:r>
            <a:r>
              <a:rPr lang="pt-BR" sz="1800" dirty="0" smtClean="0"/>
              <a:t>.</a:t>
            </a:r>
          </a:p>
          <a:p>
            <a:pPr algn="just"/>
            <a:r>
              <a:rPr lang="pt-BR" sz="1800" dirty="0" smtClean="0"/>
              <a:t>Possibilita herança (única, não múltipla) através de </a:t>
            </a:r>
            <a:r>
              <a:rPr lang="pt-BR" sz="1800" dirty="0" err="1" smtClean="0"/>
              <a:t>Object.prototype</a:t>
            </a:r>
            <a:r>
              <a:rPr lang="pt-BR" sz="1800" dirty="0" smtClean="0"/>
              <a:t> </a:t>
            </a:r>
            <a:r>
              <a:rPr lang="pt-BR" sz="1800" dirty="0"/>
              <a:t>= new </a:t>
            </a:r>
            <a:r>
              <a:rPr lang="pt-BR" sz="1800" dirty="0" err="1" smtClean="0"/>
              <a:t>Object</a:t>
            </a:r>
            <a:r>
              <a:rPr lang="pt-BR" sz="1800" dirty="0" smtClean="0"/>
              <a:t>, em combinação com </a:t>
            </a:r>
            <a:r>
              <a:rPr lang="pt-BR" sz="1800" dirty="0" err="1" smtClean="0"/>
              <a:t>this.base</a:t>
            </a:r>
            <a:r>
              <a:rPr lang="pt-BR" sz="1800" dirty="0" smtClean="0"/>
              <a:t> ou </a:t>
            </a:r>
            <a:r>
              <a:rPr lang="pt-BR" sz="1800" dirty="0" err="1" smtClean="0"/>
              <a:t>Object.call</a:t>
            </a:r>
            <a:r>
              <a:rPr lang="pt-BR" sz="1800" dirty="0" smtClean="0"/>
              <a:t> (preferível). Neste caso, os atributos que devem ser herdados devem ser declarados no </a:t>
            </a:r>
            <a:r>
              <a:rPr lang="pt-BR" sz="1800" b="1" dirty="0" err="1" smtClean="0"/>
              <a:t>prototype</a:t>
            </a:r>
            <a:r>
              <a:rPr lang="pt-BR" sz="1800" dirty="0" smtClean="0"/>
              <a:t> do objeto ao invés de no método construtor</a:t>
            </a:r>
          </a:p>
          <a:p>
            <a:pPr algn="just"/>
            <a:r>
              <a:rPr lang="pt-BR" sz="1800" dirty="0" smtClean="0"/>
              <a:t>Usamos </a:t>
            </a:r>
            <a:r>
              <a:rPr lang="pt-BR" sz="1800" b="1" dirty="0" err="1" smtClean="0"/>
              <a:t>instanceof</a:t>
            </a:r>
            <a:r>
              <a:rPr lang="pt-BR" sz="1800" dirty="0" smtClean="0"/>
              <a:t> para certificar se um objeto é de um determinado tipo</a:t>
            </a:r>
            <a:endParaRPr lang="pt-BR" sz="18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7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D//3w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PwIAANhFAABnCgAAAAAAAA=="/>
              </a:ext>
            </a:extLst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pt-BR" dirty="0" smtClean="0"/>
              <a:t>Overview</a:t>
            </a:r>
            <a:endParaRPr dirty="0"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OwsAANhFAAAAJgAAAAAAAA=="/>
              </a:ext>
            </a:extLst>
          </p:cNvSpPr>
          <p:nvPr>
            <p:ph idx="1"/>
          </p:nvPr>
        </p:nvSpPr>
        <p:spPr>
          <a:xfrm>
            <a:off x="1926172" y="1772816"/>
            <a:ext cx="6686550" cy="460851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  <a:noAutofit/>
          </a:bodyPr>
          <a:lstStyle/>
          <a:p>
            <a:pPr algn="just">
              <a:defRPr sz="3600"/>
            </a:pPr>
            <a:r>
              <a:rPr lang="pt-BR" sz="2000" dirty="0" err="1"/>
              <a:t>JavaScript</a:t>
            </a:r>
            <a:r>
              <a:rPr lang="pt-BR" sz="2000" dirty="0"/>
              <a:t> é uma linguagem de </a:t>
            </a:r>
            <a:r>
              <a:rPr lang="pt-BR" sz="2000" dirty="0" smtClean="0"/>
              <a:t>script leve, case </a:t>
            </a:r>
            <a:r>
              <a:rPr lang="pt-BR" sz="2000" dirty="0" err="1" smtClean="0"/>
              <a:t>sensitive</a:t>
            </a:r>
            <a:r>
              <a:rPr lang="pt-BR" sz="2000" dirty="0" smtClean="0"/>
              <a:t>,  </a:t>
            </a:r>
            <a:r>
              <a:rPr lang="pt-BR" sz="2000" b="1" dirty="0"/>
              <a:t>orientada a </a:t>
            </a:r>
            <a:r>
              <a:rPr lang="pt-BR" sz="2000" b="1" dirty="0" smtClean="0"/>
              <a:t>objetos</a:t>
            </a:r>
            <a:r>
              <a:rPr lang="pt-BR" sz="2000" dirty="0"/>
              <a:t> </a:t>
            </a:r>
            <a:r>
              <a:rPr lang="pt-BR" sz="2000" dirty="0" smtClean="0"/>
              <a:t>e </a:t>
            </a:r>
            <a:r>
              <a:rPr lang="pt-BR" sz="2000" dirty="0" err="1" smtClean="0"/>
              <a:t>multiplataforma</a:t>
            </a:r>
            <a:r>
              <a:rPr lang="pt-BR" sz="2000" dirty="0"/>
              <a:t>; </a:t>
            </a:r>
            <a:r>
              <a:rPr lang="pt-BR" sz="2000" dirty="0" smtClean="0"/>
              <a:t>todos </a:t>
            </a:r>
            <a:r>
              <a:rPr lang="pt-BR" sz="2000" dirty="0"/>
              <a:t>os browser </a:t>
            </a:r>
            <a:r>
              <a:rPr lang="pt-BR" sz="2000" dirty="0" smtClean="0"/>
              <a:t>atuais o suportam</a:t>
            </a:r>
          </a:p>
          <a:p>
            <a:pPr algn="just">
              <a:defRPr sz="3600"/>
            </a:pPr>
            <a:endParaRPr lang="pt-BR" sz="800" dirty="0" smtClean="0"/>
          </a:p>
          <a:p>
            <a:pPr algn="just">
              <a:defRPr sz="3600"/>
            </a:pPr>
            <a:r>
              <a:rPr lang="pt-BR" sz="2000" dirty="0" err="1" smtClean="0"/>
              <a:t>JavaScript</a:t>
            </a:r>
            <a:r>
              <a:rPr lang="pt-BR" sz="2000" dirty="0" smtClean="0"/>
              <a:t> </a:t>
            </a:r>
            <a:r>
              <a:rPr lang="pt-BR" sz="2000" dirty="0"/>
              <a:t>assemelha-se ao Java (convenções de nomenclatura e construções de controle de </a:t>
            </a:r>
            <a:r>
              <a:rPr lang="pt-BR" sz="2000" dirty="0" smtClean="0"/>
              <a:t>fluxo), </a:t>
            </a:r>
            <a:r>
              <a:rPr lang="pt-BR" sz="2000" dirty="0"/>
              <a:t>porém </a:t>
            </a:r>
            <a:r>
              <a:rPr lang="pt-BR" sz="2000" b="1" dirty="0"/>
              <a:t>não possui </a:t>
            </a:r>
            <a:r>
              <a:rPr lang="pt-BR" sz="2000" b="1" dirty="0" err="1"/>
              <a:t>tipagem</a:t>
            </a:r>
            <a:r>
              <a:rPr lang="pt-BR" sz="2000" b="1" dirty="0"/>
              <a:t> estática</a:t>
            </a:r>
            <a:r>
              <a:rPr lang="pt-BR" sz="2000" dirty="0"/>
              <a:t> e checagem </a:t>
            </a:r>
            <a:r>
              <a:rPr lang="pt-BR" sz="2000" dirty="0" smtClean="0"/>
              <a:t>rígida </a:t>
            </a:r>
            <a:r>
              <a:rPr lang="pt-BR" sz="2000" dirty="0"/>
              <a:t>de tipos como o </a:t>
            </a:r>
            <a:r>
              <a:rPr lang="pt-BR" sz="2000" dirty="0" smtClean="0"/>
              <a:t>Java</a:t>
            </a:r>
          </a:p>
          <a:p>
            <a:pPr algn="just">
              <a:defRPr sz="3600"/>
            </a:pPr>
            <a:endParaRPr lang="pt-BR" sz="800" dirty="0"/>
          </a:p>
          <a:p>
            <a:pPr algn="just">
              <a:defRPr sz="3600"/>
            </a:pPr>
            <a:r>
              <a:rPr lang="pt-BR" sz="2000" dirty="0" err="1" smtClean="0"/>
              <a:t>JavaScript</a:t>
            </a:r>
            <a:r>
              <a:rPr lang="pt-BR" sz="2000" dirty="0" smtClean="0"/>
              <a:t> </a:t>
            </a:r>
            <a:r>
              <a:rPr lang="pt-BR" sz="2000" dirty="0"/>
              <a:t>tem um modelo de objeto baseado em </a:t>
            </a:r>
            <a:r>
              <a:rPr lang="pt-BR" sz="2000" b="1" dirty="0"/>
              <a:t>protótipo</a:t>
            </a:r>
            <a:r>
              <a:rPr lang="pt-BR" sz="2000" dirty="0"/>
              <a:t> em </a:t>
            </a:r>
            <a:r>
              <a:rPr lang="pt-BR" sz="2000" dirty="0" smtClean="0"/>
              <a:t>vez</a:t>
            </a:r>
            <a:r>
              <a:rPr lang="pt-BR" sz="2000" dirty="0"/>
              <a:t> de objeto baseado em </a:t>
            </a:r>
            <a:r>
              <a:rPr lang="pt-BR" sz="2000" dirty="0" smtClean="0"/>
              <a:t>classes, ou seja, o </a:t>
            </a:r>
            <a:r>
              <a:rPr lang="pt-BR" sz="2000" dirty="0"/>
              <a:t>modelo baseado em protótipo fornece </a:t>
            </a:r>
            <a:r>
              <a:rPr lang="pt-BR" sz="2000" b="1" dirty="0"/>
              <a:t>herança dinâmica</a:t>
            </a:r>
            <a:r>
              <a:rPr lang="pt-BR" sz="2000" dirty="0"/>
              <a:t>; isto é, o que é herdado pode variar para objetos </a:t>
            </a:r>
            <a:r>
              <a:rPr lang="pt-BR" sz="2000" dirty="0" smtClean="0"/>
              <a:t>individuais</a:t>
            </a:r>
          </a:p>
          <a:p>
            <a:pPr algn="just">
              <a:defRPr sz="3600"/>
            </a:pPr>
            <a:endParaRPr lang="pt-BR" sz="800" dirty="0" smtClean="0"/>
          </a:p>
          <a:p>
            <a:pPr algn="just">
              <a:defRPr sz="3600"/>
            </a:pPr>
            <a:r>
              <a:rPr lang="pt-BR" sz="2000" dirty="0"/>
              <a:t>O </a:t>
            </a:r>
            <a:r>
              <a:rPr lang="pt-BR" sz="2000" dirty="0" err="1"/>
              <a:t>JavaScript</a:t>
            </a:r>
            <a:r>
              <a:rPr lang="pt-BR" sz="2000" dirty="0"/>
              <a:t> é padronizado pela </a:t>
            </a:r>
            <a:r>
              <a:rPr lang="pt-BR" sz="2000" b="1" dirty="0" smtClean="0"/>
              <a:t>ECMA </a:t>
            </a:r>
            <a:r>
              <a:rPr lang="pt-BR" sz="2000" b="1" dirty="0" err="1" smtClean="0"/>
              <a:t>International</a:t>
            </a:r>
            <a:r>
              <a:rPr lang="pt-BR" sz="2000" b="1" dirty="0" smtClean="0"/>
              <a:t> </a:t>
            </a:r>
            <a:endParaRPr lang="pt-BR" sz="2000" dirty="0" smtClean="0"/>
          </a:p>
          <a:p>
            <a:pPr algn="just">
              <a:defRPr sz="3600"/>
            </a:pPr>
            <a:endParaRPr lang="pt-BR" sz="2000" dirty="0" smtClean="0"/>
          </a:p>
          <a:p>
            <a:pPr algn="just">
              <a:defRPr sz="36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152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sX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PwIAANhFAABnCgAAAAAAAA=="/>
              </a:ext>
            </a:extLst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ctr">
            <a:prstTxWarp prst="textNoShape">
              <a:avLst/>
            </a:prstTxWarp>
          </a:bodyPr>
          <a:lstStyle/>
          <a:p>
            <a:r>
              <a:rPr lang="pt-BR" dirty="0"/>
              <a:t>Sintaxe e tipos</a:t>
            </a:r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:pr="smNativeData" xmlns="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D//3w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OwsAANhFAAAAJgAAAAAAAA=="/>
              </a:ext>
            </a:extLst>
          </p:cNvSpPr>
          <p:nvPr>
            <p:ph idx="1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  <a:noAutofit/>
          </a:bodyPr>
          <a:lstStyle/>
          <a:p>
            <a:pPr algn="just">
              <a:defRPr sz="1800"/>
            </a:pPr>
            <a:r>
              <a:rPr lang="pt-BR" sz="2400" dirty="0" err="1"/>
              <a:t>JavaScript</a:t>
            </a:r>
            <a:r>
              <a:rPr lang="pt-BR" sz="2400" dirty="0"/>
              <a:t> é </a:t>
            </a:r>
            <a:r>
              <a:rPr lang="pt-BR" sz="2400" b="1" dirty="0"/>
              <a:t>case-</a:t>
            </a:r>
            <a:r>
              <a:rPr lang="pt-BR" sz="2400" b="1" dirty="0" err="1"/>
              <a:t>sensitive</a:t>
            </a:r>
            <a:r>
              <a:rPr lang="pt-BR" sz="2400" dirty="0"/>
              <a:t> e usa o conjunto de caracteres </a:t>
            </a:r>
            <a:r>
              <a:rPr lang="pt-BR" sz="2400" b="1" dirty="0" smtClean="0"/>
              <a:t>Unicode</a:t>
            </a:r>
          </a:p>
          <a:p>
            <a:pPr algn="just">
              <a:defRPr sz="1800"/>
            </a:pPr>
            <a:r>
              <a:rPr lang="pt-BR" sz="2400" dirty="0" smtClean="0"/>
              <a:t>Permite </a:t>
            </a:r>
            <a:r>
              <a:rPr lang="pt-BR" sz="2400" dirty="0"/>
              <a:t>comentários de uma linha (//) e comentários de múltiplas linhas (/* </a:t>
            </a:r>
            <a:r>
              <a:rPr lang="pt-BR" sz="2400" dirty="0" smtClean="0"/>
              <a:t>*/)</a:t>
            </a:r>
          </a:p>
          <a:p>
            <a:pPr algn="just">
              <a:defRPr sz="1800"/>
            </a:pPr>
            <a:r>
              <a:rPr lang="pt-BR" sz="2400" dirty="0" smtClean="0"/>
              <a:t>Declaração de variáveis com ‘var’, ‘</a:t>
            </a:r>
            <a:r>
              <a:rPr lang="pt-BR" sz="2400" dirty="0" err="1" smtClean="0"/>
              <a:t>let</a:t>
            </a:r>
            <a:r>
              <a:rPr lang="pt-BR" sz="2400" dirty="0" smtClean="0"/>
              <a:t>’ e ‘</a:t>
            </a:r>
            <a:r>
              <a:rPr lang="pt-BR" sz="2400" dirty="0" err="1" smtClean="0"/>
              <a:t>const</a:t>
            </a:r>
            <a:r>
              <a:rPr lang="pt-BR" sz="2400" dirty="0" smtClean="0"/>
              <a:t>’</a:t>
            </a:r>
          </a:p>
          <a:p>
            <a:pPr algn="just">
              <a:defRPr sz="1800"/>
            </a:pPr>
            <a:r>
              <a:rPr lang="pt-BR" sz="2400" dirty="0" smtClean="0"/>
              <a:t>Suporta </a:t>
            </a:r>
            <a:r>
              <a:rPr lang="pt-BR" sz="2400" b="1" dirty="0" err="1" smtClean="0"/>
              <a:t>Hosting</a:t>
            </a:r>
            <a:r>
              <a:rPr lang="pt-BR" sz="2400" dirty="0" smtClean="0"/>
              <a:t> de função e variável</a:t>
            </a:r>
          </a:p>
          <a:p>
            <a:pPr algn="just">
              <a:defRPr sz="1800"/>
            </a:pPr>
            <a:r>
              <a:rPr lang="pt-BR" sz="2400" dirty="0" smtClean="0"/>
              <a:t>Suporta os tipo de dados </a:t>
            </a:r>
            <a:r>
              <a:rPr lang="pt-BR" sz="2400" b="1" dirty="0" err="1" smtClean="0"/>
              <a:t>Boolean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null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undefined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Number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String</a:t>
            </a:r>
            <a:r>
              <a:rPr lang="pt-BR" sz="2400" b="1" dirty="0" smtClean="0"/>
              <a:t>, </a:t>
            </a:r>
            <a:r>
              <a:rPr lang="pt-BR" sz="2400" b="1" dirty="0" err="1" smtClean="0"/>
              <a:t>Symbol</a:t>
            </a:r>
            <a:r>
              <a:rPr lang="pt-BR" sz="2400" b="1" dirty="0" smtClean="0"/>
              <a:t> </a:t>
            </a:r>
            <a:r>
              <a:rPr lang="pt-BR" sz="2400" dirty="0" smtClean="0"/>
              <a:t>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Object</a:t>
            </a:r>
            <a:endParaRPr lang="pt-BR" sz="2400" b="1" dirty="0" smtClean="0"/>
          </a:p>
          <a:p>
            <a:pPr algn="just">
              <a:defRPr sz="1800"/>
            </a:pPr>
            <a:endParaRPr lang="pt-BR" sz="2400" dirty="0"/>
          </a:p>
          <a:p>
            <a:pPr algn="just">
              <a:defRPr sz="1800"/>
            </a:pPr>
            <a:endParaRPr lang="pt-BR" sz="2400" dirty="0"/>
          </a:p>
          <a:p>
            <a:pPr algn="just">
              <a:defRPr sz="1800"/>
            </a:pPr>
            <a:endParaRPr lang="pt-BR" sz="2400" b="1" dirty="0" smtClean="0"/>
          </a:p>
          <a:p>
            <a:pPr algn="just">
              <a:defRPr sz="1800"/>
            </a:pPr>
            <a:endParaRPr lang="pt-BR" sz="2400" b="1" dirty="0" smtClean="0"/>
          </a:p>
          <a:p>
            <a:pPr algn="just">
              <a:defRPr sz="18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52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Fluxo e Manipulação de Erro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5643" y="2204864"/>
            <a:ext cx="6686550" cy="3777622"/>
          </a:xfrm>
        </p:spPr>
        <p:txBody>
          <a:bodyPr/>
          <a:lstStyle/>
          <a:p>
            <a:pPr algn="just"/>
            <a:r>
              <a:rPr lang="pt-BR" sz="2400" dirty="0" smtClean="0"/>
              <a:t>Permite as que declarações de bloco sejam condicionadas  com uso de </a:t>
            </a:r>
            <a:r>
              <a:rPr lang="pt-BR" sz="2400" b="1" dirty="0" err="1" smtClean="0"/>
              <a:t>if</a:t>
            </a:r>
            <a:r>
              <a:rPr lang="pt-BR" sz="2400" b="1" dirty="0" smtClean="0"/>
              <a:t>...</a:t>
            </a:r>
            <a:r>
              <a:rPr lang="pt-BR" sz="2400" b="1" dirty="0" err="1" smtClean="0"/>
              <a:t>else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if</a:t>
            </a:r>
            <a:r>
              <a:rPr lang="pt-BR" sz="2400" b="1" dirty="0" smtClean="0"/>
              <a:t>...</a:t>
            </a:r>
            <a:r>
              <a:rPr lang="pt-BR" sz="2400" b="1" dirty="0" err="1" smtClean="0"/>
              <a:t>else</a:t>
            </a:r>
            <a:r>
              <a:rPr lang="pt-BR" sz="2400" b="1" dirty="0" smtClean="0"/>
              <a:t> </a:t>
            </a:r>
            <a:r>
              <a:rPr lang="pt-BR" sz="2400" dirty="0" smtClean="0"/>
              <a:t>e </a:t>
            </a:r>
            <a:r>
              <a:rPr lang="pt-BR" sz="2400" b="1" dirty="0" smtClean="0"/>
              <a:t>switch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2400" dirty="0" smtClean="0"/>
              <a:t>Permite manipulação ou lançamento de erro com </a:t>
            </a:r>
            <a:r>
              <a:rPr lang="pt-BR" sz="2400" b="1" dirty="0" err="1" smtClean="0"/>
              <a:t>throw</a:t>
            </a:r>
            <a:r>
              <a:rPr lang="pt-BR" sz="2400" dirty="0" smtClean="0"/>
              <a:t> e </a:t>
            </a:r>
            <a:r>
              <a:rPr lang="pt-BR" sz="2400" b="1" dirty="0" err="1" smtClean="0"/>
              <a:t>try</a:t>
            </a:r>
            <a:r>
              <a:rPr lang="pt-BR" sz="2400" b="1" dirty="0" smtClean="0"/>
              <a:t>...catch...</a:t>
            </a:r>
            <a:r>
              <a:rPr lang="pt-BR" sz="2400" b="1" dirty="0" err="1" smtClean="0"/>
              <a:t>finally</a:t>
            </a:r>
            <a:endParaRPr lang="pt-BR" sz="2400" b="1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Qualquer tipo valor pode ser lançado com </a:t>
            </a:r>
            <a:r>
              <a:rPr lang="pt-BR" sz="2400" dirty="0" err="1" smtClean="0"/>
              <a:t>throw</a:t>
            </a:r>
            <a:r>
              <a:rPr lang="pt-BR" sz="2400" dirty="0" smtClean="0"/>
              <a:t> (numero, </a:t>
            </a:r>
            <a:r>
              <a:rPr lang="pt-BR" sz="2400" dirty="0" err="1" smtClean="0"/>
              <a:t>string</a:t>
            </a:r>
            <a:r>
              <a:rPr lang="pt-BR" sz="2400" dirty="0" smtClean="0"/>
              <a:t>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8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 iterações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Permite uso das seguintes estruturas de laço:</a:t>
            </a:r>
          </a:p>
          <a:p>
            <a:pPr lvl="1" algn="just"/>
            <a:r>
              <a:rPr lang="pt-BR" sz="2000" dirty="0" smtClean="0"/>
              <a:t>for</a:t>
            </a:r>
          </a:p>
          <a:p>
            <a:pPr lvl="1" algn="just"/>
            <a:r>
              <a:rPr lang="pt-BR" sz="2000" dirty="0" smtClean="0"/>
              <a:t>do...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pPr lvl="1" algn="just"/>
            <a:r>
              <a:rPr lang="pt-BR" sz="2000" dirty="0" err="1" smtClean="0"/>
              <a:t>while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break</a:t>
            </a:r>
          </a:p>
          <a:p>
            <a:pPr lvl="1" algn="just"/>
            <a:r>
              <a:rPr lang="pt-BR" sz="2000" dirty="0" smtClean="0"/>
              <a:t>continue</a:t>
            </a:r>
          </a:p>
          <a:p>
            <a:pPr lvl="1" algn="just"/>
            <a:r>
              <a:rPr lang="pt-BR" sz="2000" dirty="0" smtClean="0"/>
              <a:t>for...in</a:t>
            </a:r>
          </a:p>
          <a:p>
            <a:pPr lvl="1" algn="just"/>
            <a:r>
              <a:rPr lang="pt-BR" sz="2000" dirty="0" smtClean="0"/>
              <a:t>for...</a:t>
            </a:r>
            <a:r>
              <a:rPr lang="pt-BR" sz="2000" dirty="0" err="1" smtClean="0"/>
              <a:t>of</a:t>
            </a:r>
            <a:r>
              <a:rPr lang="pt-BR" sz="2000" dirty="0" smtClean="0"/>
              <a:t> (ECMA 2015)</a:t>
            </a:r>
            <a:endParaRPr lang="pt-BR" sz="2000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/>
              <a:t>Consiste </a:t>
            </a:r>
            <a:r>
              <a:rPr lang="pt-BR" sz="2000" dirty="0"/>
              <a:t>no uso da palavra chave </a:t>
            </a:r>
            <a:r>
              <a:rPr lang="pt-BR" sz="2000" b="1" dirty="0" err="1" smtClean="0"/>
              <a:t>function</a:t>
            </a:r>
            <a:r>
              <a:rPr lang="pt-BR" sz="2000" dirty="0" smtClean="0"/>
              <a:t>, opcionalmente recebendo parâmetros</a:t>
            </a:r>
          </a:p>
          <a:p>
            <a:pPr algn="just"/>
            <a:r>
              <a:rPr lang="pt-BR" sz="2000" dirty="0" smtClean="0"/>
              <a:t>Opcionalmente pode retornar algo, usando a clausula </a:t>
            </a:r>
            <a:r>
              <a:rPr lang="pt-BR" sz="2000" b="1" dirty="0" err="1" smtClean="0"/>
              <a:t>return</a:t>
            </a:r>
            <a:endParaRPr lang="pt-BR" sz="2000" b="1" dirty="0" smtClean="0"/>
          </a:p>
          <a:p>
            <a:pPr algn="just"/>
            <a:r>
              <a:rPr lang="pt-BR" sz="2000" dirty="0" smtClean="0"/>
              <a:t>Funções podem ser anônimas</a:t>
            </a:r>
          </a:p>
          <a:p>
            <a:pPr algn="just"/>
            <a:r>
              <a:rPr lang="pt-BR" sz="2000" dirty="0" smtClean="0"/>
              <a:t>Funções podem ser chamadas recursivamente</a:t>
            </a:r>
          </a:p>
          <a:p>
            <a:pPr algn="just"/>
            <a:r>
              <a:rPr lang="pt-BR" sz="2000" dirty="0" smtClean="0"/>
              <a:t>Funções podem ser aninhadas (</a:t>
            </a:r>
            <a:r>
              <a:rPr lang="pt-BR" sz="2000" dirty="0" err="1" smtClean="0"/>
              <a:t>closure</a:t>
            </a:r>
            <a:r>
              <a:rPr lang="pt-BR" sz="2000" dirty="0" smtClean="0"/>
              <a:t>)</a:t>
            </a:r>
          </a:p>
          <a:p>
            <a:pPr algn="just"/>
            <a:r>
              <a:rPr lang="pt-BR" sz="2000" dirty="0" smtClean="0"/>
              <a:t>Permite acesso aos argumentos dentro de uma estrutura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algn="just"/>
            <a:r>
              <a:rPr lang="pt-BR" sz="2000" dirty="0" smtClean="0"/>
              <a:t>Suporta parâmetros padrão e </a:t>
            </a:r>
            <a:r>
              <a:rPr lang="pt-BR" sz="2000" dirty="0" err="1" smtClean="0"/>
              <a:t>rest</a:t>
            </a:r>
            <a:endParaRPr lang="pt-BR" sz="2000" dirty="0" smtClean="0"/>
          </a:p>
          <a:p>
            <a:pPr algn="just"/>
            <a:endParaRPr lang="pt-BR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3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operadores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Expressões podem ser: Aritmética, </a:t>
            </a:r>
            <a:r>
              <a:rPr lang="pt-BR" sz="2400" dirty="0" err="1" smtClean="0"/>
              <a:t>String</a:t>
            </a:r>
            <a:r>
              <a:rPr lang="pt-BR" sz="2400" dirty="0" smtClean="0"/>
              <a:t>, Lógica e Objeto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Operadores podem ser: de atribuição (= e seus encurtamentos), de comparação (&lt;, &lt;=, &gt;, &gt;=, ==, ===, !==, !=) , aritméticos (+, -, /, *), lógicos (&amp;&amp;, ||, !), </a:t>
            </a:r>
            <a:r>
              <a:rPr lang="pt-BR" sz="2400" dirty="0"/>
              <a:t>de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(+, +=) e  especiais (virgula, delete, in, </a:t>
            </a:r>
            <a:r>
              <a:rPr lang="pt-BR" sz="2400" dirty="0" err="1" smtClean="0"/>
              <a:t>instanceof</a:t>
            </a:r>
            <a:r>
              <a:rPr lang="pt-BR" sz="2400" dirty="0" smtClean="0"/>
              <a:t>, new, </a:t>
            </a:r>
            <a:r>
              <a:rPr lang="pt-BR" sz="2400" dirty="0" err="1" smtClean="0"/>
              <a:t>this</a:t>
            </a:r>
            <a:r>
              <a:rPr lang="pt-BR" sz="2400" dirty="0" smtClean="0"/>
              <a:t>, </a:t>
            </a:r>
            <a:r>
              <a:rPr lang="pt-BR" sz="2400" dirty="0" err="1" smtClean="0"/>
              <a:t>typeof</a:t>
            </a:r>
            <a:r>
              <a:rPr lang="pt-BR" sz="2400" dirty="0" smtClean="0"/>
              <a:t>, </a:t>
            </a:r>
            <a:r>
              <a:rPr lang="pt-BR" sz="2400" dirty="0" err="1" smtClean="0"/>
              <a:t>void</a:t>
            </a:r>
            <a:r>
              <a:rPr lang="pt-BR" sz="2400" dirty="0" smtClean="0"/>
              <a:t>) (unário, binário e ternário)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e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Suporta quatro </a:t>
            </a:r>
            <a:r>
              <a:rPr lang="pt-BR" sz="2400" dirty="0"/>
              <a:t>tipos de números literais: </a:t>
            </a:r>
            <a:r>
              <a:rPr lang="pt-BR" sz="2400" dirty="0" smtClean="0"/>
              <a:t>decimal(0&gt;=8), binário(0bB01), octal (0&lt;8), </a:t>
            </a:r>
            <a:r>
              <a:rPr lang="pt-BR" sz="2400" dirty="0"/>
              <a:t>e </a:t>
            </a:r>
            <a:r>
              <a:rPr lang="pt-BR" sz="2400" dirty="0" err="1" smtClean="0"/>
              <a:t>hexaadecimal</a:t>
            </a:r>
            <a:r>
              <a:rPr lang="pt-BR" sz="2400" dirty="0" smtClean="0"/>
              <a:t> (0xX07aAfF) 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Implementa os objetos </a:t>
            </a:r>
            <a:r>
              <a:rPr lang="pt-BR" sz="2400" dirty="0" err="1" smtClean="0"/>
              <a:t>Number</a:t>
            </a:r>
            <a:r>
              <a:rPr lang="pt-BR" sz="2400" dirty="0" smtClean="0"/>
              <a:t> (constantes numéricas e alguns métodos </a:t>
            </a:r>
            <a:r>
              <a:rPr lang="pt-BR" sz="2400" dirty="0" err="1" smtClean="0"/>
              <a:t>utilítários</a:t>
            </a:r>
            <a:r>
              <a:rPr lang="pt-BR" sz="2400" dirty="0" smtClean="0"/>
              <a:t>), </a:t>
            </a:r>
            <a:r>
              <a:rPr lang="pt-BR" sz="2400" dirty="0" err="1" smtClean="0"/>
              <a:t>Math</a:t>
            </a:r>
            <a:r>
              <a:rPr lang="pt-BR" sz="2400" dirty="0"/>
              <a:t> (métodos para constantes matemáticas e funções), Date (métodos para </a:t>
            </a:r>
            <a:r>
              <a:rPr lang="pt-BR" sz="2400" dirty="0" err="1"/>
              <a:t>setar</a:t>
            </a:r>
            <a:r>
              <a:rPr lang="pt-BR" sz="2400" dirty="0"/>
              <a:t>, recuperar e manipular </a:t>
            </a:r>
            <a:r>
              <a:rPr lang="pt-BR" sz="2400" dirty="0" smtClean="0"/>
              <a:t>datas)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6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Permite o uso de </a:t>
            </a:r>
            <a:r>
              <a:rPr lang="pt-BR" sz="2400" b="1" dirty="0" err="1" smtClean="0"/>
              <a:t>Template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strings</a:t>
            </a:r>
            <a:r>
              <a:rPr lang="pt-BR" sz="2400" b="1" dirty="0" smtClean="0"/>
              <a:t>,</a:t>
            </a:r>
            <a:r>
              <a:rPr lang="pt-BR" sz="2400" dirty="0" smtClean="0"/>
              <a:t> </a:t>
            </a:r>
            <a:r>
              <a:rPr lang="pt-BR" sz="2400" dirty="0" err="1" smtClean="0"/>
              <a:t>declaradando-as</a:t>
            </a:r>
            <a:r>
              <a:rPr lang="pt-BR" sz="2400" dirty="0" smtClean="0"/>
              <a:t> </a:t>
            </a:r>
            <a:r>
              <a:rPr lang="pt-BR" sz="2400" dirty="0"/>
              <a:t>com o acento grave (``) ao invés de aspas simples ou aspas </a:t>
            </a:r>
            <a:r>
              <a:rPr lang="pt-BR" sz="2400" dirty="0" smtClean="0"/>
              <a:t>duplas</a:t>
            </a:r>
          </a:p>
          <a:p>
            <a:pPr algn="just"/>
            <a:r>
              <a:rPr lang="pt-BR" sz="2400" dirty="0"/>
              <a:t>O objeto </a:t>
            </a:r>
            <a:r>
              <a:rPr lang="pt-BR" sz="2400" b="1" dirty="0" err="1"/>
              <a:t>DateTimeFormat</a:t>
            </a:r>
            <a:r>
              <a:rPr lang="pt-BR" sz="2400" dirty="0"/>
              <a:t> é útil para a formatação de data e </a:t>
            </a:r>
            <a:r>
              <a:rPr lang="pt-BR" sz="2400" dirty="0" smtClean="0"/>
              <a:t>hora</a:t>
            </a:r>
          </a:p>
          <a:p>
            <a:pPr algn="just"/>
            <a:r>
              <a:rPr lang="pt-BR" sz="2400" dirty="0"/>
              <a:t>O objeto </a:t>
            </a:r>
            <a:r>
              <a:rPr lang="pt-BR" sz="2400" b="1" dirty="0" err="1"/>
              <a:t>NumberFormat</a:t>
            </a:r>
            <a:r>
              <a:rPr lang="pt-BR" sz="2400" dirty="0"/>
              <a:t> é útil para formatar números, por exemplo unidade </a:t>
            </a:r>
            <a:r>
              <a:rPr lang="pt-BR" sz="2400" dirty="0" smtClean="0"/>
              <a:t>monetária</a:t>
            </a:r>
          </a:p>
          <a:p>
            <a:pPr algn="just"/>
            <a:r>
              <a:rPr lang="pt-BR" sz="2400" dirty="0"/>
              <a:t>O objeto </a:t>
            </a:r>
            <a:r>
              <a:rPr lang="pt-BR" sz="2400" b="1" dirty="0" err="1"/>
              <a:t>Collator</a:t>
            </a:r>
            <a:r>
              <a:rPr lang="pt-BR" sz="2400" dirty="0"/>
              <a:t> é usado para comparar e ordenar </a:t>
            </a:r>
            <a:r>
              <a:rPr lang="pt-BR" sz="2400" dirty="0" err="1" smtClean="0"/>
              <a:t>strings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pptCA87.tmp</Template>
  <TotalTime>6414</TotalTime>
  <Words>687</Words>
  <Application>Microsoft Office PowerPoint</Application>
  <PresentationFormat>Apresentação na tela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pptCA87.tmp</vt:lpstr>
      <vt:lpstr>Javascript</vt:lpstr>
      <vt:lpstr>Overview</vt:lpstr>
      <vt:lpstr>Sintaxe e tipos</vt:lpstr>
      <vt:lpstr>Controle de Fluxo e Manipulação de Erro</vt:lpstr>
      <vt:lpstr>Laços e iterações</vt:lpstr>
      <vt:lpstr>Funções </vt:lpstr>
      <vt:lpstr>Expressões e operadores </vt:lpstr>
      <vt:lpstr>Números e datas</vt:lpstr>
      <vt:lpstr>Formatando texto</vt:lpstr>
      <vt:lpstr>Coleções Indexadas</vt:lpstr>
      <vt:lpstr>Coleções Chaveadas</vt:lpstr>
      <vt:lpstr>Trabalhando com Objetos</vt:lpstr>
      <vt:lpstr>Detalhes do modelo de objeto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717</cp:revision>
  <cp:lastPrinted>2016-01-19T16:38:17Z</cp:lastPrinted>
  <dcterms:created xsi:type="dcterms:W3CDTF">2014-06-11T11:16:34Z</dcterms:created>
  <dcterms:modified xsi:type="dcterms:W3CDTF">2016-07-29T11:52:05Z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