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1139" r:id="rId2"/>
    <p:sldId id="1142" r:id="rId3"/>
    <p:sldId id="1145" r:id="rId4"/>
    <p:sldId id="1143" r:id="rId5"/>
    <p:sldId id="1144" r:id="rId6"/>
    <p:sldId id="1146" r:id="rId7"/>
    <p:sldId id="1147" r:id="rId8"/>
    <p:sldId id="1148" r:id="rId9"/>
    <p:sldId id="1149" r:id="rId10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0764" autoAdjust="0"/>
  </p:normalViewPr>
  <p:slideViewPr>
    <p:cSldViewPr>
      <p:cViewPr varScale="1">
        <p:scale>
          <a:sx n="67" d="100"/>
          <a:sy n="67" d="100"/>
        </p:scale>
        <p:origin x="14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AC1C7-A300-465F-938B-FAEF00C6FC9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3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1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41909" y="1484783"/>
            <a:ext cx="6686550" cy="4651025"/>
          </a:xfrm>
        </p:spPr>
        <p:txBody>
          <a:bodyPr/>
          <a:lstStyle/>
          <a:p>
            <a:pPr algn="just"/>
            <a:r>
              <a:rPr lang="en-US" sz="2400" dirty="0"/>
              <a:t>Cascading Style Sheets (</a:t>
            </a:r>
            <a:r>
              <a:rPr lang="en-US" sz="2400" b="1" dirty="0"/>
              <a:t>CSS</a:t>
            </a:r>
            <a:r>
              <a:rPr lang="en-US" sz="2400" dirty="0" smtClean="0"/>
              <a:t>) é um </a:t>
            </a:r>
            <a:r>
              <a:rPr lang="en-US" sz="2400" dirty="0" err="1" smtClean="0"/>
              <a:t>padrão</a:t>
            </a:r>
            <a:r>
              <a:rPr lang="en-US" sz="2400" dirty="0" smtClean="0"/>
              <a:t> </a:t>
            </a:r>
            <a:r>
              <a:rPr lang="en-US" sz="2400" dirty="0" err="1" smtClean="0"/>
              <a:t>mantindo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W3C para especificar </a:t>
            </a:r>
            <a:r>
              <a:rPr lang="en-US" sz="2400" b="1" dirty="0" err="1" smtClean="0"/>
              <a:t>como</a:t>
            </a:r>
            <a:r>
              <a:rPr lang="en-US" sz="2400" dirty="0" smtClean="0"/>
              <a:t> documentos </a:t>
            </a:r>
            <a:r>
              <a:rPr lang="en-US" sz="2400" dirty="0" err="1" smtClean="0"/>
              <a:t>serão</a:t>
            </a:r>
            <a:r>
              <a:rPr lang="en-US" sz="2400" dirty="0" smtClean="0"/>
              <a:t> </a:t>
            </a:r>
            <a:r>
              <a:rPr lang="en-US" sz="2400" dirty="0" err="1" smtClean="0"/>
              <a:t>apresentados</a:t>
            </a:r>
            <a:r>
              <a:rPr lang="en-US" sz="2400" dirty="0" smtClean="0"/>
              <a:t> </a:t>
            </a:r>
            <a:r>
              <a:rPr lang="en-US" sz="2400" dirty="0" err="1" smtClean="0"/>
              <a:t>aos</a:t>
            </a:r>
            <a:r>
              <a:rPr lang="en-US" sz="2400" dirty="0" smtClean="0"/>
              <a:t> </a:t>
            </a:r>
            <a:r>
              <a:rPr lang="en-US" sz="2400" dirty="0" err="1" smtClean="0"/>
              <a:t>usuários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Define </a:t>
            </a:r>
            <a:r>
              <a:rPr lang="en-US" sz="2400" b="1" dirty="0" err="1" smtClean="0"/>
              <a:t>estilos</a:t>
            </a:r>
            <a:r>
              <a:rPr lang="en-US" sz="2400" dirty="0" smtClean="0"/>
              <a:t> para designs, layouts e </a:t>
            </a:r>
            <a:r>
              <a:rPr lang="en-US" sz="2400" dirty="0" err="1" smtClean="0"/>
              <a:t>variações</a:t>
            </a:r>
            <a:r>
              <a:rPr lang="en-US" sz="2400" dirty="0" smtClean="0"/>
              <a:t> entre </a:t>
            </a:r>
            <a:r>
              <a:rPr lang="en-US" sz="2400" dirty="0" err="1" smtClean="0"/>
              <a:t>dispositivos</a:t>
            </a:r>
            <a:r>
              <a:rPr lang="en-US" sz="2400" dirty="0" smtClean="0"/>
              <a:t> e </a:t>
            </a:r>
            <a:r>
              <a:rPr lang="en-US" sz="2400" dirty="0" err="1" smtClean="0"/>
              <a:t>telas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diferentes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Como boa </a:t>
            </a:r>
            <a:r>
              <a:rPr lang="en-US" sz="2400" dirty="0" err="1" smtClean="0"/>
              <a:t>prática</a:t>
            </a:r>
            <a:r>
              <a:rPr lang="en-US" sz="2400" dirty="0" smtClean="0"/>
              <a:t>, </a:t>
            </a:r>
            <a:r>
              <a:rPr lang="en-US" sz="2400" dirty="0" err="1" smtClean="0"/>
              <a:t>estilos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criados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arquivos</a:t>
            </a:r>
            <a:r>
              <a:rPr lang="en-US" sz="2400" dirty="0" smtClean="0"/>
              <a:t> </a:t>
            </a:r>
            <a:r>
              <a:rPr lang="en-US" sz="2400" b="1" dirty="0" smtClean="0"/>
              <a:t>.</a:t>
            </a:r>
            <a:r>
              <a:rPr lang="en-US" sz="2400" b="1" dirty="0" err="1" smtClean="0"/>
              <a:t>css</a:t>
            </a:r>
            <a:r>
              <a:rPr lang="en-US" sz="2400" b="1" dirty="0" smtClean="0"/>
              <a:t> </a:t>
            </a:r>
            <a:r>
              <a:rPr lang="en-US" sz="2400" dirty="0" err="1" smtClean="0"/>
              <a:t>próprios</a:t>
            </a:r>
            <a:r>
              <a:rPr lang="en-US" sz="2400" dirty="0" smtClean="0"/>
              <a:t> e </a:t>
            </a:r>
            <a:r>
              <a:rPr lang="en-US" sz="2400" dirty="0" err="1" smtClean="0"/>
              <a:t>importados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documentos que o </a:t>
            </a:r>
            <a:r>
              <a:rPr lang="en-US" sz="2400" dirty="0" err="1" smtClean="0"/>
              <a:t>utilizarão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6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Declaring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Declaramos um estilo </a:t>
            </a:r>
            <a:r>
              <a:rPr lang="pt-BR" sz="2400" dirty="0" err="1" smtClean="0"/>
              <a:t>css</a:t>
            </a:r>
            <a:r>
              <a:rPr lang="pt-BR" sz="2400" dirty="0" smtClean="0"/>
              <a:t>, através de: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400" b="1" dirty="0" err="1" smtClean="0"/>
              <a:t>Selector</a:t>
            </a:r>
            <a:endParaRPr lang="pt-BR" sz="2400" b="1" dirty="0"/>
          </a:p>
          <a:p>
            <a:pPr lvl="1" algn="just"/>
            <a:r>
              <a:rPr lang="pt-BR" dirty="0" err="1" smtClean="0"/>
              <a:t>selector</a:t>
            </a:r>
            <a:r>
              <a:rPr lang="pt-BR" dirty="0" smtClean="0"/>
              <a:t> simples (</a:t>
            </a:r>
            <a:r>
              <a:rPr lang="pt-BR" dirty="0" err="1" smtClean="0"/>
              <a:t>class</a:t>
            </a:r>
            <a:r>
              <a:rPr lang="pt-BR" dirty="0" smtClean="0"/>
              <a:t>, id ou atribute)</a:t>
            </a:r>
          </a:p>
          <a:p>
            <a:pPr lvl="1" algn="just"/>
            <a:r>
              <a:rPr lang="pt-BR" dirty="0" err="1" smtClean="0"/>
              <a:t>selector</a:t>
            </a:r>
            <a:r>
              <a:rPr lang="pt-BR" dirty="0" smtClean="0"/>
              <a:t> + </a:t>
            </a:r>
            <a:r>
              <a:rPr lang="pt-BR" dirty="0" err="1" smtClean="0"/>
              <a:t>pseudo-classes</a:t>
            </a:r>
            <a:endParaRPr lang="pt-BR" dirty="0" smtClean="0"/>
          </a:p>
          <a:p>
            <a:pPr lvl="1" algn="just"/>
            <a:r>
              <a:rPr lang="pt-BR" dirty="0" err="1" smtClean="0"/>
              <a:t>selectors</a:t>
            </a:r>
            <a:r>
              <a:rPr lang="pt-BR" dirty="0" smtClean="0"/>
              <a:t> baseados em relacionamentos (descendente indireto, direto, posicional e sibling)</a:t>
            </a:r>
          </a:p>
          <a:p>
            <a:pPr lvl="1" algn="just"/>
            <a:endParaRPr lang="pt-BR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sz="2400" dirty="0" smtClean="0"/>
              <a:t>{ </a:t>
            </a:r>
            <a:r>
              <a:rPr lang="pt-BR" sz="2400" b="1" dirty="0" smtClean="0"/>
              <a:t>atributos</a:t>
            </a:r>
            <a:r>
              <a:rPr lang="pt-BR" sz="2400" dirty="0" smtClean="0"/>
              <a:t> }</a:t>
            </a:r>
            <a:endParaRPr lang="pt-BR" sz="2400" dirty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81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inheritance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Elementos </a:t>
            </a:r>
            <a:r>
              <a:rPr lang="pt-BR" sz="2400" b="1" dirty="0" smtClean="0"/>
              <a:t>herdam</a:t>
            </a:r>
            <a:r>
              <a:rPr lang="pt-BR" sz="2400" dirty="0" smtClean="0"/>
              <a:t> as configurações de estilo do </a:t>
            </a:r>
            <a:r>
              <a:rPr lang="pt-BR" sz="2400" dirty="0" err="1" smtClean="0"/>
              <a:t>parent</a:t>
            </a:r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Em caso de conflito, os estilos declarados ao elementos tem </a:t>
            </a:r>
            <a:r>
              <a:rPr lang="pt-BR" sz="2400" b="1" dirty="0" smtClean="0"/>
              <a:t>prioridade</a:t>
            </a:r>
            <a:r>
              <a:rPr lang="pt-BR" sz="2400" dirty="0" smtClean="0"/>
              <a:t> sobre o do </a:t>
            </a:r>
            <a:r>
              <a:rPr lang="pt-BR" sz="2400" dirty="0" err="1" smtClean="0"/>
              <a:t>parent</a:t>
            </a:r>
            <a:r>
              <a:rPr lang="pt-BR" sz="2400" dirty="0" smtClean="0"/>
              <a:t> (</a:t>
            </a:r>
            <a:r>
              <a:rPr lang="pt-BR" sz="2400" dirty="0" err="1" smtClean="0"/>
              <a:t>sobrescrição</a:t>
            </a:r>
            <a:r>
              <a:rPr lang="pt-BR" sz="2400" dirty="0" smtClean="0"/>
              <a:t>)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styles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 smtClean="0"/>
              <a:t>Dentre os atributos mais comuns para estilo para fontes, temos</a:t>
            </a:r>
          </a:p>
          <a:p>
            <a:pPr algn="just"/>
            <a:r>
              <a:rPr lang="pt-BR" sz="2000" b="1" dirty="0" err="1" smtClean="0"/>
              <a:t>font-family</a:t>
            </a:r>
            <a:r>
              <a:rPr lang="pt-BR" sz="2000" dirty="0" smtClean="0"/>
              <a:t>: para selecionar uma família de fonte</a:t>
            </a:r>
            <a:endParaRPr lang="pt-BR" sz="2000" dirty="0"/>
          </a:p>
          <a:p>
            <a:pPr algn="just"/>
            <a:r>
              <a:rPr lang="pt-BR" sz="2000" b="1" dirty="0" err="1" smtClean="0"/>
              <a:t>font-size</a:t>
            </a:r>
            <a:r>
              <a:rPr lang="pt-BR" sz="2000" dirty="0" smtClean="0"/>
              <a:t>: para selecionar um tamanho de fonte</a:t>
            </a:r>
            <a:endParaRPr lang="pt-BR" sz="2000" dirty="0"/>
          </a:p>
          <a:p>
            <a:pPr algn="just"/>
            <a:r>
              <a:rPr lang="pt-BR" sz="2000" b="1" dirty="0" err="1" smtClean="0"/>
              <a:t>line-height</a:t>
            </a:r>
            <a:r>
              <a:rPr lang="pt-BR" sz="2000" dirty="0" smtClean="0"/>
              <a:t>: para selecionar o espaço </a:t>
            </a:r>
            <a:r>
              <a:rPr lang="pt-BR" sz="2000" dirty="0" err="1" smtClean="0"/>
              <a:t>entre-linhas</a:t>
            </a:r>
            <a:endParaRPr lang="pt-BR" sz="2000" dirty="0"/>
          </a:p>
          <a:p>
            <a:pPr algn="just"/>
            <a:r>
              <a:rPr lang="pt-BR" sz="2000" b="1" dirty="0" err="1" smtClean="0"/>
              <a:t>text-decoration</a:t>
            </a:r>
            <a:r>
              <a:rPr lang="pt-BR" sz="2000" dirty="0" smtClean="0"/>
              <a:t>: para especificar outros estilos como destacado ou sublinhado</a:t>
            </a:r>
          </a:p>
          <a:p>
            <a:pPr algn="just"/>
            <a:r>
              <a:rPr lang="en-US" sz="2000" dirty="0" err="1" smtClean="0"/>
              <a:t>Outras</a:t>
            </a:r>
            <a:r>
              <a:rPr lang="en-US" sz="2000" dirty="0" smtClean="0"/>
              <a:t> </a:t>
            </a:r>
            <a:r>
              <a:rPr lang="en-US" sz="2000" dirty="0" err="1" smtClean="0"/>
              <a:t>propriedades</a:t>
            </a:r>
            <a:r>
              <a:rPr lang="en-US" sz="2000" dirty="0" smtClean="0"/>
              <a:t>, </a:t>
            </a:r>
            <a:r>
              <a:rPr lang="en-US" sz="2000" dirty="0" err="1" smtClean="0"/>
              <a:t>como</a:t>
            </a:r>
            <a:r>
              <a:rPr lang="en-US" sz="2000" dirty="0" smtClean="0"/>
              <a:t>: </a:t>
            </a:r>
            <a:r>
              <a:rPr lang="en-US" sz="2000" b="1" dirty="0" smtClean="0"/>
              <a:t>font-style</a:t>
            </a:r>
            <a:r>
              <a:rPr lang="en-US" sz="2000" dirty="0" smtClean="0"/>
              <a:t>, </a:t>
            </a:r>
            <a:r>
              <a:rPr lang="en-US" sz="2000" b="1" dirty="0" smtClean="0"/>
              <a:t>font-weight</a:t>
            </a:r>
            <a:r>
              <a:rPr lang="en-US" sz="2000" dirty="0" smtClean="0"/>
              <a:t> e </a:t>
            </a:r>
            <a:r>
              <a:rPr lang="en-US" sz="2000" b="1" dirty="0" smtClean="0"/>
              <a:t>font-variant</a:t>
            </a:r>
            <a:endParaRPr lang="pt-BR" sz="2000" b="1" dirty="0"/>
          </a:p>
          <a:p>
            <a:pPr algn="just"/>
            <a:endParaRPr lang="en-US" sz="2000" dirty="0" smtClean="0"/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algn="just"/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Um item (li) de uma lista não-ordenada (UL) pode ser “marcada” como: circulo não-preenchido, círculo preenchido ou quadrado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Um item (li) de uma lista </a:t>
            </a:r>
            <a:r>
              <a:rPr lang="pt-BR" sz="2400" dirty="0" smtClean="0"/>
              <a:t>ordenada (OL</a:t>
            </a:r>
            <a:r>
              <a:rPr lang="pt-BR" sz="2400" dirty="0"/>
              <a:t>) pode ser “marcada” como: </a:t>
            </a:r>
            <a:r>
              <a:rPr lang="pt-BR" sz="2400" dirty="0" smtClean="0"/>
              <a:t>decimal, </a:t>
            </a:r>
            <a:r>
              <a:rPr lang="pt-BR" sz="2400" dirty="0" err="1" smtClean="0"/>
              <a:t>lower-roman</a:t>
            </a:r>
            <a:r>
              <a:rPr lang="pt-BR" sz="2400" dirty="0" smtClean="0"/>
              <a:t>, </a:t>
            </a:r>
            <a:r>
              <a:rPr lang="pt-BR" sz="2400" dirty="0" err="1" smtClean="0"/>
              <a:t>upper-roman</a:t>
            </a:r>
            <a:r>
              <a:rPr lang="pt-BR" sz="2400" dirty="0" smtClean="0"/>
              <a:t>, </a:t>
            </a:r>
            <a:r>
              <a:rPr lang="pt-BR" sz="2400" dirty="0" err="1" smtClean="0"/>
              <a:t>lower-latin</a:t>
            </a:r>
            <a:r>
              <a:rPr lang="pt-BR" sz="2400" dirty="0" smtClean="0"/>
              <a:t> ou </a:t>
            </a:r>
            <a:r>
              <a:rPr lang="pt-BR" sz="2400" dirty="0" err="1" smtClean="0"/>
              <a:t>upper-latin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Boxes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Existem </a:t>
            </a:r>
            <a:r>
              <a:rPr lang="pt-BR" sz="2400" dirty="0" smtClean="0"/>
              <a:t>três </a:t>
            </a:r>
            <a:r>
              <a:rPr lang="pt-BR" sz="2400" dirty="0" smtClean="0"/>
              <a:t>tipos de espaçamentos</a:t>
            </a:r>
            <a:r>
              <a:rPr lang="pt-BR" sz="2400" dirty="0" smtClean="0"/>
              <a:t>:</a:t>
            </a:r>
          </a:p>
          <a:p>
            <a:endParaRPr lang="pt-BR" sz="2400" dirty="0" smtClean="0"/>
          </a:p>
          <a:p>
            <a:pPr lvl="1"/>
            <a:r>
              <a:rPr lang="pt-BR" sz="2000" dirty="0" err="1" smtClean="0"/>
              <a:t>Padding</a:t>
            </a:r>
            <a:r>
              <a:rPr lang="pt-BR" sz="2000" dirty="0" smtClean="0"/>
              <a:t>: espaçamento </a:t>
            </a:r>
            <a:r>
              <a:rPr lang="pt-BR" sz="2000" dirty="0" smtClean="0"/>
              <a:t>interno (em relação aos meus filhos)</a:t>
            </a:r>
            <a:endParaRPr lang="pt-BR" sz="2000" dirty="0" smtClean="0"/>
          </a:p>
          <a:p>
            <a:pPr lvl="1"/>
            <a:r>
              <a:rPr lang="pt-BR" sz="2000" dirty="0" err="1" smtClean="0"/>
              <a:t>Margin</a:t>
            </a:r>
            <a:r>
              <a:rPr lang="pt-BR" sz="2000" dirty="0" smtClean="0"/>
              <a:t>: espaçamento </a:t>
            </a:r>
            <a:r>
              <a:rPr lang="pt-BR" sz="2000" dirty="0" smtClean="0"/>
              <a:t>externo (em relação aos meus irmãos)</a:t>
            </a:r>
            <a:endParaRPr lang="pt-BR" sz="2000" dirty="0" smtClean="0"/>
          </a:p>
          <a:p>
            <a:pPr lvl="1"/>
            <a:r>
              <a:rPr lang="pt-BR" sz="2000" dirty="0" err="1" smtClean="0"/>
              <a:t>Border</a:t>
            </a:r>
            <a:r>
              <a:rPr lang="pt-BR" sz="2000" dirty="0" smtClean="0"/>
              <a:t>: espessura e tipo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1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41909" y="1282860"/>
            <a:ext cx="6686550" cy="4738427"/>
          </a:xfrm>
        </p:spPr>
        <p:txBody>
          <a:bodyPr/>
          <a:lstStyle/>
          <a:p>
            <a:r>
              <a:rPr lang="pt-BR" sz="2400" dirty="0" smtClean="0"/>
              <a:t>Dentre os principais atributos, destacam-se:</a:t>
            </a:r>
          </a:p>
          <a:p>
            <a:pPr lvl="1"/>
            <a:r>
              <a:rPr lang="pt-BR" sz="2000" dirty="0" err="1" smtClean="0"/>
              <a:t>text-align</a:t>
            </a:r>
            <a:r>
              <a:rPr lang="pt-BR" sz="2000" dirty="0" smtClean="0"/>
              <a:t>: para centralizar horizontalmente um texto</a:t>
            </a:r>
          </a:p>
          <a:p>
            <a:pPr lvl="1"/>
            <a:r>
              <a:rPr lang="pt-BR" sz="2000" dirty="0" err="1" smtClean="0"/>
              <a:t>text-indent</a:t>
            </a:r>
            <a:r>
              <a:rPr lang="pt-BR" sz="2000" dirty="0" smtClean="0"/>
              <a:t>: para </a:t>
            </a:r>
            <a:r>
              <a:rPr lang="pt-BR" sz="2000" dirty="0" err="1" smtClean="0"/>
              <a:t>indentar</a:t>
            </a:r>
            <a:r>
              <a:rPr lang="pt-BR" sz="2000" dirty="0" smtClean="0"/>
              <a:t> um texto</a:t>
            </a:r>
          </a:p>
          <a:p>
            <a:pPr lvl="1"/>
            <a:r>
              <a:rPr lang="pt-BR" sz="2000" dirty="0" err="1" smtClean="0"/>
              <a:t>float</a:t>
            </a:r>
            <a:r>
              <a:rPr lang="pt-BR" sz="2000" dirty="0" smtClean="0"/>
              <a:t>: para fixar um elemento à direita ou esquerda</a:t>
            </a:r>
          </a:p>
          <a:p>
            <a:pPr lvl="1"/>
            <a:r>
              <a:rPr lang="pt-BR" sz="2000" dirty="0" err="1" smtClean="0"/>
              <a:t>clear</a:t>
            </a:r>
            <a:r>
              <a:rPr lang="pt-BR" sz="2000" dirty="0" smtClean="0"/>
              <a:t>: para fazer os próximos elementos ao </a:t>
            </a:r>
            <a:r>
              <a:rPr lang="pt-BR" sz="2000" dirty="0" err="1" smtClean="0"/>
              <a:t>floatado</a:t>
            </a:r>
            <a:r>
              <a:rPr lang="pt-BR" sz="2000" dirty="0" smtClean="0"/>
              <a:t> permanecer sem flutuantes</a:t>
            </a:r>
          </a:p>
          <a:p>
            <a:pPr lvl="1"/>
            <a:r>
              <a:rPr lang="pt-BR" sz="2000" dirty="0" smtClean="0"/>
              <a:t>position </a:t>
            </a:r>
            <a:r>
              <a:rPr lang="pt-BR" sz="2000" dirty="0" err="1" smtClean="0"/>
              <a:t>relative</a:t>
            </a:r>
            <a:r>
              <a:rPr lang="pt-BR" sz="2000" dirty="0" smtClean="0"/>
              <a:t>: posição em relação aposição normal do próprio elemento</a:t>
            </a:r>
          </a:p>
          <a:p>
            <a:pPr lvl="1"/>
            <a:r>
              <a:rPr lang="pt-BR" sz="2000" dirty="0" smtClean="0"/>
              <a:t>position </a:t>
            </a:r>
            <a:r>
              <a:rPr lang="pt-BR" sz="2000" dirty="0" err="1" smtClean="0"/>
              <a:t>absolute</a:t>
            </a:r>
            <a:r>
              <a:rPr lang="pt-BR" sz="2000" dirty="0" smtClean="0"/>
              <a:t>: posição relativa ao elemento-pai ou ao ancestral (desde que declarado uma position != </a:t>
            </a:r>
            <a:r>
              <a:rPr lang="pt-BR" sz="2000" dirty="0" err="1" smtClean="0"/>
              <a:t>static</a:t>
            </a:r>
            <a:r>
              <a:rPr lang="pt-BR" sz="2000" dirty="0" smtClean="0"/>
              <a:t>)</a:t>
            </a:r>
          </a:p>
          <a:p>
            <a:pPr lvl="1"/>
            <a:r>
              <a:rPr lang="pt-BR" sz="2000" dirty="0" smtClean="0"/>
              <a:t>position </a:t>
            </a:r>
            <a:r>
              <a:rPr lang="pt-BR" sz="2000" dirty="0" err="1" smtClean="0"/>
              <a:t>fixed</a:t>
            </a:r>
            <a:r>
              <a:rPr lang="pt-BR" sz="2000" dirty="0" smtClean="0"/>
              <a:t>: posição do elemento em relação a janela do documento</a:t>
            </a:r>
          </a:p>
          <a:p>
            <a:pPr lvl="1"/>
            <a:r>
              <a:rPr lang="pt-BR" sz="2000" dirty="0" smtClean="0"/>
              <a:t>position </a:t>
            </a:r>
            <a:r>
              <a:rPr lang="pt-BR" sz="2000" dirty="0" err="1" smtClean="0"/>
              <a:t>static</a:t>
            </a:r>
            <a:r>
              <a:rPr lang="pt-BR" sz="2000" dirty="0" smtClean="0"/>
              <a:t>: valor default, usado para desativar explicitamente a posição</a:t>
            </a:r>
          </a:p>
          <a:p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20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Tables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Células não tem margens, mas tem bordas e preenchimento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Podemos usar </a:t>
            </a:r>
            <a:r>
              <a:rPr lang="pt-BR" sz="2400" dirty="0" err="1" smtClean="0"/>
              <a:t>empty-cells</a:t>
            </a:r>
            <a:r>
              <a:rPr lang="pt-BR" sz="2400" dirty="0" smtClean="0"/>
              <a:t> </a:t>
            </a:r>
            <a:r>
              <a:rPr lang="pt-BR" sz="2400" dirty="0" err="1" smtClean="0"/>
              <a:t>hide</a:t>
            </a:r>
            <a:r>
              <a:rPr lang="pt-BR" sz="2400" dirty="0" smtClean="0"/>
              <a:t> ou show para exibir ou mostrar células de uma tabela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Podemos alterar a posição da </a:t>
            </a:r>
            <a:r>
              <a:rPr lang="pt-BR" sz="2400" dirty="0" err="1" smtClean="0"/>
              <a:t>caption</a:t>
            </a:r>
            <a:r>
              <a:rPr lang="pt-BR" sz="2400" dirty="0" smtClean="0"/>
              <a:t> da tabela com o atributo </a:t>
            </a:r>
            <a:r>
              <a:rPr lang="pt-BR" sz="2400" dirty="0" err="1" smtClean="0"/>
              <a:t>caption-side</a:t>
            </a:r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960267"/>
      </p:ext>
    </p:extLst>
  </p:cSld>
  <p:clrMapOvr>
    <a:masterClrMapping/>
  </p:clrMapOvr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pptCA87.tmp</Template>
  <TotalTime>8370</TotalTime>
  <Words>404</Words>
  <Application>Microsoft Office PowerPoint</Application>
  <PresentationFormat>Apresentação na tela (4:3)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pptCA87.tmp</vt:lpstr>
      <vt:lpstr>CSS</vt:lpstr>
      <vt:lpstr>Overview</vt:lpstr>
      <vt:lpstr>Declaring style</vt:lpstr>
      <vt:lpstr>Cascading and inheritance</vt:lpstr>
      <vt:lpstr>Text styles</vt:lpstr>
      <vt:lpstr>Lists</vt:lpstr>
      <vt:lpstr>Boxes</vt:lpstr>
      <vt:lpstr>Layout</vt:lpstr>
      <vt:lpstr>Tables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829</cp:revision>
  <cp:lastPrinted>2016-01-19T16:38:17Z</cp:lastPrinted>
  <dcterms:created xsi:type="dcterms:W3CDTF">2014-06-11T11:16:34Z</dcterms:created>
  <dcterms:modified xsi:type="dcterms:W3CDTF">2016-07-29T11:50:58Z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