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kDWsxapfYfNbF6lHfiRoFNiE7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AEC0BC-F5A6-4C09-99EF-239C414B0159}">
  <a:tblStyle styleId="{12AEC0BC-F5A6-4C09-99EF-239C414B015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0" name="Shape 30"/>
        <p:cNvGrpSpPr/>
        <p:nvPr/>
      </p:nvGrpSpPr>
      <p:grpSpPr>
        <a:xfrm>
          <a:off x="0" y="0"/>
          <a:ext cx="0" cy="0"/>
          <a:chOff x="0" y="0"/>
          <a:chExt cx="0" cy="0"/>
        </a:xfrm>
      </p:grpSpPr>
      <p:sp>
        <p:nvSpPr>
          <p:cNvPr id="31" name="Google Shape;31;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23A57"/>
            </a:gs>
            <a:gs pos="25000">
              <a:srgbClr val="523A57"/>
            </a:gs>
            <a:gs pos="42000">
              <a:srgbClr val="C8912D"/>
            </a:gs>
            <a:gs pos="58000">
              <a:srgbClr val="865E5E"/>
            </a:gs>
            <a:gs pos="74000">
              <a:srgbClr val="272763"/>
            </a:gs>
            <a:gs pos="100000">
              <a:srgbClr val="272763"/>
            </a:gs>
          </a:gsLst>
          <a:lin ang="19199999" scaled="0"/>
        </a:gra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pic>
        <p:nvPicPr>
          <p:cNvPr id="85" name="Google Shape;85;p1"/>
          <p:cNvPicPr preferRelativeResize="0"/>
          <p:nvPr/>
        </p:nvPicPr>
        <p:blipFill rotWithShape="1">
          <a:blip r:embed="rId3">
            <a:alphaModFix/>
          </a:blip>
          <a:srcRect b="0" l="0" r="0" t="0"/>
          <a:stretch/>
        </p:blipFill>
        <p:spPr>
          <a:xfrm>
            <a:off x="317917" y="245954"/>
            <a:ext cx="11556165" cy="6366092"/>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a:off x="578815" y="412117"/>
            <a:ext cx="3029975" cy="1420491"/>
          </a:xfrm>
          <a:prstGeom prst="rect">
            <a:avLst/>
          </a:prstGeom>
          <a:noFill/>
          <a:ln>
            <a:noFill/>
          </a:ln>
        </p:spPr>
      </p:pic>
      <p:pic>
        <p:nvPicPr>
          <p:cNvPr id="87" name="Google Shape;87;p1"/>
          <p:cNvPicPr preferRelativeResize="0"/>
          <p:nvPr/>
        </p:nvPicPr>
        <p:blipFill rotWithShape="1">
          <a:blip r:embed="rId5">
            <a:alphaModFix/>
          </a:blip>
          <a:srcRect b="0" l="0" r="0" t="0"/>
          <a:stretch/>
        </p:blipFill>
        <p:spPr>
          <a:xfrm>
            <a:off x="9177542" y="184469"/>
            <a:ext cx="2828789" cy="1481456"/>
          </a:xfrm>
          <a:prstGeom prst="rect">
            <a:avLst/>
          </a:prstGeom>
          <a:noFill/>
          <a:ln>
            <a:noFill/>
          </a:ln>
        </p:spPr>
      </p:pic>
      <p:sp>
        <p:nvSpPr>
          <p:cNvPr id="88" name="Google Shape;88;p1"/>
          <p:cNvSpPr txBox="1"/>
          <p:nvPr/>
        </p:nvSpPr>
        <p:spPr>
          <a:xfrm>
            <a:off x="2049749" y="1727410"/>
            <a:ext cx="8092500" cy="183070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600"/>
              <a:buFont typeface="Arial"/>
              <a:buNone/>
            </a:pPr>
            <a:r>
              <a:rPr b="0" i="0" lang="es-419" sz="4000" u="none" cap="none" strike="noStrike">
                <a:solidFill>
                  <a:srgbClr val="272763"/>
                </a:solidFill>
                <a:latin typeface="Calibri"/>
                <a:ea typeface="Calibri"/>
                <a:cs typeface="Calibri"/>
                <a:sym typeface="Calibri"/>
              </a:rPr>
              <a:t>Curso: </a:t>
            </a:r>
            <a:endParaRPr/>
          </a:p>
          <a:p>
            <a:pPr indent="0" lvl="0" marL="0" marR="0" rtl="0" algn="ctr">
              <a:lnSpc>
                <a:spcPct val="100000"/>
              </a:lnSpc>
              <a:spcBef>
                <a:spcPts val="0"/>
              </a:spcBef>
              <a:spcAft>
                <a:spcPts val="0"/>
              </a:spcAft>
              <a:buClr>
                <a:srgbClr val="000000"/>
              </a:buClr>
              <a:buSzPts val="6600"/>
              <a:buFont typeface="Arial"/>
              <a:buNone/>
            </a:pPr>
            <a:r>
              <a:rPr b="1" i="0" lang="es-419" sz="4000" u="none" cap="none" strike="noStrike">
                <a:solidFill>
                  <a:srgbClr val="272763"/>
                </a:solidFill>
                <a:latin typeface="Calibri"/>
                <a:ea typeface="Calibri"/>
                <a:cs typeface="Calibri"/>
                <a:sym typeface="Calibri"/>
              </a:rPr>
              <a:t>Introducción a la Analítica de datos con Python</a:t>
            </a:r>
            <a:endParaRPr b="0" i="0" sz="700" u="none" cap="none" strike="noStrike">
              <a:solidFill>
                <a:srgbClr val="272763"/>
              </a:solidFill>
              <a:latin typeface="Arial"/>
              <a:ea typeface="Arial"/>
              <a:cs typeface="Arial"/>
              <a:sym typeface="Arial"/>
            </a:endParaRPr>
          </a:p>
        </p:txBody>
      </p:sp>
      <p:pic>
        <p:nvPicPr>
          <p:cNvPr id="89" name="Google Shape;89;p1"/>
          <p:cNvPicPr preferRelativeResize="0"/>
          <p:nvPr/>
        </p:nvPicPr>
        <p:blipFill rotWithShape="1">
          <a:blip r:embed="rId6">
            <a:alphaModFix/>
          </a:blip>
          <a:srcRect b="0" l="0" r="0" t="0"/>
          <a:stretch/>
        </p:blipFill>
        <p:spPr>
          <a:xfrm>
            <a:off x="4784058" y="4120100"/>
            <a:ext cx="2623881" cy="1475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0"/>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64" name="Google Shape;164;p10"/>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Variables </a:t>
            </a:r>
            <a:endParaRPr b="1" sz="3600">
              <a:solidFill>
                <a:srgbClr val="002060"/>
              </a:solidFill>
            </a:endParaRPr>
          </a:p>
        </p:txBody>
      </p:sp>
      <p:sp>
        <p:nvSpPr>
          <p:cNvPr id="165" name="Google Shape;165;p10"/>
          <p:cNvSpPr txBox="1"/>
          <p:nvPr/>
        </p:nvSpPr>
        <p:spPr>
          <a:xfrm>
            <a:off x="463826" y="1690688"/>
            <a:ext cx="11264348"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Arial"/>
                <a:ea typeface="Arial"/>
                <a:cs typeface="Arial"/>
                <a:sym typeface="Arial"/>
              </a:rPr>
              <a:t>Ahora, es cierto que las variables cualitativas no tienen un sentido aritmético, pero ¿Qué pasa si tengo una pregunta que pide evaluar un servicio de la siguiente forma?</a:t>
            </a:r>
            <a:endParaRPr/>
          </a:p>
        </p:txBody>
      </p:sp>
      <p:pic>
        <p:nvPicPr>
          <p:cNvPr id="166" name="Google Shape;166;p10"/>
          <p:cNvPicPr preferRelativeResize="0"/>
          <p:nvPr/>
        </p:nvPicPr>
        <p:blipFill rotWithShape="1">
          <a:blip r:embed="rId4">
            <a:alphaModFix/>
          </a:blip>
          <a:srcRect b="0" l="0" r="0" t="0"/>
          <a:stretch/>
        </p:blipFill>
        <p:spPr>
          <a:xfrm>
            <a:off x="3180977" y="2413219"/>
            <a:ext cx="5830046" cy="1738098"/>
          </a:xfrm>
          <a:prstGeom prst="rect">
            <a:avLst/>
          </a:prstGeom>
          <a:noFill/>
          <a:ln cap="flat" cmpd="sng" w="9525">
            <a:solidFill>
              <a:schemeClr val="dk2"/>
            </a:solidFill>
            <a:prstDash val="solid"/>
            <a:round/>
            <a:headEnd len="sm" w="sm" type="none"/>
            <a:tailEnd len="sm" w="sm" type="none"/>
          </a:ln>
        </p:spPr>
      </p:pic>
      <p:sp>
        <p:nvSpPr>
          <p:cNvPr id="167" name="Google Shape;167;p10"/>
          <p:cNvSpPr txBox="1"/>
          <p:nvPr/>
        </p:nvSpPr>
        <p:spPr>
          <a:xfrm>
            <a:off x="524535" y="4253948"/>
            <a:ext cx="11350974" cy="1918678"/>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Aunque pudiera parecer una variable discreta, lo cierto es que no se puede afirmar que alguien que marca 4, le gustó el servicio </a:t>
            </a:r>
            <a:r>
              <a:rPr lang="es-419" sz="1600">
                <a:solidFill>
                  <a:schemeClr val="dk1"/>
                </a:solidFill>
                <a:latin typeface="Arial"/>
                <a:ea typeface="Arial"/>
                <a:cs typeface="Arial"/>
                <a:sym typeface="Arial"/>
              </a:rPr>
              <a:t>más</a:t>
            </a:r>
            <a:r>
              <a:rPr b="0" i="0" lang="es-419" sz="1600" u="none" cap="none" strike="noStrike">
                <a:solidFill>
                  <a:schemeClr val="dk1"/>
                </a:solidFill>
                <a:latin typeface="Arial"/>
                <a:ea typeface="Arial"/>
                <a:cs typeface="Arial"/>
                <a:sym typeface="Arial"/>
              </a:rPr>
              <a:t> de quien marcó 2, porque las preferencias son subjetivas, y no necesariamente compatibles entre sujetos. Así, si bien podemos reemplazar las etiquetas o palabras por números (en este caso valores entre 1 y 5), estas no pueden simplemente promediarse o aplicar otro cálculo.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Existen formas apropiadas de resumir la información según el tipo de variable que se tenga, lo que veremos en los siguientes apartados. Ahora volvamos al código.</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1"/>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73" name="Google Shape;173;p11"/>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Ejercicio 1</a:t>
            </a:r>
            <a:endParaRPr b="1" sz="3600">
              <a:solidFill>
                <a:srgbClr val="002060"/>
              </a:solidFill>
            </a:endParaRPr>
          </a:p>
        </p:txBody>
      </p:sp>
      <p:sp>
        <p:nvSpPr>
          <p:cNvPr id="174" name="Google Shape;174;p11"/>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800"/>
              <a:buNone/>
            </a:pPr>
            <a:r>
              <a:rPr b="0" i="0" lang="es-419" sz="1800" u="none" cap="none" strike="noStrike">
                <a:solidFill>
                  <a:schemeClr val="dk1"/>
                </a:solidFill>
                <a:latin typeface="Arial"/>
                <a:ea typeface="Arial"/>
                <a:cs typeface="Arial"/>
                <a:sym typeface="Arial"/>
              </a:rPr>
              <a:t>Clasifica las siguientes variables</a:t>
            </a:r>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graphicFrame>
        <p:nvGraphicFramePr>
          <p:cNvPr id="175" name="Google Shape;175;p11"/>
          <p:cNvGraphicFramePr/>
          <p:nvPr/>
        </p:nvGraphicFramePr>
        <p:xfrm>
          <a:off x="1048578" y="2403209"/>
          <a:ext cx="3000000" cy="3000000"/>
        </p:xfrm>
        <a:graphic>
          <a:graphicData uri="http://schemas.openxmlformats.org/drawingml/2006/table">
            <a:tbl>
              <a:tblPr>
                <a:noFill/>
                <a:tableStyleId>{12AEC0BC-F5A6-4C09-99EF-239C414B0159}</a:tableStyleId>
              </a:tblPr>
              <a:tblGrid>
                <a:gridCol w="2523700"/>
                <a:gridCol w="2523700"/>
                <a:gridCol w="2523700"/>
                <a:gridCol w="2523700"/>
              </a:tblGrid>
              <a:tr h="570450">
                <a:tc>
                  <a:txBody>
                    <a:bodyPr/>
                    <a:lstStyle/>
                    <a:p>
                      <a:pPr indent="0" lvl="0" marL="0" marR="0" rtl="0" algn="l">
                        <a:lnSpc>
                          <a:spcPct val="100000"/>
                        </a:lnSpc>
                        <a:spcBef>
                          <a:spcPts val="0"/>
                        </a:spcBef>
                        <a:spcAft>
                          <a:spcPts val="0"/>
                        </a:spcAft>
                        <a:buClr>
                          <a:srgbClr val="000000"/>
                        </a:buClr>
                        <a:buSzPts val="1400"/>
                        <a:buFont typeface="Arial"/>
                        <a:buNone/>
                      </a:pPr>
                      <a:r>
                        <a:rPr b="1" lang="es-419" sz="1600" u="none" cap="none" strike="noStrike">
                          <a:latin typeface="Arial"/>
                          <a:ea typeface="Arial"/>
                          <a:cs typeface="Arial"/>
                          <a:sym typeface="Arial"/>
                        </a:rPr>
                        <a:t>Cantidad de pulmones de las personas</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s-419" sz="1600" u="none" cap="none" strike="noStrike">
                          <a:latin typeface="Arial"/>
                          <a:ea typeface="Arial"/>
                          <a:cs typeface="Arial"/>
                          <a:sym typeface="Arial"/>
                        </a:rPr>
                        <a:t>Nacionalidad de un grupo de sujetos</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s-419" sz="1600" u="none" cap="none" strike="noStrike">
                          <a:latin typeface="Arial"/>
                          <a:ea typeface="Arial"/>
                          <a:cs typeface="Arial"/>
                          <a:sym typeface="Arial"/>
                        </a:rPr>
                        <a:t>Grado de lesiones de un paciente (leves, moderadas, graves)</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s-419" sz="1600" u="none" cap="none" strike="noStrike">
                          <a:latin typeface="Arial"/>
                          <a:ea typeface="Arial"/>
                          <a:cs typeface="Arial"/>
                          <a:sym typeface="Arial"/>
                        </a:rPr>
                        <a:t>Radio de una circunferencia</a:t>
                      </a:r>
                      <a:endParaRPr b="1" sz="1600" u="none" cap="none" strike="noStrike">
                        <a:latin typeface="Arial"/>
                        <a:ea typeface="Arial"/>
                        <a:cs typeface="Arial"/>
                        <a:sym typeface="Arial"/>
                      </a:endParaRPr>
                    </a:p>
                  </a:txBody>
                  <a:tcPr marT="91425" marB="91425" marR="91425" marL="91425"/>
                </a:tc>
              </a:tr>
              <a:tr h="570450">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Nominal</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Nominal</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Nominal</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Nominal</a:t>
                      </a:r>
                      <a:endParaRPr sz="1600" u="none" cap="none" strike="noStrike">
                        <a:latin typeface="Arial"/>
                        <a:ea typeface="Arial"/>
                        <a:cs typeface="Arial"/>
                        <a:sym typeface="Arial"/>
                      </a:endParaRPr>
                    </a:p>
                  </a:txBody>
                  <a:tcPr marT="91425" marB="91425" marR="91425" marL="91425"/>
                </a:tc>
              </a:tr>
              <a:tr h="570450">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Ordinal</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Ordinal</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Ordinal</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Ordinal</a:t>
                      </a:r>
                      <a:endParaRPr sz="1600" u="none" cap="none" strike="noStrike">
                        <a:latin typeface="Arial"/>
                        <a:ea typeface="Arial"/>
                        <a:cs typeface="Arial"/>
                        <a:sym typeface="Arial"/>
                      </a:endParaRPr>
                    </a:p>
                  </a:txBody>
                  <a:tcPr marT="91425" marB="91425" marR="91425" marL="91425"/>
                </a:tc>
              </a:tr>
              <a:tr h="570450">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Discreta</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Discreta</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Discreta</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Discreta</a:t>
                      </a:r>
                      <a:endParaRPr sz="1600" u="none" cap="none" strike="noStrike">
                        <a:latin typeface="Arial"/>
                        <a:ea typeface="Arial"/>
                        <a:cs typeface="Arial"/>
                        <a:sym typeface="Arial"/>
                      </a:endParaRPr>
                    </a:p>
                  </a:txBody>
                  <a:tcPr marT="91425" marB="91425" marR="91425" marL="91425"/>
                </a:tc>
              </a:tr>
              <a:tr h="570450">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Continua</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Continua</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Continua</a:t>
                      </a:r>
                      <a:endParaRPr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419" sz="1600" u="none" cap="none" strike="noStrike">
                          <a:latin typeface="Arial"/>
                          <a:ea typeface="Arial"/>
                          <a:cs typeface="Arial"/>
                          <a:sym typeface="Arial"/>
                        </a:rPr>
                        <a:t>Continua</a:t>
                      </a:r>
                      <a:endParaRPr sz="1600" u="none" cap="none" strike="noStrike">
                        <a:latin typeface="Arial"/>
                        <a:ea typeface="Arial"/>
                        <a:cs typeface="Arial"/>
                        <a:sym typeface="Aria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2"/>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81" name="Google Shape;181;p12"/>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Ejercicio 1</a:t>
            </a:r>
            <a:endParaRPr b="1" sz="3600">
              <a:solidFill>
                <a:srgbClr val="002060"/>
              </a:solidFill>
            </a:endParaRPr>
          </a:p>
        </p:txBody>
      </p:sp>
      <p:sp>
        <p:nvSpPr>
          <p:cNvPr id="182" name="Google Shape;182;p12"/>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800"/>
              <a:buNone/>
            </a:pPr>
            <a:r>
              <a:rPr b="0" i="0" lang="es-419" sz="1800" u="none" cap="none" strike="noStrike">
                <a:solidFill>
                  <a:schemeClr val="dk1"/>
                </a:solidFill>
                <a:latin typeface="Arial"/>
                <a:ea typeface="Arial"/>
                <a:cs typeface="Arial"/>
                <a:sym typeface="Arial"/>
              </a:rPr>
              <a:t>Respuesta: </a:t>
            </a:r>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pic>
        <p:nvPicPr>
          <p:cNvPr id="183" name="Google Shape;183;p12"/>
          <p:cNvPicPr preferRelativeResize="0"/>
          <p:nvPr/>
        </p:nvPicPr>
        <p:blipFill rotWithShape="1">
          <a:blip r:embed="rId4">
            <a:alphaModFix/>
          </a:blip>
          <a:srcRect b="0" l="0" r="0" t="0"/>
          <a:stretch/>
        </p:blipFill>
        <p:spPr>
          <a:xfrm>
            <a:off x="1172817" y="2437534"/>
            <a:ext cx="9846365" cy="33934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14"/>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89" name="Google Shape;189;p14"/>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Simulación de datos</a:t>
            </a:r>
            <a:endParaRPr b="1" sz="3600">
              <a:solidFill>
                <a:srgbClr val="002060"/>
              </a:solidFill>
            </a:endParaRPr>
          </a:p>
        </p:txBody>
      </p:sp>
      <p:sp>
        <p:nvSpPr>
          <p:cNvPr id="190" name="Google Shape;190;p14"/>
          <p:cNvSpPr txBox="1"/>
          <p:nvPr>
            <p:ph idx="1" type="body"/>
          </p:nvPr>
        </p:nvSpPr>
        <p:spPr>
          <a:xfrm>
            <a:off x="838200" y="1510748"/>
            <a:ext cx="10515600" cy="4862756"/>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Arial"/>
                <a:ea typeface="Arial"/>
                <a:cs typeface="Arial"/>
                <a:sym typeface="Arial"/>
              </a:rPr>
              <a:t>La simulación de datos es una herramienta muy poderosa para entender cómo funciona la probabilidad y la estadística en general. </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Arial"/>
                <a:ea typeface="Arial"/>
                <a:cs typeface="Arial"/>
                <a:sym typeface="Arial"/>
              </a:rPr>
              <a:t>Para esto, usaremos la librería “</a:t>
            </a:r>
            <a:r>
              <a:rPr b="1" i="0" lang="es-419" sz="1800" u="none" cap="none" strike="noStrike">
                <a:solidFill>
                  <a:srgbClr val="385623"/>
                </a:solidFill>
                <a:latin typeface="Arial"/>
                <a:ea typeface="Arial"/>
                <a:cs typeface="Arial"/>
                <a:sym typeface="Arial"/>
              </a:rPr>
              <a:t>numpy”</a:t>
            </a:r>
            <a:r>
              <a:rPr b="0" i="0" lang="es-419" sz="1800" u="none" cap="none" strike="noStrike">
                <a:solidFill>
                  <a:schemeClr val="dk1"/>
                </a:solidFill>
                <a:latin typeface="Arial"/>
                <a:ea typeface="Arial"/>
                <a:cs typeface="Arial"/>
                <a:sym typeface="Arial"/>
              </a:rPr>
              <a:t> generando 100 números aleatorios, que haremos de cuenta, son las edades de 100 personas elegidas al azar.</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Arial"/>
                <a:ea typeface="Arial"/>
                <a:cs typeface="Arial"/>
                <a:sym typeface="Arial"/>
              </a:rPr>
              <a:t>Pero antes, debemos usar un procedimiento común en la simulación de datos, que se conoce como fijar o asignar las </a:t>
            </a:r>
            <a:r>
              <a:rPr b="1" i="0" lang="es-419" sz="1800" u="none" cap="none" strike="noStrike">
                <a:solidFill>
                  <a:schemeClr val="dk1"/>
                </a:solidFill>
                <a:latin typeface="Arial"/>
                <a:ea typeface="Arial"/>
                <a:cs typeface="Arial"/>
                <a:sym typeface="Arial"/>
              </a:rPr>
              <a:t>semillas</a:t>
            </a:r>
            <a:r>
              <a:rPr b="0" i="0" lang="es-419" sz="1800" u="none" cap="none" strike="noStrike">
                <a:solidFill>
                  <a:schemeClr val="dk1"/>
                </a:solidFill>
                <a:latin typeface="Arial"/>
                <a:ea typeface="Arial"/>
                <a:cs typeface="Arial"/>
                <a:sym typeface="Arial"/>
              </a:rPr>
              <a:t>. Una propiedad interesante de las computadoras es que son máquinas deterministas, esto es, siguen un patrón definido, predecible en función de los parámetros de ingreso, por ello no son capaces de homologar, totalmente, la aleatoriedad del mundo real.</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Arial"/>
                <a:ea typeface="Arial"/>
                <a:cs typeface="Arial"/>
                <a:sym typeface="Arial"/>
              </a:rPr>
              <a:t>Para ello, usan ciertos algoritmos que buscan aproximarse a la aleatoriedad, y aunque no lo logran, su resultado pseudoaleatorio es suficientemente bueno por lo menos a pequeñas escalas, que es a la que nos remitiremos.</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rgbClr val="000000"/>
                </a:solidFill>
                <a:latin typeface="Arial"/>
                <a:ea typeface="Arial"/>
                <a:cs typeface="Arial"/>
                <a:sym typeface="Arial"/>
              </a:rPr>
              <a:t>Interesante ¿no?</a:t>
            </a:r>
            <a:endParaRPr/>
          </a:p>
          <a:p>
            <a:pPr indent="0" lvl="0" marL="0" rtl="0" algn="l">
              <a:lnSpc>
                <a:spcPct val="90000"/>
              </a:lnSpc>
              <a:spcBef>
                <a:spcPts val="1000"/>
              </a:spcBef>
              <a:spcAft>
                <a:spcPts val="0"/>
              </a:spcAft>
              <a:buClr>
                <a:schemeClr val="dk1"/>
              </a:buClr>
              <a:buSzPts val="1800"/>
              <a:buNone/>
            </a:pPr>
            <a:br>
              <a:rPr lang="es-419" sz="1800">
                <a:latin typeface="Arial"/>
                <a:ea typeface="Arial"/>
                <a:cs typeface="Arial"/>
                <a:sym typeface="Arial"/>
              </a:rPr>
            </a:br>
            <a:endParaRPr b="1" sz="18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1800"/>
              <a:buNone/>
            </a:pPr>
            <a:r>
              <a:t/>
            </a:r>
            <a:endParaRPr b="1" i="0" sz="1800" u="none" strike="noStrike">
              <a:solidFill>
                <a:srgbClr val="0C0C0C"/>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5"/>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96" name="Google Shape;196;p15"/>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Simulación de datos</a:t>
            </a:r>
            <a:endParaRPr b="1" sz="3600">
              <a:solidFill>
                <a:srgbClr val="002060"/>
              </a:solidFill>
            </a:endParaRPr>
          </a:p>
        </p:txBody>
      </p:sp>
      <p:sp>
        <p:nvSpPr>
          <p:cNvPr id="197" name="Google Shape;197;p15"/>
          <p:cNvSpPr txBox="1"/>
          <p:nvPr>
            <p:ph idx="1" type="body"/>
          </p:nvPr>
        </p:nvSpPr>
        <p:spPr>
          <a:xfrm>
            <a:off x="838200" y="1690688"/>
            <a:ext cx="10515600" cy="4683125"/>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¿Cuál es la función de estas “semillas”? Dado que el algoritmo que usan los computadores es pseudoaleatorio, al igual que una función, pueden tomar como parámetro un valor sobre el cual comenzar a producir tales valores pseudoaleatorios: ese valor se llama </a:t>
            </a:r>
            <a:r>
              <a:rPr b="1" i="0" lang="es-419" sz="1600" u="none" cap="none" strike="noStrike">
                <a:solidFill>
                  <a:schemeClr val="dk1"/>
                </a:solidFill>
                <a:latin typeface="Arial"/>
                <a:ea typeface="Arial"/>
                <a:cs typeface="Arial"/>
                <a:sym typeface="Arial"/>
              </a:rPr>
              <a:t>semilla</a:t>
            </a:r>
            <a:r>
              <a:rPr b="0" i="0" lang="es-419"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De esta manera, si otra persona quisiera reproducir nuestros resultados, al usar el mismo valor de nuestras </a:t>
            </a:r>
            <a:r>
              <a:rPr b="1" i="0" lang="es-419" sz="1600" u="none" cap="none" strike="noStrike">
                <a:solidFill>
                  <a:schemeClr val="dk1"/>
                </a:solidFill>
                <a:latin typeface="Arial"/>
                <a:ea typeface="Arial"/>
                <a:cs typeface="Arial"/>
                <a:sym typeface="Arial"/>
              </a:rPr>
              <a:t>semillas</a:t>
            </a:r>
            <a:r>
              <a:rPr b="0" i="0" lang="es-419" sz="1600" u="none" cap="none" strike="noStrike">
                <a:solidFill>
                  <a:schemeClr val="dk1"/>
                </a:solidFill>
                <a:latin typeface="Arial"/>
                <a:ea typeface="Arial"/>
                <a:cs typeface="Arial"/>
                <a:sym typeface="Arial"/>
              </a:rPr>
              <a:t> puede llegar a producir nuestros mismos números aleatorios.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Para asignar las semillas usaremos la función </a:t>
            </a:r>
            <a:r>
              <a:rPr b="1" i="0" lang="es-419" sz="1600" u="none" cap="none" strike="noStrike">
                <a:solidFill>
                  <a:srgbClr val="9900FF"/>
                </a:solidFill>
                <a:latin typeface="Arial"/>
                <a:ea typeface="Arial"/>
                <a:cs typeface="Arial"/>
                <a:sym typeface="Arial"/>
              </a:rPr>
              <a:t>seed()</a:t>
            </a:r>
            <a:r>
              <a:rPr b="0" i="0" lang="es-419" sz="1600" u="none" cap="none" strike="noStrike">
                <a:solidFill>
                  <a:schemeClr val="dk1"/>
                </a:solidFill>
                <a:latin typeface="Arial"/>
                <a:ea typeface="Arial"/>
                <a:cs typeface="Arial"/>
                <a:sym typeface="Arial"/>
              </a:rPr>
              <a:t>, y para generar números aleatorios usaremos la función </a:t>
            </a:r>
            <a:r>
              <a:rPr b="1" i="0" lang="es-419" sz="1600" u="none" cap="none" strike="noStrike">
                <a:solidFill>
                  <a:srgbClr val="9900FF"/>
                </a:solidFill>
                <a:latin typeface="Arial"/>
                <a:ea typeface="Arial"/>
                <a:cs typeface="Arial"/>
                <a:sym typeface="Arial"/>
              </a:rPr>
              <a:t>randint()</a:t>
            </a:r>
            <a:r>
              <a:rPr b="0" i="0" lang="es-419" sz="1600" u="none" cap="none" strike="noStrike">
                <a:solidFill>
                  <a:schemeClr val="dk1"/>
                </a:solidFill>
                <a:latin typeface="Arial"/>
                <a:ea typeface="Arial"/>
                <a:cs typeface="Arial"/>
                <a:sym typeface="Arial"/>
              </a:rPr>
              <a:t>, la cual recibe 3 parámetros: el número mínimo, el máximo, y la cantidad de valores a generar. En el siguiente ejemplo se generan 5 valores en el rango de 0 a 10 (al valor máximo debes sumarle una unidad, de lo contrario no es incluido). </a:t>
            </a:r>
            <a:endParaRPr b="0" i="0" sz="1600" u="none" cap="none" strike="noStrike">
              <a:solidFill>
                <a:schemeClr val="dk1"/>
              </a:solidFill>
              <a:latin typeface="Arial"/>
              <a:ea typeface="Arial"/>
              <a:cs typeface="Arial"/>
              <a:sym typeface="Arial"/>
            </a:endParaRPr>
          </a:p>
        </p:txBody>
      </p:sp>
      <p:sp>
        <p:nvSpPr>
          <p:cNvPr id="198" name="Google Shape;198;p15"/>
          <p:cNvSpPr txBox="1"/>
          <p:nvPr/>
        </p:nvSpPr>
        <p:spPr>
          <a:xfrm>
            <a:off x="1199599" y="4686625"/>
            <a:ext cx="29148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s-419" sz="1600" u="none" cap="none" strike="noStrike">
                <a:solidFill>
                  <a:srgbClr val="000000"/>
                </a:solidFill>
                <a:latin typeface="Arial"/>
                <a:ea typeface="Arial"/>
                <a:cs typeface="Arial"/>
                <a:sym typeface="Arial"/>
              </a:rPr>
              <a:t>randint(0, 11, 5)</a:t>
            </a:r>
            <a:endParaRPr b="0" i="0" sz="1600" u="none" cap="none" strike="noStrike">
              <a:solidFill>
                <a:srgbClr val="000000"/>
              </a:solidFill>
              <a:latin typeface="Arial"/>
              <a:ea typeface="Arial"/>
              <a:cs typeface="Arial"/>
              <a:sym typeface="Arial"/>
            </a:endParaRPr>
          </a:p>
        </p:txBody>
      </p:sp>
      <p:sp>
        <p:nvSpPr>
          <p:cNvPr id="199" name="Google Shape;199;p15"/>
          <p:cNvSpPr txBox="1"/>
          <p:nvPr/>
        </p:nvSpPr>
        <p:spPr>
          <a:xfrm>
            <a:off x="958225" y="5515075"/>
            <a:ext cx="1168800" cy="677078"/>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419" sz="1600" u="none" cap="none" strike="noStrike">
                <a:solidFill>
                  <a:srgbClr val="000000"/>
                </a:solidFill>
                <a:latin typeface="Arial"/>
                <a:ea typeface="Arial"/>
                <a:cs typeface="Arial"/>
                <a:sym typeface="Arial"/>
              </a:rPr>
              <a:t>Valor mínimo</a:t>
            </a:r>
            <a:endParaRPr b="0" i="0" sz="1600" u="none" cap="none" strike="noStrike">
              <a:solidFill>
                <a:srgbClr val="000000"/>
              </a:solidFill>
              <a:latin typeface="Arial"/>
              <a:ea typeface="Arial"/>
              <a:cs typeface="Arial"/>
              <a:sym typeface="Arial"/>
            </a:endParaRPr>
          </a:p>
        </p:txBody>
      </p:sp>
      <p:sp>
        <p:nvSpPr>
          <p:cNvPr id="200" name="Google Shape;200;p15"/>
          <p:cNvSpPr txBox="1"/>
          <p:nvPr/>
        </p:nvSpPr>
        <p:spPr>
          <a:xfrm>
            <a:off x="2072600" y="5515075"/>
            <a:ext cx="1168800" cy="92329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419" sz="1600" u="none" cap="none" strike="noStrike">
                <a:solidFill>
                  <a:srgbClr val="000000"/>
                </a:solidFill>
                <a:latin typeface="Arial"/>
                <a:ea typeface="Arial"/>
                <a:cs typeface="Arial"/>
                <a:sym typeface="Arial"/>
              </a:rPr>
              <a:t>Valor máximo + 1</a:t>
            </a:r>
            <a:endParaRPr b="0" i="0" sz="1600" u="none" cap="none" strike="noStrike">
              <a:solidFill>
                <a:srgbClr val="000000"/>
              </a:solidFill>
              <a:latin typeface="Arial"/>
              <a:ea typeface="Arial"/>
              <a:cs typeface="Arial"/>
              <a:sym typeface="Arial"/>
            </a:endParaRPr>
          </a:p>
        </p:txBody>
      </p:sp>
      <p:sp>
        <p:nvSpPr>
          <p:cNvPr id="201" name="Google Shape;201;p15"/>
          <p:cNvSpPr txBox="1"/>
          <p:nvPr/>
        </p:nvSpPr>
        <p:spPr>
          <a:xfrm>
            <a:off x="3313700" y="5515075"/>
            <a:ext cx="1168800" cy="677078"/>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419" sz="1600" u="none" cap="none" strike="noStrike">
                <a:solidFill>
                  <a:srgbClr val="000000"/>
                </a:solidFill>
                <a:latin typeface="Arial"/>
                <a:ea typeface="Arial"/>
                <a:cs typeface="Arial"/>
                <a:sym typeface="Arial"/>
              </a:rPr>
              <a:t>Cantidad de valores</a:t>
            </a:r>
            <a:endParaRPr b="0" i="0" sz="1600" u="none" cap="none" strike="noStrike">
              <a:solidFill>
                <a:srgbClr val="000000"/>
              </a:solidFill>
              <a:latin typeface="Arial"/>
              <a:ea typeface="Arial"/>
              <a:cs typeface="Arial"/>
              <a:sym typeface="Arial"/>
            </a:endParaRPr>
          </a:p>
        </p:txBody>
      </p:sp>
      <p:cxnSp>
        <p:nvCxnSpPr>
          <p:cNvPr id="202" name="Google Shape;202;p15"/>
          <p:cNvCxnSpPr>
            <a:stCxn id="199" idx="0"/>
          </p:cNvCxnSpPr>
          <p:nvPr/>
        </p:nvCxnSpPr>
        <p:spPr>
          <a:xfrm flipH="1" rot="10800000">
            <a:off x="1542625" y="5122975"/>
            <a:ext cx="738600" cy="392100"/>
          </a:xfrm>
          <a:prstGeom prst="straightConnector1">
            <a:avLst/>
          </a:prstGeom>
          <a:noFill/>
          <a:ln cap="flat" cmpd="sng" w="9525">
            <a:solidFill>
              <a:schemeClr val="dk2"/>
            </a:solidFill>
            <a:prstDash val="solid"/>
            <a:round/>
            <a:headEnd len="sm" w="sm" type="none"/>
            <a:tailEnd len="med" w="med" type="triangle"/>
          </a:ln>
        </p:spPr>
      </p:cxnSp>
      <p:cxnSp>
        <p:nvCxnSpPr>
          <p:cNvPr id="203" name="Google Shape;203;p15"/>
          <p:cNvCxnSpPr>
            <a:stCxn id="200" idx="0"/>
          </p:cNvCxnSpPr>
          <p:nvPr/>
        </p:nvCxnSpPr>
        <p:spPr>
          <a:xfrm flipH="1" rot="10800000">
            <a:off x="2657000" y="5260375"/>
            <a:ext cx="1500" cy="254700"/>
          </a:xfrm>
          <a:prstGeom prst="straightConnector1">
            <a:avLst/>
          </a:prstGeom>
          <a:noFill/>
          <a:ln cap="flat" cmpd="sng" w="9525">
            <a:solidFill>
              <a:schemeClr val="dk2"/>
            </a:solidFill>
            <a:prstDash val="solid"/>
            <a:round/>
            <a:headEnd len="sm" w="sm" type="none"/>
            <a:tailEnd len="med" w="med" type="triangle"/>
          </a:ln>
        </p:spPr>
      </p:cxnSp>
      <p:cxnSp>
        <p:nvCxnSpPr>
          <p:cNvPr id="204" name="Google Shape;204;p15"/>
          <p:cNvCxnSpPr>
            <a:stCxn id="201" idx="0"/>
          </p:cNvCxnSpPr>
          <p:nvPr/>
        </p:nvCxnSpPr>
        <p:spPr>
          <a:xfrm rot="10800000">
            <a:off x="3018500" y="5097475"/>
            <a:ext cx="879600" cy="417600"/>
          </a:xfrm>
          <a:prstGeom prst="straightConnector1">
            <a:avLst/>
          </a:prstGeom>
          <a:noFill/>
          <a:ln cap="flat" cmpd="sng" w="9525">
            <a:solidFill>
              <a:schemeClr val="dk2"/>
            </a:solidFill>
            <a:prstDash val="solid"/>
            <a:round/>
            <a:headEnd len="sm" w="sm" type="none"/>
            <a:tailEnd len="med" w="med" type="triangle"/>
          </a:ln>
        </p:spPr>
      </p:cxnSp>
      <p:pic>
        <p:nvPicPr>
          <p:cNvPr id="205" name="Google Shape;205;p15"/>
          <p:cNvPicPr preferRelativeResize="0"/>
          <p:nvPr/>
        </p:nvPicPr>
        <p:blipFill rotWithShape="1">
          <a:blip r:embed="rId4">
            <a:alphaModFix/>
          </a:blip>
          <a:srcRect b="0" l="0" r="0" t="0"/>
          <a:stretch/>
        </p:blipFill>
        <p:spPr>
          <a:xfrm>
            <a:off x="6320337" y="4420800"/>
            <a:ext cx="3652800" cy="179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6"/>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11" name="Google Shape;211;p16"/>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Simulación de datos</a:t>
            </a:r>
            <a:endParaRPr b="1" sz="3600">
              <a:solidFill>
                <a:srgbClr val="002060"/>
              </a:solidFill>
            </a:endParaRPr>
          </a:p>
        </p:txBody>
      </p:sp>
      <p:sp>
        <p:nvSpPr>
          <p:cNvPr id="212" name="Google Shape;212;p16"/>
          <p:cNvSpPr txBox="1"/>
          <p:nvPr>
            <p:ph idx="1" type="body"/>
          </p:nvPr>
        </p:nvSpPr>
        <p:spPr>
          <a:xfrm>
            <a:off x="838200" y="1690688"/>
            <a:ext cx="10515600" cy="4683125"/>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Si ejecutas estas líneas, tu computador reproducirá los mismos números aleatorios que generamos nosotros, esto porque la semilla “1234”,  es el argumento base a partir del cual el computador generará sus números pseudoaleatorios.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La semilla puede ser cualquier valor, está ahí simplemente para efectos de replicar este ejercicio; prueba cambiando las semillas a estos valores, y cada semilla producirá estos respectivos resultados.</a:t>
            </a:r>
            <a:endParaRPr b="0" i="0" sz="1600" u="none" cap="none" strike="noStrike">
              <a:solidFill>
                <a:schemeClr val="dk1"/>
              </a:solidFill>
              <a:latin typeface="Arial"/>
              <a:ea typeface="Arial"/>
              <a:cs typeface="Arial"/>
              <a:sym typeface="Arial"/>
            </a:endParaRPr>
          </a:p>
        </p:txBody>
      </p:sp>
      <p:pic>
        <p:nvPicPr>
          <p:cNvPr id="213" name="Google Shape;213;p16"/>
          <p:cNvPicPr preferRelativeResize="0"/>
          <p:nvPr/>
        </p:nvPicPr>
        <p:blipFill rotWithShape="1">
          <a:blip r:embed="rId4">
            <a:alphaModFix/>
          </a:blip>
          <a:srcRect b="0" l="0" r="0" t="0"/>
          <a:stretch/>
        </p:blipFill>
        <p:spPr>
          <a:xfrm>
            <a:off x="1483121" y="3429351"/>
            <a:ext cx="2271753" cy="1089640"/>
          </a:xfrm>
          <a:prstGeom prst="rect">
            <a:avLst/>
          </a:prstGeom>
          <a:noFill/>
          <a:ln>
            <a:noFill/>
          </a:ln>
        </p:spPr>
      </p:pic>
      <p:pic>
        <p:nvPicPr>
          <p:cNvPr id="214" name="Google Shape;214;p16"/>
          <p:cNvPicPr preferRelativeResize="0"/>
          <p:nvPr/>
        </p:nvPicPr>
        <p:blipFill rotWithShape="1">
          <a:blip r:embed="rId5">
            <a:alphaModFix/>
          </a:blip>
          <a:srcRect b="0" l="0" r="0" t="0"/>
          <a:stretch/>
        </p:blipFill>
        <p:spPr>
          <a:xfrm>
            <a:off x="4276583" y="3429000"/>
            <a:ext cx="2271730" cy="1089640"/>
          </a:xfrm>
          <a:prstGeom prst="rect">
            <a:avLst/>
          </a:prstGeom>
          <a:noFill/>
          <a:ln>
            <a:noFill/>
          </a:ln>
        </p:spPr>
      </p:pic>
      <p:pic>
        <p:nvPicPr>
          <p:cNvPr id="215" name="Google Shape;215;p16"/>
          <p:cNvPicPr preferRelativeResize="0"/>
          <p:nvPr/>
        </p:nvPicPr>
        <p:blipFill rotWithShape="1">
          <a:blip r:embed="rId6">
            <a:alphaModFix/>
          </a:blip>
          <a:srcRect b="0" l="0" r="0" t="0"/>
          <a:stretch/>
        </p:blipFill>
        <p:spPr>
          <a:xfrm>
            <a:off x="7070022" y="3429000"/>
            <a:ext cx="2577561" cy="1089640"/>
          </a:xfrm>
          <a:prstGeom prst="rect">
            <a:avLst/>
          </a:prstGeom>
          <a:noFill/>
          <a:ln>
            <a:noFill/>
          </a:ln>
        </p:spPr>
      </p:pic>
      <p:sp>
        <p:nvSpPr>
          <p:cNvPr id="216" name="Google Shape;216;p16"/>
          <p:cNvSpPr txBox="1"/>
          <p:nvPr/>
        </p:nvSpPr>
        <p:spPr>
          <a:xfrm>
            <a:off x="838201" y="4927972"/>
            <a:ext cx="10515599" cy="10611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Por último es preciso notar que esta función produce un objeto </a:t>
            </a:r>
            <a:r>
              <a:rPr b="0" i="1" lang="es-419" sz="1600" u="none" cap="none" strike="noStrike">
                <a:solidFill>
                  <a:srgbClr val="31538F"/>
                </a:solidFill>
                <a:latin typeface="Arial"/>
                <a:ea typeface="Arial"/>
                <a:cs typeface="Arial"/>
                <a:sym typeface="Arial"/>
              </a:rPr>
              <a:t>array </a:t>
            </a:r>
            <a:r>
              <a:rPr b="0" i="0" lang="es-419" sz="1600" u="none" cap="none" strike="noStrike">
                <a:solidFill>
                  <a:schemeClr val="dk1"/>
                </a:solidFill>
                <a:latin typeface="Arial"/>
                <a:ea typeface="Arial"/>
                <a:cs typeface="Arial"/>
                <a:sym typeface="Arial"/>
              </a:rPr>
              <a:t>de números enteros o discretos, es decir, no devolverá números con decimales, para lo cual usaremos otra función.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Esta colección de números la podremos entender como una “variable”, y realizar operaciones sobre ellas.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7"/>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22" name="Google Shape;222;p17"/>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Simulación de datos</a:t>
            </a:r>
            <a:endParaRPr b="1" sz="3600">
              <a:solidFill>
                <a:srgbClr val="002060"/>
              </a:solidFill>
            </a:endParaRPr>
          </a:p>
        </p:txBody>
      </p:sp>
      <p:sp>
        <p:nvSpPr>
          <p:cNvPr id="223" name="Google Shape;223;p17"/>
          <p:cNvSpPr txBox="1"/>
          <p:nvPr>
            <p:ph idx="1" type="body"/>
          </p:nvPr>
        </p:nvSpPr>
        <p:spPr>
          <a:xfrm>
            <a:off x="838200" y="1690688"/>
            <a:ext cx="10515600" cy="4683125"/>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Por ejemplo, tomemos la edad de 10 personas </a:t>
            </a:r>
            <a:r>
              <a:rPr lang="es-419" sz="1600">
                <a:solidFill>
                  <a:schemeClr val="dk1"/>
                </a:solidFill>
                <a:latin typeface="Arial"/>
                <a:ea typeface="Arial"/>
                <a:cs typeface="Arial"/>
                <a:sym typeface="Arial"/>
              </a:rPr>
              <a:t>de entre</a:t>
            </a:r>
            <a:r>
              <a:rPr b="0" i="0" lang="es-419" sz="1600" u="none" cap="none" strike="noStrike">
                <a:solidFill>
                  <a:schemeClr val="dk1"/>
                </a:solidFill>
                <a:latin typeface="Arial"/>
                <a:ea typeface="Arial"/>
                <a:cs typeface="Arial"/>
                <a:sym typeface="Arial"/>
              </a:rPr>
              <a:t> 5 a 60 años, y cuánto saben sobre dinosaurios en una escala de 0 a 10 (donde 0 es nada, y 10 es mucho). </a:t>
            </a:r>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224" name="Google Shape;224;p17"/>
          <p:cNvPicPr preferRelativeResize="0"/>
          <p:nvPr/>
        </p:nvPicPr>
        <p:blipFill rotWithShape="1">
          <a:blip r:embed="rId4">
            <a:alphaModFix/>
          </a:blip>
          <a:srcRect b="0" l="0" r="0" t="0"/>
          <a:stretch/>
        </p:blipFill>
        <p:spPr>
          <a:xfrm>
            <a:off x="5097025" y="2554251"/>
            <a:ext cx="1556100" cy="313950"/>
          </a:xfrm>
          <a:prstGeom prst="rect">
            <a:avLst/>
          </a:prstGeom>
          <a:noFill/>
          <a:ln>
            <a:noFill/>
          </a:ln>
        </p:spPr>
      </p:pic>
      <p:pic>
        <p:nvPicPr>
          <p:cNvPr id="225" name="Google Shape;225;p17"/>
          <p:cNvPicPr preferRelativeResize="0"/>
          <p:nvPr/>
        </p:nvPicPr>
        <p:blipFill rotWithShape="1">
          <a:blip r:embed="rId5">
            <a:alphaModFix/>
          </a:blip>
          <a:srcRect b="0" l="0" r="0" t="0"/>
          <a:stretch/>
        </p:blipFill>
        <p:spPr>
          <a:xfrm>
            <a:off x="1822825" y="3016251"/>
            <a:ext cx="4110775" cy="762000"/>
          </a:xfrm>
          <a:prstGeom prst="rect">
            <a:avLst/>
          </a:prstGeom>
          <a:noFill/>
          <a:ln>
            <a:noFill/>
          </a:ln>
        </p:spPr>
      </p:pic>
      <p:pic>
        <p:nvPicPr>
          <p:cNvPr id="226" name="Google Shape;226;p17"/>
          <p:cNvPicPr preferRelativeResize="0"/>
          <p:nvPr/>
        </p:nvPicPr>
        <p:blipFill rotWithShape="1">
          <a:blip r:embed="rId6">
            <a:alphaModFix/>
          </a:blip>
          <a:srcRect b="0" l="0" r="0" t="0"/>
          <a:stretch/>
        </p:blipFill>
        <p:spPr>
          <a:xfrm>
            <a:off x="6096000" y="3016251"/>
            <a:ext cx="4175755" cy="762000"/>
          </a:xfrm>
          <a:prstGeom prst="rect">
            <a:avLst/>
          </a:prstGeom>
          <a:noFill/>
          <a:ln>
            <a:noFill/>
          </a:ln>
        </p:spPr>
      </p:pic>
      <p:sp>
        <p:nvSpPr>
          <p:cNvPr id="227" name="Google Shape;227;p17"/>
          <p:cNvSpPr txBox="1"/>
          <p:nvPr/>
        </p:nvSpPr>
        <p:spPr>
          <a:xfrm>
            <a:off x="838200" y="4245737"/>
            <a:ext cx="10911300" cy="19161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Notar que la semilla se debe usar cada vez que se ejecuta la respectiva función aleatoria si se quieren replicar los resultados. Nota que para que pueda tomar 60 años, el rango de edad debe ll</a:t>
            </a:r>
            <a:r>
              <a:rPr lang="es-419" sz="1600">
                <a:solidFill>
                  <a:schemeClr val="dk1"/>
                </a:solidFill>
                <a:latin typeface="Arial"/>
                <a:ea typeface="Arial"/>
                <a:cs typeface="Arial"/>
                <a:sym typeface="Arial"/>
              </a:rPr>
              <a:t>egar a 61 años.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Con esto podemos obtener algunos estadísticos básicos como el promedio de edad y el promedio de dinosaurios. Esta colección de variables con valores que nos permiten describir algo, es lo que conoceremos como dataset, y que trabajaremos en las siguientes secciones.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419" sz="1600">
                <a:solidFill>
                  <a:schemeClr val="dk1"/>
                </a:solidFill>
                <a:latin typeface="Arial"/>
                <a:ea typeface="Arial"/>
                <a:cs typeface="Arial"/>
                <a:sym typeface="Arial"/>
              </a:rPr>
              <a:t>Por ejemplo, la persona que reporta que más sabe tiene 28 años, la que menos sabe 29. ¿Puedes identificar la edad de las personas que reportan saber lo mismo acerca de los dinosaurios?</a:t>
            </a:r>
            <a:endParaRPr sz="16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8"/>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33" name="Google Shape;233;p18"/>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Ejercicio 2</a:t>
            </a:r>
            <a:endParaRPr b="1" sz="3600">
              <a:solidFill>
                <a:srgbClr val="002060"/>
              </a:solidFill>
            </a:endParaRPr>
          </a:p>
        </p:txBody>
      </p:sp>
      <p:sp>
        <p:nvSpPr>
          <p:cNvPr id="234" name="Google Shape;234;p18"/>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Arial"/>
                <a:ea typeface="Arial"/>
                <a:cs typeface="Arial"/>
                <a:sym typeface="Arial"/>
              </a:rPr>
              <a:t>¿Cuál de las siguientes opciones permitiría generar 100 números enteros entre 0 y 1500?</a:t>
            </a:r>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None/>
            </a:pPr>
            <a:r>
              <a:t/>
            </a:r>
            <a:endParaRPr b="0" i="0" sz="2400" u="none" cap="none" strike="noStrike">
              <a:solidFill>
                <a:schemeClr val="dk1"/>
              </a:solidFill>
              <a:latin typeface="Arial"/>
              <a:ea typeface="Arial"/>
              <a:cs typeface="Arial"/>
              <a:sym typeface="Arial"/>
            </a:endParaRPr>
          </a:p>
          <a:p>
            <a:pPr indent="-342900" lvl="1" marL="939800" rtl="0" algn="l">
              <a:lnSpc>
                <a:spcPct val="100000"/>
              </a:lnSpc>
              <a:spcBef>
                <a:spcPts val="0"/>
              </a:spcBef>
              <a:spcAft>
                <a:spcPts val="0"/>
              </a:spcAft>
              <a:buClr>
                <a:schemeClr val="dk1"/>
              </a:buClr>
              <a:buSzPts val="1400"/>
              <a:buFont typeface="Calibri"/>
              <a:buAutoNum type="alphaUcPeriod"/>
            </a:pPr>
            <a:r>
              <a:rPr b="0" i="0" lang="es-419" sz="1800" u="none" cap="none" strike="noStrike">
                <a:solidFill>
                  <a:schemeClr val="dk1"/>
                </a:solidFill>
                <a:latin typeface="Arial"/>
                <a:ea typeface="Arial"/>
                <a:cs typeface="Arial"/>
                <a:sym typeface="Arial"/>
              </a:rPr>
              <a:t>random(100, 0, 1500)</a:t>
            </a:r>
            <a:endParaRPr/>
          </a:p>
          <a:p>
            <a:pPr indent="-342900" lvl="1" marL="939800" rtl="0" algn="l">
              <a:lnSpc>
                <a:spcPct val="100000"/>
              </a:lnSpc>
              <a:spcBef>
                <a:spcPts val="0"/>
              </a:spcBef>
              <a:spcAft>
                <a:spcPts val="0"/>
              </a:spcAft>
              <a:buClr>
                <a:schemeClr val="dk1"/>
              </a:buClr>
              <a:buSzPts val="1458"/>
              <a:buFont typeface="Calibri"/>
              <a:buAutoNum type="alphaUcPeriod"/>
            </a:pPr>
            <a:r>
              <a:rPr b="0" i="0" lang="es-419" sz="1800" u="none" cap="none" strike="noStrike">
                <a:solidFill>
                  <a:schemeClr val="dk1"/>
                </a:solidFill>
                <a:latin typeface="Arial"/>
                <a:ea typeface="Arial"/>
                <a:cs typeface="Arial"/>
                <a:sym typeface="Arial"/>
              </a:rPr>
              <a:t>rand(100, 1500)</a:t>
            </a:r>
            <a:endParaRPr/>
          </a:p>
          <a:p>
            <a:pPr indent="-342900" lvl="1" marL="939800" rtl="0" algn="l">
              <a:lnSpc>
                <a:spcPct val="100000"/>
              </a:lnSpc>
              <a:spcBef>
                <a:spcPts val="0"/>
              </a:spcBef>
              <a:spcAft>
                <a:spcPts val="0"/>
              </a:spcAft>
              <a:buClr>
                <a:schemeClr val="dk1"/>
              </a:buClr>
              <a:buSzPts val="1400"/>
              <a:buFont typeface="Calibri"/>
              <a:buAutoNum type="alphaUcPeriod"/>
            </a:pPr>
            <a:r>
              <a:rPr b="0" i="0" lang="es-419" sz="1800" u="none" cap="none" strike="noStrike">
                <a:solidFill>
                  <a:schemeClr val="dk1"/>
                </a:solidFill>
                <a:latin typeface="Arial"/>
                <a:ea typeface="Arial"/>
                <a:cs typeface="Arial"/>
                <a:sym typeface="Arial"/>
              </a:rPr>
              <a:t>randint(0, 1501, 100)</a:t>
            </a:r>
            <a:endParaRPr/>
          </a:p>
          <a:p>
            <a:pPr indent="-342900" lvl="1" marL="939800" rtl="0" algn="l">
              <a:lnSpc>
                <a:spcPct val="100000"/>
              </a:lnSpc>
              <a:spcBef>
                <a:spcPts val="0"/>
              </a:spcBef>
              <a:spcAft>
                <a:spcPts val="0"/>
              </a:spcAft>
              <a:buClr>
                <a:schemeClr val="dk1"/>
              </a:buClr>
              <a:buSzPts val="1400"/>
              <a:buFont typeface="Calibri"/>
              <a:buAutoNum type="alphaUcPeriod"/>
            </a:pPr>
            <a:r>
              <a:rPr b="0" i="0" lang="es-419" sz="1800" u="none" cap="none" strike="noStrike">
                <a:solidFill>
                  <a:schemeClr val="dk1"/>
                </a:solidFill>
                <a:latin typeface="Arial"/>
                <a:ea typeface="Arial"/>
                <a:cs typeface="Arial"/>
                <a:sym typeface="Arial"/>
              </a:rPr>
              <a:t>randint(0, 1500, 100)</a:t>
            </a:r>
            <a:endParaRPr/>
          </a:p>
          <a:p>
            <a:pPr indent="0" lvl="1" marL="457200" rtl="0" algn="just">
              <a:lnSpc>
                <a:spcPct val="90000"/>
              </a:lnSpc>
              <a:spcBef>
                <a:spcPts val="0"/>
              </a:spcBef>
              <a:spcAft>
                <a:spcPts val="0"/>
              </a:spcAft>
              <a:buClr>
                <a:schemeClr val="dk1"/>
              </a:buClr>
              <a:buSzPts val="1800"/>
              <a:buNone/>
            </a:pPr>
            <a:r>
              <a:t/>
            </a:r>
            <a:endParaRPr b="1" i="0" sz="1800" u="none" strike="noStrike">
              <a:solidFill>
                <a:srgbClr val="0C0C0C"/>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9"/>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40" name="Google Shape;240;p19"/>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Ejercicio 2</a:t>
            </a:r>
            <a:endParaRPr b="1" sz="3600">
              <a:solidFill>
                <a:srgbClr val="002060"/>
              </a:solidFill>
            </a:endParaRPr>
          </a:p>
        </p:txBody>
      </p:sp>
      <p:sp>
        <p:nvSpPr>
          <p:cNvPr id="241" name="Google Shape;241;p19"/>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Arial"/>
                <a:ea typeface="Arial"/>
                <a:cs typeface="Arial"/>
                <a:sym typeface="Arial"/>
              </a:rPr>
              <a:t>¿Cuál de las siguientes opciones permitiría generar 100 números enteros entre 0 y 1500?</a:t>
            </a:r>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None/>
            </a:pPr>
            <a:r>
              <a:t/>
            </a:r>
            <a:endParaRPr b="0" i="0" sz="2400" u="none" cap="none" strike="noStrike">
              <a:solidFill>
                <a:schemeClr val="dk1"/>
              </a:solidFill>
              <a:latin typeface="Arial"/>
              <a:ea typeface="Arial"/>
              <a:cs typeface="Arial"/>
              <a:sym typeface="Arial"/>
            </a:endParaRPr>
          </a:p>
          <a:p>
            <a:pPr indent="-342900" lvl="1" marL="939800" rtl="0" algn="l">
              <a:lnSpc>
                <a:spcPct val="100000"/>
              </a:lnSpc>
              <a:spcBef>
                <a:spcPts val="0"/>
              </a:spcBef>
              <a:spcAft>
                <a:spcPts val="0"/>
              </a:spcAft>
              <a:buClr>
                <a:schemeClr val="dk1"/>
              </a:buClr>
              <a:buSzPts val="1400"/>
              <a:buFont typeface="Calibri"/>
              <a:buAutoNum type="alphaUcPeriod"/>
            </a:pPr>
            <a:r>
              <a:rPr b="0" i="0" lang="es-419" sz="1800" u="none" cap="none" strike="noStrike">
                <a:solidFill>
                  <a:schemeClr val="dk1"/>
                </a:solidFill>
                <a:latin typeface="Arial"/>
                <a:ea typeface="Arial"/>
                <a:cs typeface="Arial"/>
                <a:sym typeface="Arial"/>
              </a:rPr>
              <a:t>random(100, 0, 1500)</a:t>
            </a:r>
            <a:endParaRPr/>
          </a:p>
          <a:p>
            <a:pPr indent="-342900" lvl="1" marL="939800" rtl="0" algn="l">
              <a:lnSpc>
                <a:spcPct val="100000"/>
              </a:lnSpc>
              <a:spcBef>
                <a:spcPts val="0"/>
              </a:spcBef>
              <a:spcAft>
                <a:spcPts val="0"/>
              </a:spcAft>
              <a:buClr>
                <a:schemeClr val="dk1"/>
              </a:buClr>
              <a:buSzPts val="1458"/>
              <a:buFont typeface="Calibri"/>
              <a:buAutoNum type="alphaUcPeriod"/>
            </a:pPr>
            <a:r>
              <a:rPr b="0" i="0" lang="es-419" sz="1800" u="none" cap="none" strike="noStrike">
                <a:solidFill>
                  <a:schemeClr val="dk1"/>
                </a:solidFill>
                <a:latin typeface="Arial"/>
                <a:ea typeface="Arial"/>
                <a:cs typeface="Arial"/>
                <a:sym typeface="Arial"/>
              </a:rPr>
              <a:t>rand(100, 1500)</a:t>
            </a:r>
            <a:endParaRPr/>
          </a:p>
          <a:p>
            <a:pPr indent="-342900" lvl="1" marL="939800" rtl="0" algn="l">
              <a:lnSpc>
                <a:spcPct val="100000"/>
              </a:lnSpc>
              <a:spcBef>
                <a:spcPts val="0"/>
              </a:spcBef>
              <a:spcAft>
                <a:spcPts val="0"/>
              </a:spcAft>
              <a:buClr>
                <a:schemeClr val="dk1"/>
              </a:buClr>
              <a:buSzPts val="1400"/>
              <a:buFont typeface="Calibri"/>
              <a:buAutoNum type="alphaUcPeriod"/>
            </a:pPr>
            <a:r>
              <a:rPr b="0" i="0" lang="es-419" sz="1800" u="none" cap="none" strike="noStrike">
                <a:solidFill>
                  <a:schemeClr val="dk1"/>
                </a:solidFill>
                <a:highlight>
                  <a:srgbClr val="FFFF00"/>
                </a:highlight>
                <a:latin typeface="Arial"/>
                <a:ea typeface="Arial"/>
                <a:cs typeface="Arial"/>
                <a:sym typeface="Arial"/>
              </a:rPr>
              <a:t>randint(0, 1501, 100)</a:t>
            </a:r>
            <a:endParaRPr/>
          </a:p>
          <a:p>
            <a:pPr indent="-342900" lvl="1" marL="939800" rtl="0" algn="l">
              <a:lnSpc>
                <a:spcPct val="100000"/>
              </a:lnSpc>
              <a:spcBef>
                <a:spcPts val="0"/>
              </a:spcBef>
              <a:spcAft>
                <a:spcPts val="0"/>
              </a:spcAft>
              <a:buClr>
                <a:schemeClr val="dk1"/>
              </a:buClr>
              <a:buSzPts val="1400"/>
              <a:buFont typeface="Calibri"/>
              <a:buAutoNum type="alphaUcPeriod"/>
            </a:pPr>
            <a:r>
              <a:rPr b="0" i="0" lang="es-419" sz="1800" u="none" cap="none" strike="noStrike">
                <a:solidFill>
                  <a:schemeClr val="dk1"/>
                </a:solidFill>
                <a:latin typeface="Arial"/>
                <a:ea typeface="Arial"/>
                <a:cs typeface="Arial"/>
                <a:sym typeface="Arial"/>
              </a:rPr>
              <a:t>randint(0, 1500, 100)</a:t>
            </a:r>
            <a:endParaRPr/>
          </a:p>
          <a:p>
            <a:pPr indent="0" lvl="1" marL="457200" rtl="0" algn="just">
              <a:lnSpc>
                <a:spcPct val="90000"/>
              </a:lnSpc>
              <a:spcBef>
                <a:spcPts val="0"/>
              </a:spcBef>
              <a:spcAft>
                <a:spcPts val="0"/>
              </a:spcAft>
              <a:buClr>
                <a:schemeClr val="dk1"/>
              </a:buClr>
              <a:buSzPts val="1800"/>
              <a:buNone/>
            </a:pPr>
            <a:r>
              <a:t/>
            </a:r>
            <a:endParaRPr b="1" i="0" sz="1800" u="none" strike="noStrike">
              <a:solidFill>
                <a:srgbClr val="0C0C0C"/>
              </a:solidFill>
              <a:latin typeface="Arial"/>
              <a:ea typeface="Arial"/>
              <a:cs typeface="Arial"/>
              <a:sym typeface="Arial"/>
            </a:endParaRPr>
          </a:p>
          <a:p>
            <a:pPr indent="0" lvl="1" marL="457200" rtl="0" algn="l">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1" marL="457200" rtl="0" algn="l">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1" marL="457200" rtl="0" algn="l">
              <a:lnSpc>
                <a:spcPct val="90000"/>
              </a:lnSpc>
              <a:spcBef>
                <a:spcPts val="0"/>
              </a:spcBef>
              <a:spcAft>
                <a:spcPts val="0"/>
              </a:spcAft>
              <a:buClr>
                <a:srgbClr val="E4670A"/>
              </a:buClr>
              <a:buSzPts val="1800"/>
              <a:buNone/>
            </a:pPr>
            <a:r>
              <a:rPr lang="es-419" sz="1800">
                <a:solidFill>
                  <a:srgbClr val="E4670A"/>
                </a:solidFill>
                <a:latin typeface="Arial"/>
                <a:ea typeface="Arial"/>
                <a:cs typeface="Arial"/>
                <a:sym typeface="Arial"/>
              </a:rPr>
              <a:t>Respuesta correcta: 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0"/>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47" name="Google Shape;247;p20"/>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3600">
                <a:solidFill>
                  <a:srgbClr val="002060"/>
                </a:solidFill>
              </a:rPr>
              <a:t>Cierre</a:t>
            </a:r>
            <a:endParaRPr/>
          </a:p>
        </p:txBody>
      </p:sp>
      <p:sp>
        <p:nvSpPr>
          <p:cNvPr id="248" name="Google Shape;248;p20"/>
          <p:cNvSpPr txBox="1"/>
          <p:nvPr>
            <p:ph idx="1" type="body"/>
          </p:nvPr>
        </p:nvSpPr>
        <p:spPr>
          <a:xfrm>
            <a:off x="838200" y="1940576"/>
            <a:ext cx="10515600" cy="422821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lnSpcReduction="10000"/>
          </a:bodyPr>
          <a:lstStyle/>
          <a:p>
            <a:pPr indent="0" lvl="0" marL="127000" marR="0" rtl="0" algn="l">
              <a:lnSpc>
                <a:spcPct val="100000"/>
              </a:lnSpc>
              <a:spcBef>
                <a:spcPts val="0"/>
              </a:spcBef>
              <a:spcAft>
                <a:spcPts val="0"/>
              </a:spcAft>
              <a:buClr>
                <a:srgbClr val="000000"/>
              </a:buClr>
              <a:buSzPts val="1400"/>
              <a:buFont typeface="Arial"/>
              <a:buNone/>
            </a:pPr>
            <a:r>
              <a:rPr b="0" i="0" lang="es-419" sz="1800" u="none" cap="none" strike="noStrike">
                <a:latin typeface="Arial"/>
                <a:ea typeface="Arial"/>
                <a:cs typeface="Arial"/>
                <a:sym typeface="Arial"/>
              </a:rPr>
              <a:t>Has finalizado la primera sesión de este curso ¡Felicidades!</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latin typeface="Arial"/>
              <a:ea typeface="Arial"/>
              <a:cs typeface="Arial"/>
              <a:sym typeface="Arial"/>
            </a:endParaRPr>
          </a:p>
          <a:p>
            <a:pPr indent="0" lvl="0" marL="127000" marR="0" rtl="0" algn="l">
              <a:lnSpc>
                <a:spcPct val="100000"/>
              </a:lnSpc>
              <a:spcBef>
                <a:spcPts val="0"/>
              </a:spcBef>
              <a:spcAft>
                <a:spcPts val="0"/>
              </a:spcAft>
              <a:buClr>
                <a:srgbClr val="000000"/>
              </a:buClr>
              <a:buSzPts val="1400"/>
              <a:buFont typeface="Arial"/>
              <a:buNone/>
            </a:pPr>
            <a:r>
              <a:rPr b="0" i="0" lang="es-419" sz="1800" u="none" cap="none" strike="noStrike">
                <a:latin typeface="Arial"/>
                <a:ea typeface="Arial"/>
                <a:cs typeface="Arial"/>
                <a:sym typeface="Arial"/>
              </a:rPr>
              <a:t>En esta sesión vimos qué son las variables y los 4 tipos de variables que existen: discreta, continua, nominal y ordinal, </a:t>
            </a:r>
            <a:endParaRPr/>
          </a:p>
          <a:p>
            <a:pPr indent="0" lvl="0" marL="127000" marR="0" rtl="0" algn="l">
              <a:lnSpc>
                <a:spcPct val="100000"/>
              </a:lnSpc>
              <a:spcBef>
                <a:spcPts val="0"/>
              </a:spcBef>
              <a:spcAft>
                <a:spcPts val="0"/>
              </a:spcAft>
              <a:buClr>
                <a:srgbClr val="000000"/>
              </a:buClr>
              <a:buSzPts val="1400"/>
              <a:buFont typeface="Arial"/>
              <a:buNone/>
            </a:pPr>
            <a:r>
              <a:rPr b="0" i="0" lang="es-419" sz="1800" u="none" cap="none" strike="noStrike">
                <a:latin typeface="Arial"/>
                <a:ea typeface="Arial"/>
                <a:cs typeface="Arial"/>
                <a:sym typeface="Arial"/>
              </a:rPr>
              <a:t>así también como simular datos pseudoaleatorios con la librería numpy, asignando semillas para permitir que sus resultados sean replicables.</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latin typeface="Arial"/>
              <a:ea typeface="Arial"/>
              <a:cs typeface="Arial"/>
              <a:sym typeface="Arial"/>
            </a:endParaRPr>
          </a:p>
          <a:p>
            <a:pPr indent="0" lvl="0" marL="127000" marR="0" rtl="0" algn="l">
              <a:lnSpc>
                <a:spcPct val="100000"/>
              </a:lnSpc>
              <a:spcBef>
                <a:spcPts val="0"/>
              </a:spcBef>
              <a:spcAft>
                <a:spcPts val="0"/>
              </a:spcAft>
              <a:buClr>
                <a:srgbClr val="000000"/>
              </a:buClr>
              <a:buSzPts val="1400"/>
              <a:buFont typeface="Arial"/>
              <a:buNone/>
            </a:pPr>
            <a:r>
              <a:rPr b="0" i="0" lang="es-419" sz="1800" u="none" cap="none" strike="noStrike">
                <a:latin typeface="Arial"/>
                <a:ea typeface="Arial"/>
                <a:cs typeface="Arial"/>
                <a:sym typeface="Arial"/>
              </a:rPr>
              <a:t>En la próxima unidad veremos cómo aplicar fórmulas matemáticas a estas variables, extrayendo algunas conclusiones al respecto.</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latin typeface="Arial"/>
              <a:ea typeface="Arial"/>
              <a:cs typeface="Arial"/>
              <a:sym typeface="Arial"/>
            </a:endParaRPr>
          </a:p>
          <a:p>
            <a:pPr indent="0" lvl="0" marL="127000" marR="0" rtl="0" algn="ctr">
              <a:lnSpc>
                <a:spcPct val="100000"/>
              </a:lnSpc>
              <a:spcBef>
                <a:spcPts val="0"/>
              </a:spcBef>
              <a:spcAft>
                <a:spcPts val="0"/>
              </a:spcAft>
              <a:buClr>
                <a:srgbClr val="000000"/>
              </a:buClr>
              <a:buSzPts val="1400"/>
              <a:buFont typeface="Arial"/>
              <a:buNone/>
            </a:pPr>
            <a:r>
              <a:rPr b="1" i="0" lang="es-419" sz="1800" u="none" cap="none" strike="noStrike">
                <a:latin typeface="Arial"/>
                <a:ea typeface="Arial"/>
                <a:cs typeface="Arial"/>
                <a:sym typeface="Arial"/>
              </a:rPr>
              <a:t>¡Hasta la próxima!</a:t>
            </a:r>
            <a:endParaRPr/>
          </a:p>
          <a:p>
            <a:pPr indent="0" lvl="0" marL="0" rtl="0" algn="ctr">
              <a:lnSpc>
                <a:spcPct val="90000"/>
              </a:lnSpc>
              <a:spcBef>
                <a:spcPts val="0"/>
              </a:spcBef>
              <a:spcAft>
                <a:spcPts val="0"/>
              </a:spcAft>
              <a:buClr>
                <a:schemeClr val="dk1"/>
              </a:buClr>
              <a:buSzPts val="1800"/>
              <a:buNone/>
            </a:pPr>
            <a:r>
              <a:t/>
            </a:r>
            <a:endParaRPr b="0" sz="1800">
              <a:latin typeface="Arial"/>
              <a:ea typeface="Arial"/>
              <a:cs typeface="Arial"/>
              <a:sym typeface="Arial"/>
            </a:endParaRPr>
          </a:p>
          <a:p>
            <a:pPr indent="0" lvl="0" marL="0" rtl="0" algn="ctr">
              <a:lnSpc>
                <a:spcPct val="90000"/>
              </a:lnSpc>
              <a:spcBef>
                <a:spcPts val="0"/>
              </a:spcBef>
              <a:spcAft>
                <a:spcPts val="0"/>
              </a:spcAft>
              <a:buClr>
                <a:schemeClr val="dk1"/>
              </a:buClr>
              <a:buSzPts val="1800"/>
              <a:buNone/>
            </a:pPr>
            <a:r>
              <a:t/>
            </a:r>
            <a:endParaRPr sz="1800">
              <a:latin typeface="Arial"/>
              <a:ea typeface="Arial"/>
              <a:cs typeface="Arial"/>
              <a:sym typeface="Arial"/>
            </a:endParaRPr>
          </a:p>
          <a:p>
            <a:pPr indent="0" lvl="0" marL="0" rtl="0" algn="ctr">
              <a:lnSpc>
                <a:spcPct val="90000"/>
              </a:lnSpc>
              <a:spcBef>
                <a:spcPts val="0"/>
              </a:spcBef>
              <a:spcAft>
                <a:spcPts val="0"/>
              </a:spcAft>
              <a:buClr>
                <a:schemeClr val="dk1"/>
              </a:buClr>
              <a:buSzPts val="1800"/>
              <a:buNone/>
            </a:pPr>
            <a:br>
              <a:rPr b="0" lang="es-419" sz="1800">
                <a:latin typeface="Arial"/>
                <a:ea typeface="Arial"/>
                <a:cs typeface="Arial"/>
                <a:sym typeface="Arial"/>
              </a:rPr>
            </a:br>
            <a:br>
              <a:rPr lang="es-419" sz="1400"/>
            </a:br>
            <a:endParaRPr i="0" sz="2000" u="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95" name="Google Shape;95;p2"/>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Calibri"/>
              <a:buNone/>
            </a:pPr>
            <a:r>
              <a:rPr b="1" lang="es-419">
                <a:solidFill>
                  <a:srgbClr val="002060"/>
                </a:solidFill>
              </a:rPr>
              <a:t>Introducción al curso: </a:t>
            </a:r>
            <a:endParaRPr b="1">
              <a:solidFill>
                <a:srgbClr val="002060"/>
              </a:solidFill>
            </a:endParaRPr>
          </a:p>
        </p:txBody>
      </p:sp>
      <p:sp>
        <p:nvSpPr>
          <p:cNvPr id="96" name="Google Shape;96;p2"/>
          <p:cNvSpPr txBox="1"/>
          <p:nvPr>
            <p:ph idx="1" type="body"/>
          </p:nvPr>
        </p:nvSpPr>
        <p:spPr>
          <a:xfrm>
            <a:off x="838200" y="1508760"/>
            <a:ext cx="10162305" cy="3840480"/>
          </a:xfrm>
          <a:prstGeom prst="rect">
            <a:avLst/>
          </a:prstGeom>
          <a:no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600"/>
              <a:buNone/>
            </a:pPr>
            <a:r>
              <a:rPr b="1" lang="es-419" sz="1600">
                <a:latin typeface="Arial"/>
                <a:ea typeface="Arial"/>
                <a:cs typeface="Arial"/>
                <a:sym typeface="Arial"/>
              </a:rPr>
              <a:t>¡Les damos la bienvenida a este curso de introducción al análisis de datos con Python, una habilidad que en las últimas décadas ha sido muy demandada en las más variadas áreas del conocimiento, sean las matemáticas, ciencias físicas o humanidades.</a:t>
            </a:r>
            <a:endParaRPr/>
          </a:p>
          <a:p>
            <a:pPr indent="0" lvl="0" marL="0" rtl="0" algn="just">
              <a:lnSpc>
                <a:spcPct val="90000"/>
              </a:lnSpc>
              <a:spcBef>
                <a:spcPts val="0"/>
              </a:spcBef>
              <a:spcAft>
                <a:spcPts val="0"/>
              </a:spcAft>
              <a:buClr>
                <a:schemeClr val="dk1"/>
              </a:buClr>
              <a:buSzPts val="1600"/>
              <a:buNone/>
            </a:pPr>
            <a:r>
              <a:t/>
            </a:r>
            <a:endParaRPr b="1" sz="1600">
              <a:latin typeface="Arial"/>
              <a:ea typeface="Arial"/>
              <a:cs typeface="Arial"/>
              <a:sym typeface="Arial"/>
            </a:endParaRPr>
          </a:p>
          <a:p>
            <a:pPr indent="0" lvl="0" marL="0" rtl="0" algn="just">
              <a:lnSpc>
                <a:spcPct val="90000"/>
              </a:lnSpc>
              <a:spcBef>
                <a:spcPts val="0"/>
              </a:spcBef>
              <a:spcAft>
                <a:spcPts val="0"/>
              </a:spcAft>
              <a:buClr>
                <a:schemeClr val="dk1"/>
              </a:buClr>
              <a:buSzPts val="1600"/>
              <a:buNone/>
            </a:pPr>
            <a:r>
              <a:rPr b="1" lang="es-419" sz="1600">
                <a:latin typeface="Arial"/>
                <a:ea typeface="Arial"/>
                <a:cs typeface="Arial"/>
                <a:sym typeface="Arial"/>
              </a:rPr>
              <a:t>¿Qué aprenderemos?</a:t>
            </a:r>
            <a:endParaRPr/>
          </a:p>
          <a:p>
            <a:pPr indent="0" lvl="0" marL="0" rtl="0" algn="just">
              <a:lnSpc>
                <a:spcPct val="90000"/>
              </a:lnSpc>
              <a:spcBef>
                <a:spcPts val="0"/>
              </a:spcBef>
              <a:spcAft>
                <a:spcPts val="0"/>
              </a:spcAft>
              <a:buClr>
                <a:schemeClr val="dk1"/>
              </a:buClr>
              <a:buSzPts val="1600"/>
              <a:buNone/>
            </a:pPr>
            <a:r>
              <a:rPr lang="es-419" sz="1600">
                <a:latin typeface="Arial"/>
                <a:ea typeface="Arial"/>
                <a:cs typeface="Arial"/>
                <a:sym typeface="Arial"/>
              </a:rPr>
              <a:t>Veremos cómo manipular datos a partir de archivos de texto o desde planillas de cálculo en Python, realizando rutinas, funciones u operaciones matemáticas sobre estas, permitiendo extraer estadísticas para su interpretación.</a:t>
            </a:r>
            <a:endParaRPr/>
          </a:p>
          <a:p>
            <a:pPr indent="0" lvl="0" marL="0" rtl="0" algn="just">
              <a:lnSpc>
                <a:spcPct val="90000"/>
              </a:lnSpc>
              <a:spcBef>
                <a:spcPts val="0"/>
              </a:spcBef>
              <a:spcAft>
                <a:spcPts val="0"/>
              </a:spcAft>
              <a:buClr>
                <a:schemeClr val="dk1"/>
              </a:buClr>
              <a:buSzPts val="1600"/>
              <a:buNone/>
            </a:pPr>
            <a:r>
              <a:t/>
            </a:r>
            <a:endParaRPr b="1" sz="1600">
              <a:latin typeface="Arial"/>
              <a:ea typeface="Arial"/>
              <a:cs typeface="Arial"/>
              <a:sym typeface="Arial"/>
            </a:endParaRPr>
          </a:p>
          <a:p>
            <a:pPr indent="0" lvl="0" marL="0" rtl="0" algn="just">
              <a:lnSpc>
                <a:spcPct val="90000"/>
              </a:lnSpc>
              <a:spcBef>
                <a:spcPts val="0"/>
              </a:spcBef>
              <a:spcAft>
                <a:spcPts val="0"/>
              </a:spcAft>
              <a:buClr>
                <a:schemeClr val="dk1"/>
              </a:buClr>
              <a:buSzPts val="1600"/>
              <a:buNone/>
            </a:pPr>
            <a:r>
              <a:rPr b="1" lang="es-419" sz="1600">
                <a:latin typeface="Arial"/>
                <a:ea typeface="Arial"/>
                <a:cs typeface="Arial"/>
                <a:sym typeface="Arial"/>
              </a:rPr>
              <a:t>¿Cómo aprenderemos?</a:t>
            </a:r>
            <a:endParaRPr/>
          </a:p>
          <a:p>
            <a:pPr indent="0" lvl="0" marL="0" rtl="0" algn="just">
              <a:lnSpc>
                <a:spcPct val="90000"/>
              </a:lnSpc>
              <a:spcBef>
                <a:spcPts val="0"/>
              </a:spcBef>
              <a:spcAft>
                <a:spcPts val="0"/>
              </a:spcAft>
              <a:buClr>
                <a:schemeClr val="dk1"/>
              </a:buClr>
              <a:buSzPts val="1600"/>
              <a:buNone/>
            </a:pPr>
            <a:r>
              <a:rPr lang="es-419" sz="1600">
                <a:latin typeface="Arial"/>
                <a:ea typeface="Arial"/>
                <a:cs typeface="Arial"/>
                <a:sym typeface="Arial"/>
              </a:rPr>
              <a:t>Los contenidos se presentarán en un total de 6 Sesiones, donde por medio de diagramas o ejemplos, se visualizará como se manipulan datos en Python, donde te invitamos a ir probando los códigos.</a:t>
            </a:r>
            <a:endParaRPr/>
          </a:p>
          <a:p>
            <a:pPr indent="0" lvl="0" marL="0" rtl="0" algn="just">
              <a:lnSpc>
                <a:spcPct val="90000"/>
              </a:lnSpc>
              <a:spcBef>
                <a:spcPts val="0"/>
              </a:spcBef>
              <a:spcAft>
                <a:spcPts val="0"/>
              </a:spcAft>
              <a:buClr>
                <a:schemeClr val="dk1"/>
              </a:buClr>
              <a:buSzPts val="1600"/>
              <a:buNone/>
            </a:pPr>
            <a:r>
              <a:t/>
            </a:r>
            <a:endParaRPr sz="1600">
              <a:latin typeface="Arial"/>
              <a:ea typeface="Arial"/>
              <a:cs typeface="Arial"/>
              <a:sym typeface="Arial"/>
            </a:endParaRPr>
          </a:p>
          <a:p>
            <a:pPr indent="0" lvl="0" marL="0" rtl="0" algn="just">
              <a:lnSpc>
                <a:spcPct val="90000"/>
              </a:lnSpc>
              <a:spcBef>
                <a:spcPts val="0"/>
              </a:spcBef>
              <a:spcAft>
                <a:spcPts val="0"/>
              </a:spcAft>
              <a:buClr>
                <a:schemeClr val="dk1"/>
              </a:buClr>
              <a:buSzPts val="1600"/>
              <a:buNone/>
            </a:pPr>
            <a:r>
              <a:rPr b="1" lang="es-419" sz="1600">
                <a:latin typeface="Arial"/>
                <a:ea typeface="Arial"/>
                <a:cs typeface="Arial"/>
                <a:sym typeface="Arial"/>
              </a:rPr>
              <a:t>¿Por qué deberíamos aprender de esto?</a:t>
            </a:r>
            <a:endParaRPr/>
          </a:p>
          <a:p>
            <a:pPr indent="0" lvl="0" marL="0" rtl="0" algn="just">
              <a:lnSpc>
                <a:spcPct val="90000"/>
              </a:lnSpc>
              <a:spcBef>
                <a:spcPts val="0"/>
              </a:spcBef>
              <a:spcAft>
                <a:spcPts val="0"/>
              </a:spcAft>
              <a:buClr>
                <a:schemeClr val="dk1"/>
              </a:buClr>
              <a:buSzPts val="1600"/>
              <a:buNone/>
            </a:pPr>
            <a:r>
              <a:rPr lang="es-419" sz="1600">
                <a:latin typeface="Arial"/>
                <a:ea typeface="Arial"/>
                <a:cs typeface="Arial"/>
                <a:sym typeface="Arial"/>
              </a:rPr>
              <a:t>El desarrollo constante de la tecnología en las últimas décadas ha puesto a disposición cantidades gigantescas de datos, los que se usan o difunden en comunidades científicas, directorios de empresas, o en medios de comunicación, suponiendo un tremendo desafío cómo utilizarlos, y sobre todo, entenderlos correctamente. </a:t>
            </a:r>
            <a:endParaRPr/>
          </a:p>
          <a:p>
            <a:pPr indent="0" lvl="0" marL="0" rtl="0" algn="just">
              <a:lnSpc>
                <a:spcPct val="90000"/>
              </a:lnSpc>
              <a:spcBef>
                <a:spcPts val="0"/>
              </a:spcBef>
              <a:spcAft>
                <a:spcPts val="0"/>
              </a:spcAft>
              <a:buClr>
                <a:schemeClr val="dk1"/>
              </a:buClr>
              <a:buSzPts val="1600"/>
              <a:buNone/>
            </a:pPr>
            <a:r>
              <a:rPr lang="es-419" sz="1600">
                <a:latin typeface="Arial"/>
                <a:ea typeface="Arial"/>
                <a:cs typeface="Arial"/>
                <a:sym typeface="Arial"/>
              </a:rPr>
              <a:t>Lamentablemente, el uso inapropiado de estadísticas tiende a ser una práctica común en redes sociales, y también en medios de comunicación. Ante ello, es preciso empoderar a la ciudadanía con herramientas analíticas, con lo cual este curso espera contribuir.</a:t>
            </a:r>
            <a:endParaRPr i="0" sz="1600" u="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3"/>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02" name="Google Shape;102;p3"/>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Calibri"/>
              <a:buNone/>
            </a:pPr>
            <a:r>
              <a:rPr b="1" lang="es-419">
                <a:solidFill>
                  <a:srgbClr val="002060"/>
                </a:solidFill>
              </a:rPr>
              <a:t>Mapa de contenidos:</a:t>
            </a:r>
            <a:endParaRPr b="1">
              <a:solidFill>
                <a:srgbClr val="002060"/>
              </a:solidFill>
            </a:endParaRPr>
          </a:p>
        </p:txBody>
      </p:sp>
      <p:sp>
        <p:nvSpPr>
          <p:cNvPr id="103" name="Google Shape;103;p3"/>
          <p:cNvSpPr txBox="1"/>
          <p:nvPr/>
        </p:nvSpPr>
        <p:spPr>
          <a:xfrm>
            <a:off x="762000" y="1355500"/>
            <a:ext cx="10515600" cy="6703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419" sz="1800" u="none" cap="none" strike="noStrike">
                <a:solidFill>
                  <a:srgbClr val="000000"/>
                </a:solidFill>
                <a:latin typeface="Arial"/>
                <a:ea typeface="Arial"/>
                <a:cs typeface="Arial"/>
                <a:sym typeface="Arial"/>
              </a:rPr>
              <a:t>Los contenidos de este curso, se tratan en 6 sesiones o unidades, cuyos principales temas son los siguientes:</a:t>
            </a:r>
            <a:endParaRPr sz="1800">
              <a:solidFill>
                <a:schemeClr val="dk1"/>
              </a:solidFill>
              <a:latin typeface="Calibri"/>
              <a:ea typeface="Calibri"/>
              <a:cs typeface="Calibri"/>
              <a:sym typeface="Calibri"/>
            </a:endParaRPr>
          </a:p>
        </p:txBody>
      </p:sp>
      <p:sp>
        <p:nvSpPr>
          <p:cNvPr id="104" name="Google Shape;104;p3"/>
          <p:cNvSpPr/>
          <p:nvPr/>
        </p:nvSpPr>
        <p:spPr>
          <a:xfrm>
            <a:off x="1588603" y="2000268"/>
            <a:ext cx="4237891" cy="4304588"/>
          </a:xfrm>
          <a:prstGeom prst="rect">
            <a:avLst/>
          </a:prstGeom>
          <a:noFill/>
          <a:ln>
            <a:noFill/>
          </a:ln>
        </p:spPr>
        <p:txBody>
          <a:bodyPr anchorCtr="0" anchor="t" bIns="34275" lIns="68575" spcFirstLastPara="1" rIns="68575" wrap="square" tIns="34275">
            <a:noAutofit/>
          </a:bodyPr>
          <a:lstStyle/>
          <a:p>
            <a:pPr indent="-127000" lvl="0" marL="127000" marR="0" rtl="0" algn="l">
              <a:lnSpc>
                <a:spcPct val="100000"/>
              </a:lnSpc>
              <a:spcBef>
                <a:spcPts val="0"/>
              </a:spcBef>
              <a:spcAft>
                <a:spcPts val="0"/>
              </a:spcAft>
              <a:buClr>
                <a:srgbClr val="000000"/>
              </a:buClr>
              <a:buSzPts val="1400"/>
              <a:buFont typeface="Arial"/>
              <a:buNone/>
            </a:pPr>
            <a:r>
              <a:rPr b="1" i="0" lang="es-419" sz="1600" u="none" cap="none" strike="noStrike">
                <a:solidFill>
                  <a:srgbClr val="1E4E79"/>
                </a:solidFill>
                <a:latin typeface="Calibri"/>
                <a:ea typeface="Calibri"/>
                <a:cs typeface="Calibri"/>
                <a:sym typeface="Calibri"/>
              </a:rPr>
              <a:t>I. INTRODUCCIÓN A LA ESTADÍSTICA APLICADA CON PYTHON</a:t>
            </a:r>
            <a:endParaRPr b="1" i="0" sz="1600" u="none" cap="none" strike="noStrike">
              <a:solidFill>
                <a:srgbClr val="1E4E79"/>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Variables</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Simulación de datos</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rPr b="1" i="0" lang="es-419" sz="1600" u="none" cap="none" strike="noStrike">
                <a:solidFill>
                  <a:srgbClr val="1E4E79"/>
                </a:solidFill>
                <a:latin typeface="Calibri"/>
                <a:ea typeface="Calibri"/>
                <a:cs typeface="Calibri"/>
                <a:sym typeface="Calibri"/>
              </a:rPr>
              <a:t>II. CÁLCULO DE ESTADÍSTICOS EN PYTHON</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Moda</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Mediana</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b="0" i="0" lang="es-419" sz="1600" u="none" cap="none" strike="noStrike">
                <a:solidFill>
                  <a:srgbClr val="222A35"/>
                </a:solidFill>
                <a:latin typeface="Calibri"/>
                <a:ea typeface="Calibri"/>
                <a:cs typeface="Calibri"/>
                <a:sym typeface="Calibri"/>
              </a:rPr>
              <a:t>Promedio</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Desviación estándar</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highlight>
                <a:srgbClr val="FFFF00"/>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rPr b="1" i="0" lang="es-419" sz="1600" u="none" cap="none" strike="noStrike">
                <a:solidFill>
                  <a:srgbClr val="1E4E79"/>
                </a:solidFill>
                <a:latin typeface="Calibri"/>
                <a:ea typeface="Calibri"/>
                <a:cs typeface="Calibri"/>
                <a:sym typeface="Calibri"/>
              </a:rPr>
              <a:t>III. PORCENTAJES EN PYTHON</a:t>
            </a:r>
            <a:endParaRPr b="0" i="0" sz="1600" u="none" cap="none" strike="noStrike">
              <a:solidFill>
                <a:schemeClr val="dk1"/>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Porcentajes</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Librería pandas y uso de dataframe</a:t>
            </a:r>
            <a:endParaRPr b="0" i="0" sz="1600" u="none" cap="none" strike="noStrike">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Cálculo de porcentajes en Python</a:t>
            </a:r>
            <a:endParaRPr sz="1600">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Analizando frecuencia y porcentajes</a:t>
            </a:r>
            <a:endParaRPr sz="1600">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b="0" i="0" lang="es-419" sz="1600" u="none" cap="none" strike="noStrike">
                <a:solidFill>
                  <a:srgbClr val="222A35"/>
                </a:solidFill>
                <a:latin typeface="Calibri"/>
                <a:ea typeface="Calibri"/>
                <a:cs typeface="Calibri"/>
                <a:sym typeface="Calibri"/>
              </a:rPr>
              <a:t>Ley de números pequeños</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p:txBody>
      </p:sp>
      <p:sp>
        <p:nvSpPr>
          <p:cNvPr id="105" name="Google Shape;105;p3"/>
          <p:cNvSpPr/>
          <p:nvPr/>
        </p:nvSpPr>
        <p:spPr>
          <a:xfrm>
            <a:off x="6365507" y="1953052"/>
            <a:ext cx="4237891" cy="448661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419" sz="1600" u="none" cap="none" strike="noStrike">
                <a:solidFill>
                  <a:srgbClr val="1E4E79"/>
                </a:solidFill>
                <a:latin typeface="Calibri"/>
                <a:ea typeface="Calibri"/>
                <a:cs typeface="Calibri"/>
                <a:sym typeface="Calibri"/>
              </a:rPr>
              <a:t>IV. PROBABILIDADES</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lang="es-419" sz="1600">
                <a:solidFill>
                  <a:srgbClr val="222A35"/>
                </a:solidFill>
                <a:latin typeface="Calibri"/>
                <a:ea typeface="Calibri"/>
                <a:cs typeface="Calibri"/>
                <a:sym typeface="Calibri"/>
              </a:rPr>
              <a:t>Probabilidad</a:t>
            </a:r>
            <a:endParaRPr sz="1600">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Probabilidad teórica</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lang="es-419" sz="1600">
                <a:solidFill>
                  <a:srgbClr val="222A35"/>
                </a:solidFill>
                <a:latin typeface="Calibri"/>
                <a:ea typeface="Calibri"/>
                <a:cs typeface="Calibri"/>
                <a:sym typeface="Calibri"/>
              </a:rPr>
              <a:t>P</a:t>
            </a:r>
            <a:r>
              <a:rPr b="0" i="0" lang="es-419" sz="1600" u="none" cap="none" strike="noStrike">
                <a:solidFill>
                  <a:srgbClr val="222A35"/>
                </a:solidFill>
                <a:latin typeface="Calibri"/>
                <a:ea typeface="Calibri"/>
                <a:cs typeface="Calibri"/>
                <a:sym typeface="Calibri"/>
              </a:rPr>
              <a:t>robabilidad empírica</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Ley de los grandes números</a:t>
            </a:r>
            <a:endParaRPr b="1" i="0" sz="1600" u="none" cap="none" strike="noStrike">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1" i="0" sz="1600" u="none" cap="none" strike="noStrike">
              <a:solidFill>
                <a:srgbClr val="1E4E79"/>
              </a:solidFill>
              <a:highlight>
                <a:srgbClr val="FFFF00"/>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s-419" sz="1600" u="none" cap="none" strike="noStrike">
                <a:solidFill>
                  <a:srgbClr val="1E4E79"/>
                </a:solidFill>
                <a:latin typeface="Calibri"/>
                <a:ea typeface="Calibri"/>
                <a:cs typeface="Calibri"/>
                <a:sym typeface="Calibri"/>
              </a:rPr>
              <a:t>V. MANIPULANDO HOJAS DE CÁLCULO EN PYTHON</a:t>
            </a:r>
            <a:endParaRPr b="0" i="0" sz="1600" u="none" cap="none" strike="noStrike">
              <a:solidFill>
                <a:schemeClr val="dk1"/>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Importar archivos a Python</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Manipular tablas de datos</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Describir los datos</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s-419" sz="1600" u="none" cap="none" strike="noStrike">
                <a:solidFill>
                  <a:srgbClr val="1E4E79"/>
                </a:solidFill>
                <a:latin typeface="Calibri"/>
                <a:ea typeface="Calibri"/>
                <a:cs typeface="Calibri"/>
                <a:sym typeface="Calibri"/>
              </a:rPr>
              <a:t>VI. DESCRIBIENDO DATOS EN PYTHON</a:t>
            </a:r>
            <a:endParaRPr b="1" i="0" sz="1600" u="none" cap="none" strike="noStrike">
              <a:solidFill>
                <a:srgbClr val="1E4E79"/>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lang="es-419" sz="1600">
                <a:solidFill>
                  <a:srgbClr val="222A35"/>
                </a:solidFill>
                <a:latin typeface="Calibri"/>
                <a:ea typeface="Calibri"/>
                <a:cs typeface="Calibri"/>
                <a:sym typeface="Calibri"/>
              </a:rPr>
              <a:t>Describir los datos</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Agrupando datos</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Función de agregación</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Describir los datos - Frecuencia</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Describir los datos - Porcentaje</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11" name="Google Shape;111;p4"/>
          <p:cNvSpPr txBox="1"/>
          <p:nvPr>
            <p:ph type="title"/>
          </p:nvPr>
        </p:nvSpPr>
        <p:spPr>
          <a:xfrm>
            <a:off x="838200" y="875186"/>
            <a:ext cx="10515600" cy="5107627"/>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Calibri"/>
              <a:buNone/>
            </a:pPr>
            <a:r>
              <a:rPr b="1" lang="es-419">
                <a:solidFill>
                  <a:srgbClr val="002060"/>
                </a:solidFill>
              </a:rPr>
              <a:t>UNIDAD 1:</a:t>
            </a:r>
            <a:br>
              <a:rPr b="1" lang="es-419">
                <a:solidFill>
                  <a:srgbClr val="002060"/>
                </a:solidFill>
              </a:rPr>
            </a:br>
            <a:br>
              <a:rPr b="1" lang="es-419">
                <a:solidFill>
                  <a:srgbClr val="002060"/>
                </a:solidFill>
              </a:rPr>
            </a:br>
            <a:r>
              <a:rPr b="1" lang="es-419">
                <a:solidFill>
                  <a:srgbClr val="002060"/>
                </a:solidFill>
              </a:rPr>
              <a:t>INTRODUCCIÓN A LA ESTADÍSTICA APLICADA CON PYTHON</a:t>
            </a:r>
            <a:br>
              <a:rPr b="1" lang="es-419">
                <a:solidFill>
                  <a:srgbClr val="002060"/>
                </a:solidFill>
              </a:rPr>
            </a:br>
            <a:endParaRPr b="1">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17" name="Google Shape;117;p5"/>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200"/>
              <a:buFont typeface="Calibri"/>
              <a:buNone/>
            </a:pPr>
            <a:r>
              <a:rPr b="1" lang="es-419" sz="3200">
                <a:solidFill>
                  <a:srgbClr val="002060"/>
                </a:solidFill>
              </a:rPr>
              <a:t>Unidad 1</a:t>
            </a:r>
            <a:br>
              <a:rPr b="1" lang="es-419">
                <a:solidFill>
                  <a:srgbClr val="002060"/>
                </a:solidFill>
              </a:rPr>
            </a:br>
            <a:r>
              <a:rPr b="1" lang="es-419">
                <a:solidFill>
                  <a:srgbClr val="002060"/>
                </a:solidFill>
              </a:rPr>
              <a:t>Introducción </a:t>
            </a:r>
            <a:endParaRPr b="1">
              <a:solidFill>
                <a:srgbClr val="002060"/>
              </a:solidFill>
            </a:endParaRPr>
          </a:p>
        </p:txBody>
      </p:sp>
      <p:sp>
        <p:nvSpPr>
          <p:cNvPr id="118" name="Google Shape;118;p5"/>
          <p:cNvSpPr txBox="1"/>
          <p:nvPr>
            <p:ph idx="1" type="body"/>
          </p:nvPr>
        </p:nvSpPr>
        <p:spPr>
          <a:xfrm>
            <a:off x="1014847" y="1812249"/>
            <a:ext cx="10162305" cy="3840480"/>
          </a:xfrm>
          <a:prstGeom prst="rect">
            <a:avLst/>
          </a:prstGeom>
          <a:no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El espectro de funcionalidades que ofrece Python es enorme; puedes desarrollar páginas Web, automatizar tareas, e incluso, programar inteligencia artificial. En todas estas áreas ocurre de una u otra forma, un procesamiento de datos que cumplen determinada función, y si has tomado cursos que abordan este tipo de desarrollos, ya has manipulado datos en Python.</a:t>
            </a:r>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Dado ello, usaremos lo aprendido para explorar funcionalidades específicas que permiten generar cálculos sencillos e interpretar información. Previamente es preciso manejar ciertos conceptos de estadística, saber qué significan y cómo obtenerlos en Python. </a:t>
            </a:r>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Si te interesan las ciencias sociales, la ingeniería o las ciencias de la salud, en este curso encontrarás conocimientos fundamentales requeridos en éstas áreas.</a:t>
            </a:r>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s-419" sz="1600" u="none" cap="none" strike="noStrike">
                <a:solidFill>
                  <a:schemeClr val="dk1"/>
                </a:solidFill>
                <a:latin typeface="Arial"/>
                <a:ea typeface="Arial"/>
                <a:cs typeface="Arial"/>
                <a:sym typeface="Arial"/>
              </a:rPr>
              <a:t>¡Comencemos!</a:t>
            </a:r>
            <a:endParaRPr b="1" i="0" sz="1600" u="none" cap="none" strike="noStrike">
              <a:solidFill>
                <a:srgbClr val="000000"/>
              </a:solidFill>
              <a:latin typeface="Arial"/>
              <a:ea typeface="Arial"/>
              <a:cs typeface="Arial"/>
              <a:sym typeface="Arial"/>
            </a:endParaRPr>
          </a:p>
          <a:p>
            <a:pPr indent="0" lvl="0" marL="0" rtl="0" algn="just">
              <a:lnSpc>
                <a:spcPct val="90000"/>
              </a:lnSpc>
              <a:spcBef>
                <a:spcPts val="0"/>
              </a:spcBef>
              <a:spcAft>
                <a:spcPts val="0"/>
              </a:spcAft>
              <a:buClr>
                <a:schemeClr val="dk1"/>
              </a:buClr>
              <a:buSzPts val="1600"/>
              <a:buNone/>
            </a:pPr>
            <a:r>
              <a:t/>
            </a:r>
            <a:endParaRPr i="0" sz="1600" u="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6"/>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24" name="Google Shape;124;p6"/>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600"/>
              <a:buFont typeface="Calibri"/>
              <a:buNone/>
            </a:pPr>
            <a:r>
              <a:rPr b="1" lang="es-419" sz="3600">
                <a:solidFill>
                  <a:srgbClr val="002060"/>
                </a:solidFill>
              </a:rPr>
              <a:t>Unidad 1:</a:t>
            </a:r>
            <a:br>
              <a:rPr b="1" lang="es-419" sz="3600">
                <a:solidFill>
                  <a:srgbClr val="002060"/>
                </a:solidFill>
              </a:rPr>
            </a:br>
            <a:r>
              <a:rPr b="1" lang="es-419" sz="3600">
                <a:solidFill>
                  <a:srgbClr val="002060"/>
                </a:solidFill>
              </a:rPr>
              <a:t>Introducción a la estadística aplicada con Python</a:t>
            </a:r>
            <a:endParaRPr b="1" sz="3600">
              <a:solidFill>
                <a:srgbClr val="002060"/>
              </a:solidFill>
            </a:endParaRPr>
          </a:p>
        </p:txBody>
      </p:sp>
      <p:sp>
        <p:nvSpPr>
          <p:cNvPr id="125" name="Google Shape;125;p6"/>
          <p:cNvSpPr txBox="1"/>
          <p:nvPr>
            <p:ph idx="1" type="body"/>
          </p:nvPr>
        </p:nvSpPr>
        <p:spPr>
          <a:xfrm>
            <a:off x="838200" y="1609166"/>
            <a:ext cx="10515600" cy="4229777"/>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lnSpcReduction="10000"/>
          </a:bodyPr>
          <a:lstStyle/>
          <a:p>
            <a:pPr indent="0" lvl="0" marL="0" rtl="0" algn="just">
              <a:lnSpc>
                <a:spcPct val="115000"/>
              </a:lnSpc>
              <a:spcBef>
                <a:spcPts val="0"/>
              </a:spcBef>
              <a:spcAft>
                <a:spcPts val="0"/>
              </a:spcAft>
              <a:buClr>
                <a:schemeClr val="dk1"/>
              </a:buClr>
              <a:buSzPts val="1800"/>
              <a:buNone/>
            </a:pPr>
            <a:r>
              <a:rPr b="1" lang="es-419" sz="2000"/>
              <a:t>Objetivo: </a:t>
            </a:r>
            <a:r>
              <a:rPr lang="es-419" sz="2000"/>
              <a:t>En esta unidad conoceremos, en general,</a:t>
            </a:r>
            <a:r>
              <a:rPr lang="es-419" sz="2000">
                <a:latin typeface="Calibri"/>
                <a:ea typeface="Calibri"/>
                <a:cs typeface="Calibri"/>
                <a:sym typeface="Calibri"/>
              </a:rPr>
              <a:t> las estructuras de datos, y cómo realizar manipulaciones básicas de datos.</a:t>
            </a:r>
            <a:endParaRPr sz="2000"/>
          </a:p>
          <a:p>
            <a:pPr indent="0" lvl="0" marL="0" rtl="0" algn="just">
              <a:lnSpc>
                <a:spcPct val="115000"/>
              </a:lnSpc>
              <a:spcBef>
                <a:spcPts val="0"/>
              </a:spcBef>
              <a:spcAft>
                <a:spcPts val="0"/>
              </a:spcAft>
              <a:buClr>
                <a:schemeClr val="dk1"/>
              </a:buClr>
              <a:buSzPts val="1800"/>
              <a:buNone/>
            </a:pPr>
            <a:r>
              <a:t/>
            </a:r>
            <a:endParaRPr b="1" sz="2000"/>
          </a:p>
          <a:p>
            <a:pPr indent="0" lvl="0" marL="0" rtl="0" algn="just">
              <a:lnSpc>
                <a:spcPct val="115000"/>
              </a:lnSpc>
              <a:spcBef>
                <a:spcPts val="0"/>
              </a:spcBef>
              <a:spcAft>
                <a:spcPts val="0"/>
              </a:spcAft>
              <a:buClr>
                <a:schemeClr val="dk1"/>
              </a:buClr>
              <a:buSzPts val="1800"/>
              <a:buNone/>
            </a:pPr>
            <a:r>
              <a:rPr b="1" lang="es-419" sz="2000"/>
              <a:t>Aprendizaje esperado: </a:t>
            </a:r>
            <a:r>
              <a:rPr lang="es-419" sz="2000">
                <a:latin typeface="Calibri"/>
                <a:ea typeface="Calibri"/>
                <a:cs typeface="Calibri"/>
                <a:sym typeface="Calibri"/>
              </a:rPr>
              <a:t>Entender los tipos de variables, y cómo simular datos con numpy.</a:t>
            </a:r>
            <a:endParaRPr sz="2000"/>
          </a:p>
          <a:p>
            <a:pPr indent="0" lvl="0" marL="0" rtl="0" algn="just">
              <a:lnSpc>
                <a:spcPct val="115000"/>
              </a:lnSpc>
              <a:spcBef>
                <a:spcPts val="0"/>
              </a:spcBef>
              <a:spcAft>
                <a:spcPts val="0"/>
              </a:spcAft>
              <a:buClr>
                <a:schemeClr val="dk1"/>
              </a:buClr>
              <a:buSzPts val="1800"/>
              <a:buNone/>
            </a:pPr>
            <a:r>
              <a:t/>
            </a:r>
            <a:endParaRPr sz="2000"/>
          </a:p>
          <a:p>
            <a:pPr indent="0" lvl="0" marL="0" rtl="0" algn="just">
              <a:lnSpc>
                <a:spcPct val="115000"/>
              </a:lnSpc>
              <a:spcBef>
                <a:spcPts val="0"/>
              </a:spcBef>
              <a:spcAft>
                <a:spcPts val="0"/>
              </a:spcAft>
              <a:buClr>
                <a:schemeClr val="dk1"/>
              </a:buClr>
              <a:buSzPts val="1800"/>
              <a:buNone/>
            </a:pPr>
            <a:r>
              <a:rPr b="1" lang="es-419" sz="2000"/>
              <a:t>Contenidos:</a:t>
            </a:r>
            <a:endParaRPr/>
          </a:p>
          <a:p>
            <a:pPr indent="-431800" lvl="0" marL="457200" rtl="0" algn="just">
              <a:lnSpc>
                <a:spcPct val="100000"/>
              </a:lnSpc>
              <a:spcBef>
                <a:spcPts val="0"/>
              </a:spcBef>
              <a:spcAft>
                <a:spcPts val="0"/>
              </a:spcAft>
              <a:buClr>
                <a:srgbClr val="222A35"/>
              </a:buClr>
              <a:buSzPts val="1400"/>
              <a:buChar char="●"/>
            </a:pPr>
            <a:r>
              <a:rPr lang="es-419" sz="2000">
                <a:latin typeface="Calibri"/>
                <a:ea typeface="Calibri"/>
                <a:cs typeface="Calibri"/>
                <a:sym typeface="Calibri"/>
              </a:rPr>
              <a:t>Variables</a:t>
            </a:r>
            <a:endParaRPr/>
          </a:p>
          <a:p>
            <a:pPr indent="-431800" lvl="0" marL="457200" rtl="0" algn="just">
              <a:lnSpc>
                <a:spcPct val="100000"/>
              </a:lnSpc>
              <a:spcBef>
                <a:spcPts val="0"/>
              </a:spcBef>
              <a:spcAft>
                <a:spcPts val="0"/>
              </a:spcAft>
              <a:buClr>
                <a:srgbClr val="222A35"/>
              </a:buClr>
              <a:buSzPts val="1400"/>
              <a:buChar char="●"/>
            </a:pPr>
            <a:r>
              <a:rPr lang="es-419" sz="2000">
                <a:latin typeface="Calibri"/>
                <a:ea typeface="Calibri"/>
                <a:cs typeface="Calibri"/>
                <a:sym typeface="Calibri"/>
              </a:rPr>
              <a:t>Simulación de datos</a:t>
            </a:r>
            <a:endParaRPr/>
          </a:p>
          <a:p>
            <a:pPr indent="0" lvl="0" marL="0" rtl="0" algn="just">
              <a:lnSpc>
                <a:spcPct val="100000"/>
              </a:lnSpc>
              <a:spcBef>
                <a:spcPts val="0"/>
              </a:spcBef>
              <a:spcAft>
                <a:spcPts val="0"/>
              </a:spcAft>
              <a:buClr>
                <a:schemeClr val="dk1"/>
              </a:buClr>
              <a:buSzPts val="2800"/>
              <a:buNone/>
            </a:pPr>
            <a:r>
              <a:t/>
            </a:r>
            <a:endParaRPr sz="2000">
              <a:latin typeface="Calibri"/>
              <a:ea typeface="Calibri"/>
              <a:cs typeface="Calibri"/>
              <a:sym typeface="Calibri"/>
            </a:endParaRPr>
          </a:p>
          <a:p>
            <a:pPr indent="0" lvl="0" marL="127000" rtl="0" algn="just">
              <a:lnSpc>
                <a:spcPct val="100000"/>
              </a:lnSpc>
              <a:spcBef>
                <a:spcPts val="0"/>
              </a:spcBef>
              <a:spcAft>
                <a:spcPts val="0"/>
              </a:spcAft>
              <a:buClr>
                <a:schemeClr val="dk1"/>
              </a:buClr>
              <a:buSzPts val="1400"/>
              <a:buFont typeface="Arial"/>
              <a:buNone/>
            </a:pPr>
            <a:r>
              <a:rPr lang="es-419" sz="2000">
                <a:latin typeface="Calibri"/>
                <a:ea typeface="Calibri"/>
                <a:cs typeface="Calibri"/>
                <a:sym typeface="Calibri"/>
              </a:rPr>
              <a:t>Considera que este curso asume que ya tienes un poco de conocimientos en Python, particularmente que tomaste nuestro curso de introducción a Python. Si no lo has tomado, pero tienes conocimientos del lenguaje, de todas maneras puedes hacerlo, </a:t>
            </a:r>
            <a:r>
              <a:rPr b="1" lang="es-419" sz="2000">
                <a:latin typeface="Calibri"/>
                <a:ea typeface="Calibri"/>
                <a:cs typeface="Calibri"/>
                <a:sym typeface="Calibri"/>
              </a:rPr>
              <a:t>solo debes considerar que usaremos una versión de Python 3.8 o superior, y el IDE Spyder, los que recomendamos tener instalados.</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7"/>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31" name="Google Shape;131;p7"/>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Variables </a:t>
            </a:r>
            <a:endParaRPr b="1" sz="3600">
              <a:solidFill>
                <a:srgbClr val="002060"/>
              </a:solidFill>
            </a:endParaRPr>
          </a:p>
        </p:txBody>
      </p:sp>
      <p:sp>
        <p:nvSpPr>
          <p:cNvPr id="132" name="Google Shape;132;p7"/>
          <p:cNvSpPr txBox="1"/>
          <p:nvPr>
            <p:ph idx="1" type="body"/>
          </p:nvPr>
        </p:nvSpPr>
        <p:spPr>
          <a:xfrm>
            <a:off x="838200" y="1609167"/>
            <a:ext cx="10515600" cy="4790364"/>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fontScale="25000" lnSpcReduction="20000"/>
          </a:bodyPr>
          <a:lstStyle/>
          <a:p>
            <a:pPr indent="0" lvl="0" marL="0" marR="0" rtl="0" algn="just">
              <a:lnSpc>
                <a:spcPct val="100000"/>
              </a:lnSpc>
              <a:spcBef>
                <a:spcPts val="0"/>
              </a:spcBef>
              <a:spcAft>
                <a:spcPts val="0"/>
              </a:spcAft>
              <a:buClr>
                <a:srgbClr val="000000"/>
              </a:buClr>
              <a:buSzPct val="77777"/>
              <a:buFont typeface="Arial"/>
              <a:buNone/>
            </a:pPr>
            <a:r>
              <a:rPr b="0" i="0" lang="es-419" sz="7200" u="none" cap="none" strike="noStrike">
                <a:solidFill>
                  <a:schemeClr val="dk1"/>
                </a:solidFill>
                <a:latin typeface="Arial"/>
                <a:ea typeface="Arial"/>
                <a:cs typeface="Arial"/>
                <a:sym typeface="Arial"/>
              </a:rPr>
              <a:t>Una variable es una propiedad de un objeto que puede recibir distintos valores, o cuyo valor puede “variar” a lo largo de múltiples casos.</a:t>
            </a:r>
            <a:endParaRPr/>
          </a:p>
          <a:p>
            <a:pPr indent="0" lvl="0" marL="0" marR="0" rtl="0" algn="just">
              <a:lnSpc>
                <a:spcPct val="100000"/>
              </a:lnSpc>
              <a:spcBef>
                <a:spcPts val="0"/>
              </a:spcBef>
              <a:spcAft>
                <a:spcPts val="0"/>
              </a:spcAft>
              <a:buClr>
                <a:srgbClr val="000000"/>
              </a:buClr>
              <a:buSzPct val="77777"/>
              <a:buFont typeface="Arial"/>
              <a:buNone/>
            </a:pPr>
            <a:r>
              <a:t/>
            </a:r>
            <a:endParaRPr b="0" i="0" sz="7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ct val="77777"/>
              <a:buFont typeface="Arial"/>
              <a:buNone/>
            </a:pPr>
            <a:r>
              <a:rPr b="0" i="0" lang="es-419" sz="7200" u="none" cap="none" strike="noStrike">
                <a:solidFill>
                  <a:schemeClr val="dk1"/>
                </a:solidFill>
                <a:latin typeface="Arial"/>
                <a:ea typeface="Arial"/>
                <a:cs typeface="Arial"/>
                <a:sym typeface="Arial"/>
              </a:rPr>
              <a:t>Pensemos en la variable edad. Si pregunto la edad a un grupo de 10 personas en la calle, obtendré 10 valores, varios de ellos distintos, lo mismo si pregunto su estatura, nombre, comuna de residencia, etc. Todas estas son variables que capturan algún atributo del sujeto u objeto que se esté estudiando. </a:t>
            </a:r>
            <a:endParaRPr/>
          </a:p>
          <a:p>
            <a:pPr indent="0" lvl="0" marL="0" marR="0" rtl="0" algn="just">
              <a:lnSpc>
                <a:spcPct val="100000"/>
              </a:lnSpc>
              <a:spcBef>
                <a:spcPts val="0"/>
              </a:spcBef>
              <a:spcAft>
                <a:spcPts val="0"/>
              </a:spcAft>
              <a:buClr>
                <a:srgbClr val="000000"/>
              </a:buClr>
              <a:buSzPct val="77777"/>
              <a:buFont typeface="Arial"/>
              <a:buNone/>
            </a:pPr>
            <a:r>
              <a:t/>
            </a:r>
            <a:endParaRPr b="0" i="0" sz="7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ct val="77777"/>
              <a:buFont typeface="Arial"/>
              <a:buNone/>
            </a:pPr>
            <a:r>
              <a:rPr b="0" i="0" lang="es-419" sz="7200" u="none" cap="none" strike="noStrike">
                <a:solidFill>
                  <a:schemeClr val="dk1"/>
                </a:solidFill>
                <a:latin typeface="Arial"/>
                <a:ea typeface="Arial"/>
                <a:cs typeface="Arial"/>
                <a:sym typeface="Arial"/>
              </a:rPr>
              <a:t>En el caso de las ciencias naturales, una variable puede ser la resistencia de un material, su conductividad, su masa, u otro rasgo. Así también podemos capturar una variable de un solo caso u objeto pero en distintos momentos, por ejemplo, el caudal de cierto río cada año o mes.</a:t>
            </a:r>
            <a:endParaRPr/>
          </a:p>
          <a:p>
            <a:pPr indent="0" lvl="0" marL="0" marR="0" rtl="0" algn="just">
              <a:lnSpc>
                <a:spcPct val="100000"/>
              </a:lnSpc>
              <a:spcBef>
                <a:spcPts val="0"/>
              </a:spcBef>
              <a:spcAft>
                <a:spcPts val="0"/>
              </a:spcAft>
              <a:buClr>
                <a:srgbClr val="000000"/>
              </a:buClr>
              <a:buSzPct val="77777"/>
              <a:buFont typeface="Arial"/>
              <a:buNone/>
            </a:pPr>
            <a:r>
              <a:t/>
            </a:r>
            <a:endParaRPr b="0" i="0" sz="7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ct val="77777"/>
              <a:buFont typeface="Arial"/>
              <a:buNone/>
            </a:pPr>
            <a:r>
              <a:rPr b="0" i="0" lang="es-419" sz="7200" u="none" cap="none" strike="noStrike">
                <a:solidFill>
                  <a:schemeClr val="dk1"/>
                </a:solidFill>
                <a:latin typeface="Arial"/>
                <a:ea typeface="Arial"/>
                <a:cs typeface="Arial"/>
                <a:sym typeface="Arial"/>
              </a:rPr>
              <a:t>Al momento de analizar datos, analizaremos las variables referidas al objeto o caso que estemos estudiando. A su vez, estas variables estarán dadas por la pregunta que uno busque responder, la literatura especializada, y el razonamiento propio. </a:t>
            </a:r>
            <a:endParaRPr/>
          </a:p>
          <a:p>
            <a:pPr indent="0" lvl="0" marL="0" marR="0" rtl="0" algn="just">
              <a:lnSpc>
                <a:spcPct val="100000"/>
              </a:lnSpc>
              <a:spcBef>
                <a:spcPts val="0"/>
              </a:spcBef>
              <a:spcAft>
                <a:spcPts val="0"/>
              </a:spcAft>
              <a:buClr>
                <a:srgbClr val="000000"/>
              </a:buClr>
              <a:buSzPct val="77777"/>
              <a:buFont typeface="Arial"/>
              <a:buNone/>
            </a:pPr>
            <a:r>
              <a:t/>
            </a:r>
            <a:endParaRPr b="0" i="0" sz="7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ct val="77777"/>
              <a:buFont typeface="Arial"/>
              <a:buNone/>
            </a:pPr>
            <a:r>
              <a:rPr b="0" i="0" lang="es-419" sz="7200" u="none" cap="none" strike="noStrike">
                <a:solidFill>
                  <a:schemeClr val="dk1"/>
                </a:solidFill>
                <a:latin typeface="Arial"/>
                <a:ea typeface="Arial"/>
                <a:cs typeface="Arial"/>
                <a:sym typeface="Arial"/>
              </a:rPr>
              <a:t>Piensa en un tema que te interesa, y considera qué variables lo podrían describir y qué forma tomarían. Reflexiona unos segundos antes de seguir. </a:t>
            </a:r>
            <a:endParaRPr/>
          </a:p>
          <a:p>
            <a:pPr indent="0" lvl="0" marL="0" rtl="0" algn="l">
              <a:lnSpc>
                <a:spcPct val="90000"/>
              </a:lnSpc>
              <a:spcBef>
                <a:spcPts val="1000"/>
              </a:spcBef>
              <a:spcAft>
                <a:spcPts val="0"/>
              </a:spcAft>
              <a:buClr>
                <a:schemeClr val="dk1"/>
              </a:buClr>
              <a:buSzPct val="100000"/>
              <a:buNone/>
            </a:pPr>
            <a:br>
              <a:rPr lang="es-419" sz="1200"/>
            </a:br>
            <a:r>
              <a:rPr lang="es-419" sz="1200"/>
              <a:t> </a:t>
            </a:r>
            <a:r>
              <a:rPr b="1" i="0" lang="es-419" sz="1800" u="none" strike="noStrike">
                <a:solidFill>
                  <a:srgbClr val="FF0000"/>
                </a:solidFill>
                <a:latin typeface="Arial"/>
                <a:ea typeface="Arial"/>
                <a:cs typeface="Arial"/>
                <a:sym typeface="Arial"/>
              </a:rPr>
              <a:t> </a:t>
            </a:r>
            <a:endParaRPr b="1" sz="1800">
              <a:solidFill>
                <a:srgbClr val="FF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br>
              <a:rPr lang="es-419"/>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8"/>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38" name="Google Shape;138;p8"/>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Variables </a:t>
            </a:r>
            <a:endParaRPr b="1" sz="3600">
              <a:solidFill>
                <a:srgbClr val="002060"/>
              </a:solidFill>
            </a:endParaRPr>
          </a:p>
        </p:txBody>
      </p:sp>
      <p:sp>
        <p:nvSpPr>
          <p:cNvPr id="139" name="Google Shape;139;p8"/>
          <p:cNvSpPr txBox="1"/>
          <p:nvPr/>
        </p:nvSpPr>
        <p:spPr>
          <a:xfrm>
            <a:off x="689466" y="1516988"/>
            <a:ext cx="10813068" cy="347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Arial"/>
                <a:ea typeface="Arial"/>
                <a:cs typeface="Arial"/>
                <a:sym typeface="Arial"/>
              </a:rPr>
              <a:t>Las variables pueden clasificarse de varias formas, pero en este curso las presentaremos en el siguiente esquema:</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8"/>
          <p:cNvSpPr txBox="1"/>
          <p:nvPr/>
        </p:nvSpPr>
        <p:spPr>
          <a:xfrm>
            <a:off x="5216569" y="2125896"/>
            <a:ext cx="6285965" cy="4227032"/>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Las </a:t>
            </a:r>
            <a:r>
              <a:rPr b="1" i="0" lang="es-419" sz="1600" u="none" cap="none" strike="noStrike">
                <a:solidFill>
                  <a:schemeClr val="dk1"/>
                </a:solidFill>
                <a:latin typeface="Arial"/>
                <a:ea typeface="Arial"/>
                <a:cs typeface="Arial"/>
                <a:sym typeface="Arial"/>
              </a:rPr>
              <a:t>variables cuantitativas</a:t>
            </a:r>
            <a:r>
              <a:rPr b="0" i="0" lang="es-419" sz="1600" u="none" cap="none" strike="noStrike">
                <a:solidFill>
                  <a:schemeClr val="dk1"/>
                </a:solidFill>
                <a:latin typeface="Arial"/>
                <a:ea typeface="Arial"/>
                <a:cs typeface="Arial"/>
                <a:sym typeface="Arial"/>
              </a:rPr>
              <a:t> capturan valores numéricos </a:t>
            </a:r>
            <a:r>
              <a:rPr b="1" i="0" lang="es-419" sz="1600" u="none" cap="none" strike="noStrike">
                <a:solidFill>
                  <a:schemeClr val="dk1"/>
                </a:solidFill>
                <a:latin typeface="Arial"/>
                <a:ea typeface="Arial"/>
                <a:cs typeface="Arial"/>
                <a:sym typeface="Arial"/>
              </a:rPr>
              <a:t>con un sentido aritmético</a:t>
            </a:r>
            <a:r>
              <a:rPr b="0" i="0" lang="es-419" sz="1600" u="none" cap="none" strike="noStrike">
                <a:solidFill>
                  <a:schemeClr val="dk1"/>
                </a:solidFill>
                <a:latin typeface="Arial"/>
                <a:ea typeface="Arial"/>
                <a:cs typeface="Arial"/>
                <a:sym typeface="Arial"/>
              </a:rPr>
              <a:t> (es decir, se pueden sumar, restar, multiplicar, etc).</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Estas se clasifican en variables </a:t>
            </a:r>
            <a:r>
              <a:rPr b="1" i="0" lang="es-419" sz="1600" u="none" cap="none" strike="noStrike">
                <a:solidFill>
                  <a:schemeClr val="dk1"/>
                </a:solidFill>
                <a:latin typeface="Arial"/>
                <a:ea typeface="Arial"/>
                <a:cs typeface="Arial"/>
                <a:sym typeface="Arial"/>
              </a:rPr>
              <a:t>discretas</a:t>
            </a:r>
            <a:r>
              <a:rPr b="0" i="0" lang="es-419" sz="1600" u="none" cap="none" strike="noStrike">
                <a:solidFill>
                  <a:schemeClr val="dk1"/>
                </a:solidFill>
                <a:latin typeface="Arial"/>
                <a:ea typeface="Arial"/>
                <a:cs typeface="Arial"/>
                <a:sym typeface="Arial"/>
              </a:rPr>
              <a:t>, esto es, que no pueden tomar valores entre 2 valores consecutivos. Por ejemplo, la cantidad de cuerdas de un instrumento. La guitarra tiene 5 cuerdas y no hay un</a:t>
            </a:r>
            <a:r>
              <a:rPr lang="es-419" sz="1600">
                <a:solidFill>
                  <a:schemeClr val="dk1"/>
                </a:solidFill>
                <a:latin typeface="Arial"/>
                <a:ea typeface="Arial"/>
                <a:cs typeface="Arial"/>
                <a:sym typeface="Arial"/>
              </a:rPr>
              <a:t>a </a:t>
            </a:r>
            <a:r>
              <a:rPr b="0" i="0" lang="es-419" sz="1600" u="none" cap="none" strike="noStrike">
                <a:solidFill>
                  <a:schemeClr val="dk1"/>
                </a:solidFill>
                <a:latin typeface="Arial"/>
                <a:ea typeface="Arial"/>
                <a:cs typeface="Arial"/>
                <a:sym typeface="Arial"/>
              </a:rPr>
              <a:t>cuerda 2,5 por ejemplo, a</a:t>
            </a:r>
            <a:r>
              <a:rPr lang="es-419" sz="1600">
                <a:solidFill>
                  <a:schemeClr val="dk1"/>
                </a:solidFill>
                <a:latin typeface="Arial"/>
                <a:ea typeface="Arial"/>
                <a:cs typeface="Arial"/>
                <a:sym typeface="Arial"/>
              </a:rPr>
              <a:t>sí el número de cuerda de un instrumento es una variable discreta. Otro ejemplo son los</a:t>
            </a:r>
            <a:r>
              <a:rPr b="0" i="0" lang="es-419" sz="1600" u="none" cap="none" strike="noStrike">
                <a:solidFill>
                  <a:schemeClr val="dk1"/>
                </a:solidFill>
                <a:latin typeface="Arial"/>
                <a:ea typeface="Arial"/>
                <a:cs typeface="Arial"/>
                <a:sym typeface="Arial"/>
              </a:rPr>
              <a:t> cursos que se </a:t>
            </a:r>
            <a:r>
              <a:rPr lang="es-419" sz="1600">
                <a:solidFill>
                  <a:schemeClr val="dk1"/>
                </a:solidFill>
                <a:latin typeface="Arial"/>
                <a:ea typeface="Arial"/>
                <a:cs typeface="Arial"/>
                <a:sym typeface="Arial"/>
              </a:rPr>
              <a:t>aprobaron</a:t>
            </a:r>
            <a:r>
              <a:rPr b="0" i="0" lang="es-419" sz="1600" u="none" cap="none" strike="noStrike">
                <a:solidFill>
                  <a:schemeClr val="dk1"/>
                </a:solidFill>
                <a:latin typeface="Arial"/>
                <a:ea typeface="Arial"/>
                <a:cs typeface="Arial"/>
                <a:sym typeface="Arial"/>
              </a:rPr>
              <a:t>. </a:t>
            </a:r>
            <a:r>
              <a:rPr lang="es-419" sz="1600">
                <a:solidFill>
                  <a:schemeClr val="dk1"/>
                </a:solidFill>
                <a:latin typeface="Arial"/>
                <a:ea typeface="Arial"/>
                <a:cs typeface="Arial"/>
                <a:sym typeface="Arial"/>
              </a:rPr>
              <a:t>Puedes aprobar 3, 4, 5, cantidad de cursos, pero no tiene sentido aprobar 3,02 cursos.</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Junto a esto tenemos las variables </a:t>
            </a:r>
            <a:r>
              <a:rPr b="1" i="0" lang="es-419" sz="1600" u="none" cap="none" strike="noStrike">
                <a:solidFill>
                  <a:schemeClr val="dk1"/>
                </a:solidFill>
                <a:latin typeface="Arial"/>
                <a:ea typeface="Arial"/>
                <a:cs typeface="Arial"/>
                <a:sym typeface="Arial"/>
              </a:rPr>
              <a:t>continuas</a:t>
            </a:r>
            <a:r>
              <a:rPr b="0" i="0" lang="es-419" sz="1600" u="none" cap="none" strike="noStrike">
                <a:solidFill>
                  <a:schemeClr val="dk1"/>
                </a:solidFill>
                <a:latin typeface="Arial"/>
                <a:ea typeface="Arial"/>
                <a:cs typeface="Arial"/>
                <a:sym typeface="Arial"/>
              </a:rPr>
              <a:t>, las que sí pueden tomar valores intermedios, como el peso, la estatura, la tasa de crecimiento, etc. </a:t>
            </a:r>
            <a:r>
              <a:rPr lang="es-419" sz="1600">
                <a:solidFill>
                  <a:schemeClr val="dk1"/>
                </a:solidFill>
                <a:latin typeface="Arial"/>
                <a:ea typeface="Arial"/>
                <a:cs typeface="Arial"/>
                <a:sym typeface="Arial"/>
              </a:rPr>
              <a:t>Por ejemplo la hora avanza continuamente, entre las 9 y las 10 hay valores reales de la hora.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
        <p:nvSpPr>
          <p:cNvPr id="141" name="Google Shape;141;p8"/>
          <p:cNvSpPr/>
          <p:nvPr/>
        </p:nvSpPr>
        <p:spPr>
          <a:xfrm>
            <a:off x="596348" y="3941239"/>
            <a:ext cx="1683026" cy="649356"/>
          </a:xfrm>
          <a:prstGeom prst="rect">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419" sz="1800" u="none" cap="none" strike="noStrike">
                <a:solidFill>
                  <a:schemeClr val="lt1"/>
                </a:solidFill>
                <a:latin typeface="Arial"/>
                <a:ea typeface="Arial"/>
                <a:cs typeface="Arial"/>
                <a:sym typeface="Arial"/>
              </a:rPr>
              <a:t>Variables cuantitativas</a:t>
            </a:r>
            <a:endParaRPr/>
          </a:p>
        </p:txBody>
      </p:sp>
      <p:cxnSp>
        <p:nvCxnSpPr>
          <p:cNvPr id="142" name="Google Shape;142;p8"/>
          <p:cNvCxnSpPr/>
          <p:nvPr/>
        </p:nvCxnSpPr>
        <p:spPr>
          <a:xfrm flipH="1" rot="10800000">
            <a:off x="2279374" y="3511346"/>
            <a:ext cx="709500" cy="822600"/>
          </a:xfrm>
          <a:prstGeom prst="straightConnector1">
            <a:avLst/>
          </a:prstGeom>
          <a:noFill/>
          <a:ln cap="flat" cmpd="sng" w="38100">
            <a:solidFill>
              <a:schemeClr val="dk1"/>
            </a:solidFill>
            <a:prstDash val="solid"/>
            <a:miter lim="800000"/>
            <a:headEnd len="sm" w="sm" type="none"/>
            <a:tailEnd len="med" w="med" type="triangle"/>
          </a:ln>
        </p:spPr>
      </p:cxnSp>
      <p:cxnSp>
        <p:nvCxnSpPr>
          <p:cNvPr id="143" name="Google Shape;143;p8"/>
          <p:cNvCxnSpPr/>
          <p:nvPr/>
        </p:nvCxnSpPr>
        <p:spPr>
          <a:xfrm>
            <a:off x="2279374" y="4333946"/>
            <a:ext cx="709500" cy="959400"/>
          </a:xfrm>
          <a:prstGeom prst="straightConnector1">
            <a:avLst/>
          </a:prstGeom>
          <a:noFill/>
          <a:ln cap="flat" cmpd="sng" w="38100">
            <a:solidFill>
              <a:schemeClr val="dk1"/>
            </a:solidFill>
            <a:prstDash val="solid"/>
            <a:miter lim="800000"/>
            <a:headEnd len="sm" w="sm" type="none"/>
            <a:tailEnd len="med" w="med" type="triangle"/>
          </a:ln>
        </p:spPr>
      </p:cxnSp>
      <p:sp>
        <p:nvSpPr>
          <p:cNvPr id="144" name="Google Shape;144;p8"/>
          <p:cNvSpPr/>
          <p:nvPr/>
        </p:nvSpPr>
        <p:spPr>
          <a:xfrm>
            <a:off x="3134573" y="3104322"/>
            <a:ext cx="1683026" cy="649356"/>
          </a:xfrm>
          <a:prstGeom prst="rect">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419" sz="1800" u="none" cap="none" strike="noStrike">
                <a:solidFill>
                  <a:schemeClr val="lt1"/>
                </a:solidFill>
                <a:latin typeface="Arial"/>
                <a:ea typeface="Arial"/>
                <a:cs typeface="Arial"/>
                <a:sym typeface="Arial"/>
              </a:rPr>
              <a:t>Discretas</a:t>
            </a:r>
            <a:endParaRPr/>
          </a:p>
        </p:txBody>
      </p:sp>
      <p:sp>
        <p:nvSpPr>
          <p:cNvPr id="145" name="Google Shape;145;p8"/>
          <p:cNvSpPr/>
          <p:nvPr/>
        </p:nvSpPr>
        <p:spPr>
          <a:xfrm>
            <a:off x="3134573" y="5016334"/>
            <a:ext cx="1683026" cy="649356"/>
          </a:xfrm>
          <a:prstGeom prst="rect">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419" sz="1800" u="none" cap="none" strike="noStrike">
                <a:solidFill>
                  <a:schemeClr val="lt1"/>
                </a:solidFill>
                <a:latin typeface="Arial"/>
                <a:ea typeface="Arial"/>
                <a:cs typeface="Arial"/>
                <a:sym typeface="Arial"/>
              </a:rPr>
              <a:t>Continuas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51" name="Google Shape;151;p9"/>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1: Introducción a la estadística aplicada con Python</a:t>
            </a:r>
            <a:br>
              <a:rPr b="1" lang="es-419" sz="3600">
                <a:solidFill>
                  <a:srgbClr val="002060"/>
                </a:solidFill>
              </a:rPr>
            </a:br>
            <a:r>
              <a:rPr b="1" lang="es-419" sz="4000">
                <a:solidFill>
                  <a:srgbClr val="002060"/>
                </a:solidFill>
              </a:rPr>
              <a:t>Variables </a:t>
            </a:r>
            <a:endParaRPr b="1" sz="3600">
              <a:solidFill>
                <a:srgbClr val="002060"/>
              </a:solidFill>
            </a:endParaRPr>
          </a:p>
        </p:txBody>
      </p:sp>
      <p:sp>
        <p:nvSpPr>
          <p:cNvPr id="152" name="Google Shape;152;p9"/>
          <p:cNvSpPr txBox="1"/>
          <p:nvPr/>
        </p:nvSpPr>
        <p:spPr>
          <a:xfrm>
            <a:off x="689466" y="1516988"/>
            <a:ext cx="10813068" cy="347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Arial"/>
                <a:ea typeface="Arial"/>
                <a:cs typeface="Arial"/>
                <a:sym typeface="Arial"/>
              </a:rPr>
              <a:t>Las variables pueden clasificarse de varias formas, pero en este curso las presentaremos en el siguiente esquema:</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9"/>
          <p:cNvSpPr/>
          <p:nvPr/>
        </p:nvSpPr>
        <p:spPr>
          <a:xfrm>
            <a:off x="596348" y="3941239"/>
            <a:ext cx="1683026" cy="649356"/>
          </a:xfrm>
          <a:prstGeom prst="rect">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419" sz="1800" u="none" cap="none" strike="noStrike">
                <a:solidFill>
                  <a:schemeClr val="lt1"/>
                </a:solidFill>
                <a:latin typeface="Arial"/>
                <a:ea typeface="Arial"/>
                <a:cs typeface="Arial"/>
                <a:sym typeface="Arial"/>
              </a:rPr>
              <a:t>Variables</a:t>
            </a:r>
            <a:r>
              <a:rPr b="0" i="0" lang="es-419" sz="1800" u="none" cap="none" strike="noStrike">
                <a:solidFill>
                  <a:srgbClr val="000000"/>
                </a:solidFill>
                <a:latin typeface="Arial"/>
                <a:ea typeface="Arial"/>
                <a:cs typeface="Arial"/>
                <a:sym typeface="Arial"/>
              </a:rPr>
              <a:t> </a:t>
            </a:r>
            <a:r>
              <a:rPr b="0" i="0" lang="es-419" sz="1800" u="none" cap="none" strike="noStrike">
                <a:solidFill>
                  <a:schemeClr val="lt1"/>
                </a:solidFill>
                <a:latin typeface="Arial"/>
                <a:ea typeface="Arial"/>
                <a:cs typeface="Arial"/>
                <a:sym typeface="Arial"/>
              </a:rPr>
              <a:t>cualitativas</a:t>
            </a:r>
            <a:endParaRPr/>
          </a:p>
        </p:txBody>
      </p:sp>
      <p:cxnSp>
        <p:nvCxnSpPr>
          <p:cNvPr id="154" name="Google Shape;154;p9"/>
          <p:cNvCxnSpPr/>
          <p:nvPr/>
        </p:nvCxnSpPr>
        <p:spPr>
          <a:xfrm flipH="1" rot="10800000">
            <a:off x="2279374" y="3511346"/>
            <a:ext cx="709500" cy="822600"/>
          </a:xfrm>
          <a:prstGeom prst="straightConnector1">
            <a:avLst/>
          </a:prstGeom>
          <a:noFill/>
          <a:ln cap="flat" cmpd="sng" w="38100">
            <a:solidFill>
              <a:schemeClr val="dk1"/>
            </a:solidFill>
            <a:prstDash val="solid"/>
            <a:miter lim="800000"/>
            <a:headEnd len="sm" w="sm" type="none"/>
            <a:tailEnd len="med" w="med" type="triangle"/>
          </a:ln>
        </p:spPr>
      </p:cxnSp>
      <p:cxnSp>
        <p:nvCxnSpPr>
          <p:cNvPr id="155" name="Google Shape;155;p9"/>
          <p:cNvCxnSpPr/>
          <p:nvPr/>
        </p:nvCxnSpPr>
        <p:spPr>
          <a:xfrm>
            <a:off x="2279374" y="4333946"/>
            <a:ext cx="709500" cy="959400"/>
          </a:xfrm>
          <a:prstGeom prst="straightConnector1">
            <a:avLst/>
          </a:prstGeom>
          <a:noFill/>
          <a:ln cap="flat" cmpd="sng" w="38100">
            <a:solidFill>
              <a:schemeClr val="dk1"/>
            </a:solidFill>
            <a:prstDash val="solid"/>
            <a:miter lim="800000"/>
            <a:headEnd len="sm" w="sm" type="none"/>
            <a:tailEnd len="med" w="med" type="triangle"/>
          </a:ln>
        </p:spPr>
      </p:cxnSp>
      <p:sp>
        <p:nvSpPr>
          <p:cNvPr id="156" name="Google Shape;156;p9"/>
          <p:cNvSpPr/>
          <p:nvPr/>
        </p:nvSpPr>
        <p:spPr>
          <a:xfrm>
            <a:off x="3134573" y="3104322"/>
            <a:ext cx="1683026" cy="649356"/>
          </a:xfrm>
          <a:prstGeom prst="rect">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419" sz="1800" u="none" cap="none" strike="noStrike">
                <a:solidFill>
                  <a:schemeClr val="lt1"/>
                </a:solidFill>
                <a:latin typeface="Arial"/>
                <a:ea typeface="Arial"/>
                <a:cs typeface="Arial"/>
                <a:sym typeface="Arial"/>
              </a:rPr>
              <a:t>Nominales</a:t>
            </a:r>
            <a:endParaRPr/>
          </a:p>
        </p:txBody>
      </p:sp>
      <p:sp>
        <p:nvSpPr>
          <p:cNvPr id="157" name="Google Shape;157;p9"/>
          <p:cNvSpPr/>
          <p:nvPr/>
        </p:nvSpPr>
        <p:spPr>
          <a:xfrm>
            <a:off x="3134573" y="5016334"/>
            <a:ext cx="1683026" cy="649356"/>
          </a:xfrm>
          <a:prstGeom prst="rect">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419" sz="1800" u="none" cap="none" strike="noStrike">
                <a:solidFill>
                  <a:schemeClr val="lt1"/>
                </a:solidFill>
                <a:latin typeface="Arial"/>
                <a:ea typeface="Arial"/>
                <a:cs typeface="Arial"/>
                <a:sym typeface="Arial"/>
              </a:rPr>
              <a:t>Ordinales</a:t>
            </a:r>
            <a:endParaRPr/>
          </a:p>
        </p:txBody>
      </p:sp>
      <p:sp>
        <p:nvSpPr>
          <p:cNvPr id="158" name="Google Shape;158;p9"/>
          <p:cNvSpPr txBox="1"/>
          <p:nvPr/>
        </p:nvSpPr>
        <p:spPr>
          <a:xfrm>
            <a:off x="6006104" y="2195540"/>
            <a:ext cx="5496430" cy="3728182"/>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Las </a:t>
            </a:r>
            <a:r>
              <a:rPr b="1" i="0" lang="es-419" sz="1600" u="none" cap="none" strike="noStrike">
                <a:solidFill>
                  <a:schemeClr val="dk1"/>
                </a:solidFill>
                <a:latin typeface="Arial"/>
                <a:ea typeface="Arial"/>
                <a:cs typeface="Arial"/>
                <a:sym typeface="Arial"/>
              </a:rPr>
              <a:t>variables cualitativas</a:t>
            </a:r>
            <a:r>
              <a:rPr b="0" i="0" lang="es-419" sz="1600" u="none" cap="none" strike="noStrike">
                <a:solidFill>
                  <a:schemeClr val="dk1"/>
                </a:solidFill>
                <a:latin typeface="Arial"/>
                <a:ea typeface="Arial"/>
                <a:cs typeface="Arial"/>
                <a:sym typeface="Arial"/>
              </a:rPr>
              <a:t> si bien pueden ser representadas numéricamente, </a:t>
            </a:r>
            <a:r>
              <a:rPr b="1" i="0" lang="es-419" sz="1600" u="none" cap="none" strike="noStrike">
                <a:solidFill>
                  <a:schemeClr val="dk1"/>
                </a:solidFill>
                <a:latin typeface="Arial"/>
                <a:ea typeface="Arial"/>
                <a:cs typeface="Arial"/>
                <a:sym typeface="Arial"/>
              </a:rPr>
              <a:t>no tienen un sentido aritmético</a:t>
            </a:r>
            <a:r>
              <a:rPr b="0" i="0" lang="es-419" sz="1600" u="none" cap="none" strike="noStrike">
                <a:solidFill>
                  <a:schemeClr val="dk1"/>
                </a:solidFill>
                <a:latin typeface="Arial"/>
                <a:ea typeface="Arial"/>
                <a:cs typeface="Arial"/>
                <a:sym typeface="Arial"/>
              </a:rPr>
              <a:t> (no se pueden sumar o realizar otras operaciones)</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En este caso existen las variables </a:t>
            </a:r>
            <a:r>
              <a:rPr b="1" i="0" lang="es-419" sz="1600" u="none" cap="none" strike="noStrike">
                <a:solidFill>
                  <a:schemeClr val="dk1"/>
                </a:solidFill>
                <a:latin typeface="Arial"/>
                <a:ea typeface="Arial"/>
                <a:cs typeface="Arial"/>
                <a:sym typeface="Arial"/>
              </a:rPr>
              <a:t>nominales</a:t>
            </a:r>
            <a:r>
              <a:rPr b="0" i="0" lang="es-419" sz="1600" u="none" cap="none" strike="noStrike">
                <a:solidFill>
                  <a:schemeClr val="dk1"/>
                </a:solidFill>
                <a:latin typeface="Arial"/>
                <a:ea typeface="Arial"/>
                <a:cs typeface="Arial"/>
                <a:sym typeface="Arial"/>
              </a:rPr>
              <a:t>, categorías o etiquetas que identifican un objeto, por ejemplo, su nombre, su marca, la propiedad activa de un fármaco, etc.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600" u="none" cap="none" strike="noStrike">
                <a:solidFill>
                  <a:schemeClr val="dk1"/>
                </a:solidFill>
                <a:latin typeface="Arial"/>
                <a:ea typeface="Arial"/>
                <a:cs typeface="Arial"/>
                <a:sym typeface="Arial"/>
              </a:rPr>
              <a:t>Por último, tenemos las </a:t>
            </a:r>
            <a:r>
              <a:rPr b="1" i="0" lang="es-419" sz="1600" u="none" cap="none" strike="noStrike">
                <a:solidFill>
                  <a:schemeClr val="dk1"/>
                </a:solidFill>
                <a:latin typeface="Arial"/>
                <a:ea typeface="Arial"/>
                <a:cs typeface="Arial"/>
                <a:sym typeface="Arial"/>
              </a:rPr>
              <a:t>variables ordinales</a:t>
            </a:r>
            <a:r>
              <a:rPr b="0" i="0" lang="es-419" sz="1600" u="none" cap="none" strike="noStrike">
                <a:solidFill>
                  <a:schemeClr val="dk1"/>
                </a:solidFill>
                <a:latin typeface="Arial"/>
                <a:ea typeface="Arial"/>
                <a:cs typeface="Arial"/>
                <a:sym typeface="Arial"/>
              </a:rPr>
              <a:t>, etiquetas que presentan una jerarquía u orden. Por ejemplo, el grado de acuerdo con una política (en desacuerdo, neutral, de acuerdo), el orden de la educación (primaria, secundaria, terciaria), la calidad de un servicio (malo, regular, bueno, muy bueno).</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2022-01-13T14:01:57Z</dcterms:created>
  <dc:creator>francisca ruiz</dc:creator>
</cp:coreProperties>
</file>