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jxQ870IrpnsD3UCKtPp+iKGDsI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C4654E-495D-4B11-8279-73D5E150087F}">
  <a:tblStyle styleId="{74C4654E-495D-4B11-8279-73D5E150087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7" name="Shape 17"/>
        <p:cNvGrpSpPr/>
        <p:nvPr/>
      </p:nvGrpSpPr>
      <p:grpSpPr>
        <a:xfrm>
          <a:off x="0" y="0"/>
          <a:ext cx="0" cy="0"/>
          <a:chOff x="0" y="0"/>
          <a:chExt cx="0" cy="0"/>
        </a:xfrm>
      </p:grpSpPr>
      <p:sp>
        <p:nvSpPr>
          <p:cNvPr id="18" name="Google Shape;1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4" name="Shape 24"/>
        <p:cNvGrpSpPr/>
        <p:nvPr/>
      </p:nvGrpSpPr>
      <p:grpSpPr>
        <a:xfrm>
          <a:off x="0" y="0"/>
          <a:ext cx="0" cy="0"/>
          <a:chOff x="0" y="0"/>
          <a:chExt cx="0" cy="0"/>
        </a:xfrm>
      </p:grpSpPr>
      <p:sp>
        <p:nvSpPr>
          <p:cNvPr id="25" name="Google Shape;2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0" name="Shape 30"/>
        <p:cNvGrpSpPr/>
        <p:nvPr/>
      </p:nvGrpSpPr>
      <p:grpSpPr>
        <a:xfrm>
          <a:off x="0" y="0"/>
          <a:ext cx="0" cy="0"/>
          <a:chOff x="0" y="0"/>
          <a:chExt cx="0" cy="0"/>
        </a:xfrm>
      </p:grpSpPr>
      <p:sp>
        <p:nvSpPr>
          <p:cNvPr id="31" name="Google Shape;31;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3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6"/>
          <p:cNvSpPr/>
          <p:nvPr>
            <p:ph idx="2" type="pic"/>
          </p:nvPr>
        </p:nvSpPr>
        <p:spPr>
          <a:xfrm>
            <a:off x="5183188" y="987425"/>
            <a:ext cx="6172200" cy="4873625"/>
          </a:xfrm>
          <a:prstGeom prst="rect">
            <a:avLst/>
          </a:prstGeom>
          <a:noFill/>
          <a:ln>
            <a:noFill/>
          </a:ln>
        </p:spPr>
      </p:sp>
      <p:sp>
        <p:nvSpPr>
          <p:cNvPr id="64" name="Google Shape;64;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23A57"/>
            </a:gs>
            <a:gs pos="25000">
              <a:srgbClr val="523A57"/>
            </a:gs>
            <a:gs pos="42000">
              <a:srgbClr val="C8912D"/>
            </a:gs>
            <a:gs pos="58000">
              <a:srgbClr val="865E5E"/>
            </a:gs>
            <a:gs pos="74000">
              <a:srgbClr val="272763"/>
            </a:gs>
            <a:gs pos="100000">
              <a:srgbClr val="272763"/>
            </a:gs>
          </a:gsLst>
          <a:lin ang="19199999" scaled="0"/>
        </a:gra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pic>
        <p:nvPicPr>
          <p:cNvPr id="85" name="Google Shape;85;p1"/>
          <p:cNvPicPr preferRelativeResize="0"/>
          <p:nvPr/>
        </p:nvPicPr>
        <p:blipFill rotWithShape="1">
          <a:blip r:embed="rId3">
            <a:alphaModFix/>
          </a:blip>
          <a:srcRect b="0" l="0" r="0" t="0"/>
          <a:stretch/>
        </p:blipFill>
        <p:spPr>
          <a:xfrm>
            <a:off x="317917" y="245954"/>
            <a:ext cx="11556165" cy="6366092"/>
          </a:xfrm>
          <a:prstGeom prst="rect">
            <a:avLst/>
          </a:prstGeom>
          <a:noFill/>
          <a:ln>
            <a:noFill/>
          </a:ln>
        </p:spPr>
      </p:pic>
      <p:pic>
        <p:nvPicPr>
          <p:cNvPr id="86" name="Google Shape;86;p1"/>
          <p:cNvPicPr preferRelativeResize="0"/>
          <p:nvPr/>
        </p:nvPicPr>
        <p:blipFill rotWithShape="1">
          <a:blip r:embed="rId4">
            <a:alphaModFix/>
          </a:blip>
          <a:srcRect b="0" l="0" r="0" t="0"/>
          <a:stretch/>
        </p:blipFill>
        <p:spPr>
          <a:xfrm>
            <a:off x="578815" y="412117"/>
            <a:ext cx="3029975" cy="1420491"/>
          </a:xfrm>
          <a:prstGeom prst="rect">
            <a:avLst/>
          </a:prstGeom>
          <a:noFill/>
          <a:ln>
            <a:noFill/>
          </a:ln>
        </p:spPr>
      </p:pic>
      <p:pic>
        <p:nvPicPr>
          <p:cNvPr id="87" name="Google Shape;87;p1"/>
          <p:cNvPicPr preferRelativeResize="0"/>
          <p:nvPr/>
        </p:nvPicPr>
        <p:blipFill rotWithShape="1">
          <a:blip r:embed="rId5">
            <a:alphaModFix/>
          </a:blip>
          <a:srcRect b="0" l="0" r="0" t="0"/>
          <a:stretch/>
        </p:blipFill>
        <p:spPr>
          <a:xfrm>
            <a:off x="9177542" y="184469"/>
            <a:ext cx="2828789" cy="1481456"/>
          </a:xfrm>
          <a:prstGeom prst="rect">
            <a:avLst/>
          </a:prstGeom>
          <a:noFill/>
          <a:ln>
            <a:noFill/>
          </a:ln>
        </p:spPr>
      </p:pic>
      <p:sp>
        <p:nvSpPr>
          <p:cNvPr id="88" name="Google Shape;88;p1"/>
          <p:cNvSpPr txBox="1"/>
          <p:nvPr/>
        </p:nvSpPr>
        <p:spPr>
          <a:xfrm>
            <a:off x="2049749" y="1727410"/>
            <a:ext cx="8092500" cy="1830701"/>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600"/>
              <a:buFont typeface="Arial"/>
              <a:buNone/>
            </a:pPr>
            <a:r>
              <a:rPr b="0" i="0" lang="es-419" sz="4000" u="none" cap="none" strike="noStrike">
                <a:solidFill>
                  <a:srgbClr val="272763"/>
                </a:solidFill>
                <a:latin typeface="Calibri"/>
                <a:ea typeface="Calibri"/>
                <a:cs typeface="Calibri"/>
                <a:sym typeface="Calibri"/>
              </a:rPr>
              <a:t>Curso: </a:t>
            </a:r>
            <a:endParaRPr/>
          </a:p>
          <a:p>
            <a:pPr indent="0" lvl="0" marL="0" marR="0" rtl="0" algn="ctr">
              <a:lnSpc>
                <a:spcPct val="100000"/>
              </a:lnSpc>
              <a:spcBef>
                <a:spcPts val="0"/>
              </a:spcBef>
              <a:spcAft>
                <a:spcPts val="0"/>
              </a:spcAft>
              <a:buClr>
                <a:srgbClr val="000000"/>
              </a:buClr>
              <a:buSzPts val="6600"/>
              <a:buFont typeface="Arial"/>
              <a:buNone/>
            </a:pPr>
            <a:r>
              <a:rPr b="1" i="0" lang="es-419" sz="4000" u="none" cap="none" strike="noStrike">
                <a:solidFill>
                  <a:srgbClr val="272763"/>
                </a:solidFill>
                <a:latin typeface="Calibri"/>
                <a:ea typeface="Calibri"/>
                <a:cs typeface="Calibri"/>
                <a:sym typeface="Calibri"/>
              </a:rPr>
              <a:t>Introducción a la Analítica de datos con Python</a:t>
            </a:r>
            <a:endParaRPr b="0" i="0" sz="700" u="none" cap="none" strike="noStrike">
              <a:solidFill>
                <a:srgbClr val="272763"/>
              </a:solidFill>
              <a:latin typeface="Arial"/>
              <a:ea typeface="Arial"/>
              <a:cs typeface="Arial"/>
              <a:sym typeface="Arial"/>
            </a:endParaRPr>
          </a:p>
        </p:txBody>
      </p:sp>
      <p:pic>
        <p:nvPicPr>
          <p:cNvPr id="89" name="Google Shape;89;p1"/>
          <p:cNvPicPr preferRelativeResize="0"/>
          <p:nvPr/>
        </p:nvPicPr>
        <p:blipFill rotWithShape="1">
          <a:blip r:embed="rId6">
            <a:alphaModFix/>
          </a:blip>
          <a:srcRect b="0" l="0" r="0" t="0"/>
          <a:stretch/>
        </p:blipFill>
        <p:spPr>
          <a:xfrm>
            <a:off x="4784058" y="4120100"/>
            <a:ext cx="2623881" cy="14759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0"/>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57" name="Google Shape;157;p10"/>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2: Cálculo de estadísticos en Python</a:t>
            </a:r>
            <a:br>
              <a:rPr b="1" lang="es-419" sz="3600">
                <a:solidFill>
                  <a:srgbClr val="002060"/>
                </a:solidFill>
              </a:rPr>
            </a:br>
            <a:r>
              <a:rPr b="1" lang="es-419" sz="4000">
                <a:solidFill>
                  <a:srgbClr val="002060"/>
                </a:solidFill>
              </a:rPr>
              <a:t>Ejercicio 2</a:t>
            </a:r>
            <a:endParaRPr b="1" sz="3600">
              <a:solidFill>
                <a:srgbClr val="002060"/>
              </a:solidFill>
            </a:endParaRPr>
          </a:p>
        </p:txBody>
      </p:sp>
      <p:sp>
        <p:nvSpPr>
          <p:cNvPr id="158" name="Google Shape;158;p10"/>
          <p:cNvSpPr txBox="1"/>
          <p:nvPr>
            <p:ph idx="1" type="body"/>
          </p:nvPr>
        </p:nvSpPr>
        <p:spPr>
          <a:xfrm>
            <a:off x="838200" y="1825625"/>
            <a:ext cx="10515600" cy="4351338"/>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C0C0C"/>
              </a:buClr>
              <a:buSzPts val="1800"/>
              <a:buNone/>
            </a:pPr>
            <a:r>
              <a:rPr i="0" lang="es-419" sz="1800" u="none" strike="noStrike">
                <a:solidFill>
                  <a:srgbClr val="0C0C0C"/>
                </a:solidFill>
              </a:rPr>
              <a:t>En la unidad anterior, definimos que las variables cualitativas no tienen un sentido aritmético, esto es, no se pueden sumar o multiplicar. No obstante, la moda es solo el valor más frecuente. Si tuviéramos poetas y poetisas de Chile y usamos la función moda ¿qué ocurriría?</a:t>
            </a:r>
            <a:endParaRPr/>
          </a:p>
          <a:p>
            <a:pPr indent="0" lvl="0" marL="0" rtl="0" algn="just">
              <a:lnSpc>
                <a:spcPct val="90000"/>
              </a:lnSpc>
              <a:spcBef>
                <a:spcPts val="0"/>
              </a:spcBef>
              <a:spcAft>
                <a:spcPts val="0"/>
              </a:spcAft>
              <a:buClr>
                <a:schemeClr val="dk1"/>
              </a:buClr>
              <a:buSzPts val="2000"/>
              <a:buNone/>
            </a:pPr>
            <a:r>
              <a:t/>
            </a:r>
            <a:endParaRPr sz="2000">
              <a:solidFill>
                <a:srgbClr val="0C0C0C"/>
              </a:solidFill>
            </a:endParaRPr>
          </a:p>
          <a:p>
            <a:pPr indent="0" lvl="0" marL="0" rtl="0" algn="just">
              <a:lnSpc>
                <a:spcPct val="90000"/>
              </a:lnSpc>
              <a:spcBef>
                <a:spcPts val="0"/>
              </a:spcBef>
              <a:spcAft>
                <a:spcPts val="0"/>
              </a:spcAft>
              <a:buClr>
                <a:schemeClr val="dk1"/>
              </a:buClr>
              <a:buSzPts val="2000"/>
              <a:buNone/>
            </a:pPr>
            <a:r>
              <a:t/>
            </a:r>
            <a:endParaRPr sz="2000">
              <a:solidFill>
                <a:srgbClr val="0C0C0C"/>
              </a:solidFill>
            </a:endParaRPr>
          </a:p>
          <a:p>
            <a:pPr indent="0" lvl="0" marL="0" rtl="0" algn="just">
              <a:lnSpc>
                <a:spcPct val="90000"/>
              </a:lnSpc>
              <a:spcBef>
                <a:spcPts val="0"/>
              </a:spcBef>
              <a:spcAft>
                <a:spcPts val="0"/>
              </a:spcAft>
              <a:buClr>
                <a:schemeClr val="dk1"/>
              </a:buClr>
              <a:buSzPts val="2000"/>
              <a:buNone/>
            </a:pPr>
            <a:r>
              <a:t/>
            </a:r>
            <a:endParaRPr sz="2000">
              <a:solidFill>
                <a:srgbClr val="0C0C0C"/>
              </a:solidFill>
            </a:endParaRPr>
          </a:p>
          <a:p>
            <a:pPr indent="-355600" lvl="1" marL="914400" rtl="0" algn="just">
              <a:lnSpc>
                <a:spcPct val="90000"/>
              </a:lnSpc>
              <a:spcBef>
                <a:spcPts val="0"/>
              </a:spcBef>
              <a:spcAft>
                <a:spcPts val="0"/>
              </a:spcAft>
              <a:buClr>
                <a:schemeClr val="dk1"/>
              </a:buClr>
              <a:buSzPts val="1600"/>
              <a:buFont typeface="Calibri"/>
              <a:buNone/>
            </a:pPr>
            <a:r>
              <a:t/>
            </a:r>
            <a:endParaRPr i="0" sz="1600" u="none" strike="noStrike">
              <a:solidFill>
                <a:srgbClr val="0C0C0C"/>
              </a:solidFill>
            </a:endParaRPr>
          </a:p>
          <a:p>
            <a:pPr indent="-342900" lvl="0" marL="342900" rtl="0" algn="l">
              <a:lnSpc>
                <a:spcPct val="90000"/>
              </a:lnSpc>
              <a:spcBef>
                <a:spcPts val="0"/>
              </a:spcBef>
              <a:spcAft>
                <a:spcPts val="0"/>
              </a:spcAft>
              <a:buClr>
                <a:srgbClr val="000000"/>
              </a:buClr>
              <a:buSzPts val="1800"/>
              <a:buFont typeface="Calibri"/>
              <a:buAutoNum type="alphaUcPeriod"/>
            </a:pPr>
            <a:r>
              <a:rPr i="0" lang="es-419" sz="1800" u="none" strike="noStrike">
                <a:solidFill>
                  <a:srgbClr val="000000"/>
                </a:solidFill>
                <a:latin typeface="Calibri"/>
                <a:ea typeface="Calibri"/>
                <a:cs typeface="Calibri"/>
                <a:sym typeface="Calibri"/>
              </a:rPr>
              <a:t>Daría error de sintaxis</a:t>
            </a:r>
            <a:endParaRPr/>
          </a:p>
          <a:p>
            <a:pPr indent="-342900" lvl="0" marL="3429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latin typeface="Calibri"/>
                <a:ea typeface="Calibri"/>
                <a:cs typeface="Calibri"/>
                <a:sym typeface="Calibri"/>
              </a:rPr>
              <a:t>Devolvería el primer elemento del arreglo</a:t>
            </a:r>
            <a:endParaRPr/>
          </a:p>
          <a:p>
            <a:pPr indent="-342900" lvl="0" marL="3429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latin typeface="Calibri"/>
                <a:ea typeface="Calibri"/>
                <a:cs typeface="Calibri"/>
                <a:sym typeface="Calibri"/>
              </a:rPr>
              <a:t>Devolvería “labrador”</a:t>
            </a:r>
            <a:endParaRPr/>
          </a:p>
          <a:p>
            <a:pPr indent="-342900" lvl="0" marL="3429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latin typeface="Calibri"/>
                <a:ea typeface="Calibri"/>
                <a:cs typeface="Calibri"/>
                <a:sym typeface="Calibri"/>
              </a:rPr>
              <a:t>Devolvería “Mistral”</a:t>
            </a:r>
            <a:endParaRPr/>
          </a:p>
          <a:p>
            <a:pPr indent="0" lvl="0" marL="0" rtl="0" algn="just">
              <a:lnSpc>
                <a:spcPct val="90000"/>
              </a:lnSpc>
              <a:spcBef>
                <a:spcPts val="0"/>
              </a:spcBef>
              <a:spcAft>
                <a:spcPts val="0"/>
              </a:spcAft>
              <a:buClr>
                <a:schemeClr val="dk1"/>
              </a:buClr>
              <a:buSzPts val="2200"/>
              <a:buNone/>
            </a:pPr>
            <a:r>
              <a:t/>
            </a:r>
            <a:endParaRPr b="1" i="0" sz="2200" u="none" strike="noStrike">
              <a:solidFill>
                <a:srgbClr val="0C0C0C"/>
              </a:solidFill>
              <a:latin typeface="Arial"/>
              <a:ea typeface="Arial"/>
              <a:cs typeface="Arial"/>
              <a:sym typeface="Arial"/>
            </a:endParaRPr>
          </a:p>
        </p:txBody>
      </p:sp>
      <p:pic>
        <p:nvPicPr>
          <p:cNvPr id="159" name="Google Shape;159;p10"/>
          <p:cNvPicPr preferRelativeResize="0"/>
          <p:nvPr/>
        </p:nvPicPr>
        <p:blipFill rotWithShape="1">
          <a:blip r:embed="rId4">
            <a:alphaModFix/>
          </a:blip>
          <a:srcRect b="0" l="0" r="0" t="0"/>
          <a:stretch/>
        </p:blipFill>
        <p:spPr>
          <a:xfrm>
            <a:off x="2554214" y="2659447"/>
            <a:ext cx="7083572" cy="514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1"/>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65" name="Google Shape;165;p11"/>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2: Cálculo de estadísticos en Python</a:t>
            </a:r>
            <a:br>
              <a:rPr b="1" lang="es-419" sz="3600">
                <a:solidFill>
                  <a:srgbClr val="002060"/>
                </a:solidFill>
              </a:rPr>
            </a:br>
            <a:r>
              <a:rPr b="1" lang="es-419" sz="4000">
                <a:solidFill>
                  <a:srgbClr val="002060"/>
                </a:solidFill>
              </a:rPr>
              <a:t>Ejercicio 2</a:t>
            </a:r>
            <a:endParaRPr b="1" sz="3600">
              <a:solidFill>
                <a:srgbClr val="002060"/>
              </a:solidFill>
            </a:endParaRPr>
          </a:p>
        </p:txBody>
      </p:sp>
      <p:sp>
        <p:nvSpPr>
          <p:cNvPr id="166" name="Google Shape;166;p11"/>
          <p:cNvSpPr txBox="1"/>
          <p:nvPr>
            <p:ph idx="1" type="body"/>
          </p:nvPr>
        </p:nvSpPr>
        <p:spPr>
          <a:xfrm>
            <a:off x="838200" y="1825625"/>
            <a:ext cx="10515600" cy="4351338"/>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C0C0C"/>
              </a:buClr>
              <a:buSzPts val="2000"/>
              <a:buNone/>
            </a:pPr>
            <a:r>
              <a:rPr b="1" i="0" lang="es-419" sz="2000" u="none" strike="noStrike">
                <a:solidFill>
                  <a:srgbClr val="0C0C0C"/>
                </a:solidFill>
              </a:rPr>
              <a:t>Respuesta correcta: </a:t>
            </a:r>
            <a:endParaRPr/>
          </a:p>
          <a:p>
            <a:pPr indent="0" lvl="0" marL="0" rtl="0" algn="just">
              <a:lnSpc>
                <a:spcPct val="90000"/>
              </a:lnSpc>
              <a:spcBef>
                <a:spcPts val="0"/>
              </a:spcBef>
              <a:spcAft>
                <a:spcPts val="0"/>
              </a:spcAft>
              <a:buClr>
                <a:schemeClr val="dk1"/>
              </a:buClr>
              <a:buSzPts val="2000"/>
              <a:buNone/>
            </a:pPr>
            <a:r>
              <a:t/>
            </a:r>
            <a:endParaRPr sz="2000">
              <a:solidFill>
                <a:srgbClr val="0C0C0C"/>
              </a:solidFill>
            </a:endParaRPr>
          </a:p>
          <a:p>
            <a:pPr indent="0" lvl="0" marL="0" rtl="0" algn="just">
              <a:lnSpc>
                <a:spcPct val="90000"/>
              </a:lnSpc>
              <a:spcBef>
                <a:spcPts val="0"/>
              </a:spcBef>
              <a:spcAft>
                <a:spcPts val="0"/>
              </a:spcAft>
              <a:buClr>
                <a:srgbClr val="0C0C0C"/>
              </a:buClr>
              <a:buSzPts val="1800"/>
              <a:buNone/>
            </a:pPr>
            <a:r>
              <a:rPr i="0" lang="es-419" sz="1800" u="none" strike="noStrike">
                <a:solidFill>
                  <a:srgbClr val="0C0C0C"/>
                </a:solidFill>
              </a:rPr>
              <a:t>En la unidad anterior, definimos que las variables cualitativas no tienen un sentido aritmético, esto es, no se pueden sumar o multiplicar. No obstante, la moda es solo el valor más frecuente. Si tuviéramos poetas y poetisas de Chile y usamos la función moda ¿qué ocurriría?</a:t>
            </a:r>
            <a:endParaRPr/>
          </a:p>
          <a:p>
            <a:pPr indent="0" lvl="0" marL="0" rtl="0" algn="just">
              <a:lnSpc>
                <a:spcPct val="90000"/>
              </a:lnSpc>
              <a:spcBef>
                <a:spcPts val="0"/>
              </a:spcBef>
              <a:spcAft>
                <a:spcPts val="0"/>
              </a:spcAft>
              <a:buClr>
                <a:schemeClr val="dk1"/>
              </a:buClr>
              <a:buSzPts val="2000"/>
              <a:buNone/>
            </a:pPr>
            <a:r>
              <a:t/>
            </a:r>
            <a:endParaRPr sz="2000">
              <a:solidFill>
                <a:srgbClr val="0C0C0C"/>
              </a:solidFill>
            </a:endParaRPr>
          </a:p>
          <a:p>
            <a:pPr indent="0" lvl="0" marL="0" rtl="0" algn="just">
              <a:lnSpc>
                <a:spcPct val="90000"/>
              </a:lnSpc>
              <a:spcBef>
                <a:spcPts val="0"/>
              </a:spcBef>
              <a:spcAft>
                <a:spcPts val="0"/>
              </a:spcAft>
              <a:buClr>
                <a:schemeClr val="dk1"/>
              </a:buClr>
              <a:buSzPts val="2000"/>
              <a:buNone/>
            </a:pPr>
            <a:r>
              <a:t/>
            </a:r>
            <a:endParaRPr sz="2000">
              <a:solidFill>
                <a:srgbClr val="0C0C0C"/>
              </a:solidFill>
            </a:endParaRPr>
          </a:p>
          <a:p>
            <a:pPr indent="-355600" lvl="1" marL="914400" rtl="0" algn="just">
              <a:lnSpc>
                <a:spcPct val="90000"/>
              </a:lnSpc>
              <a:spcBef>
                <a:spcPts val="0"/>
              </a:spcBef>
              <a:spcAft>
                <a:spcPts val="0"/>
              </a:spcAft>
              <a:buClr>
                <a:schemeClr val="dk1"/>
              </a:buClr>
              <a:buSzPts val="1600"/>
              <a:buFont typeface="Calibri"/>
              <a:buNone/>
            </a:pPr>
            <a:r>
              <a:t/>
            </a:r>
            <a:endParaRPr i="0" sz="1600" u="none" strike="noStrike">
              <a:solidFill>
                <a:srgbClr val="0C0C0C"/>
              </a:solidFill>
            </a:endParaRPr>
          </a:p>
          <a:p>
            <a:pPr indent="-342900" lvl="0" marL="342900" rtl="0" algn="l">
              <a:lnSpc>
                <a:spcPct val="90000"/>
              </a:lnSpc>
              <a:spcBef>
                <a:spcPts val="0"/>
              </a:spcBef>
              <a:spcAft>
                <a:spcPts val="0"/>
              </a:spcAft>
              <a:buClr>
                <a:srgbClr val="000000"/>
              </a:buClr>
              <a:buSzPts val="1800"/>
              <a:buFont typeface="Calibri"/>
              <a:buAutoNum type="alphaUcPeriod"/>
            </a:pPr>
            <a:r>
              <a:rPr i="0" lang="es-419" sz="1800" u="none" strike="noStrike">
                <a:solidFill>
                  <a:srgbClr val="000000"/>
                </a:solidFill>
                <a:latin typeface="Calibri"/>
                <a:ea typeface="Calibri"/>
                <a:cs typeface="Calibri"/>
                <a:sym typeface="Calibri"/>
              </a:rPr>
              <a:t>Daría error de sintaxis</a:t>
            </a:r>
            <a:endParaRPr/>
          </a:p>
          <a:p>
            <a:pPr indent="-342900" lvl="0" marL="3429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latin typeface="Calibri"/>
                <a:ea typeface="Calibri"/>
                <a:cs typeface="Calibri"/>
                <a:sym typeface="Calibri"/>
              </a:rPr>
              <a:t>Devolvería el primer elemento del arreglo</a:t>
            </a:r>
            <a:endParaRPr/>
          </a:p>
          <a:p>
            <a:pPr indent="-342900" lvl="0" marL="3429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latin typeface="Calibri"/>
                <a:ea typeface="Calibri"/>
                <a:cs typeface="Calibri"/>
                <a:sym typeface="Calibri"/>
              </a:rPr>
              <a:t>Devolvería “labrador”</a:t>
            </a:r>
            <a:endParaRPr/>
          </a:p>
          <a:p>
            <a:pPr indent="-342900" lvl="0" marL="3429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highlight>
                  <a:srgbClr val="FFFF00"/>
                </a:highlight>
                <a:latin typeface="Calibri"/>
                <a:ea typeface="Calibri"/>
                <a:cs typeface="Calibri"/>
                <a:sym typeface="Calibri"/>
              </a:rPr>
              <a:t>Devolvería “Mistral”</a:t>
            </a:r>
            <a:endParaRPr/>
          </a:p>
          <a:p>
            <a:pPr indent="0" lvl="0" marL="0" rtl="0" algn="just">
              <a:lnSpc>
                <a:spcPct val="90000"/>
              </a:lnSpc>
              <a:spcBef>
                <a:spcPts val="0"/>
              </a:spcBef>
              <a:spcAft>
                <a:spcPts val="0"/>
              </a:spcAft>
              <a:buClr>
                <a:schemeClr val="dk1"/>
              </a:buClr>
              <a:buSzPts val="1800"/>
              <a:buNone/>
            </a:pPr>
            <a:r>
              <a:t/>
            </a:r>
            <a:endParaRPr b="1" i="0" sz="1800" u="none" strike="noStrike">
              <a:solidFill>
                <a:srgbClr val="E4670A"/>
              </a:solidFill>
            </a:endParaRPr>
          </a:p>
          <a:p>
            <a:pPr indent="0" lvl="0" marL="0" rtl="0" algn="just">
              <a:lnSpc>
                <a:spcPct val="90000"/>
              </a:lnSpc>
              <a:spcBef>
                <a:spcPts val="0"/>
              </a:spcBef>
              <a:spcAft>
                <a:spcPts val="0"/>
              </a:spcAft>
              <a:buClr>
                <a:srgbClr val="E4670A"/>
              </a:buClr>
              <a:buSzPts val="1800"/>
              <a:buNone/>
            </a:pPr>
            <a:r>
              <a:rPr b="1" i="0" lang="es-419" sz="1800" u="none" strike="noStrike">
                <a:solidFill>
                  <a:srgbClr val="E4670A"/>
                </a:solidFill>
              </a:rPr>
              <a:t>Retroalimentación: Dado que la moda solo implica un recuento de un valor, no importa el tipo de variable. No obstante, es la única medida de tendencia central que permite trabajar con variables cualitativas, ya que las otras que veremos implican el uso de aritmética</a:t>
            </a:r>
            <a:endParaRPr/>
          </a:p>
          <a:p>
            <a:pPr indent="0" lvl="0" marL="0" rtl="0" algn="just">
              <a:lnSpc>
                <a:spcPct val="90000"/>
              </a:lnSpc>
              <a:spcBef>
                <a:spcPts val="0"/>
              </a:spcBef>
              <a:spcAft>
                <a:spcPts val="0"/>
              </a:spcAft>
              <a:buClr>
                <a:schemeClr val="dk1"/>
              </a:buClr>
              <a:buSzPts val="2200"/>
              <a:buNone/>
            </a:pPr>
            <a:r>
              <a:t/>
            </a:r>
            <a:endParaRPr b="1" i="0" sz="2200" u="none" strike="noStrike">
              <a:solidFill>
                <a:srgbClr val="0C0C0C"/>
              </a:solidFill>
              <a:latin typeface="Arial"/>
              <a:ea typeface="Arial"/>
              <a:cs typeface="Arial"/>
              <a:sym typeface="Arial"/>
            </a:endParaRPr>
          </a:p>
        </p:txBody>
      </p:sp>
      <p:pic>
        <p:nvPicPr>
          <p:cNvPr id="167" name="Google Shape;167;p11"/>
          <p:cNvPicPr preferRelativeResize="0"/>
          <p:nvPr/>
        </p:nvPicPr>
        <p:blipFill rotWithShape="1">
          <a:blip r:embed="rId4">
            <a:alphaModFix/>
          </a:blip>
          <a:srcRect b="0" l="0" r="0" t="0"/>
          <a:stretch/>
        </p:blipFill>
        <p:spPr>
          <a:xfrm>
            <a:off x="2776007" y="3187883"/>
            <a:ext cx="6639986" cy="4822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12"/>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73" name="Google Shape;173;p12"/>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2: Cálculo de estadísticos en Python</a:t>
            </a:r>
            <a:br>
              <a:rPr b="1" lang="es-419" sz="3600">
                <a:solidFill>
                  <a:srgbClr val="002060"/>
                </a:solidFill>
              </a:rPr>
            </a:br>
            <a:r>
              <a:rPr b="1" lang="es-419" sz="4000">
                <a:solidFill>
                  <a:srgbClr val="002060"/>
                </a:solidFill>
              </a:rPr>
              <a:t>Mediana </a:t>
            </a:r>
            <a:endParaRPr b="1" sz="3600">
              <a:solidFill>
                <a:srgbClr val="002060"/>
              </a:solidFill>
            </a:endParaRPr>
          </a:p>
        </p:txBody>
      </p:sp>
      <p:sp>
        <p:nvSpPr>
          <p:cNvPr id="174" name="Google Shape;174;p12"/>
          <p:cNvSpPr txBox="1"/>
          <p:nvPr/>
        </p:nvSpPr>
        <p:spPr>
          <a:xfrm>
            <a:off x="463826" y="1690688"/>
            <a:ext cx="11264348"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419" sz="1800" u="none" cap="none" strike="noStrike">
                <a:solidFill>
                  <a:schemeClr val="dk1"/>
                </a:solidFill>
                <a:latin typeface="Calibri"/>
                <a:ea typeface="Calibri"/>
                <a:cs typeface="Calibri"/>
                <a:sym typeface="Calibri"/>
              </a:rPr>
              <a:t>La mediana es una medida que señala qué valor corta el 50% de los datos, tal que la primera mitad es inferior a este valor y la segunda mitad es mayor a este valor. También se le llama percentil 50 o cuantil 0.5.</a:t>
            </a:r>
            <a:endParaRPr/>
          </a:p>
          <a:p>
            <a:pPr indent="0" lvl="0" marL="0" marR="0" rtl="0" algn="just">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s-419" sz="1800" u="none" cap="none" strike="noStrike">
                <a:solidFill>
                  <a:schemeClr val="dk1"/>
                </a:solidFill>
                <a:latin typeface="Calibri"/>
                <a:ea typeface="Calibri"/>
                <a:cs typeface="Calibri"/>
                <a:sym typeface="Calibri"/>
              </a:rPr>
              <a:t>Veamos un ejemplo. Generemos un arreglo de números del 1 al 7.</a:t>
            </a:r>
            <a:endParaRPr/>
          </a:p>
        </p:txBody>
      </p:sp>
      <p:sp>
        <p:nvSpPr>
          <p:cNvPr id="175" name="Google Shape;175;p12"/>
          <p:cNvSpPr txBox="1"/>
          <p:nvPr/>
        </p:nvSpPr>
        <p:spPr>
          <a:xfrm>
            <a:off x="524535" y="3800848"/>
            <a:ext cx="11142931" cy="2371778"/>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800" u="none" strike="noStrike">
                <a:solidFill>
                  <a:srgbClr val="000000"/>
                </a:solidFill>
                <a:latin typeface="Calibri"/>
                <a:ea typeface="Calibri"/>
                <a:cs typeface="Calibri"/>
                <a:sym typeface="Calibri"/>
              </a:rPr>
              <a:t>¿Qué valor sería la mediana? Para comprobarlo, usaremos la librería numpy nuevamente, y la función </a:t>
            </a:r>
            <a:r>
              <a:rPr b="1" i="0" lang="es-419" sz="1800" u="none" strike="noStrike">
                <a:solidFill>
                  <a:srgbClr val="9900FF"/>
                </a:solidFill>
                <a:latin typeface="Calibri"/>
                <a:ea typeface="Calibri"/>
                <a:cs typeface="Calibri"/>
                <a:sym typeface="Calibri"/>
              </a:rPr>
              <a:t>quantile()</a:t>
            </a:r>
            <a:r>
              <a:rPr b="0" i="0" lang="es-419" sz="1800" u="none" strike="noStrike">
                <a:solidFill>
                  <a:srgbClr val="000000"/>
                </a:solidFill>
                <a:latin typeface="Calibri"/>
                <a:ea typeface="Calibri"/>
                <a:cs typeface="Calibri"/>
                <a:sym typeface="Calibri"/>
              </a:rPr>
              <a:t>, con el parámetro </a:t>
            </a:r>
            <a:r>
              <a:rPr b="1" i="0" lang="es-419" sz="1800" u="none" strike="noStrike">
                <a:solidFill>
                  <a:srgbClr val="000000"/>
                </a:solidFill>
                <a:latin typeface="Calibri"/>
                <a:ea typeface="Calibri"/>
                <a:cs typeface="Calibri"/>
                <a:sym typeface="Calibri"/>
              </a:rPr>
              <a:t>0.5</a:t>
            </a:r>
            <a:r>
              <a:rPr b="0" i="0" lang="es-419" sz="1800" u="none" strike="noStrike">
                <a:solidFill>
                  <a:srgbClr val="000000"/>
                </a:solidFill>
                <a:latin typeface="Calibri"/>
                <a:ea typeface="Calibri"/>
                <a:cs typeface="Calibri"/>
                <a:sym typeface="Calibri"/>
              </a:rPr>
              <a:t> correspondiente a la moda.</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p:txBody>
      </p:sp>
      <p:pic>
        <p:nvPicPr>
          <p:cNvPr id="176" name="Google Shape;176;p12"/>
          <p:cNvPicPr preferRelativeResize="0"/>
          <p:nvPr/>
        </p:nvPicPr>
        <p:blipFill rotWithShape="1">
          <a:blip r:embed="rId4">
            <a:alphaModFix/>
          </a:blip>
          <a:srcRect b="0" l="0" r="0" t="0"/>
          <a:stretch/>
        </p:blipFill>
        <p:spPr>
          <a:xfrm>
            <a:off x="4572644" y="3016251"/>
            <a:ext cx="3046712" cy="659363"/>
          </a:xfrm>
          <a:prstGeom prst="rect">
            <a:avLst/>
          </a:prstGeom>
          <a:noFill/>
          <a:ln>
            <a:noFill/>
          </a:ln>
        </p:spPr>
      </p:pic>
      <p:pic>
        <p:nvPicPr>
          <p:cNvPr id="177" name="Google Shape;177;p12"/>
          <p:cNvPicPr preferRelativeResize="0"/>
          <p:nvPr/>
        </p:nvPicPr>
        <p:blipFill rotWithShape="1">
          <a:blip r:embed="rId5">
            <a:alphaModFix/>
          </a:blip>
          <a:srcRect b="0" l="0" r="0" t="0"/>
          <a:stretch/>
        </p:blipFill>
        <p:spPr>
          <a:xfrm>
            <a:off x="4572644" y="4498767"/>
            <a:ext cx="3140121" cy="898890"/>
          </a:xfrm>
          <a:prstGeom prst="rect">
            <a:avLst/>
          </a:prstGeom>
          <a:noFill/>
          <a:ln>
            <a:noFill/>
          </a:ln>
        </p:spPr>
      </p:pic>
      <p:sp>
        <p:nvSpPr>
          <p:cNvPr id="178" name="Google Shape;178;p12"/>
          <p:cNvSpPr txBox="1"/>
          <p:nvPr/>
        </p:nvSpPr>
        <p:spPr>
          <a:xfrm>
            <a:off x="524534" y="5522891"/>
            <a:ext cx="1120363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419" sz="1800" u="none" strike="noStrike">
                <a:solidFill>
                  <a:srgbClr val="000000"/>
                </a:solidFill>
                <a:latin typeface="Calibri"/>
                <a:ea typeface="Calibri"/>
                <a:cs typeface="Calibri"/>
                <a:sym typeface="Calibri"/>
              </a:rPr>
              <a:t>Esto implica que si dividimos la variable en dos, una mitad es inferior a 4 (1 al 3), y la segunda es mayor (5 al 7).</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r>
              <a:rPr b="0" i="0" lang="es-419" sz="1800" u="none" strike="noStrike">
                <a:solidFill>
                  <a:srgbClr val="000000"/>
                </a:solidFill>
                <a:latin typeface="Calibri"/>
                <a:ea typeface="Calibri"/>
                <a:cs typeface="Calibri"/>
                <a:sym typeface="Calibri"/>
              </a:rPr>
              <a:t>Tal vez intuitivamente descubriste que era 4, porque era el valor de “en medio”, en un arreglo ordenado de menor a mayor, y en una cantidad impar. No obstante, ¿Qué ocurriría en otro caso?</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s-419"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13"/>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84" name="Google Shape;184;p13"/>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2: Cálculo de estadísticos en Python</a:t>
            </a:r>
            <a:br>
              <a:rPr b="1" lang="es-419" sz="3600">
                <a:solidFill>
                  <a:srgbClr val="002060"/>
                </a:solidFill>
              </a:rPr>
            </a:br>
            <a:r>
              <a:rPr b="1" lang="es-419" sz="4000">
                <a:solidFill>
                  <a:srgbClr val="002060"/>
                </a:solidFill>
              </a:rPr>
              <a:t>Mediana </a:t>
            </a:r>
            <a:endParaRPr b="1" sz="3600">
              <a:solidFill>
                <a:srgbClr val="002060"/>
              </a:solidFill>
            </a:endParaRPr>
          </a:p>
        </p:txBody>
      </p:sp>
      <p:sp>
        <p:nvSpPr>
          <p:cNvPr id="185" name="Google Shape;185;p13"/>
          <p:cNvSpPr txBox="1"/>
          <p:nvPr/>
        </p:nvSpPr>
        <p:spPr>
          <a:xfrm>
            <a:off x="463826" y="1690688"/>
            <a:ext cx="11264348" cy="3693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419" sz="1800" u="none" cap="none" strike="noStrike">
                <a:solidFill>
                  <a:schemeClr val="dk1"/>
                </a:solidFill>
                <a:latin typeface="Calibri"/>
                <a:ea typeface="Calibri"/>
                <a:cs typeface="Calibri"/>
                <a:sym typeface="Calibri"/>
              </a:rPr>
              <a:t>Veamos un ejemplo. Generemos un arreglo de números del 1 a 10, pero de la siguiente forma</a:t>
            </a:r>
            <a:endParaRPr/>
          </a:p>
        </p:txBody>
      </p:sp>
      <p:sp>
        <p:nvSpPr>
          <p:cNvPr id="186" name="Google Shape;186;p13"/>
          <p:cNvSpPr txBox="1"/>
          <p:nvPr/>
        </p:nvSpPr>
        <p:spPr>
          <a:xfrm>
            <a:off x="463826" y="3079559"/>
            <a:ext cx="11142931" cy="2371778"/>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800" u="none" strike="noStrike">
                <a:solidFill>
                  <a:srgbClr val="000000"/>
                </a:solidFill>
                <a:latin typeface="Calibri"/>
                <a:ea typeface="Calibri"/>
                <a:cs typeface="Calibri"/>
                <a:sym typeface="Calibri"/>
              </a:rPr>
              <a:t>¿Cuál sería la mediana correspondiente? </a:t>
            </a:r>
            <a:endParaRPr b="0" i="0" sz="1600" u="none" cap="none" strike="noStrike">
              <a:solidFill>
                <a:srgbClr val="000000"/>
              </a:solidFill>
              <a:latin typeface="Arial"/>
              <a:ea typeface="Arial"/>
              <a:cs typeface="Arial"/>
              <a:sym typeface="Arial"/>
            </a:endParaRPr>
          </a:p>
        </p:txBody>
      </p:sp>
      <p:sp>
        <p:nvSpPr>
          <p:cNvPr id="187" name="Google Shape;187;p13"/>
          <p:cNvSpPr txBox="1"/>
          <p:nvPr/>
        </p:nvSpPr>
        <p:spPr>
          <a:xfrm>
            <a:off x="494179" y="4326815"/>
            <a:ext cx="1120363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419" sz="1800" u="none" strike="noStrike">
                <a:solidFill>
                  <a:srgbClr val="000000"/>
                </a:solidFill>
                <a:latin typeface="Calibri"/>
                <a:ea typeface="Calibri"/>
                <a:cs typeface="Calibri"/>
                <a:sym typeface="Calibri"/>
              </a:rPr>
              <a:t>La respuesta es </a:t>
            </a:r>
            <a:r>
              <a:rPr b="1" i="0" lang="es-419" sz="1800" u="none" strike="noStrike">
                <a:solidFill>
                  <a:srgbClr val="000000"/>
                </a:solidFill>
                <a:latin typeface="Calibri"/>
                <a:ea typeface="Calibri"/>
                <a:cs typeface="Calibri"/>
                <a:sym typeface="Calibri"/>
              </a:rPr>
              <a:t>5.5</a:t>
            </a:r>
            <a:r>
              <a:rPr b="0" i="0" lang="es-419" sz="1800" u="none" strike="noStrike">
                <a:solidFill>
                  <a:srgbClr val="000000"/>
                </a:solidFill>
                <a:latin typeface="Calibri"/>
                <a:ea typeface="Calibri"/>
                <a:cs typeface="Calibri"/>
                <a:sym typeface="Calibri"/>
              </a:rPr>
              <a:t> ¿por qué? Aquí ocurren 2 cosas. Primero, los elementos son ordenados del menor al mayor, y luego se busca el valor del centro que permita dividir los datos en dos mitades. No obstante, en este caso no hay un valor en el medio, ya que la cantidad de números es impar, por lo tanto, la función toma los 2 valores del medio, y los divide por dos, para encontrar el centro del centro.</a:t>
            </a:r>
            <a:br>
              <a:rPr lang="es-419"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88" name="Google Shape;188;p13"/>
          <p:cNvPicPr preferRelativeResize="0"/>
          <p:nvPr/>
        </p:nvPicPr>
        <p:blipFill rotWithShape="1">
          <a:blip r:embed="rId4">
            <a:alphaModFix/>
          </a:blip>
          <a:srcRect b="0" l="0" r="0" t="0"/>
          <a:stretch/>
        </p:blipFill>
        <p:spPr>
          <a:xfrm>
            <a:off x="3005593" y="2268915"/>
            <a:ext cx="6180813" cy="457838"/>
          </a:xfrm>
          <a:prstGeom prst="rect">
            <a:avLst/>
          </a:prstGeom>
          <a:noFill/>
          <a:ln>
            <a:noFill/>
          </a:ln>
        </p:spPr>
      </p:pic>
      <p:pic>
        <p:nvPicPr>
          <p:cNvPr id="189" name="Google Shape;189;p13"/>
          <p:cNvPicPr preferRelativeResize="0"/>
          <p:nvPr/>
        </p:nvPicPr>
        <p:blipFill rotWithShape="1">
          <a:blip r:embed="rId5">
            <a:alphaModFix/>
          </a:blip>
          <a:srcRect b="0" l="0" r="0" t="0"/>
          <a:stretch/>
        </p:blipFill>
        <p:spPr>
          <a:xfrm>
            <a:off x="4011168" y="3394412"/>
            <a:ext cx="4169664" cy="819366"/>
          </a:xfrm>
          <a:prstGeom prst="rect">
            <a:avLst/>
          </a:prstGeom>
          <a:noFill/>
          <a:ln>
            <a:noFill/>
          </a:ln>
        </p:spPr>
      </p:pic>
      <p:sp>
        <p:nvSpPr>
          <p:cNvPr id="190" name="Google Shape;190;p13"/>
          <p:cNvSpPr txBox="1"/>
          <p:nvPr/>
        </p:nvSpPr>
        <p:spPr>
          <a:xfrm>
            <a:off x="2642664" y="5564374"/>
            <a:ext cx="6096000" cy="20313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419" sz="1800" u="none" strike="noStrike">
                <a:solidFill>
                  <a:srgbClr val="000000"/>
                </a:solidFill>
                <a:latin typeface="Arial"/>
                <a:ea typeface="Arial"/>
                <a:cs typeface="Arial"/>
                <a:sym typeface="Arial"/>
              </a:rPr>
              <a:t>[1, 2, 3, 4, 5, 6, 7, 8, 9, 10]</a:t>
            </a:r>
            <a:endParaRPr/>
          </a:p>
          <a:p>
            <a:pPr indent="0" lvl="0" marL="0" marR="0" rtl="0" algn="ctr">
              <a:spcBef>
                <a:spcPts val="0"/>
              </a:spcBef>
              <a:spcAft>
                <a:spcPts val="0"/>
              </a:spcAft>
              <a:buNone/>
            </a:pPr>
            <a:r>
              <a:t/>
            </a:r>
            <a:endParaRPr b="1" i="0" sz="1800" u="none" strike="noStrike">
              <a:solidFill>
                <a:srgbClr val="000000"/>
              </a:solidFill>
              <a:latin typeface="Arial"/>
              <a:ea typeface="Arial"/>
              <a:cs typeface="Arial"/>
              <a:sym typeface="Arial"/>
            </a:endParaRPr>
          </a:p>
          <a:p>
            <a:pPr indent="0" lvl="0" marL="0" marR="0" rtl="0" algn="ctr">
              <a:spcBef>
                <a:spcPts val="0"/>
              </a:spcBef>
              <a:spcAft>
                <a:spcPts val="0"/>
              </a:spcAft>
              <a:buNone/>
            </a:pPr>
            <a:r>
              <a:rPr b="1" i="0" lang="es-419" sz="1800" u="none" strike="noStrike">
                <a:solidFill>
                  <a:srgbClr val="000000"/>
                </a:solidFill>
                <a:latin typeface="Arial"/>
                <a:ea typeface="Arial"/>
                <a:cs typeface="Arial"/>
                <a:sym typeface="Arial"/>
              </a:rPr>
              <a:t>(5+6) ÷ 2 = 11 ÷ 2 = 5.5</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s-419" sz="1800">
                <a:solidFill>
                  <a:schemeClr val="dk1"/>
                </a:solidFill>
                <a:latin typeface="Calibri"/>
                <a:ea typeface="Calibri"/>
                <a:cs typeface="Calibri"/>
                <a:sym typeface="Calibri"/>
              </a:rPr>
            </a:b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s-419"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91" name="Google Shape;191;p13"/>
          <p:cNvSpPr/>
          <p:nvPr/>
        </p:nvSpPr>
        <p:spPr>
          <a:xfrm>
            <a:off x="5353878" y="5564374"/>
            <a:ext cx="543340" cy="352806"/>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14"/>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97" name="Google Shape;197;p14"/>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2: Cálculo de estadísticos en Python</a:t>
            </a:r>
            <a:br>
              <a:rPr b="1" lang="es-419" sz="3600">
                <a:solidFill>
                  <a:srgbClr val="002060"/>
                </a:solidFill>
              </a:rPr>
            </a:br>
            <a:r>
              <a:rPr b="1" lang="es-419" sz="4000">
                <a:solidFill>
                  <a:srgbClr val="002060"/>
                </a:solidFill>
              </a:rPr>
              <a:t>Mediana </a:t>
            </a:r>
            <a:endParaRPr b="1" sz="3600">
              <a:solidFill>
                <a:srgbClr val="002060"/>
              </a:solidFill>
            </a:endParaRPr>
          </a:p>
        </p:txBody>
      </p:sp>
      <p:sp>
        <p:nvSpPr>
          <p:cNvPr id="198" name="Google Shape;198;p14"/>
          <p:cNvSpPr txBox="1"/>
          <p:nvPr/>
        </p:nvSpPr>
        <p:spPr>
          <a:xfrm>
            <a:off x="494179" y="1718239"/>
            <a:ext cx="11264348"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419" sz="1800" u="none" cap="none" strike="noStrike">
                <a:solidFill>
                  <a:schemeClr val="dk1"/>
                </a:solidFill>
                <a:latin typeface="Calibri"/>
                <a:ea typeface="Calibri"/>
                <a:cs typeface="Calibri"/>
                <a:sym typeface="Calibri"/>
              </a:rPr>
              <a:t>Un último detalle importante es recordar que la mediana es el cuantil 0.5, es decir, que parte los datos entre un 50% inferior y un 50% superior. No obstante, ese valor lo podemos modificar para obtener cualquier cuantil de corte. Por ejemplo, podríamos preguntarnos cuál es el valor que corta los datos entre el 25% más pequeño, y el 75% restante, para lo cual simplemente modificamos el valor del cuantil en nuestra función.</a:t>
            </a:r>
            <a:endParaRPr/>
          </a:p>
        </p:txBody>
      </p:sp>
      <p:sp>
        <p:nvSpPr>
          <p:cNvPr id="199" name="Google Shape;199;p14"/>
          <p:cNvSpPr txBox="1"/>
          <p:nvPr/>
        </p:nvSpPr>
        <p:spPr>
          <a:xfrm>
            <a:off x="1130283" y="4699560"/>
            <a:ext cx="524401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419" sz="1800">
                <a:solidFill>
                  <a:schemeClr val="dk1"/>
                </a:solidFill>
                <a:latin typeface="Calibri"/>
                <a:ea typeface="Calibri"/>
                <a:cs typeface="Calibri"/>
                <a:sym typeface="Calibri"/>
              </a:rPr>
              <a:t>En este caso, ordenamos nuevamente los datos, pero esta vez tomamos el centro, pero de la mitad inferior de nuestros datos, así:</a:t>
            </a:r>
            <a:br>
              <a:rPr lang="es-419"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200" name="Google Shape;200;p14"/>
          <p:cNvPicPr preferRelativeResize="0"/>
          <p:nvPr/>
        </p:nvPicPr>
        <p:blipFill rotWithShape="1">
          <a:blip r:embed="rId4">
            <a:alphaModFix/>
          </a:blip>
          <a:srcRect b="0" l="0" r="0" t="0"/>
          <a:stretch/>
        </p:blipFill>
        <p:spPr>
          <a:xfrm>
            <a:off x="2890753" y="3055865"/>
            <a:ext cx="6012929" cy="767608"/>
          </a:xfrm>
          <a:prstGeom prst="rect">
            <a:avLst/>
          </a:prstGeom>
          <a:noFill/>
          <a:ln>
            <a:noFill/>
          </a:ln>
        </p:spPr>
      </p:pic>
      <p:sp>
        <p:nvSpPr>
          <p:cNvPr id="201" name="Google Shape;201;p14"/>
          <p:cNvSpPr txBox="1"/>
          <p:nvPr/>
        </p:nvSpPr>
        <p:spPr>
          <a:xfrm>
            <a:off x="5855682" y="4699560"/>
            <a:ext cx="6096000" cy="147732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419" sz="1800" u="none" strike="noStrike">
                <a:solidFill>
                  <a:srgbClr val="000000"/>
                </a:solidFill>
                <a:latin typeface="Arial"/>
                <a:ea typeface="Arial"/>
                <a:cs typeface="Arial"/>
                <a:sym typeface="Arial"/>
              </a:rPr>
              <a:t>[1, 2, 3, 4, 6, 7, 8, 9, 10, 11, 11, 12]</a:t>
            </a:r>
            <a:endParaRPr/>
          </a:p>
          <a:p>
            <a:pPr indent="0" lvl="0" marL="0" marR="0" rtl="0" algn="ctr">
              <a:spcBef>
                <a:spcPts val="0"/>
              </a:spcBef>
              <a:spcAft>
                <a:spcPts val="0"/>
              </a:spcAft>
              <a:buNone/>
            </a:pPr>
            <a:r>
              <a:t/>
            </a:r>
            <a:endParaRPr b="1" sz="1800">
              <a:solidFill>
                <a:srgbClr val="000000"/>
              </a:solidFill>
              <a:latin typeface="Arial"/>
              <a:ea typeface="Arial"/>
              <a:cs typeface="Arial"/>
              <a:sym typeface="Arial"/>
            </a:endParaRPr>
          </a:p>
          <a:p>
            <a:pPr indent="0" lvl="0" marL="0" marR="0" rtl="0" algn="ctr">
              <a:spcBef>
                <a:spcPts val="0"/>
              </a:spcBef>
              <a:spcAft>
                <a:spcPts val="0"/>
              </a:spcAft>
              <a:buNone/>
            </a:pPr>
            <a:r>
              <a:rPr b="1" i="0" lang="es-419" sz="1800" u="none" strike="noStrike">
                <a:solidFill>
                  <a:srgbClr val="000000"/>
                </a:solidFill>
                <a:latin typeface="Arial"/>
                <a:ea typeface="Arial"/>
                <a:cs typeface="Arial"/>
                <a:sym typeface="Arial"/>
              </a:rPr>
              <a:t>(3+4) ÷ 2 = 3.5</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s-419"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02" name="Google Shape;202;p14"/>
          <p:cNvSpPr/>
          <p:nvPr/>
        </p:nvSpPr>
        <p:spPr>
          <a:xfrm>
            <a:off x="7634921" y="4749410"/>
            <a:ext cx="450574" cy="344601"/>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14"/>
          <p:cNvSpPr/>
          <p:nvPr/>
        </p:nvSpPr>
        <p:spPr>
          <a:xfrm rot="5400000">
            <a:off x="7880352" y="3788535"/>
            <a:ext cx="224608" cy="1822051"/>
          </a:xfrm>
          <a:prstGeom prst="leftBrace">
            <a:avLst>
              <a:gd fmla="val 8333" name="adj1"/>
              <a:gd fmla="val 50000" name="adj2"/>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4"/>
          <p:cNvSpPr txBox="1"/>
          <p:nvPr/>
        </p:nvSpPr>
        <p:spPr>
          <a:xfrm>
            <a:off x="7197525" y="4274076"/>
            <a:ext cx="15902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419" sz="1800">
                <a:solidFill>
                  <a:srgbClr val="000000"/>
                </a:solidFill>
                <a:latin typeface="Calibri"/>
                <a:ea typeface="Calibri"/>
                <a:cs typeface="Calibri"/>
                <a:sym typeface="Calibri"/>
              </a:rPr>
              <a:t>M</a:t>
            </a:r>
            <a:r>
              <a:rPr b="0" i="0" lang="es-419" sz="1800" u="none" strike="noStrike">
                <a:solidFill>
                  <a:srgbClr val="000000"/>
                </a:solidFill>
                <a:latin typeface="Calibri"/>
                <a:ea typeface="Calibri"/>
                <a:cs typeface="Calibri"/>
                <a:sym typeface="Calibri"/>
              </a:rPr>
              <a:t>itad inferior</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15"/>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10" name="Google Shape;210;p15"/>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2: Cálculo de estadísticos en Python</a:t>
            </a:r>
            <a:br>
              <a:rPr b="1" lang="es-419" sz="3600">
                <a:solidFill>
                  <a:srgbClr val="002060"/>
                </a:solidFill>
              </a:rPr>
            </a:br>
            <a:r>
              <a:rPr b="1" lang="es-419" sz="4000">
                <a:solidFill>
                  <a:srgbClr val="002060"/>
                </a:solidFill>
              </a:rPr>
              <a:t>Mediana </a:t>
            </a:r>
            <a:endParaRPr b="1" sz="3600">
              <a:solidFill>
                <a:srgbClr val="002060"/>
              </a:solidFill>
            </a:endParaRPr>
          </a:p>
        </p:txBody>
      </p:sp>
      <p:sp>
        <p:nvSpPr>
          <p:cNvPr id="211" name="Google Shape;211;p15"/>
          <p:cNvSpPr txBox="1"/>
          <p:nvPr/>
        </p:nvSpPr>
        <p:spPr>
          <a:xfrm>
            <a:off x="494179" y="1718239"/>
            <a:ext cx="11264348"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419" sz="1800" u="none" cap="none" strike="noStrike">
                <a:solidFill>
                  <a:schemeClr val="dk1"/>
                </a:solidFill>
                <a:latin typeface="Calibri"/>
                <a:ea typeface="Calibri"/>
                <a:cs typeface="Calibri"/>
                <a:sym typeface="Calibri"/>
              </a:rPr>
              <a:t>Esto implica que el 25% de los datos (del 2 al 3) es menor que 3.5, y el 75% restante (del 4 al 12) es mayor.</a:t>
            </a:r>
            <a:endParaRPr/>
          </a:p>
          <a:p>
            <a:pPr indent="0" lvl="0" marL="0" marR="0" rtl="0" algn="just">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s-419" sz="1800" u="none" cap="none" strike="noStrike">
                <a:solidFill>
                  <a:schemeClr val="dk1"/>
                </a:solidFill>
                <a:latin typeface="Calibri"/>
                <a:ea typeface="Calibri"/>
                <a:cs typeface="Calibri"/>
                <a:sym typeface="Calibri"/>
              </a:rPr>
              <a:t>Notar que esta vez tuvimos que especificar el parámetro “interpolation” y fijarlo a </a:t>
            </a:r>
            <a:r>
              <a:rPr b="1" i="1" lang="es-419" sz="1800" u="none" cap="none" strike="noStrike">
                <a:solidFill>
                  <a:schemeClr val="dk1"/>
                </a:solidFill>
                <a:latin typeface="Calibri"/>
                <a:ea typeface="Calibri"/>
                <a:cs typeface="Calibri"/>
                <a:sym typeface="Calibri"/>
              </a:rPr>
              <a:t>midpoint</a:t>
            </a:r>
            <a:r>
              <a:rPr b="0" i="0" lang="es-419" sz="1800" u="none" cap="none" strike="noStrike">
                <a:solidFill>
                  <a:schemeClr val="dk1"/>
                </a:solidFill>
                <a:latin typeface="Calibri"/>
                <a:ea typeface="Calibri"/>
                <a:cs typeface="Calibri"/>
                <a:sym typeface="Calibri"/>
              </a:rPr>
              <a:t>. Esto se debe a que existen varias formas de calcular cuantiles, y en este caso estamos usando el punto medio.</a:t>
            </a:r>
            <a:endParaRPr/>
          </a:p>
        </p:txBody>
      </p:sp>
      <p:sp>
        <p:nvSpPr>
          <p:cNvPr id="212" name="Google Shape;212;p15"/>
          <p:cNvSpPr txBox="1"/>
          <p:nvPr/>
        </p:nvSpPr>
        <p:spPr>
          <a:xfrm>
            <a:off x="494179" y="4461550"/>
            <a:ext cx="11264348"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419" sz="1800" u="none" strike="noStrike">
                <a:solidFill>
                  <a:srgbClr val="000000"/>
                </a:solidFill>
                <a:latin typeface="Calibri"/>
                <a:ea typeface="Calibri"/>
                <a:cs typeface="Calibri"/>
                <a:sym typeface="Calibri"/>
              </a:rPr>
              <a:t>Puedes cambiar el valor por </a:t>
            </a:r>
            <a:r>
              <a:rPr b="1" i="1" lang="es-419" sz="1800" u="none" strike="noStrike">
                <a:solidFill>
                  <a:srgbClr val="548135"/>
                </a:solidFill>
                <a:latin typeface="Calibri"/>
                <a:ea typeface="Calibri"/>
                <a:cs typeface="Calibri"/>
                <a:sym typeface="Calibri"/>
              </a:rPr>
              <a:t>lower</a:t>
            </a:r>
            <a:r>
              <a:rPr b="0" i="0" lang="es-419" sz="1800" u="none" strike="noStrike">
                <a:solidFill>
                  <a:srgbClr val="000000"/>
                </a:solidFill>
                <a:latin typeface="Calibri"/>
                <a:ea typeface="Calibri"/>
                <a:cs typeface="Calibri"/>
                <a:sym typeface="Calibri"/>
              </a:rPr>
              <a:t>, </a:t>
            </a:r>
            <a:r>
              <a:rPr b="1" i="1" lang="es-419" sz="1800" u="none" strike="noStrike">
                <a:solidFill>
                  <a:srgbClr val="548135"/>
                </a:solidFill>
                <a:latin typeface="Calibri"/>
                <a:ea typeface="Calibri"/>
                <a:cs typeface="Calibri"/>
                <a:sym typeface="Calibri"/>
              </a:rPr>
              <a:t>higher</a:t>
            </a:r>
            <a:r>
              <a:rPr b="0" i="0" lang="es-419" sz="1800" u="none" strike="noStrike">
                <a:solidFill>
                  <a:srgbClr val="000000"/>
                </a:solidFill>
                <a:latin typeface="Calibri"/>
                <a:ea typeface="Calibri"/>
                <a:cs typeface="Calibri"/>
                <a:sym typeface="Calibri"/>
              </a:rPr>
              <a:t>, </a:t>
            </a:r>
            <a:r>
              <a:rPr b="1" i="1" lang="es-419" sz="1800" u="none" strike="noStrike">
                <a:solidFill>
                  <a:srgbClr val="548135"/>
                </a:solidFill>
                <a:latin typeface="Calibri"/>
                <a:ea typeface="Calibri"/>
                <a:cs typeface="Calibri"/>
                <a:sym typeface="Calibri"/>
              </a:rPr>
              <a:t>nearest</a:t>
            </a:r>
            <a:r>
              <a:rPr b="0" i="1" lang="es-419" sz="1800" u="none" strike="noStrike">
                <a:solidFill>
                  <a:srgbClr val="548135"/>
                </a:solidFill>
                <a:latin typeface="Calibri"/>
                <a:ea typeface="Calibri"/>
                <a:cs typeface="Calibri"/>
                <a:sym typeface="Calibri"/>
              </a:rPr>
              <a:t> </a:t>
            </a:r>
            <a:r>
              <a:rPr b="0" i="0" lang="es-419" sz="1800" u="none" strike="noStrike">
                <a:solidFill>
                  <a:srgbClr val="000000"/>
                </a:solidFill>
                <a:latin typeface="Calibri"/>
                <a:ea typeface="Calibri"/>
                <a:cs typeface="Calibri"/>
                <a:sym typeface="Calibri"/>
              </a:rPr>
              <a:t>o </a:t>
            </a:r>
            <a:r>
              <a:rPr b="1" i="1" lang="es-419" sz="1800" u="none" strike="noStrike">
                <a:solidFill>
                  <a:srgbClr val="548135"/>
                </a:solidFill>
                <a:latin typeface="Calibri"/>
                <a:ea typeface="Calibri"/>
                <a:cs typeface="Calibri"/>
                <a:sym typeface="Calibri"/>
              </a:rPr>
              <a:t>linear</a:t>
            </a:r>
            <a:r>
              <a:rPr b="0" i="0" lang="es-419" sz="1800" u="none" strike="noStrike">
                <a:solidFill>
                  <a:srgbClr val="000000"/>
                </a:solidFill>
                <a:latin typeface="Calibri"/>
                <a:ea typeface="Calibri"/>
                <a:cs typeface="Calibri"/>
                <a:sym typeface="Calibri"/>
              </a:rPr>
              <a:t>, todos los cuales dan distintos resultados que van de 3 a 4; todas son respuestas correctas, pero para nuestros efectos, usar el punto medio nos resulta más interpretable.</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b="0" lang="es-419" sz="1800">
                <a:solidFill>
                  <a:schemeClr val="dk1"/>
                </a:solidFill>
                <a:latin typeface="Calibri"/>
                <a:ea typeface="Calibri"/>
                <a:cs typeface="Calibri"/>
                <a:sym typeface="Calibri"/>
              </a:rPr>
            </a:br>
            <a:r>
              <a:rPr b="0" i="0" lang="es-419" sz="1800" u="none" strike="noStrike">
                <a:solidFill>
                  <a:srgbClr val="000000"/>
                </a:solidFill>
                <a:latin typeface="Calibri"/>
                <a:ea typeface="Calibri"/>
                <a:cs typeface="Calibri"/>
                <a:sym typeface="Calibri"/>
              </a:rPr>
              <a:t>Juega un poco con los cuantiles, y trata de obtener el cuantil 75%, el 90% o el 1% de un conjunto de datos.</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s-419" sz="1800">
                <a:solidFill>
                  <a:schemeClr val="dk1"/>
                </a:solidFill>
                <a:latin typeface="Calibri"/>
                <a:ea typeface="Calibri"/>
                <a:cs typeface="Calibri"/>
                <a:sym typeface="Calibri"/>
              </a:rPr>
            </a:br>
            <a:br>
              <a:rPr lang="es-419"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213" name="Google Shape;213;p15"/>
          <p:cNvPicPr preferRelativeResize="0"/>
          <p:nvPr/>
        </p:nvPicPr>
        <p:blipFill rotWithShape="1">
          <a:blip r:embed="rId4">
            <a:alphaModFix/>
          </a:blip>
          <a:srcRect b="0" l="0" r="0" t="0"/>
          <a:stretch/>
        </p:blipFill>
        <p:spPr>
          <a:xfrm>
            <a:off x="2914275" y="3212113"/>
            <a:ext cx="6424156" cy="820105"/>
          </a:xfrm>
          <a:prstGeom prst="rect">
            <a:avLst/>
          </a:prstGeom>
          <a:noFill/>
          <a:ln>
            <a:noFill/>
          </a:ln>
        </p:spPr>
      </p:pic>
      <p:sp>
        <p:nvSpPr>
          <p:cNvPr id="214" name="Google Shape;214;p15"/>
          <p:cNvSpPr/>
          <p:nvPr/>
        </p:nvSpPr>
        <p:spPr>
          <a:xfrm>
            <a:off x="6432535" y="3471680"/>
            <a:ext cx="2782957" cy="344601"/>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16"/>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20" name="Google Shape;220;p16"/>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2: Cálculo de estadísticos en Python</a:t>
            </a:r>
            <a:br>
              <a:rPr b="1" lang="es-419" sz="3600">
                <a:solidFill>
                  <a:srgbClr val="002060"/>
                </a:solidFill>
              </a:rPr>
            </a:br>
            <a:r>
              <a:rPr b="1" lang="es-419" sz="4000">
                <a:solidFill>
                  <a:srgbClr val="002060"/>
                </a:solidFill>
              </a:rPr>
              <a:t>Ejercicio 3</a:t>
            </a:r>
            <a:endParaRPr b="1" sz="3600">
              <a:solidFill>
                <a:srgbClr val="002060"/>
              </a:solidFill>
            </a:endParaRPr>
          </a:p>
        </p:txBody>
      </p:sp>
      <p:sp>
        <p:nvSpPr>
          <p:cNvPr id="221" name="Google Shape;221;p16"/>
          <p:cNvSpPr txBox="1"/>
          <p:nvPr>
            <p:ph idx="1" type="body"/>
          </p:nvPr>
        </p:nvSpPr>
        <p:spPr>
          <a:xfrm>
            <a:off x="838200" y="1825625"/>
            <a:ext cx="10515600" cy="4351338"/>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C0C0C"/>
              </a:buClr>
              <a:buSzPts val="2000"/>
              <a:buNone/>
            </a:pPr>
            <a:r>
              <a:rPr i="0" lang="es-419" sz="2000" u="none" strike="noStrike">
                <a:solidFill>
                  <a:srgbClr val="0C0C0C"/>
                </a:solidFill>
              </a:rPr>
              <a:t>Digamos que tenemos una variable con las altura de un grupo de población de un país. Al aplicar la siguiente instrucción </a:t>
            </a:r>
            <a:r>
              <a:rPr b="1" i="0" lang="es-419" sz="2000" u="none" strike="noStrike">
                <a:solidFill>
                  <a:srgbClr val="7030A0"/>
                </a:solidFill>
              </a:rPr>
              <a:t>quantile </a:t>
            </a:r>
            <a:r>
              <a:rPr i="0" lang="es-419" sz="2000" u="none" strike="noStrike">
                <a:solidFill>
                  <a:srgbClr val="0C0C0C"/>
                </a:solidFill>
              </a:rPr>
              <a:t>(</a:t>
            </a:r>
            <a:r>
              <a:rPr b="1" i="0" lang="es-419" sz="2000" u="none" strike="noStrike">
                <a:solidFill>
                  <a:srgbClr val="002060"/>
                </a:solidFill>
              </a:rPr>
              <a:t>altura</a:t>
            </a:r>
            <a:r>
              <a:rPr i="0" lang="es-419" sz="2000" u="none" strike="noStrike">
                <a:solidFill>
                  <a:srgbClr val="0C0C0C"/>
                </a:solidFill>
              </a:rPr>
              <a:t>, </a:t>
            </a:r>
            <a:r>
              <a:rPr b="1" i="0" lang="es-419" sz="2000" u="none" strike="noStrike">
                <a:solidFill>
                  <a:srgbClr val="00B050"/>
                </a:solidFill>
              </a:rPr>
              <a:t>0.75</a:t>
            </a:r>
            <a:r>
              <a:rPr i="0" lang="es-419" sz="2000" u="none" strike="noStrike">
                <a:solidFill>
                  <a:srgbClr val="0C0C0C"/>
                </a:solidFill>
              </a:rPr>
              <a:t>), obtenemos el resultado 1,70 ¿Cuál de las siguientes interpretaciones sería correcta?</a:t>
            </a:r>
            <a:endParaRPr/>
          </a:p>
          <a:p>
            <a:pPr indent="0" lvl="0" marL="0" rtl="0" algn="just">
              <a:lnSpc>
                <a:spcPct val="90000"/>
              </a:lnSpc>
              <a:spcBef>
                <a:spcPts val="0"/>
              </a:spcBef>
              <a:spcAft>
                <a:spcPts val="0"/>
              </a:spcAft>
              <a:buClr>
                <a:schemeClr val="dk1"/>
              </a:buClr>
              <a:buSzPts val="2000"/>
              <a:buNone/>
            </a:pPr>
            <a:r>
              <a:t/>
            </a:r>
            <a:endParaRPr sz="2000">
              <a:solidFill>
                <a:srgbClr val="0C0C0C"/>
              </a:solidFill>
            </a:endParaRPr>
          </a:p>
          <a:p>
            <a:pPr indent="0" lvl="0" marL="0" rtl="0" algn="just">
              <a:lnSpc>
                <a:spcPct val="90000"/>
              </a:lnSpc>
              <a:spcBef>
                <a:spcPts val="0"/>
              </a:spcBef>
              <a:spcAft>
                <a:spcPts val="0"/>
              </a:spcAft>
              <a:buClr>
                <a:schemeClr val="dk1"/>
              </a:buClr>
              <a:buSzPts val="2000"/>
              <a:buNone/>
            </a:pPr>
            <a:r>
              <a:t/>
            </a:r>
            <a:endParaRPr sz="2000">
              <a:solidFill>
                <a:srgbClr val="0C0C0C"/>
              </a:solidFill>
            </a:endParaRPr>
          </a:p>
          <a:p>
            <a:pPr indent="-355600" lvl="1" marL="914400" rtl="0" algn="just">
              <a:lnSpc>
                <a:spcPct val="90000"/>
              </a:lnSpc>
              <a:spcBef>
                <a:spcPts val="0"/>
              </a:spcBef>
              <a:spcAft>
                <a:spcPts val="0"/>
              </a:spcAft>
              <a:buClr>
                <a:schemeClr val="dk1"/>
              </a:buClr>
              <a:buSzPts val="1600"/>
              <a:buFont typeface="Calibri"/>
              <a:buNone/>
            </a:pPr>
            <a:r>
              <a:t/>
            </a:r>
            <a:endParaRPr i="0" sz="1600" u="none" strike="noStrike">
              <a:solidFill>
                <a:srgbClr val="0C0C0C"/>
              </a:solidFill>
            </a:endParaRPr>
          </a:p>
          <a:p>
            <a:pPr indent="-342900" lvl="0" marL="342900" rtl="0" algn="l">
              <a:lnSpc>
                <a:spcPct val="90000"/>
              </a:lnSpc>
              <a:spcBef>
                <a:spcPts val="0"/>
              </a:spcBef>
              <a:spcAft>
                <a:spcPts val="0"/>
              </a:spcAft>
              <a:buClr>
                <a:srgbClr val="000000"/>
              </a:buClr>
              <a:buSzPts val="1800"/>
              <a:buFont typeface="Calibri"/>
              <a:buAutoNum type="alphaUcPeriod"/>
            </a:pPr>
            <a:r>
              <a:rPr i="0" lang="es-419" sz="1800" u="none" strike="noStrike">
                <a:solidFill>
                  <a:srgbClr val="000000"/>
                </a:solidFill>
                <a:latin typeface="Calibri"/>
                <a:ea typeface="Calibri"/>
                <a:cs typeface="Calibri"/>
                <a:sym typeface="Calibri"/>
              </a:rPr>
              <a:t>El 35% de las personas mide más de 1,70</a:t>
            </a:r>
            <a:endParaRPr/>
          </a:p>
          <a:p>
            <a:pPr indent="-342900" lvl="0" marL="342900" rtl="0" algn="l">
              <a:lnSpc>
                <a:spcPct val="90000"/>
              </a:lnSpc>
              <a:spcBef>
                <a:spcPts val="0"/>
              </a:spcBef>
              <a:spcAft>
                <a:spcPts val="0"/>
              </a:spcAft>
              <a:buClr>
                <a:srgbClr val="000000"/>
              </a:buClr>
              <a:buSzPts val="1800"/>
              <a:buFont typeface="Calibri"/>
              <a:buAutoNum type="alphaUcPeriod"/>
            </a:pPr>
            <a:r>
              <a:rPr i="0" lang="es-419" sz="1800" u="none" strike="noStrike">
                <a:solidFill>
                  <a:srgbClr val="000000"/>
                </a:solidFill>
                <a:latin typeface="Calibri"/>
                <a:ea typeface="Calibri"/>
                <a:cs typeface="Calibri"/>
                <a:sym typeface="Calibri"/>
              </a:rPr>
              <a:t>El 75% de las personas mide menos de 1,70 o menos</a:t>
            </a:r>
            <a:endParaRPr/>
          </a:p>
          <a:p>
            <a:pPr indent="-342900" lvl="0" marL="342900" rtl="0" algn="l">
              <a:lnSpc>
                <a:spcPct val="90000"/>
              </a:lnSpc>
              <a:spcBef>
                <a:spcPts val="0"/>
              </a:spcBef>
              <a:spcAft>
                <a:spcPts val="0"/>
              </a:spcAft>
              <a:buClr>
                <a:srgbClr val="000000"/>
              </a:buClr>
              <a:buSzPts val="1800"/>
              <a:buFont typeface="Calibri"/>
              <a:buAutoNum type="alphaUcPeriod"/>
            </a:pPr>
            <a:r>
              <a:rPr i="0" lang="es-419" sz="1800" u="none" strike="noStrike">
                <a:solidFill>
                  <a:srgbClr val="000000"/>
                </a:solidFill>
                <a:latin typeface="Calibri"/>
                <a:ea typeface="Calibri"/>
                <a:cs typeface="Calibri"/>
                <a:sym typeface="Calibri"/>
              </a:rPr>
              <a:t>El 75% de las personas mide 1,70</a:t>
            </a:r>
            <a:endParaRPr/>
          </a:p>
          <a:p>
            <a:pPr indent="-342900" lvl="0" marL="342900" rtl="0" algn="l">
              <a:lnSpc>
                <a:spcPct val="90000"/>
              </a:lnSpc>
              <a:spcBef>
                <a:spcPts val="0"/>
              </a:spcBef>
              <a:spcAft>
                <a:spcPts val="0"/>
              </a:spcAft>
              <a:buClr>
                <a:srgbClr val="000000"/>
              </a:buClr>
              <a:buSzPts val="1800"/>
              <a:buFont typeface="Calibri"/>
              <a:buAutoNum type="alphaUcPeriod"/>
            </a:pPr>
            <a:r>
              <a:rPr i="0" lang="es-419" sz="1800" u="none" strike="noStrike">
                <a:solidFill>
                  <a:srgbClr val="000000"/>
                </a:solidFill>
                <a:latin typeface="Calibri"/>
                <a:ea typeface="Calibri"/>
                <a:cs typeface="Calibri"/>
                <a:sym typeface="Calibri"/>
              </a:rPr>
              <a:t>El 25% de las personas mide 1,70 o menos</a:t>
            </a:r>
            <a:endParaRPr/>
          </a:p>
          <a:p>
            <a:pPr indent="0" lvl="0" marL="0" rtl="0" algn="just">
              <a:lnSpc>
                <a:spcPct val="90000"/>
              </a:lnSpc>
              <a:spcBef>
                <a:spcPts val="0"/>
              </a:spcBef>
              <a:spcAft>
                <a:spcPts val="0"/>
              </a:spcAft>
              <a:buClr>
                <a:schemeClr val="dk1"/>
              </a:buClr>
              <a:buSzPts val="2200"/>
              <a:buNone/>
            </a:pPr>
            <a:r>
              <a:t/>
            </a:r>
            <a:endParaRPr b="1" i="0" sz="2200" u="none" strike="noStrike">
              <a:solidFill>
                <a:srgbClr val="0C0C0C"/>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17"/>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27" name="Google Shape;227;p17"/>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2: Cálculo de estadísticos en Python</a:t>
            </a:r>
            <a:br>
              <a:rPr b="1" lang="es-419" sz="3600">
                <a:solidFill>
                  <a:srgbClr val="002060"/>
                </a:solidFill>
              </a:rPr>
            </a:br>
            <a:r>
              <a:rPr b="1" lang="es-419" sz="4000">
                <a:solidFill>
                  <a:srgbClr val="002060"/>
                </a:solidFill>
              </a:rPr>
              <a:t>Ejercicio 3</a:t>
            </a:r>
            <a:endParaRPr b="1" sz="3600">
              <a:solidFill>
                <a:srgbClr val="002060"/>
              </a:solidFill>
            </a:endParaRPr>
          </a:p>
        </p:txBody>
      </p:sp>
      <p:sp>
        <p:nvSpPr>
          <p:cNvPr id="228" name="Google Shape;228;p17"/>
          <p:cNvSpPr txBox="1"/>
          <p:nvPr>
            <p:ph idx="1" type="body"/>
          </p:nvPr>
        </p:nvSpPr>
        <p:spPr>
          <a:xfrm>
            <a:off x="838200" y="1825625"/>
            <a:ext cx="10515600" cy="4351338"/>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C0C0C"/>
              </a:buClr>
              <a:buSzPts val="2000"/>
              <a:buNone/>
            </a:pPr>
            <a:r>
              <a:rPr b="1" i="0" lang="es-419" sz="2000" u="none" strike="noStrike">
                <a:solidFill>
                  <a:srgbClr val="0C0C0C"/>
                </a:solidFill>
              </a:rPr>
              <a:t>Respuesta correcta: </a:t>
            </a:r>
            <a:endParaRPr/>
          </a:p>
          <a:p>
            <a:pPr indent="0" lvl="0" marL="0" rtl="0" algn="just">
              <a:lnSpc>
                <a:spcPct val="90000"/>
              </a:lnSpc>
              <a:spcBef>
                <a:spcPts val="0"/>
              </a:spcBef>
              <a:spcAft>
                <a:spcPts val="0"/>
              </a:spcAft>
              <a:buClr>
                <a:schemeClr val="dk1"/>
              </a:buClr>
              <a:buSzPts val="1800"/>
              <a:buNone/>
            </a:pPr>
            <a:r>
              <a:t/>
            </a:r>
            <a:endParaRPr i="0" sz="1800" u="none" strike="noStrike">
              <a:solidFill>
                <a:srgbClr val="0C0C0C"/>
              </a:solidFill>
            </a:endParaRPr>
          </a:p>
          <a:p>
            <a:pPr indent="0" lvl="0" marL="0" rtl="0" algn="just">
              <a:lnSpc>
                <a:spcPct val="90000"/>
              </a:lnSpc>
              <a:spcBef>
                <a:spcPts val="0"/>
              </a:spcBef>
              <a:spcAft>
                <a:spcPts val="0"/>
              </a:spcAft>
              <a:buClr>
                <a:srgbClr val="0C0C0C"/>
              </a:buClr>
              <a:buSzPts val="1800"/>
              <a:buNone/>
            </a:pPr>
            <a:r>
              <a:rPr i="0" lang="es-419" sz="1800" u="none" strike="noStrike">
                <a:solidFill>
                  <a:srgbClr val="0C0C0C"/>
                </a:solidFill>
              </a:rPr>
              <a:t>Digamos que tenemos una variable con las altura de un grupo de población de un país. Al aplicar la siguiente instrucción </a:t>
            </a:r>
            <a:r>
              <a:rPr b="1" i="0" lang="es-419" sz="1800" u="none" strike="noStrike">
                <a:solidFill>
                  <a:srgbClr val="7030A0"/>
                </a:solidFill>
              </a:rPr>
              <a:t>quantile </a:t>
            </a:r>
            <a:r>
              <a:rPr i="0" lang="es-419" sz="1800" u="none" strike="noStrike">
                <a:solidFill>
                  <a:srgbClr val="0C0C0C"/>
                </a:solidFill>
              </a:rPr>
              <a:t>(</a:t>
            </a:r>
            <a:r>
              <a:rPr b="1" i="0" lang="es-419" sz="1800" u="none" strike="noStrike">
                <a:solidFill>
                  <a:srgbClr val="002060"/>
                </a:solidFill>
              </a:rPr>
              <a:t>altura</a:t>
            </a:r>
            <a:r>
              <a:rPr i="0" lang="es-419" sz="1800" u="none" strike="noStrike">
                <a:solidFill>
                  <a:srgbClr val="0C0C0C"/>
                </a:solidFill>
              </a:rPr>
              <a:t>, </a:t>
            </a:r>
            <a:r>
              <a:rPr b="1" i="0" lang="es-419" sz="1800" u="none" strike="noStrike">
                <a:solidFill>
                  <a:srgbClr val="00B050"/>
                </a:solidFill>
              </a:rPr>
              <a:t>0.75</a:t>
            </a:r>
            <a:r>
              <a:rPr i="0" lang="es-419" sz="1800" u="none" strike="noStrike">
                <a:solidFill>
                  <a:srgbClr val="0C0C0C"/>
                </a:solidFill>
              </a:rPr>
              <a:t>), obtenemos el resultado 1,70 ¿Cuál de las siguientes interpretaciones sería correcta?</a:t>
            </a:r>
            <a:endParaRPr/>
          </a:p>
          <a:p>
            <a:pPr indent="0" lvl="0" marL="0" rtl="0" algn="just">
              <a:lnSpc>
                <a:spcPct val="90000"/>
              </a:lnSpc>
              <a:spcBef>
                <a:spcPts val="0"/>
              </a:spcBef>
              <a:spcAft>
                <a:spcPts val="0"/>
              </a:spcAft>
              <a:buClr>
                <a:schemeClr val="dk1"/>
              </a:buClr>
              <a:buSzPts val="2000"/>
              <a:buNone/>
            </a:pPr>
            <a:r>
              <a:t/>
            </a:r>
            <a:endParaRPr sz="2000">
              <a:solidFill>
                <a:srgbClr val="0C0C0C"/>
              </a:solidFill>
            </a:endParaRPr>
          </a:p>
          <a:p>
            <a:pPr indent="0" lvl="0" marL="0" rtl="0" algn="just">
              <a:lnSpc>
                <a:spcPct val="90000"/>
              </a:lnSpc>
              <a:spcBef>
                <a:spcPts val="0"/>
              </a:spcBef>
              <a:spcAft>
                <a:spcPts val="0"/>
              </a:spcAft>
              <a:buClr>
                <a:schemeClr val="dk1"/>
              </a:buClr>
              <a:buSzPts val="2000"/>
              <a:buNone/>
            </a:pPr>
            <a:r>
              <a:t/>
            </a:r>
            <a:endParaRPr sz="2000">
              <a:solidFill>
                <a:srgbClr val="0C0C0C"/>
              </a:solidFill>
            </a:endParaRPr>
          </a:p>
          <a:p>
            <a:pPr indent="-355600" lvl="1" marL="914400" rtl="0" algn="just">
              <a:lnSpc>
                <a:spcPct val="90000"/>
              </a:lnSpc>
              <a:spcBef>
                <a:spcPts val="0"/>
              </a:spcBef>
              <a:spcAft>
                <a:spcPts val="0"/>
              </a:spcAft>
              <a:buClr>
                <a:schemeClr val="dk1"/>
              </a:buClr>
              <a:buSzPts val="1600"/>
              <a:buFont typeface="Calibri"/>
              <a:buNone/>
            </a:pPr>
            <a:r>
              <a:t/>
            </a:r>
            <a:endParaRPr i="0" sz="1600" u="none" strike="noStrike">
              <a:solidFill>
                <a:srgbClr val="0C0C0C"/>
              </a:solidFill>
            </a:endParaRPr>
          </a:p>
          <a:p>
            <a:pPr indent="-342900" lvl="0" marL="342900" rtl="0" algn="l">
              <a:lnSpc>
                <a:spcPct val="90000"/>
              </a:lnSpc>
              <a:spcBef>
                <a:spcPts val="0"/>
              </a:spcBef>
              <a:spcAft>
                <a:spcPts val="0"/>
              </a:spcAft>
              <a:buClr>
                <a:srgbClr val="000000"/>
              </a:buClr>
              <a:buSzPts val="1800"/>
              <a:buFont typeface="Calibri"/>
              <a:buAutoNum type="alphaUcPeriod"/>
            </a:pPr>
            <a:r>
              <a:rPr i="0" lang="es-419" sz="1800" u="none" strike="noStrike">
                <a:solidFill>
                  <a:srgbClr val="000000"/>
                </a:solidFill>
                <a:latin typeface="Calibri"/>
                <a:ea typeface="Calibri"/>
                <a:cs typeface="Calibri"/>
                <a:sym typeface="Calibri"/>
              </a:rPr>
              <a:t>El 35% de las personas mide más de 1,70</a:t>
            </a:r>
            <a:endParaRPr/>
          </a:p>
          <a:p>
            <a:pPr indent="-342900" lvl="0" marL="342900" rtl="0" algn="l">
              <a:lnSpc>
                <a:spcPct val="90000"/>
              </a:lnSpc>
              <a:spcBef>
                <a:spcPts val="0"/>
              </a:spcBef>
              <a:spcAft>
                <a:spcPts val="0"/>
              </a:spcAft>
              <a:buClr>
                <a:srgbClr val="000000"/>
              </a:buClr>
              <a:buSzPts val="1800"/>
              <a:buFont typeface="Calibri"/>
              <a:buAutoNum type="alphaUcPeriod"/>
            </a:pPr>
            <a:r>
              <a:rPr i="0" lang="es-419" sz="1800" u="none" strike="noStrike">
                <a:solidFill>
                  <a:srgbClr val="000000"/>
                </a:solidFill>
                <a:highlight>
                  <a:srgbClr val="FFFF00"/>
                </a:highlight>
                <a:latin typeface="Calibri"/>
                <a:ea typeface="Calibri"/>
                <a:cs typeface="Calibri"/>
                <a:sym typeface="Calibri"/>
              </a:rPr>
              <a:t>El 75% de las personas mide menos de 1,70 o menos</a:t>
            </a:r>
            <a:endParaRPr/>
          </a:p>
          <a:p>
            <a:pPr indent="-342900" lvl="0" marL="342900" rtl="0" algn="l">
              <a:lnSpc>
                <a:spcPct val="90000"/>
              </a:lnSpc>
              <a:spcBef>
                <a:spcPts val="0"/>
              </a:spcBef>
              <a:spcAft>
                <a:spcPts val="0"/>
              </a:spcAft>
              <a:buClr>
                <a:srgbClr val="000000"/>
              </a:buClr>
              <a:buSzPts val="1800"/>
              <a:buFont typeface="Calibri"/>
              <a:buAutoNum type="alphaUcPeriod"/>
            </a:pPr>
            <a:r>
              <a:rPr i="0" lang="es-419" sz="1800" u="none" strike="noStrike">
                <a:solidFill>
                  <a:srgbClr val="000000"/>
                </a:solidFill>
                <a:latin typeface="Calibri"/>
                <a:ea typeface="Calibri"/>
                <a:cs typeface="Calibri"/>
                <a:sym typeface="Calibri"/>
              </a:rPr>
              <a:t>El 75% de las personas mide 1,70</a:t>
            </a:r>
            <a:endParaRPr/>
          </a:p>
          <a:p>
            <a:pPr indent="-342900" lvl="0" marL="342900" rtl="0" algn="l">
              <a:lnSpc>
                <a:spcPct val="90000"/>
              </a:lnSpc>
              <a:spcBef>
                <a:spcPts val="0"/>
              </a:spcBef>
              <a:spcAft>
                <a:spcPts val="0"/>
              </a:spcAft>
              <a:buClr>
                <a:srgbClr val="000000"/>
              </a:buClr>
              <a:buSzPts val="1800"/>
              <a:buFont typeface="Calibri"/>
              <a:buAutoNum type="alphaUcPeriod"/>
            </a:pPr>
            <a:r>
              <a:rPr i="0" lang="es-419" sz="1800" u="none" strike="noStrike">
                <a:solidFill>
                  <a:srgbClr val="000000"/>
                </a:solidFill>
                <a:latin typeface="Calibri"/>
                <a:ea typeface="Calibri"/>
                <a:cs typeface="Calibri"/>
                <a:sym typeface="Calibri"/>
              </a:rPr>
              <a:t>El 25% de las personas mide 1,70 o menos</a:t>
            </a:r>
            <a:endParaRPr/>
          </a:p>
          <a:p>
            <a:pPr indent="0" lvl="0" marL="0" rtl="0" algn="l">
              <a:lnSpc>
                <a:spcPct val="90000"/>
              </a:lnSpc>
              <a:spcBef>
                <a:spcPts val="0"/>
              </a:spcBef>
              <a:spcAft>
                <a:spcPts val="0"/>
              </a:spcAft>
              <a:buClr>
                <a:schemeClr val="dk1"/>
              </a:buClr>
              <a:buSzPts val="1800"/>
              <a:buNone/>
            </a:pPr>
            <a:r>
              <a:t/>
            </a:r>
            <a:endParaRPr sz="1800">
              <a:solidFill>
                <a:srgbClr val="000000"/>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800"/>
              <a:buNone/>
            </a:pPr>
            <a:r>
              <a:t/>
            </a:r>
            <a:endParaRPr sz="1800">
              <a:solidFill>
                <a:srgbClr val="000000"/>
              </a:solidFill>
              <a:latin typeface="Calibri"/>
              <a:ea typeface="Calibri"/>
              <a:cs typeface="Calibri"/>
              <a:sym typeface="Calibri"/>
            </a:endParaRPr>
          </a:p>
          <a:p>
            <a:pPr indent="0" lvl="0" marL="0" rtl="0" algn="l">
              <a:lnSpc>
                <a:spcPct val="90000"/>
              </a:lnSpc>
              <a:spcBef>
                <a:spcPts val="0"/>
              </a:spcBef>
              <a:spcAft>
                <a:spcPts val="0"/>
              </a:spcAft>
              <a:buClr>
                <a:srgbClr val="E4670A"/>
              </a:buClr>
              <a:buSzPts val="1800"/>
              <a:buNone/>
            </a:pPr>
            <a:r>
              <a:rPr b="1" i="0" lang="es-419" sz="1800" u="none" strike="noStrike">
                <a:solidFill>
                  <a:srgbClr val="E4670A"/>
                </a:solidFill>
                <a:latin typeface="Calibri"/>
                <a:ea typeface="Calibri"/>
                <a:cs typeface="Calibri"/>
                <a:sym typeface="Calibri"/>
              </a:rPr>
              <a:t>Retroalimentación: Notar como los cuantiles también nos permiten estudiar cómo están distribuidos o concentrados los datos, cuestión que afecta mucho a nuestro siguiente estadístico: el promedio</a:t>
            </a:r>
            <a:endParaRPr/>
          </a:p>
          <a:p>
            <a:pPr indent="0" lvl="0" marL="0" rtl="0" algn="just">
              <a:lnSpc>
                <a:spcPct val="90000"/>
              </a:lnSpc>
              <a:spcBef>
                <a:spcPts val="0"/>
              </a:spcBef>
              <a:spcAft>
                <a:spcPts val="0"/>
              </a:spcAft>
              <a:buClr>
                <a:schemeClr val="dk1"/>
              </a:buClr>
              <a:buSzPts val="2200"/>
              <a:buNone/>
            </a:pPr>
            <a:r>
              <a:t/>
            </a:r>
            <a:endParaRPr b="1" i="0" sz="2200" u="none" strike="noStrike">
              <a:solidFill>
                <a:srgbClr val="0C0C0C"/>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18"/>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34" name="Google Shape;234;p18"/>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2: Cálculo de estadísticos en Python</a:t>
            </a:r>
            <a:br>
              <a:rPr b="1" lang="es-419" sz="3600">
                <a:solidFill>
                  <a:srgbClr val="002060"/>
                </a:solidFill>
              </a:rPr>
            </a:br>
            <a:r>
              <a:rPr b="1" lang="es-419" sz="4000">
                <a:solidFill>
                  <a:srgbClr val="002060"/>
                </a:solidFill>
              </a:rPr>
              <a:t>Promedio</a:t>
            </a:r>
            <a:endParaRPr b="1" sz="3600">
              <a:solidFill>
                <a:srgbClr val="002060"/>
              </a:solidFill>
            </a:endParaRPr>
          </a:p>
        </p:txBody>
      </p:sp>
      <p:sp>
        <p:nvSpPr>
          <p:cNvPr id="235" name="Google Shape;235;p18"/>
          <p:cNvSpPr txBox="1"/>
          <p:nvPr>
            <p:ph idx="1" type="body"/>
          </p:nvPr>
        </p:nvSpPr>
        <p:spPr>
          <a:xfrm>
            <a:off x="450575" y="1510748"/>
            <a:ext cx="11290850" cy="4862756"/>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i="1" lang="es-419" sz="1800" u="none" cap="none" strike="noStrike">
                <a:solidFill>
                  <a:schemeClr val="dk1"/>
                </a:solidFill>
              </a:rPr>
              <a:t>“Hay 2 computadoras. Tú tienes dos. Yo ninguna. Computadoras promedio: una por persona”</a:t>
            </a:r>
            <a:endParaRPr/>
          </a:p>
          <a:p>
            <a:pPr indent="0" lvl="0" marL="0" marR="0" rtl="0" algn="r">
              <a:lnSpc>
                <a:spcPct val="100000"/>
              </a:lnSpc>
              <a:spcBef>
                <a:spcPts val="0"/>
              </a:spcBef>
              <a:spcAft>
                <a:spcPts val="0"/>
              </a:spcAft>
              <a:buClr>
                <a:srgbClr val="000000"/>
              </a:buClr>
              <a:buSzPts val="1400"/>
              <a:buFont typeface="Arial"/>
              <a:buNone/>
            </a:pPr>
            <a:r>
              <a:rPr b="1" i="1" lang="es-419" sz="1800" u="none" cap="none" strike="noStrike">
                <a:solidFill>
                  <a:schemeClr val="dk1"/>
                </a:solidFill>
              </a:rPr>
              <a:t>Analogía al escrito original de Nicanor Parra</a:t>
            </a:r>
            <a:endParaRPr b="0" i="0" sz="1800" u="none" cap="none" strike="noStrike">
              <a:solidFill>
                <a:schemeClr val="dk1"/>
              </a:solidFill>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lang="es-419" sz="1800"/>
              <a:t>El promedio es uno de los estadísticos más comunes, más difundidos, pero también, más mal utilizado por los medios de comunicación, y a veces, en el ambiente académico.</a:t>
            </a:r>
            <a:endParaRPr/>
          </a:p>
          <a:p>
            <a:pPr indent="0" lvl="0" marL="0" rtl="0" algn="l">
              <a:lnSpc>
                <a:spcPct val="90000"/>
              </a:lnSpc>
              <a:spcBef>
                <a:spcPts val="1000"/>
              </a:spcBef>
              <a:spcAft>
                <a:spcPts val="0"/>
              </a:spcAft>
              <a:buClr>
                <a:schemeClr val="dk1"/>
              </a:buClr>
              <a:buSzPts val="1800"/>
              <a:buNone/>
            </a:pPr>
            <a:r>
              <a:rPr lang="es-419" sz="1800"/>
              <a:t>Similar a los estadísticos anteriores, el promedio también es una medida que intenta capturar el centro de los datos, pero distinto de la mediana y la moda, considera la totalidad de los datos disponibles, sumándolos, y dividiéndolos por la cantidad de datos disponibles, de esta forma:</a:t>
            </a:r>
            <a:endParaRPr/>
          </a:p>
          <a:p>
            <a:pPr indent="0" lvl="0" marL="0" rtl="0" algn="l">
              <a:lnSpc>
                <a:spcPct val="90000"/>
              </a:lnSpc>
              <a:spcBef>
                <a:spcPts val="1000"/>
              </a:spcBef>
              <a:spcAft>
                <a:spcPts val="0"/>
              </a:spcAft>
              <a:buClr>
                <a:schemeClr val="dk1"/>
              </a:buClr>
              <a:buSzPts val="1800"/>
              <a:buNone/>
            </a:pPr>
            <a:br>
              <a:rPr lang="es-419" sz="1800">
                <a:latin typeface="Arial"/>
                <a:ea typeface="Arial"/>
                <a:cs typeface="Arial"/>
                <a:sym typeface="Arial"/>
              </a:rPr>
            </a:br>
            <a:endParaRPr b="1" sz="1800">
              <a:solidFill>
                <a:srgbClr val="0C0C0C"/>
              </a:solidFill>
              <a:latin typeface="Arial"/>
              <a:ea typeface="Arial"/>
              <a:cs typeface="Arial"/>
              <a:sym typeface="Arial"/>
            </a:endParaRPr>
          </a:p>
          <a:p>
            <a:pPr indent="0" lvl="0" marL="0" rtl="0" algn="just">
              <a:lnSpc>
                <a:spcPct val="90000"/>
              </a:lnSpc>
              <a:spcBef>
                <a:spcPts val="0"/>
              </a:spcBef>
              <a:spcAft>
                <a:spcPts val="0"/>
              </a:spcAft>
              <a:buClr>
                <a:schemeClr val="dk1"/>
              </a:buClr>
              <a:buSzPts val="1800"/>
              <a:buNone/>
            </a:pPr>
            <a:r>
              <a:t/>
            </a:r>
            <a:endParaRPr b="1" i="0" sz="1800" u="none" strike="noStrike">
              <a:solidFill>
                <a:srgbClr val="0C0C0C"/>
              </a:solidFill>
              <a:latin typeface="Arial"/>
              <a:ea typeface="Arial"/>
              <a:cs typeface="Arial"/>
              <a:sym typeface="Arial"/>
            </a:endParaRPr>
          </a:p>
        </p:txBody>
      </p:sp>
      <p:pic>
        <p:nvPicPr>
          <p:cNvPr id="236" name="Google Shape;236;p18"/>
          <p:cNvPicPr preferRelativeResize="0"/>
          <p:nvPr/>
        </p:nvPicPr>
        <p:blipFill rotWithShape="1">
          <a:blip r:embed="rId4">
            <a:alphaModFix/>
          </a:blip>
          <a:srcRect b="0" l="0" r="0" t="0"/>
          <a:stretch/>
        </p:blipFill>
        <p:spPr>
          <a:xfrm>
            <a:off x="2277730" y="4026422"/>
            <a:ext cx="7636540" cy="951465"/>
          </a:xfrm>
          <a:prstGeom prst="rect">
            <a:avLst/>
          </a:prstGeom>
          <a:noFill/>
          <a:ln>
            <a:noFill/>
          </a:ln>
        </p:spPr>
      </p:pic>
      <p:sp>
        <p:nvSpPr>
          <p:cNvPr id="237" name="Google Shape;237;p18"/>
          <p:cNvSpPr txBox="1"/>
          <p:nvPr/>
        </p:nvSpPr>
        <p:spPr>
          <a:xfrm>
            <a:off x="450576" y="5218819"/>
            <a:ext cx="1129085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419" sz="1800" u="none" strike="noStrike">
                <a:solidFill>
                  <a:srgbClr val="000000"/>
                </a:solidFill>
                <a:latin typeface="Calibri"/>
                <a:ea typeface="Calibri"/>
                <a:cs typeface="Calibri"/>
                <a:sym typeface="Calibri"/>
              </a:rPr>
              <a:t>Esto nos permite resumir y comparar fácilmente distintos grupos. Por ejemplo, si tuviéramos un promedio de 6.24 en otro conjunto de datos, podríamos intuir correctamente que en ese tenemos valores más grandes que en nuestro conjunto de datos que promedian 4.75, lo cual tiene múltiples aplicaciones.</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s-419"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19"/>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43" name="Google Shape;243;p19"/>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2: Cálculo de estadísticos en Python</a:t>
            </a:r>
            <a:br>
              <a:rPr b="1" lang="es-419" sz="3600">
                <a:solidFill>
                  <a:srgbClr val="002060"/>
                </a:solidFill>
              </a:rPr>
            </a:br>
            <a:r>
              <a:rPr b="1" lang="es-419" sz="4000">
                <a:solidFill>
                  <a:srgbClr val="002060"/>
                </a:solidFill>
              </a:rPr>
              <a:t>Ejercicio 4  </a:t>
            </a:r>
            <a:endParaRPr b="1" sz="3600">
              <a:solidFill>
                <a:srgbClr val="002060"/>
              </a:solidFill>
            </a:endParaRPr>
          </a:p>
        </p:txBody>
      </p:sp>
      <p:sp>
        <p:nvSpPr>
          <p:cNvPr id="244" name="Google Shape;244;p19"/>
          <p:cNvSpPr txBox="1"/>
          <p:nvPr>
            <p:ph idx="1" type="body"/>
          </p:nvPr>
        </p:nvSpPr>
        <p:spPr>
          <a:xfrm>
            <a:off x="838200" y="1825625"/>
            <a:ext cx="10515600" cy="4351338"/>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C0C0C"/>
              </a:buClr>
              <a:buSzPts val="1800"/>
              <a:buNone/>
            </a:pPr>
            <a:r>
              <a:rPr i="0" lang="es-419" sz="1800" u="none" strike="noStrike">
                <a:solidFill>
                  <a:srgbClr val="0C0C0C"/>
                </a:solidFill>
              </a:rPr>
              <a:t>Digamos que la red de bibliotecas públicas tiene varias mecánicas de préstamo y cuidado de libros en sus distintas sucursales, presentando un promedio general de 43 libros dañados por semana. </a:t>
            </a:r>
            <a:endParaRPr/>
          </a:p>
          <a:p>
            <a:pPr indent="0" lvl="0" marL="0" rtl="0" algn="just">
              <a:lnSpc>
                <a:spcPct val="90000"/>
              </a:lnSpc>
              <a:spcBef>
                <a:spcPts val="0"/>
              </a:spcBef>
              <a:spcAft>
                <a:spcPts val="0"/>
              </a:spcAft>
              <a:buClr>
                <a:schemeClr val="dk1"/>
              </a:buClr>
              <a:buSzPts val="1800"/>
              <a:buNone/>
            </a:pPr>
            <a:r>
              <a:t/>
            </a:r>
            <a:endParaRPr i="0" sz="1800" u="none" strike="noStrike">
              <a:solidFill>
                <a:srgbClr val="0C0C0C"/>
              </a:solidFill>
            </a:endParaRPr>
          </a:p>
          <a:p>
            <a:pPr indent="0" lvl="0" marL="0" rtl="0" algn="just">
              <a:lnSpc>
                <a:spcPct val="90000"/>
              </a:lnSpc>
              <a:spcBef>
                <a:spcPts val="0"/>
              </a:spcBef>
              <a:spcAft>
                <a:spcPts val="0"/>
              </a:spcAft>
              <a:buClr>
                <a:srgbClr val="0C0C0C"/>
              </a:buClr>
              <a:buSzPts val="1800"/>
              <a:buNone/>
            </a:pPr>
            <a:r>
              <a:rPr i="0" lang="es-419" sz="1800" u="none" strike="noStrike">
                <a:solidFill>
                  <a:srgbClr val="0C0C0C"/>
                </a:solidFill>
              </a:rPr>
              <a:t>Para corregirlo, se aplicaron una serie de medidas en algunas de las sucursales elegidas aleatoriamente, y al cabo de 3 meses descubrimos que la media de libros dañados en estas es de 67, mientras que en las demás sucursales se mantuvo el promedio de 43.</a:t>
            </a:r>
            <a:endParaRPr/>
          </a:p>
          <a:p>
            <a:pPr indent="0" lvl="0" marL="0" rtl="0" algn="just">
              <a:lnSpc>
                <a:spcPct val="90000"/>
              </a:lnSpc>
              <a:spcBef>
                <a:spcPts val="0"/>
              </a:spcBef>
              <a:spcAft>
                <a:spcPts val="0"/>
              </a:spcAft>
              <a:buClr>
                <a:schemeClr val="dk1"/>
              </a:buClr>
              <a:buSzPts val="1800"/>
              <a:buNone/>
            </a:pPr>
            <a:r>
              <a:t/>
            </a:r>
            <a:endParaRPr sz="1800">
              <a:solidFill>
                <a:srgbClr val="0C0C0C"/>
              </a:solidFill>
            </a:endParaRPr>
          </a:p>
          <a:p>
            <a:pPr indent="0" lvl="0" marL="0" rtl="0" algn="just">
              <a:lnSpc>
                <a:spcPct val="90000"/>
              </a:lnSpc>
              <a:spcBef>
                <a:spcPts val="0"/>
              </a:spcBef>
              <a:spcAft>
                <a:spcPts val="0"/>
              </a:spcAft>
              <a:buClr>
                <a:srgbClr val="000000"/>
              </a:buClr>
              <a:buSzPts val="1800"/>
              <a:buNone/>
            </a:pPr>
            <a:r>
              <a:rPr b="1" i="0" lang="es-419" sz="1800" u="none" strike="noStrike">
                <a:solidFill>
                  <a:srgbClr val="000000"/>
                </a:solidFill>
                <a:latin typeface="Calibri"/>
                <a:ea typeface="Calibri"/>
                <a:cs typeface="Calibri"/>
                <a:sym typeface="Calibri"/>
              </a:rPr>
              <a:t>¿Cual de las siguientes afirmaciones podrían ser sostenidas con base a estos datos?</a:t>
            </a:r>
            <a:endParaRPr b="1" i="0" sz="1800" u="none" strike="noStrike">
              <a:solidFill>
                <a:srgbClr val="0C0C0C"/>
              </a:solidFill>
            </a:endParaRPr>
          </a:p>
          <a:p>
            <a:pPr indent="0" lvl="0" marL="0" rtl="0" algn="just">
              <a:lnSpc>
                <a:spcPct val="90000"/>
              </a:lnSpc>
              <a:spcBef>
                <a:spcPts val="0"/>
              </a:spcBef>
              <a:spcAft>
                <a:spcPts val="0"/>
              </a:spcAft>
              <a:buClr>
                <a:schemeClr val="dk1"/>
              </a:buClr>
              <a:buSzPts val="2000"/>
              <a:buNone/>
            </a:pPr>
            <a:r>
              <a:t/>
            </a:r>
            <a:endParaRPr sz="2000">
              <a:solidFill>
                <a:srgbClr val="0C0C0C"/>
              </a:solidFill>
            </a:endParaRPr>
          </a:p>
          <a:p>
            <a:pPr indent="-457200" lvl="1" marL="914400" rtl="0" algn="just">
              <a:lnSpc>
                <a:spcPct val="90000"/>
              </a:lnSpc>
              <a:spcBef>
                <a:spcPts val="0"/>
              </a:spcBef>
              <a:spcAft>
                <a:spcPts val="0"/>
              </a:spcAft>
              <a:buClr>
                <a:srgbClr val="0C0C0C"/>
              </a:buClr>
              <a:buSzPts val="1800"/>
              <a:buFont typeface="Calibri"/>
              <a:buAutoNum type="alphaUcPeriod"/>
            </a:pPr>
            <a:r>
              <a:rPr i="0" lang="es-419" sz="1800" u="none" strike="noStrike">
                <a:solidFill>
                  <a:srgbClr val="0C0C0C"/>
                </a:solidFill>
              </a:rPr>
              <a:t>Que posiblemente las medidas aumentaron la cantidad de libros dañados</a:t>
            </a:r>
            <a:endParaRPr/>
          </a:p>
          <a:p>
            <a:pPr indent="-457200" lvl="1" marL="914400" rtl="0" algn="just">
              <a:lnSpc>
                <a:spcPct val="90000"/>
              </a:lnSpc>
              <a:spcBef>
                <a:spcPts val="0"/>
              </a:spcBef>
              <a:spcAft>
                <a:spcPts val="0"/>
              </a:spcAft>
              <a:buClr>
                <a:srgbClr val="0C0C0C"/>
              </a:buClr>
              <a:buSzPts val="1800"/>
              <a:buFont typeface="Calibri"/>
              <a:buAutoNum type="alphaUcPeriod"/>
            </a:pPr>
            <a:r>
              <a:rPr i="0" lang="es-419" sz="1800" u="none" strike="noStrike">
                <a:solidFill>
                  <a:srgbClr val="0C0C0C"/>
                </a:solidFill>
              </a:rPr>
              <a:t>Que las medidas mostraron un gran desempeño en reducir el daño de libros</a:t>
            </a:r>
            <a:endParaRPr/>
          </a:p>
          <a:p>
            <a:pPr indent="-457200" lvl="1" marL="914400" rtl="0" algn="just">
              <a:lnSpc>
                <a:spcPct val="90000"/>
              </a:lnSpc>
              <a:spcBef>
                <a:spcPts val="0"/>
              </a:spcBef>
              <a:spcAft>
                <a:spcPts val="0"/>
              </a:spcAft>
              <a:buClr>
                <a:srgbClr val="0C0C0C"/>
              </a:buClr>
              <a:buSzPts val="1800"/>
              <a:buFont typeface="Calibri"/>
              <a:buAutoNum type="alphaUcPeriod"/>
            </a:pPr>
            <a:r>
              <a:rPr i="0" lang="es-419" sz="1800" u="none" strike="noStrike">
                <a:solidFill>
                  <a:srgbClr val="0C0C0C"/>
                </a:solidFill>
              </a:rPr>
              <a:t>Que las medidas dejaron todo igual </a:t>
            </a:r>
            <a:endParaRPr/>
          </a:p>
          <a:p>
            <a:pPr indent="-457200" lvl="1" marL="914400" rtl="0" algn="just">
              <a:lnSpc>
                <a:spcPct val="90000"/>
              </a:lnSpc>
              <a:spcBef>
                <a:spcPts val="0"/>
              </a:spcBef>
              <a:spcAft>
                <a:spcPts val="0"/>
              </a:spcAft>
              <a:buClr>
                <a:srgbClr val="0C0C0C"/>
              </a:buClr>
              <a:buSzPts val="1800"/>
              <a:buFont typeface="Calibri"/>
              <a:buAutoNum type="alphaUcPeriod"/>
            </a:pPr>
            <a:r>
              <a:rPr i="0" lang="es-419" sz="1800" u="none" strike="noStrike">
                <a:solidFill>
                  <a:srgbClr val="0C0C0C"/>
                </a:solidFill>
              </a:rPr>
              <a:t>Que hubo errores en la medición de los datos</a:t>
            </a:r>
            <a:endParaRPr/>
          </a:p>
          <a:p>
            <a:pPr indent="0" lvl="0" marL="0" rtl="0" algn="just">
              <a:lnSpc>
                <a:spcPct val="90000"/>
              </a:lnSpc>
              <a:spcBef>
                <a:spcPts val="0"/>
              </a:spcBef>
              <a:spcAft>
                <a:spcPts val="0"/>
              </a:spcAft>
              <a:buClr>
                <a:schemeClr val="dk1"/>
              </a:buClr>
              <a:buSzPts val="2200"/>
              <a:buNone/>
            </a:pPr>
            <a:r>
              <a:t/>
            </a:r>
            <a:endParaRPr b="1" i="0" sz="2200" u="none" strike="noStrike">
              <a:solidFill>
                <a:srgbClr val="0C0C0C"/>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95" name="Google Shape;95;p2"/>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4400"/>
              <a:buFont typeface="Calibri"/>
              <a:buNone/>
            </a:pPr>
            <a:r>
              <a:rPr b="1" lang="es-419">
                <a:solidFill>
                  <a:srgbClr val="002060"/>
                </a:solidFill>
              </a:rPr>
              <a:t>Mapa de contenidos:</a:t>
            </a:r>
            <a:endParaRPr b="1">
              <a:solidFill>
                <a:srgbClr val="002060"/>
              </a:solidFill>
            </a:endParaRPr>
          </a:p>
        </p:txBody>
      </p:sp>
      <p:sp>
        <p:nvSpPr>
          <p:cNvPr id="96" name="Google Shape;96;p2"/>
          <p:cNvSpPr txBox="1"/>
          <p:nvPr/>
        </p:nvSpPr>
        <p:spPr>
          <a:xfrm>
            <a:off x="762000" y="1355500"/>
            <a:ext cx="10515600" cy="6703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419" sz="1800" u="none" cap="none" strike="noStrike">
                <a:solidFill>
                  <a:srgbClr val="000000"/>
                </a:solidFill>
                <a:latin typeface="Arial"/>
                <a:ea typeface="Arial"/>
                <a:cs typeface="Arial"/>
                <a:sym typeface="Arial"/>
              </a:rPr>
              <a:t>Los contenidos de este curso, se tratan en 6 sesiones o unidades, cuyos principales temas son los siguientes:</a:t>
            </a:r>
            <a:endParaRPr sz="1800">
              <a:solidFill>
                <a:schemeClr val="dk1"/>
              </a:solidFill>
              <a:latin typeface="Calibri"/>
              <a:ea typeface="Calibri"/>
              <a:cs typeface="Calibri"/>
              <a:sym typeface="Calibri"/>
            </a:endParaRPr>
          </a:p>
        </p:txBody>
      </p:sp>
      <p:sp>
        <p:nvSpPr>
          <p:cNvPr id="97" name="Google Shape;97;p2"/>
          <p:cNvSpPr/>
          <p:nvPr/>
        </p:nvSpPr>
        <p:spPr>
          <a:xfrm>
            <a:off x="1588603" y="2000268"/>
            <a:ext cx="4237891" cy="4304588"/>
          </a:xfrm>
          <a:prstGeom prst="rect">
            <a:avLst/>
          </a:prstGeom>
          <a:noFill/>
          <a:ln>
            <a:noFill/>
          </a:ln>
        </p:spPr>
        <p:txBody>
          <a:bodyPr anchorCtr="0" anchor="t" bIns="34275" lIns="68575" spcFirstLastPara="1" rIns="68575" wrap="square" tIns="34275">
            <a:noAutofit/>
          </a:bodyPr>
          <a:lstStyle/>
          <a:p>
            <a:pPr indent="-127000" lvl="0" marL="127000" marR="0" rtl="0" algn="l">
              <a:lnSpc>
                <a:spcPct val="100000"/>
              </a:lnSpc>
              <a:spcBef>
                <a:spcPts val="0"/>
              </a:spcBef>
              <a:spcAft>
                <a:spcPts val="0"/>
              </a:spcAft>
              <a:buClr>
                <a:srgbClr val="000000"/>
              </a:buClr>
              <a:buSzPts val="1400"/>
              <a:buFont typeface="Arial"/>
              <a:buNone/>
            </a:pPr>
            <a:r>
              <a:rPr b="1" i="0" lang="es-419" sz="1600" u="none" cap="none" strike="noStrike">
                <a:solidFill>
                  <a:srgbClr val="1E4E79"/>
                </a:solidFill>
                <a:latin typeface="Calibri"/>
                <a:ea typeface="Calibri"/>
                <a:cs typeface="Calibri"/>
                <a:sym typeface="Calibri"/>
              </a:rPr>
              <a:t>I. INTRODUCCIÓN A LA ESTADÍSTICA APLICADA CON PYTHON</a:t>
            </a:r>
            <a:endParaRPr b="1" i="0" sz="1600" u="none" cap="none" strike="noStrike">
              <a:solidFill>
                <a:srgbClr val="1E4E79"/>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419" sz="1600" u="none" cap="none" strike="noStrike">
                <a:solidFill>
                  <a:srgbClr val="222A35"/>
                </a:solidFill>
                <a:latin typeface="Calibri"/>
                <a:ea typeface="Calibri"/>
                <a:cs typeface="Calibri"/>
                <a:sym typeface="Calibri"/>
              </a:rPr>
              <a:t>Variables</a:t>
            </a:r>
            <a:endParaRPr b="0" i="0" sz="1600" u="none" cap="none" strike="noStrike">
              <a:solidFill>
                <a:srgbClr val="222A35"/>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419" sz="1600" u="none" cap="none" strike="noStrike">
                <a:solidFill>
                  <a:srgbClr val="222A35"/>
                </a:solidFill>
                <a:latin typeface="Calibri"/>
                <a:ea typeface="Calibri"/>
                <a:cs typeface="Calibri"/>
                <a:sym typeface="Calibri"/>
              </a:rPr>
              <a:t>Simulación de datos</a:t>
            </a:r>
            <a:endParaRPr b="0" i="0" sz="1600" u="none" cap="none" strike="noStrike">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rPr b="1" i="0" lang="es-419" sz="1600" u="none" cap="none" strike="noStrike">
                <a:solidFill>
                  <a:srgbClr val="1E4E79"/>
                </a:solidFill>
                <a:latin typeface="Calibri"/>
                <a:ea typeface="Calibri"/>
                <a:cs typeface="Calibri"/>
                <a:sym typeface="Calibri"/>
              </a:rPr>
              <a:t>II. CÁLCULO DE ESTADÍSTICOS EN PYTHON</a:t>
            </a:r>
            <a:endParaRPr b="0" i="0" sz="1600" u="none" cap="none" strike="noStrike">
              <a:solidFill>
                <a:srgbClr val="222A35"/>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419" sz="1600" u="none" cap="none" strike="noStrike">
                <a:solidFill>
                  <a:srgbClr val="222A35"/>
                </a:solidFill>
                <a:latin typeface="Calibri"/>
                <a:ea typeface="Calibri"/>
                <a:cs typeface="Calibri"/>
                <a:sym typeface="Calibri"/>
              </a:rPr>
              <a:t>Moda</a:t>
            </a:r>
            <a:endParaRPr b="0" i="0" sz="1600" u="none" cap="none" strike="noStrike">
              <a:solidFill>
                <a:srgbClr val="222A35"/>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419" sz="1600" u="none" cap="none" strike="noStrike">
                <a:solidFill>
                  <a:srgbClr val="222A35"/>
                </a:solidFill>
                <a:latin typeface="Calibri"/>
                <a:ea typeface="Calibri"/>
                <a:cs typeface="Calibri"/>
                <a:sym typeface="Calibri"/>
              </a:rPr>
              <a:t>Mediana</a:t>
            </a:r>
            <a:endParaRPr b="0" i="0" sz="1600" u="none" cap="none" strike="noStrike">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b="0" i="0" lang="es-419" sz="1600" u="none" cap="none" strike="noStrike">
                <a:solidFill>
                  <a:srgbClr val="222A35"/>
                </a:solidFill>
                <a:latin typeface="Calibri"/>
                <a:ea typeface="Calibri"/>
                <a:cs typeface="Calibri"/>
                <a:sym typeface="Calibri"/>
              </a:rPr>
              <a:t>Promedio</a:t>
            </a:r>
            <a:endParaRPr b="0" i="0" sz="1600" u="none" cap="none" strike="noStrike">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Desviación estándar</a:t>
            </a:r>
            <a:endParaRPr sz="1600">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highlight>
                <a:srgbClr val="FFFF00"/>
              </a:highlight>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rPr b="1" i="0" lang="es-419" sz="1600" u="none" cap="none" strike="noStrike">
                <a:solidFill>
                  <a:srgbClr val="1E4E79"/>
                </a:solidFill>
                <a:latin typeface="Calibri"/>
                <a:ea typeface="Calibri"/>
                <a:cs typeface="Calibri"/>
                <a:sym typeface="Calibri"/>
              </a:rPr>
              <a:t>III. PORCENTAJES EN PYTHON</a:t>
            </a:r>
            <a:endParaRPr b="0" i="0" sz="1600" u="none" cap="none" strike="noStrike">
              <a:solidFill>
                <a:schemeClr val="dk1"/>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b="0" i="0" lang="es-419" sz="1600" u="none" cap="none" strike="noStrike">
                <a:solidFill>
                  <a:srgbClr val="222A35"/>
                </a:solidFill>
                <a:latin typeface="Calibri"/>
                <a:ea typeface="Calibri"/>
                <a:cs typeface="Calibri"/>
                <a:sym typeface="Calibri"/>
              </a:rPr>
              <a:t>Porcentajes</a:t>
            </a:r>
            <a:endParaRPr b="0" i="0" sz="1600" u="none" cap="none" strike="noStrike">
              <a:solidFill>
                <a:srgbClr val="222A35"/>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b="0" i="0" lang="es-419" sz="1600" u="none" cap="none" strike="noStrike">
                <a:solidFill>
                  <a:srgbClr val="222A35"/>
                </a:solidFill>
                <a:latin typeface="Calibri"/>
                <a:ea typeface="Calibri"/>
                <a:cs typeface="Calibri"/>
                <a:sym typeface="Calibri"/>
              </a:rPr>
              <a:t>Librería pandas y uso de dataframe</a:t>
            </a:r>
            <a:endParaRPr b="0" i="0" sz="1600" u="none" cap="none" strike="noStrike">
              <a:solidFill>
                <a:srgbClr val="222A35"/>
              </a:solidFill>
              <a:latin typeface="Calibri"/>
              <a:ea typeface="Calibri"/>
              <a:cs typeface="Calibri"/>
              <a:sym typeface="Calibri"/>
            </a:endParaRPr>
          </a:p>
          <a:p>
            <a:pPr indent="-254000" lvl="0" marL="342900" marR="0" rtl="0" algn="just">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Cálculo de porcentajes en Python</a:t>
            </a:r>
            <a:endParaRPr sz="1600">
              <a:solidFill>
                <a:srgbClr val="222A35"/>
              </a:solidFill>
              <a:latin typeface="Calibri"/>
              <a:ea typeface="Calibri"/>
              <a:cs typeface="Calibri"/>
              <a:sym typeface="Calibri"/>
            </a:endParaRPr>
          </a:p>
          <a:p>
            <a:pPr indent="-254000" lvl="0" marL="342900" marR="0" rtl="0" algn="just">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Analizando frecuencia y porcentajes</a:t>
            </a:r>
            <a:endParaRPr sz="1600">
              <a:solidFill>
                <a:srgbClr val="222A35"/>
              </a:solidFill>
              <a:latin typeface="Calibri"/>
              <a:ea typeface="Calibri"/>
              <a:cs typeface="Calibri"/>
              <a:sym typeface="Calibri"/>
            </a:endParaRPr>
          </a:p>
          <a:p>
            <a:pPr indent="-254000" lvl="0" marL="342900" marR="0" rtl="0" algn="just">
              <a:lnSpc>
                <a:spcPct val="100000"/>
              </a:lnSpc>
              <a:spcBef>
                <a:spcPts val="0"/>
              </a:spcBef>
              <a:spcAft>
                <a:spcPts val="0"/>
              </a:spcAft>
              <a:buClr>
                <a:srgbClr val="222A35"/>
              </a:buClr>
              <a:buSzPts val="1400"/>
              <a:buFont typeface="Calibri"/>
              <a:buChar char="•"/>
            </a:pPr>
            <a:r>
              <a:rPr b="0" i="0" lang="es-419" sz="1600" u="none" cap="none" strike="noStrike">
                <a:solidFill>
                  <a:srgbClr val="222A35"/>
                </a:solidFill>
                <a:latin typeface="Calibri"/>
                <a:ea typeface="Calibri"/>
                <a:cs typeface="Calibri"/>
                <a:sym typeface="Calibri"/>
              </a:rPr>
              <a:t>Ley de números pequeños</a:t>
            </a:r>
            <a:endParaRPr b="0" i="0" sz="1600" u="none" cap="none" strike="noStrike">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p:txBody>
      </p:sp>
      <p:sp>
        <p:nvSpPr>
          <p:cNvPr id="98" name="Google Shape;98;p2"/>
          <p:cNvSpPr/>
          <p:nvPr/>
        </p:nvSpPr>
        <p:spPr>
          <a:xfrm>
            <a:off x="6365507" y="1953052"/>
            <a:ext cx="4237891" cy="4486618"/>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s-419" sz="1600" u="none" cap="none" strike="noStrike">
                <a:solidFill>
                  <a:srgbClr val="1E4E79"/>
                </a:solidFill>
                <a:latin typeface="Calibri"/>
                <a:ea typeface="Calibri"/>
                <a:cs typeface="Calibri"/>
                <a:sym typeface="Calibri"/>
              </a:rPr>
              <a:t>IV. PROBABILIDADES</a:t>
            </a:r>
            <a:endParaRPr b="0" i="0" sz="1600" u="none" cap="none" strike="noStrike">
              <a:solidFill>
                <a:srgbClr val="222A35"/>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lang="es-419" sz="1600">
                <a:solidFill>
                  <a:srgbClr val="222A35"/>
                </a:solidFill>
                <a:latin typeface="Calibri"/>
                <a:ea typeface="Calibri"/>
                <a:cs typeface="Calibri"/>
                <a:sym typeface="Calibri"/>
              </a:rPr>
              <a:t>Probabilidad</a:t>
            </a:r>
            <a:endParaRPr sz="1600">
              <a:solidFill>
                <a:srgbClr val="222A35"/>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b="0" i="0" lang="es-419" sz="1600" u="none" cap="none" strike="noStrike">
                <a:solidFill>
                  <a:srgbClr val="222A35"/>
                </a:solidFill>
                <a:latin typeface="Calibri"/>
                <a:ea typeface="Calibri"/>
                <a:cs typeface="Calibri"/>
                <a:sym typeface="Calibri"/>
              </a:rPr>
              <a:t>Probabilidad teórica</a:t>
            </a:r>
            <a:endParaRPr b="0" i="0" sz="1600" u="none" cap="none" strike="noStrike">
              <a:solidFill>
                <a:srgbClr val="222A35"/>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lang="es-419" sz="1600">
                <a:solidFill>
                  <a:srgbClr val="222A35"/>
                </a:solidFill>
                <a:latin typeface="Calibri"/>
                <a:ea typeface="Calibri"/>
                <a:cs typeface="Calibri"/>
                <a:sym typeface="Calibri"/>
              </a:rPr>
              <a:t>P</a:t>
            </a:r>
            <a:r>
              <a:rPr b="0" i="0" lang="es-419" sz="1600" u="none" cap="none" strike="noStrike">
                <a:solidFill>
                  <a:srgbClr val="222A35"/>
                </a:solidFill>
                <a:latin typeface="Calibri"/>
                <a:ea typeface="Calibri"/>
                <a:cs typeface="Calibri"/>
                <a:sym typeface="Calibri"/>
              </a:rPr>
              <a:t>robabilidad empírica</a:t>
            </a:r>
            <a:endParaRPr b="0" i="0" sz="1600" u="none" cap="none" strike="noStrike">
              <a:solidFill>
                <a:srgbClr val="222A35"/>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b="0" i="0" lang="es-419" sz="1600" u="none" cap="none" strike="noStrike">
                <a:solidFill>
                  <a:srgbClr val="222A35"/>
                </a:solidFill>
                <a:latin typeface="Calibri"/>
                <a:ea typeface="Calibri"/>
                <a:cs typeface="Calibri"/>
                <a:sym typeface="Calibri"/>
              </a:rPr>
              <a:t>Ley de los grandes números</a:t>
            </a:r>
            <a:endParaRPr b="1" i="0" sz="1600" u="none" cap="none" strike="noStrike">
              <a:solidFill>
                <a:srgbClr val="1E4E79"/>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b="1" i="0" sz="1600" u="none" cap="none" strike="noStrike">
              <a:solidFill>
                <a:srgbClr val="1E4E79"/>
              </a:solidFill>
              <a:highlight>
                <a:srgbClr val="FFFF00"/>
              </a:highlight>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b="1" i="0" lang="es-419" sz="1600" u="none" cap="none" strike="noStrike">
                <a:solidFill>
                  <a:srgbClr val="1E4E79"/>
                </a:solidFill>
                <a:latin typeface="Calibri"/>
                <a:ea typeface="Calibri"/>
                <a:cs typeface="Calibri"/>
                <a:sym typeface="Calibri"/>
              </a:rPr>
              <a:t>V. MANIPULANDO HOJAS DE CÁLCULO EN PYTHON</a:t>
            </a:r>
            <a:endParaRPr b="0" i="0" sz="1600" u="none" cap="none" strike="noStrike">
              <a:solidFill>
                <a:schemeClr val="dk1"/>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419" sz="1600" u="none" cap="none" strike="noStrike">
                <a:solidFill>
                  <a:srgbClr val="222A35"/>
                </a:solidFill>
                <a:latin typeface="Calibri"/>
                <a:ea typeface="Calibri"/>
                <a:cs typeface="Calibri"/>
                <a:sym typeface="Calibri"/>
              </a:rPr>
              <a:t>Importar archivos a Python</a:t>
            </a:r>
            <a:endParaRPr b="0" i="0" sz="1600" u="none" cap="none" strike="noStrike">
              <a:solidFill>
                <a:srgbClr val="222A35"/>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419" sz="1600" u="none" cap="none" strike="noStrike">
                <a:solidFill>
                  <a:srgbClr val="222A35"/>
                </a:solidFill>
                <a:latin typeface="Calibri"/>
                <a:ea typeface="Calibri"/>
                <a:cs typeface="Calibri"/>
                <a:sym typeface="Calibri"/>
              </a:rPr>
              <a:t>Manipular tablas de datos</a:t>
            </a:r>
            <a:endParaRPr b="0" i="0" sz="1600" u="none" cap="none" strike="noStrike">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Describir los datos</a:t>
            </a:r>
            <a:endParaRPr sz="1600">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s-419" sz="1600" u="none" cap="none" strike="noStrike">
                <a:solidFill>
                  <a:srgbClr val="1E4E79"/>
                </a:solidFill>
                <a:latin typeface="Calibri"/>
                <a:ea typeface="Calibri"/>
                <a:cs typeface="Calibri"/>
                <a:sym typeface="Calibri"/>
              </a:rPr>
              <a:t>VI. DESCRIBIENDO DATOS EN PYTHON</a:t>
            </a:r>
            <a:endParaRPr b="1" i="0" sz="1600" u="none" cap="none" strike="noStrike">
              <a:solidFill>
                <a:srgbClr val="1E4E79"/>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lang="es-419" sz="1600">
                <a:solidFill>
                  <a:srgbClr val="222A35"/>
                </a:solidFill>
                <a:latin typeface="Calibri"/>
                <a:ea typeface="Calibri"/>
                <a:cs typeface="Calibri"/>
                <a:sym typeface="Calibri"/>
              </a:rPr>
              <a:t>Describir los datos</a:t>
            </a:r>
            <a:endParaRPr sz="1600">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Agrupando datos</a:t>
            </a:r>
            <a:endParaRPr sz="1600">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Función de agregación</a:t>
            </a:r>
            <a:endParaRPr sz="1600">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Describir los datos - Frecuencia</a:t>
            </a:r>
            <a:endParaRPr sz="1600">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419" sz="1600">
                <a:solidFill>
                  <a:srgbClr val="222A35"/>
                </a:solidFill>
                <a:latin typeface="Calibri"/>
                <a:ea typeface="Calibri"/>
                <a:cs typeface="Calibri"/>
                <a:sym typeface="Calibri"/>
              </a:rPr>
              <a:t>Describir los datos - Porcentaje</a:t>
            </a:r>
            <a:endParaRPr sz="1600">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20"/>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50" name="Google Shape;250;p20"/>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2: Cálculo de estadísticos en Python</a:t>
            </a:r>
            <a:br>
              <a:rPr b="1" lang="es-419" sz="3600">
                <a:solidFill>
                  <a:srgbClr val="002060"/>
                </a:solidFill>
              </a:rPr>
            </a:br>
            <a:r>
              <a:rPr b="1" lang="es-419" sz="4000">
                <a:solidFill>
                  <a:srgbClr val="002060"/>
                </a:solidFill>
              </a:rPr>
              <a:t>Ejercicio 4  </a:t>
            </a:r>
            <a:endParaRPr b="1" sz="3600">
              <a:solidFill>
                <a:srgbClr val="002060"/>
              </a:solidFill>
            </a:endParaRPr>
          </a:p>
        </p:txBody>
      </p:sp>
      <p:sp>
        <p:nvSpPr>
          <p:cNvPr id="251" name="Google Shape;251;p20"/>
          <p:cNvSpPr txBox="1"/>
          <p:nvPr>
            <p:ph idx="1" type="body"/>
          </p:nvPr>
        </p:nvSpPr>
        <p:spPr>
          <a:xfrm>
            <a:off x="838200" y="1825625"/>
            <a:ext cx="10515600" cy="4351338"/>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Clr>
                <a:srgbClr val="0C0C0C"/>
              </a:buClr>
              <a:buSzPts val="1800"/>
              <a:buNone/>
            </a:pPr>
            <a:r>
              <a:rPr i="0" lang="es-419" sz="1800" u="none" strike="noStrike">
                <a:solidFill>
                  <a:srgbClr val="0C0C0C"/>
                </a:solidFill>
              </a:rPr>
              <a:t>Digamos que la red de bibliotecas públicas tiene varias mecánicas de préstamo y cuidado de libros en sus distintas sucursales, presentando un promedio general de 43 libros dañados por semana. </a:t>
            </a:r>
            <a:endParaRPr/>
          </a:p>
          <a:p>
            <a:pPr indent="0" lvl="0" marL="0" rtl="0" algn="just">
              <a:lnSpc>
                <a:spcPct val="90000"/>
              </a:lnSpc>
              <a:spcBef>
                <a:spcPts val="0"/>
              </a:spcBef>
              <a:spcAft>
                <a:spcPts val="0"/>
              </a:spcAft>
              <a:buClr>
                <a:schemeClr val="dk1"/>
              </a:buClr>
              <a:buSzPts val="1800"/>
              <a:buNone/>
            </a:pPr>
            <a:r>
              <a:t/>
            </a:r>
            <a:endParaRPr i="0" sz="1800" u="none" strike="noStrike">
              <a:solidFill>
                <a:srgbClr val="0C0C0C"/>
              </a:solidFill>
            </a:endParaRPr>
          </a:p>
          <a:p>
            <a:pPr indent="0" lvl="0" marL="0" rtl="0" algn="just">
              <a:lnSpc>
                <a:spcPct val="90000"/>
              </a:lnSpc>
              <a:spcBef>
                <a:spcPts val="0"/>
              </a:spcBef>
              <a:spcAft>
                <a:spcPts val="0"/>
              </a:spcAft>
              <a:buClr>
                <a:srgbClr val="0C0C0C"/>
              </a:buClr>
              <a:buSzPts val="1800"/>
              <a:buNone/>
            </a:pPr>
            <a:r>
              <a:rPr i="0" lang="es-419" sz="1800" u="none" strike="noStrike">
                <a:solidFill>
                  <a:srgbClr val="0C0C0C"/>
                </a:solidFill>
              </a:rPr>
              <a:t>Para corregirlo, se aplicaron una serie de medidas en algunas de las sucursales elegidas aleatoriamente, y al cabo de 3 meses descubrimos que la media de libros dañados en estas es de 67, mientras que en las demás sucursales se mantuvo el promedio de 43.</a:t>
            </a:r>
            <a:endParaRPr/>
          </a:p>
          <a:p>
            <a:pPr indent="0" lvl="0" marL="0" rtl="0" algn="just">
              <a:lnSpc>
                <a:spcPct val="90000"/>
              </a:lnSpc>
              <a:spcBef>
                <a:spcPts val="0"/>
              </a:spcBef>
              <a:spcAft>
                <a:spcPts val="0"/>
              </a:spcAft>
              <a:buClr>
                <a:schemeClr val="dk1"/>
              </a:buClr>
              <a:buSzPts val="1800"/>
              <a:buNone/>
            </a:pPr>
            <a:r>
              <a:t/>
            </a:r>
            <a:endParaRPr sz="1800">
              <a:solidFill>
                <a:srgbClr val="0C0C0C"/>
              </a:solidFill>
            </a:endParaRPr>
          </a:p>
          <a:p>
            <a:pPr indent="0" lvl="0" marL="0" rtl="0" algn="just">
              <a:lnSpc>
                <a:spcPct val="90000"/>
              </a:lnSpc>
              <a:spcBef>
                <a:spcPts val="0"/>
              </a:spcBef>
              <a:spcAft>
                <a:spcPts val="0"/>
              </a:spcAft>
              <a:buClr>
                <a:srgbClr val="000000"/>
              </a:buClr>
              <a:buSzPts val="1800"/>
              <a:buNone/>
            </a:pPr>
            <a:r>
              <a:rPr b="1" i="0" lang="es-419" sz="1800" u="none" strike="noStrike">
                <a:solidFill>
                  <a:srgbClr val="000000"/>
                </a:solidFill>
                <a:latin typeface="Calibri"/>
                <a:ea typeface="Calibri"/>
                <a:cs typeface="Calibri"/>
                <a:sym typeface="Calibri"/>
              </a:rPr>
              <a:t>¿Cual de las siguientes afirmaciones podrían ser sostenidas con base a estos datos?</a:t>
            </a:r>
            <a:endParaRPr b="1" i="0" sz="1800" u="none" strike="noStrike">
              <a:solidFill>
                <a:srgbClr val="0C0C0C"/>
              </a:solidFill>
            </a:endParaRPr>
          </a:p>
          <a:p>
            <a:pPr indent="0" lvl="0" marL="0" rtl="0" algn="just">
              <a:lnSpc>
                <a:spcPct val="90000"/>
              </a:lnSpc>
              <a:spcBef>
                <a:spcPts val="0"/>
              </a:spcBef>
              <a:spcAft>
                <a:spcPts val="0"/>
              </a:spcAft>
              <a:buClr>
                <a:schemeClr val="dk1"/>
              </a:buClr>
              <a:buSzPts val="1800"/>
              <a:buNone/>
            </a:pPr>
            <a:r>
              <a:t/>
            </a:r>
            <a:endParaRPr sz="1800">
              <a:solidFill>
                <a:srgbClr val="0C0C0C"/>
              </a:solidFill>
              <a:highlight>
                <a:srgbClr val="FFFF00"/>
              </a:highlight>
            </a:endParaRPr>
          </a:p>
          <a:p>
            <a:pPr indent="-457200" lvl="1" marL="914400" rtl="0" algn="just">
              <a:lnSpc>
                <a:spcPct val="90000"/>
              </a:lnSpc>
              <a:spcBef>
                <a:spcPts val="0"/>
              </a:spcBef>
              <a:spcAft>
                <a:spcPts val="0"/>
              </a:spcAft>
              <a:buClr>
                <a:srgbClr val="0C0C0C"/>
              </a:buClr>
              <a:buSzPts val="1800"/>
              <a:buFont typeface="Calibri"/>
              <a:buAutoNum type="alphaUcPeriod"/>
            </a:pPr>
            <a:r>
              <a:rPr i="0" lang="es-419" sz="1800" u="none" strike="noStrike">
                <a:solidFill>
                  <a:srgbClr val="0C0C0C"/>
                </a:solidFill>
                <a:highlight>
                  <a:srgbClr val="FFFF00"/>
                </a:highlight>
              </a:rPr>
              <a:t>Que posiblemente las medidas aumentaron la cantidad de libros dañados</a:t>
            </a:r>
            <a:endParaRPr/>
          </a:p>
          <a:p>
            <a:pPr indent="-457200" lvl="1" marL="914400" rtl="0" algn="just">
              <a:lnSpc>
                <a:spcPct val="90000"/>
              </a:lnSpc>
              <a:spcBef>
                <a:spcPts val="0"/>
              </a:spcBef>
              <a:spcAft>
                <a:spcPts val="0"/>
              </a:spcAft>
              <a:buClr>
                <a:srgbClr val="0C0C0C"/>
              </a:buClr>
              <a:buSzPts val="1800"/>
              <a:buFont typeface="Calibri"/>
              <a:buAutoNum type="alphaUcPeriod"/>
            </a:pPr>
            <a:r>
              <a:rPr i="0" lang="es-419" sz="1800" u="none" strike="noStrike">
                <a:solidFill>
                  <a:srgbClr val="0C0C0C"/>
                </a:solidFill>
              </a:rPr>
              <a:t>Que las medidas mostraron un gran desempeño en reducir el daño de libros</a:t>
            </a:r>
            <a:endParaRPr/>
          </a:p>
          <a:p>
            <a:pPr indent="-457200" lvl="1" marL="914400" rtl="0" algn="just">
              <a:lnSpc>
                <a:spcPct val="90000"/>
              </a:lnSpc>
              <a:spcBef>
                <a:spcPts val="0"/>
              </a:spcBef>
              <a:spcAft>
                <a:spcPts val="0"/>
              </a:spcAft>
              <a:buClr>
                <a:srgbClr val="0C0C0C"/>
              </a:buClr>
              <a:buSzPts val="1800"/>
              <a:buFont typeface="Calibri"/>
              <a:buAutoNum type="alphaUcPeriod"/>
            </a:pPr>
            <a:r>
              <a:rPr i="0" lang="es-419" sz="1800" u="none" strike="noStrike">
                <a:solidFill>
                  <a:srgbClr val="0C0C0C"/>
                </a:solidFill>
              </a:rPr>
              <a:t>Que las medidas dejaron todo igual </a:t>
            </a:r>
            <a:endParaRPr/>
          </a:p>
          <a:p>
            <a:pPr indent="-457200" lvl="1" marL="914400" rtl="0" algn="just">
              <a:lnSpc>
                <a:spcPct val="90000"/>
              </a:lnSpc>
              <a:spcBef>
                <a:spcPts val="0"/>
              </a:spcBef>
              <a:spcAft>
                <a:spcPts val="0"/>
              </a:spcAft>
              <a:buClr>
                <a:srgbClr val="0C0C0C"/>
              </a:buClr>
              <a:buSzPts val="1800"/>
              <a:buFont typeface="Calibri"/>
              <a:buAutoNum type="alphaUcPeriod"/>
            </a:pPr>
            <a:r>
              <a:rPr i="0" lang="es-419" sz="1800" u="none" strike="noStrike">
                <a:solidFill>
                  <a:srgbClr val="0C0C0C"/>
                </a:solidFill>
              </a:rPr>
              <a:t>Que hubo errores en la medición de los datos</a:t>
            </a:r>
            <a:endParaRPr/>
          </a:p>
          <a:p>
            <a:pPr indent="0" lvl="1" marL="457200" rtl="0" algn="just">
              <a:lnSpc>
                <a:spcPct val="90000"/>
              </a:lnSpc>
              <a:spcBef>
                <a:spcPts val="0"/>
              </a:spcBef>
              <a:spcAft>
                <a:spcPts val="0"/>
              </a:spcAft>
              <a:buClr>
                <a:schemeClr val="dk1"/>
              </a:buClr>
              <a:buSzPts val="1800"/>
              <a:buNone/>
            </a:pPr>
            <a:r>
              <a:t/>
            </a:r>
            <a:endParaRPr b="1" i="0" sz="1800" u="none" strike="noStrike">
              <a:solidFill>
                <a:srgbClr val="E4670A"/>
              </a:solidFill>
            </a:endParaRPr>
          </a:p>
          <a:p>
            <a:pPr indent="0" lvl="0" marL="0" rtl="0" algn="just">
              <a:lnSpc>
                <a:spcPct val="90000"/>
              </a:lnSpc>
              <a:spcBef>
                <a:spcPts val="0"/>
              </a:spcBef>
              <a:spcAft>
                <a:spcPts val="0"/>
              </a:spcAft>
              <a:buClr>
                <a:srgbClr val="E4670A"/>
              </a:buClr>
              <a:buSzPts val="1800"/>
              <a:buNone/>
            </a:pPr>
            <a:r>
              <a:rPr b="1" i="0" lang="es-419" sz="1800" u="none" strike="noStrike">
                <a:solidFill>
                  <a:srgbClr val="E4670A"/>
                </a:solidFill>
              </a:rPr>
              <a:t>Retroalimentación: una primera intuición es que se comenzaron a registrar mayor cantidad de libros dañados en las sucursales intervenidas, no obstante, esto podría deberse a que por mala suerte, una de estas comenzó a presentar daños excesivos, distorsionando el promedio, y al remover ese caso, el promedio de libros dañados sea en realidad mucho menor, temas que veremos a continuación.</a:t>
            </a:r>
            <a:endParaRPr/>
          </a:p>
          <a:p>
            <a:pPr indent="0" lvl="0" marL="0" rtl="0" algn="just">
              <a:lnSpc>
                <a:spcPct val="90000"/>
              </a:lnSpc>
              <a:spcBef>
                <a:spcPts val="0"/>
              </a:spcBef>
              <a:spcAft>
                <a:spcPts val="0"/>
              </a:spcAft>
              <a:buClr>
                <a:schemeClr val="dk1"/>
              </a:buClr>
              <a:buSzPts val="2200"/>
              <a:buNone/>
            </a:pPr>
            <a:r>
              <a:t/>
            </a:r>
            <a:endParaRPr b="1" i="0" sz="2200" u="none" strike="noStrike">
              <a:solidFill>
                <a:srgbClr val="0C0C0C"/>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21"/>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57" name="Google Shape;257;p21"/>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2: Cálculo de estadísticos en Python</a:t>
            </a:r>
            <a:br>
              <a:rPr b="1" lang="es-419" sz="3600">
                <a:solidFill>
                  <a:srgbClr val="002060"/>
                </a:solidFill>
              </a:rPr>
            </a:br>
            <a:r>
              <a:rPr b="1" lang="es-419" sz="4000">
                <a:solidFill>
                  <a:srgbClr val="002060"/>
                </a:solidFill>
              </a:rPr>
              <a:t>Promedio</a:t>
            </a:r>
            <a:endParaRPr b="1" sz="3600">
              <a:solidFill>
                <a:srgbClr val="002060"/>
              </a:solidFill>
            </a:endParaRPr>
          </a:p>
        </p:txBody>
      </p:sp>
      <p:sp>
        <p:nvSpPr>
          <p:cNvPr id="258" name="Google Shape;258;p21"/>
          <p:cNvSpPr txBox="1"/>
          <p:nvPr>
            <p:ph idx="1" type="body"/>
          </p:nvPr>
        </p:nvSpPr>
        <p:spPr>
          <a:xfrm>
            <a:off x="316491" y="1690688"/>
            <a:ext cx="11559018" cy="4683125"/>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rPr b="0" i="0" lang="es-419" sz="1800" u="none" cap="none" strike="noStrike">
                <a:solidFill>
                  <a:schemeClr val="dk1"/>
                </a:solidFill>
              </a:rPr>
              <a:t>Como se ve el cálculo es sencillo, y su implementación en Python también lo es:</a:t>
            </a:r>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endParaRPr>
          </a:p>
        </p:txBody>
      </p:sp>
      <p:pic>
        <p:nvPicPr>
          <p:cNvPr id="259" name="Google Shape;259;p21"/>
          <p:cNvPicPr preferRelativeResize="0"/>
          <p:nvPr/>
        </p:nvPicPr>
        <p:blipFill rotWithShape="1">
          <a:blip r:embed="rId4">
            <a:alphaModFix/>
          </a:blip>
          <a:srcRect b="0" l="0" r="0" t="0"/>
          <a:stretch/>
        </p:blipFill>
        <p:spPr>
          <a:xfrm>
            <a:off x="598079" y="2250482"/>
            <a:ext cx="4840842" cy="1047900"/>
          </a:xfrm>
          <a:prstGeom prst="rect">
            <a:avLst/>
          </a:prstGeom>
          <a:noFill/>
          <a:ln>
            <a:noFill/>
          </a:ln>
        </p:spPr>
      </p:pic>
      <p:sp>
        <p:nvSpPr>
          <p:cNvPr id="260" name="Google Shape;260;p21"/>
          <p:cNvSpPr txBox="1"/>
          <p:nvPr/>
        </p:nvSpPr>
        <p:spPr>
          <a:xfrm>
            <a:off x="5873412" y="2416086"/>
            <a:ext cx="572050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419" sz="1800" u="none" strike="noStrike">
                <a:solidFill>
                  <a:srgbClr val="000000"/>
                </a:solidFill>
                <a:latin typeface="Calibri"/>
                <a:ea typeface="Calibri"/>
                <a:cs typeface="Calibri"/>
                <a:sym typeface="Calibri"/>
              </a:rPr>
              <a:t>*</a:t>
            </a:r>
            <a:r>
              <a:rPr b="1" i="0" lang="es-419" sz="1800" u="none" strike="noStrike">
                <a:solidFill>
                  <a:srgbClr val="000000"/>
                </a:solidFill>
                <a:latin typeface="Calibri"/>
                <a:ea typeface="Calibri"/>
                <a:cs typeface="Calibri"/>
                <a:sym typeface="Calibri"/>
              </a:rPr>
              <a:t>mean</a:t>
            </a:r>
            <a:r>
              <a:rPr b="0" i="0" lang="es-419" sz="1800" u="none" strike="noStrike">
                <a:solidFill>
                  <a:srgbClr val="000000"/>
                </a:solidFill>
                <a:latin typeface="Calibri"/>
                <a:ea typeface="Calibri"/>
                <a:cs typeface="Calibri"/>
                <a:sym typeface="Calibri"/>
              </a:rPr>
              <a:t>, significa promedio en inglés. También se dice “average”, pero en Python lo verás traducido como mean.</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s-419"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61" name="Google Shape;261;p21"/>
          <p:cNvSpPr txBox="1"/>
          <p:nvPr/>
        </p:nvSpPr>
        <p:spPr>
          <a:xfrm>
            <a:off x="316491" y="3616415"/>
            <a:ext cx="112774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419" sz="1800">
                <a:solidFill>
                  <a:schemeClr val="dk1"/>
                </a:solidFill>
                <a:latin typeface="Calibri"/>
                <a:ea typeface="Calibri"/>
                <a:cs typeface="Calibri"/>
                <a:sym typeface="Calibri"/>
              </a:rPr>
              <a:t>No obstante, retomemos la analogía a la frase de Nicanor Parra con computadoras. Esto lo podemos representar así</a:t>
            </a:r>
            <a:endParaRPr/>
          </a:p>
        </p:txBody>
      </p:sp>
      <p:pic>
        <p:nvPicPr>
          <p:cNvPr id="262" name="Google Shape;262;p21"/>
          <p:cNvPicPr preferRelativeResize="0"/>
          <p:nvPr/>
        </p:nvPicPr>
        <p:blipFill rotWithShape="1">
          <a:blip r:embed="rId5">
            <a:alphaModFix/>
          </a:blip>
          <a:srcRect b="0" l="0" r="0" t="0"/>
          <a:stretch/>
        </p:blipFill>
        <p:spPr>
          <a:xfrm>
            <a:off x="3656082" y="4131880"/>
            <a:ext cx="4598248" cy="1047900"/>
          </a:xfrm>
          <a:prstGeom prst="rect">
            <a:avLst/>
          </a:prstGeom>
          <a:noFill/>
          <a:ln>
            <a:noFill/>
          </a:ln>
        </p:spPr>
      </p:pic>
      <p:sp>
        <p:nvSpPr>
          <p:cNvPr id="263" name="Google Shape;263;p21"/>
          <p:cNvSpPr txBox="1"/>
          <p:nvPr/>
        </p:nvSpPr>
        <p:spPr>
          <a:xfrm>
            <a:off x="316492" y="5448876"/>
            <a:ext cx="1127742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419" sz="1800" u="none" strike="noStrike">
                <a:solidFill>
                  <a:srgbClr val="000000"/>
                </a:solidFill>
                <a:latin typeface="Calibri"/>
                <a:ea typeface="Calibri"/>
                <a:cs typeface="Calibri"/>
                <a:sym typeface="Calibri"/>
              </a:rPr>
              <a:t>Esto ocurre cuando los datos están concentrados, por lo que nuestro promedio podría no ser un buen descriptor de los datos.</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22"/>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69" name="Google Shape;269;p22"/>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2: Cálculo de estadísticos en Python</a:t>
            </a:r>
            <a:br>
              <a:rPr b="1" lang="es-419" sz="3600">
                <a:solidFill>
                  <a:srgbClr val="002060"/>
                </a:solidFill>
              </a:rPr>
            </a:br>
            <a:r>
              <a:rPr b="1" lang="es-419" sz="4000">
                <a:solidFill>
                  <a:srgbClr val="002060"/>
                </a:solidFill>
              </a:rPr>
              <a:t>Desviación estándar</a:t>
            </a:r>
            <a:endParaRPr b="1" sz="3600">
              <a:solidFill>
                <a:srgbClr val="002060"/>
              </a:solidFill>
            </a:endParaRPr>
          </a:p>
        </p:txBody>
      </p:sp>
      <p:sp>
        <p:nvSpPr>
          <p:cNvPr id="270" name="Google Shape;270;p22"/>
          <p:cNvSpPr txBox="1"/>
          <p:nvPr>
            <p:ph idx="1" type="body"/>
          </p:nvPr>
        </p:nvSpPr>
        <p:spPr>
          <a:xfrm>
            <a:off x="838200" y="1690688"/>
            <a:ext cx="10515600" cy="4683125"/>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rPr b="0" i="0" lang="es-419" sz="1800" u="none" cap="none" strike="noStrike">
                <a:solidFill>
                  <a:schemeClr val="dk1"/>
                </a:solidFill>
              </a:rPr>
              <a:t>En estos casos, nuestro promedio debe ser acompañado de una medida adicional que considera la dispersión o concentración en los datos. Por ejemplo, podemos tomar la desviación promedio respecto a estos, lo cual se conoce como desviación estándar. </a:t>
            </a:r>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b="0" i="0" lang="es-419" sz="1800" u="none" cap="none" strike="noStrike">
                <a:solidFill>
                  <a:schemeClr val="dk1"/>
                </a:solidFill>
              </a:rPr>
              <a:t>Para obtener la desviación estándar realizamos los siguientes pasos. A cada valor le restamos el promedio, a este valor lo elevamos al cuadrado para compensar posibles valores negativos, y luego le sacamos la raíz cuadrada para devolverlos a su unidad de medida original, lo cual se ve en la siguiente tabla. </a:t>
            </a:r>
            <a:endParaRPr/>
          </a:p>
        </p:txBody>
      </p:sp>
      <p:graphicFrame>
        <p:nvGraphicFramePr>
          <p:cNvPr id="271" name="Google Shape;271;p22"/>
          <p:cNvGraphicFramePr/>
          <p:nvPr/>
        </p:nvGraphicFramePr>
        <p:xfrm>
          <a:off x="1934006" y="3941955"/>
          <a:ext cx="3000000" cy="3000000"/>
        </p:xfrm>
        <a:graphic>
          <a:graphicData uri="http://schemas.openxmlformats.org/drawingml/2006/table">
            <a:tbl>
              <a:tblPr>
                <a:noFill/>
                <a:tableStyleId>{74C4654E-495D-4B11-8279-73D5E150087F}</a:tableStyleId>
              </a:tblPr>
              <a:tblGrid>
                <a:gridCol w="1114425"/>
                <a:gridCol w="1524000"/>
                <a:gridCol w="1981200"/>
                <a:gridCol w="1695450"/>
                <a:gridCol w="1876425"/>
              </a:tblGrid>
              <a:tr h="495300">
                <a:tc>
                  <a:txBody>
                    <a:bodyPr/>
                    <a:lstStyle/>
                    <a:p>
                      <a:pPr indent="0" lvl="0" marL="0" marR="0" rtl="0" algn="ctr">
                        <a:spcBef>
                          <a:spcPts val="0"/>
                        </a:spcBef>
                        <a:spcAft>
                          <a:spcPts val="0"/>
                        </a:spcAft>
                        <a:buNone/>
                      </a:pPr>
                      <a:r>
                        <a:rPr b="1" i="0" lang="es-419" sz="1400" u="none" cap="none" strike="noStrike">
                          <a:solidFill>
                            <a:srgbClr val="000000"/>
                          </a:solidFill>
                          <a:latin typeface="Arial"/>
                          <a:ea typeface="Arial"/>
                          <a:cs typeface="Arial"/>
                          <a:sym typeface="Arial"/>
                        </a:rPr>
                        <a:t>Personas</a:t>
                      </a:r>
                      <a:endParaRPr sz="1800" u="none" cap="none" strike="noStrike"/>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s-419" sz="1400" u="none" cap="none" strike="noStrike">
                          <a:solidFill>
                            <a:srgbClr val="000000"/>
                          </a:solidFill>
                          <a:latin typeface="Arial"/>
                          <a:ea typeface="Arial"/>
                          <a:cs typeface="Arial"/>
                          <a:sym typeface="Arial"/>
                        </a:rPr>
                        <a:t>Computadores</a:t>
                      </a:r>
                      <a:endParaRPr sz="1800" u="none" cap="none" strike="noStrike"/>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s-419" sz="1400" u="none" cap="none" strike="noStrike">
                          <a:solidFill>
                            <a:srgbClr val="000000"/>
                          </a:solidFill>
                          <a:latin typeface="Arial"/>
                          <a:ea typeface="Arial"/>
                          <a:cs typeface="Arial"/>
                          <a:sym typeface="Arial"/>
                        </a:rPr>
                        <a:t>Restar el promedio</a:t>
                      </a:r>
                      <a:endParaRPr sz="1800" u="none" cap="none" strike="noStrike"/>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s-419" sz="1400" u="none" cap="none" strike="noStrike">
                          <a:solidFill>
                            <a:srgbClr val="000000"/>
                          </a:solidFill>
                          <a:latin typeface="Arial"/>
                          <a:ea typeface="Arial"/>
                          <a:cs typeface="Arial"/>
                          <a:sym typeface="Arial"/>
                        </a:rPr>
                        <a:t>Diferencia al cuadrado</a:t>
                      </a:r>
                      <a:endParaRPr sz="1800" u="none" cap="none" strike="noStrike"/>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s-419" sz="1400" u="none" cap="none" strike="noStrike">
                          <a:solidFill>
                            <a:srgbClr val="000000"/>
                          </a:solidFill>
                          <a:latin typeface="Arial"/>
                          <a:ea typeface="Arial"/>
                          <a:cs typeface="Arial"/>
                          <a:sym typeface="Arial"/>
                        </a:rPr>
                        <a:t>Raíz de diferencia</a:t>
                      </a:r>
                      <a:endParaRPr sz="1800" u="none" cap="none" strike="noStrike"/>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4350">
                <a:tc>
                  <a:txBody>
                    <a:bodyPr/>
                    <a:lstStyle/>
                    <a:p>
                      <a:pPr indent="0" lvl="0" marL="0" marR="0" rtl="0" algn="ctr">
                        <a:spcBef>
                          <a:spcPts val="0"/>
                        </a:spcBef>
                        <a:spcAft>
                          <a:spcPts val="0"/>
                        </a:spcAft>
                        <a:buNone/>
                      </a:pPr>
                      <a:r>
                        <a:rPr b="0" i="0" lang="es-419" sz="1400" u="none" cap="none" strike="noStrike">
                          <a:solidFill>
                            <a:srgbClr val="000000"/>
                          </a:solidFill>
                          <a:latin typeface="Arial"/>
                          <a:ea typeface="Arial"/>
                          <a:cs typeface="Arial"/>
                          <a:sym typeface="Arial"/>
                        </a:rPr>
                        <a:t>A</a:t>
                      </a:r>
                      <a:endParaRPr sz="1800" u="none" cap="none" strike="noStrike"/>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s-419" sz="1400" u="none" cap="none" strike="noStrike">
                          <a:solidFill>
                            <a:srgbClr val="000000"/>
                          </a:solidFill>
                          <a:latin typeface="Arial"/>
                          <a:ea typeface="Arial"/>
                          <a:cs typeface="Arial"/>
                          <a:sym typeface="Arial"/>
                        </a:rPr>
                        <a:t>2</a:t>
                      </a:r>
                      <a:endParaRPr sz="1800" u="none" cap="none" strike="noStrike"/>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s-419" sz="1400" u="none" cap="none" strike="noStrike">
                          <a:solidFill>
                            <a:srgbClr val="000000"/>
                          </a:solidFill>
                          <a:latin typeface="Arial"/>
                          <a:ea typeface="Arial"/>
                          <a:cs typeface="Arial"/>
                          <a:sym typeface="Arial"/>
                        </a:rPr>
                        <a:t>2 - 1</a:t>
                      </a:r>
                      <a:endParaRPr sz="1800" u="none" cap="none" strike="noStrike"/>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s-419" sz="1400" u="none" cap="none" strike="noStrike">
                          <a:solidFill>
                            <a:srgbClr val="000000"/>
                          </a:solidFill>
                          <a:latin typeface="Arial"/>
                          <a:ea typeface="Arial"/>
                          <a:cs typeface="Arial"/>
                          <a:sym typeface="Arial"/>
                        </a:rPr>
                        <a:t>1 ^ 2</a:t>
                      </a:r>
                      <a:endParaRPr sz="1800" u="none" cap="none" strike="noStrike"/>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s-419" sz="1800" u="none" cap="none" strike="noStrike"/>
                        <a:t> </a:t>
                      </a:r>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4350">
                <a:tc>
                  <a:txBody>
                    <a:bodyPr/>
                    <a:lstStyle/>
                    <a:p>
                      <a:pPr indent="0" lvl="0" marL="0" marR="0" rtl="0" algn="ctr">
                        <a:spcBef>
                          <a:spcPts val="0"/>
                        </a:spcBef>
                        <a:spcAft>
                          <a:spcPts val="0"/>
                        </a:spcAft>
                        <a:buNone/>
                      </a:pPr>
                      <a:r>
                        <a:rPr b="0" i="0" lang="es-419" sz="1400" u="none" cap="none" strike="noStrike">
                          <a:solidFill>
                            <a:srgbClr val="000000"/>
                          </a:solidFill>
                          <a:latin typeface="Arial"/>
                          <a:ea typeface="Arial"/>
                          <a:cs typeface="Arial"/>
                          <a:sym typeface="Arial"/>
                        </a:rPr>
                        <a:t>B</a:t>
                      </a:r>
                      <a:endParaRPr sz="1800" u="none" cap="none" strike="noStrike"/>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s-419" sz="1400" u="none" cap="none" strike="noStrike">
                          <a:solidFill>
                            <a:srgbClr val="000000"/>
                          </a:solidFill>
                          <a:latin typeface="Arial"/>
                          <a:ea typeface="Arial"/>
                          <a:cs typeface="Arial"/>
                          <a:sym typeface="Arial"/>
                        </a:rPr>
                        <a:t>0</a:t>
                      </a:r>
                      <a:endParaRPr sz="1800" u="none" cap="none" strike="noStrike"/>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s-419" sz="1400" u="none" cap="none" strike="noStrike">
                          <a:solidFill>
                            <a:srgbClr val="000000"/>
                          </a:solidFill>
                          <a:latin typeface="Arial"/>
                          <a:ea typeface="Arial"/>
                          <a:cs typeface="Arial"/>
                          <a:sym typeface="Arial"/>
                        </a:rPr>
                        <a:t>0 - 1</a:t>
                      </a:r>
                      <a:endParaRPr sz="1800" u="none" cap="none" strike="noStrike"/>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s-419" sz="1400" u="none" cap="none" strike="noStrike">
                          <a:solidFill>
                            <a:srgbClr val="000000"/>
                          </a:solidFill>
                          <a:latin typeface="Arial"/>
                          <a:ea typeface="Arial"/>
                          <a:cs typeface="Arial"/>
                          <a:sym typeface="Arial"/>
                        </a:rPr>
                        <a:t>(-1) ^ 2</a:t>
                      </a:r>
                      <a:endParaRPr sz="1800" u="none" cap="none" strike="noStrike"/>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s-419" sz="1800" u="none" cap="none" strike="noStrike"/>
                        <a:t> </a:t>
                      </a:r>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72" name="Google Shape;272;p22"/>
          <p:cNvSpPr/>
          <p:nvPr/>
        </p:nvSpPr>
        <p:spPr>
          <a:xfrm>
            <a:off x="1934006" y="3941796"/>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73" name="Google Shape;273;p22"/>
          <p:cNvPicPr preferRelativeResize="0"/>
          <p:nvPr/>
        </p:nvPicPr>
        <p:blipFill rotWithShape="1">
          <a:blip r:embed="rId4">
            <a:alphaModFix/>
          </a:blip>
          <a:srcRect b="0" l="0" r="0" t="0"/>
          <a:stretch/>
        </p:blipFill>
        <p:spPr>
          <a:xfrm>
            <a:off x="8651751" y="4610079"/>
            <a:ext cx="850058" cy="357167"/>
          </a:xfrm>
          <a:prstGeom prst="rect">
            <a:avLst/>
          </a:prstGeom>
          <a:noFill/>
          <a:ln>
            <a:noFill/>
          </a:ln>
        </p:spPr>
      </p:pic>
      <p:pic>
        <p:nvPicPr>
          <p:cNvPr id="274" name="Google Shape;274;p22"/>
          <p:cNvPicPr preferRelativeResize="0"/>
          <p:nvPr/>
        </p:nvPicPr>
        <p:blipFill rotWithShape="1">
          <a:blip r:embed="rId4">
            <a:alphaModFix/>
          </a:blip>
          <a:srcRect b="0" l="0" r="0" t="0"/>
          <a:stretch/>
        </p:blipFill>
        <p:spPr>
          <a:xfrm>
            <a:off x="8651751" y="5178329"/>
            <a:ext cx="850058" cy="357167"/>
          </a:xfrm>
          <a:prstGeom prst="rect">
            <a:avLst/>
          </a:prstGeom>
          <a:noFill/>
          <a:ln>
            <a:noFill/>
          </a:ln>
        </p:spPr>
      </p:pic>
      <p:sp>
        <p:nvSpPr>
          <p:cNvPr id="275" name="Google Shape;275;p22"/>
          <p:cNvSpPr txBox="1"/>
          <p:nvPr/>
        </p:nvSpPr>
        <p:spPr>
          <a:xfrm>
            <a:off x="838200" y="5842930"/>
            <a:ext cx="105156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419" sz="1800" u="none" strike="noStrike">
                <a:solidFill>
                  <a:srgbClr val="000000"/>
                </a:solidFill>
                <a:latin typeface="Calibri"/>
                <a:ea typeface="Calibri"/>
                <a:cs typeface="Calibri"/>
                <a:sym typeface="Calibri"/>
              </a:rPr>
              <a:t>Por último, estos valores de la última columna los promediamos (1+1) </a:t>
            </a:r>
            <a:r>
              <a:rPr b="1" i="0" lang="es-419" sz="2000" u="none" strike="noStrike">
                <a:solidFill>
                  <a:srgbClr val="000000"/>
                </a:solidFill>
                <a:latin typeface="Arial"/>
                <a:ea typeface="Arial"/>
                <a:cs typeface="Arial"/>
                <a:sym typeface="Arial"/>
              </a:rPr>
              <a:t>÷</a:t>
            </a:r>
            <a:r>
              <a:rPr b="0" i="0" lang="es-419" sz="1800" u="none" strike="noStrike">
                <a:solidFill>
                  <a:srgbClr val="000000"/>
                </a:solidFill>
                <a:latin typeface="Calibri"/>
                <a:ea typeface="Calibri"/>
                <a:cs typeface="Calibri"/>
                <a:sym typeface="Calibri"/>
              </a:rPr>
              <a:t> 2 = 1</a:t>
            </a:r>
            <a:endParaRPr b="0"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23"/>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81" name="Google Shape;281;p23"/>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2: Cálculo de estadísticos en Python</a:t>
            </a:r>
            <a:br>
              <a:rPr b="1" lang="es-419" sz="3600">
                <a:solidFill>
                  <a:srgbClr val="002060"/>
                </a:solidFill>
              </a:rPr>
            </a:br>
            <a:r>
              <a:rPr b="1" lang="es-419" sz="4000">
                <a:solidFill>
                  <a:srgbClr val="002060"/>
                </a:solidFill>
              </a:rPr>
              <a:t>Desviación estándar</a:t>
            </a:r>
            <a:endParaRPr b="1" sz="3600">
              <a:solidFill>
                <a:srgbClr val="002060"/>
              </a:solidFill>
            </a:endParaRPr>
          </a:p>
        </p:txBody>
      </p:sp>
      <p:sp>
        <p:nvSpPr>
          <p:cNvPr id="282" name="Google Shape;282;p23"/>
          <p:cNvSpPr txBox="1"/>
          <p:nvPr>
            <p:ph idx="1" type="body"/>
          </p:nvPr>
        </p:nvSpPr>
        <p:spPr>
          <a:xfrm>
            <a:off x="316491" y="1690688"/>
            <a:ext cx="11559018" cy="4683125"/>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rPr b="0" i="0" lang="es-419" sz="1800" u="none" cap="none" strike="noStrike">
                <a:solidFill>
                  <a:schemeClr val="dk1"/>
                </a:solidFill>
              </a:rPr>
              <a:t>Este valor nos indica la variación en unidades con respecto a la media. Una forma de visualizar esa variación es restando y sumando la desviación estándar al promedio.</a:t>
            </a:r>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b="0" i="0" lang="es-419" sz="1800" u="none" cap="none" strike="noStrike">
                <a:solidFill>
                  <a:schemeClr val="dk1"/>
                </a:solidFill>
              </a:rPr>
              <a:t>Por ejemplo, en el caso del computador, si bien teníamos un promedio de 1 computador por persona, al ser la desviación estándar de 1, implica que hay personas que podían tener 2 computadores (promedio + desviación estándar → 1 + 1), así como hay personas que podrían tener 0 (promedio - desviación estándar → 1 - 1). </a:t>
            </a:r>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b="0" i="0" lang="es-419" sz="1800" u="none" cap="none" strike="noStrike">
                <a:solidFill>
                  <a:schemeClr val="dk1"/>
                </a:solidFill>
              </a:rPr>
              <a:t>Es por ello que siempre que se vea o reporte un promedio, es necesario tener presente la medida de desviación o en última instancia, la mediana, a fin de tener una idea de cómo están distribuidos los datos, y entender mejor el promedio. </a:t>
            </a:r>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b="0" i="0" lang="es-419" sz="1800" u="none" cap="none" strike="noStrike">
                <a:solidFill>
                  <a:schemeClr val="dk1"/>
                </a:solidFill>
              </a:rPr>
              <a:t>Por último, para obtenerlo en Python, solo basta aplicar la función </a:t>
            </a:r>
            <a:r>
              <a:rPr b="1" i="0" lang="es-419" sz="1800" u="none" cap="none" strike="noStrike">
                <a:solidFill>
                  <a:srgbClr val="7030A0"/>
                </a:solidFill>
              </a:rPr>
              <a:t>std() </a:t>
            </a:r>
            <a:r>
              <a:rPr b="0" i="0" lang="es-419" sz="1800" u="none" cap="none" strike="noStrike">
                <a:solidFill>
                  <a:schemeClr val="dk1"/>
                </a:solidFill>
              </a:rPr>
              <a:t>de esta forma:</a:t>
            </a:r>
            <a:endParaRPr/>
          </a:p>
        </p:txBody>
      </p:sp>
      <p:sp>
        <p:nvSpPr>
          <p:cNvPr id="283" name="Google Shape;283;p23"/>
          <p:cNvSpPr/>
          <p:nvPr/>
        </p:nvSpPr>
        <p:spPr>
          <a:xfrm>
            <a:off x="1934006" y="3941796"/>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84" name="Google Shape;284;p23"/>
          <p:cNvPicPr preferRelativeResize="0"/>
          <p:nvPr/>
        </p:nvPicPr>
        <p:blipFill rotWithShape="1">
          <a:blip r:embed="rId4">
            <a:alphaModFix/>
          </a:blip>
          <a:srcRect b="0" l="0" r="0" t="0"/>
          <a:stretch/>
        </p:blipFill>
        <p:spPr>
          <a:xfrm>
            <a:off x="683456" y="5068566"/>
            <a:ext cx="4142740" cy="1305247"/>
          </a:xfrm>
          <a:prstGeom prst="rect">
            <a:avLst/>
          </a:prstGeom>
          <a:noFill/>
          <a:ln>
            <a:noFill/>
          </a:ln>
        </p:spPr>
      </p:pic>
      <p:sp>
        <p:nvSpPr>
          <p:cNvPr id="285" name="Google Shape;285;p23"/>
          <p:cNvSpPr txBox="1"/>
          <p:nvPr/>
        </p:nvSpPr>
        <p:spPr>
          <a:xfrm>
            <a:off x="5308042" y="5101955"/>
            <a:ext cx="617551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419" sz="1800" u="none" strike="noStrike">
                <a:solidFill>
                  <a:srgbClr val="000000"/>
                </a:solidFill>
                <a:latin typeface="Arial"/>
                <a:ea typeface="Arial"/>
                <a:cs typeface="Arial"/>
                <a:sym typeface="Arial"/>
              </a:rPr>
              <a:t>*</a:t>
            </a:r>
            <a:r>
              <a:rPr b="1" i="0" lang="es-419" sz="1800" u="none" strike="noStrike">
                <a:solidFill>
                  <a:srgbClr val="000000"/>
                </a:solidFill>
                <a:latin typeface="Arial"/>
                <a:ea typeface="Arial"/>
                <a:cs typeface="Arial"/>
                <a:sym typeface="Arial"/>
              </a:rPr>
              <a:t>std</a:t>
            </a:r>
            <a:r>
              <a:rPr b="0" i="0" lang="es-419" sz="1800" u="none" strike="noStrike">
                <a:solidFill>
                  <a:srgbClr val="000000"/>
                </a:solidFill>
                <a:latin typeface="Arial"/>
                <a:ea typeface="Arial"/>
                <a:cs typeface="Arial"/>
                <a:sym typeface="Arial"/>
              </a:rPr>
              <a:t>, es un acrónimo de Standard Deviation, la traducción al inglés de Desviación Estándar. Cada vez que lo veas en Python, hará referencia a este concepto</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24"/>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91" name="Google Shape;291;p24"/>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2: Cálculo de estadísticos en Python</a:t>
            </a:r>
            <a:br>
              <a:rPr b="1" lang="es-419" sz="3600">
                <a:solidFill>
                  <a:srgbClr val="002060"/>
                </a:solidFill>
              </a:rPr>
            </a:br>
            <a:r>
              <a:rPr b="1" lang="es-419" sz="4000">
                <a:solidFill>
                  <a:srgbClr val="002060"/>
                </a:solidFill>
              </a:rPr>
              <a:t>Ejercicio 5</a:t>
            </a:r>
            <a:endParaRPr b="1" sz="3600">
              <a:solidFill>
                <a:srgbClr val="002060"/>
              </a:solidFill>
            </a:endParaRPr>
          </a:p>
        </p:txBody>
      </p:sp>
      <p:sp>
        <p:nvSpPr>
          <p:cNvPr id="292" name="Google Shape;292;p24"/>
          <p:cNvSpPr txBox="1"/>
          <p:nvPr>
            <p:ph idx="1" type="body"/>
          </p:nvPr>
        </p:nvSpPr>
        <p:spPr>
          <a:xfrm>
            <a:off x="838200" y="1825625"/>
            <a:ext cx="10515600" cy="4351338"/>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400"/>
              <a:buFont typeface="Arial"/>
              <a:buNone/>
            </a:pPr>
            <a:r>
              <a:rPr b="0" i="0" lang="es-419" sz="1800" u="none" cap="none" strike="noStrike">
                <a:solidFill>
                  <a:schemeClr val="dk1"/>
                </a:solidFill>
              </a:rPr>
              <a:t>Retomando nuestro ejemplo de la cadena de montaje. El promedio de productos defectuosos de la cadena de montaje era de 43, y en las sucursales intervenidas, de 67. No obstante, al inspeccionar los datos, notaron que la desviación estándar de este segundo grupo era de 105, mientras que en el grupo sin intervenir era de 5. </a:t>
            </a:r>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b="1" i="0" lang="es-419" sz="1800" u="none" cap="none" strike="noStrike">
                <a:solidFill>
                  <a:schemeClr val="dk1"/>
                </a:solidFill>
              </a:rPr>
              <a:t>¿Teniendo solo estos datos, cuál de estas afirmaciones podrían sostenerse?</a:t>
            </a:r>
            <a:endParaRPr/>
          </a:p>
          <a:p>
            <a:pPr indent="0" lvl="0" marL="0" rtl="0" algn="just">
              <a:lnSpc>
                <a:spcPct val="90000"/>
              </a:lnSpc>
              <a:spcBef>
                <a:spcPts val="0"/>
              </a:spcBef>
              <a:spcAft>
                <a:spcPts val="0"/>
              </a:spcAft>
              <a:buClr>
                <a:schemeClr val="dk1"/>
              </a:buClr>
              <a:buSzPts val="1800"/>
              <a:buNone/>
            </a:pPr>
            <a:r>
              <a:t/>
            </a:r>
            <a:endParaRPr b="1" sz="1800">
              <a:solidFill>
                <a:srgbClr val="0C0C0C"/>
              </a:solidFill>
              <a:latin typeface="Arial"/>
              <a:ea typeface="Arial"/>
              <a:cs typeface="Arial"/>
              <a:sym typeface="Arial"/>
            </a:endParaRPr>
          </a:p>
          <a:p>
            <a:pPr indent="0" lvl="1" marL="457200" rtl="0" algn="l">
              <a:lnSpc>
                <a:spcPct val="100000"/>
              </a:lnSpc>
              <a:spcBef>
                <a:spcPts val="0"/>
              </a:spcBef>
              <a:spcAft>
                <a:spcPts val="0"/>
              </a:spcAft>
              <a:buClr>
                <a:srgbClr val="000000"/>
              </a:buClr>
              <a:buSzPts val="1400"/>
              <a:buNone/>
            </a:pPr>
            <a:r>
              <a:t/>
            </a:r>
            <a:endParaRPr b="0" i="0" sz="1800" u="none" cap="none" strike="noStrike">
              <a:solidFill>
                <a:schemeClr val="dk1"/>
              </a:solidFill>
            </a:endParaRPr>
          </a:p>
          <a:p>
            <a:pPr indent="-342900" lvl="1" marL="8001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rPr>
              <a:t>Que efectivamente las medidas implementadas fueron un fracaso </a:t>
            </a:r>
            <a:endParaRPr/>
          </a:p>
          <a:p>
            <a:pPr indent="-342900" lvl="1" marL="8001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rPr>
              <a:t>Que tal vez algunas sucursales están produciendo fallas de manera muy irregular</a:t>
            </a:r>
            <a:endParaRPr/>
          </a:p>
          <a:p>
            <a:pPr indent="-342900" lvl="1" marL="8001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rPr>
              <a:t>Que las medidas fueron un total éxito </a:t>
            </a:r>
            <a:endParaRPr/>
          </a:p>
          <a:p>
            <a:pPr indent="-342900" lvl="1" marL="8001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rPr>
              <a:t>Que hubo problemas en el proceso de muestreo</a:t>
            </a:r>
            <a:endParaRPr/>
          </a:p>
          <a:p>
            <a:pPr indent="-342900" lvl="1" marL="8001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rPr>
              <a:t>No se puede concluir de momento si las medidas funcionaron o no</a:t>
            </a:r>
            <a:endParaRPr/>
          </a:p>
          <a:p>
            <a:pPr indent="0" lvl="1" marL="457200" rtl="0" algn="just">
              <a:lnSpc>
                <a:spcPct val="90000"/>
              </a:lnSpc>
              <a:spcBef>
                <a:spcPts val="0"/>
              </a:spcBef>
              <a:spcAft>
                <a:spcPts val="0"/>
              </a:spcAft>
              <a:buClr>
                <a:schemeClr val="dk1"/>
              </a:buClr>
              <a:buSzPts val="1800"/>
              <a:buNone/>
            </a:pPr>
            <a:r>
              <a:t/>
            </a:r>
            <a:endParaRPr b="1" i="0" sz="1800" u="none" strike="noStrike">
              <a:solidFill>
                <a:srgbClr val="0C0C0C"/>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25"/>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98" name="Google Shape;298;p25"/>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2: Cálculo de estadísticos en Python</a:t>
            </a:r>
            <a:br>
              <a:rPr b="1" lang="es-419" sz="3600">
                <a:solidFill>
                  <a:srgbClr val="002060"/>
                </a:solidFill>
              </a:rPr>
            </a:br>
            <a:r>
              <a:rPr b="1" lang="es-419" sz="4000">
                <a:solidFill>
                  <a:srgbClr val="002060"/>
                </a:solidFill>
              </a:rPr>
              <a:t>Ejercicio 5</a:t>
            </a:r>
            <a:endParaRPr b="1" sz="3600">
              <a:solidFill>
                <a:srgbClr val="002060"/>
              </a:solidFill>
            </a:endParaRPr>
          </a:p>
        </p:txBody>
      </p:sp>
      <p:sp>
        <p:nvSpPr>
          <p:cNvPr id="299" name="Google Shape;299;p25"/>
          <p:cNvSpPr txBox="1"/>
          <p:nvPr>
            <p:ph idx="1" type="body"/>
          </p:nvPr>
        </p:nvSpPr>
        <p:spPr>
          <a:xfrm>
            <a:off x="838200" y="1825625"/>
            <a:ext cx="10515600" cy="4351338"/>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400"/>
              <a:buFont typeface="Arial"/>
              <a:buNone/>
            </a:pPr>
            <a:r>
              <a:rPr b="1" i="0" lang="es-419" sz="2000" u="none" cap="none" strike="noStrike">
                <a:solidFill>
                  <a:schemeClr val="dk1"/>
                </a:solidFill>
              </a:rPr>
              <a:t>Respuesta correcta: </a:t>
            </a:r>
            <a:endParaRPr/>
          </a:p>
          <a:p>
            <a:pPr indent="0" lvl="0" marL="0" marR="0" rtl="0" algn="l">
              <a:lnSpc>
                <a:spcPct val="100000"/>
              </a:lnSpc>
              <a:spcBef>
                <a:spcPts val="0"/>
              </a:spcBef>
              <a:spcAft>
                <a:spcPts val="0"/>
              </a:spcAft>
              <a:buClr>
                <a:srgbClr val="000000"/>
              </a:buClr>
              <a:buSzPts val="1400"/>
              <a:buFont typeface="Arial"/>
              <a:buNone/>
            </a:pPr>
            <a:r>
              <a:t/>
            </a:r>
            <a:endParaRPr sz="18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b="0" i="0" lang="es-419" sz="1800" u="none" cap="none" strike="noStrike">
                <a:solidFill>
                  <a:schemeClr val="dk1"/>
                </a:solidFill>
              </a:rPr>
              <a:t>Retomando nuestro ejemplo de la cadena de montaje. El promedio de productos defectuosos de la cadena de montaje era de 43, y en las sucursales intervenidas, de 67. No obstante, al inspeccionar los datos, notaron que la desviación estándar de este segundo grupo era de 105, mientras que en el grupo sin intervenir era de 5. </a:t>
            </a:r>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b="1" i="0" lang="es-419" sz="1800" u="none" cap="none" strike="noStrike">
                <a:solidFill>
                  <a:schemeClr val="dk1"/>
                </a:solidFill>
              </a:rPr>
              <a:t>¿Teniendo solo estos datos, cuál de estas afirmaciones podrían sostenerse?</a:t>
            </a:r>
            <a:endParaRPr/>
          </a:p>
          <a:p>
            <a:pPr indent="0" lvl="0" marL="0" rtl="0" algn="just">
              <a:lnSpc>
                <a:spcPct val="90000"/>
              </a:lnSpc>
              <a:spcBef>
                <a:spcPts val="0"/>
              </a:spcBef>
              <a:spcAft>
                <a:spcPts val="0"/>
              </a:spcAft>
              <a:buClr>
                <a:schemeClr val="dk1"/>
              </a:buClr>
              <a:buSzPts val="1800"/>
              <a:buNone/>
            </a:pPr>
            <a:r>
              <a:t/>
            </a:r>
            <a:endParaRPr b="1" sz="1800">
              <a:solidFill>
                <a:srgbClr val="0C0C0C"/>
              </a:solidFill>
              <a:latin typeface="Arial"/>
              <a:ea typeface="Arial"/>
              <a:cs typeface="Arial"/>
              <a:sym typeface="Arial"/>
            </a:endParaRPr>
          </a:p>
          <a:p>
            <a:pPr indent="0" lvl="1" marL="457200" rtl="0" algn="l">
              <a:lnSpc>
                <a:spcPct val="100000"/>
              </a:lnSpc>
              <a:spcBef>
                <a:spcPts val="0"/>
              </a:spcBef>
              <a:spcAft>
                <a:spcPts val="0"/>
              </a:spcAft>
              <a:buClr>
                <a:srgbClr val="000000"/>
              </a:buClr>
              <a:buSzPts val="1400"/>
              <a:buNone/>
            </a:pPr>
            <a:r>
              <a:t/>
            </a:r>
            <a:endParaRPr b="0" i="0" sz="1800" u="none" cap="none" strike="noStrike">
              <a:solidFill>
                <a:schemeClr val="dk1"/>
              </a:solidFill>
            </a:endParaRPr>
          </a:p>
          <a:p>
            <a:pPr indent="-342900" lvl="1" marL="8001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rPr>
              <a:t>Que efectivamente las medidas implementadas fueron un fracaso </a:t>
            </a:r>
            <a:endParaRPr/>
          </a:p>
          <a:p>
            <a:pPr indent="-342900" lvl="1" marL="8001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highlight>
                  <a:srgbClr val="FFFF00"/>
                </a:highlight>
              </a:rPr>
              <a:t>Que tal vez algunas sucursales están produciendo fallas de manera muy irregular</a:t>
            </a:r>
            <a:endParaRPr/>
          </a:p>
          <a:p>
            <a:pPr indent="-342900" lvl="1" marL="8001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rPr>
              <a:t>Que las medidas fueron un total éxito </a:t>
            </a:r>
            <a:endParaRPr/>
          </a:p>
          <a:p>
            <a:pPr indent="-342900" lvl="1" marL="8001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rPr>
              <a:t>Que hubo problemas en el proceso de muestreo</a:t>
            </a:r>
            <a:endParaRPr/>
          </a:p>
          <a:p>
            <a:pPr indent="-342900" lvl="1" marL="8001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highlight>
                  <a:srgbClr val="FFFF00"/>
                </a:highlight>
              </a:rPr>
              <a:t>No se puede concluir de momento si las medidas funcionaron o no</a:t>
            </a:r>
            <a:endParaRPr/>
          </a:p>
          <a:p>
            <a:pPr indent="0" lvl="1" marL="457200" rtl="0" algn="just">
              <a:lnSpc>
                <a:spcPct val="90000"/>
              </a:lnSpc>
              <a:spcBef>
                <a:spcPts val="0"/>
              </a:spcBef>
              <a:spcAft>
                <a:spcPts val="0"/>
              </a:spcAft>
              <a:buClr>
                <a:schemeClr val="dk1"/>
              </a:buClr>
              <a:buSzPts val="1800"/>
              <a:buNone/>
            </a:pPr>
            <a:r>
              <a:t/>
            </a:r>
            <a:endParaRPr b="1" i="0" sz="1800" u="none" strike="noStrike">
              <a:solidFill>
                <a:srgbClr val="0C0C0C"/>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26"/>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305" name="Google Shape;305;p26"/>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2: Cálculo de estadísticos en Python</a:t>
            </a:r>
            <a:br>
              <a:rPr b="1" lang="es-419" sz="3600">
                <a:solidFill>
                  <a:srgbClr val="002060"/>
                </a:solidFill>
              </a:rPr>
            </a:br>
            <a:r>
              <a:rPr b="1" lang="es-419" sz="3600">
                <a:solidFill>
                  <a:srgbClr val="002060"/>
                </a:solidFill>
              </a:rPr>
              <a:t>Cierre</a:t>
            </a:r>
            <a:endParaRPr/>
          </a:p>
        </p:txBody>
      </p:sp>
      <p:sp>
        <p:nvSpPr>
          <p:cNvPr id="306" name="Google Shape;306;p26"/>
          <p:cNvSpPr txBox="1"/>
          <p:nvPr>
            <p:ph idx="1" type="body"/>
          </p:nvPr>
        </p:nvSpPr>
        <p:spPr>
          <a:xfrm>
            <a:off x="316491" y="1690688"/>
            <a:ext cx="11385179" cy="44781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127000" marR="0" rtl="0" algn="l">
              <a:lnSpc>
                <a:spcPct val="100000"/>
              </a:lnSpc>
              <a:spcBef>
                <a:spcPts val="0"/>
              </a:spcBef>
              <a:spcAft>
                <a:spcPts val="0"/>
              </a:spcAft>
              <a:buClr>
                <a:srgbClr val="000000"/>
              </a:buClr>
              <a:buSzPts val="1400"/>
              <a:buFont typeface="Arial"/>
              <a:buNone/>
            </a:pPr>
            <a:r>
              <a:rPr b="0" i="0" lang="es-419" sz="1800" u="none" cap="none" strike="noStrike"/>
              <a:t>Has finalizado la segunda sesión de este curso ¡Felicidades!</a:t>
            </a:r>
            <a:endParaRPr/>
          </a:p>
          <a:p>
            <a:pPr indent="0" lvl="0" marL="127000" marR="0" rtl="0" algn="l">
              <a:lnSpc>
                <a:spcPct val="100000"/>
              </a:lnSpc>
              <a:spcBef>
                <a:spcPts val="0"/>
              </a:spcBef>
              <a:spcAft>
                <a:spcPts val="0"/>
              </a:spcAft>
              <a:buClr>
                <a:srgbClr val="000000"/>
              </a:buClr>
              <a:buSzPts val="1400"/>
              <a:buFont typeface="Arial"/>
              <a:buNone/>
            </a:pPr>
            <a:r>
              <a:t/>
            </a:r>
            <a:endParaRPr b="0" i="0" sz="1800" u="none" cap="none" strike="noStrike"/>
          </a:p>
          <a:p>
            <a:pPr indent="0" lvl="0" marL="127000" marR="0" rtl="0" algn="l">
              <a:lnSpc>
                <a:spcPct val="100000"/>
              </a:lnSpc>
              <a:spcBef>
                <a:spcPts val="0"/>
              </a:spcBef>
              <a:spcAft>
                <a:spcPts val="0"/>
              </a:spcAft>
              <a:buClr>
                <a:srgbClr val="000000"/>
              </a:buClr>
              <a:buSzPts val="1400"/>
              <a:buFont typeface="Arial"/>
              <a:buNone/>
            </a:pPr>
            <a:r>
              <a:rPr b="0" i="0" lang="es-419" sz="1800" u="none" cap="none" strike="noStrike"/>
              <a:t>En esta sesión vimos qué son las medidas de tendencia central, cómo utilizarlas para fines analíticos, qué información aportan, y de qué maneras se puede complementar o manipular para extraer más información de estas. Por ejemplo, vimos cómo la moda puede ser utilizada con variables cualitativas. </a:t>
            </a:r>
            <a:endParaRPr/>
          </a:p>
          <a:p>
            <a:pPr indent="0" lvl="0" marL="127000" marR="0" rtl="0" algn="l">
              <a:lnSpc>
                <a:spcPct val="100000"/>
              </a:lnSpc>
              <a:spcBef>
                <a:spcPts val="0"/>
              </a:spcBef>
              <a:spcAft>
                <a:spcPts val="0"/>
              </a:spcAft>
              <a:buClr>
                <a:srgbClr val="000000"/>
              </a:buClr>
              <a:buSzPts val="1400"/>
              <a:buFont typeface="Arial"/>
              <a:buNone/>
            </a:pPr>
            <a:r>
              <a:t/>
            </a:r>
            <a:endParaRPr b="0" i="0" sz="1800" u="none" cap="none" strike="noStrike"/>
          </a:p>
          <a:p>
            <a:pPr indent="0" lvl="0" marL="127000" marR="0" rtl="0" algn="l">
              <a:lnSpc>
                <a:spcPct val="100000"/>
              </a:lnSpc>
              <a:spcBef>
                <a:spcPts val="0"/>
              </a:spcBef>
              <a:spcAft>
                <a:spcPts val="0"/>
              </a:spcAft>
              <a:buClr>
                <a:srgbClr val="000000"/>
              </a:buClr>
              <a:buSzPts val="1400"/>
              <a:buFont typeface="Arial"/>
              <a:buNone/>
            </a:pPr>
            <a:r>
              <a:rPr b="0" i="0" lang="es-419" sz="1800" u="none" cap="none" strike="noStrike"/>
              <a:t>Por otro lado, vimos que la mediana es realmente un cuantil que particiona los datos en 2 mitades iguales, pero que podemos obtener múltiples otras particiones, como el 25-75, el 90-10 u otras. </a:t>
            </a:r>
            <a:endParaRPr/>
          </a:p>
          <a:p>
            <a:pPr indent="0" lvl="0" marL="127000" marR="0" rtl="0" algn="l">
              <a:lnSpc>
                <a:spcPct val="100000"/>
              </a:lnSpc>
              <a:spcBef>
                <a:spcPts val="0"/>
              </a:spcBef>
              <a:spcAft>
                <a:spcPts val="0"/>
              </a:spcAft>
              <a:buClr>
                <a:srgbClr val="000000"/>
              </a:buClr>
              <a:buSzPts val="1400"/>
              <a:buFont typeface="Arial"/>
              <a:buNone/>
            </a:pPr>
            <a:r>
              <a:t/>
            </a:r>
            <a:endParaRPr b="0" i="0" sz="1800" u="none" cap="none" strike="noStrike"/>
          </a:p>
          <a:p>
            <a:pPr indent="0" lvl="0" marL="127000" marR="0" rtl="0" algn="l">
              <a:lnSpc>
                <a:spcPct val="100000"/>
              </a:lnSpc>
              <a:spcBef>
                <a:spcPts val="0"/>
              </a:spcBef>
              <a:spcAft>
                <a:spcPts val="0"/>
              </a:spcAft>
              <a:buClr>
                <a:srgbClr val="000000"/>
              </a:buClr>
              <a:buSzPts val="1400"/>
              <a:buFont typeface="Arial"/>
              <a:buNone/>
            </a:pPr>
            <a:r>
              <a:rPr b="0" i="0" lang="es-419" sz="1800" u="none" cap="none" strike="noStrike"/>
              <a:t>Por último, vimos como el promedio, si bien es una cifra intuitiva que aporta mucha información de nuestros datos, también puede ser engañosa cuando existe dispersión en estos, requiriendo ser acompañada de la desviación estándar. </a:t>
            </a:r>
            <a:endParaRPr/>
          </a:p>
          <a:p>
            <a:pPr indent="0" lvl="0" marL="127000" marR="0" rtl="0" algn="l">
              <a:lnSpc>
                <a:spcPct val="100000"/>
              </a:lnSpc>
              <a:spcBef>
                <a:spcPts val="0"/>
              </a:spcBef>
              <a:spcAft>
                <a:spcPts val="0"/>
              </a:spcAft>
              <a:buClr>
                <a:srgbClr val="000000"/>
              </a:buClr>
              <a:buSzPts val="1400"/>
              <a:buFont typeface="Arial"/>
              <a:buNone/>
            </a:pPr>
            <a:r>
              <a:t/>
            </a:r>
            <a:endParaRPr b="0" i="0" sz="1800" u="none" cap="none" strike="noStrike"/>
          </a:p>
          <a:p>
            <a:pPr indent="0" lvl="0" marL="127000" marR="0" rtl="0" algn="l">
              <a:lnSpc>
                <a:spcPct val="100000"/>
              </a:lnSpc>
              <a:spcBef>
                <a:spcPts val="0"/>
              </a:spcBef>
              <a:spcAft>
                <a:spcPts val="0"/>
              </a:spcAft>
              <a:buClr>
                <a:srgbClr val="000000"/>
              </a:buClr>
              <a:buSzPts val="1400"/>
              <a:buFont typeface="Arial"/>
              <a:buNone/>
            </a:pPr>
            <a:r>
              <a:rPr b="0" i="0" lang="es-419" sz="1800" u="none" cap="none" strike="noStrike"/>
              <a:t>En la próxima sesión estudiaremos los porcentajes, y de qué manera estos nos permiten estudiar en detalle las variables cualitativas.</a:t>
            </a:r>
            <a:endParaRPr/>
          </a:p>
          <a:p>
            <a:pPr indent="0" lvl="0" marL="127000" marR="0" rtl="0" algn="ctr">
              <a:lnSpc>
                <a:spcPct val="100000"/>
              </a:lnSpc>
              <a:spcBef>
                <a:spcPts val="0"/>
              </a:spcBef>
              <a:spcAft>
                <a:spcPts val="0"/>
              </a:spcAft>
              <a:buClr>
                <a:srgbClr val="000000"/>
              </a:buClr>
              <a:buSzPts val="1400"/>
              <a:buFont typeface="Arial"/>
              <a:buNone/>
            </a:pPr>
            <a:r>
              <a:rPr b="1" i="0" lang="es-419" sz="1800" u="none" cap="none" strike="noStrike"/>
              <a:t>¡Hasta la próxima!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3"/>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04" name="Google Shape;104;p3"/>
          <p:cNvSpPr txBox="1"/>
          <p:nvPr>
            <p:ph type="title"/>
          </p:nvPr>
        </p:nvSpPr>
        <p:spPr>
          <a:xfrm>
            <a:off x="838200" y="875186"/>
            <a:ext cx="10515600" cy="5107627"/>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4400"/>
              <a:buFont typeface="Calibri"/>
              <a:buNone/>
            </a:pPr>
            <a:r>
              <a:rPr b="1" lang="es-419">
                <a:solidFill>
                  <a:srgbClr val="002060"/>
                </a:solidFill>
              </a:rPr>
              <a:t>UNIDAD 2:</a:t>
            </a:r>
            <a:br>
              <a:rPr b="1" lang="es-419">
                <a:solidFill>
                  <a:srgbClr val="002060"/>
                </a:solidFill>
              </a:rPr>
            </a:br>
            <a:br>
              <a:rPr b="1" lang="es-419">
                <a:solidFill>
                  <a:srgbClr val="002060"/>
                </a:solidFill>
              </a:rPr>
            </a:br>
            <a:r>
              <a:rPr b="1" lang="es-419">
                <a:solidFill>
                  <a:srgbClr val="002060"/>
                </a:solidFill>
              </a:rPr>
              <a:t>CÁLCULO DE ESTADÍSTICOS EN PYTHON</a:t>
            </a:r>
            <a:br>
              <a:rPr b="1" lang="es-419">
                <a:solidFill>
                  <a:srgbClr val="002060"/>
                </a:solidFill>
              </a:rPr>
            </a:br>
            <a:endParaRPr b="1">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4"/>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10" name="Google Shape;110;p4"/>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3200"/>
              <a:buFont typeface="Calibri"/>
              <a:buNone/>
            </a:pPr>
            <a:r>
              <a:rPr b="1" lang="es-419" sz="3200">
                <a:solidFill>
                  <a:srgbClr val="002060"/>
                </a:solidFill>
              </a:rPr>
              <a:t>Unidad 2</a:t>
            </a:r>
            <a:br>
              <a:rPr b="1" lang="es-419">
                <a:solidFill>
                  <a:srgbClr val="002060"/>
                </a:solidFill>
              </a:rPr>
            </a:br>
            <a:r>
              <a:rPr b="1" lang="es-419">
                <a:solidFill>
                  <a:srgbClr val="002060"/>
                </a:solidFill>
              </a:rPr>
              <a:t>Introducción </a:t>
            </a:r>
            <a:endParaRPr b="1">
              <a:solidFill>
                <a:srgbClr val="002060"/>
              </a:solidFill>
            </a:endParaRPr>
          </a:p>
        </p:txBody>
      </p:sp>
      <p:sp>
        <p:nvSpPr>
          <p:cNvPr id="111" name="Google Shape;111;p4"/>
          <p:cNvSpPr txBox="1"/>
          <p:nvPr>
            <p:ph idx="1" type="body"/>
          </p:nvPr>
        </p:nvSpPr>
        <p:spPr>
          <a:xfrm>
            <a:off x="1014847" y="1812249"/>
            <a:ext cx="10162305" cy="3840480"/>
          </a:xfrm>
          <a:prstGeom prst="rect">
            <a:avLst/>
          </a:prstGeom>
          <a:noFill/>
          <a:ln cap="flat" cmpd="sng" w="381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419" sz="2000" u="none" cap="none" strike="noStrike">
                <a:solidFill>
                  <a:schemeClr val="dk1"/>
                </a:solidFill>
              </a:rPr>
              <a:t>¡Hola de nuevo!</a:t>
            </a:r>
            <a:endParaRPr/>
          </a:p>
          <a:p>
            <a:pPr indent="0" lvl="0" marL="0" marR="0" rtl="0" algn="l">
              <a:lnSpc>
                <a:spcPct val="100000"/>
              </a:lnSpc>
              <a:spcBef>
                <a:spcPts val="0"/>
              </a:spcBef>
              <a:spcAft>
                <a:spcPts val="0"/>
              </a:spcAft>
              <a:buClr>
                <a:srgbClr val="000000"/>
              </a:buClr>
              <a:buSzPts val="1400"/>
              <a:buFont typeface="Arial"/>
              <a:buNone/>
            </a:pPr>
            <a:r>
              <a:t/>
            </a:r>
            <a:endParaRPr b="0" i="0" sz="20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b="0" i="0" lang="es-419" sz="2000" u="none" cap="none" strike="noStrike">
                <a:solidFill>
                  <a:schemeClr val="dk1"/>
                </a:solidFill>
              </a:rPr>
              <a:t>Ya estamos en la sesión 2 del curso de introducción a la analítica de datos con Python. A continuación realizaremos nuestros primeros cálculos y análisis.</a:t>
            </a:r>
            <a:endParaRPr/>
          </a:p>
          <a:p>
            <a:pPr indent="0" lvl="0" marL="0" marR="0" rtl="0" algn="l">
              <a:lnSpc>
                <a:spcPct val="100000"/>
              </a:lnSpc>
              <a:spcBef>
                <a:spcPts val="0"/>
              </a:spcBef>
              <a:spcAft>
                <a:spcPts val="0"/>
              </a:spcAft>
              <a:buClr>
                <a:srgbClr val="000000"/>
              </a:buClr>
              <a:buSzPts val="1400"/>
              <a:buFont typeface="Arial"/>
              <a:buNone/>
            </a:pPr>
            <a:r>
              <a:t/>
            </a:r>
            <a:endParaRPr b="0" i="0" sz="20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b="1" i="0" lang="es-419" sz="2000" u="none" cap="none" strike="noStrike">
                <a:solidFill>
                  <a:schemeClr val="dk1"/>
                </a:solidFill>
              </a:rPr>
              <a:t>¿Qué aprenderemos?</a:t>
            </a:r>
            <a:endParaRPr/>
          </a:p>
          <a:p>
            <a:pPr indent="0" lvl="0" marL="0" rtl="0" algn="l">
              <a:lnSpc>
                <a:spcPct val="100000"/>
              </a:lnSpc>
              <a:spcBef>
                <a:spcPts val="0"/>
              </a:spcBef>
              <a:spcAft>
                <a:spcPts val="0"/>
              </a:spcAft>
              <a:buNone/>
            </a:pPr>
            <a:r>
              <a:rPr b="0" i="0" lang="es-419" sz="2000" u="none" cap="none" strike="noStrike">
                <a:solidFill>
                  <a:schemeClr val="dk1"/>
                </a:solidFill>
              </a:rPr>
              <a:t>Las medidas de tendencia central y su uso en el análisis de datos.</a:t>
            </a:r>
            <a:endParaRPr/>
          </a:p>
          <a:p>
            <a:pPr indent="0" lvl="0" marL="0" marR="0" rtl="0" algn="l">
              <a:lnSpc>
                <a:spcPct val="100000"/>
              </a:lnSpc>
              <a:spcBef>
                <a:spcPts val="0"/>
              </a:spcBef>
              <a:spcAft>
                <a:spcPts val="0"/>
              </a:spcAft>
              <a:buClr>
                <a:srgbClr val="000000"/>
              </a:buClr>
              <a:buSzPts val="1400"/>
              <a:buFont typeface="Arial"/>
              <a:buNone/>
            </a:pPr>
            <a:r>
              <a:t/>
            </a:r>
            <a:endParaRPr b="0" i="0" sz="20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b="0" i="0" sz="2000" u="none" cap="none" strike="noStrike">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rPr b="1" i="0" lang="es-419" sz="2000" u="none" cap="none" strike="noStrike">
                <a:solidFill>
                  <a:schemeClr val="dk1"/>
                </a:solidFill>
              </a:rPr>
              <a:t>¡Comencemos!</a:t>
            </a:r>
            <a:endParaRPr b="1" i="0" sz="2000" u="none" cap="none" strike="noStrike">
              <a:solidFill>
                <a:srgbClr val="000000"/>
              </a:solidFill>
            </a:endParaRPr>
          </a:p>
          <a:p>
            <a:pPr indent="0" lvl="0" marL="0" rtl="0" algn="just">
              <a:lnSpc>
                <a:spcPct val="90000"/>
              </a:lnSpc>
              <a:spcBef>
                <a:spcPts val="0"/>
              </a:spcBef>
              <a:spcAft>
                <a:spcPts val="0"/>
              </a:spcAft>
              <a:buClr>
                <a:schemeClr val="dk1"/>
              </a:buClr>
              <a:buSzPts val="2000"/>
              <a:buNone/>
            </a:pPr>
            <a:r>
              <a:t/>
            </a:r>
            <a:endParaRPr i="0" sz="2000" u="none" strike="noStrike"/>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17" name="Google Shape;117;p5"/>
          <p:cNvSpPr txBox="1"/>
          <p:nvPr>
            <p:ph type="title"/>
          </p:nvPr>
        </p:nvSpPr>
        <p:spPr>
          <a:xfrm>
            <a:off x="838200" y="365125"/>
            <a:ext cx="10515600" cy="1122481"/>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3600"/>
              <a:buFont typeface="Calibri"/>
              <a:buNone/>
            </a:pPr>
            <a:r>
              <a:rPr b="1" lang="es-419" sz="3600">
                <a:solidFill>
                  <a:srgbClr val="002060"/>
                </a:solidFill>
              </a:rPr>
              <a:t>Unidad 2:</a:t>
            </a:r>
            <a:br>
              <a:rPr b="1" lang="es-419" sz="3600">
                <a:solidFill>
                  <a:srgbClr val="002060"/>
                </a:solidFill>
              </a:rPr>
            </a:br>
            <a:r>
              <a:rPr b="1" lang="es-419" sz="3600">
                <a:solidFill>
                  <a:srgbClr val="002060"/>
                </a:solidFill>
              </a:rPr>
              <a:t>Introducción al cálculo de estadísticos en Python</a:t>
            </a:r>
            <a:endParaRPr b="1" sz="3600">
              <a:solidFill>
                <a:srgbClr val="002060"/>
              </a:solidFill>
            </a:endParaRPr>
          </a:p>
        </p:txBody>
      </p:sp>
      <p:sp>
        <p:nvSpPr>
          <p:cNvPr id="118" name="Google Shape;118;p5"/>
          <p:cNvSpPr txBox="1"/>
          <p:nvPr>
            <p:ph idx="1" type="body"/>
          </p:nvPr>
        </p:nvSpPr>
        <p:spPr>
          <a:xfrm>
            <a:off x="838200" y="1609166"/>
            <a:ext cx="10515600" cy="4229777"/>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lnSpcReduction="20000"/>
          </a:bodyPr>
          <a:lstStyle/>
          <a:p>
            <a:pPr indent="0" lvl="0" marL="0" rtl="0" algn="just">
              <a:lnSpc>
                <a:spcPct val="115000"/>
              </a:lnSpc>
              <a:spcBef>
                <a:spcPts val="0"/>
              </a:spcBef>
              <a:spcAft>
                <a:spcPts val="0"/>
              </a:spcAft>
              <a:buClr>
                <a:schemeClr val="dk1"/>
              </a:buClr>
              <a:buSzPts val="1800"/>
              <a:buNone/>
            </a:pPr>
            <a:r>
              <a:rPr b="1" lang="es-419" sz="2000"/>
              <a:t>Objetivo: </a:t>
            </a:r>
            <a:r>
              <a:rPr lang="es-419" sz="2000"/>
              <a:t>En esta unidad conoceremos, las 3 principales medidas de tendencia central, y su uso para fines analíticos.</a:t>
            </a:r>
            <a:endParaRPr/>
          </a:p>
          <a:p>
            <a:pPr indent="0" lvl="0" marL="0" rtl="0" algn="just">
              <a:lnSpc>
                <a:spcPct val="115000"/>
              </a:lnSpc>
              <a:spcBef>
                <a:spcPts val="0"/>
              </a:spcBef>
              <a:spcAft>
                <a:spcPts val="0"/>
              </a:spcAft>
              <a:buClr>
                <a:schemeClr val="dk1"/>
              </a:buClr>
              <a:buSzPts val="1800"/>
              <a:buNone/>
            </a:pPr>
            <a:r>
              <a:t/>
            </a:r>
            <a:endParaRPr b="1" sz="2000"/>
          </a:p>
          <a:p>
            <a:pPr indent="0" lvl="0" marL="0" rtl="0" algn="just">
              <a:lnSpc>
                <a:spcPct val="115000"/>
              </a:lnSpc>
              <a:spcBef>
                <a:spcPts val="0"/>
              </a:spcBef>
              <a:spcAft>
                <a:spcPts val="0"/>
              </a:spcAft>
              <a:buClr>
                <a:schemeClr val="dk1"/>
              </a:buClr>
              <a:buSzPts val="1800"/>
              <a:buNone/>
            </a:pPr>
            <a:r>
              <a:rPr b="1" lang="es-419" sz="2000"/>
              <a:t>Aprendizaje esperado: </a:t>
            </a:r>
            <a:r>
              <a:rPr lang="es-419" sz="2000">
                <a:latin typeface="Calibri"/>
                <a:ea typeface="Calibri"/>
                <a:cs typeface="Calibri"/>
                <a:sym typeface="Calibri"/>
              </a:rPr>
              <a:t>Calcular en Python las 3 medidas de tendencia central, y comprender su interpretación.</a:t>
            </a:r>
            <a:endParaRPr sz="2000"/>
          </a:p>
          <a:p>
            <a:pPr indent="0" lvl="0" marL="0" rtl="0" algn="just">
              <a:lnSpc>
                <a:spcPct val="115000"/>
              </a:lnSpc>
              <a:spcBef>
                <a:spcPts val="0"/>
              </a:spcBef>
              <a:spcAft>
                <a:spcPts val="0"/>
              </a:spcAft>
              <a:buClr>
                <a:schemeClr val="dk1"/>
              </a:buClr>
              <a:buSzPts val="1800"/>
              <a:buNone/>
            </a:pPr>
            <a:r>
              <a:t/>
            </a:r>
            <a:endParaRPr sz="2000"/>
          </a:p>
          <a:p>
            <a:pPr indent="0" lvl="0" marL="0" rtl="0" algn="just">
              <a:lnSpc>
                <a:spcPct val="115000"/>
              </a:lnSpc>
              <a:spcBef>
                <a:spcPts val="0"/>
              </a:spcBef>
              <a:spcAft>
                <a:spcPts val="0"/>
              </a:spcAft>
              <a:buClr>
                <a:schemeClr val="dk1"/>
              </a:buClr>
              <a:buSzPts val="1800"/>
              <a:buNone/>
            </a:pPr>
            <a:r>
              <a:rPr b="1" lang="es-419" sz="2000"/>
              <a:t>Contenidos:</a:t>
            </a:r>
            <a:endParaRPr/>
          </a:p>
          <a:p>
            <a:pPr indent="-444500" lvl="0" marL="457200" rtl="0" algn="just">
              <a:lnSpc>
                <a:spcPct val="100000"/>
              </a:lnSpc>
              <a:spcBef>
                <a:spcPts val="0"/>
              </a:spcBef>
              <a:spcAft>
                <a:spcPts val="0"/>
              </a:spcAft>
              <a:buClr>
                <a:schemeClr val="dk1"/>
              </a:buClr>
              <a:buSzPts val="2000"/>
              <a:buChar char="●"/>
            </a:pPr>
            <a:r>
              <a:rPr b="0" i="0" lang="es-419" sz="2000" u="none" strike="noStrike">
                <a:latin typeface="Calibri"/>
                <a:ea typeface="Calibri"/>
                <a:cs typeface="Calibri"/>
                <a:sym typeface="Calibri"/>
              </a:rPr>
              <a:t>Moda</a:t>
            </a:r>
            <a:endParaRPr sz="2000"/>
          </a:p>
          <a:p>
            <a:pPr indent="-444500" lvl="0" marL="457200" rtl="0" algn="just">
              <a:lnSpc>
                <a:spcPct val="100000"/>
              </a:lnSpc>
              <a:spcBef>
                <a:spcPts val="0"/>
              </a:spcBef>
              <a:spcAft>
                <a:spcPts val="0"/>
              </a:spcAft>
              <a:buClr>
                <a:schemeClr val="dk1"/>
              </a:buClr>
              <a:buSzPts val="2000"/>
              <a:buChar char="●"/>
            </a:pPr>
            <a:r>
              <a:rPr lang="es-419" sz="2000">
                <a:latin typeface="Calibri"/>
                <a:ea typeface="Calibri"/>
                <a:cs typeface="Calibri"/>
                <a:sym typeface="Calibri"/>
              </a:rPr>
              <a:t>Mediana</a:t>
            </a:r>
            <a:endParaRPr sz="2000"/>
          </a:p>
          <a:p>
            <a:pPr indent="-444500" lvl="0" marL="457200" rtl="0" algn="just">
              <a:lnSpc>
                <a:spcPct val="100000"/>
              </a:lnSpc>
              <a:spcBef>
                <a:spcPts val="0"/>
              </a:spcBef>
              <a:spcAft>
                <a:spcPts val="0"/>
              </a:spcAft>
              <a:buClr>
                <a:schemeClr val="dk1"/>
              </a:buClr>
              <a:buSzPts val="2000"/>
              <a:buChar char="●"/>
            </a:pPr>
            <a:r>
              <a:rPr lang="es-419" sz="2000">
                <a:latin typeface="Calibri"/>
                <a:ea typeface="Calibri"/>
                <a:cs typeface="Calibri"/>
                <a:sym typeface="Calibri"/>
              </a:rPr>
              <a:t>Promedio</a:t>
            </a:r>
            <a:endParaRPr sz="2000"/>
          </a:p>
          <a:p>
            <a:pPr indent="-444500" lvl="0" marL="457200" rtl="0" algn="just">
              <a:lnSpc>
                <a:spcPct val="100000"/>
              </a:lnSpc>
              <a:spcBef>
                <a:spcPts val="0"/>
              </a:spcBef>
              <a:spcAft>
                <a:spcPts val="0"/>
              </a:spcAft>
              <a:buClr>
                <a:schemeClr val="dk1"/>
              </a:buClr>
              <a:buSzPts val="2000"/>
              <a:buChar char="●"/>
            </a:pPr>
            <a:r>
              <a:rPr b="0" i="0" lang="es-419" sz="2000" u="none" strike="noStrike">
                <a:latin typeface="Calibri"/>
                <a:ea typeface="Calibri"/>
                <a:cs typeface="Calibri"/>
                <a:sym typeface="Calibri"/>
              </a:rPr>
              <a:t>Desviación estándar (medida de dispersión)</a:t>
            </a:r>
            <a:endParaRPr sz="2000">
              <a:latin typeface="Calibri"/>
              <a:ea typeface="Calibri"/>
              <a:cs typeface="Calibri"/>
              <a:sym typeface="Calibri"/>
            </a:endParaRPr>
          </a:p>
          <a:p>
            <a:pPr indent="-342900" lvl="0" marL="457200" rtl="0" algn="just">
              <a:lnSpc>
                <a:spcPct val="100000"/>
              </a:lnSpc>
              <a:spcBef>
                <a:spcPts val="0"/>
              </a:spcBef>
              <a:spcAft>
                <a:spcPts val="0"/>
              </a:spcAft>
              <a:buClr>
                <a:srgbClr val="222A35"/>
              </a:buClr>
              <a:buSzPts val="14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6"/>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24" name="Google Shape;124;p6"/>
          <p:cNvSpPr txBox="1"/>
          <p:nvPr>
            <p:ph type="title"/>
          </p:nvPr>
        </p:nvSpPr>
        <p:spPr>
          <a:xfrm>
            <a:off x="838200" y="365125"/>
            <a:ext cx="10515600" cy="1122481"/>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2: Cálculo de estadísticos en Python</a:t>
            </a:r>
            <a:br>
              <a:rPr b="1" lang="es-419" sz="3600">
                <a:solidFill>
                  <a:srgbClr val="002060"/>
                </a:solidFill>
              </a:rPr>
            </a:br>
            <a:r>
              <a:rPr b="1" lang="es-419" sz="4000">
                <a:solidFill>
                  <a:srgbClr val="002060"/>
                </a:solidFill>
              </a:rPr>
              <a:t>Medidas de tendencia central </a:t>
            </a:r>
            <a:endParaRPr b="1" sz="3600">
              <a:solidFill>
                <a:srgbClr val="002060"/>
              </a:solidFill>
            </a:endParaRPr>
          </a:p>
        </p:txBody>
      </p:sp>
      <p:sp>
        <p:nvSpPr>
          <p:cNvPr id="125" name="Google Shape;125;p6"/>
          <p:cNvSpPr txBox="1"/>
          <p:nvPr>
            <p:ph idx="1" type="body"/>
          </p:nvPr>
        </p:nvSpPr>
        <p:spPr>
          <a:xfrm>
            <a:off x="838200" y="1609167"/>
            <a:ext cx="10515600" cy="4790364"/>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s-419" sz="2000"/>
              <a:t>Tal vez las medidas más reconocidas para describir los datos sean el </a:t>
            </a:r>
            <a:r>
              <a:rPr b="1" lang="es-419" sz="2000"/>
              <a:t>promedio</a:t>
            </a:r>
            <a:r>
              <a:rPr lang="es-419" sz="2000"/>
              <a:t>, la </a:t>
            </a:r>
            <a:r>
              <a:rPr b="1" lang="es-419" sz="2000"/>
              <a:t>mediana</a:t>
            </a:r>
            <a:r>
              <a:rPr lang="es-419" sz="2000"/>
              <a:t> y la </a:t>
            </a:r>
            <a:r>
              <a:rPr b="1" lang="es-419" sz="2000"/>
              <a:t>moda</a:t>
            </a:r>
            <a:r>
              <a:rPr lang="es-419" sz="2000"/>
              <a:t>, conocidas como las </a:t>
            </a:r>
            <a:r>
              <a:rPr lang="es-419" sz="2000">
                <a:solidFill>
                  <a:srgbClr val="FF0000"/>
                </a:solidFill>
              </a:rPr>
              <a:t>“medidas de tendencia central” </a:t>
            </a:r>
            <a:r>
              <a:rPr lang="es-419" sz="2000"/>
              <a:t>. Éstas buscan describir un conjunto de datos en un determinado valor, en torno al cual se agrupan el conjunto de datos que se tengan.</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s-419" sz="2000"/>
              <a:t>Cada una de estas medidas ofrece sus ventajas y desventajas, y permiten capturar distintos aspectos de los datos que se tengan. Comencemos con el estadístico más sencillo de obtener: </a:t>
            </a:r>
            <a:r>
              <a:rPr b="1" lang="es-419" sz="2000"/>
              <a:t>la moda</a:t>
            </a:r>
            <a:r>
              <a:rPr lang="es-419" sz="2000"/>
              <a:t>.</a:t>
            </a:r>
            <a:endParaRPr/>
          </a:p>
        </p:txBody>
      </p:sp>
      <p:pic>
        <p:nvPicPr>
          <p:cNvPr descr="Imagen que contiene Interfaz de usuario gráfica&#10;&#10;Descripción generada automáticamente" id="126" name="Google Shape;126;p6"/>
          <p:cNvPicPr preferRelativeResize="0"/>
          <p:nvPr/>
        </p:nvPicPr>
        <p:blipFill rotWithShape="1">
          <a:blip r:embed="rId4">
            <a:alphaModFix/>
          </a:blip>
          <a:srcRect b="0" l="0" r="0" t="0"/>
          <a:stretch/>
        </p:blipFill>
        <p:spPr>
          <a:xfrm>
            <a:off x="4452730" y="3574773"/>
            <a:ext cx="2531165" cy="25311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7"/>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32" name="Google Shape;132;p7"/>
          <p:cNvSpPr txBox="1"/>
          <p:nvPr>
            <p:ph type="title"/>
          </p:nvPr>
        </p:nvSpPr>
        <p:spPr>
          <a:xfrm>
            <a:off x="838200" y="365125"/>
            <a:ext cx="10515600" cy="1122481"/>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2: Cálculo de estadísticos en Python</a:t>
            </a:r>
            <a:br>
              <a:rPr b="1" lang="es-419" sz="3600">
                <a:solidFill>
                  <a:srgbClr val="002060"/>
                </a:solidFill>
              </a:rPr>
            </a:br>
            <a:r>
              <a:rPr b="1" lang="es-419" sz="4000">
                <a:solidFill>
                  <a:srgbClr val="002060"/>
                </a:solidFill>
              </a:rPr>
              <a:t>Moda</a:t>
            </a:r>
            <a:endParaRPr b="1" sz="3600">
              <a:solidFill>
                <a:srgbClr val="002060"/>
              </a:solidFill>
            </a:endParaRPr>
          </a:p>
        </p:txBody>
      </p:sp>
      <p:sp>
        <p:nvSpPr>
          <p:cNvPr id="133" name="Google Shape;133;p7"/>
          <p:cNvSpPr txBox="1"/>
          <p:nvPr>
            <p:ph idx="1" type="body"/>
          </p:nvPr>
        </p:nvSpPr>
        <p:spPr>
          <a:xfrm>
            <a:off x="502026" y="1301054"/>
            <a:ext cx="10851774" cy="943872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s-419" sz="2000"/>
              <a:t>La moda mide cuál es el número más repetido dentro de un conjunto de datos. Para calcular la moda usaremos la librería </a:t>
            </a:r>
            <a:r>
              <a:rPr lang="es-419" sz="2000">
                <a:solidFill>
                  <a:srgbClr val="FF0000"/>
                </a:solidFill>
                <a:latin typeface="Arial"/>
                <a:ea typeface="Arial"/>
                <a:cs typeface="Arial"/>
                <a:sym typeface="Arial"/>
              </a:rPr>
              <a:t>“</a:t>
            </a:r>
            <a:r>
              <a:rPr lang="es-419" sz="2000">
                <a:solidFill>
                  <a:srgbClr val="FF0000"/>
                </a:solidFill>
              </a:rPr>
              <a:t>statistics</a:t>
            </a:r>
            <a:r>
              <a:rPr lang="es-419" sz="2000">
                <a:solidFill>
                  <a:srgbClr val="FF0000"/>
                </a:solidFill>
                <a:latin typeface="Arial"/>
                <a:ea typeface="Arial"/>
                <a:cs typeface="Arial"/>
                <a:sym typeface="Arial"/>
              </a:rPr>
              <a:t>”</a:t>
            </a:r>
            <a:r>
              <a:rPr lang="es-419" sz="2000"/>
              <a:t>, y le asignaremos el alias </a:t>
            </a:r>
            <a:r>
              <a:rPr lang="es-419" sz="2000">
                <a:solidFill>
                  <a:srgbClr val="FF0000"/>
                </a:solidFill>
              </a:rPr>
              <a:t>st</a:t>
            </a:r>
            <a:r>
              <a:rPr lang="es-419" sz="2000"/>
              <a:t>.</a:t>
            </a:r>
            <a:endParaRPr sz="2000"/>
          </a:p>
          <a:p>
            <a:pPr indent="0" lvl="0" marL="0" rtl="0" algn="l">
              <a:lnSpc>
                <a:spcPct val="90000"/>
              </a:lnSpc>
              <a:spcBef>
                <a:spcPts val="1000"/>
              </a:spcBef>
              <a:spcAft>
                <a:spcPts val="0"/>
              </a:spcAft>
              <a:buClr>
                <a:schemeClr val="dk1"/>
              </a:buClr>
              <a:buSzPts val="2000"/>
              <a:buNone/>
            </a:pPr>
            <a:r>
              <a:t/>
            </a:r>
            <a:endParaRPr sz="2000"/>
          </a:p>
        </p:txBody>
      </p:sp>
      <p:pic>
        <p:nvPicPr>
          <p:cNvPr id="134" name="Google Shape;134;p7"/>
          <p:cNvPicPr preferRelativeResize="0"/>
          <p:nvPr/>
        </p:nvPicPr>
        <p:blipFill rotWithShape="1">
          <a:blip r:embed="rId4">
            <a:alphaModFix/>
          </a:blip>
          <a:srcRect b="0" l="0" r="0" t="0"/>
          <a:stretch/>
        </p:blipFill>
        <p:spPr>
          <a:xfrm>
            <a:off x="4254807" y="2048062"/>
            <a:ext cx="3190498" cy="412888"/>
          </a:xfrm>
          <a:prstGeom prst="rect">
            <a:avLst/>
          </a:prstGeom>
          <a:noFill/>
          <a:ln>
            <a:noFill/>
          </a:ln>
        </p:spPr>
      </p:pic>
      <p:sp>
        <p:nvSpPr>
          <p:cNvPr id="135" name="Google Shape;135;p7"/>
          <p:cNvSpPr txBox="1"/>
          <p:nvPr/>
        </p:nvSpPr>
        <p:spPr>
          <a:xfrm>
            <a:off x="502026" y="2552534"/>
            <a:ext cx="10696061"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419" sz="2000" u="none" strike="noStrike">
                <a:solidFill>
                  <a:srgbClr val="000000"/>
                </a:solidFill>
                <a:latin typeface="Calibri"/>
                <a:ea typeface="Calibri"/>
                <a:cs typeface="Calibri"/>
                <a:sym typeface="Calibri"/>
              </a:rPr>
              <a:t>Generamos un arreglo con números que representarán edades de 5 personas, y sobre este objeto llamaremos a la función </a:t>
            </a:r>
            <a:r>
              <a:rPr b="1" i="0" lang="es-419" sz="2000" u="none" strike="noStrike">
                <a:solidFill>
                  <a:srgbClr val="9900FF"/>
                </a:solidFill>
                <a:latin typeface="Calibri"/>
                <a:ea typeface="Calibri"/>
                <a:cs typeface="Calibri"/>
                <a:sym typeface="Calibri"/>
              </a:rPr>
              <a:t>.mode()</a:t>
            </a:r>
            <a:r>
              <a:rPr b="0" i="0" lang="es-419" sz="2000" u="none" strike="noStrike">
                <a:solidFill>
                  <a:srgbClr val="000000"/>
                </a:solidFill>
                <a:latin typeface="Calibri"/>
                <a:ea typeface="Calibri"/>
                <a:cs typeface="Calibri"/>
                <a:sym typeface="Calibri"/>
              </a:rPr>
              <a:t> de nuestro objeto st, de esta forma</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s-419"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p:txBody>
      </p:sp>
      <p:pic>
        <p:nvPicPr>
          <p:cNvPr id="136" name="Google Shape;136;p7"/>
          <p:cNvPicPr preferRelativeResize="0"/>
          <p:nvPr/>
        </p:nvPicPr>
        <p:blipFill rotWithShape="1">
          <a:blip r:embed="rId5">
            <a:alphaModFix/>
          </a:blip>
          <a:srcRect b="0" l="0" r="0" t="0"/>
          <a:stretch/>
        </p:blipFill>
        <p:spPr>
          <a:xfrm>
            <a:off x="4012809" y="3396879"/>
            <a:ext cx="4166382" cy="1323439"/>
          </a:xfrm>
          <a:prstGeom prst="rect">
            <a:avLst/>
          </a:prstGeom>
          <a:noFill/>
          <a:ln>
            <a:noFill/>
          </a:ln>
        </p:spPr>
      </p:pic>
      <p:sp>
        <p:nvSpPr>
          <p:cNvPr id="137" name="Google Shape;137;p7"/>
          <p:cNvSpPr txBox="1"/>
          <p:nvPr/>
        </p:nvSpPr>
        <p:spPr>
          <a:xfrm>
            <a:off x="502026" y="4940901"/>
            <a:ext cx="1069606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419" sz="2000" u="none" strike="noStrike">
                <a:solidFill>
                  <a:srgbClr val="000000"/>
                </a:solidFill>
                <a:latin typeface="Calibri"/>
                <a:ea typeface="Calibri"/>
                <a:cs typeface="Calibri"/>
                <a:sym typeface="Calibri"/>
              </a:rPr>
              <a:t>En este caso, el valor más repetido es 10, por lo que es la “moda”. </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s-419"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8"/>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43" name="Google Shape;143;p8"/>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2: Cálculo de estadísticos en Python</a:t>
            </a:r>
            <a:br>
              <a:rPr b="1" lang="es-419" sz="3600">
                <a:solidFill>
                  <a:srgbClr val="002060"/>
                </a:solidFill>
              </a:rPr>
            </a:br>
            <a:r>
              <a:rPr b="1" lang="es-419" sz="4000">
                <a:solidFill>
                  <a:srgbClr val="002060"/>
                </a:solidFill>
              </a:rPr>
              <a:t>Ejercicio 1</a:t>
            </a:r>
            <a:endParaRPr b="1" sz="3600">
              <a:solidFill>
                <a:srgbClr val="002060"/>
              </a:solidFill>
            </a:endParaRPr>
          </a:p>
        </p:txBody>
      </p:sp>
      <p:sp>
        <p:nvSpPr>
          <p:cNvPr id="144" name="Google Shape;144;p8"/>
          <p:cNvSpPr txBox="1"/>
          <p:nvPr>
            <p:ph idx="1" type="body"/>
          </p:nvPr>
        </p:nvSpPr>
        <p:spPr>
          <a:xfrm>
            <a:off x="838200" y="1825625"/>
            <a:ext cx="10515600" cy="4351338"/>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C0C0C"/>
              </a:buClr>
              <a:buSzPts val="2000"/>
              <a:buNone/>
            </a:pPr>
            <a:r>
              <a:rPr i="0" lang="es-419" sz="2000" u="none" strike="noStrike">
                <a:solidFill>
                  <a:srgbClr val="0C0C0C"/>
                </a:solidFill>
              </a:rPr>
              <a:t>Entonces vimos que la moda es el valor más repetido, no obstante ¿Qué pasaría si todos los valores fueran únicos? (puedes hacer la prueba en Python) </a:t>
            </a:r>
            <a:endParaRPr/>
          </a:p>
          <a:p>
            <a:pPr indent="0" lvl="0" marL="0" rtl="0" algn="just">
              <a:lnSpc>
                <a:spcPct val="90000"/>
              </a:lnSpc>
              <a:spcBef>
                <a:spcPts val="0"/>
              </a:spcBef>
              <a:spcAft>
                <a:spcPts val="0"/>
              </a:spcAft>
              <a:buClr>
                <a:schemeClr val="dk1"/>
              </a:buClr>
              <a:buSzPts val="2000"/>
              <a:buNone/>
            </a:pPr>
            <a:r>
              <a:t/>
            </a:r>
            <a:endParaRPr sz="2000">
              <a:solidFill>
                <a:srgbClr val="0C0C0C"/>
              </a:solidFill>
            </a:endParaRPr>
          </a:p>
          <a:p>
            <a:pPr indent="-355600" lvl="1" marL="914400" rtl="0" algn="just">
              <a:lnSpc>
                <a:spcPct val="90000"/>
              </a:lnSpc>
              <a:spcBef>
                <a:spcPts val="0"/>
              </a:spcBef>
              <a:spcAft>
                <a:spcPts val="0"/>
              </a:spcAft>
              <a:buClr>
                <a:schemeClr val="dk1"/>
              </a:buClr>
              <a:buSzPts val="1600"/>
              <a:buFont typeface="Calibri"/>
              <a:buNone/>
            </a:pPr>
            <a:r>
              <a:t/>
            </a:r>
            <a:endParaRPr i="0" sz="1600" u="none" strike="noStrike">
              <a:solidFill>
                <a:srgbClr val="0C0C0C"/>
              </a:solidFill>
            </a:endParaRPr>
          </a:p>
          <a:p>
            <a:pPr indent="-342900" lvl="1" marL="8001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rPr>
              <a:t>Significa que la moda es el valor de al medio</a:t>
            </a:r>
            <a:endParaRPr/>
          </a:p>
          <a:p>
            <a:pPr indent="-342900" lvl="1" marL="8001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rPr>
              <a:t>No hay moda</a:t>
            </a:r>
            <a:endParaRPr/>
          </a:p>
          <a:p>
            <a:pPr indent="-342900" lvl="1" marL="8001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rPr>
              <a:t>La moda toma el valor más grande de la variable</a:t>
            </a:r>
            <a:endParaRPr/>
          </a:p>
          <a:p>
            <a:pPr indent="-342900" lvl="1" marL="8001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rPr>
              <a:t>La moda toma el valor más pequeño de la variable</a:t>
            </a:r>
            <a:endParaRPr/>
          </a:p>
          <a:p>
            <a:pPr indent="0" lvl="0" marL="0" rtl="0" algn="just">
              <a:lnSpc>
                <a:spcPct val="90000"/>
              </a:lnSpc>
              <a:spcBef>
                <a:spcPts val="0"/>
              </a:spcBef>
              <a:spcAft>
                <a:spcPts val="0"/>
              </a:spcAft>
              <a:buClr>
                <a:schemeClr val="dk1"/>
              </a:buClr>
              <a:buSzPts val="2200"/>
              <a:buNone/>
            </a:pPr>
            <a:r>
              <a:t/>
            </a:r>
            <a:endParaRPr b="1" i="0" sz="2200" u="none" strike="noStrike">
              <a:solidFill>
                <a:srgbClr val="0C0C0C"/>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9"/>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50" name="Google Shape;150;p9"/>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419" sz="2800">
                <a:solidFill>
                  <a:srgbClr val="002060"/>
                </a:solidFill>
              </a:rPr>
              <a:t>Unidad 2: Cálculo de estadísticos en Python</a:t>
            </a:r>
            <a:br>
              <a:rPr b="1" lang="es-419" sz="3600">
                <a:solidFill>
                  <a:srgbClr val="002060"/>
                </a:solidFill>
              </a:rPr>
            </a:br>
            <a:r>
              <a:rPr b="1" lang="es-419" sz="4000">
                <a:solidFill>
                  <a:srgbClr val="002060"/>
                </a:solidFill>
              </a:rPr>
              <a:t>Ejercicio 1</a:t>
            </a:r>
            <a:endParaRPr b="1" sz="3600">
              <a:solidFill>
                <a:srgbClr val="002060"/>
              </a:solidFill>
            </a:endParaRPr>
          </a:p>
        </p:txBody>
      </p:sp>
      <p:sp>
        <p:nvSpPr>
          <p:cNvPr id="151" name="Google Shape;151;p9"/>
          <p:cNvSpPr txBox="1"/>
          <p:nvPr>
            <p:ph idx="1" type="body"/>
          </p:nvPr>
        </p:nvSpPr>
        <p:spPr>
          <a:xfrm>
            <a:off x="838200" y="1825625"/>
            <a:ext cx="10515600" cy="4351338"/>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C0C0C"/>
              </a:buClr>
              <a:buSzPts val="2000"/>
              <a:buNone/>
            </a:pPr>
            <a:r>
              <a:rPr b="1" i="0" lang="es-419" sz="2000" u="none" strike="noStrike">
                <a:solidFill>
                  <a:srgbClr val="0C0C0C"/>
                </a:solidFill>
              </a:rPr>
              <a:t>Respuesta correcta: </a:t>
            </a:r>
            <a:endParaRPr/>
          </a:p>
          <a:p>
            <a:pPr indent="0" lvl="0" marL="0" rtl="0" algn="just">
              <a:lnSpc>
                <a:spcPct val="90000"/>
              </a:lnSpc>
              <a:spcBef>
                <a:spcPts val="0"/>
              </a:spcBef>
              <a:spcAft>
                <a:spcPts val="0"/>
              </a:spcAft>
              <a:buClr>
                <a:schemeClr val="dk1"/>
              </a:buClr>
              <a:buSzPts val="2000"/>
              <a:buNone/>
            </a:pPr>
            <a:r>
              <a:t/>
            </a:r>
            <a:endParaRPr i="0" sz="2000" u="none" strike="noStrike">
              <a:solidFill>
                <a:srgbClr val="0C0C0C"/>
              </a:solidFill>
            </a:endParaRPr>
          </a:p>
          <a:p>
            <a:pPr indent="0" lvl="0" marL="0" rtl="0" algn="just">
              <a:lnSpc>
                <a:spcPct val="90000"/>
              </a:lnSpc>
              <a:spcBef>
                <a:spcPts val="0"/>
              </a:spcBef>
              <a:spcAft>
                <a:spcPts val="0"/>
              </a:spcAft>
              <a:buClr>
                <a:srgbClr val="0C0C0C"/>
              </a:buClr>
              <a:buSzPts val="2000"/>
              <a:buNone/>
            </a:pPr>
            <a:r>
              <a:rPr i="0" lang="es-419" sz="2000" u="none" strike="noStrike">
                <a:solidFill>
                  <a:srgbClr val="0C0C0C"/>
                </a:solidFill>
              </a:rPr>
              <a:t>Entonces vimos que la moda es el valor más repetido, no obstante ¿Qué pasaría si todos los valores fueran únicos? (puedes hacer la prueba en Python) </a:t>
            </a:r>
            <a:endParaRPr/>
          </a:p>
          <a:p>
            <a:pPr indent="0" lvl="0" marL="0" rtl="0" algn="just">
              <a:lnSpc>
                <a:spcPct val="90000"/>
              </a:lnSpc>
              <a:spcBef>
                <a:spcPts val="0"/>
              </a:spcBef>
              <a:spcAft>
                <a:spcPts val="0"/>
              </a:spcAft>
              <a:buClr>
                <a:schemeClr val="dk1"/>
              </a:buClr>
              <a:buSzPts val="2000"/>
              <a:buNone/>
            </a:pPr>
            <a:r>
              <a:t/>
            </a:r>
            <a:endParaRPr sz="2000">
              <a:solidFill>
                <a:srgbClr val="0C0C0C"/>
              </a:solidFill>
            </a:endParaRPr>
          </a:p>
          <a:p>
            <a:pPr indent="-355600" lvl="1" marL="914400" rtl="0" algn="just">
              <a:lnSpc>
                <a:spcPct val="90000"/>
              </a:lnSpc>
              <a:spcBef>
                <a:spcPts val="0"/>
              </a:spcBef>
              <a:spcAft>
                <a:spcPts val="0"/>
              </a:spcAft>
              <a:buClr>
                <a:schemeClr val="dk1"/>
              </a:buClr>
              <a:buSzPts val="1600"/>
              <a:buFont typeface="Calibri"/>
              <a:buNone/>
            </a:pPr>
            <a:r>
              <a:t/>
            </a:r>
            <a:endParaRPr i="0" sz="1600" u="none" strike="noStrike">
              <a:solidFill>
                <a:srgbClr val="0C0C0C"/>
              </a:solidFill>
            </a:endParaRPr>
          </a:p>
          <a:p>
            <a:pPr indent="-342900" lvl="1" marL="8001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rPr>
              <a:t>Significa que la moda es el valor de al medio</a:t>
            </a:r>
            <a:endParaRPr/>
          </a:p>
          <a:p>
            <a:pPr indent="-342900" lvl="1" marL="8001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highlight>
                  <a:srgbClr val="FFFF00"/>
                </a:highlight>
              </a:rPr>
              <a:t>No hay moda</a:t>
            </a:r>
            <a:endParaRPr/>
          </a:p>
          <a:p>
            <a:pPr indent="-342900" lvl="1" marL="8001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rPr>
              <a:t>La moda toma el valor más grande de la variable</a:t>
            </a:r>
            <a:endParaRPr/>
          </a:p>
          <a:p>
            <a:pPr indent="-342900" lvl="1" marL="800100" rtl="0" algn="l">
              <a:lnSpc>
                <a:spcPct val="90000"/>
              </a:lnSpc>
              <a:spcBef>
                <a:spcPts val="0"/>
              </a:spcBef>
              <a:spcAft>
                <a:spcPts val="0"/>
              </a:spcAft>
              <a:buClr>
                <a:srgbClr val="000000"/>
              </a:buClr>
              <a:buSzPts val="1800"/>
              <a:buFont typeface="Calibri"/>
              <a:buAutoNum type="alphaUcPeriod"/>
            </a:pPr>
            <a:r>
              <a:rPr b="0" i="0" lang="es-419" sz="1800" u="none" strike="noStrike">
                <a:solidFill>
                  <a:srgbClr val="000000"/>
                </a:solidFill>
              </a:rPr>
              <a:t>La moda toma el valor más pequeño de la variable</a:t>
            </a:r>
            <a:endParaRPr/>
          </a:p>
          <a:p>
            <a:pPr indent="0" lvl="0" marL="0" rtl="0" algn="just">
              <a:lnSpc>
                <a:spcPct val="90000"/>
              </a:lnSpc>
              <a:spcBef>
                <a:spcPts val="0"/>
              </a:spcBef>
              <a:spcAft>
                <a:spcPts val="0"/>
              </a:spcAft>
              <a:buClr>
                <a:schemeClr val="dk1"/>
              </a:buClr>
              <a:buSzPts val="2200"/>
              <a:buNone/>
            </a:pPr>
            <a:r>
              <a:t/>
            </a:r>
            <a:endParaRPr b="1" i="0" sz="2200" u="none" strike="noStrike">
              <a:solidFill>
                <a:srgbClr val="0C0C0C"/>
              </a:solidFill>
              <a:latin typeface="Arial"/>
              <a:ea typeface="Arial"/>
              <a:cs typeface="Arial"/>
              <a:sym typeface="Arial"/>
            </a:endParaRPr>
          </a:p>
          <a:p>
            <a:pPr indent="0" lvl="0" marL="0" rtl="0" algn="just">
              <a:lnSpc>
                <a:spcPct val="90000"/>
              </a:lnSpc>
              <a:spcBef>
                <a:spcPts val="0"/>
              </a:spcBef>
              <a:spcAft>
                <a:spcPts val="0"/>
              </a:spcAft>
              <a:buClr>
                <a:schemeClr val="dk1"/>
              </a:buClr>
              <a:buSzPts val="2200"/>
              <a:buNone/>
            </a:pPr>
            <a:r>
              <a:t/>
            </a:r>
            <a:endParaRPr b="1" i="0" sz="2200" u="none" strike="noStrike">
              <a:solidFill>
                <a:srgbClr val="0C0C0C"/>
              </a:solidFill>
              <a:latin typeface="Arial"/>
              <a:ea typeface="Arial"/>
              <a:cs typeface="Arial"/>
              <a:sym typeface="Arial"/>
            </a:endParaRPr>
          </a:p>
          <a:p>
            <a:pPr indent="0" lvl="0" marL="0" rtl="0" algn="just">
              <a:lnSpc>
                <a:spcPct val="90000"/>
              </a:lnSpc>
              <a:spcBef>
                <a:spcPts val="0"/>
              </a:spcBef>
              <a:spcAft>
                <a:spcPts val="0"/>
              </a:spcAft>
              <a:buClr>
                <a:srgbClr val="E4670A"/>
              </a:buClr>
              <a:buSzPts val="1800"/>
              <a:buNone/>
            </a:pPr>
            <a:r>
              <a:rPr b="1" lang="es-419" sz="1800">
                <a:solidFill>
                  <a:srgbClr val="E4670A"/>
                </a:solidFill>
              </a:rPr>
              <a:t>Retroalimentación: correcto, técnicamente implica que no hay una moda, no obstante, para efectos de la función, está tomará el primer número del arreglo. </a:t>
            </a:r>
            <a:endParaRPr/>
          </a:p>
          <a:p>
            <a:pPr indent="0" lvl="0" marL="0" rtl="0" algn="just">
              <a:lnSpc>
                <a:spcPct val="90000"/>
              </a:lnSpc>
              <a:spcBef>
                <a:spcPts val="0"/>
              </a:spcBef>
              <a:spcAft>
                <a:spcPts val="0"/>
              </a:spcAft>
              <a:buClr>
                <a:srgbClr val="E4670A"/>
              </a:buClr>
              <a:buSzPts val="1800"/>
              <a:buNone/>
            </a:pPr>
            <a:r>
              <a:rPr b="1" lang="es-419" sz="1800">
                <a:solidFill>
                  <a:srgbClr val="E4670A"/>
                </a:solidFill>
              </a:rPr>
              <a:t>Ahora, esta es una variable cuantitativa discreta, pero ¿funcionará la moda con variables cualitativas?</a:t>
            </a:r>
            <a:endParaRPr/>
          </a:p>
          <a:p>
            <a:pPr indent="0" lvl="0" marL="0" rtl="0" algn="just">
              <a:lnSpc>
                <a:spcPct val="90000"/>
              </a:lnSpc>
              <a:spcBef>
                <a:spcPts val="0"/>
              </a:spcBef>
              <a:spcAft>
                <a:spcPts val="0"/>
              </a:spcAft>
              <a:buClr>
                <a:schemeClr val="dk1"/>
              </a:buClr>
              <a:buSzPts val="2200"/>
              <a:buNone/>
            </a:pPr>
            <a:r>
              <a:t/>
            </a:r>
            <a:endParaRPr b="1" sz="2200">
              <a:solidFill>
                <a:srgbClr val="0C0C0C"/>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Verde azulado">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2022-01-13T14:01:57Z</dcterms:created>
  <dc:creator>francisca ruiz</dc:creator>
</cp:coreProperties>
</file>