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ZRslWZZSKa8rvxPKQjR06jzki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C50E0-9DD4-4299-BDA5-EFC49FA08F22}">
  <a:tblStyle styleId="{F02C50E0-9DD4-4299-BDA5-EFC49FA08F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5183188" y="987425"/>
            <a:ext cx="6172200" cy="4873625"/>
          </a:xfrm>
          <a:prstGeom prst="rect">
            <a:avLst/>
          </a:prstGeom>
          <a:noFill/>
          <a:ln>
            <a:noFill/>
          </a:ln>
        </p:spPr>
      </p:sp>
      <p:sp>
        <p:nvSpPr>
          <p:cNvPr id="64" name="Google Shape;64;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23A57"/>
            </a:gs>
            <a:gs pos="25000">
              <a:srgbClr val="523A57"/>
            </a:gs>
            <a:gs pos="42000">
              <a:srgbClr val="C8912D"/>
            </a:gs>
            <a:gs pos="58000">
              <a:srgbClr val="865E5E"/>
            </a:gs>
            <a:gs pos="74000">
              <a:srgbClr val="272763"/>
            </a:gs>
            <a:gs pos="100000">
              <a:srgbClr val="272763"/>
            </a:gs>
          </a:gsLst>
          <a:lin ang="19199999" scaled="0"/>
        </a:gra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rive.google.com/file/d/1RAq3HMSKINOTHXQGYf-IO9WWBvDHBEh8/vie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drive.google.com/file/d/1-LsCtZC_wYMx_B0DiozRfAouw2mjjVr1/vie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20.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pic>
        <p:nvPicPr>
          <p:cNvPr id="85" name="Google Shape;85;p1"/>
          <p:cNvPicPr preferRelativeResize="0"/>
          <p:nvPr/>
        </p:nvPicPr>
        <p:blipFill rotWithShape="1">
          <a:blip r:embed="rId3">
            <a:alphaModFix/>
          </a:blip>
          <a:srcRect/>
          <a:stretch/>
        </p:blipFill>
        <p:spPr>
          <a:xfrm>
            <a:off x="317917" y="245954"/>
            <a:ext cx="11556165" cy="6366092"/>
          </a:xfrm>
          <a:prstGeom prst="rect">
            <a:avLst/>
          </a:prstGeom>
          <a:noFill/>
          <a:ln>
            <a:noFill/>
          </a:ln>
        </p:spPr>
      </p:pic>
      <p:pic>
        <p:nvPicPr>
          <p:cNvPr id="86" name="Google Shape;86;p1"/>
          <p:cNvPicPr preferRelativeResize="0"/>
          <p:nvPr/>
        </p:nvPicPr>
        <p:blipFill rotWithShape="1">
          <a:blip r:embed="rId4">
            <a:alphaModFix/>
          </a:blip>
          <a:srcRect/>
          <a:stretch/>
        </p:blipFill>
        <p:spPr>
          <a:xfrm>
            <a:off x="578815" y="412117"/>
            <a:ext cx="3029975" cy="1420491"/>
          </a:xfrm>
          <a:prstGeom prst="rect">
            <a:avLst/>
          </a:prstGeom>
          <a:noFill/>
          <a:ln>
            <a:noFill/>
          </a:ln>
        </p:spPr>
      </p:pic>
      <p:pic>
        <p:nvPicPr>
          <p:cNvPr id="87" name="Google Shape;87;p1"/>
          <p:cNvPicPr preferRelativeResize="0"/>
          <p:nvPr/>
        </p:nvPicPr>
        <p:blipFill rotWithShape="1">
          <a:blip r:embed="rId5">
            <a:alphaModFix/>
          </a:blip>
          <a:srcRect/>
          <a:stretch/>
        </p:blipFill>
        <p:spPr>
          <a:xfrm>
            <a:off x="9177542" y="184469"/>
            <a:ext cx="2828789" cy="1481456"/>
          </a:xfrm>
          <a:prstGeom prst="rect">
            <a:avLst/>
          </a:prstGeom>
          <a:noFill/>
          <a:ln>
            <a:noFill/>
          </a:ln>
        </p:spPr>
      </p:pic>
      <p:sp>
        <p:nvSpPr>
          <p:cNvPr id="88" name="Google Shape;88;p1"/>
          <p:cNvSpPr txBox="1"/>
          <p:nvPr/>
        </p:nvSpPr>
        <p:spPr>
          <a:xfrm>
            <a:off x="2049749" y="1727410"/>
            <a:ext cx="8092500" cy="183070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s-419" sz="4000" b="0" i="0" u="none" strike="noStrike" cap="none">
                <a:solidFill>
                  <a:srgbClr val="272763"/>
                </a:solidFill>
                <a:latin typeface="Calibri"/>
                <a:ea typeface="Calibri"/>
                <a:cs typeface="Calibri"/>
                <a:sym typeface="Calibri"/>
              </a:rPr>
              <a:t>Curso: </a:t>
            </a:r>
            <a:endParaRPr/>
          </a:p>
          <a:p>
            <a:pPr marL="0" marR="0" lvl="0" indent="0" algn="ctr" rtl="0">
              <a:lnSpc>
                <a:spcPct val="100000"/>
              </a:lnSpc>
              <a:spcBef>
                <a:spcPts val="0"/>
              </a:spcBef>
              <a:spcAft>
                <a:spcPts val="0"/>
              </a:spcAft>
              <a:buClr>
                <a:srgbClr val="000000"/>
              </a:buClr>
              <a:buSzPts val="6600"/>
              <a:buFont typeface="Arial"/>
              <a:buNone/>
            </a:pPr>
            <a:r>
              <a:rPr lang="es-419" sz="4000" b="1" i="0" u="none" strike="noStrike" cap="none">
                <a:solidFill>
                  <a:srgbClr val="272763"/>
                </a:solidFill>
                <a:latin typeface="Calibri"/>
                <a:ea typeface="Calibri"/>
                <a:cs typeface="Calibri"/>
                <a:sym typeface="Calibri"/>
              </a:rPr>
              <a:t>Introducción a la Analítica de datos con Python</a:t>
            </a:r>
            <a:endParaRPr sz="700" b="0" i="0" u="none" strike="noStrike" cap="none">
              <a:solidFill>
                <a:srgbClr val="272763"/>
              </a:solidFill>
              <a:latin typeface="Arial"/>
              <a:ea typeface="Arial"/>
              <a:cs typeface="Arial"/>
              <a:sym typeface="Arial"/>
            </a:endParaRPr>
          </a:p>
        </p:txBody>
      </p:sp>
      <p:pic>
        <p:nvPicPr>
          <p:cNvPr id="89" name="Google Shape;89;p1"/>
          <p:cNvPicPr preferRelativeResize="0"/>
          <p:nvPr/>
        </p:nvPicPr>
        <p:blipFill rotWithShape="1">
          <a:blip r:embed="rId6">
            <a:alphaModFix/>
          </a:blip>
          <a:srcRect/>
          <a:stretch/>
        </p:blipFill>
        <p:spPr>
          <a:xfrm>
            <a:off x="4784058" y="4120100"/>
            <a:ext cx="2623881" cy="1475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0"/>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68" name="Google Shape;168;p10"/>
          <p:cNvSpPr txBox="1">
            <a:spLocks noGrp="1"/>
          </p:cNvSpPr>
          <p:nvPr>
            <p:ph type="title"/>
          </p:nvPr>
        </p:nvSpPr>
        <p:spPr>
          <a:xfrm>
            <a:off x="838200" y="365125"/>
            <a:ext cx="10515600" cy="1122481"/>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Librería pandas y uso de dataframe</a:t>
            </a:r>
            <a:endParaRPr sz="3600" b="1">
              <a:solidFill>
                <a:srgbClr val="002060"/>
              </a:solidFill>
            </a:endParaRPr>
          </a:p>
        </p:txBody>
      </p:sp>
      <p:sp>
        <p:nvSpPr>
          <p:cNvPr id="169" name="Google Shape;169;p10"/>
          <p:cNvSpPr txBox="1">
            <a:spLocks noGrp="1"/>
          </p:cNvSpPr>
          <p:nvPr>
            <p:ph type="body" idx="1"/>
          </p:nvPr>
        </p:nvSpPr>
        <p:spPr>
          <a:xfrm>
            <a:off x="502026" y="1487606"/>
            <a:ext cx="11252652" cy="4887711"/>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s-419" sz="1800" b="0" i="0" u="none" strike="noStrike">
                <a:solidFill>
                  <a:srgbClr val="000000"/>
                </a:solidFill>
                <a:latin typeface="Calibri"/>
                <a:ea typeface="Calibri"/>
                <a:cs typeface="Calibri"/>
                <a:sym typeface="Calibri"/>
              </a:rPr>
              <a:t>Para ello usaremos la librería </a:t>
            </a:r>
            <a:r>
              <a:rPr lang="es-419" sz="1800" b="1" i="0" u="none" strike="noStrike">
                <a:solidFill>
                  <a:srgbClr val="000000"/>
                </a:solidFill>
                <a:latin typeface="Calibri"/>
                <a:ea typeface="Calibri"/>
                <a:cs typeface="Calibri"/>
                <a:sym typeface="Calibri"/>
              </a:rPr>
              <a:t>“pandas”</a:t>
            </a:r>
            <a:r>
              <a:rPr lang="es-419" sz="1800" b="0" i="0" u="none" strike="noStrike">
                <a:solidFill>
                  <a:srgbClr val="000000"/>
                </a:solidFill>
                <a:latin typeface="Calibri"/>
                <a:ea typeface="Calibri"/>
                <a:cs typeface="Calibri"/>
                <a:sym typeface="Calibri"/>
              </a:rPr>
              <a:t>, la que importamos con el alias “</a:t>
            </a:r>
            <a:r>
              <a:rPr lang="es-419" sz="1800" b="1" i="0" u="none" strike="noStrike">
                <a:solidFill>
                  <a:srgbClr val="000000"/>
                </a:solidFill>
                <a:latin typeface="Calibri"/>
                <a:ea typeface="Calibri"/>
                <a:cs typeface="Calibri"/>
                <a:sym typeface="Calibri"/>
              </a:rPr>
              <a:t>pd</a:t>
            </a:r>
            <a:r>
              <a:rPr lang="es-419" sz="1800" b="0" i="0" u="none" strike="noStrike">
                <a:solidFill>
                  <a:srgbClr val="000000"/>
                </a:solidFill>
                <a:latin typeface="Calibri"/>
                <a:ea typeface="Calibri"/>
                <a:cs typeface="Calibri"/>
                <a:sym typeface="Calibri"/>
              </a:rPr>
              <a:t>” de esta forma:</a:t>
            </a:r>
            <a:endParaRPr sz="2000"/>
          </a:p>
        </p:txBody>
      </p:sp>
      <p:pic>
        <p:nvPicPr>
          <p:cNvPr id="170" name="Google Shape;170;p10"/>
          <p:cNvPicPr preferRelativeResize="0"/>
          <p:nvPr/>
        </p:nvPicPr>
        <p:blipFill rotWithShape="1">
          <a:blip r:embed="rId4">
            <a:alphaModFix/>
          </a:blip>
          <a:srcRect/>
          <a:stretch/>
        </p:blipFill>
        <p:spPr>
          <a:xfrm>
            <a:off x="4530740" y="1927468"/>
            <a:ext cx="3195223" cy="506828"/>
          </a:xfrm>
          <a:prstGeom prst="rect">
            <a:avLst/>
          </a:prstGeom>
          <a:noFill/>
          <a:ln>
            <a:noFill/>
          </a:ln>
        </p:spPr>
      </p:pic>
      <p:sp>
        <p:nvSpPr>
          <p:cNvPr id="171" name="Google Shape;171;p10"/>
          <p:cNvSpPr txBox="1"/>
          <p:nvPr/>
        </p:nvSpPr>
        <p:spPr>
          <a:xfrm>
            <a:off x="374794" y="2543144"/>
            <a:ext cx="113798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Generamos 2 objetos, uno para el grupo A y uno para el grupo B, cada uno con un par de datos según cuántos son recompensados y cuantos no, los cuales podemos pensar como dos listas separadas.</a:t>
            </a:r>
            <a:endParaRPr/>
          </a:p>
        </p:txBody>
      </p:sp>
      <p:pic>
        <p:nvPicPr>
          <p:cNvPr id="172" name="Google Shape;172;p10"/>
          <p:cNvPicPr preferRelativeResize="0"/>
          <p:nvPr/>
        </p:nvPicPr>
        <p:blipFill rotWithShape="1">
          <a:blip r:embed="rId5">
            <a:alphaModFix/>
          </a:blip>
          <a:srcRect/>
          <a:stretch/>
        </p:blipFill>
        <p:spPr>
          <a:xfrm>
            <a:off x="4829281" y="3304546"/>
            <a:ext cx="2470910" cy="716752"/>
          </a:xfrm>
          <a:prstGeom prst="rect">
            <a:avLst/>
          </a:prstGeom>
          <a:noFill/>
          <a:ln>
            <a:noFill/>
          </a:ln>
        </p:spPr>
      </p:pic>
      <p:sp>
        <p:nvSpPr>
          <p:cNvPr id="173" name="Google Shape;173;p10"/>
          <p:cNvSpPr/>
          <p:nvPr/>
        </p:nvSpPr>
        <p:spPr>
          <a:xfrm>
            <a:off x="6128352" y="3391937"/>
            <a:ext cx="550461" cy="524970"/>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0"/>
          <p:cNvSpPr/>
          <p:nvPr/>
        </p:nvSpPr>
        <p:spPr>
          <a:xfrm>
            <a:off x="6721362" y="3391937"/>
            <a:ext cx="430066" cy="524970"/>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5" name="Google Shape;175;p10"/>
          <p:cNvCxnSpPr/>
          <p:nvPr/>
        </p:nvCxnSpPr>
        <p:spPr>
          <a:xfrm rot="10800000" flipH="1">
            <a:off x="5663821" y="3916907"/>
            <a:ext cx="430066" cy="532263"/>
          </a:xfrm>
          <a:prstGeom prst="straightConnector1">
            <a:avLst/>
          </a:prstGeom>
          <a:noFill/>
          <a:ln w="38100" cap="flat" cmpd="sng">
            <a:solidFill>
              <a:srgbClr val="FF0000"/>
            </a:solidFill>
            <a:prstDash val="solid"/>
            <a:miter lim="800000"/>
            <a:headEnd type="none" w="sm" len="sm"/>
            <a:tailEnd type="triangle" w="med" len="med"/>
          </a:ln>
        </p:spPr>
      </p:cxnSp>
      <p:cxnSp>
        <p:nvCxnSpPr>
          <p:cNvPr id="176" name="Google Shape;176;p10"/>
          <p:cNvCxnSpPr/>
          <p:nvPr/>
        </p:nvCxnSpPr>
        <p:spPr>
          <a:xfrm rot="10800000">
            <a:off x="7176837" y="3931461"/>
            <a:ext cx="430066" cy="532800"/>
          </a:xfrm>
          <a:prstGeom prst="straightConnector1">
            <a:avLst/>
          </a:prstGeom>
          <a:noFill/>
          <a:ln w="38100" cap="flat" cmpd="sng">
            <a:solidFill>
              <a:srgbClr val="FF0000"/>
            </a:solidFill>
            <a:prstDash val="solid"/>
            <a:miter lim="800000"/>
            <a:headEnd type="none" w="sm" len="sm"/>
            <a:tailEnd type="triangle" w="med" len="med"/>
          </a:ln>
        </p:spPr>
      </p:cxnSp>
      <p:sp>
        <p:nvSpPr>
          <p:cNvPr id="177" name="Google Shape;177;p10"/>
          <p:cNvSpPr txBox="1"/>
          <p:nvPr/>
        </p:nvSpPr>
        <p:spPr>
          <a:xfrm>
            <a:off x="4853559" y="4433490"/>
            <a:ext cx="16188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a:solidFill>
                  <a:srgbClr val="000000"/>
                </a:solidFill>
                <a:latin typeface="Calibri"/>
                <a:ea typeface="Calibri"/>
                <a:cs typeface="Calibri"/>
                <a:sym typeface="Calibri"/>
              </a:rPr>
              <a:t>S</a:t>
            </a:r>
            <a:r>
              <a:rPr lang="es-419" sz="1600" b="0" i="0" u="none" strike="noStrike">
                <a:solidFill>
                  <a:srgbClr val="000000"/>
                </a:solidFill>
                <a:latin typeface="Calibri"/>
                <a:ea typeface="Calibri"/>
                <a:cs typeface="Calibri"/>
                <a:sym typeface="Calibri"/>
              </a:rPr>
              <a:t>in recompensa</a:t>
            </a:r>
            <a:endParaRPr sz="1600">
              <a:solidFill>
                <a:schemeClr val="dk1"/>
              </a:solidFill>
              <a:latin typeface="Calibri"/>
              <a:ea typeface="Calibri"/>
              <a:cs typeface="Calibri"/>
              <a:sym typeface="Calibri"/>
            </a:endParaRPr>
          </a:p>
        </p:txBody>
      </p:sp>
      <p:sp>
        <p:nvSpPr>
          <p:cNvPr id="178" name="Google Shape;178;p10"/>
          <p:cNvSpPr txBox="1"/>
          <p:nvPr/>
        </p:nvSpPr>
        <p:spPr>
          <a:xfrm>
            <a:off x="6936395" y="4418101"/>
            <a:ext cx="17708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a:solidFill>
                  <a:srgbClr val="000000"/>
                </a:solidFill>
                <a:latin typeface="Calibri"/>
                <a:ea typeface="Calibri"/>
                <a:cs typeface="Calibri"/>
                <a:sym typeface="Calibri"/>
              </a:rPr>
              <a:t>R</a:t>
            </a:r>
            <a:r>
              <a:rPr lang="es-419" sz="1600" b="0" i="0" u="none" strike="noStrike">
                <a:solidFill>
                  <a:srgbClr val="000000"/>
                </a:solidFill>
                <a:latin typeface="Calibri"/>
                <a:ea typeface="Calibri"/>
                <a:cs typeface="Calibri"/>
                <a:sym typeface="Calibri"/>
              </a:rPr>
              <a:t>ecompensados</a:t>
            </a:r>
            <a:endParaRPr sz="1600" b="0">
              <a:solidFill>
                <a:schemeClr val="dk1"/>
              </a:solidFill>
              <a:latin typeface="Calibri"/>
              <a:ea typeface="Calibri"/>
              <a:cs typeface="Calibri"/>
              <a:sym typeface="Calibri"/>
            </a:endParaRPr>
          </a:p>
        </p:txBody>
      </p:sp>
      <p:sp>
        <p:nvSpPr>
          <p:cNvPr id="179" name="Google Shape;179;p10"/>
          <p:cNvSpPr txBox="1"/>
          <p:nvPr/>
        </p:nvSpPr>
        <p:spPr>
          <a:xfrm>
            <a:off x="374794" y="4748781"/>
            <a:ext cx="1143818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Luego, creamos un objeto de tipo diccionario o </a:t>
            </a:r>
            <a:r>
              <a:rPr lang="es-419" sz="1800" b="1" i="0" u="none" strike="noStrike">
                <a:solidFill>
                  <a:srgbClr val="B45F06"/>
                </a:solidFill>
                <a:latin typeface="Calibri"/>
                <a:ea typeface="Calibri"/>
                <a:cs typeface="Calibri"/>
                <a:sym typeface="Calibri"/>
              </a:rPr>
              <a:t>dict</a:t>
            </a:r>
            <a:r>
              <a:rPr lang="es-419" sz="1800" b="0" i="0" u="none" strike="noStrike">
                <a:solidFill>
                  <a:srgbClr val="000000"/>
                </a:solidFill>
                <a:latin typeface="Calibri"/>
                <a:ea typeface="Calibri"/>
                <a:cs typeface="Calibri"/>
                <a:sym typeface="Calibri"/>
              </a:rPr>
              <a:t>. Este es muy similar a los arreglos, pero permite cosas más complejas, como asignar nombres a los objetos que almacena. Los dos arreglos anteriores los incluimos en un solo diccionario que llamaremos “datos”.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Para crear un diccionario hacemos algo similar a una lista, pero en vez de corchetes “[]”, usaremos llaves “{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0" name="Google Shape;180;p10"/>
          <p:cNvPicPr preferRelativeResize="0"/>
          <p:nvPr/>
        </p:nvPicPr>
        <p:blipFill rotWithShape="1">
          <a:blip r:embed="rId6">
            <a:alphaModFix/>
          </a:blip>
          <a:srcRect/>
          <a:stretch/>
        </p:blipFill>
        <p:spPr>
          <a:xfrm>
            <a:off x="4574893" y="5978406"/>
            <a:ext cx="3106916" cy="426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86" name="Google Shape;186;p11"/>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Librería pandas y uso de dataframe</a:t>
            </a:r>
            <a:endParaRPr sz="3600" b="1">
              <a:solidFill>
                <a:srgbClr val="002060"/>
              </a:solidFill>
            </a:endParaRPr>
          </a:p>
        </p:txBody>
      </p:sp>
      <p:sp>
        <p:nvSpPr>
          <p:cNvPr id="187" name="Google Shape;187;p11"/>
          <p:cNvSpPr txBox="1">
            <a:spLocks noGrp="1"/>
          </p:cNvSpPr>
          <p:nvPr>
            <p:ph type="body" idx="1"/>
          </p:nvPr>
        </p:nvSpPr>
        <p:spPr>
          <a:xfrm>
            <a:off x="436727" y="1690688"/>
            <a:ext cx="11300347"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rPr>
              <a:t>Como dijimos, en los diccionarios podemos especificar más detalles, como el nombre de sus objetos almacenados, lo que se realiza de la siguiente forma.</a:t>
            </a: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188" name="Google Shape;188;p11"/>
          <p:cNvPicPr preferRelativeResize="0"/>
          <p:nvPr/>
        </p:nvPicPr>
        <p:blipFill rotWithShape="1">
          <a:blip r:embed="rId4">
            <a:alphaModFix/>
          </a:blip>
          <a:srcRect/>
          <a:stretch/>
        </p:blipFill>
        <p:spPr>
          <a:xfrm>
            <a:off x="742666" y="2417822"/>
            <a:ext cx="3952164" cy="849715"/>
          </a:xfrm>
          <a:prstGeom prst="rect">
            <a:avLst/>
          </a:prstGeom>
          <a:noFill/>
          <a:ln>
            <a:noFill/>
          </a:ln>
        </p:spPr>
      </p:pic>
      <p:sp>
        <p:nvSpPr>
          <p:cNvPr id="189" name="Google Shape;189;p11"/>
          <p:cNvSpPr txBox="1"/>
          <p:nvPr/>
        </p:nvSpPr>
        <p:spPr>
          <a:xfrm>
            <a:off x="5091755" y="2491481"/>
            <a:ext cx="60937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u="none" strike="noStrike">
                <a:solidFill>
                  <a:srgbClr val="000000"/>
                </a:solidFill>
                <a:latin typeface="Calibri"/>
                <a:ea typeface="Calibri"/>
                <a:cs typeface="Calibri"/>
                <a:sym typeface="Calibri"/>
              </a:rPr>
              <a:t>*Recordar que los datos de tipo cadena van con comillas dobles o simples, cualquiera de las dos.</a:t>
            </a:r>
            <a:endParaRPr sz="1800">
              <a:solidFill>
                <a:schemeClr val="dk1"/>
              </a:solidFill>
              <a:latin typeface="Calibri"/>
              <a:ea typeface="Calibri"/>
              <a:cs typeface="Calibri"/>
              <a:sym typeface="Calibri"/>
            </a:endParaRPr>
          </a:p>
        </p:txBody>
      </p:sp>
      <p:sp>
        <p:nvSpPr>
          <p:cNvPr id="190" name="Google Shape;190;p11"/>
          <p:cNvSpPr txBox="1"/>
          <p:nvPr/>
        </p:nvSpPr>
        <p:spPr>
          <a:xfrm>
            <a:off x="454927" y="3429000"/>
            <a:ext cx="1130034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Por último convertimos este diccionario en un objeto de tipo </a:t>
            </a:r>
            <a:r>
              <a:rPr lang="es-419" sz="1800" b="1" i="0" u="none" strike="noStrike">
                <a:solidFill>
                  <a:srgbClr val="000000"/>
                </a:solidFill>
                <a:latin typeface="Calibri"/>
                <a:ea typeface="Calibri"/>
                <a:cs typeface="Calibri"/>
                <a:sym typeface="Calibri"/>
              </a:rPr>
              <a:t>dataframe</a:t>
            </a:r>
            <a:r>
              <a:rPr lang="es-419" sz="1800" b="0" i="0" u="none" strike="noStrike">
                <a:solidFill>
                  <a:srgbClr val="000000"/>
                </a:solidFill>
                <a:latin typeface="Calibri"/>
                <a:ea typeface="Calibri"/>
                <a:cs typeface="Calibri"/>
                <a:sym typeface="Calibri"/>
              </a:rPr>
              <a:t>. Los </a:t>
            </a:r>
            <a:r>
              <a:rPr lang="es-419" sz="1800" b="1" i="0" u="none" strike="noStrike">
                <a:solidFill>
                  <a:srgbClr val="000000"/>
                </a:solidFill>
                <a:latin typeface="Calibri"/>
                <a:ea typeface="Calibri"/>
                <a:cs typeface="Calibri"/>
                <a:sym typeface="Calibri"/>
              </a:rPr>
              <a:t>dataframe </a:t>
            </a:r>
            <a:r>
              <a:rPr lang="es-419" sz="1800" b="0" i="0" u="none" strike="noStrike">
                <a:solidFill>
                  <a:srgbClr val="000000"/>
                </a:solidFill>
                <a:latin typeface="Calibri"/>
                <a:ea typeface="Calibri"/>
                <a:cs typeface="Calibri"/>
                <a:sym typeface="Calibri"/>
              </a:rPr>
              <a:t>son muy similares a una planilla de Excel, esto es, una tabla con filas y columnas, por lo que es uno de los tipos de datos más usados para el análisis de datos.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Para convertir nuestro diccionario a </a:t>
            </a:r>
            <a:r>
              <a:rPr lang="es-419" sz="1800" b="1" i="0" u="none" strike="noStrike">
                <a:solidFill>
                  <a:srgbClr val="000000"/>
                </a:solidFill>
                <a:latin typeface="Calibri"/>
                <a:ea typeface="Calibri"/>
                <a:cs typeface="Calibri"/>
                <a:sym typeface="Calibri"/>
              </a:rPr>
              <a:t>dataframe</a:t>
            </a:r>
            <a:r>
              <a:rPr lang="es-419" sz="1800" b="0" i="0" u="none" strike="noStrike">
                <a:solidFill>
                  <a:srgbClr val="000000"/>
                </a:solidFill>
                <a:latin typeface="Calibri"/>
                <a:ea typeface="Calibri"/>
                <a:cs typeface="Calibri"/>
                <a:sym typeface="Calibri"/>
              </a:rPr>
              <a:t>, usamos la librería “</a:t>
            </a:r>
            <a:r>
              <a:rPr lang="es-419" sz="1800" b="1" i="0" u="none" strike="noStrike">
                <a:solidFill>
                  <a:srgbClr val="000000"/>
                </a:solidFill>
                <a:latin typeface="Calibri"/>
                <a:ea typeface="Calibri"/>
                <a:cs typeface="Calibri"/>
                <a:sym typeface="Calibri"/>
              </a:rPr>
              <a:t>pandas”</a:t>
            </a:r>
            <a:r>
              <a:rPr lang="es-419" sz="1800" b="0" i="0" u="none" strike="noStrike">
                <a:solidFill>
                  <a:srgbClr val="000000"/>
                </a:solidFill>
                <a:latin typeface="Calibri"/>
                <a:ea typeface="Calibri"/>
                <a:cs typeface="Calibri"/>
                <a:sym typeface="Calibri"/>
              </a:rPr>
              <a:t> importada anteriormente.  </a:t>
            </a:r>
            <a:endParaRPr sz="1800" b="0">
              <a:solidFill>
                <a:schemeClr val="dk1"/>
              </a:solidFill>
              <a:latin typeface="Calibri"/>
              <a:ea typeface="Calibri"/>
              <a:cs typeface="Calibri"/>
              <a:sym typeface="Calibri"/>
            </a:endParaRPr>
          </a:p>
        </p:txBody>
      </p:sp>
      <p:pic>
        <p:nvPicPr>
          <p:cNvPr id="191" name="Google Shape;191;p11"/>
          <p:cNvPicPr preferRelativeResize="0"/>
          <p:nvPr/>
        </p:nvPicPr>
        <p:blipFill rotWithShape="1">
          <a:blip r:embed="rId5">
            <a:alphaModFix/>
          </a:blip>
          <a:srcRect/>
          <a:stretch/>
        </p:blipFill>
        <p:spPr>
          <a:xfrm>
            <a:off x="4434105" y="4906328"/>
            <a:ext cx="3305589" cy="398664"/>
          </a:xfrm>
          <a:prstGeom prst="rect">
            <a:avLst/>
          </a:prstGeom>
          <a:noFill/>
          <a:ln>
            <a:noFill/>
          </a:ln>
        </p:spPr>
      </p:pic>
      <p:pic>
        <p:nvPicPr>
          <p:cNvPr id="192" name="Google Shape;192;p11"/>
          <p:cNvPicPr preferRelativeResize="0"/>
          <p:nvPr/>
        </p:nvPicPr>
        <p:blipFill rotWithShape="1">
          <a:blip r:embed="rId6">
            <a:alphaModFix/>
          </a:blip>
          <a:srcRect/>
          <a:stretch/>
        </p:blipFill>
        <p:spPr>
          <a:xfrm>
            <a:off x="4434105" y="5349485"/>
            <a:ext cx="2148322" cy="1151388"/>
          </a:xfrm>
          <a:prstGeom prst="rect">
            <a:avLst/>
          </a:prstGeom>
          <a:noFill/>
          <a:ln>
            <a:noFill/>
          </a:ln>
        </p:spPr>
      </p:pic>
      <p:sp>
        <p:nvSpPr>
          <p:cNvPr id="193" name="Google Shape;193;p11"/>
          <p:cNvSpPr txBox="1"/>
          <p:nvPr/>
        </p:nvSpPr>
        <p:spPr>
          <a:xfrm>
            <a:off x="2461404" y="5691106"/>
            <a:ext cx="609372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Esto se ve así:</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99" name="Google Shape;199;p12"/>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Librería pandas y uso de dataframe</a:t>
            </a:r>
            <a:endParaRPr sz="3600" b="1">
              <a:solidFill>
                <a:srgbClr val="002060"/>
              </a:solidFill>
            </a:endParaRPr>
          </a:p>
        </p:txBody>
      </p:sp>
      <p:sp>
        <p:nvSpPr>
          <p:cNvPr id="200" name="Google Shape;200;p12"/>
          <p:cNvSpPr txBox="1">
            <a:spLocks noGrp="1"/>
          </p:cNvSpPr>
          <p:nvPr>
            <p:ph type="body" idx="1"/>
          </p:nvPr>
        </p:nvSpPr>
        <p:spPr>
          <a:xfrm>
            <a:off x="436727" y="1690688"/>
            <a:ext cx="11300347"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latin typeface="Calibri"/>
                <a:ea typeface="Calibri"/>
                <a:cs typeface="Calibri"/>
                <a:sym typeface="Calibri"/>
              </a:rPr>
              <a:t>Aunque se parece mucho a lo que queremos lograr, aún falta precisar el nombre de las filas, que en este caso tienen asignado un 0 y 1. En el contexto de los </a:t>
            </a:r>
            <a:r>
              <a:rPr lang="es-419" sz="1800" b="1" i="0" u="none" strike="noStrike">
                <a:solidFill>
                  <a:srgbClr val="0C0C0C"/>
                </a:solidFill>
                <a:latin typeface="Calibri"/>
                <a:ea typeface="Calibri"/>
                <a:cs typeface="Calibri"/>
                <a:sym typeface="Calibri"/>
              </a:rPr>
              <a:t>dataframes</a:t>
            </a:r>
            <a:r>
              <a:rPr lang="es-419" sz="1800" i="0" u="none" strike="noStrike">
                <a:solidFill>
                  <a:srgbClr val="0C0C0C"/>
                </a:solidFill>
                <a:latin typeface="Calibri"/>
                <a:ea typeface="Calibri"/>
                <a:cs typeface="Calibri"/>
                <a:sym typeface="Calibri"/>
              </a:rPr>
              <a:t>, las filas se conocen como “</a:t>
            </a:r>
            <a:r>
              <a:rPr lang="es-419" sz="1800" b="1" i="0" u="none" strike="noStrike">
                <a:solidFill>
                  <a:srgbClr val="0C0C0C"/>
                </a:solidFill>
                <a:latin typeface="Calibri"/>
                <a:ea typeface="Calibri"/>
                <a:cs typeface="Calibri"/>
                <a:sym typeface="Calibri"/>
              </a:rPr>
              <a:t>index</a:t>
            </a:r>
            <a:r>
              <a:rPr lang="es-419" sz="1800" i="0" u="none" strike="noStrike">
                <a:solidFill>
                  <a:srgbClr val="0C0C0C"/>
                </a:solidFill>
                <a:latin typeface="Calibri"/>
                <a:ea typeface="Calibri"/>
                <a:cs typeface="Calibri"/>
                <a:sym typeface="Calibri"/>
              </a:rPr>
              <a:t>” y podemos modificarlos incorporando una lista de nombres en el parámetro de la función. </a:t>
            </a:r>
            <a:endParaRPr/>
          </a:p>
          <a:p>
            <a:pPr marL="0" lvl="0" indent="0" algn="just" rtl="0">
              <a:lnSpc>
                <a:spcPct val="90000"/>
              </a:lnSpc>
              <a:spcBef>
                <a:spcPts val="0"/>
              </a:spcBef>
              <a:spcAft>
                <a:spcPts val="0"/>
              </a:spcAft>
              <a:buClr>
                <a:schemeClr val="dk1"/>
              </a:buClr>
              <a:buSzPts val="1800"/>
              <a:buNone/>
            </a:pPr>
            <a:endParaRPr sz="1800" i="0" u="none" strike="noStrike">
              <a:solidFill>
                <a:srgbClr val="0C0C0C"/>
              </a:solidFill>
              <a:latin typeface="Calibri"/>
              <a:ea typeface="Calibri"/>
              <a:cs typeface="Calibri"/>
              <a:sym typeface="Calibri"/>
            </a:endParaRPr>
          </a:p>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latin typeface="Calibri"/>
                <a:ea typeface="Calibri"/>
                <a:cs typeface="Calibri"/>
                <a:sym typeface="Calibri"/>
              </a:rPr>
              <a:t>Primero definamos la lista con el nombre de las filas que queremos, en nuestro caso “Sin recompensa” y “Con recompensa”.</a:t>
            </a:r>
            <a:endParaRPr/>
          </a:p>
          <a:p>
            <a:pPr marL="0" lvl="0" indent="0" algn="just" rtl="0">
              <a:lnSpc>
                <a:spcPct val="90000"/>
              </a:lnSpc>
              <a:spcBef>
                <a:spcPts val="0"/>
              </a:spcBef>
              <a:spcAft>
                <a:spcPts val="0"/>
              </a:spcAft>
              <a:buClr>
                <a:schemeClr val="dk1"/>
              </a:buClr>
              <a:buSzPts val="1800"/>
              <a:buNone/>
            </a:pPr>
            <a:endParaRPr sz="1800" i="0" u="none" strike="noStrike">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201" name="Google Shape;201;p12"/>
          <p:cNvPicPr preferRelativeResize="0"/>
          <p:nvPr/>
        </p:nvPicPr>
        <p:blipFill rotWithShape="1">
          <a:blip r:embed="rId4">
            <a:alphaModFix/>
          </a:blip>
          <a:srcRect/>
          <a:stretch/>
        </p:blipFill>
        <p:spPr>
          <a:xfrm>
            <a:off x="3187074" y="3016251"/>
            <a:ext cx="5817852" cy="441463"/>
          </a:xfrm>
          <a:prstGeom prst="rect">
            <a:avLst/>
          </a:prstGeom>
          <a:noFill/>
          <a:ln>
            <a:noFill/>
          </a:ln>
        </p:spPr>
      </p:pic>
      <p:sp>
        <p:nvSpPr>
          <p:cNvPr id="202" name="Google Shape;202;p12"/>
          <p:cNvSpPr txBox="1"/>
          <p:nvPr/>
        </p:nvSpPr>
        <p:spPr>
          <a:xfrm>
            <a:off x="454925" y="3628576"/>
            <a:ext cx="1130034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Luego, podemos usar el parámetro </a:t>
            </a:r>
            <a:r>
              <a:rPr lang="es-419" sz="1800" b="1" i="0" u="none" strike="noStrike">
                <a:solidFill>
                  <a:srgbClr val="000000"/>
                </a:solidFill>
                <a:latin typeface="Calibri"/>
                <a:ea typeface="Calibri"/>
                <a:cs typeface="Calibri"/>
                <a:sym typeface="Calibri"/>
              </a:rPr>
              <a:t>index </a:t>
            </a:r>
            <a:r>
              <a:rPr lang="es-419" sz="1800" b="0" i="0" u="none" strike="noStrike">
                <a:solidFill>
                  <a:srgbClr val="000000"/>
                </a:solidFill>
                <a:latin typeface="Calibri"/>
                <a:ea typeface="Calibri"/>
                <a:cs typeface="Calibri"/>
                <a:sym typeface="Calibri"/>
              </a:rPr>
              <a:t>de la función “.Dataframe()” de la librería pandas (a la que le asignamos el alias pd), para agregarle estos nombres a nuestro dataframe, así:</a:t>
            </a:r>
            <a:endParaRPr sz="1800">
              <a:solidFill>
                <a:schemeClr val="dk1"/>
              </a:solidFill>
              <a:latin typeface="Calibri"/>
              <a:ea typeface="Calibri"/>
              <a:cs typeface="Calibri"/>
              <a:sym typeface="Calibri"/>
            </a:endParaRPr>
          </a:p>
        </p:txBody>
      </p:sp>
      <p:pic>
        <p:nvPicPr>
          <p:cNvPr id="203" name="Google Shape;203;p12"/>
          <p:cNvPicPr preferRelativeResize="0"/>
          <p:nvPr/>
        </p:nvPicPr>
        <p:blipFill rotWithShape="1">
          <a:blip r:embed="rId5">
            <a:alphaModFix/>
          </a:blip>
          <a:srcRect/>
          <a:stretch/>
        </p:blipFill>
        <p:spPr>
          <a:xfrm>
            <a:off x="3886163" y="4340939"/>
            <a:ext cx="4419674" cy="571250"/>
          </a:xfrm>
          <a:prstGeom prst="rect">
            <a:avLst/>
          </a:prstGeom>
          <a:noFill/>
          <a:ln>
            <a:noFill/>
          </a:ln>
        </p:spPr>
      </p:pic>
      <p:sp>
        <p:nvSpPr>
          <p:cNvPr id="204" name="Google Shape;204;p12"/>
          <p:cNvSpPr txBox="1"/>
          <p:nvPr/>
        </p:nvSpPr>
        <p:spPr>
          <a:xfrm>
            <a:off x="454925" y="5074664"/>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Gracias a esto, nuestra tabla de datos queda como esperamos.</a:t>
            </a:r>
            <a:endParaRPr sz="1800">
              <a:solidFill>
                <a:schemeClr val="dk1"/>
              </a:solidFill>
              <a:latin typeface="Calibri"/>
              <a:ea typeface="Calibri"/>
              <a:cs typeface="Calibri"/>
              <a:sym typeface="Calibri"/>
            </a:endParaRPr>
          </a:p>
        </p:txBody>
      </p:sp>
      <p:pic>
        <p:nvPicPr>
          <p:cNvPr id="205" name="Google Shape;205;p12"/>
          <p:cNvPicPr preferRelativeResize="0"/>
          <p:nvPr/>
        </p:nvPicPr>
        <p:blipFill rotWithShape="1">
          <a:blip r:embed="rId6">
            <a:alphaModFix/>
          </a:blip>
          <a:srcRect/>
          <a:stretch/>
        </p:blipFill>
        <p:spPr>
          <a:xfrm>
            <a:off x="4609489" y="5443996"/>
            <a:ext cx="2954821" cy="1013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3"/>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11" name="Google Shape;211;p13"/>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Librería pandas y uso de dataframe</a:t>
            </a:r>
            <a:endParaRPr sz="3600" b="1">
              <a:solidFill>
                <a:srgbClr val="002060"/>
              </a:solidFill>
            </a:endParaRPr>
          </a:p>
        </p:txBody>
      </p:sp>
      <p:sp>
        <p:nvSpPr>
          <p:cNvPr id="212" name="Google Shape;212;p13"/>
          <p:cNvSpPr txBox="1">
            <a:spLocks noGrp="1"/>
          </p:cNvSpPr>
          <p:nvPr>
            <p:ph type="body" idx="1"/>
          </p:nvPr>
        </p:nvSpPr>
        <p:spPr>
          <a:xfrm>
            <a:off x="436727" y="1690688"/>
            <a:ext cx="11300347"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latin typeface="Calibri"/>
                <a:ea typeface="Calibri"/>
                <a:cs typeface="Calibri"/>
                <a:sym typeface="Calibri"/>
              </a:rPr>
              <a:t>La secuencia completa se ve así:</a:t>
            </a:r>
            <a:endParaRPr/>
          </a:p>
          <a:p>
            <a:pPr marL="0" lvl="0" indent="0" algn="just" rtl="0">
              <a:lnSpc>
                <a:spcPct val="90000"/>
              </a:lnSpc>
              <a:spcBef>
                <a:spcPts val="0"/>
              </a:spcBef>
              <a:spcAft>
                <a:spcPts val="0"/>
              </a:spcAft>
              <a:buClr>
                <a:schemeClr val="dk1"/>
              </a:buClr>
              <a:buSzPts val="1800"/>
              <a:buNone/>
            </a:pPr>
            <a:endParaRPr sz="1800">
              <a:solidFill>
                <a:srgbClr val="0C0C0C"/>
              </a:solidFill>
              <a:latin typeface="Calibri"/>
              <a:ea typeface="Calibri"/>
              <a:cs typeface="Calibri"/>
              <a:sym typeface="Calibri"/>
            </a:endParaRPr>
          </a:p>
          <a:p>
            <a:pPr marL="0" lvl="0" indent="0" algn="just" rtl="0">
              <a:lnSpc>
                <a:spcPct val="90000"/>
              </a:lnSpc>
              <a:spcBef>
                <a:spcPts val="0"/>
              </a:spcBef>
              <a:spcAft>
                <a:spcPts val="0"/>
              </a:spcAft>
              <a:buClr>
                <a:schemeClr val="dk1"/>
              </a:buClr>
              <a:buSzPts val="1800"/>
              <a:buNone/>
            </a:pPr>
            <a:endParaRPr sz="1800">
              <a:solidFill>
                <a:srgbClr val="0C0C0C"/>
              </a:solidFill>
              <a:latin typeface="Calibri"/>
              <a:ea typeface="Calibri"/>
              <a:cs typeface="Calibri"/>
              <a:sym typeface="Calibri"/>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213" name="Google Shape;213;p13"/>
          <p:cNvPicPr preferRelativeResize="0"/>
          <p:nvPr/>
        </p:nvPicPr>
        <p:blipFill rotWithShape="1">
          <a:blip r:embed="rId4">
            <a:alphaModFix/>
          </a:blip>
          <a:srcRect/>
          <a:stretch/>
        </p:blipFill>
        <p:spPr>
          <a:xfrm>
            <a:off x="619463" y="2059333"/>
            <a:ext cx="7503428" cy="4011613"/>
          </a:xfrm>
          <a:prstGeom prst="rect">
            <a:avLst/>
          </a:prstGeom>
          <a:noFill/>
          <a:ln>
            <a:noFill/>
          </a:ln>
        </p:spPr>
      </p:pic>
      <p:sp>
        <p:nvSpPr>
          <p:cNvPr id="214" name="Google Shape;214;p13"/>
          <p:cNvSpPr txBox="1"/>
          <p:nvPr/>
        </p:nvSpPr>
        <p:spPr>
          <a:xfrm>
            <a:off x="8372061" y="2690193"/>
            <a:ext cx="298173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Si haces doble clic sobre una variable de tipo </a:t>
            </a:r>
            <a:r>
              <a:rPr lang="es-419" sz="1800" b="1" i="0" u="none" strike="noStrike">
                <a:solidFill>
                  <a:srgbClr val="000000"/>
                </a:solidFill>
                <a:latin typeface="Calibri"/>
                <a:ea typeface="Calibri"/>
                <a:cs typeface="Calibri"/>
                <a:sym typeface="Calibri"/>
              </a:rPr>
              <a:t>dataframe</a:t>
            </a:r>
            <a:r>
              <a:rPr lang="es-419" sz="1800" b="0" i="0" u="none" strike="noStrike">
                <a:solidFill>
                  <a:srgbClr val="000000"/>
                </a:solidFill>
                <a:latin typeface="Calibri"/>
                <a:ea typeface="Calibri"/>
                <a:cs typeface="Calibri"/>
                <a:sym typeface="Calibri"/>
              </a:rPr>
              <a:t>, se desplegará una ventana como esta</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cxnSp>
        <p:nvCxnSpPr>
          <p:cNvPr id="215" name="Google Shape;215;p13"/>
          <p:cNvCxnSpPr/>
          <p:nvPr/>
        </p:nvCxnSpPr>
        <p:spPr>
          <a:xfrm flipH="1">
            <a:off x="2451652" y="3127513"/>
            <a:ext cx="5920409" cy="439843"/>
          </a:xfrm>
          <a:prstGeom prst="straightConnector1">
            <a:avLst/>
          </a:prstGeom>
          <a:noFill/>
          <a:ln w="38100" cap="flat" cmpd="sng">
            <a:solidFill>
              <a:srgbClr val="FF0000"/>
            </a:solidFill>
            <a:prstDash val="solid"/>
            <a:miter lim="800000"/>
            <a:headEnd type="none" w="sm" len="sm"/>
            <a:tailEnd type="triangle" w="med" len="med"/>
          </a:ln>
        </p:spPr>
      </p:cxnSp>
      <p:cxnSp>
        <p:nvCxnSpPr>
          <p:cNvPr id="216" name="Google Shape;216;p13"/>
          <p:cNvCxnSpPr/>
          <p:nvPr/>
        </p:nvCxnSpPr>
        <p:spPr>
          <a:xfrm flipH="1">
            <a:off x="7659757" y="3137812"/>
            <a:ext cx="712304" cy="291188"/>
          </a:xfrm>
          <a:prstGeom prst="straightConnector1">
            <a:avLst/>
          </a:prstGeom>
          <a:noFill/>
          <a:ln w="38100" cap="flat" cmpd="sng">
            <a:solidFill>
              <a:srgbClr val="FF0000"/>
            </a:solidFill>
            <a:prstDash val="solid"/>
            <a:miter lim="800000"/>
            <a:headEnd type="none" w="sm" len="sm"/>
            <a:tailEnd type="triangle" w="med" len="med"/>
          </a:ln>
        </p:spPr>
      </p:cxnSp>
      <p:sp>
        <p:nvSpPr>
          <p:cNvPr id="217" name="Google Shape;217;p13"/>
          <p:cNvSpPr txBox="1"/>
          <p:nvPr/>
        </p:nvSpPr>
        <p:spPr>
          <a:xfrm>
            <a:off x="3766930" y="611344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1" u="none" strike="noStrike">
                <a:solidFill>
                  <a:srgbClr val="000000"/>
                </a:solidFill>
                <a:latin typeface="Calibri"/>
                <a:ea typeface="Calibri"/>
                <a:cs typeface="Calibri"/>
                <a:sym typeface="Calibri"/>
              </a:rPr>
              <a:t>Puedes ver un vídeo del proceso a continuación</a:t>
            </a:r>
            <a:endParaRPr sz="1800" b="1" i="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14"/>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23" name="Google Shape;223;p14"/>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Librería pandas y uso de dataframe</a:t>
            </a:r>
            <a:endParaRPr sz="3600" b="1">
              <a:solidFill>
                <a:srgbClr val="002060"/>
              </a:solidFill>
            </a:endParaRPr>
          </a:p>
        </p:txBody>
      </p:sp>
      <p:sp>
        <p:nvSpPr>
          <p:cNvPr id="224" name="Google Shape;224;p14"/>
          <p:cNvSpPr txBox="1">
            <a:spLocks noGrp="1"/>
          </p:cNvSpPr>
          <p:nvPr>
            <p:ph type="body" idx="1"/>
          </p:nvPr>
        </p:nvSpPr>
        <p:spPr>
          <a:xfrm>
            <a:off x="436727" y="1690688"/>
            <a:ext cx="11300347"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a:solidFill>
                  <a:srgbClr val="0C0C0C"/>
                </a:solidFill>
              </a:rPr>
              <a:t>A continuación veremos un video del proceso.</a:t>
            </a:r>
            <a:endParaRPr sz="1800">
              <a:solidFill>
                <a:srgbClr val="0C0C0C"/>
              </a:solidFill>
            </a:endParaRPr>
          </a:p>
          <a:p>
            <a:pPr marL="0" lvl="0" indent="0" algn="just" rtl="0">
              <a:lnSpc>
                <a:spcPct val="90000"/>
              </a:lnSpc>
              <a:spcBef>
                <a:spcPts val="0"/>
              </a:spcBef>
              <a:spcAft>
                <a:spcPts val="0"/>
              </a:spcAft>
              <a:buClr>
                <a:srgbClr val="0C0C0C"/>
              </a:buClr>
              <a:buSzPts val="1800"/>
              <a:buNone/>
            </a:pPr>
            <a:endParaRPr sz="1800">
              <a:solidFill>
                <a:srgbClr val="0C0C0C"/>
              </a:solidFill>
            </a:endParaRPr>
          </a:p>
          <a:p>
            <a:pPr marL="0" lvl="0" indent="0" algn="just" rtl="0">
              <a:lnSpc>
                <a:spcPct val="90000"/>
              </a:lnSpc>
              <a:spcBef>
                <a:spcPts val="0"/>
              </a:spcBef>
              <a:spcAft>
                <a:spcPts val="0"/>
              </a:spcAft>
              <a:buClr>
                <a:srgbClr val="0C0C0C"/>
              </a:buClr>
              <a:buSzPts val="1800"/>
              <a:buNone/>
            </a:pPr>
            <a:r>
              <a:rPr lang="es-419" sz="1800">
                <a:solidFill>
                  <a:srgbClr val="0C0C0C"/>
                </a:solidFill>
              </a:rPr>
              <a:t>Lo primero que realizaremos será seleccionar la linea import panda as pd y la ejecutaremos, luego seleccionamos las líneas del grupo A y grupo B y le damos a ejecutar,  a continuación podemos ver en nuestra consola una tabla que nos muestra los datos de los grupos.</a:t>
            </a:r>
            <a:endParaRPr sz="1800">
              <a:solidFill>
                <a:srgbClr val="0C0C0C"/>
              </a:solidFill>
            </a:endParaRPr>
          </a:p>
          <a:p>
            <a:pPr marL="0" lvl="0" indent="0" algn="just" rtl="0">
              <a:lnSpc>
                <a:spcPct val="90000"/>
              </a:lnSpc>
              <a:spcBef>
                <a:spcPts val="0"/>
              </a:spcBef>
              <a:spcAft>
                <a:spcPts val="0"/>
              </a:spcAft>
              <a:buClr>
                <a:srgbClr val="0C0C0C"/>
              </a:buClr>
              <a:buSzPts val="1800"/>
              <a:buNone/>
            </a:pPr>
            <a:endParaRPr sz="1800">
              <a:solidFill>
                <a:srgbClr val="0C0C0C"/>
              </a:solidFill>
            </a:endParaRPr>
          </a:p>
          <a:p>
            <a:pPr marL="0" lvl="0" indent="0" algn="just" rtl="0">
              <a:lnSpc>
                <a:spcPct val="90000"/>
              </a:lnSpc>
              <a:spcBef>
                <a:spcPts val="0"/>
              </a:spcBef>
              <a:spcAft>
                <a:spcPts val="0"/>
              </a:spcAft>
              <a:buClr>
                <a:srgbClr val="0C0C0C"/>
              </a:buClr>
              <a:buSzPts val="1800"/>
              <a:buNone/>
            </a:pPr>
            <a:r>
              <a:rPr lang="es-419" sz="1800">
                <a:solidFill>
                  <a:srgbClr val="0C0C0C"/>
                </a:solidFill>
              </a:rPr>
              <a:t>Ejecutaremos la lista de datos y podremos ver en nuestra consola como se agregó la lista a la tabla y el detalle de cada grupo que tiene esa lista.</a:t>
            </a:r>
            <a:endParaRPr sz="1800">
              <a:solidFill>
                <a:srgbClr val="0C0C0C"/>
              </a:solidFill>
            </a:endParaRPr>
          </a:p>
          <a:p>
            <a:pPr marL="0" lvl="0" indent="0" algn="just" rtl="0">
              <a:lnSpc>
                <a:spcPct val="90000"/>
              </a:lnSpc>
              <a:spcBef>
                <a:spcPts val="0"/>
              </a:spcBef>
              <a:spcAft>
                <a:spcPts val="0"/>
              </a:spcAft>
              <a:buClr>
                <a:srgbClr val="0C0C0C"/>
              </a:buClr>
              <a:buSzPts val="1800"/>
              <a:buNone/>
            </a:pPr>
            <a:endParaRPr sz="1800">
              <a:solidFill>
                <a:srgbClr val="0C0C0C"/>
              </a:solidFill>
            </a:endParaRPr>
          </a:p>
          <a:p>
            <a:pPr marL="0" lvl="0" indent="0" algn="just" rtl="0">
              <a:lnSpc>
                <a:spcPct val="90000"/>
              </a:lnSpc>
              <a:spcBef>
                <a:spcPts val="0"/>
              </a:spcBef>
              <a:spcAft>
                <a:spcPts val="0"/>
              </a:spcAft>
              <a:buClr>
                <a:srgbClr val="0C0C0C"/>
              </a:buClr>
              <a:buSzPts val="1800"/>
              <a:buNone/>
            </a:pPr>
            <a:r>
              <a:rPr lang="es-419" sz="1800">
                <a:solidFill>
                  <a:srgbClr val="0C0C0C"/>
                </a:solidFill>
              </a:rPr>
              <a:t>Luego ejecutaremos el nombre de las filas y podremos ver en nuestra consola como se agregan esos nombres y finalmente podremos ver  como se ejecuta la línea de la tabla donde nos muestra en detalles la información que contiene esa tabla. </a:t>
            </a:r>
            <a:endParaRPr sz="1800">
              <a:solidFill>
                <a:srgbClr val="0C0C0C"/>
              </a:solidFill>
            </a:endParaRPr>
          </a:p>
          <a:p>
            <a:pPr marL="0" lvl="0" indent="0" algn="just" rtl="0">
              <a:lnSpc>
                <a:spcPct val="90000"/>
              </a:lnSpc>
              <a:spcBef>
                <a:spcPts val="0"/>
              </a:spcBef>
              <a:spcAft>
                <a:spcPts val="0"/>
              </a:spcAft>
              <a:buClr>
                <a:srgbClr val="0C0C0C"/>
              </a:buClr>
              <a:buSzPts val="1800"/>
              <a:buNone/>
            </a:pPr>
            <a:endParaRPr sz="1800">
              <a:solidFill>
                <a:srgbClr val="0C0C0C"/>
              </a:solidFill>
            </a:endParaRPr>
          </a:p>
          <a:p>
            <a:pPr marL="0" lvl="0" indent="0" algn="just" rtl="0">
              <a:lnSpc>
                <a:spcPct val="90000"/>
              </a:lnSpc>
              <a:spcBef>
                <a:spcPts val="0"/>
              </a:spcBef>
              <a:spcAft>
                <a:spcPts val="0"/>
              </a:spcAft>
              <a:buClr>
                <a:srgbClr val="0C0C0C"/>
              </a:buClr>
              <a:buSzPts val="1800"/>
              <a:buNone/>
            </a:pPr>
            <a:r>
              <a:rPr lang="es-419" sz="1800">
                <a:solidFill>
                  <a:srgbClr val="0C0C0C"/>
                </a:solidFill>
              </a:rPr>
              <a:t>Y cuando ejecutemos solo la palabra tabla nos va a mostrar la tabla separada con sus columnas y filas con sus respectivos datos. </a:t>
            </a:r>
            <a:endParaRPr sz="1800">
              <a:solidFill>
                <a:srgbClr val="0C0C0C"/>
              </a:solidFill>
            </a:endParaRPr>
          </a:p>
          <a:p>
            <a:pPr marL="0" lvl="0" indent="0" algn="just" rtl="0">
              <a:lnSpc>
                <a:spcPct val="90000"/>
              </a:lnSpc>
              <a:spcBef>
                <a:spcPts val="0"/>
              </a:spcBef>
              <a:spcAft>
                <a:spcPts val="0"/>
              </a:spcAft>
              <a:buClr>
                <a:srgbClr val="0C0C0C"/>
              </a:buClr>
              <a:buSzPts val="1800"/>
              <a:buNone/>
            </a:pPr>
            <a:endParaRPr sz="1800">
              <a:solidFill>
                <a:srgbClr val="0C0C0C"/>
              </a:solidFill>
            </a:endParaRPr>
          </a:p>
          <a:p>
            <a:pPr marL="0" lvl="0" indent="0" algn="ctr" rtl="0">
              <a:lnSpc>
                <a:spcPct val="90000"/>
              </a:lnSpc>
              <a:spcBef>
                <a:spcPts val="0"/>
              </a:spcBef>
              <a:spcAft>
                <a:spcPts val="0"/>
              </a:spcAft>
              <a:buClr>
                <a:srgbClr val="0C0C0C"/>
              </a:buClr>
              <a:buSzPts val="1800"/>
              <a:buNone/>
            </a:pPr>
            <a:r>
              <a:rPr lang="es-419" sz="2100" b="1">
                <a:solidFill>
                  <a:srgbClr val="0C0C0C"/>
                </a:solidFill>
              </a:rPr>
              <a:t>Ver video </a:t>
            </a:r>
            <a:r>
              <a:rPr lang="es-419" sz="2100" b="1" u="sng">
                <a:solidFill>
                  <a:srgbClr val="002060"/>
                </a:solidFill>
                <a:hlinkClick r:id="rId4">
                  <a:extLst>
                    <a:ext uri="{A12FA001-AC4F-418D-AE19-62706E023703}">
                      <ahyp:hlinkClr xmlns:ahyp="http://schemas.microsoft.com/office/drawing/2018/hyperlinkcolor" val="tx"/>
                    </a:ext>
                  </a:extLst>
                </a:hlinkClick>
              </a:rPr>
              <a:t>AQUÍ</a:t>
            </a:r>
            <a:endParaRPr sz="2100" b="1">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5"/>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30" name="Google Shape;230;p15"/>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2</a:t>
            </a:r>
            <a:endParaRPr sz="3600" b="1">
              <a:solidFill>
                <a:srgbClr val="002060"/>
              </a:solidFill>
            </a:endParaRPr>
          </a:p>
        </p:txBody>
      </p:sp>
      <p:sp>
        <p:nvSpPr>
          <p:cNvPr id="231" name="Google Shape;231;p15"/>
          <p:cNvSpPr txBox="1">
            <a:spLocks noGrp="1"/>
          </p:cNvSpPr>
          <p:nvPr>
            <p:ph type="body" idx="1"/>
          </p:nvPr>
        </p:nvSpPr>
        <p:spPr>
          <a:xfrm>
            <a:off x="670890" y="1812249"/>
            <a:ext cx="10682910" cy="436471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latin typeface="Calibri"/>
                <a:ea typeface="Calibri"/>
                <a:cs typeface="Calibri"/>
                <a:sym typeface="Calibri"/>
              </a:rPr>
              <a:t>Mira el siguiente fragmento de código</a:t>
            </a:r>
            <a:endParaRPr sz="1800">
              <a:solidFill>
                <a:srgbClr val="0C0C0C"/>
              </a:solidFill>
              <a:latin typeface="Calibri"/>
              <a:ea typeface="Calibri"/>
              <a:cs typeface="Calibri"/>
              <a:sym typeface="Calibri"/>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232" name="Google Shape;232;p15"/>
          <p:cNvPicPr preferRelativeResize="0"/>
          <p:nvPr/>
        </p:nvPicPr>
        <p:blipFill rotWithShape="1">
          <a:blip r:embed="rId4">
            <a:alphaModFix/>
          </a:blip>
          <a:srcRect/>
          <a:stretch/>
        </p:blipFill>
        <p:spPr>
          <a:xfrm>
            <a:off x="2512323" y="2197543"/>
            <a:ext cx="7167353" cy="1061830"/>
          </a:xfrm>
          <a:prstGeom prst="rect">
            <a:avLst/>
          </a:prstGeom>
          <a:noFill/>
          <a:ln>
            <a:noFill/>
          </a:ln>
        </p:spPr>
      </p:pic>
      <p:sp>
        <p:nvSpPr>
          <p:cNvPr id="233" name="Google Shape;233;p15"/>
          <p:cNvSpPr txBox="1"/>
          <p:nvPr/>
        </p:nvSpPr>
        <p:spPr>
          <a:xfrm>
            <a:off x="670890" y="3574775"/>
            <a:ext cx="1085021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¿Cuál de las siguientes afirmaciones describiría correctamente lo que se está haciendo?</a:t>
            </a:r>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b="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Nada, esto dará error de sintaxis por no seguir las reglas de programación</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Se está creando un diccionario de datos con valores aleatorios</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Se está creando un diccionario de datos con puntajes de pruebas de 3 personas</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Se está creando un objeto dataframe con puntajes de pruebas de 3 personas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16"/>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39" name="Google Shape;239;p16"/>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2</a:t>
            </a:r>
            <a:endParaRPr sz="3600" b="1">
              <a:solidFill>
                <a:srgbClr val="002060"/>
              </a:solidFill>
            </a:endParaRPr>
          </a:p>
        </p:txBody>
      </p:sp>
      <p:sp>
        <p:nvSpPr>
          <p:cNvPr id="240" name="Google Shape;240;p16"/>
          <p:cNvSpPr txBox="1">
            <a:spLocks noGrp="1"/>
          </p:cNvSpPr>
          <p:nvPr>
            <p:ph type="body" idx="1"/>
          </p:nvPr>
        </p:nvSpPr>
        <p:spPr>
          <a:xfrm>
            <a:off x="670890" y="1812249"/>
            <a:ext cx="10682910" cy="436471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latin typeface="Calibri"/>
                <a:ea typeface="Calibri"/>
                <a:cs typeface="Calibri"/>
                <a:sym typeface="Calibri"/>
              </a:rPr>
              <a:t>Mira el siguiente fragmento de código</a:t>
            </a:r>
            <a:endParaRPr sz="1800">
              <a:solidFill>
                <a:srgbClr val="0C0C0C"/>
              </a:solidFill>
              <a:latin typeface="Calibri"/>
              <a:ea typeface="Calibri"/>
              <a:cs typeface="Calibri"/>
              <a:sym typeface="Calibri"/>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241" name="Google Shape;241;p16"/>
          <p:cNvPicPr preferRelativeResize="0"/>
          <p:nvPr/>
        </p:nvPicPr>
        <p:blipFill rotWithShape="1">
          <a:blip r:embed="rId4">
            <a:alphaModFix/>
          </a:blip>
          <a:srcRect/>
          <a:stretch/>
        </p:blipFill>
        <p:spPr>
          <a:xfrm>
            <a:off x="2512323" y="2197543"/>
            <a:ext cx="7167353" cy="1061830"/>
          </a:xfrm>
          <a:prstGeom prst="rect">
            <a:avLst/>
          </a:prstGeom>
          <a:noFill/>
          <a:ln>
            <a:noFill/>
          </a:ln>
        </p:spPr>
      </p:pic>
      <p:sp>
        <p:nvSpPr>
          <p:cNvPr id="242" name="Google Shape;242;p16"/>
          <p:cNvSpPr txBox="1"/>
          <p:nvPr/>
        </p:nvSpPr>
        <p:spPr>
          <a:xfrm>
            <a:off x="670890" y="3307535"/>
            <a:ext cx="1085021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¿Cuál de las siguientes afirmaciones describiría correctamente lo que se está haciendo?</a:t>
            </a:r>
            <a:endParaRPr/>
          </a:p>
          <a:p>
            <a:pPr marL="0" marR="0" lvl="0" indent="0" algn="l" rtl="0">
              <a:spcBef>
                <a:spcPts val="0"/>
              </a:spcBef>
              <a:spcAft>
                <a:spcPts val="0"/>
              </a:spcAft>
              <a:buNone/>
            </a:pPr>
            <a:endParaRPr sz="1800" b="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Nada, esto dará error de sintaxis por no seguir las reglas de programación</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Se está creando un diccionario de datos con valores aleatorios</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Se está creando un diccionario de datos con puntajes de pruebas de 3 personas</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highlight>
                  <a:srgbClr val="FFFF00"/>
                </a:highlight>
                <a:latin typeface="Calibri"/>
                <a:ea typeface="Calibri"/>
                <a:cs typeface="Calibri"/>
                <a:sym typeface="Calibri"/>
              </a:rPr>
              <a:t>Se está creando un objeto dataframe con puntajes de pruebas de 3 personas</a:t>
            </a:r>
            <a:endParaRPr/>
          </a:p>
        </p:txBody>
      </p:sp>
      <p:sp>
        <p:nvSpPr>
          <p:cNvPr id="243" name="Google Shape;243;p16"/>
          <p:cNvSpPr txBox="1"/>
          <p:nvPr/>
        </p:nvSpPr>
        <p:spPr>
          <a:xfrm>
            <a:off x="503582" y="58803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u="none" strike="noStrike">
                <a:solidFill>
                  <a:srgbClr val="E4670A"/>
                </a:solidFill>
                <a:latin typeface="Calibri"/>
                <a:ea typeface="Calibri"/>
                <a:cs typeface="Calibri"/>
                <a:sym typeface="Calibri"/>
              </a:rPr>
              <a:t>Retroalimentación: así es, el objeto final debiera verse así</a:t>
            </a:r>
            <a:endParaRPr sz="1800" b="1">
              <a:solidFill>
                <a:srgbClr val="E4670A"/>
              </a:solidFill>
              <a:latin typeface="Calibri"/>
              <a:ea typeface="Calibri"/>
              <a:cs typeface="Calibri"/>
              <a:sym typeface="Calibri"/>
            </a:endParaRPr>
          </a:p>
        </p:txBody>
      </p:sp>
      <p:pic>
        <p:nvPicPr>
          <p:cNvPr id="244" name="Google Shape;244;p16"/>
          <p:cNvPicPr preferRelativeResize="0"/>
          <p:nvPr/>
        </p:nvPicPr>
        <p:blipFill rotWithShape="1">
          <a:blip r:embed="rId5">
            <a:alphaModFix/>
          </a:blip>
          <a:srcRect/>
          <a:stretch/>
        </p:blipFill>
        <p:spPr>
          <a:xfrm>
            <a:off x="6880258" y="5100512"/>
            <a:ext cx="2799418" cy="1434922"/>
          </a:xfrm>
          <a:prstGeom prst="rect">
            <a:avLst/>
          </a:prstGeom>
          <a:noFill/>
          <a:ln>
            <a:noFill/>
          </a:ln>
        </p:spPr>
      </p:pic>
      <p:cxnSp>
        <p:nvCxnSpPr>
          <p:cNvPr id="245" name="Google Shape;245;p16"/>
          <p:cNvCxnSpPr/>
          <p:nvPr/>
        </p:nvCxnSpPr>
        <p:spPr>
          <a:xfrm rot="10800000" flipH="1">
            <a:off x="6095999" y="5868739"/>
            <a:ext cx="670891" cy="196262"/>
          </a:xfrm>
          <a:prstGeom prst="straightConnector1">
            <a:avLst/>
          </a:prstGeom>
          <a:noFill/>
          <a:ln w="38100" cap="flat" cmpd="sng">
            <a:solidFill>
              <a:schemeClr val="dk1"/>
            </a:solidFill>
            <a:prstDash val="solid"/>
            <a:miter lim="800000"/>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17"/>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51" name="Google Shape;251;p17"/>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Cálculo de porcentajes en Python</a:t>
            </a:r>
            <a:endParaRPr sz="3600" b="1">
              <a:solidFill>
                <a:srgbClr val="002060"/>
              </a:solidFill>
            </a:endParaRPr>
          </a:p>
        </p:txBody>
      </p:sp>
      <p:sp>
        <p:nvSpPr>
          <p:cNvPr id="252" name="Google Shape;252;p17"/>
          <p:cNvSpPr txBox="1"/>
          <p:nvPr/>
        </p:nvSpPr>
        <p:spPr>
          <a:xfrm>
            <a:off x="463826" y="1690688"/>
            <a:ext cx="1126434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Teniendo esta tabla, podemos hacernos preguntas como ¿qué porcentaje de personas no recibieron recompensa? Esto implica sumar la</a:t>
            </a:r>
            <a:r>
              <a:rPr lang="es-419" sz="1800" b="1" i="0" u="none" strike="noStrike">
                <a:solidFill>
                  <a:srgbClr val="000000"/>
                </a:solidFill>
                <a:latin typeface="Calibri"/>
                <a:ea typeface="Calibri"/>
                <a:cs typeface="Calibri"/>
                <a:sym typeface="Calibri"/>
              </a:rPr>
              <a:t> fila completa de personas sin recompensa </a:t>
            </a:r>
            <a:r>
              <a:rPr lang="es-419" sz="1800" b="0" i="0" u="none" strike="noStrike">
                <a:solidFill>
                  <a:srgbClr val="000000"/>
                </a:solidFill>
                <a:latin typeface="Calibri"/>
                <a:ea typeface="Calibri"/>
                <a:cs typeface="Calibri"/>
                <a:sym typeface="Calibri"/>
              </a:rPr>
              <a:t>y dividirlo por el total de personas. Hay varias maneras de lograrlo, esta es una alternativa.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Para esto debemos obtener el total de personas. Para eso podemos obtener el total de personas por grupo, y luego sumar ese total.</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Para obtener los totales por grupo, los objetos dataframe tienen un método interno que permite sumar sus columnas: </a:t>
            </a:r>
            <a:r>
              <a:rPr lang="es-419" sz="1800" b="1" i="0" u="none" strike="noStrike">
                <a:solidFill>
                  <a:srgbClr val="9900FF"/>
                </a:solidFill>
                <a:latin typeface="Calibri"/>
                <a:ea typeface="Calibri"/>
                <a:cs typeface="Calibri"/>
                <a:sym typeface="Calibri"/>
              </a:rPr>
              <a:t>.sum()</a:t>
            </a:r>
            <a:r>
              <a:rPr lang="es-419" sz="1800" b="0" i="0" u="none" strike="noStrike">
                <a:solidFill>
                  <a:srgbClr val="000000"/>
                </a:solidFill>
                <a:latin typeface="Calibri"/>
                <a:ea typeface="Calibri"/>
                <a:cs typeface="Calibri"/>
                <a:sym typeface="Calibri"/>
              </a:rPr>
              <a:t>. Al invocarlo, tenemos la suma de filas</a:t>
            </a:r>
            <a:endParaRPr sz="1800" b="0" i="0" u="none" strike="noStrike" cap="none">
              <a:solidFill>
                <a:schemeClr val="dk1"/>
              </a:solidFill>
              <a:latin typeface="Calibri"/>
              <a:ea typeface="Calibri"/>
              <a:cs typeface="Calibri"/>
              <a:sym typeface="Calibri"/>
            </a:endParaRPr>
          </a:p>
        </p:txBody>
      </p:sp>
      <p:pic>
        <p:nvPicPr>
          <p:cNvPr id="253" name="Google Shape;253;p17"/>
          <p:cNvPicPr preferRelativeResize="0"/>
          <p:nvPr/>
        </p:nvPicPr>
        <p:blipFill rotWithShape="1">
          <a:blip r:embed="rId4">
            <a:alphaModFix/>
          </a:blip>
          <a:srcRect/>
          <a:stretch/>
        </p:blipFill>
        <p:spPr>
          <a:xfrm>
            <a:off x="1874355" y="4484379"/>
            <a:ext cx="3409028" cy="1169212"/>
          </a:xfrm>
          <a:prstGeom prst="rect">
            <a:avLst/>
          </a:prstGeom>
          <a:noFill/>
          <a:ln>
            <a:noFill/>
          </a:ln>
        </p:spPr>
      </p:pic>
      <p:pic>
        <p:nvPicPr>
          <p:cNvPr id="254" name="Google Shape;254;p17"/>
          <p:cNvPicPr preferRelativeResize="0"/>
          <p:nvPr/>
        </p:nvPicPr>
        <p:blipFill rotWithShape="1">
          <a:blip r:embed="rId5">
            <a:alphaModFix/>
          </a:blip>
          <a:srcRect/>
          <a:stretch/>
        </p:blipFill>
        <p:spPr>
          <a:xfrm>
            <a:off x="5799707" y="4484379"/>
            <a:ext cx="2083079" cy="1169212"/>
          </a:xfrm>
          <a:prstGeom prst="rect">
            <a:avLst/>
          </a:prstGeom>
          <a:noFill/>
          <a:ln>
            <a:noFill/>
          </a:ln>
        </p:spPr>
      </p:pic>
      <p:cxnSp>
        <p:nvCxnSpPr>
          <p:cNvPr id="255" name="Google Shape;255;p17"/>
          <p:cNvCxnSpPr/>
          <p:nvPr/>
        </p:nvCxnSpPr>
        <p:spPr>
          <a:xfrm>
            <a:off x="4068417" y="5601574"/>
            <a:ext cx="0" cy="532440"/>
          </a:xfrm>
          <a:prstGeom prst="straightConnector1">
            <a:avLst/>
          </a:prstGeom>
          <a:noFill/>
          <a:ln w="38100" cap="flat" cmpd="sng">
            <a:solidFill>
              <a:schemeClr val="dk1"/>
            </a:solidFill>
            <a:prstDash val="solid"/>
            <a:miter lim="800000"/>
            <a:headEnd type="none" w="sm" len="sm"/>
            <a:tailEnd type="triangle" w="med" len="med"/>
          </a:ln>
        </p:spPr>
      </p:cxnSp>
      <p:cxnSp>
        <p:nvCxnSpPr>
          <p:cNvPr id="256" name="Google Shape;256;p17"/>
          <p:cNvCxnSpPr/>
          <p:nvPr/>
        </p:nvCxnSpPr>
        <p:spPr>
          <a:xfrm>
            <a:off x="4949686" y="5601574"/>
            <a:ext cx="0" cy="532440"/>
          </a:xfrm>
          <a:prstGeom prst="straightConnector1">
            <a:avLst/>
          </a:prstGeom>
          <a:noFill/>
          <a:ln w="38100" cap="flat" cmpd="sng">
            <a:solidFill>
              <a:schemeClr val="dk1"/>
            </a:solidFill>
            <a:prstDash val="solid"/>
            <a:miter lim="800000"/>
            <a:headEnd type="none" w="sm" len="sm"/>
            <a:tailEnd type="triangle" w="med" len="med"/>
          </a:ln>
        </p:spPr>
      </p:cxnSp>
      <p:sp>
        <p:nvSpPr>
          <p:cNvPr id="257" name="Google Shape;257;p17"/>
          <p:cNvSpPr txBox="1"/>
          <p:nvPr/>
        </p:nvSpPr>
        <p:spPr>
          <a:xfrm>
            <a:off x="1457739" y="6143171"/>
            <a:ext cx="6096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800" b="0" i="0" u="none" strike="noStrike">
                <a:solidFill>
                  <a:srgbClr val="000000"/>
                </a:solidFill>
                <a:latin typeface="Arial"/>
                <a:ea typeface="Arial"/>
                <a:cs typeface="Arial"/>
                <a:sym typeface="Arial"/>
              </a:rPr>
              <a:t>90</a:t>
            </a:r>
            <a:r>
              <a:rPr lang="es-419" sz="1800" i="0" u="none" strike="noStrike">
                <a:solidFill>
                  <a:srgbClr val="000000"/>
                </a:solidFill>
                <a:latin typeface="Arial"/>
                <a:ea typeface="Arial"/>
                <a:cs typeface="Arial"/>
                <a:sym typeface="Arial"/>
              </a:rPr>
              <a:t>        </a:t>
            </a:r>
            <a:r>
              <a:rPr lang="es-419" sz="1800" b="0" i="0" u="none" strike="noStrike">
                <a:solidFill>
                  <a:srgbClr val="000000"/>
                </a:solidFill>
                <a:latin typeface="Arial"/>
                <a:ea typeface="Arial"/>
                <a:cs typeface="Arial"/>
                <a:sym typeface="Arial"/>
              </a:rPr>
              <a:t>130</a:t>
            </a:r>
            <a:endParaRPr sz="1800" b="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18"/>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63" name="Google Shape;263;p18"/>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Cálculo de porcentajes en Python </a:t>
            </a:r>
            <a:endParaRPr sz="3600" b="1">
              <a:solidFill>
                <a:srgbClr val="002060"/>
              </a:solidFill>
            </a:endParaRPr>
          </a:p>
        </p:txBody>
      </p:sp>
      <p:sp>
        <p:nvSpPr>
          <p:cNvPr id="264" name="Google Shape;264;p18"/>
          <p:cNvSpPr txBox="1"/>
          <p:nvPr/>
        </p:nvSpPr>
        <p:spPr>
          <a:xfrm>
            <a:off x="463826" y="1690688"/>
            <a:ext cx="11264348"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800" b="0" i="0" u="none" strike="noStrike" cap="none">
                <a:solidFill>
                  <a:schemeClr val="dk1"/>
                </a:solidFill>
                <a:latin typeface="Calibri"/>
                <a:ea typeface="Calibri"/>
                <a:cs typeface="Calibri"/>
                <a:sym typeface="Calibri"/>
              </a:rPr>
              <a:t>Luego sumamos el total de cada columna y obtenemos el total de personas</a:t>
            </a:r>
            <a:endParaRPr/>
          </a:p>
        </p:txBody>
      </p:sp>
      <p:pic>
        <p:nvPicPr>
          <p:cNvPr id="265" name="Google Shape;265;p18"/>
          <p:cNvPicPr preferRelativeResize="0"/>
          <p:nvPr/>
        </p:nvPicPr>
        <p:blipFill rotWithShape="1">
          <a:blip r:embed="rId4">
            <a:alphaModFix/>
          </a:blip>
          <a:srcRect/>
          <a:stretch/>
        </p:blipFill>
        <p:spPr>
          <a:xfrm>
            <a:off x="3620359" y="2118704"/>
            <a:ext cx="4951282" cy="906117"/>
          </a:xfrm>
          <a:prstGeom prst="rect">
            <a:avLst/>
          </a:prstGeom>
          <a:noFill/>
          <a:ln>
            <a:noFill/>
          </a:ln>
        </p:spPr>
      </p:pic>
      <p:sp>
        <p:nvSpPr>
          <p:cNvPr id="266" name="Google Shape;266;p18"/>
          <p:cNvSpPr txBox="1"/>
          <p:nvPr/>
        </p:nvSpPr>
        <p:spPr>
          <a:xfrm>
            <a:off x="463826" y="3293443"/>
            <a:ext cx="112643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Hecho esto, para obtener el total de personas sin recompensa, lo que hacemos es indicar por medio del comando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r>
              <a:rPr lang="es-419" sz="1800" b="1" i="0" u="none" strike="noStrike">
                <a:solidFill>
                  <a:srgbClr val="9900FF"/>
                </a:solidFill>
                <a:latin typeface="Calibri"/>
                <a:ea typeface="Calibri"/>
                <a:cs typeface="Calibri"/>
                <a:sym typeface="Calibri"/>
              </a:rPr>
              <a:t>.loc[ ]</a:t>
            </a:r>
            <a:r>
              <a:rPr lang="es-419" sz="1800" b="0" i="0" u="none" strike="noStrike">
                <a:solidFill>
                  <a:srgbClr val="000000"/>
                </a:solidFill>
                <a:latin typeface="Calibri"/>
                <a:ea typeface="Calibri"/>
                <a:cs typeface="Calibri"/>
                <a:sym typeface="Calibri"/>
              </a:rPr>
              <a:t> el nombre o número de la fila que queremos recuperar.</a:t>
            </a:r>
            <a:endParaRPr sz="1800" b="0">
              <a:solidFill>
                <a:schemeClr val="dk1"/>
              </a:solidFill>
              <a:latin typeface="Calibri"/>
              <a:ea typeface="Calibri"/>
              <a:cs typeface="Calibri"/>
              <a:sym typeface="Calibri"/>
            </a:endParaRPr>
          </a:p>
        </p:txBody>
      </p:sp>
      <p:pic>
        <p:nvPicPr>
          <p:cNvPr id="267" name="Google Shape;267;p18"/>
          <p:cNvPicPr preferRelativeResize="0"/>
          <p:nvPr/>
        </p:nvPicPr>
        <p:blipFill rotWithShape="1">
          <a:blip r:embed="rId5">
            <a:alphaModFix/>
          </a:blip>
          <a:srcRect/>
          <a:stretch/>
        </p:blipFill>
        <p:spPr>
          <a:xfrm>
            <a:off x="1222543" y="4208396"/>
            <a:ext cx="3417591" cy="1172149"/>
          </a:xfrm>
          <a:prstGeom prst="rect">
            <a:avLst/>
          </a:prstGeom>
          <a:noFill/>
          <a:ln>
            <a:noFill/>
          </a:ln>
        </p:spPr>
      </p:pic>
      <p:pic>
        <p:nvPicPr>
          <p:cNvPr id="268" name="Google Shape;268;p18"/>
          <p:cNvPicPr preferRelativeResize="0"/>
          <p:nvPr/>
        </p:nvPicPr>
        <p:blipFill rotWithShape="1">
          <a:blip r:embed="rId6">
            <a:alphaModFix/>
          </a:blip>
          <a:srcRect/>
          <a:stretch/>
        </p:blipFill>
        <p:spPr>
          <a:xfrm>
            <a:off x="5742180" y="4208396"/>
            <a:ext cx="3529767" cy="1172149"/>
          </a:xfrm>
          <a:prstGeom prst="rect">
            <a:avLst/>
          </a:prstGeom>
          <a:noFill/>
          <a:ln>
            <a:noFill/>
          </a:ln>
        </p:spPr>
      </p:pic>
      <p:sp>
        <p:nvSpPr>
          <p:cNvPr id="269" name="Google Shape;269;p18"/>
          <p:cNvSpPr/>
          <p:nvPr/>
        </p:nvSpPr>
        <p:spPr>
          <a:xfrm>
            <a:off x="1222543" y="4794470"/>
            <a:ext cx="3417591" cy="267860"/>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8"/>
          <p:cNvSpPr/>
          <p:nvPr/>
        </p:nvSpPr>
        <p:spPr>
          <a:xfrm>
            <a:off x="6732104" y="4722533"/>
            <a:ext cx="397566" cy="39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19"/>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76" name="Google Shape;276;p19"/>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Cálculo de porcentajes en Python </a:t>
            </a:r>
            <a:endParaRPr sz="3600" b="1">
              <a:solidFill>
                <a:srgbClr val="002060"/>
              </a:solidFill>
            </a:endParaRPr>
          </a:p>
        </p:txBody>
      </p:sp>
      <p:sp>
        <p:nvSpPr>
          <p:cNvPr id="277" name="Google Shape;277;p19"/>
          <p:cNvSpPr txBox="1"/>
          <p:nvPr/>
        </p:nvSpPr>
        <p:spPr>
          <a:xfrm>
            <a:off x="463826" y="1690688"/>
            <a:ext cx="11264348"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800" b="0" i="0" u="none" strike="noStrike" cap="none">
                <a:solidFill>
                  <a:schemeClr val="dk1"/>
                </a:solidFill>
                <a:latin typeface="Calibri"/>
                <a:ea typeface="Calibri"/>
                <a:cs typeface="Calibri"/>
                <a:sym typeface="Calibri"/>
              </a:rPr>
              <a:t>Luego sumamos esta cantidad para obtener el total de personas sin recompensa.</a:t>
            </a:r>
            <a:endParaRPr/>
          </a:p>
        </p:txBody>
      </p:sp>
      <p:pic>
        <p:nvPicPr>
          <p:cNvPr id="278" name="Google Shape;278;p19"/>
          <p:cNvPicPr preferRelativeResize="0"/>
          <p:nvPr/>
        </p:nvPicPr>
        <p:blipFill rotWithShape="1">
          <a:blip r:embed="rId4">
            <a:alphaModFix/>
          </a:blip>
          <a:srcRect/>
          <a:stretch/>
        </p:blipFill>
        <p:spPr>
          <a:xfrm>
            <a:off x="2252779" y="2166336"/>
            <a:ext cx="7686442" cy="958739"/>
          </a:xfrm>
          <a:prstGeom prst="rect">
            <a:avLst/>
          </a:prstGeom>
          <a:noFill/>
          <a:ln>
            <a:noFill/>
          </a:ln>
        </p:spPr>
      </p:pic>
      <p:sp>
        <p:nvSpPr>
          <p:cNvPr id="279" name="Google Shape;279;p19"/>
          <p:cNvSpPr txBox="1"/>
          <p:nvPr/>
        </p:nvSpPr>
        <p:spPr>
          <a:xfrm>
            <a:off x="463826" y="320091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Finalmente con estos 2 valores, calculamos el porcentaje</a:t>
            </a:r>
            <a:endParaRPr sz="1800">
              <a:solidFill>
                <a:schemeClr val="dk1"/>
              </a:solidFill>
              <a:latin typeface="Calibri"/>
              <a:ea typeface="Calibri"/>
              <a:cs typeface="Calibri"/>
              <a:sym typeface="Calibri"/>
            </a:endParaRPr>
          </a:p>
        </p:txBody>
      </p:sp>
      <p:pic>
        <p:nvPicPr>
          <p:cNvPr id="280" name="Google Shape;280;p19"/>
          <p:cNvPicPr preferRelativeResize="0"/>
          <p:nvPr/>
        </p:nvPicPr>
        <p:blipFill rotWithShape="1">
          <a:blip r:embed="rId5">
            <a:alphaModFix/>
          </a:blip>
          <a:srcRect/>
          <a:stretch/>
        </p:blipFill>
        <p:spPr>
          <a:xfrm>
            <a:off x="2498956" y="3646091"/>
            <a:ext cx="7194088" cy="889379"/>
          </a:xfrm>
          <a:prstGeom prst="rect">
            <a:avLst/>
          </a:prstGeom>
          <a:noFill/>
          <a:ln>
            <a:noFill/>
          </a:ln>
        </p:spPr>
      </p:pic>
      <p:sp>
        <p:nvSpPr>
          <p:cNvPr id="281" name="Google Shape;281;p19"/>
          <p:cNvSpPr txBox="1"/>
          <p:nvPr/>
        </p:nvSpPr>
        <p:spPr>
          <a:xfrm>
            <a:off x="463826" y="4836289"/>
            <a:ext cx="108899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Y ahora sabemos que el 50% de personas no recibe recompensa. La secuencia completa se ve así</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95" name="Google Shape;95;p2"/>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Calibri"/>
              <a:buNone/>
            </a:pPr>
            <a:r>
              <a:rPr lang="es-419" b="1">
                <a:solidFill>
                  <a:srgbClr val="002060"/>
                </a:solidFill>
              </a:rPr>
              <a:t>Mapa de contenidos:</a:t>
            </a:r>
            <a:endParaRPr b="1">
              <a:solidFill>
                <a:srgbClr val="002060"/>
              </a:solidFill>
            </a:endParaRPr>
          </a:p>
        </p:txBody>
      </p:sp>
      <p:sp>
        <p:nvSpPr>
          <p:cNvPr id="96" name="Google Shape;96;p2"/>
          <p:cNvSpPr txBox="1"/>
          <p:nvPr/>
        </p:nvSpPr>
        <p:spPr>
          <a:xfrm>
            <a:off x="762000" y="1355500"/>
            <a:ext cx="10515600" cy="6703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u="none" strike="noStrike" cap="none">
                <a:solidFill>
                  <a:srgbClr val="000000"/>
                </a:solidFill>
                <a:latin typeface="Arial"/>
                <a:ea typeface="Arial"/>
                <a:cs typeface="Arial"/>
                <a:sym typeface="Arial"/>
              </a:rPr>
              <a:t>Los contenidos de este curso, se tratan en 6 sesiones o unidades, cuyos principales temas son los siguientes:</a:t>
            </a:r>
            <a:endParaRPr sz="1800">
              <a:solidFill>
                <a:schemeClr val="dk1"/>
              </a:solidFill>
              <a:latin typeface="Calibri"/>
              <a:ea typeface="Calibri"/>
              <a:cs typeface="Calibri"/>
              <a:sym typeface="Calibri"/>
            </a:endParaRPr>
          </a:p>
        </p:txBody>
      </p:sp>
      <p:sp>
        <p:nvSpPr>
          <p:cNvPr id="97" name="Google Shape;97;p2"/>
          <p:cNvSpPr/>
          <p:nvPr/>
        </p:nvSpPr>
        <p:spPr>
          <a:xfrm>
            <a:off x="1588603" y="2000268"/>
            <a:ext cx="4237891" cy="4304588"/>
          </a:xfrm>
          <a:prstGeom prst="rect">
            <a:avLst/>
          </a:prstGeom>
          <a:noFill/>
          <a:ln>
            <a:noFill/>
          </a:ln>
        </p:spPr>
        <p:txBody>
          <a:bodyPr spcFirstLastPara="1" wrap="square" lIns="68575" tIns="34275" rIns="68575" bIns="34275" anchor="t" anchorCtr="0">
            <a:noAutofit/>
          </a:bodyPr>
          <a:lstStyle/>
          <a:p>
            <a:pPr marL="127000" marR="0" lvl="0" indent="-127000" algn="l" rtl="0">
              <a:lnSpc>
                <a:spcPct val="100000"/>
              </a:lnSpc>
              <a:spcBef>
                <a:spcPts val="0"/>
              </a:spcBef>
              <a:spcAft>
                <a:spcPts val="0"/>
              </a:spcAft>
              <a:buClr>
                <a:srgbClr val="000000"/>
              </a:buClr>
              <a:buSzPts val="1400"/>
              <a:buFont typeface="Arial"/>
              <a:buNone/>
            </a:pPr>
            <a:r>
              <a:rPr lang="es-419" sz="1600" b="1" i="0" u="none" strike="noStrike" cap="none">
                <a:solidFill>
                  <a:srgbClr val="1E4E79"/>
                </a:solidFill>
                <a:latin typeface="Calibri"/>
                <a:ea typeface="Calibri"/>
                <a:cs typeface="Calibri"/>
                <a:sym typeface="Calibri"/>
              </a:rPr>
              <a:t>I. INTRODUCCIÓN A LA ESTADÍSTICA APLICADA CON PYTHON</a:t>
            </a:r>
            <a:endParaRPr sz="1600" b="1" i="0" u="none" strike="noStrike" cap="none">
              <a:solidFill>
                <a:srgbClr val="1E4E79"/>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Variables</a:t>
            </a:r>
            <a:endParaRPr sz="1600" b="0" i="0" u="none" strike="noStrike" cap="none">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Simulación de datos</a:t>
            </a:r>
            <a:endParaRPr sz="1600" b="0" i="0" u="none" strike="noStrike" cap="none">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800"/>
              <a:buFont typeface="Arial"/>
              <a:buNone/>
            </a:pPr>
            <a:r>
              <a:rPr lang="es-419" sz="1600" b="1" i="0" u="none" strike="noStrike" cap="none">
                <a:solidFill>
                  <a:srgbClr val="1E4E79"/>
                </a:solidFill>
                <a:latin typeface="Calibri"/>
                <a:ea typeface="Calibri"/>
                <a:cs typeface="Calibri"/>
                <a:sym typeface="Calibri"/>
              </a:rPr>
              <a:t>II. CÁLCULO DE ESTADÍSTICOS EN PYTHON</a:t>
            </a:r>
            <a:endParaRPr sz="1600" b="0" i="0" u="none" strike="noStrike" cap="none">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Moda</a:t>
            </a:r>
            <a:endParaRPr sz="1600" b="0" i="0" u="none" strike="noStrike" cap="none">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Mediana</a:t>
            </a:r>
            <a:endParaRPr sz="1600" b="0" i="0" u="none" strike="noStrike" cap="none">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b="0" i="0" u="none" strike="noStrike" cap="none">
                <a:solidFill>
                  <a:srgbClr val="222A35"/>
                </a:solidFill>
                <a:latin typeface="Calibri"/>
                <a:ea typeface="Calibri"/>
                <a:cs typeface="Calibri"/>
                <a:sym typeface="Calibri"/>
              </a:rPr>
              <a:t>Promedio</a:t>
            </a:r>
            <a:endParaRPr sz="1600" b="0" i="0" u="none" strike="noStrike" cap="none">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Desviación estándar</a:t>
            </a:r>
            <a:endParaRPr sz="160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800"/>
              <a:buFont typeface="Arial"/>
              <a:buNone/>
            </a:pPr>
            <a:r>
              <a:rPr lang="es-419" sz="1600" b="1" i="0" u="none" strike="noStrike" cap="none">
                <a:solidFill>
                  <a:srgbClr val="1E4E79"/>
                </a:solidFill>
                <a:latin typeface="Calibri"/>
                <a:ea typeface="Calibri"/>
                <a:cs typeface="Calibri"/>
                <a:sym typeface="Calibri"/>
              </a:rPr>
              <a:t>III. PORCENTAJES EN PYTHON</a:t>
            </a:r>
            <a:endParaRPr sz="1600" b="0" i="0" u="none" strike="noStrike" cap="none">
              <a:solidFill>
                <a:schemeClr val="dk1"/>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Porcentajes</a:t>
            </a:r>
            <a:endParaRPr sz="1600" b="0" i="0" u="none" strike="noStrike" cap="none">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Librería pandas y uso de dataframe</a:t>
            </a:r>
            <a:endParaRPr sz="1600" b="0" i="0" u="none" strike="noStrike" cap="none">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Cálculo de porcentajes en Python</a:t>
            </a:r>
            <a:endParaRPr sz="1600">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Analizando frecuencia y porcentajes</a:t>
            </a:r>
            <a:endParaRPr sz="1600">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b="0" i="0" u="none" strike="noStrike" cap="none">
                <a:solidFill>
                  <a:srgbClr val="222A35"/>
                </a:solidFill>
                <a:latin typeface="Calibri"/>
                <a:ea typeface="Calibri"/>
                <a:cs typeface="Calibri"/>
                <a:sym typeface="Calibri"/>
              </a:rPr>
              <a:t>Ley de números pequeños</a:t>
            </a:r>
            <a:endParaRPr sz="1600" b="0" i="0" u="none" strike="noStrike" cap="none">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p:txBody>
      </p:sp>
      <p:sp>
        <p:nvSpPr>
          <p:cNvPr id="98" name="Google Shape;98;p2"/>
          <p:cNvSpPr/>
          <p:nvPr/>
        </p:nvSpPr>
        <p:spPr>
          <a:xfrm>
            <a:off x="6365507" y="1953052"/>
            <a:ext cx="4237891" cy="44866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600" b="1" i="0" u="none" strike="noStrike" cap="none">
                <a:solidFill>
                  <a:srgbClr val="1E4E79"/>
                </a:solidFill>
                <a:latin typeface="Calibri"/>
                <a:ea typeface="Calibri"/>
                <a:cs typeface="Calibri"/>
                <a:sym typeface="Calibri"/>
              </a:rPr>
              <a:t>IV. PROBABILIDADES</a:t>
            </a:r>
            <a:endParaRPr sz="1600" b="0" i="0" u="none" strike="noStrike" cap="none">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Probabilidad</a:t>
            </a:r>
            <a:endParaRPr sz="160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Probabilidad teórica</a:t>
            </a:r>
            <a:endParaRPr sz="1600" b="0" i="0" u="none" strike="noStrike" cap="none">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a:t>
            </a:r>
            <a:r>
              <a:rPr lang="es-419" sz="1600" b="0" i="0" u="none" strike="noStrike" cap="none">
                <a:solidFill>
                  <a:srgbClr val="222A35"/>
                </a:solidFill>
                <a:latin typeface="Calibri"/>
                <a:ea typeface="Calibri"/>
                <a:cs typeface="Calibri"/>
                <a:sym typeface="Calibri"/>
              </a:rPr>
              <a:t>robabilidad empírica</a:t>
            </a:r>
            <a:endParaRPr sz="1600" b="0" i="0" u="none" strike="noStrike" cap="none">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Ley de los grandes números</a:t>
            </a:r>
            <a:endParaRPr sz="1600" b="1" i="0" u="none" strike="noStrike" cap="none">
              <a:solidFill>
                <a:srgbClr val="1E4E79"/>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Arial"/>
              <a:buNone/>
            </a:pPr>
            <a:endParaRPr sz="1600" b="1" i="0" u="none" strike="noStrike" cap="none">
              <a:solidFill>
                <a:srgbClr val="1E4E79"/>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Arial"/>
              <a:buNone/>
            </a:pPr>
            <a:r>
              <a:rPr lang="es-419" sz="1600" b="1" i="0" u="none" strike="noStrike" cap="none">
                <a:solidFill>
                  <a:srgbClr val="1E4E79"/>
                </a:solidFill>
                <a:latin typeface="Calibri"/>
                <a:ea typeface="Calibri"/>
                <a:cs typeface="Calibri"/>
                <a:sym typeface="Calibri"/>
              </a:rPr>
              <a:t>V. MANIPULANDO HOJAS DE CÁLCULO EN PYTHON</a:t>
            </a:r>
            <a:endParaRPr sz="1600" b="0" i="0" u="none" strike="noStrike" cap="none">
              <a:solidFill>
                <a:schemeClr val="dk1"/>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Importar archivos a Python</a:t>
            </a:r>
            <a:endParaRPr sz="1600" b="0" i="0" u="none" strike="noStrike" cap="none">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a:solidFill>
                  <a:srgbClr val="222A35"/>
                </a:solidFill>
                <a:latin typeface="Calibri"/>
                <a:ea typeface="Calibri"/>
                <a:cs typeface="Calibri"/>
                <a:sym typeface="Calibri"/>
              </a:rPr>
              <a:t>Manipular tablas de datos</a:t>
            </a:r>
            <a:endParaRPr sz="1600" b="0" i="0" u="none" strike="noStrike" cap="none">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419" sz="1600" b="1" i="0" u="none" strike="noStrike" cap="none">
                <a:solidFill>
                  <a:srgbClr val="1E4E79"/>
                </a:solidFill>
                <a:latin typeface="Calibri"/>
                <a:ea typeface="Calibri"/>
                <a:cs typeface="Calibri"/>
                <a:sym typeface="Calibri"/>
              </a:rPr>
              <a:t>VI. DESCRIBIENDO DATOS EN PYTHON</a:t>
            </a:r>
            <a:endParaRPr sz="1600" b="1" i="0" u="none" strike="noStrike" cap="none">
              <a:solidFill>
                <a:srgbClr val="1E4E79"/>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Agrupando datos</a:t>
            </a:r>
            <a:endParaRPr sz="160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Función de agregación</a:t>
            </a:r>
            <a:endParaRPr sz="160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Frecuencia</a:t>
            </a:r>
            <a:endParaRPr sz="160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Porcentaje</a:t>
            </a:r>
            <a:endParaRPr sz="160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a:solidFill>
                <a:srgbClr val="222A3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0"/>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87" name="Google Shape;287;p20"/>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Cálculo de porcentajes en Python </a:t>
            </a:r>
            <a:endParaRPr sz="3600" b="1">
              <a:solidFill>
                <a:srgbClr val="002060"/>
              </a:solidFill>
            </a:endParaRPr>
          </a:p>
        </p:txBody>
      </p:sp>
      <p:sp>
        <p:nvSpPr>
          <p:cNvPr id="288" name="Google Shape;288;p20"/>
          <p:cNvSpPr txBox="1"/>
          <p:nvPr/>
        </p:nvSpPr>
        <p:spPr>
          <a:xfrm>
            <a:off x="463825" y="1690715"/>
            <a:ext cx="11264400" cy="463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2000">
                <a:solidFill>
                  <a:schemeClr val="dk1"/>
                </a:solidFill>
                <a:latin typeface="Calibri"/>
                <a:ea typeface="Calibri"/>
                <a:cs typeface="Calibri"/>
                <a:sym typeface="Calibri"/>
              </a:rPr>
              <a:t>A continuación veremos un video de la secuencia completa del cálculo de porcentajes en Python.</a:t>
            </a:r>
            <a:endParaRPr sz="20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20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419" sz="2000">
                <a:solidFill>
                  <a:schemeClr val="dk1"/>
                </a:solidFill>
                <a:latin typeface="Calibri"/>
                <a:ea typeface="Calibri"/>
                <a:cs typeface="Calibri"/>
                <a:sym typeface="Calibri"/>
              </a:rPr>
              <a:t>Lo primero que haremos será ejecutar la línea tabla.sum para indicarle al programa que utilizaremos la función de suma, luego ejecutaremos el total de personas utilizando la función sum y podremos ver en nuestra tabla que nos muestra de forma automáticamente el resultado de la suma, luego ejecutaremos  el total sin recompensa y podremos ver que como resultado nos retorna 110 y finalmente vamos a ejecutar el total sin recompensa dividido total personas por cien y podremos ver el porcentaje que nos arroja, en este caso corresponde a un 50%  </a:t>
            </a:r>
            <a:endParaRPr sz="20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8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es-419" sz="2700" b="1">
                <a:solidFill>
                  <a:schemeClr val="dk1"/>
                </a:solidFill>
                <a:latin typeface="Calibri"/>
                <a:ea typeface="Calibri"/>
                <a:cs typeface="Calibri"/>
                <a:sym typeface="Calibri"/>
              </a:rPr>
              <a:t>Ver video </a:t>
            </a:r>
            <a:r>
              <a:rPr lang="es-419" sz="2700" b="1" u="sng">
                <a:solidFill>
                  <a:srgbClr val="00206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AQUÍ</a:t>
            </a:r>
            <a:endParaRPr sz="2700" b="1">
              <a:solidFill>
                <a:srgbClr val="00206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1"/>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294" name="Google Shape;294;p21"/>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3</a:t>
            </a:r>
            <a:endParaRPr sz="3600" b="1">
              <a:solidFill>
                <a:srgbClr val="002060"/>
              </a:solidFill>
            </a:endParaRPr>
          </a:p>
        </p:txBody>
      </p:sp>
      <p:sp>
        <p:nvSpPr>
          <p:cNvPr id="295" name="Google Shape;295;p21"/>
          <p:cNvSpPr txBox="1">
            <a:spLocks noGrp="1"/>
          </p:cNvSpPr>
          <p:nvPr>
            <p:ph type="body" idx="1"/>
          </p:nvPr>
        </p:nvSpPr>
        <p:spPr>
          <a:xfrm>
            <a:off x="838200" y="1825625"/>
            <a:ext cx="10515600" cy="43513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2000"/>
              <a:buNone/>
            </a:pPr>
            <a:r>
              <a:rPr lang="es-419" sz="2000" i="0" u="none" strike="noStrike">
                <a:solidFill>
                  <a:srgbClr val="0C0C0C"/>
                </a:solidFill>
              </a:rPr>
              <a:t>Las siguientes instrucciones</a:t>
            </a:r>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i="0" u="none" strike="noStrike">
              <a:solidFill>
                <a:srgbClr val="0C0C0C"/>
              </a:solidFill>
            </a:endParaRPr>
          </a:p>
          <a:p>
            <a:pPr marL="0" lvl="0" indent="0" algn="just" rtl="0">
              <a:lnSpc>
                <a:spcPct val="90000"/>
              </a:lnSpc>
              <a:spcBef>
                <a:spcPts val="0"/>
              </a:spcBef>
              <a:spcAft>
                <a:spcPts val="0"/>
              </a:spcAft>
              <a:buClr>
                <a:schemeClr val="dk1"/>
              </a:buClr>
              <a:buSzPts val="2000"/>
              <a:buNone/>
            </a:pPr>
            <a:endParaRPr sz="2000" i="0" u="none" strike="noStrike">
              <a:solidFill>
                <a:srgbClr val="0C0C0C"/>
              </a:solidFill>
            </a:endParaRPr>
          </a:p>
          <a:p>
            <a:pPr marL="0" lvl="0" indent="0" algn="just" rtl="0">
              <a:lnSpc>
                <a:spcPct val="90000"/>
              </a:lnSpc>
              <a:spcBef>
                <a:spcPts val="0"/>
              </a:spcBef>
              <a:spcAft>
                <a:spcPts val="0"/>
              </a:spcAft>
              <a:buClr>
                <a:srgbClr val="0C0C0C"/>
              </a:buClr>
              <a:buSzPts val="2000"/>
              <a:buNone/>
            </a:pPr>
            <a:r>
              <a:rPr lang="es-419" sz="2000" i="0" u="none" strike="noStrike">
                <a:solidFill>
                  <a:srgbClr val="0C0C0C"/>
                </a:solidFill>
              </a:rPr>
              <a:t>nos indicarían qué porcentaje representan las personas recompensadas del grupo A respecto del total de personas ¿Verdadero o Falso?</a:t>
            </a:r>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457200" algn="just" rtl="0">
              <a:lnSpc>
                <a:spcPct val="90000"/>
              </a:lnSpc>
              <a:spcBef>
                <a:spcPts val="0"/>
              </a:spcBef>
              <a:spcAft>
                <a:spcPts val="0"/>
              </a:spcAft>
              <a:buClr>
                <a:srgbClr val="0C0C0C"/>
              </a:buClr>
              <a:buSzPts val="2000"/>
              <a:buFont typeface="Calibri"/>
              <a:buAutoNum type="alphaUcPeriod"/>
            </a:pPr>
            <a:r>
              <a:rPr lang="es-419" sz="2000">
                <a:solidFill>
                  <a:srgbClr val="0C0C0C"/>
                </a:solidFill>
                <a:latin typeface="Calibri"/>
                <a:ea typeface="Calibri"/>
                <a:cs typeface="Calibri"/>
                <a:sym typeface="Calibri"/>
              </a:rPr>
              <a:t>Verdadero</a:t>
            </a:r>
            <a:endParaRPr/>
          </a:p>
          <a:p>
            <a:pPr marL="914400" lvl="1" indent="-457200" algn="just" rtl="0">
              <a:lnSpc>
                <a:spcPct val="90000"/>
              </a:lnSpc>
              <a:spcBef>
                <a:spcPts val="0"/>
              </a:spcBef>
              <a:spcAft>
                <a:spcPts val="0"/>
              </a:spcAft>
              <a:buClr>
                <a:srgbClr val="0C0C0C"/>
              </a:buClr>
              <a:buSzPts val="2000"/>
              <a:buFont typeface="Calibri"/>
              <a:buAutoNum type="alphaUcPeriod"/>
            </a:pPr>
            <a:r>
              <a:rPr lang="es-419" sz="2000">
                <a:solidFill>
                  <a:srgbClr val="0C0C0C"/>
                </a:solidFill>
                <a:latin typeface="Calibri"/>
                <a:ea typeface="Calibri"/>
                <a:cs typeface="Calibri"/>
                <a:sym typeface="Calibri"/>
              </a:rPr>
              <a:t>Falso</a:t>
            </a:r>
            <a:endParaRPr/>
          </a:p>
        </p:txBody>
      </p:sp>
      <p:pic>
        <p:nvPicPr>
          <p:cNvPr id="296" name="Google Shape;296;p21"/>
          <p:cNvPicPr preferRelativeResize="0"/>
          <p:nvPr/>
        </p:nvPicPr>
        <p:blipFill rotWithShape="1">
          <a:blip r:embed="rId4">
            <a:alphaModFix/>
          </a:blip>
          <a:srcRect/>
          <a:stretch/>
        </p:blipFill>
        <p:spPr>
          <a:xfrm>
            <a:off x="3713922" y="2210214"/>
            <a:ext cx="3707296" cy="6814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22"/>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02" name="Google Shape;302;p22"/>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3</a:t>
            </a:r>
            <a:endParaRPr sz="3600" b="1">
              <a:solidFill>
                <a:srgbClr val="002060"/>
              </a:solidFill>
            </a:endParaRPr>
          </a:p>
        </p:txBody>
      </p:sp>
      <p:sp>
        <p:nvSpPr>
          <p:cNvPr id="303" name="Google Shape;303;p22"/>
          <p:cNvSpPr txBox="1">
            <a:spLocks noGrp="1"/>
          </p:cNvSpPr>
          <p:nvPr>
            <p:ph type="body" idx="1"/>
          </p:nvPr>
        </p:nvSpPr>
        <p:spPr>
          <a:xfrm>
            <a:off x="838200" y="1825625"/>
            <a:ext cx="10515600" cy="43513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2000"/>
              <a:buNone/>
            </a:pPr>
            <a:r>
              <a:rPr lang="es-419" sz="2000" b="1" i="0" u="none" strike="noStrike">
                <a:solidFill>
                  <a:srgbClr val="0C0C0C"/>
                </a:solidFill>
              </a:rPr>
              <a:t>Respuesta correcta:</a:t>
            </a:r>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rgbClr val="0C0C0C"/>
              </a:buClr>
              <a:buSzPts val="2000"/>
              <a:buNone/>
            </a:pPr>
            <a:r>
              <a:rPr lang="es-419" sz="2000" i="0" u="none" strike="noStrike">
                <a:solidFill>
                  <a:srgbClr val="0C0C0C"/>
                </a:solidFill>
              </a:rPr>
              <a:t>Las siguientes instrucciones</a:t>
            </a:r>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0" lvl="0" indent="0" algn="just" rtl="0">
              <a:lnSpc>
                <a:spcPct val="90000"/>
              </a:lnSpc>
              <a:spcBef>
                <a:spcPts val="0"/>
              </a:spcBef>
              <a:spcAft>
                <a:spcPts val="0"/>
              </a:spcAft>
              <a:buClr>
                <a:schemeClr val="dk1"/>
              </a:buClr>
              <a:buSzPts val="2000"/>
              <a:buNone/>
            </a:pPr>
            <a:endParaRPr sz="2000" i="0" u="none" strike="noStrike">
              <a:solidFill>
                <a:srgbClr val="0C0C0C"/>
              </a:solidFill>
            </a:endParaRPr>
          </a:p>
          <a:p>
            <a:pPr marL="0" lvl="0" indent="0" algn="just" rtl="0">
              <a:lnSpc>
                <a:spcPct val="90000"/>
              </a:lnSpc>
              <a:spcBef>
                <a:spcPts val="0"/>
              </a:spcBef>
              <a:spcAft>
                <a:spcPts val="0"/>
              </a:spcAft>
              <a:buClr>
                <a:schemeClr val="dk1"/>
              </a:buClr>
              <a:buSzPts val="2000"/>
              <a:buNone/>
            </a:pPr>
            <a:endParaRPr sz="2000" i="0" u="none" strike="noStrike">
              <a:solidFill>
                <a:srgbClr val="0C0C0C"/>
              </a:solidFill>
            </a:endParaRPr>
          </a:p>
          <a:p>
            <a:pPr marL="0" lvl="0" indent="0" algn="just" rtl="0">
              <a:lnSpc>
                <a:spcPct val="90000"/>
              </a:lnSpc>
              <a:spcBef>
                <a:spcPts val="0"/>
              </a:spcBef>
              <a:spcAft>
                <a:spcPts val="0"/>
              </a:spcAft>
              <a:buClr>
                <a:srgbClr val="0C0C0C"/>
              </a:buClr>
              <a:buSzPts val="2000"/>
              <a:buNone/>
            </a:pPr>
            <a:r>
              <a:rPr lang="es-419" sz="2000" i="0" u="none" strike="noStrike">
                <a:solidFill>
                  <a:srgbClr val="0C0C0C"/>
                </a:solidFill>
              </a:rPr>
              <a:t>nos indicarían qué porcentaje representan las personas recompensadas del grupo A respecto del total de personas ¿Verdadero o Falso?</a:t>
            </a:r>
            <a:endParaRPr/>
          </a:p>
          <a:p>
            <a:pPr marL="0" lvl="0" indent="0" algn="just" rtl="0">
              <a:lnSpc>
                <a:spcPct val="90000"/>
              </a:lnSpc>
              <a:spcBef>
                <a:spcPts val="0"/>
              </a:spcBef>
              <a:spcAft>
                <a:spcPts val="0"/>
              </a:spcAft>
              <a:buClr>
                <a:schemeClr val="dk1"/>
              </a:buClr>
              <a:buSzPts val="2000"/>
              <a:buNone/>
            </a:pPr>
            <a:endParaRPr sz="2000">
              <a:solidFill>
                <a:srgbClr val="0C0C0C"/>
              </a:solidFill>
            </a:endParaRPr>
          </a:p>
          <a:p>
            <a:pPr marL="914400" lvl="1" indent="-457200" algn="just" rtl="0">
              <a:lnSpc>
                <a:spcPct val="90000"/>
              </a:lnSpc>
              <a:spcBef>
                <a:spcPts val="0"/>
              </a:spcBef>
              <a:spcAft>
                <a:spcPts val="0"/>
              </a:spcAft>
              <a:buClr>
                <a:srgbClr val="0C0C0C"/>
              </a:buClr>
              <a:buSzPts val="2000"/>
              <a:buFont typeface="Calibri"/>
              <a:buAutoNum type="alphaUcPeriod"/>
            </a:pPr>
            <a:r>
              <a:rPr lang="es-419" sz="2000">
                <a:solidFill>
                  <a:srgbClr val="0C0C0C"/>
                </a:solidFill>
                <a:highlight>
                  <a:srgbClr val="FFFF00"/>
                </a:highlight>
                <a:latin typeface="Calibri"/>
                <a:ea typeface="Calibri"/>
                <a:cs typeface="Calibri"/>
                <a:sym typeface="Calibri"/>
              </a:rPr>
              <a:t>Verdadero</a:t>
            </a:r>
            <a:endParaRPr/>
          </a:p>
          <a:p>
            <a:pPr marL="914400" lvl="1" indent="-457200" algn="just" rtl="0">
              <a:lnSpc>
                <a:spcPct val="90000"/>
              </a:lnSpc>
              <a:spcBef>
                <a:spcPts val="0"/>
              </a:spcBef>
              <a:spcAft>
                <a:spcPts val="0"/>
              </a:spcAft>
              <a:buClr>
                <a:srgbClr val="0C0C0C"/>
              </a:buClr>
              <a:buSzPts val="2000"/>
              <a:buFont typeface="Calibri"/>
              <a:buAutoNum type="alphaUcPeriod"/>
            </a:pPr>
            <a:r>
              <a:rPr lang="es-419" sz="2000">
                <a:solidFill>
                  <a:srgbClr val="0C0C0C"/>
                </a:solidFill>
                <a:latin typeface="Calibri"/>
                <a:ea typeface="Calibri"/>
                <a:cs typeface="Calibri"/>
                <a:sym typeface="Calibri"/>
              </a:rPr>
              <a:t>Falso</a:t>
            </a:r>
            <a:endParaRPr/>
          </a:p>
        </p:txBody>
      </p:sp>
      <p:pic>
        <p:nvPicPr>
          <p:cNvPr id="304" name="Google Shape;304;p22"/>
          <p:cNvPicPr preferRelativeResize="0"/>
          <p:nvPr/>
        </p:nvPicPr>
        <p:blipFill rotWithShape="1">
          <a:blip r:embed="rId4">
            <a:alphaModFix/>
          </a:blip>
          <a:srcRect/>
          <a:stretch/>
        </p:blipFill>
        <p:spPr>
          <a:xfrm>
            <a:off x="4242352" y="2747512"/>
            <a:ext cx="3707296" cy="6814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23"/>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10" name="Google Shape;310;p23"/>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Analizando frecuencias y porcentajes </a:t>
            </a:r>
            <a:endParaRPr sz="3600" b="1">
              <a:solidFill>
                <a:srgbClr val="002060"/>
              </a:solidFill>
            </a:endParaRPr>
          </a:p>
        </p:txBody>
      </p:sp>
      <p:sp>
        <p:nvSpPr>
          <p:cNvPr id="311" name="Google Shape;311;p23"/>
          <p:cNvSpPr txBox="1"/>
          <p:nvPr/>
        </p:nvSpPr>
        <p:spPr>
          <a:xfrm>
            <a:off x="494179" y="1718239"/>
            <a:ext cx="11264348"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800" b="0" i="0" u="none" strike="noStrike" cap="none">
                <a:solidFill>
                  <a:schemeClr val="dk1"/>
                </a:solidFill>
                <a:latin typeface="Calibri"/>
                <a:ea typeface="Calibri"/>
                <a:cs typeface="Calibri"/>
                <a:sym typeface="Calibri"/>
              </a:rPr>
              <a:t>Para efectos técnicos, la propiedad “.loc[ ]” nos permite explorar libremente un DataFrame. Su lógica es esta:</a:t>
            </a:r>
            <a:endParaRPr/>
          </a:p>
        </p:txBody>
      </p:sp>
      <p:pic>
        <p:nvPicPr>
          <p:cNvPr id="312" name="Google Shape;312;p23"/>
          <p:cNvPicPr preferRelativeResize="0"/>
          <p:nvPr/>
        </p:nvPicPr>
        <p:blipFill rotWithShape="1">
          <a:blip r:embed="rId4">
            <a:alphaModFix/>
          </a:blip>
          <a:srcRect/>
          <a:stretch/>
        </p:blipFill>
        <p:spPr>
          <a:xfrm>
            <a:off x="2551843" y="2152290"/>
            <a:ext cx="7088314" cy="369331"/>
          </a:xfrm>
          <a:prstGeom prst="rect">
            <a:avLst/>
          </a:prstGeom>
          <a:noFill/>
          <a:ln>
            <a:noFill/>
          </a:ln>
        </p:spPr>
      </p:pic>
      <p:sp>
        <p:nvSpPr>
          <p:cNvPr id="313" name="Google Shape;313;p23"/>
          <p:cNvSpPr txBox="1"/>
          <p:nvPr/>
        </p:nvSpPr>
        <p:spPr>
          <a:xfrm>
            <a:off x="494179" y="2693649"/>
            <a:ext cx="112643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Así podemos recuperar un valor o coordenada específica de nuestra tabla, por ejemplo, el número de personas recompensadas del grupo B.</a:t>
            </a:r>
            <a:endParaRPr sz="1800" b="0">
              <a:solidFill>
                <a:schemeClr val="dk1"/>
              </a:solidFill>
              <a:latin typeface="Calibri"/>
              <a:ea typeface="Calibri"/>
              <a:cs typeface="Calibri"/>
              <a:sym typeface="Calibri"/>
            </a:endParaRPr>
          </a:p>
        </p:txBody>
      </p:sp>
      <p:pic>
        <p:nvPicPr>
          <p:cNvPr id="314" name="Google Shape;314;p23"/>
          <p:cNvPicPr preferRelativeResize="0"/>
          <p:nvPr/>
        </p:nvPicPr>
        <p:blipFill rotWithShape="1">
          <a:blip r:embed="rId5">
            <a:alphaModFix/>
          </a:blip>
          <a:srcRect/>
          <a:stretch/>
        </p:blipFill>
        <p:spPr>
          <a:xfrm>
            <a:off x="3416288" y="3374428"/>
            <a:ext cx="5359424" cy="743047"/>
          </a:xfrm>
          <a:prstGeom prst="rect">
            <a:avLst/>
          </a:prstGeom>
          <a:noFill/>
          <a:ln>
            <a:noFill/>
          </a:ln>
        </p:spPr>
      </p:pic>
      <p:sp>
        <p:nvSpPr>
          <p:cNvPr id="315" name="Google Shape;315;p23"/>
          <p:cNvSpPr txBox="1"/>
          <p:nvPr/>
        </p:nvSpPr>
        <p:spPr>
          <a:xfrm>
            <a:off x="494178" y="4491711"/>
            <a:ext cx="108596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Ahora, no todo en los porcentajes es tan intuitivo, existen ciertas excepciones o formas de abordar los porcentajes que pueden llevar a conclusiones contradictorias, sobre todo cuando estos tienen consecuencias sociales.</a:t>
            </a:r>
            <a:endParaRPr sz="1800" b="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24"/>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21" name="Google Shape;321;p24"/>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Analizando frecuencias y porcentajes </a:t>
            </a:r>
            <a:endParaRPr sz="3600" b="1">
              <a:solidFill>
                <a:srgbClr val="002060"/>
              </a:solidFill>
            </a:endParaRPr>
          </a:p>
        </p:txBody>
      </p:sp>
      <p:sp>
        <p:nvSpPr>
          <p:cNvPr id="322" name="Google Shape;322;p24"/>
          <p:cNvSpPr txBox="1"/>
          <p:nvPr/>
        </p:nvSpPr>
        <p:spPr>
          <a:xfrm>
            <a:off x="494179" y="1718239"/>
            <a:ext cx="11264348"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800" b="0" i="0" u="none" strike="noStrike" cap="none">
                <a:solidFill>
                  <a:schemeClr val="dk1"/>
                </a:solidFill>
                <a:latin typeface="Calibri"/>
                <a:ea typeface="Calibri"/>
                <a:cs typeface="Calibri"/>
                <a:sym typeface="Calibri"/>
              </a:rPr>
              <a:t>Por ejemplo, ante la pregunta ¿qué grupo es más o menos recompensado? El grupo B podría argumentar que ellos son menos recompensados, dado que el 55% de ellos no recibe recompensa con respecto al total.</a:t>
            </a:r>
            <a:endParaRPr/>
          </a:p>
        </p:txBody>
      </p:sp>
      <p:pic>
        <p:nvPicPr>
          <p:cNvPr id="323" name="Google Shape;323;p24"/>
          <p:cNvPicPr preferRelativeResize="0"/>
          <p:nvPr/>
        </p:nvPicPr>
        <p:blipFill rotWithShape="1">
          <a:blip r:embed="rId4">
            <a:alphaModFix/>
          </a:blip>
          <a:srcRect/>
          <a:stretch/>
        </p:blipFill>
        <p:spPr>
          <a:xfrm>
            <a:off x="2282647" y="2392121"/>
            <a:ext cx="7626706" cy="646331"/>
          </a:xfrm>
          <a:prstGeom prst="rect">
            <a:avLst/>
          </a:prstGeom>
          <a:noFill/>
          <a:ln>
            <a:noFill/>
          </a:ln>
        </p:spPr>
      </p:pic>
      <p:sp>
        <p:nvSpPr>
          <p:cNvPr id="324" name="Google Shape;324;p24"/>
          <p:cNvSpPr txBox="1"/>
          <p:nvPr/>
        </p:nvSpPr>
        <p:spPr>
          <a:xfrm>
            <a:off x="494179" y="3165363"/>
            <a:ext cx="1126434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No obstante, el grupo B también es el más numeroso, por lo que el grupo A podría responder que también son el grupo más recompensado, presentando alrededor del 32% de las recompensas en total, mientras que el grupo A solo obtiene cerca del 19%</a:t>
            </a:r>
            <a:endParaRPr sz="1800" b="0">
              <a:solidFill>
                <a:schemeClr val="dk1"/>
              </a:solidFill>
              <a:latin typeface="Calibri"/>
              <a:ea typeface="Calibri"/>
              <a:cs typeface="Calibri"/>
              <a:sym typeface="Calibri"/>
            </a:endParaRPr>
          </a:p>
        </p:txBody>
      </p:sp>
      <p:pic>
        <p:nvPicPr>
          <p:cNvPr id="325" name="Google Shape;325;p24"/>
          <p:cNvPicPr preferRelativeResize="0"/>
          <p:nvPr/>
        </p:nvPicPr>
        <p:blipFill rotWithShape="1">
          <a:blip r:embed="rId5">
            <a:alphaModFix/>
          </a:blip>
          <a:srcRect/>
          <a:stretch/>
        </p:blipFill>
        <p:spPr>
          <a:xfrm>
            <a:off x="2483338" y="4071487"/>
            <a:ext cx="7225324" cy="1280077"/>
          </a:xfrm>
          <a:prstGeom prst="rect">
            <a:avLst/>
          </a:prstGeom>
          <a:noFill/>
          <a:ln>
            <a:noFill/>
          </a:ln>
        </p:spPr>
      </p:pic>
      <p:sp>
        <p:nvSpPr>
          <p:cNvPr id="326" name="Google Shape;326;p24"/>
          <p:cNvSpPr txBox="1"/>
          <p:nvPr/>
        </p:nvSpPr>
        <p:spPr>
          <a:xfrm>
            <a:off x="433473" y="5521335"/>
            <a:ext cx="1132505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Entonces ¿quién tiene razón? Tal vez una buena respuesta sea filtrando o </a:t>
            </a:r>
            <a:r>
              <a:rPr lang="es-419" sz="1800" b="1" i="0" u="none" strike="noStrike">
                <a:solidFill>
                  <a:srgbClr val="000000"/>
                </a:solidFill>
                <a:latin typeface="Calibri"/>
                <a:ea typeface="Calibri"/>
                <a:cs typeface="Calibri"/>
                <a:sym typeface="Calibri"/>
              </a:rPr>
              <a:t>condicionando</a:t>
            </a:r>
            <a:r>
              <a:rPr lang="es-419" sz="1800" b="0" i="0" u="none" strike="noStrike">
                <a:solidFill>
                  <a:srgbClr val="000000"/>
                </a:solidFill>
                <a:latin typeface="Calibri"/>
                <a:ea typeface="Calibri"/>
                <a:cs typeface="Calibri"/>
                <a:sym typeface="Calibri"/>
              </a:rPr>
              <a:t> el porcentaje por el grupo al que se pertenezca, así podemos reformular la pregunta de esta forma: si perteneces a determinado grupo ¿cuál es el porcentaje sin recompensa?</a:t>
            </a:r>
            <a:endParaRPr sz="1800" b="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25"/>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32" name="Google Shape;332;p25"/>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Analizando frecuencias y porcentajes </a:t>
            </a:r>
            <a:endParaRPr sz="3600" b="1">
              <a:solidFill>
                <a:srgbClr val="002060"/>
              </a:solidFill>
            </a:endParaRPr>
          </a:p>
        </p:txBody>
      </p:sp>
      <p:sp>
        <p:nvSpPr>
          <p:cNvPr id="333" name="Google Shape;333;p25"/>
          <p:cNvSpPr txBox="1"/>
          <p:nvPr/>
        </p:nvSpPr>
        <p:spPr>
          <a:xfrm>
            <a:off x="494179" y="1718239"/>
            <a:ext cx="11264348"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800" b="0" i="0" u="none" strike="noStrike">
                <a:solidFill>
                  <a:srgbClr val="000000"/>
                </a:solidFill>
                <a:latin typeface="Calibri"/>
                <a:ea typeface="Calibri"/>
                <a:cs typeface="Calibri"/>
                <a:sym typeface="Calibri"/>
              </a:rPr>
              <a:t>Esto en Python lo podemos calcular así:</a:t>
            </a:r>
            <a:endParaRPr sz="1800" b="0" i="0" u="none" strike="noStrike" cap="none">
              <a:solidFill>
                <a:schemeClr val="dk1"/>
              </a:solidFill>
              <a:latin typeface="Calibri"/>
              <a:ea typeface="Calibri"/>
              <a:cs typeface="Calibri"/>
              <a:sym typeface="Calibri"/>
            </a:endParaRPr>
          </a:p>
        </p:txBody>
      </p:sp>
      <p:pic>
        <p:nvPicPr>
          <p:cNvPr id="334" name="Google Shape;334;p25"/>
          <p:cNvPicPr preferRelativeResize="0"/>
          <p:nvPr/>
        </p:nvPicPr>
        <p:blipFill rotWithShape="1">
          <a:blip r:embed="rId4">
            <a:alphaModFix/>
          </a:blip>
          <a:srcRect/>
          <a:stretch/>
        </p:blipFill>
        <p:spPr>
          <a:xfrm>
            <a:off x="3706558" y="2092041"/>
            <a:ext cx="4778883" cy="1044229"/>
          </a:xfrm>
          <a:prstGeom prst="rect">
            <a:avLst/>
          </a:prstGeom>
          <a:noFill/>
          <a:ln>
            <a:noFill/>
          </a:ln>
        </p:spPr>
      </p:pic>
      <p:sp>
        <p:nvSpPr>
          <p:cNvPr id="335" name="Google Shape;335;p25"/>
          <p:cNvSpPr txBox="1"/>
          <p:nvPr/>
        </p:nvSpPr>
        <p:spPr>
          <a:xfrm>
            <a:off x="494179" y="3215456"/>
            <a:ext cx="1115448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Ya vimos que la función </a:t>
            </a:r>
            <a:r>
              <a:rPr lang="es-419" sz="1800" b="1" i="0" u="none" strike="noStrike">
                <a:solidFill>
                  <a:srgbClr val="9900FF"/>
                </a:solidFill>
                <a:latin typeface="Calibri"/>
                <a:ea typeface="Calibri"/>
                <a:cs typeface="Calibri"/>
                <a:sym typeface="Calibri"/>
              </a:rPr>
              <a:t>.sum() </a:t>
            </a:r>
            <a:r>
              <a:rPr lang="es-419" sz="1800" b="0" i="0" u="none" strike="noStrike">
                <a:solidFill>
                  <a:srgbClr val="000000"/>
                </a:solidFill>
                <a:latin typeface="Calibri"/>
                <a:ea typeface="Calibri"/>
                <a:cs typeface="Calibri"/>
                <a:sym typeface="Calibri"/>
              </a:rPr>
              <a:t>nos da el total de personas de cada grupo. Luego el método </a:t>
            </a:r>
            <a:r>
              <a:rPr lang="es-419" sz="1800" b="1" i="0" u="none" strike="noStrike">
                <a:solidFill>
                  <a:srgbClr val="9900FF"/>
                </a:solidFill>
                <a:latin typeface="Calibri"/>
                <a:ea typeface="Calibri"/>
                <a:cs typeface="Calibri"/>
                <a:sym typeface="Calibri"/>
              </a:rPr>
              <a:t>.loc[</a:t>
            </a:r>
            <a:r>
              <a:rPr lang="es-419" sz="1800" b="0" i="0" u="none" strike="noStrike">
                <a:solidFill>
                  <a:srgbClr val="548135"/>
                </a:solidFill>
                <a:latin typeface="Calibri"/>
                <a:ea typeface="Calibri"/>
                <a:cs typeface="Calibri"/>
                <a:sym typeface="Calibri"/>
              </a:rPr>
              <a:t>“sin recompensa”</a:t>
            </a:r>
            <a:r>
              <a:rPr lang="es-419" sz="1800" b="1" i="0" u="none" strike="noStrike">
                <a:solidFill>
                  <a:srgbClr val="9900FF"/>
                </a:solidFill>
                <a:latin typeface="Calibri"/>
                <a:ea typeface="Calibri"/>
                <a:cs typeface="Calibri"/>
                <a:sym typeface="Calibri"/>
              </a:rPr>
              <a:t>]</a:t>
            </a:r>
            <a:r>
              <a:rPr lang="es-419" sz="1800" b="0" i="0" u="none" strike="noStrike">
                <a:solidFill>
                  <a:srgbClr val="000000"/>
                </a:solidFill>
                <a:latin typeface="Calibri"/>
                <a:ea typeface="Calibri"/>
                <a:cs typeface="Calibri"/>
                <a:sym typeface="Calibri"/>
              </a:rPr>
              <a:t> nos da el total de personas no recompensadas de cada grupo.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Lo que estamos haciendo es </a:t>
            </a:r>
            <a:r>
              <a:rPr lang="es-419" sz="1800" b="1" i="0" u="none" strike="noStrike">
                <a:solidFill>
                  <a:srgbClr val="000000"/>
                </a:solidFill>
                <a:latin typeface="Calibri"/>
                <a:ea typeface="Calibri"/>
                <a:cs typeface="Calibri"/>
                <a:sym typeface="Calibri"/>
              </a:rPr>
              <a:t>calcular la frecuencia</a:t>
            </a:r>
            <a:r>
              <a:rPr lang="es-419" sz="1800" b="0" i="0" u="none" strike="noStrike">
                <a:solidFill>
                  <a:srgbClr val="000000"/>
                </a:solidFill>
                <a:latin typeface="Calibri"/>
                <a:ea typeface="Calibri"/>
                <a:cs typeface="Calibri"/>
                <a:sym typeface="Calibri"/>
              </a:rPr>
              <a:t> de estas personas por grupo y dividiendo por el total de personas del grupo respectivo. </a:t>
            </a:r>
            <a:endParaRPr sz="1800" b="0">
              <a:solidFill>
                <a:schemeClr val="dk1"/>
              </a:solidFill>
              <a:latin typeface="Calibri"/>
              <a:ea typeface="Calibri"/>
              <a:cs typeface="Calibri"/>
              <a:sym typeface="Calibri"/>
            </a:endParaRPr>
          </a:p>
        </p:txBody>
      </p:sp>
      <p:pic>
        <p:nvPicPr>
          <p:cNvPr id="336" name="Google Shape;336;p25"/>
          <p:cNvPicPr preferRelativeResize="0"/>
          <p:nvPr/>
        </p:nvPicPr>
        <p:blipFill rotWithShape="1">
          <a:blip r:embed="rId5">
            <a:alphaModFix/>
          </a:blip>
          <a:srcRect/>
          <a:stretch/>
        </p:blipFill>
        <p:spPr>
          <a:xfrm>
            <a:off x="2715666" y="4692784"/>
            <a:ext cx="1981783" cy="1112356"/>
          </a:xfrm>
          <a:prstGeom prst="rect">
            <a:avLst/>
          </a:prstGeom>
          <a:noFill/>
          <a:ln>
            <a:noFill/>
          </a:ln>
        </p:spPr>
      </p:pic>
      <p:pic>
        <p:nvPicPr>
          <p:cNvPr id="337" name="Google Shape;337;p25"/>
          <p:cNvPicPr preferRelativeResize="0"/>
          <p:nvPr/>
        </p:nvPicPr>
        <p:blipFill rotWithShape="1">
          <a:blip r:embed="rId6">
            <a:alphaModFix/>
          </a:blip>
          <a:srcRect/>
          <a:stretch/>
        </p:blipFill>
        <p:spPr>
          <a:xfrm>
            <a:off x="5464362" y="4692784"/>
            <a:ext cx="3264523" cy="1112356"/>
          </a:xfrm>
          <a:prstGeom prst="rect">
            <a:avLst/>
          </a:prstGeom>
          <a:noFill/>
          <a:ln>
            <a:noFill/>
          </a:ln>
        </p:spPr>
      </p:pic>
      <p:cxnSp>
        <p:nvCxnSpPr>
          <p:cNvPr id="338" name="Google Shape;338;p25"/>
          <p:cNvCxnSpPr/>
          <p:nvPr/>
        </p:nvCxnSpPr>
        <p:spPr>
          <a:xfrm>
            <a:off x="4068417" y="5248962"/>
            <a:ext cx="1364974" cy="0"/>
          </a:xfrm>
          <a:prstGeom prst="straightConnector1">
            <a:avLst/>
          </a:prstGeom>
          <a:noFill/>
          <a:ln w="38100" cap="flat" cmpd="sng">
            <a:solidFill>
              <a:srgbClr val="FF0000"/>
            </a:solidFill>
            <a:prstDash val="solid"/>
            <a:miter lim="800000"/>
            <a:headEnd type="none" w="sm" len="sm"/>
            <a:tailEnd type="triangle" w="med" len="med"/>
          </a:ln>
        </p:spPr>
      </p:cxnSp>
      <p:cxnSp>
        <p:nvCxnSpPr>
          <p:cNvPr id="339" name="Google Shape;339;p25"/>
          <p:cNvCxnSpPr/>
          <p:nvPr/>
        </p:nvCxnSpPr>
        <p:spPr>
          <a:xfrm>
            <a:off x="4068417" y="5446643"/>
            <a:ext cx="135618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340" name="Google Shape;340;p25"/>
          <p:cNvCxnSpPr/>
          <p:nvPr/>
        </p:nvCxnSpPr>
        <p:spPr>
          <a:xfrm rot="10800000" flipH="1">
            <a:off x="6745357" y="4913953"/>
            <a:ext cx="2637182" cy="345658"/>
          </a:xfrm>
          <a:prstGeom prst="straightConnector1">
            <a:avLst/>
          </a:prstGeom>
          <a:noFill/>
          <a:ln w="38100" cap="flat" cmpd="sng">
            <a:solidFill>
              <a:srgbClr val="FF0000"/>
            </a:solidFill>
            <a:prstDash val="solid"/>
            <a:miter lim="800000"/>
            <a:headEnd type="none" w="sm" len="sm"/>
            <a:tailEnd type="triangle" w="med" len="med"/>
          </a:ln>
        </p:spPr>
      </p:cxnSp>
      <p:cxnSp>
        <p:nvCxnSpPr>
          <p:cNvPr id="341" name="Google Shape;341;p25"/>
          <p:cNvCxnSpPr/>
          <p:nvPr/>
        </p:nvCxnSpPr>
        <p:spPr>
          <a:xfrm>
            <a:off x="6745357" y="5446643"/>
            <a:ext cx="2690192" cy="34138"/>
          </a:xfrm>
          <a:prstGeom prst="straightConnector1">
            <a:avLst/>
          </a:prstGeom>
          <a:noFill/>
          <a:ln w="38100" cap="flat" cmpd="sng">
            <a:solidFill>
              <a:srgbClr val="FF0000"/>
            </a:solidFill>
            <a:prstDash val="solid"/>
            <a:miter lim="800000"/>
            <a:headEnd type="none" w="sm" len="sm"/>
            <a:tailEnd type="triangle" w="med" len="med"/>
          </a:ln>
        </p:spPr>
      </p:cxnSp>
      <p:sp>
        <p:nvSpPr>
          <p:cNvPr id="342" name="Google Shape;342;p25"/>
          <p:cNvSpPr txBox="1"/>
          <p:nvPr/>
        </p:nvSpPr>
        <p:spPr>
          <a:xfrm>
            <a:off x="9476334" y="4659974"/>
            <a:ext cx="1877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50 ÷ 90 = 0.555</a:t>
            </a:r>
            <a:endParaRPr sz="1800" b="0">
              <a:solidFill>
                <a:schemeClr val="dk1"/>
              </a:solidFill>
              <a:latin typeface="Calibri"/>
              <a:ea typeface="Calibri"/>
              <a:cs typeface="Calibri"/>
              <a:sym typeface="Calibri"/>
            </a:endParaRPr>
          </a:p>
        </p:txBody>
      </p:sp>
      <p:sp>
        <p:nvSpPr>
          <p:cNvPr id="343" name="Google Shape;343;p25"/>
          <p:cNvSpPr txBox="1"/>
          <p:nvPr/>
        </p:nvSpPr>
        <p:spPr>
          <a:xfrm>
            <a:off x="9458002" y="5312029"/>
            <a:ext cx="17468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60 ÷ 130 = 0.461</a:t>
            </a:r>
            <a:endParaRPr sz="1800" b="0">
              <a:solidFill>
                <a:schemeClr val="dk1"/>
              </a:solidFill>
              <a:latin typeface="Calibri"/>
              <a:ea typeface="Calibri"/>
              <a:cs typeface="Calibri"/>
              <a:sym typeface="Calibri"/>
            </a:endParaRPr>
          </a:p>
        </p:txBody>
      </p:sp>
      <p:sp>
        <p:nvSpPr>
          <p:cNvPr id="344" name="Google Shape;344;p25"/>
          <p:cNvSpPr txBox="1"/>
          <p:nvPr/>
        </p:nvSpPr>
        <p:spPr>
          <a:xfrm>
            <a:off x="439246" y="5835055"/>
            <a:ext cx="1126434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Así podemos observar que si pertenecieras al grupo A, un 56% de las veces no serías recompensado, mientras que si pertenecieras al grupo B, un 46% de las veces, es decir, el grupo A en efecto es menos favorecido.</a:t>
            </a:r>
            <a:endParaRPr sz="1800" b="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6"/>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50" name="Google Shape;350;p26"/>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4  </a:t>
            </a:r>
            <a:endParaRPr sz="3600" b="1">
              <a:solidFill>
                <a:srgbClr val="002060"/>
              </a:solidFill>
            </a:endParaRPr>
          </a:p>
        </p:txBody>
      </p:sp>
      <p:sp>
        <p:nvSpPr>
          <p:cNvPr id="351" name="Google Shape;351;p26"/>
          <p:cNvSpPr txBox="1">
            <a:spLocks noGrp="1"/>
          </p:cNvSpPr>
          <p:nvPr>
            <p:ph type="body" idx="1"/>
          </p:nvPr>
        </p:nvSpPr>
        <p:spPr>
          <a:xfrm>
            <a:off x="838200" y="1569493"/>
            <a:ext cx="10515600" cy="460747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rPr>
              <a:t>En el caso anterior permite ver que los porcentajes a veces pueden enmascarar ciertas paradojas.</a:t>
            </a:r>
            <a:endParaRPr/>
          </a:p>
          <a:p>
            <a:pPr marL="0" lvl="0" indent="0" algn="just" rtl="0">
              <a:lnSpc>
                <a:spcPct val="90000"/>
              </a:lnSpc>
              <a:spcBef>
                <a:spcPts val="0"/>
              </a:spcBef>
              <a:spcAft>
                <a:spcPts val="0"/>
              </a:spcAft>
              <a:buClr>
                <a:schemeClr val="dk1"/>
              </a:buClr>
              <a:buSzPts val="1800"/>
              <a:buNone/>
            </a:pPr>
            <a:endParaRPr sz="1800" i="0" u="none" strike="noStrike">
              <a:solidFill>
                <a:srgbClr val="0C0C0C"/>
              </a:solidFill>
            </a:endParaRPr>
          </a:p>
          <a:p>
            <a:pPr marL="0" lvl="0" indent="0" algn="just" rtl="0">
              <a:lnSpc>
                <a:spcPct val="90000"/>
              </a:lnSpc>
              <a:spcBef>
                <a:spcPts val="0"/>
              </a:spcBef>
              <a:spcAft>
                <a:spcPts val="0"/>
              </a:spcAft>
              <a:buClr>
                <a:srgbClr val="0C0C0C"/>
              </a:buClr>
              <a:buSzPts val="1800"/>
              <a:buNone/>
            </a:pPr>
            <a:r>
              <a:rPr lang="es-419" sz="1800" i="0" u="none" strike="noStrike">
                <a:solidFill>
                  <a:srgbClr val="0C0C0C"/>
                </a:solidFill>
              </a:rPr>
              <a:t>Por ejemplo, si comienzo a vacunar a la gran mayoría de la población contra una enfermedad y luego comparo el porcentaje de infectados totales entre la población vacunada y no vacunada, voy a encontrar más infectados entre los vacunados que entre los no vacunados. Sin embargo, al tomar una muestra aleatoria de la población encontramos los siguientes datos.</a:t>
            </a:r>
            <a:endParaRPr/>
          </a:p>
          <a:p>
            <a:pPr marL="0" lvl="0" indent="0" algn="just" rtl="0">
              <a:lnSpc>
                <a:spcPct val="90000"/>
              </a:lnSpc>
              <a:spcBef>
                <a:spcPts val="0"/>
              </a:spcBef>
              <a:spcAft>
                <a:spcPts val="0"/>
              </a:spcAft>
              <a:buClr>
                <a:schemeClr val="dk1"/>
              </a:buClr>
              <a:buSzPts val="1800"/>
              <a:buNone/>
            </a:pPr>
            <a:endParaRPr sz="1800">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graphicFrame>
        <p:nvGraphicFramePr>
          <p:cNvPr id="352" name="Google Shape;352;p26"/>
          <p:cNvGraphicFramePr/>
          <p:nvPr>
            <p:extLst>
              <p:ext uri="{D42A27DB-BD31-4B8C-83A1-F6EECF244321}">
                <p14:modId xmlns:p14="http://schemas.microsoft.com/office/powerpoint/2010/main" val="3620760412"/>
              </p:ext>
            </p:extLst>
          </p:nvPr>
        </p:nvGraphicFramePr>
        <p:xfrm>
          <a:off x="2403603" y="3157096"/>
          <a:ext cx="7384800" cy="1432250"/>
        </p:xfrm>
        <a:graphic>
          <a:graphicData uri="http://schemas.openxmlformats.org/drawingml/2006/table">
            <a:tbl>
              <a:tblPr>
                <a:noFill/>
                <a:tableStyleId>{F02C50E0-9DD4-4299-BDA5-EFC49FA08F22}</a:tableStyleId>
              </a:tblPr>
              <a:tblGrid>
                <a:gridCol w="2461600">
                  <a:extLst>
                    <a:ext uri="{9D8B030D-6E8A-4147-A177-3AD203B41FA5}">
                      <a16:colId xmlns:a16="http://schemas.microsoft.com/office/drawing/2014/main" val="20000"/>
                    </a:ext>
                  </a:extLst>
                </a:gridCol>
                <a:gridCol w="2461600">
                  <a:extLst>
                    <a:ext uri="{9D8B030D-6E8A-4147-A177-3AD203B41FA5}">
                      <a16:colId xmlns:a16="http://schemas.microsoft.com/office/drawing/2014/main" val="20001"/>
                    </a:ext>
                  </a:extLst>
                </a:gridCol>
                <a:gridCol w="2461600">
                  <a:extLst>
                    <a:ext uri="{9D8B030D-6E8A-4147-A177-3AD203B41FA5}">
                      <a16:colId xmlns:a16="http://schemas.microsoft.com/office/drawing/2014/main" val="20002"/>
                    </a:ext>
                  </a:extLst>
                </a:gridCol>
              </a:tblGrid>
              <a:tr h="523150">
                <a:tc>
                  <a:txBody>
                    <a:bodyPr/>
                    <a:lstStyle/>
                    <a:p>
                      <a:pPr marL="0" marR="0" lvl="0" indent="0" algn="l" rtl="0">
                        <a:spcBef>
                          <a:spcPts val="0"/>
                        </a:spcBef>
                        <a:spcAft>
                          <a:spcPts val="0"/>
                        </a:spcAft>
                        <a:buNone/>
                      </a:pPr>
                      <a:r>
                        <a:rPr lang="es-419" sz="1800" u="none" strike="noStrike" cap="none"/>
                        <a:t> </a:t>
                      </a:r>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1" i="0" u="none" strike="noStrike" cap="none">
                          <a:solidFill>
                            <a:srgbClr val="000000"/>
                          </a:solidFill>
                          <a:latin typeface="Arial"/>
                          <a:ea typeface="Arial"/>
                          <a:cs typeface="Arial"/>
                          <a:sym typeface="Arial"/>
                        </a:rPr>
                        <a:t>Vacunados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1" i="0" u="none" strike="noStrike" cap="none">
                          <a:solidFill>
                            <a:srgbClr val="000000"/>
                          </a:solidFill>
                          <a:latin typeface="Arial"/>
                          <a:ea typeface="Arial"/>
                          <a:cs typeface="Arial"/>
                          <a:sym typeface="Arial"/>
                        </a:rPr>
                        <a:t>No vacunados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4550">
                <a:tc>
                  <a:txBody>
                    <a:bodyPr/>
                    <a:lstStyle/>
                    <a:p>
                      <a:pPr marL="0" marR="0" lvl="0" indent="0" algn="l" rtl="0">
                        <a:spcBef>
                          <a:spcPts val="0"/>
                        </a:spcBef>
                        <a:spcAft>
                          <a:spcPts val="0"/>
                        </a:spcAft>
                        <a:buNone/>
                      </a:pPr>
                      <a:r>
                        <a:rPr lang="es-419" sz="1400" b="1" i="0" u="none" strike="noStrike" cap="none">
                          <a:solidFill>
                            <a:srgbClr val="000000"/>
                          </a:solidFill>
                          <a:latin typeface="Arial"/>
                          <a:ea typeface="Arial"/>
                          <a:cs typeface="Arial"/>
                          <a:sym typeface="Arial"/>
                        </a:rPr>
                        <a:t>Infectados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dirty="0">
                          <a:solidFill>
                            <a:srgbClr val="000000"/>
                          </a:solidFill>
                          <a:latin typeface="Arial"/>
                          <a:ea typeface="Arial"/>
                          <a:cs typeface="Arial"/>
                          <a:sym typeface="Arial"/>
                        </a:rPr>
                        <a:t>110</a:t>
                      </a:r>
                      <a:endParaRPr sz="1800" u="none" strike="noStrike" cap="none" dirty="0"/>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a:solidFill>
                            <a:srgbClr val="000000"/>
                          </a:solidFill>
                          <a:latin typeface="Arial"/>
                          <a:ea typeface="Arial"/>
                          <a:cs typeface="Arial"/>
                          <a:sym typeface="Arial"/>
                        </a:rPr>
                        <a:t>95</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4550">
                <a:tc>
                  <a:txBody>
                    <a:bodyPr/>
                    <a:lstStyle/>
                    <a:p>
                      <a:pPr marL="0" marR="0" lvl="0" indent="0" algn="l" rtl="0">
                        <a:spcBef>
                          <a:spcPts val="0"/>
                        </a:spcBef>
                        <a:spcAft>
                          <a:spcPts val="0"/>
                        </a:spcAft>
                        <a:buNone/>
                      </a:pPr>
                      <a:r>
                        <a:rPr lang="es-419" sz="1400" b="1" i="0" u="none" strike="noStrike" cap="none">
                          <a:solidFill>
                            <a:srgbClr val="000000"/>
                          </a:solidFill>
                          <a:latin typeface="Arial"/>
                          <a:ea typeface="Arial"/>
                          <a:cs typeface="Arial"/>
                          <a:sym typeface="Arial"/>
                        </a:rPr>
                        <a:t>No infectados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dirty="0">
                          <a:solidFill>
                            <a:srgbClr val="000000"/>
                          </a:solidFill>
                          <a:latin typeface="Arial"/>
                          <a:ea typeface="Arial"/>
                          <a:cs typeface="Arial"/>
                          <a:sym typeface="Arial"/>
                        </a:rPr>
                        <a:t>500</a:t>
                      </a:r>
                      <a:endParaRPr sz="1800" u="none" strike="noStrike" cap="none" dirty="0"/>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dirty="0">
                          <a:solidFill>
                            <a:srgbClr val="000000"/>
                          </a:solidFill>
                          <a:latin typeface="Arial"/>
                          <a:ea typeface="Arial"/>
                          <a:cs typeface="Arial"/>
                          <a:sym typeface="Arial"/>
                        </a:rPr>
                        <a:t>100</a:t>
                      </a:r>
                      <a:endParaRPr sz="1800" u="none" strike="noStrike" cap="none" dirty="0"/>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3" name="Google Shape;353;p26"/>
          <p:cNvSpPr/>
          <p:nvPr/>
        </p:nvSpPr>
        <p:spPr>
          <a:xfrm>
            <a:off x="2781513" y="3542921"/>
            <a:ext cx="12453938" cy="5145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26"/>
          <p:cNvSpPr txBox="1"/>
          <p:nvPr/>
        </p:nvSpPr>
        <p:spPr>
          <a:xfrm>
            <a:off x="713188" y="4617181"/>
            <a:ext cx="1106482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Efectivamente hay más infectados entre los vacunados, pero ¿Esto implica que la vacuna es perjudicial? Replica el ejercicio anterior, con estos datos y evalúa la afirmación: </a:t>
            </a:r>
            <a:r>
              <a:rPr lang="es-419" sz="1800" b="1" i="0" u="none" strike="noStrike">
                <a:solidFill>
                  <a:srgbClr val="000000"/>
                </a:solidFill>
                <a:latin typeface="Calibri"/>
                <a:ea typeface="Calibri"/>
                <a:cs typeface="Calibri"/>
                <a:sym typeface="Calibri"/>
              </a:rPr>
              <a:t>Los vacunados se infectan en mayor proporción que los </a:t>
            </a:r>
            <a:r>
              <a:rPr lang="es-419" sz="1800" b="1" i="0" u="sng">
                <a:solidFill>
                  <a:srgbClr val="000000"/>
                </a:solidFill>
                <a:latin typeface="Calibri"/>
                <a:ea typeface="Calibri"/>
                <a:cs typeface="Calibri"/>
                <a:sym typeface="Calibri"/>
              </a:rPr>
              <a:t>no</a:t>
            </a:r>
            <a:r>
              <a:rPr lang="es-419" sz="1800" b="1" i="0" u="none" strike="noStrike">
                <a:solidFill>
                  <a:srgbClr val="000000"/>
                </a:solidFill>
                <a:latin typeface="Calibri"/>
                <a:ea typeface="Calibri"/>
                <a:cs typeface="Calibri"/>
                <a:sym typeface="Calibri"/>
              </a:rPr>
              <a:t> vacunados.</a:t>
            </a:r>
            <a:endParaRPr sz="1800">
              <a:solidFill>
                <a:schemeClr val="dk1"/>
              </a:solidFill>
              <a:latin typeface="Calibri"/>
              <a:ea typeface="Calibri"/>
              <a:cs typeface="Calibri"/>
              <a:sym typeface="Calibri"/>
            </a:endParaRPr>
          </a:p>
        </p:txBody>
      </p:sp>
      <p:sp>
        <p:nvSpPr>
          <p:cNvPr id="355" name="Google Shape;355;p26"/>
          <p:cNvSpPr txBox="1"/>
          <p:nvPr/>
        </p:nvSpPr>
        <p:spPr>
          <a:xfrm>
            <a:off x="838200" y="5658850"/>
            <a:ext cx="2177955" cy="6463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Verdadero</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Falso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27"/>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61" name="Google Shape;361;p27"/>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4  </a:t>
            </a:r>
            <a:endParaRPr sz="3600" b="1">
              <a:solidFill>
                <a:srgbClr val="002060"/>
              </a:solidFill>
            </a:endParaRPr>
          </a:p>
        </p:txBody>
      </p:sp>
      <p:sp>
        <p:nvSpPr>
          <p:cNvPr id="362" name="Google Shape;362;p27"/>
          <p:cNvSpPr txBox="1">
            <a:spLocks noGrp="1"/>
          </p:cNvSpPr>
          <p:nvPr>
            <p:ph type="body" idx="1"/>
          </p:nvPr>
        </p:nvSpPr>
        <p:spPr>
          <a:xfrm>
            <a:off x="413983" y="1433015"/>
            <a:ext cx="11412780" cy="505986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C0C0C"/>
              </a:buClr>
              <a:buSzPts val="2000"/>
              <a:buNone/>
            </a:pPr>
            <a:r>
              <a:rPr lang="es-419" sz="2000" b="1" i="0" u="none" strike="noStrike">
                <a:solidFill>
                  <a:srgbClr val="0C0C0C"/>
                </a:solidFill>
              </a:rPr>
              <a:t>Respuesta correcta: </a:t>
            </a:r>
            <a:endParaRPr/>
          </a:p>
          <a:p>
            <a:pPr marL="0" lvl="0" indent="0" algn="just" rtl="0">
              <a:lnSpc>
                <a:spcPct val="90000"/>
              </a:lnSpc>
              <a:spcBef>
                <a:spcPts val="0"/>
              </a:spcBef>
              <a:spcAft>
                <a:spcPts val="0"/>
              </a:spcAft>
              <a:buClr>
                <a:schemeClr val="dk1"/>
              </a:buClr>
              <a:buSzPts val="1800"/>
              <a:buNone/>
            </a:pPr>
            <a:endParaRPr sz="1800" i="0" u="none" strike="noStrike">
              <a:solidFill>
                <a:srgbClr val="0C0C0C"/>
              </a:solidFill>
            </a:endParaRPr>
          </a:p>
          <a:p>
            <a:pPr marL="0" lvl="0" indent="0" algn="just" rtl="0">
              <a:lnSpc>
                <a:spcPct val="90000"/>
              </a:lnSpc>
              <a:spcBef>
                <a:spcPts val="0"/>
              </a:spcBef>
              <a:spcAft>
                <a:spcPts val="0"/>
              </a:spcAft>
              <a:buClr>
                <a:srgbClr val="0C0C0C"/>
              </a:buClr>
              <a:buSzPts val="1600"/>
              <a:buNone/>
            </a:pPr>
            <a:r>
              <a:rPr lang="es-419" sz="1600" i="0" u="none" strike="noStrike">
                <a:solidFill>
                  <a:srgbClr val="0C0C0C"/>
                </a:solidFill>
              </a:rPr>
              <a:t>En el caso anterior permite ver que los porcentajes a veces pueden enmascarar ciertas paradojas.</a:t>
            </a:r>
            <a:endParaRPr/>
          </a:p>
          <a:p>
            <a:pPr marL="0" lvl="0" indent="0" algn="just" rtl="0">
              <a:lnSpc>
                <a:spcPct val="90000"/>
              </a:lnSpc>
              <a:spcBef>
                <a:spcPts val="0"/>
              </a:spcBef>
              <a:spcAft>
                <a:spcPts val="0"/>
              </a:spcAft>
              <a:buClr>
                <a:schemeClr val="dk1"/>
              </a:buClr>
              <a:buSzPts val="1600"/>
              <a:buNone/>
            </a:pPr>
            <a:endParaRPr sz="1600" i="0" u="none" strike="noStrike">
              <a:solidFill>
                <a:srgbClr val="0C0C0C"/>
              </a:solidFill>
            </a:endParaRPr>
          </a:p>
          <a:p>
            <a:pPr marL="0" lvl="0" indent="0" algn="just" rtl="0">
              <a:lnSpc>
                <a:spcPct val="90000"/>
              </a:lnSpc>
              <a:spcBef>
                <a:spcPts val="0"/>
              </a:spcBef>
              <a:spcAft>
                <a:spcPts val="0"/>
              </a:spcAft>
              <a:buClr>
                <a:srgbClr val="0C0C0C"/>
              </a:buClr>
              <a:buSzPts val="1600"/>
              <a:buNone/>
            </a:pPr>
            <a:r>
              <a:rPr lang="es-419" sz="1600" i="0" u="none" strike="noStrike">
                <a:solidFill>
                  <a:srgbClr val="0C0C0C"/>
                </a:solidFill>
              </a:rPr>
              <a:t>Por ejemplo, si comienzo a vacunar a la gran mayoría de la población contra una enfermedad y luego comparo el porcentaje de infectados totales entre la población vacunada y no vacunada, voy a encontrar más infectados entre los vacunados que entre los no vacunados. Sin embargo, al tomar una muestra aleatoria de la población encontramos los siguientes datos.</a:t>
            </a:r>
            <a:endParaRPr/>
          </a:p>
          <a:p>
            <a:pPr marL="0" lvl="0" indent="0" algn="just" rtl="0">
              <a:lnSpc>
                <a:spcPct val="90000"/>
              </a:lnSpc>
              <a:spcBef>
                <a:spcPts val="0"/>
              </a:spcBef>
              <a:spcAft>
                <a:spcPts val="0"/>
              </a:spcAft>
              <a:buClr>
                <a:schemeClr val="dk1"/>
              </a:buClr>
              <a:buSzPts val="1800"/>
              <a:buNone/>
            </a:pPr>
            <a:endParaRPr sz="1800">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graphicFrame>
        <p:nvGraphicFramePr>
          <p:cNvPr id="363" name="Google Shape;363;p27"/>
          <p:cNvGraphicFramePr/>
          <p:nvPr/>
        </p:nvGraphicFramePr>
        <p:xfrm>
          <a:off x="2539281" y="3155315"/>
          <a:ext cx="3000000" cy="3000000"/>
        </p:xfrm>
        <a:graphic>
          <a:graphicData uri="http://schemas.openxmlformats.org/drawingml/2006/table">
            <a:tbl>
              <a:tblPr>
                <a:noFill/>
                <a:tableStyleId>{F02C50E0-9DD4-4299-BDA5-EFC49FA08F22}</a:tableStyleId>
              </a:tblPr>
              <a:tblGrid>
                <a:gridCol w="2371150">
                  <a:extLst>
                    <a:ext uri="{9D8B030D-6E8A-4147-A177-3AD203B41FA5}">
                      <a16:colId xmlns:a16="http://schemas.microsoft.com/office/drawing/2014/main" val="20000"/>
                    </a:ext>
                  </a:extLst>
                </a:gridCol>
                <a:gridCol w="2371150">
                  <a:extLst>
                    <a:ext uri="{9D8B030D-6E8A-4147-A177-3AD203B41FA5}">
                      <a16:colId xmlns:a16="http://schemas.microsoft.com/office/drawing/2014/main" val="20001"/>
                    </a:ext>
                  </a:extLst>
                </a:gridCol>
                <a:gridCol w="2371150">
                  <a:extLst>
                    <a:ext uri="{9D8B030D-6E8A-4147-A177-3AD203B41FA5}">
                      <a16:colId xmlns:a16="http://schemas.microsoft.com/office/drawing/2014/main" val="20002"/>
                    </a:ext>
                  </a:extLst>
                </a:gridCol>
              </a:tblGrid>
              <a:tr h="451000">
                <a:tc>
                  <a:txBody>
                    <a:bodyPr/>
                    <a:lstStyle/>
                    <a:p>
                      <a:pPr marL="0" marR="0" lvl="0" indent="0" algn="l" rtl="0">
                        <a:spcBef>
                          <a:spcPts val="0"/>
                        </a:spcBef>
                        <a:spcAft>
                          <a:spcPts val="0"/>
                        </a:spcAft>
                        <a:buNone/>
                      </a:pPr>
                      <a:r>
                        <a:rPr lang="es-419" sz="1800" u="none" strike="noStrike" cap="none"/>
                        <a:t> </a:t>
                      </a:r>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1" i="0" u="none" strike="noStrike" cap="none">
                          <a:solidFill>
                            <a:srgbClr val="000000"/>
                          </a:solidFill>
                          <a:latin typeface="Arial"/>
                          <a:ea typeface="Arial"/>
                          <a:cs typeface="Arial"/>
                          <a:sym typeface="Arial"/>
                        </a:rPr>
                        <a:t>Vacunados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1" i="0" u="none" strike="noStrike" cap="none">
                          <a:solidFill>
                            <a:srgbClr val="000000"/>
                          </a:solidFill>
                          <a:latin typeface="Arial"/>
                          <a:ea typeface="Arial"/>
                          <a:cs typeface="Arial"/>
                          <a:sym typeface="Arial"/>
                        </a:rPr>
                        <a:t>No vacunados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1850">
                <a:tc>
                  <a:txBody>
                    <a:bodyPr/>
                    <a:lstStyle/>
                    <a:p>
                      <a:pPr marL="0" marR="0" lvl="0" indent="0" algn="l" rtl="0">
                        <a:spcBef>
                          <a:spcPts val="0"/>
                        </a:spcBef>
                        <a:spcAft>
                          <a:spcPts val="0"/>
                        </a:spcAft>
                        <a:buNone/>
                      </a:pPr>
                      <a:r>
                        <a:rPr lang="es-419" sz="1400" b="1" i="0" u="none" strike="noStrike" cap="none">
                          <a:solidFill>
                            <a:srgbClr val="000000"/>
                          </a:solidFill>
                          <a:latin typeface="Arial"/>
                          <a:ea typeface="Arial"/>
                          <a:cs typeface="Arial"/>
                          <a:sym typeface="Arial"/>
                        </a:rPr>
                        <a:t>Infectados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a:solidFill>
                            <a:srgbClr val="000000"/>
                          </a:solidFill>
                          <a:latin typeface="Arial"/>
                          <a:ea typeface="Arial"/>
                          <a:cs typeface="Arial"/>
                          <a:sym typeface="Arial"/>
                        </a:rPr>
                        <a:t>500</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a:solidFill>
                            <a:srgbClr val="000000"/>
                          </a:solidFill>
                          <a:latin typeface="Arial"/>
                          <a:ea typeface="Arial"/>
                          <a:cs typeface="Arial"/>
                          <a:sym typeface="Arial"/>
                        </a:rPr>
                        <a:t>95</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1850">
                <a:tc>
                  <a:txBody>
                    <a:bodyPr/>
                    <a:lstStyle/>
                    <a:p>
                      <a:pPr marL="0" marR="0" lvl="0" indent="0" algn="l" rtl="0">
                        <a:spcBef>
                          <a:spcPts val="0"/>
                        </a:spcBef>
                        <a:spcAft>
                          <a:spcPts val="0"/>
                        </a:spcAft>
                        <a:buNone/>
                      </a:pPr>
                      <a:r>
                        <a:rPr lang="es-419" sz="1400" b="1" i="0" u="none" strike="noStrike" cap="none">
                          <a:solidFill>
                            <a:srgbClr val="000000"/>
                          </a:solidFill>
                          <a:latin typeface="Arial"/>
                          <a:ea typeface="Arial"/>
                          <a:cs typeface="Arial"/>
                          <a:sym typeface="Arial"/>
                        </a:rPr>
                        <a:t>No infectados</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a:solidFill>
                            <a:srgbClr val="000000"/>
                          </a:solidFill>
                          <a:latin typeface="Arial"/>
                          <a:ea typeface="Arial"/>
                          <a:cs typeface="Arial"/>
                          <a:sym typeface="Arial"/>
                        </a:rPr>
                        <a:t>110</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s-419" sz="1400" b="0" i="0" u="none" strike="noStrike" cap="none">
                          <a:solidFill>
                            <a:srgbClr val="000000"/>
                          </a:solidFill>
                          <a:latin typeface="Arial"/>
                          <a:ea typeface="Arial"/>
                          <a:cs typeface="Arial"/>
                          <a:sym typeface="Arial"/>
                        </a:rPr>
                        <a:t>100</a:t>
                      </a:r>
                      <a:endParaRPr sz="1800" u="none" strike="noStrike" cap="none"/>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64" name="Google Shape;364;p27"/>
          <p:cNvSpPr/>
          <p:nvPr/>
        </p:nvSpPr>
        <p:spPr>
          <a:xfrm>
            <a:off x="2781513" y="3542921"/>
            <a:ext cx="12453938" cy="5145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7"/>
          <p:cNvSpPr txBox="1"/>
          <p:nvPr/>
        </p:nvSpPr>
        <p:spPr>
          <a:xfrm>
            <a:off x="413981" y="4540622"/>
            <a:ext cx="1136403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b="0" i="0" u="none" strike="noStrike">
                <a:solidFill>
                  <a:srgbClr val="000000"/>
                </a:solidFill>
                <a:latin typeface="Calibri"/>
                <a:ea typeface="Calibri"/>
                <a:cs typeface="Calibri"/>
                <a:sym typeface="Calibri"/>
              </a:rPr>
              <a:t>Efectivamente hay más infectados entre los vacunados, pero ¿Esto implica que la vacuna es perjudicial? Replica el ejercicio anterior, con estos datos y evalúa la afirmación: </a:t>
            </a:r>
            <a:r>
              <a:rPr lang="es-419" sz="1600" b="1" i="0" u="none" strike="noStrike">
                <a:solidFill>
                  <a:srgbClr val="000000"/>
                </a:solidFill>
                <a:latin typeface="Calibri"/>
                <a:ea typeface="Calibri"/>
                <a:cs typeface="Calibri"/>
                <a:sym typeface="Calibri"/>
              </a:rPr>
              <a:t>Los vacunados se infectan en mayor proporción que los </a:t>
            </a:r>
            <a:r>
              <a:rPr lang="es-419" sz="1600" b="1" i="0" u="sng">
                <a:solidFill>
                  <a:srgbClr val="000000"/>
                </a:solidFill>
                <a:latin typeface="Calibri"/>
                <a:ea typeface="Calibri"/>
                <a:cs typeface="Calibri"/>
                <a:sym typeface="Calibri"/>
              </a:rPr>
              <a:t>no</a:t>
            </a:r>
            <a:r>
              <a:rPr lang="es-419" sz="1600" b="1" i="0" u="none" strike="noStrike">
                <a:solidFill>
                  <a:srgbClr val="000000"/>
                </a:solidFill>
                <a:latin typeface="Calibri"/>
                <a:ea typeface="Calibri"/>
                <a:cs typeface="Calibri"/>
                <a:sym typeface="Calibri"/>
              </a:rPr>
              <a:t> vacunados.</a:t>
            </a:r>
            <a:endParaRPr sz="1600">
              <a:solidFill>
                <a:schemeClr val="dk1"/>
              </a:solidFill>
              <a:latin typeface="Calibri"/>
              <a:ea typeface="Calibri"/>
              <a:cs typeface="Calibri"/>
              <a:sym typeface="Calibri"/>
            </a:endParaRPr>
          </a:p>
        </p:txBody>
      </p:sp>
      <p:sp>
        <p:nvSpPr>
          <p:cNvPr id="366" name="Google Shape;366;p27"/>
          <p:cNvSpPr txBox="1"/>
          <p:nvPr/>
        </p:nvSpPr>
        <p:spPr>
          <a:xfrm>
            <a:off x="533145" y="5223585"/>
            <a:ext cx="2177955" cy="5847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1600"/>
              <a:buFont typeface="Calibri"/>
              <a:buAutoNum type="alphaUcPeriod"/>
            </a:pPr>
            <a:r>
              <a:rPr lang="es-419" sz="1600" b="0" i="0" u="none" strike="noStrike">
                <a:solidFill>
                  <a:srgbClr val="000000"/>
                </a:solidFill>
                <a:latin typeface="Calibri"/>
                <a:ea typeface="Calibri"/>
                <a:cs typeface="Calibri"/>
                <a:sym typeface="Calibri"/>
              </a:rPr>
              <a:t>Verdadero</a:t>
            </a:r>
            <a:endParaRPr/>
          </a:p>
          <a:p>
            <a:pPr marL="342900" marR="0" lvl="0" indent="-342900" algn="l" rtl="0">
              <a:spcBef>
                <a:spcPts val="0"/>
              </a:spcBef>
              <a:spcAft>
                <a:spcPts val="0"/>
              </a:spcAft>
              <a:buClr>
                <a:schemeClr val="dk1"/>
              </a:buClr>
              <a:buSzPts val="1600"/>
              <a:buFont typeface="Calibri"/>
              <a:buAutoNum type="alphaUcPeriod"/>
            </a:pPr>
            <a:r>
              <a:rPr lang="es-419" sz="1600" b="0" i="0" u="none" strike="noStrike">
                <a:solidFill>
                  <a:schemeClr val="dk1"/>
                </a:solidFill>
                <a:highlight>
                  <a:srgbClr val="FFFF00"/>
                </a:highlight>
                <a:latin typeface="Calibri"/>
                <a:ea typeface="Calibri"/>
                <a:cs typeface="Calibri"/>
                <a:sym typeface="Calibri"/>
              </a:rPr>
              <a:t>Falso</a:t>
            </a:r>
            <a:endParaRPr/>
          </a:p>
        </p:txBody>
      </p:sp>
      <p:sp>
        <p:nvSpPr>
          <p:cNvPr id="367" name="Google Shape;367;p27"/>
          <p:cNvSpPr txBox="1"/>
          <p:nvPr/>
        </p:nvSpPr>
        <p:spPr>
          <a:xfrm>
            <a:off x="2539281" y="5292855"/>
            <a:ext cx="899650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b="1">
                <a:solidFill>
                  <a:srgbClr val="E4670A"/>
                </a:solidFill>
                <a:latin typeface="Calibri"/>
                <a:ea typeface="Calibri"/>
                <a:cs typeface="Calibri"/>
                <a:sym typeface="Calibri"/>
              </a:rPr>
              <a:t>Retroalimentación</a:t>
            </a:r>
            <a:r>
              <a:rPr lang="es-419" sz="1600" b="1" i="0" u="none" strike="noStrike">
                <a:solidFill>
                  <a:srgbClr val="E4670A"/>
                </a:solidFill>
                <a:latin typeface="Calibri"/>
                <a:ea typeface="Calibri"/>
                <a:cs typeface="Calibri"/>
                <a:sym typeface="Calibri"/>
              </a:rPr>
              <a:t>: Efectivamente es falso, dado que la gran mayoría de la población está vacunada, es esperable que también encontremos más infectados en el grupo vacunado ya que la vacuna puede fallar en algunos casos, pero si comparamos la infección de cada grupo por separado, vemos que en la muestra no vacunada es bastante mayor a la vacunada</a:t>
            </a:r>
            <a:endParaRPr sz="1600" b="1">
              <a:solidFill>
                <a:srgbClr val="E4670A"/>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28"/>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73" name="Google Shape;373;p28"/>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Ley de números pequeños </a:t>
            </a:r>
            <a:endParaRPr sz="3600" b="1">
              <a:solidFill>
                <a:srgbClr val="002060"/>
              </a:solidFill>
            </a:endParaRPr>
          </a:p>
        </p:txBody>
      </p:sp>
      <p:sp>
        <p:nvSpPr>
          <p:cNvPr id="374" name="Google Shape;374;p28"/>
          <p:cNvSpPr txBox="1"/>
          <p:nvPr/>
        </p:nvSpPr>
        <p:spPr>
          <a:xfrm>
            <a:off x="494179" y="1718239"/>
            <a:ext cx="1126434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Por último, un problema común con los porcentajes, es lo que se conoce coloquialmente como “la ley de los números pequeños”. Ésta evidencia cómo pequeños cambios pueden verse amplificados a nivel porcentual en muestras pequeñas, aún cuando en cantidades totales o valores absolutos los cambios sean también pequeños.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Esto es un ejemplo extremo, pero es más claro. Digamos que tenemos 2 aldeas, una de 100 personas, y otra de 10.000.</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pic>
        <p:nvPicPr>
          <p:cNvPr id="375" name="Google Shape;375;p28"/>
          <p:cNvPicPr preferRelativeResize="0"/>
          <p:nvPr/>
        </p:nvPicPr>
        <p:blipFill rotWithShape="1">
          <a:blip r:embed="rId4">
            <a:alphaModFix/>
          </a:blip>
          <a:srcRect/>
          <a:stretch/>
        </p:blipFill>
        <p:spPr>
          <a:xfrm>
            <a:off x="4684332" y="3425333"/>
            <a:ext cx="2823334" cy="965242"/>
          </a:xfrm>
          <a:prstGeom prst="rect">
            <a:avLst/>
          </a:prstGeom>
          <a:noFill/>
          <a:ln>
            <a:noFill/>
          </a:ln>
        </p:spPr>
      </p:pic>
      <p:sp>
        <p:nvSpPr>
          <p:cNvPr id="376" name="Google Shape;376;p28"/>
          <p:cNvSpPr txBox="1"/>
          <p:nvPr/>
        </p:nvSpPr>
        <p:spPr>
          <a:xfrm>
            <a:off x="494178" y="4624074"/>
            <a:ext cx="1120364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Ambas aldeas buscan atraer habitantes, y con éxito, cada una ve un incremento en su población: La aldea 1 trajo un 30% más de personas, mientras que la aldea 2 trajo un 50% más. Almacenemos la cantidad de gente que atrajeron en variables. </a:t>
            </a: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29"/>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82" name="Google Shape;382;p29"/>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Ley de números pequeños </a:t>
            </a:r>
            <a:endParaRPr sz="3600" b="1">
              <a:solidFill>
                <a:srgbClr val="002060"/>
              </a:solidFill>
            </a:endParaRPr>
          </a:p>
        </p:txBody>
      </p:sp>
      <p:sp>
        <p:nvSpPr>
          <p:cNvPr id="383" name="Google Shape;383;p29"/>
          <p:cNvSpPr txBox="1"/>
          <p:nvPr/>
        </p:nvSpPr>
        <p:spPr>
          <a:xfrm>
            <a:off x="494179" y="1718239"/>
            <a:ext cx="1126434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Para esto calculamos la </a:t>
            </a:r>
            <a:r>
              <a:rPr lang="es-419" sz="1800" b="1" i="0" u="none" strike="noStrike">
                <a:solidFill>
                  <a:srgbClr val="FF0000"/>
                </a:solidFill>
                <a:latin typeface="Calibri"/>
                <a:ea typeface="Calibri"/>
                <a:cs typeface="Calibri"/>
                <a:sym typeface="Calibri"/>
              </a:rPr>
              <a:t>proporción</a:t>
            </a:r>
            <a:r>
              <a:rPr lang="es-419" sz="1800" b="0" i="0" u="none" strike="noStrike">
                <a:solidFill>
                  <a:srgbClr val="000000"/>
                </a:solidFill>
                <a:latin typeface="Calibri"/>
                <a:ea typeface="Calibri"/>
                <a:cs typeface="Calibri"/>
                <a:sym typeface="Calibri"/>
              </a:rPr>
              <a:t> de personas atraídas respecto del total de personas. Por cierto, la proporción es el porcentaje antes de multiplicar por 100. Extraemos esa proporción de incremento del total, y la guardamos en una variable.</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pic>
        <p:nvPicPr>
          <p:cNvPr id="384" name="Google Shape;384;p29"/>
          <p:cNvPicPr preferRelativeResize="0"/>
          <p:nvPr/>
        </p:nvPicPr>
        <p:blipFill rotWithShape="1">
          <a:blip r:embed="rId4">
            <a:alphaModFix/>
          </a:blip>
          <a:srcRect/>
          <a:stretch/>
        </p:blipFill>
        <p:spPr>
          <a:xfrm>
            <a:off x="1836530" y="2762384"/>
            <a:ext cx="3786719" cy="805957"/>
          </a:xfrm>
          <a:prstGeom prst="rect">
            <a:avLst/>
          </a:prstGeom>
          <a:noFill/>
          <a:ln>
            <a:noFill/>
          </a:ln>
        </p:spPr>
      </p:pic>
      <p:pic>
        <p:nvPicPr>
          <p:cNvPr id="385" name="Google Shape;385;p29"/>
          <p:cNvPicPr preferRelativeResize="0"/>
          <p:nvPr/>
        </p:nvPicPr>
        <p:blipFill rotWithShape="1">
          <a:blip r:embed="rId5">
            <a:alphaModFix/>
          </a:blip>
          <a:srcRect/>
          <a:stretch/>
        </p:blipFill>
        <p:spPr>
          <a:xfrm>
            <a:off x="6096000" y="2762384"/>
            <a:ext cx="4154842" cy="805956"/>
          </a:xfrm>
          <a:prstGeom prst="rect">
            <a:avLst/>
          </a:prstGeom>
          <a:noFill/>
          <a:ln>
            <a:noFill/>
          </a:ln>
        </p:spPr>
      </p:pic>
      <p:sp>
        <p:nvSpPr>
          <p:cNvPr id="386" name="Google Shape;386;p29"/>
          <p:cNvSpPr txBox="1"/>
          <p:nvPr/>
        </p:nvSpPr>
        <p:spPr>
          <a:xfrm>
            <a:off x="494179" y="4006055"/>
            <a:ext cx="1115448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Una primera mirada nos haría pensar que la aldea 2 tuvo más éxito, pues logró aumentar su población en un 50%, pero al imprimir los valores, veremos que en términos de personas, la aldea 1 logró atraer 60 veces más personas que la aldea 2 (3000 vs 50).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Esto se explica totalmente por las diferencias  de tamaño en las poblaciones comparadas. Un pequeño porcentaje de una cantidad enorme, es enorme </a:t>
            </a:r>
            <a:r>
              <a:rPr lang="es-419" sz="1800" b="1" i="0" u="none" strike="noStrike">
                <a:solidFill>
                  <a:srgbClr val="000000"/>
                </a:solidFill>
                <a:latin typeface="Calibri"/>
                <a:ea typeface="Calibri"/>
                <a:cs typeface="Calibri"/>
                <a:sym typeface="Calibri"/>
              </a:rPr>
              <a:t>en términos absolutos</a:t>
            </a:r>
            <a:r>
              <a:rPr lang="es-419" sz="1800" b="0" i="0" u="none" strike="noStrike">
                <a:solidFill>
                  <a:srgbClr val="000000"/>
                </a:solidFill>
                <a:latin typeface="Calibri"/>
                <a:ea typeface="Calibri"/>
                <a:cs typeface="Calibri"/>
                <a:sym typeface="Calibri"/>
              </a:rPr>
              <a:t>, y al revés, un porcentaje grande de una cantidad pequeña, sigue siendo una cantidad pequeña.</a:t>
            </a:r>
            <a:endParaRPr sz="1800" b="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04" name="Google Shape;104;p3"/>
          <p:cNvSpPr txBox="1">
            <a:spLocks noGrp="1"/>
          </p:cNvSpPr>
          <p:nvPr>
            <p:ph type="title"/>
          </p:nvPr>
        </p:nvSpPr>
        <p:spPr>
          <a:xfrm>
            <a:off x="838200" y="875186"/>
            <a:ext cx="10515600" cy="5107627"/>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Calibri"/>
              <a:buNone/>
            </a:pPr>
            <a:r>
              <a:rPr lang="es-419" b="1">
                <a:solidFill>
                  <a:srgbClr val="002060"/>
                </a:solidFill>
              </a:rPr>
              <a:t>UNIDAD 3:</a:t>
            </a:r>
            <a:br>
              <a:rPr lang="es-419" b="1">
                <a:solidFill>
                  <a:srgbClr val="002060"/>
                </a:solidFill>
              </a:rPr>
            </a:br>
            <a:br>
              <a:rPr lang="es-419" b="1">
                <a:solidFill>
                  <a:srgbClr val="002060"/>
                </a:solidFill>
              </a:rPr>
            </a:br>
            <a:r>
              <a:rPr lang="es-419" b="1">
                <a:solidFill>
                  <a:srgbClr val="002060"/>
                </a:solidFill>
              </a:rPr>
              <a:t>PORCENTAJES EN PYTHON</a:t>
            </a:r>
            <a:br>
              <a:rPr lang="es-419" b="1">
                <a:solidFill>
                  <a:srgbClr val="002060"/>
                </a:solidFill>
              </a:rPr>
            </a:br>
            <a:endParaRPr b="1">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30"/>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392" name="Google Shape;392;p30"/>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Ley de números pequeños </a:t>
            </a:r>
            <a:endParaRPr sz="3600" b="1">
              <a:solidFill>
                <a:srgbClr val="002060"/>
              </a:solidFill>
            </a:endParaRPr>
          </a:p>
        </p:txBody>
      </p:sp>
      <p:sp>
        <p:nvSpPr>
          <p:cNvPr id="393" name="Google Shape;393;p30"/>
          <p:cNvSpPr txBox="1"/>
          <p:nvPr/>
        </p:nvSpPr>
        <p:spPr>
          <a:xfrm>
            <a:off x="463826" y="1812249"/>
            <a:ext cx="1126434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Por último, es necesario precisar que es posible tener porcentajes superiores al 100%, que representan la totalidad de un grupo, más un valor extra. Por ejemplo, si tomamos el caso anterior de la aldea 2 de 100 personas, si esta hubiese atraído a 110 personas, habría tenido un incremento del 110%, lo cual puede plantearse así:</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pic>
        <p:nvPicPr>
          <p:cNvPr id="394" name="Google Shape;394;p30"/>
          <p:cNvPicPr preferRelativeResize="0"/>
          <p:nvPr/>
        </p:nvPicPr>
        <p:blipFill rotWithShape="1">
          <a:blip r:embed="rId4">
            <a:alphaModFix/>
          </a:blip>
          <a:srcRect/>
          <a:stretch/>
        </p:blipFill>
        <p:spPr>
          <a:xfrm>
            <a:off x="4390069" y="2934528"/>
            <a:ext cx="3411857" cy="988944"/>
          </a:xfrm>
          <a:prstGeom prst="rect">
            <a:avLst/>
          </a:prstGeom>
          <a:noFill/>
          <a:ln>
            <a:noFill/>
          </a:ln>
        </p:spPr>
      </p:pic>
      <p:sp>
        <p:nvSpPr>
          <p:cNvPr id="395" name="Google Shape;395;p30"/>
          <p:cNvSpPr txBox="1"/>
          <p:nvPr/>
        </p:nvSpPr>
        <p:spPr>
          <a:xfrm>
            <a:off x="463825" y="4396597"/>
            <a:ext cx="1126434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Este último elemento diferencia a los porcentajes de la probabilidad la cual está restringida de 0 a 1, ya que si bien estos conceptos pueden ser asociados, la probabilidad es un campo más amplio que nos permitirá explorar otros elementos en los datos, lo que veremos en la siguiente sesión.</a:t>
            </a:r>
            <a:endParaRPr sz="1800" b="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31"/>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401" name="Google Shape;401;p31"/>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3600" b="1">
                <a:solidFill>
                  <a:srgbClr val="002060"/>
                </a:solidFill>
              </a:rPr>
              <a:t>Cierre</a:t>
            </a:r>
            <a:endParaRPr/>
          </a:p>
        </p:txBody>
      </p:sp>
      <p:sp>
        <p:nvSpPr>
          <p:cNvPr id="402" name="Google Shape;402;p31"/>
          <p:cNvSpPr txBox="1">
            <a:spLocks noGrp="1"/>
          </p:cNvSpPr>
          <p:nvPr>
            <p:ph type="body" idx="1"/>
          </p:nvPr>
        </p:nvSpPr>
        <p:spPr>
          <a:xfrm>
            <a:off x="316491" y="1550504"/>
            <a:ext cx="11385179" cy="461828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127000" marR="0" lvl="0" indent="0" algn="l" rtl="0">
              <a:lnSpc>
                <a:spcPct val="100000"/>
              </a:lnSpc>
              <a:spcBef>
                <a:spcPts val="0"/>
              </a:spcBef>
              <a:spcAft>
                <a:spcPts val="0"/>
              </a:spcAft>
              <a:buClr>
                <a:srgbClr val="000000"/>
              </a:buClr>
              <a:buSzPts val="1400"/>
              <a:buFont typeface="Arial"/>
              <a:buNone/>
            </a:pPr>
            <a:r>
              <a:rPr lang="es-419" sz="1800" b="0" i="0" u="none" strike="noStrike" cap="none"/>
              <a:t>Has finalizado la tercera sesión de este curso ¡Felicidades!</a:t>
            </a:r>
            <a:endParaRPr/>
          </a:p>
          <a:p>
            <a:pPr marL="127000" marR="0" lvl="0" indent="0" algn="l" rtl="0">
              <a:lnSpc>
                <a:spcPct val="100000"/>
              </a:lnSpc>
              <a:spcBef>
                <a:spcPts val="0"/>
              </a:spcBef>
              <a:spcAft>
                <a:spcPts val="0"/>
              </a:spcAft>
              <a:buClr>
                <a:srgbClr val="000000"/>
              </a:buClr>
              <a:buSzPts val="1400"/>
              <a:buFont typeface="Arial"/>
              <a:buNone/>
            </a:pPr>
            <a:endParaRPr sz="1800" b="0" i="0" u="none" strike="noStrike" cap="none"/>
          </a:p>
          <a:p>
            <a:pPr marL="127000" marR="0" lvl="0" indent="0" algn="l" rtl="0">
              <a:lnSpc>
                <a:spcPct val="100000"/>
              </a:lnSpc>
              <a:spcBef>
                <a:spcPts val="0"/>
              </a:spcBef>
              <a:spcAft>
                <a:spcPts val="0"/>
              </a:spcAft>
              <a:buClr>
                <a:srgbClr val="000000"/>
              </a:buClr>
              <a:buSzPts val="1400"/>
              <a:buFont typeface="Arial"/>
              <a:buNone/>
            </a:pPr>
            <a:r>
              <a:rPr lang="es-419" sz="1800" b="0" i="0" u="none" strike="noStrike" cap="none"/>
              <a:t>En esta sesión estudiamos los porcentajes y cómo manipularlos desde un objeto dataframe. Vimos que el objeto dataframe tiene métodos que permiten explorar sus columnas y filas para analizarlos.</a:t>
            </a:r>
            <a:endParaRPr/>
          </a:p>
          <a:p>
            <a:pPr marL="127000" marR="0" lvl="0" indent="0" algn="l" rtl="0">
              <a:lnSpc>
                <a:spcPct val="100000"/>
              </a:lnSpc>
              <a:spcBef>
                <a:spcPts val="0"/>
              </a:spcBef>
              <a:spcAft>
                <a:spcPts val="0"/>
              </a:spcAft>
              <a:buClr>
                <a:srgbClr val="000000"/>
              </a:buClr>
              <a:buSzPts val="1400"/>
              <a:buFont typeface="Arial"/>
              <a:buNone/>
            </a:pPr>
            <a:endParaRPr sz="1800" b="0" i="0" u="none" strike="noStrike" cap="none"/>
          </a:p>
          <a:p>
            <a:pPr marL="127000" marR="0" lvl="0" indent="0" algn="l" rtl="0">
              <a:lnSpc>
                <a:spcPct val="100000"/>
              </a:lnSpc>
              <a:spcBef>
                <a:spcPts val="0"/>
              </a:spcBef>
              <a:spcAft>
                <a:spcPts val="0"/>
              </a:spcAft>
              <a:buClr>
                <a:srgbClr val="000000"/>
              </a:buClr>
              <a:buSzPts val="1400"/>
              <a:buFont typeface="Arial"/>
              <a:buNone/>
            </a:pPr>
            <a:r>
              <a:rPr lang="es-419" sz="1800" b="0" i="0" u="none" strike="noStrike" cap="none"/>
              <a:t>También revisamos algunas paradojas asociadas a los porcentajes, vimos por ejemplo cómo pueden llevar a resultados aparentemente contradictorios, pero que dependía de cómo agrupamos o condicionamos los porcentajes, como ocurría con las vacunas, la mayoría de muertos se encontraban en el grupo vacunado, pero al condicionar entre vacunados y no vacunados, vimos que su mortalidad era mucho menor. </a:t>
            </a:r>
            <a:endParaRPr/>
          </a:p>
          <a:p>
            <a:pPr marL="127000" marR="0" lvl="0" indent="0" algn="l" rtl="0">
              <a:lnSpc>
                <a:spcPct val="100000"/>
              </a:lnSpc>
              <a:spcBef>
                <a:spcPts val="0"/>
              </a:spcBef>
              <a:spcAft>
                <a:spcPts val="0"/>
              </a:spcAft>
              <a:buClr>
                <a:srgbClr val="000000"/>
              </a:buClr>
              <a:buSzPts val="1400"/>
              <a:buFont typeface="Arial"/>
              <a:buNone/>
            </a:pPr>
            <a:endParaRPr sz="1800" b="0" i="0" u="none" strike="noStrike" cap="none"/>
          </a:p>
          <a:p>
            <a:pPr marL="127000" marR="0" lvl="0" indent="0" algn="l" rtl="0">
              <a:lnSpc>
                <a:spcPct val="100000"/>
              </a:lnSpc>
              <a:spcBef>
                <a:spcPts val="0"/>
              </a:spcBef>
              <a:spcAft>
                <a:spcPts val="0"/>
              </a:spcAft>
              <a:buClr>
                <a:srgbClr val="000000"/>
              </a:buClr>
              <a:buSzPts val="1400"/>
              <a:buFont typeface="Arial"/>
              <a:buNone/>
            </a:pPr>
            <a:r>
              <a:rPr lang="es-419" sz="1800" b="0" i="0" u="none" strike="noStrike" cap="none"/>
              <a:t>Por último analizamos la ley de números pequeños y qué ocurre con las proporciones y valores absolutos entre dos grupos de distinto tamaño.</a:t>
            </a:r>
            <a:endParaRPr/>
          </a:p>
          <a:p>
            <a:pPr marL="127000" marR="0" lvl="0" indent="0" algn="l" rtl="0">
              <a:lnSpc>
                <a:spcPct val="100000"/>
              </a:lnSpc>
              <a:spcBef>
                <a:spcPts val="0"/>
              </a:spcBef>
              <a:spcAft>
                <a:spcPts val="0"/>
              </a:spcAft>
              <a:buClr>
                <a:srgbClr val="000000"/>
              </a:buClr>
              <a:buSzPts val="1400"/>
              <a:buFont typeface="Arial"/>
              <a:buNone/>
            </a:pPr>
            <a:endParaRPr sz="1800" b="0" i="0" u="none" strike="noStrike" cap="none"/>
          </a:p>
          <a:p>
            <a:pPr marL="127000" marR="0" lvl="0" indent="0" algn="l" rtl="0">
              <a:lnSpc>
                <a:spcPct val="100000"/>
              </a:lnSpc>
              <a:spcBef>
                <a:spcPts val="0"/>
              </a:spcBef>
              <a:spcAft>
                <a:spcPts val="0"/>
              </a:spcAft>
              <a:buClr>
                <a:srgbClr val="000000"/>
              </a:buClr>
              <a:buSzPts val="1400"/>
              <a:buFont typeface="Arial"/>
              <a:buNone/>
            </a:pPr>
            <a:r>
              <a:rPr lang="es-419" sz="1800" b="0" i="0" u="none" strike="noStrike" cap="none"/>
              <a:t>En la próxima sesión estudiaremos un concepto asociado a los porcentajes, pero que nos entrega más herramientas para pensar la incertidumbre del mundo y que es central al análisis de datos: la probabilidad</a:t>
            </a:r>
            <a:endParaRPr/>
          </a:p>
          <a:p>
            <a:pPr marL="127000" marR="0" lvl="0" indent="0" algn="l" rtl="0">
              <a:lnSpc>
                <a:spcPct val="100000"/>
              </a:lnSpc>
              <a:spcBef>
                <a:spcPts val="0"/>
              </a:spcBef>
              <a:spcAft>
                <a:spcPts val="0"/>
              </a:spcAft>
              <a:buClr>
                <a:srgbClr val="000000"/>
              </a:buClr>
              <a:buSzPts val="1400"/>
              <a:buFont typeface="Arial"/>
              <a:buNone/>
            </a:pPr>
            <a:endParaRPr sz="1800" b="0" i="0" u="none" strike="noStrike" cap="none"/>
          </a:p>
          <a:p>
            <a:pPr marL="127000" marR="0" lvl="0" indent="0" algn="ctr" rtl="0">
              <a:lnSpc>
                <a:spcPct val="100000"/>
              </a:lnSpc>
              <a:spcBef>
                <a:spcPts val="0"/>
              </a:spcBef>
              <a:spcAft>
                <a:spcPts val="0"/>
              </a:spcAft>
              <a:buClr>
                <a:srgbClr val="000000"/>
              </a:buClr>
              <a:buSzPts val="1400"/>
              <a:buFont typeface="Arial"/>
              <a:buNone/>
            </a:pPr>
            <a:r>
              <a:rPr lang="es-419" sz="1800" b="1" i="0" u="none" strike="noStrike" cap="none"/>
              <a:t>¡Hasta la próxima!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10" name="Google Shape;110;p4"/>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200"/>
              <a:buFont typeface="Calibri"/>
              <a:buNone/>
            </a:pPr>
            <a:r>
              <a:rPr lang="es-419" sz="3200" b="1">
                <a:solidFill>
                  <a:srgbClr val="002060"/>
                </a:solidFill>
              </a:rPr>
              <a:t>Unidad 3</a:t>
            </a:r>
            <a:br>
              <a:rPr lang="es-419" b="1">
                <a:solidFill>
                  <a:srgbClr val="002060"/>
                </a:solidFill>
              </a:rPr>
            </a:br>
            <a:r>
              <a:rPr lang="es-419" b="1">
                <a:solidFill>
                  <a:srgbClr val="002060"/>
                </a:solidFill>
              </a:rPr>
              <a:t>Introducción </a:t>
            </a:r>
            <a:endParaRPr b="1">
              <a:solidFill>
                <a:srgbClr val="002060"/>
              </a:solidFill>
            </a:endParaRPr>
          </a:p>
        </p:txBody>
      </p:sp>
      <p:sp>
        <p:nvSpPr>
          <p:cNvPr id="111" name="Google Shape;111;p4"/>
          <p:cNvSpPr txBox="1">
            <a:spLocks noGrp="1"/>
          </p:cNvSpPr>
          <p:nvPr>
            <p:ph type="body" idx="1"/>
          </p:nvPr>
        </p:nvSpPr>
        <p:spPr>
          <a:xfrm>
            <a:off x="1014847" y="1812249"/>
            <a:ext cx="10515600" cy="3840480"/>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2000" b="0" i="0" u="none" strike="noStrike" cap="none">
                <a:solidFill>
                  <a:schemeClr val="dk1"/>
                </a:solidFill>
              </a:rPr>
              <a:t>¡Hola de nuevo!</a:t>
            </a:r>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r>
              <a:rPr lang="es-419" sz="2000" b="0" i="0" u="none" strike="noStrike" cap="none">
                <a:solidFill>
                  <a:schemeClr val="dk1"/>
                </a:solidFill>
              </a:rPr>
              <a:t>Ya estamos en la sesión 3 del curso introducción a la analítica de datos con Python. En esta sesión estudiaremos el uso de porcentajes, además de construir y manipular los primeros datasets, lo cual será central para las siguientes unidades.</a:t>
            </a:r>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r>
              <a:rPr lang="es-419" sz="2000" b="1" i="0" u="none" strike="noStrike" cap="none">
                <a:solidFill>
                  <a:schemeClr val="dk1"/>
                </a:solidFill>
              </a:rPr>
              <a:t>¿Qué aprenderemos?</a:t>
            </a:r>
            <a:endParaRPr/>
          </a:p>
          <a:p>
            <a:pPr marL="0" marR="0" lvl="0" indent="0" algn="l" rtl="0">
              <a:lnSpc>
                <a:spcPct val="100000"/>
              </a:lnSpc>
              <a:spcBef>
                <a:spcPts val="0"/>
              </a:spcBef>
              <a:spcAft>
                <a:spcPts val="0"/>
              </a:spcAft>
              <a:buClr>
                <a:srgbClr val="000000"/>
              </a:buClr>
              <a:buSzPts val="1400"/>
              <a:buFont typeface="Arial"/>
              <a:buNone/>
            </a:pPr>
            <a:r>
              <a:rPr lang="es-419" sz="2000" b="0" i="0" u="none" strike="noStrike" cap="none">
                <a:solidFill>
                  <a:schemeClr val="dk1"/>
                </a:solidFill>
              </a:rPr>
              <a:t>El uso de porcentajes y su interpretación.</a:t>
            </a:r>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chemeClr val="dk1"/>
              </a:solidFill>
            </a:endParaRPr>
          </a:p>
          <a:p>
            <a:pPr marL="0" marR="0" lvl="0" indent="0" algn="ctr" rtl="0">
              <a:lnSpc>
                <a:spcPct val="100000"/>
              </a:lnSpc>
              <a:spcBef>
                <a:spcPts val="0"/>
              </a:spcBef>
              <a:spcAft>
                <a:spcPts val="0"/>
              </a:spcAft>
              <a:buClr>
                <a:srgbClr val="000000"/>
              </a:buClr>
              <a:buSzPts val="1400"/>
              <a:buFont typeface="Arial"/>
              <a:buNone/>
            </a:pPr>
            <a:r>
              <a:rPr lang="es-419" sz="2000" b="1" i="0" u="none" strike="noStrike" cap="none">
                <a:solidFill>
                  <a:schemeClr val="dk1"/>
                </a:solidFill>
              </a:rPr>
              <a:t>¡Comencemos!</a:t>
            </a:r>
            <a:endParaRPr sz="2000" b="1" i="0" u="none" strike="noStrike" cap="none">
              <a:solidFill>
                <a:srgbClr val="000000"/>
              </a:solidFill>
            </a:endParaRPr>
          </a:p>
          <a:p>
            <a:pPr marL="0" lvl="0" indent="0" algn="just" rtl="0">
              <a:lnSpc>
                <a:spcPct val="90000"/>
              </a:lnSpc>
              <a:spcBef>
                <a:spcPts val="0"/>
              </a:spcBef>
              <a:spcAft>
                <a:spcPts val="0"/>
              </a:spcAft>
              <a:buClr>
                <a:schemeClr val="dk1"/>
              </a:buClr>
              <a:buSzPts val="2000"/>
              <a:buNone/>
            </a:pPr>
            <a:endParaRPr sz="2000" i="0" u="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17" name="Google Shape;117;p5"/>
          <p:cNvSpPr txBox="1">
            <a:spLocks noGrp="1"/>
          </p:cNvSpPr>
          <p:nvPr>
            <p:ph type="title"/>
          </p:nvPr>
        </p:nvSpPr>
        <p:spPr>
          <a:xfrm>
            <a:off x="838200" y="365125"/>
            <a:ext cx="10515600" cy="1122481"/>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Calibri"/>
              <a:buNone/>
            </a:pPr>
            <a:r>
              <a:rPr lang="es-419" sz="3600" b="1">
                <a:solidFill>
                  <a:srgbClr val="002060"/>
                </a:solidFill>
              </a:rPr>
              <a:t>Unidad 3: Porcentajes en Python</a:t>
            </a:r>
            <a:endParaRPr sz="3600" b="1">
              <a:solidFill>
                <a:srgbClr val="002060"/>
              </a:solidFill>
            </a:endParaRPr>
          </a:p>
        </p:txBody>
      </p:sp>
      <p:sp>
        <p:nvSpPr>
          <p:cNvPr id="118" name="Google Shape;118;p5"/>
          <p:cNvSpPr txBox="1">
            <a:spLocks noGrp="1"/>
          </p:cNvSpPr>
          <p:nvPr>
            <p:ph type="body" idx="1"/>
          </p:nvPr>
        </p:nvSpPr>
        <p:spPr>
          <a:xfrm>
            <a:off x="838200" y="1609166"/>
            <a:ext cx="10515600" cy="4229777"/>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800"/>
              <a:buNone/>
            </a:pPr>
            <a:r>
              <a:rPr lang="es-419" sz="2000" b="1"/>
              <a:t>Objetivo: </a:t>
            </a:r>
            <a:r>
              <a:rPr lang="es-419" sz="2000"/>
              <a:t>En esta unidad comprenderemos cómo usar e interpretar porcentajes para analizar un conjunto de datos.</a:t>
            </a:r>
            <a:endParaRPr/>
          </a:p>
          <a:p>
            <a:pPr marL="0" lvl="0" indent="0" algn="just" rtl="0">
              <a:lnSpc>
                <a:spcPct val="115000"/>
              </a:lnSpc>
              <a:spcBef>
                <a:spcPts val="0"/>
              </a:spcBef>
              <a:spcAft>
                <a:spcPts val="0"/>
              </a:spcAft>
              <a:buClr>
                <a:schemeClr val="dk1"/>
              </a:buClr>
              <a:buSzPts val="1800"/>
              <a:buNone/>
            </a:pPr>
            <a:endParaRPr sz="2000" b="1"/>
          </a:p>
          <a:p>
            <a:pPr marL="0" lvl="0" indent="0" algn="just" rtl="0">
              <a:lnSpc>
                <a:spcPct val="115000"/>
              </a:lnSpc>
              <a:spcBef>
                <a:spcPts val="0"/>
              </a:spcBef>
              <a:spcAft>
                <a:spcPts val="0"/>
              </a:spcAft>
              <a:buClr>
                <a:schemeClr val="dk1"/>
              </a:buClr>
              <a:buSzPts val="1800"/>
              <a:buNone/>
            </a:pPr>
            <a:r>
              <a:rPr lang="es-419" sz="2000" b="1"/>
              <a:t>Aprendizaje esperado: </a:t>
            </a:r>
            <a:r>
              <a:rPr lang="es-419" sz="2000">
                <a:latin typeface="Calibri"/>
                <a:ea typeface="Calibri"/>
                <a:cs typeface="Calibri"/>
                <a:sym typeface="Calibri"/>
              </a:rPr>
              <a:t>Calcular e interpretar porcentajes, y construir data frames en Python.</a:t>
            </a:r>
            <a:endParaRPr sz="2000"/>
          </a:p>
          <a:p>
            <a:pPr marL="0" lvl="0" indent="0" algn="just" rtl="0">
              <a:lnSpc>
                <a:spcPct val="115000"/>
              </a:lnSpc>
              <a:spcBef>
                <a:spcPts val="0"/>
              </a:spcBef>
              <a:spcAft>
                <a:spcPts val="0"/>
              </a:spcAft>
              <a:buClr>
                <a:schemeClr val="dk1"/>
              </a:buClr>
              <a:buSzPts val="1800"/>
              <a:buNone/>
            </a:pPr>
            <a:endParaRPr sz="2000"/>
          </a:p>
          <a:p>
            <a:pPr marL="0" lvl="0" indent="0" algn="just" rtl="0">
              <a:lnSpc>
                <a:spcPct val="115000"/>
              </a:lnSpc>
              <a:spcBef>
                <a:spcPts val="0"/>
              </a:spcBef>
              <a:spcAft>
                <a:spcPts val="0"/>
              </a:spcAft>
              <a:buClr>
                <a:schemeClr val="dk1"/>
              </a:buClr>
              <a:buSzPts val="1800"/>
              <a:buNone/>
            </a:pPr>
            <a:r>
              <a:rPr lang="es-419" sz="2000" b="1"/>
              <a:t>Contenidos:</a:t>
            </a:r>
            <a:endParaRPr/>
          </a:p>
          <a:p>
            <a:pPr marL="457200" lvl="0" indent="-431800" algn="just" rtl="0">
              <a:lnSpc>
                <a:spcPct val="100000"/>
              </a:lnSpc>
              <a:spcBef>
                <a:spcPts val="0"/>
              </a:spcBef>
              <a:spcAft>
                <a:spcPts val="0"/>
              </a:spcAft>
              <a:buClr>
                <a:schemeClr val="dk1"/>
              </a:buClr>
              <a:buSzPts val="1800"/>
              <a:buChar char="●"/>
            </a:pPr>
            <a:r>
              <a:rPr lang="es-419" sz="1800" b="0" i="0" u="none" strike="noStrike">
                <a:latin typeface="Calibri"/>
                <a:ea typeface="Calibri"/>
                <a:cs typeface="Calibri"/>
                <a:sym typeface="Calibri"/>
              </a:rPr>
              <a:t>Porcentajes</a:t>
            </a:r>
            <a:endParaRPr/>
          </a:p>
          <a:p>
            <a:pPr marL="457200" lvl="0" indent="-431800" algn="just" rtl="0">
              <a:lnSpc>
                <a:spcPct val="100000"/>
              </a:lnSpc>
              <a:spcBef>
                <a:spcPts val="0"/>
              </a:spcBef>
              <a:spcAft>
                <a:spcPts val="0"/>
              </a:spcAft>
              <a:buClr>
                <a:schemeClr val="dk1"/>
              </a:buClr>
              <a:buSzPts val="1800"/>
              <a:buChar char="●"/>
            </a:pPr>
            <a:r>
              <a:rPr lang="es-419" sz="1800" b="0" i="0" u="none" strike="noStrike">
                <a:latin typeface="Calibri"/>
                <a:ea typeface="Calibri"/>
                <a:cs typeface="Calibri"/>
                <a:sym typeface="Calibri"/>
              </a:rPr>
              <a:t>Librería pandas y uso de data frames</a:t>
            </a:r>
            <a:endParaRPr/>
          </a:p>
          <a:p>
            <a:pPr marL="457200" lvl="0" indent="-431800" algn="just" rtl="0">
              <a:lnSpc>
                <a:spcPct val="100000"/>
              </a:lnSpc>
              <a:spcBef>
                <a:spcPts val="0"/>
              </a:spcBef>
              <a:spcAft>
                <a:spcPts val="0"/>
              </a:spcAft>
              <a:buClr>
                <a:schemeClr val="dk1"/>
              </a:buClr>
              <a:buSzPts val="1800"/>
              <a:buChar char="●"/>
            </a:pPr>
            <a:r>
              <a:rPr lang="es-419" sz="1800" b="0" i="0" u="none" strike="noStrike">
                <a:latin typeface="Calibri"/>
                <a:ea typeface="Calibri"/>
                <a:cs typeface="Calibri"/>
                <a:sym typeface="Calibri"/>
              </a:rPr>
              <a:t>Cálculo de porcentajes en Python</a:t>
            </a:r>
            <a:endParaRPr/>
          </a:p>
          <a:p>
            <a:pPr marL="457200" lvl="0" indent="-431800" algn="just" rtl="0">
              <a:lnSpc>
                <a:spcPct val="100000"/>
              </a:lnSpc>
              <a:spcBef>
                <a:spcPts val="0"/>
              </a:spcBef>
              <a:spcAft>
                <a:spcPts val="0"/>
              </a:spcAft>
              <a:buClr>
                <a:schemeClr val="dk1"/>
              </a:buClr>
              <a:buSzPts val="1800"/>
              <a:buChar char="●"/>
            </a:pPr>
            <a:r>
              <a:rPr lang="es-419" sz="1800" b="0" i="0" u="none" strike="noStrike">
                <a:latin typeface="Calibri"/>
                <a:ea typeface="Calibri"/>
                <a:cs typeface="Calibri"/>
                <a:sym typeface="Calibri"/>
              </a:rPr>
              <a:t>Analizando frecuencia y porcentajes</a:t>
            </a:r>
            <a:endParaRPr/>
          </a:p>
          <a:p>
            <a:pPr marL="457200" lvl="0" indent="-431800" algn="just" rtl="0">
              <a:lnSpc>
                <a:spcPct val="100000"/>
              </a:lnSpc>
              <a:spcBef>
                <a:spcPts val="0"/>
              </a:spcBef>
              <a:spcAft>
                <a:spcPts val="0"/>
              </a:spcAft>
              <a:buClr>
                <a:schemeClr val="dk1"/>
              </a:buClr>
              <a:buSzPts val="1800"/>
              <a:buChar char="●"/>
            </a:pPr>
            <a:r>
              <a:rPr lang="es-419" sz="1800" b="0" i="0" u="none" strike="noStrike">
                <a:latin typeface="Calibri"/>
                <a:ea typeface="Calibri"/>
                <a:cs typeface="Calibri"/>
                <a:sym typeface="Calibri"/>
              </a:rPr>
              <a:t>Ley de números pequeños</a:t>
            </a:r>
            <a:endParaRPr/>
          </a:p>
          <a:p>
            <a:pPr marL="25400" lvl="0" indent="0" algn="just" rtl="0">
              <a:lnSpc>
                <a:spcPct val="100000"/>
              </a:lnSpc>
              <a:spcBef>
                <a:spcPts val="0"/>
              </a:spcBef>
              <a:spcAft>
                <a:spcPts val="0"/>
              </a:spcAft>
              <a:buClr>
                <a:srgbClr val="222A35"/>
              </a:buClr>
              <a:buSzPts val="1400"/>
              <a:buNone/>
            </a:pPr>
            <a:endParaRPr sz="2000">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24" name="Google Shape;124;p6"/>
          <p:cNvSpPr txBox="1">
            <a:spLocks noGrp="1"/>
          </p:cNvSpPr>
          <p:nvPr>
            <p:ph type="title"/>
          </p:nvPr>
        </p:nvSpPr>
        <p:spPr>
          <a:xfrm>
            <a:off x="838200" y="365125"/>
            <a:ext cx="10515600" cy="1122481"/>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Porcentajes</a:t>
            </a:r>
            <a:endParaRPr sz="3600" b="1">
              <a:solidFill>
                <a:srgbClr val="002060"/>
              </a:solidFill>
            </a:endParaRPr>
          </a:p>
        </p:txBody>
      </p:sp>
      <p:sp>
        <p:nvSpPr>
          <p:cNvPr id="125" name="Google Shape;125;p6"/>
          <p:cNvSpPr txBox="1">
            <a:spLocks noGrp="1"/>
          </p:cNvSpPr>
          <p:nvPr>
            <p:ph type="body" idx="1"/>
          </p:nvPr>
        </p:nvSpPr>
        <p:spPr>
          <a:xfrm>
            <a:off x="316491" y="1609167"/>
            <a:ext cx="11464692" cy="479036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s-419" sz="1800"/>
              <a:t>Los porcentajes son una representación numérica de la participación de ciertos elementos en un conjunto de datos. Estos se expresan como un valor decimal multiplicado por 100, por ejemplo 20% = 0.2 * 100.</a:t>
            </a:r>
            <a:endParaRPr/>
          </a:p>
          <a:p>
            <a:pPr marL="0" lvl="0" indent="0" algn="l" rtl="0">
              <a:lnSpc>
                <a:spcPct val="90000"/>
              </a:lnSpc>
              <a:spcBef>
                <a:spcPts val="1000"/>
              </a:spcBef>
              <a:spcAft>
                <a:spcPts val="0"/>
              </a:spcAft>
              <a:buClr>
                <a:schemeClr val="dk1"/>
              </a:buClr>
              <a:buSzPts val="1800"/>
              <a:buNone/>
            </a:pPr>
            <a:r>
              <a:rPr lang="es-419" sz="1800"/>
              <a:t>Por ejemplo, cuando tomamos la mediana, podíamos ver que el 50% de los valores eran menores o inferiores a cierto valor. Así, los porcentajes nos dan una idea de qué tan prevalente o frecuente es un elemento en un grupo de datos de manera más intuitiva. Si decimos que el 10% está de acuerdo con un enunciado A y el 90% restante con un enunciado B, entendemos que B es preferido por la mayoría.</a:t>
            </a:r>
            <a:endParaRPr/>
          </a:p>
          <a:p>
            <a:pPr marL="0" lvl="0" indent="0" algn="l" rtl="0">
              <a:lnSpc>
                <a:spcPct val="90000"/>
              </a:lnSpc>
              <a:spcBef>
                <a:spcPts val="1000"/>
              </a:spcBef>
              <a:spcAft>
                <a:spcPts val="0"/>
              </a:spcAft>
              <a:buClr>
                <a:schemeClr val="dk1"/>
              </a:buClr>
              <a:buSzPts val="1800"/>
              <a:buNone/>
            </a:pPr>
            <a:r>
              <a:rPr lang="es-419" sz="1800"/>
              <a:t>Una manera de representar los porcentajes es por el llamado gráfico de torta como el siguiente. </a:t>
            </a:r>
            <a:endParaRPr/>
          </a:p>
        </p:txBody>
      </p:sp>
      <p:pic>
        <p:nvPicPr>
          <p:cNvPr id="126" name="Google Shape;126;p6"/>
          <p:cNvPicPr preferRelativeResize="0"/>
          <p:nvPr/>
        </p:nvPicPr>
        <p:blipFill rotWithShape="1">
          <a:blip r:embed="rId4">
            <a:alphaModFix/>
          </a:blip>
          <a:srcRect/>
          <a:stretch/>
        </p:blipFill>
        <p:spPr>
          <a:xfrm>
            <a:off x="628697" y="3731598"/>
            <a:ext cx="4465983" cy="2761277"/>
          </a:xfrm>
          <a:prstGeom prst="rect">
            <a:avLst/>
          </a:prstGeom>
          <a:noFill/>
          <a:ln>
            <a:noFill/>
          </a:ln>
        </p:spPr>
      </p:pic>
      <p:sp>
        <p:nvSpPr>
          <p:cNvPr id="127" name="Google Shape;127;p6"/>
          <p:cNvSpPr txBox="1"/>
          <p:nvPr/>
        </p:nvSpPr>
        <p:spPr>
          <a:xfrm>
            <a:off x="5274365" y="3984618"/>
            <a:ext cx="6421459"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Si encuestamos a 1500 personas, y les preguntamos qué producto elegirían entre 4 opciones: A, B, C, D, podemos afirmar que el grupo mayoritario escogió el producto C, con un 35%.</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b="0">
                <a:solidFill>
                  <a:schemeClr val="dk1"/>
                </a:solidFill>
                <a:latin typeface="Calibri"/>
                <a:ea typeface="Calibri"/>
                <a:cs typeface="Calibri"/>
                <a:sym typeface="Calibri"/>
              </a:rPr>
            </a:br>
            <a:r>
              <a:rPr lang="es-419" sz="1800" b="0" i="0" u="none" strike="noStrike">
                <a:solidFill>
                  <a:srgbClr val="000000"/>
                </a:solidFill>
                <a:latin typeface="Calibri"/>
                <a:ea typeface="Calibri"/>
                <a:cs typeface="Calibri"/>
                <a:sym typeface="Calibri"/>
              </a:rPr>
              <a:t>Ese porcentaje se obtuvo dividiendo la cantidad de personas que prefirió C (525), dividido por el total de personas (1.500), lo que nos da 0.35, y luego multiplicamos por 100 para obtener nuestro 35%</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33" name="Google Shape;133;p7"/>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1</a:t>
            </a:r>
            <a:endParaRPr sz="3600" b="1">
              <a:solidFill>
                <a:srgbClr val="002060"/>
              </a:solidFill>
            </a:endParaRPr>
          </a:p>
        </p:txBody>
      </p:sp>
      <p:sp>
        <p:nvSpPr>
          <p:cNvPr id="134" name="Google Shape;134;p7"/>
          <p:cNvSpPr txBox="1">
            <a:spLocks noGrp="1"/>
          </p:cNvSpPr>
          <p:nvPr>
            <p:ph type="body" idx="1"/>
          </p:nvPr>
        </p:nvSpPr>
        <p:spPr>
          <a:xfrm>
            <a:off x="424070" y="1690688"/>
            <a:ext cx="7089913"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C0C0C"/>
              </a:buClr>
              <a:buSzPts val="1800"/>
              <a:buNone/>
            </a:pPr>
            <a:r>
              <a:rPr lang="es-419" sz="1800" i="0" u="none" strike="noStrike">
                <a:solidFill>
                  <a:srgbClr val="0C0C0C"/>
                </a:solidFill>
              </a:rPr>
              <a:t>Ahora ¿Qué ocurriría si solo tengo los porcentajes y el total de personas encuestadas? ¿Cómo puedo saber el número de personas?. </a:t>
            </a:r>
            <a:r>
              <a:rPr lang="es-419" sz="1800" b="0" i="0" u="none" strike="noStrike">
                <a:solidFill>
                  <a:srgbClr val="000000"/>
                </a:solidFill>
              </a:rPr>
              <a:t>Por ejemplo, queremos saber la cantidad de personas que prefirió el producto D. </a:t>
            </a:r>
            <a:br>
              <a:rPr lang="es-419" sz="1800" b="0"/>
            </a:br>
            <a:r>
              <a:rPr lang="es-419" sz="1800" b="0" i="0" u="none" strike="noStrike">
                <a:solidFill>
                  <a:srgbClr val="000000"/>
                </a:solidFill>
              </a:rPr>
              <a:t>Para esto podemos plantear una ecuación en que:</a:t>
            </a:r>
            <a:endParaRPr sz="1800" b="0"/>
          </a:p>
          <a:p>
            <a:pPr marL="228600" lvl="0" indent="-228600" algn="ctr" rtl="0">
              <a:lnSpc>
                <a:spcPct val="90000"/>
              </a:lnSpc>
              <a:spcBef>
                <a:spcPts val="0"/>
              </a:spcBef>
              <a:spcAft>
                <a:spcPts val="0"/>
              </a:spcAft>
              <a:buClr>
                <a:srgbClr val="000000"/>
              </a:buClr>
              <a:buSzPts val="1800"/>
              <a:buChar char="•"/>
            </a:pPr>
            <a:r>
              <a:rPr lang="es-419" sz="1800" b="0" i="0" u="none" strike="noStrike">
                <a:solidFill>
                  <a:srgbClr val="000000"/>
                </a:solidFill>
              </a:rPr>
              <a:t>x ÷ 1500 = 0.15</a:t>
            </a:r>
            <a:endParaRPr sz="1800" i="0" u="none" strike="noStrike">
              <a:solidFill>
                <a:srgbClr val="000000"/>
              </a:solidFill>
            </a:endParaRPr>
          </a:p>
          <a:p>
            <a:pPr marL="0" lvl="0" indent="0" algn="l" rtl="0">
              <a:lnSpc>
                <a:spcPct val="90000"/>
              </a:lnSpc>
              <a:spcBef>
                <a:spcPts val="0"/>
              </a:spcBef>
              <a:spcAft>
                <a:spcPts val="0"/>
              </a:spcAft>
              <a:buClr>
                <a:srgbClr val="000000"/>
              </a:buClr>
              <a:buSzPts val="1800"/>
              <a:buNone/>
            </a:pPr>
            <a:r>
              <a:rPr lang="es-419" sz="1800" b="0" i="0" u="none" strike="noStrike">
                <a:solidFill>
                  <a:srgbClr val="000000"/>
                </a:solidFill>
              </a:rPr>
              <a:t>Que podemos reescribir de esta forma:</a:t>
            </a:r>
            <a:endParaRPr sz="1800" b="0"/>
          </a:p>
          <a:p>
            <a:pPr marL="228600" lvl="0" indent="-228600" algn="ctr" rtl="0">
              <a:lnSpc>
                <a:spcPct val="90000"/>
              </a:lnSpc>
              <a:spcBef>
                <a:spcPts val="0"/>
              </a:spcBef>
              <a:spcAft>
                <a:spcPts val="0"/>
              </a:spcAft>
              <a:buClr>
                <a:srgbClr val="000000"/>
              </a:buClr>
              <a:buSzPts val="1800"/>
              <a:buChar char="•"/>
            </a:pPr>
            <a:r>
              <a:rPr lang="es-419" sz="1800" b="0" i="0" u="none" strike="noStrike">
                <a:solidFill>
                  <a:srgbClr val="000000"/>
                </a:solidFill>
              </a:rPr>
              <a:t>x = 1500 * 0.15</a:t>
            </a:r>
            <a:endParaRPr sz="1800" i="0" u="none" strike="noStrike">
              <a:solidFill>
                <a:srgbClr val="000000"/>
              </a:solidFill>
            </a:endParaRPr>
          </a:p>
          <a:p>
            <a:pPr marL="0" lvl="0" indent="0" algn="l" rtl="0">
              <a:lnSpc>
                <a:spcPct val="90000"/>
              </a:lnSpc>
              <a:spcBef>
                <a:spcPts val="0"/>
              </a:spcBef>
              <a:spcAft>
                <a:spcPts val="0"/>
              </a:spcAft>
              <a:buClr>
                <a:srgbClr val="000000"/>
              </a:buClr>
              <a:buSzPts val="1800"/>
              <a:buNone/>
            </a:pPr>
            <a:r>
              <a:rPr lang="es-419" sz="1800" i="0" u="none" strike="noStrike">
                <a:solidFill>
                  <a:srgbClr val="000000"/>
                </a:solidFill>
              </a:rPr>
              <a:t>Ahora calcula </a:t>
            </a:r>
            <a:r>
              <a:rPr lang="es-419" sz="1800" b="1" i="0" u="none" strike="noStrike">
                <a:solidFill>
                  <a:srgbClr val="000000"/>
                </a:solidFill>
              </a:rPr>
              <a:t>¿Cuántas personas prefirieron el producto D? </a:t>
            </a:r>
            <a:r>
              <a:rPr lang="es-419" sz="1800" b="0" i="0" u="none" strike="noStrike">
                <a:solidFill>
                  <a:srgbClr val="000000"/>
                </a:solidFill>
              </a:rPr>
              <a:t>(puedes resolverla en Python)</a:t>
            </a:r>
            <a:endParaRPr sz="1800" b="0"/>
          </a:p>
          <a:p>
            <a:pPr marL="0" lvl="0" indent="0" algn="just" rtl="0">
              <a:lnSpc>
                <a:spcPct val="90000"/>
              </a:lnSpc>
              <a:spcBef>
                <a:spcPts val="0"/>
              </a:spcBef>
              <a:spcAft>
                <a:spcPts val="0"/>
              </a:spcAft>
              <a:buClr>
                <a:schemeClr val="dk1"/>
              </a:buClr>
              <a:buSzPts val="1800"/>
              <a:buNone/>
            </a:pPr>
            <a:endParaRPr sz="18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135" name="Google Shape;135;p7"/>
          <p:cNvPicPr preferRelativeResize="0"/>
          <p:nvPr/>
        </p:nvPicPr>
        <p:blipFill rotWithShape="1">
          <a:blip r:embed="rId4">
            <a:alphaModFix/>
          </a:blip>
          <a:srcRect/>
          <a:stretch/>
        </p:blipFill>
        <p:spPr>
          <a:xfrm>
            <a:off x="7442645" y="1690688"/>
            <a:ext cx="3982494" cy="2331271"/>
          </a:xfrm>
          <a:prstGeom prst="rect">
            <a:avLst/>
          </a:prstGeom>
          <a:noFill/>
          <a:ln>
            <a:noFill/>
          </a:ln>
        </p:spPr>
      </p:pic>
      <p:sp>
        <p:nvSpPr>
          <p:cNvPr id="136" name="Google Shape;136;p7"/>
          <p:cNvSpPr txBox="1"/>
          <p:nvPr/>
        </p:nvSpPr>
        <p:spPr>
          <a:xfrm>
            <a:off x="424070" y="4567147"/>
            <a:ext cx="2421835"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200</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202</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30</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225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8"/>
          <p:cNvPicPr preferRelativeResize="0"/>
          <p:nvPr/>
        </p:nvPicPr>
        <p:blipFill rotWithShape="1">
          <a:blip r:embed="rId3">
            <a:alphaModFix/>
          </a:blip>
          <a:srcRect/>
          <a:stretch/>
        </p:blipFill>
        <p:spPr>
          <a:xfrm>
            <a:off x="208912" y="243564"/>
            <a:ext cx="11559018" cy="6370872"/>
          </a:xfrm>
          <a:prstGeom prst="rect">
            <a:avLst/>
          </a:prstGeom>
          <a:noFill/>
          <a:ln>
            <a:noFill/>
          </a:ln>
        </p:spPr>
      </p:pic>
      <p:sp>
        <p:nvSpPr>
          <p:cNvPr id="142" name="Google Shape;142;p8"/>
          <p:cNvSpPr txBox="1">
            <a:spLocks noGrp="1"/>
          </p:cNvSpPr>
          <p:nvPr>
            <p:ph type="title"/>
          </p:nvPr>
        </p:nvSpPr>
        <p:spPr>
          <a:xfrm>
            <a:off x="838200" y="365125"/>
            <a:ext cx="10515600" cy="1325563"/>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Ejercicio 1</a:t>
            </a:r>
            <a:endParaRPr sz="3600" b="1">
              <a:solidFill>
                <a:srgbClr val="002060"/>
              </a:solidFill>
            </a:endParaRPr>
          </a:p>
        </p:txBody>
      </p:sp>
      <p:sp>
        <p:nvSpPr>
          <p:cNvPr id="143" name="Google Shape;143;p8"/>
          <p:cNvSpPr txBox="1">
            <a:spLocks noGrp="1"/>
          </p:cNvSpPr>
          <p:nvPr>
            <p:ph type="body" idx="1"/>
          </p:nvPr>
        </p:nvSpPr>
        <p:spPr>
          <a:xfrm>
            <a:off x="424070" y="1690688"/>
            <a:ext cx="7089913" cy="4486275"/>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C0C0C"/>
              </a:buClr>
              <a:buSzPts val="2000"/>
              <a:buNone/>
            </a:pPr>
            <a:r>
              <a:rPr lang="es-419" sz="2000" b="1" i="0" u="none" strike="noStrike">
                <a:solidFill>
                  <a:srgbClr val="0C0C0C"/>
                </a:solidFill>
              </a:rPr>
              <a:t>Respuesta correcta: </a:t>
            </a:r>
            <a:endParaRPr/>
          </a:p>
          <a:p>
            <a:pPr marL="0" lvl="0" indent="0" algn="l" rtl="0">
              <a:lnSpc>
                <a:spcPct val="90000"/>
              </a:lnSpc>
              <a:spcBef>
                <a:spcPts val="0"/>
              </a:spcBef>
              <a:spcAft>
                <a:spcPts val="0"/>
              </a:spcAft>
              <a:buClr>
                <a:schemeClr val="dk1"/>
              </a:buClr>
              <a:buSzPts val="1800"/>
              <a:buNone/>
            </a:pPr>
            <a:endParaRPr sz="1800" i="0" u="none" strike="noStrike">
              <a:solidFill>
                <a:srgbClr val="0C0C0C"/>
              </a:solidFill>
            </a:endParaRPr>
          </a:p>
          <a:p>
            <a:pPr marL="0" lvl="0" indent="0" algn="l" rtl="0">
              <a:lnSpc>
                <a:spcPct val="90000"/>
              </a:lnSpc>
              <a:spcBef>
                <a:spcPts val="0"/>
              </a:spcBef>
              <a:spcAft>
                <a:spcPts val="0"/>
              </a:spcAft>
              <a:buClr>
                <a:srgbClr val="0C0C0C"/>
              </a:buClr>
              <a:buSzPts val="1800"/>
              <a:buNone/>
            </a:pPr>
            <a:r>
              <a:rPr lang="es-419" sz="1800" i="0" u="none" strike="noStrike">
                <a:solidFill>
                  <a:srgbClr val="0C0C0C"/>
                </a:solidFill>
              </a:rPr>
              <a:t>Ahora ¿Qué ocurriría si solo tengo los porcentajes y el total de personas encuestadas? ¿Cómo puedo saber el número de personas?. </a:t>
            </a:r>
            <a:r>
              <a:rPr lang="es-419" sz="1800" b="0" i="0" u="none" strike="noStrike">
                <a:solidFill>
                  <a:srgbClr val="000000"/>
                </a:solidFill>
              </a:rPr>
              <a:t>Por ejemplo, queremos saber la cantidad de personas que prefirió el producto D. </a:t>
            </a:r>
            <a:br>
              <a:rPr lang="es-419" sz="1800" b="0"/>
            </a:br>
            <a:r>
              <a:rPr lang="es-419" sz="1800" b="0" i="0" u="none" strike="noStrike">
                <a:solidFill>
                  <a:srgbClr val="000000"/>
                </a:solidFill>
              </a:rPr>
              <a:t>Para esto podemos plantear una ecuación en que:</a:t>
            </a:r>
            <a:endParaRPr sz="1800" b="0"/>
          </a:p>
          <a:p>
            <a:pPr marL="228600" lvl="0" indent="-228600" algn="ctr" rtl="0">
              <a:lnSpc>
                <a:spcPct val="90000"/>
              </a:lnSpc>
              <a:spcBef>
                <a:spcPts val="0"/>
              </a:spcBef>
              <a:spcAft>
                <a:spcPts val="0"/>
              </a:spcAft>
              <a:buClr>
                <a:srgbClr val="000000"/>
              </a:buClr>
              <a:buSzPts val="1800"/>
              <a:buChar char="•"/>
            </a:pPr>
            <a:r>
              <a:rPr lang="es-419" sz="1800" b="0" i="0" u="none" strike="noStrike">
                <a:solidFill>
                  <a:srgbClr val="000000"/>
                </a:solidFill>
              </a:rPr>
              <a:t>x ÷ 1500 = 0.15</a:t>
            </a:r>
            <a:endParaRPr sz="1800" i="0" u="none" strike="noStrike">
              <a:solidFill>
                <a:srgbClr val="000000"/>
              </a:solidFill>
            </a:endParaRPr>
          </a:p>
          <a:p>
            <a:pPr marL="0" lvl="0" indent="0" algn="l" rtl="0">
              <a:lnSpc>
                <a:spcPct val="90000"/>
              </a:lnSpc>
              <a:spcBef>
                <a:spcPts val="0"/>
              </a:spcBef>
              <a:spcAft>
                <a:spcPts val="0"/>
              </a:spcAft>
              <a:buClr>
                <a:srgbClr val="000000"/>
              </a:buClr>
              <a:buSzPts val="1800"/>
              <a:buNone/>
            </a:pPr>
            <a:r>
              <a:rPr lang="es-419" sz="1800" b="0" i="0" u="none" strike="noStrike">
                <a:solidFill>
                  <a:srgbClr val="000000"/>
                </a:solidFill>
              </a:rPr>
              <a:t>Que podemos reescribir de esta forma:</a:t>
            </a:r>
            <a:endParaRPr sz="1800" b="0"/>
          </a:p>
          <a:p>
            <a:pPr marL="228600" lvl="0" indent="-228600" algn="ctr" rtl="0">
              <a:lnSpc>
                <a:spcPct val="90000"/>
              </a:lnSpc>
              <a:spcBef>
                <a:spcPts val="0"/>
              </a:spcBef>
              <a:spcAft>
                <a:spcPts val="0"/>
              </a:spcAft>
              <a:buClr>
                <a:srgbClr val="000000"/>
              </a:buClr>
              <a:buSzPts val="1800"/>
              <a:buChar char="•"/>
            </a:pPr>
            <a:r>
              <a:rPr lang="es-419" sz="1800" b="0" i="0" u="none" strike="noStrike">
                <a:solidFill>
                  <a:srgbClr val="000000"/>
                </a:solidFill>
              </a:rPr>
              <a:t>x = 1500 * 0.15</a:t>
            </a:r>
            <a:endParaRPr sz="1800" i="0" u="none" strike="noStrike">
              <a:solidFill>
                <a:srgbClr val="000000"/>
              </a:solidFill>
            </a:endParaRPr>
          </a:p>
          <a:p>
            <a:pPr marL="0" lvl="0" indent="0" algn="l" rtl="0">
              <a:lnSpc>
                <a:spcPct val="90000"/>
              </a:lnSpc>
              <a:spcBef>
                <a:spcPts val="0"/>
              </a:spcBef>
              <a:spcAft>
                <a:spcPts val="0"/>
              </a:spcAft>
              <a:buClr>
                <a:srgbClr val="000000"/>
              </a:buClr>
              <a:buSzPts val="1800"/>
              <a:buNone/>
            </a:pPr>
            <a:r>
              <a:rPr lang="es-419" sz="1800" i="0" u="none" strike="noStrike">
                <a:solidFill>
                  <a:srgbClr val="000000"/>
                </a:solidFill>
              </a:rPr>
              <a:t>Ahora calcula </a:t>
            </a:r>
            <a:r>
              <a:rPr lang="es-419" sz="1800" b="1" i="0" u="none" strike="noStrike">
                <a:solidFill>
                  <a:srgbClr val="000000"/>
                </a:solidFill>
              </a:rPr>
              <a:t>¿Cuántas personas prefirieron el producto D? </a:t>
            </a:r>
            <a:r>
              <a:rPr lang="es-419" sz="1800" b="0" i="0" u="none" strike="noStrike">
                <a:solidFill>
                  <a:srgbClr val="000000"/>
                </a:solidFill>
              </a:rPr>
              <a:t>(puedes resolverla en Python)</a:t>
            </a:r>
            <a:endParaRPr sz="1800" b="0"/>
          </a:p>
          <a:p>
            <a:pPr marL="0" lvl="0" indent="0" algn="just" rtl="0">
              <a:lnSpc>
                <a:spcPct val="90000"/>
              </a:lnSpc>
              <a:spcBef>
                <a:spcPts val="0"/>
              </a:spcBef>
              <a:spcAft>
                <a:spcPts val="0"/>
              </a:spcAft>
              <a:buClr>
                <a:schemeClr val="dk1"/>
              </a:buClr>
              <a:buSzPts val="1800"/>
              <a:buNone/>
            </a:pPr>
            <a:endParaRPr sz="1800">
              <a:solidFill>
                <a:srgbClr val="0C0C0C"/>
              </a:solidFill>
            </a:endParaRPr>
          </a:p>
          <a:p>
            <a:pPr marL="914400" lvl="1" indent="-355600" algn="just" rtl="0">
              <a:lnSpc>
                <a:spcPct val="90000"/>
              </a:lnSpc>
              <a:spcBef>
                <a:spcPts val="0"/>
              </a:spcBef>
              <a:spcAft>
                <a:spcPts val="0"/>
              </a:spcAft>
              <a:buClr>
                <a:schemeClr val="dk1"/>
              </a:buClr>
              <a:buSzPts val="1600"/>
              <a:buFont typeface="Calibri"/>
              <a:buNone/>
            </a:pPr>
            <a:endParaRPr sz="1600" i="0" u="none" strike="noStrike">
              <a:solidFill>
                <a:srgbClr val="0C0C0C"/>
              </a:solidFill>
            </a:endParaRPr>
          </a:p>
          <a:p>
            <a:pPr marL="0" lvl="0" indent="0" algn="just" rtl="0">
              <a:lnSpc>
                <a:spcPct val="90000"/>
              </a:lnSpc>
              <a:spcBef>
                <a:spcPts val="0"/>
              </a:spcBef>
              <a:spcAft>
                <a:spcPts val="0"/>
              </a:spcAft>
              <a:buClr>
                <a:schemeClr val="dk1"/>
              </a:buClr>
              <a:buSzPts val="2200"/>
              <a:buNone/>
            </a:pPr>
            <a:endParaRPr sz="2200" b="1" i="0" u="none" strike="noStrike">
              <a:solidFill>
                <a:srgbClr val="0C0C0C"/>
              </a:solidFill>
              <a:latin typeface="Arial"/>
              <a:ea typeface="Arial"/>
              <a:cs typeface="Arial"/>
              <a:sym typeface="Arial"/>
            </a:endParaRPr>
          </a:p>
        </p:txBody>
      </p:sp>
      <p:pic>
        <p:nvPicPr>
          <p:cNvPr id="144" name="Google Shape;144;p8"/>
          <p:cNvPicPr preferRelativeResize="0"/>
          <p:nvPr/>
        </p:nvPicPr>
        <p:blipFill rotWithShape="1">
          <a:blip r:embed="rId4">
            <a:alphaModFix/>
          </a:blip>
          <a:srcRect/>
          <a:stretch/>
        </p:blipFill>
        <p:spPr>
          <a:xfrm>
            <a:off x="7371306" y="2154514"/>
            <a:ext cx="3982494" cy="2331271"/>
          </a:xfrm>
          <a:prstGeom prst="rect">
            <a:avLst/>
          </a:prstGeom>
          <a:noFill/>
          <a:ln>
            <a:noFill/>
          </a:ln>
        </p:spPr>
      </p:pic>
      <p:sp>
        <p:nvSpPr>
          <p:cNvPr id="145" name="Google Shape;145;p8"/>
          <p:cNvSpPr txBox="1"/>
          <p:nvPr/>
        </p:nvSpPr>
        <p:spPr>
          <a:xfrm>
            <a:off x="424070" y="4595206"/>
            <a:ext cx="2421835"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200</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202</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latin typeface="Calibri"/>
                <a:ea typeface="Calibri"/>
                <a:cs typeface="Calibri"/>
                <a:sym typeface="Calibri"/>
              </a:rPr>
              <a:t>30</a:t>
            </a:r>
            <a:endParaRPr/>
          </a:p>
          <a:p>
            <a:pPr marL="342900" marR="0" lvl="0" indent="-342900" algn="l" rtl="0">
              <a:spcBef>
                <a:spcPts val="0"/>
              </a:spcBef>
              <a:spcAft>
                <a:spcPts val="0"/>
              </a:spcAft>
              <a:buClr>
                <a:srgbClr val="000000"/>
              </a:buClr>
              <a:buSzPts val="1800"/>
              <a:buFont typeface="Calibri"/>
              <a:buAutoNum type="alphaUcPeriod"/>
            </a:pPr>
            <a:r>
              <a:rPr lang="es-419" sz="1800" b="0" i="0" u="none" strike="noStrike">
                <a:solidFill>
                  <a:srgbClr val="000000"/>
                </a:solidFill>
                <a:highlight>
                  <a:srgbClr val="FFFF00"/>
                </a:highlight>
                <a:latin typeface="Calibri"/>
                <a:ea typeface="Calibri"/>
                <a:cs typeface="Calibri"/>
                <a:sym typeface="Calibri"/>
              </a:rPr>
              <a:t>225</a:t>
            </a:r>
            <a:endParaRPr/>
          </a:p>
        </p:txBody>
      </p:sp>
      <p:sp>
        <p:nvSpPr>
          <p:cNvPr id="146" name="Google Shape;146;p8"/>
          <p:cNvSpPr txBox="1"/>
          <p:nvPr/>
        </p:nvSpPr>
        <p:spPr>
          <a:xfrm>
            <a:off x="316491" y="6031210"/>
            <a:ext cx="115590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u="none" strike="noStrike">
                <a:solidFill>
                  <a:srgbClr val="E4670A"/>
                </a:solidFill>
                <a:latin typeface="Calibri"/>
                <a:ea typeface="Calibri"/>
                <a:cs typeface="Calibri"/>
                <a:sym typeface="Calibri"/>
              </a:rPr>
              <a:t>Retroalimentación: este valor numérico que está detrás del porcentaje se conoce como </a:t>
            </a:r>
            <a:r>
              <a:rPr lang="es-419" sz="1800" b="1" i="1" u="none" strike="noStrike">
                <a:solidFill>
                  <a:srgbClr val="E4670A"/>
                </a:solidFill>
                <a:latin typeface="Calibri"/>
                <a:ea typeface="Calibri"/>
                <a:cs typeface="Calibri"/>
                <a:sym typeface="Calibri"/>
              </a:rPr>
              <a:t>valor absoluto</a:t>
            </a:r>
            <a:r>
              <a:rPr lang="es-419" sz="1800" b="1" i="0" u="none" strike="noStrike">
                <a:solidFill>
                  <a:srgbClr val="E4670A"/>
                </a:solidFill>
                <a:latin typeface="Calibri"/>
                <a:ea typeface="Calibri"/>
                <a:cs typeface="Calibri"/>
                <a:sym typeface="Calibri"/>
              </a:rPr>
              <a:t>.</a:t>
            </a:r>
            <a:endParaRPr sz="1800" b="1">
              <a:solidFill>
                <a:srgbClr val="E4670A"/>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9"/>
          <p:cNvPicPr preferRelativeResize="0"/>
          <p:nvPr/>
        </p:nvPicPr>
        <p:blipFill rotWithShape="1">
          <a:blip r:embed="rId3">
            <a:alphaModFix/>
          </a:blip>
          <a:srcRect/>
          <a:stretch/>
        </p:blipFill>
        <p:spPr>
          <a:xfrm>
            <a:off x="316491" y="243564"/>
            <a:ext cx="11559018" cy="6370872"/>
          </a:xfrm>
          <a:prstGeom prst="rect">
            <a:avLst/>
          </a:prstGeom>
          <a:noFill/>
          <a:ln>
            <a:noFill/>
          </a:ln>
        </p:spPr>
      </p:pic>
      <p:sp>
        <p:nvSpPr>
          <p:cNvPr id="152" name="Google Shape;152;p9"/>
          <p:cNvSpPr txBox="1">
            <a:spLocks noGrp="1"/>
          </p:cNvSpPr>
          <p:nvPr>
            <p:ph type="title"/>
          </p:nvPr>
        </p:nvSpPr>
        <p:spPr>
          <a:xfrm>
            <a:off x="838200" y="365125"/>
            <a:ext cx="10515600" cy="1122481"/>
          </a:xfrm>
          <a:prstGeom prst="rect">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800"/>
              <a:buFont typeface="Calibri"/>
              <a:buNone/>
            </a:pPr>
            <a:r>
              <a:rPr lang="es-419" sz="2800" b="1">
                <a:solidFill>
                  <a:srgbClr val="002060"/>
                </a:solidFill>
              </a:rPr>
              <a:t>Unidad 3: Porcentajes en Python</a:t>
            </a:r>
            <a:br>
              <a:rPr lang="es-419" sz="3600" b="1">
                <a:solidFill>
                  <a:srgbClr val="002060"/>
                </a:solidFill>
              </a:rPr>
            </a:br>
            <a:r>
              <a:rPr lang="es-419" sz="4000" b="1">
                <a:solidFill>
                  <a:srgbClr val="002060"/>
                </a:solidFill>
              </a:rPr>
              <a:t>Porcentajes</a:t>
            </a:r>
            <a:endParaRPr sz="3600" b="1">
              <a:solidFill>
                <a:srgbClr val="002060"/>
              </a:solidFill>
            </a:endParaRPr>
          </a:p>
        </p:txBody>
      </p:sp>
      <p:sp>
        <p:nvSpPr>
          <p:cNvPr id="153" name="Google Shape;153;p9"/>
          <p:cNvSpPr txBox="1">
            <a:spLocks noGrp="1"/>
          </p:cNvSpPr>
          <p:nvPr>
            <p:ph type="body" idx="1"/>
          </p:nvPr>
        </p:nvSpPr>
        <p:spPr>
          <a:xfrm>
            <a:off x="502026" y="1487606"/>
            <a:ext cx="11252652" cy="4887711"/>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s-419" sz="1800" b="1"/>
              <a:t>Pero los porcentajes también pueden ser engañosos. </a:t>
            </a:r>
            <a:r>
              <a:rPr lang="es-419" sz="1800"/>
              <a:t>Veamos el siguiente ejemplo:</a:t>
            </a:r>
            <a:endParaRPr/>
          </a:p>
          <a:p>
            <a:pPr marL="0" lvl="0" indent="0" algn="l" rtl="0">
              <a:lnSpc>
                <a:spcPct val="90000"/>
              </a:lnSpc>
              <a:spcBef>
                <a:spcPts val="1000"/>
              </a:spcBef>
              <a:spcAft>
                <a:spcPts val="0"/>
              </a:spcAft>
              <a:buClr>
                <a:schemeClr val="dk1"/>
              </a:buClr>
              <a:buSzPts val="1800"/>
              <a:buNone/>
            </a:pPr>
            <a:r>
              <a:rPr lang="es-419" sz="1800"/>
              <a:t>Tenemos dos grupos de personas A y B, los cuales pueden ser recompensados o no, como se muestra en la siguiente tabla, donde los números representan las frecuencias o valores absolutos, podemos ver que 50 personas del grupo A no recibe recompensa o que 70 del grupo B si.</a:t>
            </a:r>
            <a:endParaRPr/>
          </a:p>
          <a:p>
            <a:pPr marL="0" lvl="0" indent="0" algn="l" rtl="0">
              <a:lnSpc>
                <a:spcPct val="90000"/>
              </a:lnSpc>
              <a:spcBef>
                <a:spcPts val="1000"/>
              </a:spcBef>
              <a:spcAft>
                <a:spcPts val="0"/>
              </a:spcAft>
              <a:buClr>
                <a:schemeClr val="dk1"/>
              </a:buClr>
              <a:buSzPts val="2000"/>
              <a:buNone/>
            </a:pPr>
            <a:endParaRPr sz="2000"/>
          </a:p>
        </p:txBody>
      </p:sp>
      <p:graphicFrame>
        <p:nvGraphicFramePr>
          <p:cNvPr id="154" name="Google Shape;154;p9"/>
          <p:cNvGraphicFramePr/>
          <p:nvPr/>
        </p:nvGraphicFramePr>
        <p:xfrm>
          <a:off x="2606724" y="2917789"/>
          <a:ext cx="3000000" cy="3000000"/>
        </p:xfrm>
        <a:graphic>
          <a:graphicData uri="http://schemas.openxmlformats.org/drawingml/2006/table">
            <a:tbl>
              <a:tblPr>
                <a:noFill/>
                <a:tableStyleId>{F02C50E0-9DD4-4299-BDA5-EFC49FA08F22}</a:tableStyleId>
              </a:tblPr>
              <a:tblGrid>
                <a:gridCol w="2254000">
                  <a:extLst>
                    <a:ext uri="{9D8B030D-6E8A-4147-A177-3AD203B41FA5}">
                      <a16:colId xmlns:a16="http://schemas.microsoft.com/office/drawing/2014/main" val="20000"/>
                    </a:ext>
                  </a:extLst>
                </a:gridCol>
                <a:gridCol w="2254000">
                  <a:extLst>
                    <a:ext uri="{9D8B030D-6E8A-4147-A177-3AD203B41FA5}">
                      <a16:colId xmlns:a16="http://schemas.microsoft.com/office/drawing/2014/main" val="20001"/>
                    </a:ext>
                  </a:extLst>
                </a:gridCol>
                <a:gridCol w="2254000">
                  <a:extLst>
                    <a:ext uri="{9D8B030D-6E8A-4147-A177-3AD203B41FA5}">
                      <a16:colId xmlns:a16="http://schemas.microsoft.com/office/drawing/2014/main" val="20002"/>
                    </a:ext>
                  </a:extLst>
                </a:gridCol>
              </a:tblGrid>
              <a:tr h="501350">
                <a:tc>
                  <a:txBody>
                    <a:bodyPr/>
                    <a:lstStyle/>
                    <a:p>
                      <a:pPr marL="0" marR="0" lvl="0" indent="0" algn="l" rtl="0">
                        <a:spcBef>
                          <a:spcPts val="0"/>
                        </a:spcBef>
                        <a:spcAft>
                          <a:spcPts val="0"/>
                        </a:spcAft>
                        <a:buNone/>
                      </a:pPr>
                      <a:r>
                        <a:rPr lang="es-419" sz="1800" u="none" strike="noStrike" cap="none"/>
                        <a:t> </a:t>
                      </a:r>
                      <a:endParaRPr/>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AB40"/>
                    </a:solidFill>
                  </a:tcPr>
                </a:tc>
                <a:tc>
                  <a:txBody>
                    <a:bodyPr/>
                    <a:lstStyle/>
                    <a:p>
                      <a:pPr marL="0" marR="0" lvl="0" indent="0" algn="ctr" rtl="0">
                        <a:spcBef>
                          <a:spcPts val="0"/>
                        </a:spcBef>
                        <a:spcAft>
                          <a:spcPts val="0"/>
                        </a:spcAft>
                        <a:buNone/>
                      </a:pPr>
                      <a:r>
                        <a:rPr lang="es-419" sz="1400" b="1" i="0" u="none" strike="noStrike" cap="none">
                          <a:solidFill>
                            <a:srgbClr val="FFFFFF"/>
                          </a:solidFill>
                          <a:latin typeface="Calibri"/>
                          <a:ea typeface="Calibri"/>
                          <a:cs typeface="Calibri"/>
                          <a:sym typeface="Calibri"/>
                        </a:rPr>
                        <a:t>Grupo A</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AB40"/>
                    </a:solidFill>
                  </a:tcPr>
                </a:tc>
                <a:tc>
                  <a:txBody>
                    <a:bodyPr/>
                    <a:lstStyle/>
                    <a:p>
                      <a:pPr marL="0" marR="0" lvl="0" indent="0" algn="ctr" rtl="0">
                        <a:spcBef>
                          <a:spcPts val="0"/>
                        </a:spcBef>
                        <a:spcAft>
                          <a:spcPts val="0"/>
                        </a:spcAft>
                        <a:buNone/>
                      </a:pPr>
                      <a:r>
                        <a:rPr lang="es-419" sz="1400" b="1" i="0" u="none" strike="noStrike" cap="none">
                          <a:solidFill>
                            <a:srgbClr val="FFFFFF"/>
                          </a:solidFill>
                          <a:latin typeface="Calibri"/>
                          <a:ea typeface="Calibri"/>
                          <a:cs typeface="Calibri"/>
                          <a:sym typeface="Calibri"/>
                        </a:rPr>
                        <a:t>Grupo B</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AB40"/>
                    </a:solidFill>
                  </a:tcPr>
                </a:tc>
                <a:extLst>
                  <a:ext uri="{0D108BD9-81ED-4DB2-BD59-A6C34878D82A}">
                    <a16:rowId xmlns:a16="http://schemas.microsoft.com/office/drawing/2014/main" val="10000"/>
                  </a:ext>
                </a:extLst>
              </a:tr>
              <a:tr h="501350">
                <a:tc>
                  <a:txBody>
                    <a:bodyPr/>
                    <a:lstStyle/>
                    <a:p>
                      <a:pPr marL="0" marR="0" lvl="0" indent="0" algn="l" rtl="0">
                        <a:spcBef>
                          <a:spcPts val="0"/>
                        </a:spcBef>
                        <a:spcAft>
                          <a:spcPts val="0"/>
                        </a:spcAft>
                        <a:buNone/>
                      </a:pPr>
                      <a:r>
                        <a:rPr lang="es-419" sz="1400" b="0" i="0" u="none" strike="noStrike" cap="none">
                          <a:solidFill>
                            <a:srgbClr val="000000"/>
                          </a:solidFill>
                          <a:latin typeface="Calibri"/>
                          <a:ea typeface="Calibri"/>
                          <a:cs typeface="Calibri"/>
                          <a:sym typeface="Calibri"/>
                        </a:rPr>
                        <a:t>Sin recompensa</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tc>
                  <a:txBody>
                    <a:bodyPr/>
                    <a:lstStyle/>
                    <a:p>
                      <a:pPr marL="0" marR="0" lvl="0" indent="0" algn="ctr" rtl="0">
                        <a:spcBef>
                          <a:spcPts val="0"/>
                        </a:spcBef>
                        <a:spcAft>
                          <a:spcPts val="0"/>
                        </a:spcAft>
                        <a:buNone/>
                      </a:pPr>
                      <a:r>
                        <a:rPr lang="es-419" sz="1400" b="0" i="0" u="none" strike="noStrike" cap="none">
                          <a:solidFill>
                            <a:srgbClr val="000000"/>
                          </a:solidFill>
                          <a:latin typeface="Calibri"/>
                          <a:ea typeface="Calibri"/>
                          <a:cs typeface="Calibri"/>
                          <a:sym typeface="Calibri"/>
                        </a:rPr>
                        <a:t>50</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tc>
                  <a:txBody>
                    <a:bodyPr/>
                    <a:lstStyle/>
                    <a:p>
                      <a:pPr marL="0" marR="0" lvl="0" indent="0" algn="ctr" rtl="0">
                        <a:spcBef>
                          <a:spcPts val="0"/>
                        </a:spcBef>
                        <a:spcAft>
                          <a:spcPts val="0"/>
                        </a:spcAft>
                        <a:buNone/>
                      </a:pPr>
                      <a:r>
                        <a:rPr lang="es-419" sz="1400" b="0" i="0" u="none" strike="noStrike" cap="none">
                          <a:solidFill>
                            <a:srgbClr val="000000"/>
                          </a:solidFill>
                          <a:latin typeface="Calibri"/>
                          <a:ea typeface="Calibri"/>
                          <a:cs typeface="Calibri"/>
                          <a:sym typeface="Calibri"/>
                        </a:rPr>
                        <a:t>60</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1"/>
                  </a:ext>
                </a:extLst>
              </a:tr>
              <a:tr h="501350">
                <a:tc>
                  <a:txBody>
                    <a:bodyPr/>
                    <a:lstStyle/>
                    <a:p>
                      <a:pPr marL="0" marR="0" lvl="0" indent="0" algn="l" rtl="0">
                        <a:spcBef>
                          <a:spcPts val="0"/>
                        </a:spcBef>
                        <a:spcAft>
                          <a:spcPts val="0"/>
                        </a:spcAft>
                        <a:buNone/>
                      </a:pPr>
                      <a:r>
                        <a:rPr lang="es-419" sz="1400" b="0" i="0" u="none" strike="noStrike" cap="none">
                          <a:solidFill>
                            <a:srgbClr val="000000"/>
                          </a:solidFill>
                          <a:latin typeface="Calibri"/>
                          <a:ea typeface="Calibri"/>
                          <a:cs typeface="Calibri"/>
                          <a:sym typeface="Calibri"/>
                        </a:rPr>
                        <a:t>Con Recompensa</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tc>
                  <a:txBody>
                    <a:bodyPr/>
                    <a:lstStyle/>
                    <a:p>
                      <a:pPr marL="0" marR="0" lvl="0" indent="0" algn="ctr" rtl="0">
                        <a:spcBef>
                          <a:spcPts val="0"/>
                        </a:spcBef>
                        <a:spcAft>
                          <a:spcPts val="0"/>
                        </a:spcAft>
                        <a:buNone/>
                      </a:pPr>
                      <a:r>
                        <a:rPr lang="es-419" sz="1400" b="0" i="0" u="none" strike="noStrike" cap="none">
                          <a:solidFill>
                            <a:srgbClr val="000000"/>
                          </a:solidFill>
                          <a:latin typeface="Calibri"/>
                          <a:ea typeface="Calibri"/>
                          <a:cs typeface="Calibri"/>
                          <a:sym typeface="Calibri"/>
                        </a:rPr>
                        <a:t>40</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tc>
                  <a:txBody>
                    <a:bodyPr/>
                    <a:lstStyle/>
                    <a:p>
                      <a:pPr marL="0" marR="0" lvl="0" indent="0" algn="ctr" rtl="0">
                        <a:spcBef>
                          <a:spcPts val="0"/>
                        </a:spcBef>
                        <a:spcAft>
                          <a:spcPts val="0"/>
                        </a:spcAft>
                        <a:buNone/>
                      </a:pPr>
                      <a:r>
                        <a:rPr lang="es-419" sz="1400" b="0" i="0" u="none" strike="noStrike" cap="none">
                          <a:solidFill>
                            <a:srgbClr val="000000"/>
                          </a:solidFill>
                          <a:latin typeface="Calibri"/>
                          <a:ea typeface="Calibri"/>
                          <a:cs typeface="Calibri"/>
                          <a:sym typeface="Calibri"/>
                        </a:rPr>
                        <a:t>70</a:t>
                      </a:r>
                      <a:endParaRPr sz="1800" u="none" strike="noStrike" cap="none"/>
                    </a:p>
                  </a:txBody>
                  <a:tcPr marL="66675" marR="66675" marT="38100" marB="38100"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2"/>
                  </a:ext>
                </a:extLst>
              </a:tr>
            </a:tbl>
          </a:graphicData>
        </a:graphic>
      </p:graphicFrame>
      <p:sp>
        <p:nvSpPr>
          <p:cNvPr id="155" name="Google Shape;155;p9"/>
          <p:cNvSpPr/>
          <p:nvPr/>
        </p:nvSpPr>
        <p:spPr>
          <a:xfrm>
            <a:off x="1784179" y="2916996"/>
            <a:ext cx="13804337" cy="4718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56" name="Google Shape;156;p9"/>
          <p:cNvCxnSpPr/>
          <p:nvPr/>
        </p:nvCxnSpPr>
        <p:spPr>
          <a:xfrm flipH="1">
            <a:off x="6414448" y="2643645"/>
            <a:ext cx="3548418" cy="372510"/>
          </a:xfrm>
          <a:prstGeom prst="straightConnector1">
            <a:avLst/>
          </a:prstGeom>
          <a:noFill/>
          <a:ln w="28575" cap="flat" cmpd="sng">
            <a:solidFill>
              <a:schemeClr val="dk1"/>
            </a:solidFill>
            <a:prstDash val="solid"/>
            <a:miter lim="800000"/>
            <a:headEnd type="none" w="sm" len="sm"/>
            <a:tailEnd type="triangle" w="med" len="med"/>
          </a:ln>
        </p:spPr>
      </p:cxnSp>
      <p:cxnSp>
        <p:nvCxnSpPr>
          <p:cNvPr id="157" name="Google Shape;157;p9"/>
          <p:cNvCxnSpPr/>
          <p:nvPr/>
        </p:nvCxnSpPr>
        <p:spPr>
          <a:xfrm flipH="1">
            <a:off x="8787476" y="2643645"/>
            <a:ext cx="1147504" cy="509286"/>
          </a:xfrm>
          <a:prstGeom prst="straightConnector1">
            <a:avLst/>
          </a:prstGeom>
          <a:noFill/>
          <a:ln w="28575" cap="flat" cmpd="sng">
            <a:solidFill>
              <a:schemeClr val="dk1"/>
            </a:solidFill>
            <a:prstDash val="solid"/>
            <a:miter lim="800000"/>
            <a:headEnd type="none" w="sm" len="sm"/>
            <a:tailEnd type="triangle" w="med" len="med"/>
          </a:ln>
        </p:spPr>
      </p:cxnSp>
      <p:sp>
        <p:nvSpPr>
          <p:cNvPr id="158" name="Google Shape;158;p9"/>
          <p:cNvSpPr txBox="1"/>
          <p:nvPr/>
        </p:nvSpPr>
        <p:spPr>
          <a:xfrm>
            <a:off x="9984998" y="2473000"/>
            <a:ext cx="114527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a:solidFill>
                  <a:schemeClr val="dk1"/>
                </a:solidFill>
                <a:latin typeface="Calibri"/>
                <a:ea typeface="Calibri"/>
                <a:cs typeface="Calibri"/>
                <a:sym typeface="Calibri"/>
              </a:rPr>
              <a:t>Columnas</a:t>
            </a:r>
            <a:endParaRPr sz="1600">
              <a:solidFill>
                <a:schemeClr val="dk1"/>
              </a:solidFill>
              <a:latin typeface="Calibri"/>
              <a:ea typeface="Calibri"/>
              <a:cs typeface="Calibri"/>
              <a:sym typeface="Calibri"/>
            </a:endParaRPr>
          </a:p>
        </p:txBody>
      </p:sp>
      <p:cxnSp>
        <p:nvCxnSpPr>
          <p:cNvPr id="159" name="Google Shape;159;p9"/>
          <p:cNvCxnSpPr/>
          <p:nvPr/>
        </p:nvCxnSpPr>
        <p:spPr>
          <a:xfrm>
            <a:off x="1542200" y="3537971"/>
            <a:ext cx="1064524" cy="124246"/>
          </a:xfrm>
          <a:prstGeom prst="straightConnector1">
            <a:avLst/>
          </a:prstGeom>
          <a:noFill/>
          <a:ln w="28575" cap="flat" cmpd="sng">
            <a:solidFill>
              <a:schemeClr val="dk1"/>
            </a:solidFill>
            <a:prstDash val="solid"/>
            <a:miter lim="800000"/>
            <a:headEnd type="none" w="sm" len="sm"/>
            <a:tailEnd type="triangle" w="med" len="med"/>
          </a:ln>
        </p:spPr>
      </p:cxnSp>
      <p:cxnSp>
        <p:nvCxnSpPr>
          <p:cNvPr id="160" name="Google Shape;160;p9"/>
          <p:cNvCxnSpPr/>
          <p:nvPr/>
        </p:nvCxnSpPr>
        <p:spPr>
          <a:xfrm>
            <a:off x="1542200" y="3537971"/>
            <a:ext cx="1064524" cy="623067"/>
          </a:xfrm>
          <a:prstGeom prst="straightConnector1">
            <a:avLst/>
          </a:prstGeom>
          <a:noFill/>
          <a:ln w="28575" cap="flat" cmpd="sng">
            <a:solidFill>
              <a:schemeClr val="dk1"/>
            </a:solidFill>
            <a:prstDash val="solid"/>
            <a:miter lim="800000"/>
            <a:headEnd type="none" w="sm" len="sm"/>
            <a:tailEnd type="triangle" w="med" len="med"/>
          </a:ln>
        </p:spPr>
      </p:cxnSp>
      <p:sp>
        <p:nvSpPr>
          <p:cNvPr id="161" name="Google Shape;161;p9"/>
          <p:cNvSpPr txBox="1"/>
          <p:nvPr/>
        </p:nvSpPr>
        <p:spPr>
          <a:xfrm>
            <a:off x="1004410" y="3339149"/>
            <a:ext cx="8900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a:solidFill>
                  <a:schemeClr val="dk1"/>
                </a:solidFill>
                <a:latin typeface="Calibri"/>
                <a:ea typeface="Calibri"/>
                <a:cs typeface="Calibri"/>
                <a:sym typeface="Calibri"/>
              </a:rPr>
              <a:t>Filas</a:t>
            </a:r>
            <a:endParaRPr sz="1600">
              <a:solidFill>
                <a:schemeClr val="dk1"/>
              </a:solidFill>
              <a:latin typeface="Calibri"/>
              <a:ea typeface="Calibri"/>
              <a:cs typeface="Calibri"/>
              <a:sym typeface="Calibri"/>
            </a:endParaRPr>
          </a:p>
        </p:txBody>
      </p:sp>
      <p:sp>
        <p:nvSpPr>
          <p:cNvPr id="162" name="Google Shape;162;p9"/>
          <p:cNvSpPr txBox="1"/>
          <p:nvPr/>
        </p:nvSpPr>
        <p:spPr>
          <a:xfrm>
            <a:off x="541287" y="4998065"/>
            <a:ext cx="77928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a:solidFill>
                  <a:srgbClr val="000000"/>
                </a:solidFill>
                <a:latin typeface="Calibri"/>
                <a:ea typeface="Calibri"/>
                <a:cs typeface="Calibri"/>
                <a:sym typeface="Calibri"/>
              </a:rPr>
              <a:t>Vamos a proceder a replicar esta tabla en Python. </a:t>
            </a: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3416</Words>
  <Application>Microsoft Office PowerPoint</Application>
  <PresentationFormat>Panorámica</PresentationFormat>
  <Paragraphs>297</Paragraphs>
  <Slides>31</Slides>
  <Notes>31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Calibri</vt:lpstr>
      <vt:lpstr>Tema de Office</vt:lpstr>
      <vt:lpstr>Presentación de PowerPoint</vt:lpstr>
      <vt:lpstr>Mapa de contenidos:</vt:lpstr>
      <vt:lpstr>UNIDAD 3:  PORCENTAJES EN PYTHON </vt:lpstr>
      <vt:lpstr>Unidad 3 Introducción </vt:lpstr>
      <vt:lpstr>Unidad 3: Porcentajes en Python</vt:lpstr>
      <vt:lpstr>Unidad 3: Porcentajes en Python Porcentajes</vt:lpstr>
      <vt:lpstr>Unidad 3: Porcentajes en Python Ejercicio 1</vt:lpstr>
      <vt:lpstr>Unidad 3: Porcentajes en Python Ejercicio 1</vt:lpstr>
      <vt:lpstr>Unidad 3: Porcentajes en Python Porcentajes</vt:lpstr>
      <vt:lpstr>Unidad 3: Porcentajes en Python Librería pandas y uso de dataframe</vt:lpstr>
      <vt:lpstr>Unidad 3: Porcentajes en Python Librería pandas y uso de dataframe</vt:lpstr>
      <vt:lpstr>Unidad 3: Porcentajes en Python Librería pandas y uso de dataframe</vt:lpstr>
      <vt:lpstr>Unidad 3: Porcentajes en Python Librería pandas y uso de dataframe</vt:lpstr>
      <vt:lpstr>Unidad 3: Porcentajes en Python Librería pandas y uso de dataframe</vt:lpstr>
      <vt:lpstr>Unidad 3: Porcentajes en Python Ejercicio 2</vt:lpstr>
      <vt:lpstr>Unidad 3: Porcentajes en Python Ejercicio 2</vt:lpstr>
      <vt:lpstr>Unidad 3: Porcentajes en Python Cálculo de porcentajes en Python</vt:lpstr>
      <vt:lpstr>Unidad 3: Porcentajes en Python Cálculo de porcentajes en Python </vt:lpstr>
      <vt:lpstr>Unidad 3: Porcentajes en Python Cálculo de porcentajes en Python </vt:lpstr>
      <vt:lpstr>Unidad 3: Porcentajes en Python Cálculo de porcentajes en Python </vt:lpstr>
      <vt:lpstr>Unidad 3: Porcentajes en Python Ejercicio 3</vt:lpstr>
      <vt:lpstr>Unidad 3: Porcentajes en Python Ejercicio 3</vt:lpstr>
      <vt:lpstr>Unidad 3: Porcentajes en Python Analizando frecuencias y porcentajes </vt:lpstr>
      <vt:lpstr>Unidad 3: Porcentajes en Python Analizando frecuencias y porcentajes </vt:lpstr>
      <vt:lpstr>Unidad 3: Porcentajes en Python Analizando frecuencias y porcentajes </vt:lpstr>
      <vt:lpstr>Unidad 3: Porcentajes en Python Ejercicio 4  </vt:lpstr>
      <vt:lpstr>Unidad 3: Porcentajes en Python Ejercicio 4  </vt:lpstr>
      <vt:lpstr>Unidad 3: Porcentajes en Python Ley de números pequeños </vt:lpstr>
      <vt:lpstr>Unidad 3: Porcentajes en Python Ley de números pequeños </vt:lpstr>
      <vt:lpstr>Unidad 3: Porcentajes en Python Ley de números pequeños </vt:lpstr>
      <vt:lpstr>Unidad 3: Porcentajes en Python Cierre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francisca ruiz</dc:creator>
  <cp:lastModifiedBy>Juan Domínguez</cp:lastModifiedBy>
  <cp:revision>1</cp:revision>
  <dcterms:created xsi:type="dcterms:W3CDTF">2022-01-13T14:01:57Z</dcterms:created>
  <dcterms:modified xsi:type="dcterms:W3CDTF">2023-03-03T20:13:31Z</dcterms:modified>
</cp:coreProperties>
</file>