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3" r:id="rId5"/>
    <p:sldId id="261" r:id="rId6"/>
    <p:sldId id="262" r:id="rId7"/>
    <p:sldId id="278" r:id="rId8"/>
    <p:sldId id="279" r:id="rId9"/>
    <p:sldId id="275" r:id="rId10"/>
    <p:sldId id="281" r:id="rId11"/>
    <p:sldId id="264" r:id="rId12"/>
    <p:sldId id="282" r:id="rId13"/>
    <p:sldId id="283" r:id="rId14"/>
    <p:sldId id="284" r:id="rId15"/>
    <p:sldId id="265" r:id="rId16"/>
    <p:sldId id="285" r:id="rId17"/>
    <p:sldId id="286" r:id="rId18"/>
    <p:sldId id="272" r:id="rId19"/>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670A"/>
    <a:srgbClr val="585BC4"/>
    <a:srgbClr val="6FF57C"/>
    <a:srgbClr val="D2F074"/>
    <a:srgbClr val="A3994B"/>
    <a:srgbClr val="3967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2554A-2636-4A2C-BDF8-A4DF439E569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03DCC5F4-669B-4360-9DBF-4BB50A7A4C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7C0F65B2-9140-4137-9642-8F6925CF5C79}"/>
              </a:ext>
            </a:extLst>
          </p:cNvPr>
          <p:cNvSpPr>
            <a:spLocks noGrp="1"/>
          </p:cNvSpPr>
          <p:nvPr>
            <p:ph type="dt" sz="half" idx="10"/>
          </p:nvPr>
        </p:nvSpPr>
        <p:spPr/>
        <p:txBody>
          <a:bodyPr/>
          <a:lstStyle/>
          <a:p>
            <a:fld id="{CD4180A2-CB90-41FA-873B-2C29D7096FE0}" type="datetimeFigureOut">
              <a:rPr lang="es-419" smtClean="0"/>
              <a:t>17/1/2023</a:t>
            </a:fld>
            <a:endParaRPr lang="es-419"/>
          </a:p>
        </p:txBody>
      </p:sp>
      <p:sp>
        <p:nvSpPr>
          <p:cNvPr id="5" name="Marcador de pie de página 4">
            <a:extLst>
              <a:ext uri="{FF2B5EF4-FFF2-40B4-BE49-F238E27FC236}">
                <a16:creationId xmlns:a16="http://schemas.microsoft.com/office/drawing/2014/main" id="{CAE02B48-F7A6-457D-99F6-C813938630E4}"/>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587A0823-9288-49F9-B221-E9936944F139}"/>
              </a:ext>
            </a:extLst>
          </p:cNvPr>
          <p:cNvSpPr>
            <a:spLocks noGrp="1"/>
          </p:cNvSpPr>
          <p:nvPr>
            <p:ph type="sldNum" sz="quarter" idx="12"/>
          </p:nvPr>
        </p:nvSpPr>
        <p:spPr/>
        <p:txBody>
          <a:bodyPr/>
          <a:lstStyle/>
          <a:p>
            <a:fld id="{DC1078CC-9BF5-430D-BB0E-29A2E01119DC}" type="slidenum">
              <a:rPr lang="es-419" smtClean="0"/>
              <a:t>‹Nº›</a:t>
            </a:fld>
            <a:endParaRPr lang="es-419"/>
          </a:p>
        </p:txBody>
      </p:sp>
    </p:spTree>
    <p:extLst>
      <p:ext uri="{BB962C8B-B14F-4D97-AF65-F5344CB8AC3E}">
        <p14:creationId xmlns:p14="http://schemas.microsoft.com/office/powerpoint/2010/main" val="1391589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E298D7-9A56-49A4-AB47-4E66D43B7738}"/>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99CCAD38-CF5E-4BCD-AC82-175C3BB31D4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C47B3825-8F50-4C58-A424-D42AE5F3D3E4}"/>
              </a:ext>
            </a:extLst>
          </p:cNvPr>
          <p:cNvSpPr>
            <a:spLocks noGrp="1"/>
          </p:cNvSpPr>
          <p:nvPr>
            <p:ph type="dt" sz="half" idx="10"/>
          </p:nvPr>
        </p:nvSpPr>
        <p:spPr/>
        <p:txBody>
          <a:bodyPr/>
          <a:lstStyle/>
          <a:p>
            <a:fld id="{CD4180A2-CB90-41FA-873B-2C29D7096FE0}" type="datetimeFigureOut">
              <a:rPr lang="es-419" smtClean="0"/>
              <a:t>17/1/2023</a:t>
            </a:fld>
            <a:endParaRPr lang="es-419"/>
          </a:p>
        </p:txBody>
      </p:sp>
      <p:sp>
        <p:nvSpPr>
          <p:cNvPr id="5" name="Marcador de pie de página 4">
            <a:extLst>
              <a:ext uri="{FF2B5EF4-FFF2-40B4-BE49-F238E27FC236}">
                <a16:creationId xmlns:a16="http://schemas.microsoft.com/office/drawing/2014/main" id="{61237966-1A9D-4DCC-959D-37FD84265746}"/>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5FD45D88-877B-45B6-B5A1-8D4AEB5EA42E}"/>
              </a:ext>
            </a:extLst>
          </p:cNvPr>
          <p:cNvSpPr>
            <a:spLocks noGrp="1"/>
          </p:cNvSpPr>
          <p:nvPr>
            <p:ph type="sldNum" sz="quarter" idx="12"/>
          </p:nvPr>
        </p:nvSpPr>
        <p:spPr/>
        <p:txBody>
          <a:bodyPr/>
          <a:lstStyle/>
          <a:p>
            <a:fld id="{DC1078CC-9BF5-430D-BB0E-29A2E01119DC}" type="slidenum">
              <a:rPr lang="es-419" smtClean="0"/>
              <a:t>‹Nº›</a:t>
            </a:fld>
            <a:endParaRPr lang="es-419"/>
          </a:p>
        </p:txBody>
      </p:sp>
    </p:spTree>
    <p:extLst>
      <p:ext uri="{BB962C8B-B14F-4D97-AF65-F5344CB8AC3E}">
        <p14:creationId xmlns:p14="http://schemas.microsoft.com/office/powerpoint/2010/main" val="2209711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44E5075-69B6-4276-9CE9-77EB0DDD25E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2941FDBB-E51A-4024-98BA-DB953E9D63A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7614AC4B-4CB7-44B2-AC69-0E0C58942053}"/>
              </a:ext>
            </a:extLst>
          </p:cNvPr>
          <p:cNvSpPr>
            <a:spLocks noGrp="1"/>
          </p:cNvSpPr>
          <p:nvPr>
            <p:ph type="dt" sz="half" idx="10"/>
          </p:nvPr>
        </p:nvSpPr>
        <p:spPr/>
        <p:txBody>
          <a:bodyPr/>
          <a:lstStyle/>
          <a:p>
            <a:fld id="{CD4180A2-CB90-41FA-873B-2C29D7096FE0}" type="datetimeFigureOut">
              <a:rPr lang="es-419" smtClean="0"/>
              <a:t>17/1/2023</a:t>
            </a:fld>
            <a:endParaRPr lang="es-419"/>
          </a:p>
        </p:txBody>
      </p:sp>
      <p:sp>
        <p:nvSpPr>
          <p:cNvPr id="5" name="Marcador de pie de página 4">
            <a:extLst>
              <a:ext uri="{FF2B5EF4-FFF2-40B4-BE49-F238E27FC236}">
                <a16:creationId xmlns:a16="http://schemas.microsoft.com/office/drawing/2014/main" id="{46FF3119-2E0F-4DEF-9979-F020188897A8}"/>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04524C90-8229-4919-BC9E-D1BEFC7E43EB}"/>
              </a:ext>
            </a:extLst>
          </p:cNvPr>
          <p:cNvSpPr>
            <a:spLocks noGrp="1"/>
          </p:cNvSpPr>
          <p:nvPr>
            <p:ph type="sldNum" sz="quarter" idx="12"/>
          </p:nvPr>
        </p:nvSpPr>
        <p:spPr/>
        <p:txBody>
          <a:bodyPr/>
          <a:lstStyle/>
          <a:p>
            <a:fld id="{DC1078CC-9BF5-430D-BB0E-29A2E01119DC}" type="slidenum">
              <a:rPr lang="es-419" smtClean="0"/>
              <a:t>‹Nº›</a:t>
            </a:fld>
            <a:endParaRPr lang="es-419"/>
          </a:p>
        </p:txBody>
      </p:sp>
    </p:spTree>
    <p:extLst>
      <p:ext uri="{BB962C8B-B14F-4D97-AF65-F5344CB8AC3E}">
        <p14:creationId xmlns:p14="http://schemas.microsoft.com/office/powerpoint/2010/main" val="37419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6B4A5-6AD1-4779-88ED-D9519D26BE07}"/>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283DF7BA-4821-4FE9-A249-72E957131E0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5CEBB2B8-9B9B-4EEA-9E0E-50349031FE2F}"/>
              </a:ext>
            </a:extLst>
          </p:cNvPr>
          <p:cNvSpPr>
            <a:spLocks noGrp="1"/>
          </p:cNvSpPr>
          <p:nvPr>
            <p:ph type="dt" sz="half" idx="10"/>
          </p:nvPr>
        </p:nvSpPr>
        <p:spPr/>
        <p:txBody>
          <a:bodyPr/>
          <a:lstStyle/>
          <a:p>
            <a:fld id="{CD4180A2-CB90-41FA-873B-2C29D7096FE0}" type="datetimeFigureOut">
              <a:rPr lang="es-419" smtClean="0"/>
              <a:t>17/1/2023</a:t>
            </a:fld>
            <a:endParaRPr lang="es-419"/>
          </a:p>
        </p:txBody>
      </p:sp>
      <p:sp>
        <p:nvSpPr>
          <p:cNvPr id="5" name="Marcador de pie de página 4">
            <a:extLst>
              <a:ext uri="{FF2B5EF4-FFF2-40B4-BE49-F238E27FC236}">
                <a16:creationId xmlns:a16="http://schemas.microsoft.com/office/drawing/2014/main" id="{B3C1AE5F-1B38-4F5F-B496-1FDFDA944DB3}"/>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26F79FC1-ED21-41C3-B469-10BDD30B2457}"/>
              </a:ext>
            </a:extLst>
          </p:cNvPr>
          <p:cNvSpPr>
            <a:spLocks noGrp="1"/>
          </p:cNvSpPr>
          <p:nvPr>
            <p:ph type="sldNum" sz="quarter" idx="12"/>
          </p:nvPr>
        </p:nvSpPr>
        <p:spPr/>
        <p:txBody>
          <a:bodyPr/>
          <a:lstStyle/>
          <a:p>
            <a:fld id="{DC1078CC-9BF5-430D-BB0E-29A2E01119DC}" type="slidenum">
              <a:rPr lang="es-419" smtClean="0"/>
              <a:t>‹Nº›</a:t>
            </a:fld>
            <a:endParaRPr lang="es-419"/>
          </a:p>
        </p:txBody>
      </p:sp>
    </p:spTree>
    <p:extLst>
      <p:ext uri="{BB962C8B-B14F-4D97-AF65-F5344CB8AC3E}">
        <p14:creationId xmlns:p14="http://schemas.microsoft.com/office/powerpoint/2010/main" val="147424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5CBC28-DD99-4FAE-B098-4FDADD59B24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197AA2C1-75AB-405C-9E04-D73EC47A67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E3495A3-310E-4006-8471-DF201FB639F1}"/>
              </a:ext>
            </a:extLst>
          </p:cNvPr>
          <p:cNvSpPr>
            <a:spLocks noGrp="1"/>
          </p:cNvSpPr>
          <p:nvPr>
            <p:ph type="dt" sz="half" idx="10"/>
          </p:nvPr>
        </p:nvSpPr>
        <p:spPr/>
        <p:txBody>
          <a:bodyPr/>
          <a:lstStyle/>
          <a:p>
            <a:fld id="{CD4180A2-CB90-41FA-873B-2C29D7096FE0}" type="datetimeFigureOut">
              <a:rPr lang="es-419" smtClean="0"/>
              <a:t>17/1/2023</a:t>
            </a:fld>
            <a:endParaRPr lang="es-419"/>
          </a:p>
        </p:txBody>
      </p:sp>
      <p:sp>
        <p:nvSpPr>
          <p:cNvPr id="5" name="Marcador de pie de página 4">
            <a:extLst>
              <a:ext uri="{FF2B5EF4-FFF2-40B4-BE49-F238E27FC236}">
                <a16:creationId xmlns:a16="http://schemas.microsoft.com/office/drawing/2014/main" id="{9D7ED04F-9ADE-4108-8E15-70F14333BC7A}"/>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430579E1-356B-4182-8B7F-B0E2A151749A}"/>
              </a:ext>
            </a:extLst>
          </p:cNvPr>
          <p:cNvSpPr>
            <a:spLocks noGrp="1"/>
          </p:cNvSpPr>
          <p:nvPr>
            <p:ph type="sldNum" sz="quarter" idx="12"/>
          </p:nvPr>
        </p:nvSpPr>
        <p:spPr/>
        <p:txBody>
          <a:bodyPr/>
          <a:lstStyle/>
          <a:p>
            <a:fld id="{DC1078CC-9BF5-430D-BB0E-29A2E01119DC}" type="slidenum">
              <a:rPr lang="es-419" smtClean="0"/>
              <a:t>‹Nº›</a:t>
            </a:fld>
            <a:endParaRPr lang="es-419"/>
          </a:p>
        </p:txBody>
      </p:sp>
    </p:spTree>
    <p:extLst>
      <p:ext uri="{BB962C8B-B14F-4D97-AF65-F5344CB8AC3E}">
        <p14:creationId xmlns:p14="http://schemas.microsoft.com/office/powerpoint/2010/main" val="2200138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9359C9-352C-4A38-A6BD-B6DF3D194CCC}"/>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59A93714-2213-46BA-862D-0BF406EFCBE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333A0667-8751-4966-9EF7-077DE9A06BA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4927FB87-4FC2-41DA-B0E7-87244F014184}"/>
              </a:ext>
            </a:extLst>
          </p:cNvPr>
          <p:cNvSpPr>
            <a:spLocks noGrp="1"/>
          </p:cNvSpPr>
          <p:nvPr>
            <p:ph type="dt" sz="half" idx="10"/>
          </p:nvPr>
        </p:nvSpPr>
        <p:spPr/>
        <p:txBody>
          <a:bodyPr/>
          <a:lstStyle/>
          <a:p>
            <a:fld id="{CD4180A2-CB90-41FA-873B-2C29D7096FE0}" type="datetimeFigureOut">
              <a:rPr lang="es-419" smtClean="0"/>
              <a:t>17/1/2023</a:t>
            </a:fld>
            <a:endParaRPr lang="es-419"/>
          </a:p>
        </p:txBody>
      </p:sp>
      <p:sp>
        <p:nvSpPr>
          <p:cNvPr id="6" name="Marcador de pie de página 5">
            <a:extLst>
              <a:ext uri="{FF2B5EF4-FFF2-40B4-BE49-F238E27FC236}">
                <a16:creationId xmlns:a16="http://schemas.microsoft.com/office/drawing/2014/main" id="{A8EC0287-3429-4CBD-BFB0-878B2FC0CB01}"/>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5BC43D5C-C889-484C-893C-77957AAACD59}"/>
              </a:ext>
            </a:extLst>
          </p:cNvPr>
          <p:cNvSpPr>
            <a:spLocks noGrp="1"/>
          </p:cNvSpPr>
          <p:nvPr>
            <p:ph type="sldNum" sz="quarter" idx="12"/>
          </p:nvPr>
        </p:nvSpPr>
        <p:spPr/>
        <p:txBody>
          <a:bodyPr/>
          <a:lstStyle/>
          <a:p>
            <a:fld id="{DC1078CC-9BF5-430D-BB0E-29A2E01119DC}" type="slidenum">
              <a:rPr lang="es-419" smtClean="0"/>
              <a:t>‹Nº›</a:t>
            </a:fld>
            <a:endParaRPr lang="es-419"/>
          </a:p>
        </p:txBody>
      </p:sp>
    </p:spTree>
    <p:extLst>
      <p:ext uri="{BB962C8B-B14F-4D97-AF65-F5344CB8AC3E}">
        <p14:creationId xmlns:p14="http://schemas.microsoft.com/office/powerpoint/2010/main" val="411618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D0552-1CD6-4EB0-B8EA-CBD6269EB59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FA9E4324-8B39-430B-A2B7-EA03606E35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2FBD6C1-1E7E-4302-8615-0B0454A87B5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3BA0C0AD-A524-4CBC-B934-A7F1CA93E1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A02F487-7DA3-45D9-8EB6-B3B4C78ED35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08A98EB0-ECAC-4298-AF31-60C873083DCC}"/>
              </a:ext>
            </a:extLst>
          </p:cNvPr>
          <p:cNvSpPr>
            <a:spLocks noGrp="1"/>
          </p:cNvSpPr>
          <p:nvPr>
            <p:ph type="dt" sz="half" idx="10"/>
          </p:nvPr>
        </p:nvSpPr>
        <p:spPr/>
        <p:txBody>
          <a:bodyPr/>
          <a:lstStyle/>
          <a:p>
            <a:fld id="{CD4180A2-CB90-41FA-873B-2C29D7096FE0}" type="datetimeFigureOut">
              <a:rPr lang="es-419" smtClean="0"/>
              <a:t>17/1/2023</a:t>
            </a:fld>
            <a:endParaRPr lang="es-419"/>
          </a:p>
        </p:txBody>
      </p:sp>
      <p:sp>
        <p:nvSpPr>
          <p:cNvPr id="8" name="Marcador de pie de página 7">
            <a:extLst>
              <a:ext uri="{FF2B5EF4-FFF2-40B4-BE49-F238E27FC236}">
                <a16:creationId xmlns:a16="http://schemas.microsoft.com/office/drawing/2014/main" id="{7C1815B1-A512-4418-B9C2-2836D8E49BFD}"/>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8EF5BA9E-8576-432D-877F-071658F97398}"/>
              </a:ext>
            </a:extLst>
          </p:cNvPr>
          <p:cNvSpPr>
            <a:spLocks noGrp="1"/>
          </p:cNvSpPr>
          <p:nvPr>
            <p:ph type="sldNum" sz="quarter" idx="12"/>
          </p:nvPr>
        </p:nvSpPr>
        <p:spPr/>
        <p:txBody>
          <a:bodyPr/>
          <a:lstStyle/>
          <a:p>
            <a:fld id="{DC1078CC-9BF5-430D-BB0E-29A2E01119DC}" type="slidenum">
              <a:rPr lang="es-419" smtClean="0"/>
              <a:t>‹Nº›</a:t>
            </a:fld>
            <a:endParaRPr lang="es-419"/>
          </a:p>
        </p:txBody>
      </p:sp>
    </p:spTree>
    <p:extLst>
      <p:ext uri="{BB962C8B-B14F-4D97-AF65-F5344CB8AC3E}">
        <p14:creationId xmlns:p14="http://schemas.microsoft.com/office/powerpoint/2010/main" val="25730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2CADCB-DA17-4225-A9DF-AF24AC5EE972}"/>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6F608D00-78EF-4F50-8C4B-39C7DFF74DCF}"/>
              </a:ext>
            </a:extLst>
          </p:cNvPr>
          <p:cNvSpPr>
            <a:spLocks noGrp="1"/>
          </p:cNvSpPr>
          <p:nvPr>
            <p:ph type="dt" sz="half" idx="10"/>
          </p:nvPr>
        </p:nvSpPr>
        <p:spPr/>
        <p:txBody>
          <a:bodyPr/>
          <a:lstStyle/>
          <a:p>
            <a:fld id="{CD4180A2-CB90-41FA-873B-2C29D7096FE0}" type="datetimeFigureOut">
              <a:rPr lang="es-419" smtClean="0"/>
              <a:t>17/1/2023</a:t>
            </a:fld>
            <a:endParaRPr lang="es-419"/>
          </a:p>
        </p:txBody>
      </p:sp>
      <p:sp>
        <p:nvSpPr>
          <p:cNvPr id="4" name="Marcador de pie de página 3">
            <a:extLst>
              <a:ext uri="{FF2B5EF4-FFF2-40B4-BE49-F238E27FC236}">
                <a16:creationId xmlns:a16="http://schemas.microsoft.com/office/drawing/2014/main" id="{485C3411-6A63-4D7D-9364-E8670527675B}"/>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B2B1A3F1-919A-4820-A606-8478E41E76BF}"/>
              </a:ext>
            </a:extLst>
          </p:cNvPr>
          <p:cNvSpPr>
            <a:spLocks noGrp="1"/>
          </p:cNvSpPr>
          <p:nvPr>
            <p:ph type="sldNum" sz="quarter" idx="12"/>
          </p:nvPr>
        </p:nvSpPr>
        <p:spPr/>
        <p:txBody>
          <a:bodyPr/>
          <a:lstStyle/>
          <a:p>
            <a:fld id="{DC1078CC-9BF5-430D-BB0E-29A2E01119DC}" type="slidenum">
              <a:rPr lang="es-419" smtClean="0"/>
              <a:t>‹Nº›</a:t>
            </a:fld>
            <a:endParaRPr lang="es-419"/>
          </a:p>
        </p:txBody>
      </p:sp>
    </p:spTree>
    <p:extLst>
      <p:ext uri="{BB962C8B-B14F-4D97-AF65-F5344CB8AC3E}">
        <p14:creationId xmlns:p14="http://schemas.microsoft.com/office/powerpoint/2010/main" val="2271906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5ED9875-6586-45DE-B314-385F084A4810}"/>
              </a:ext>
            </a:extLst>
          </p:cNvPr>
          <p:cNvSpPr>
            <a:spLocks noGrp="1"/>
          </p:cNvSpPr>
          <p:nvPr>
            <p:ph type="dt" sz="half" idx="10"/>
          </p:nvPr>
        </p:nvSpPr>
        <p:spPr/>
        <p:txBody>
          <a:bodyPr/>
          <a:lstStyle/>
          <a:p>
            <a:fld id="{CD4180A2-CB90-41FA-873B-2C29D7096FE0}" type="datetimeFigureOut">
              <a:rPr lang="es-419" smtClean="0"/>
              <a:t>17/1/2023</a:t>
            </a:fld>
            <a:endParaRPr lang="es-419"/>
          </a:p>
        </p:txBody>
      </p:sp>
      <p:sp>
        <p:nvSpPr>
          <p:cNvPr id="3" name="Marcador de pie de página 2">
            <a:extLst>
              <a:ext uri="{FF2B5EF4-FFF2-40B4-BE49-F238E27FC236}">
                <a16:creationId xmlns:a16="http://schemas.microsoft.com/office/drawing/2014/main" id="{DB0B9347-0FEE-4CF8-8E8D-0F85B250242E}"/>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A4238B8F-CE2B-4DF8-A019-6A6C8C6D3D95}"/>
              </a:ext>
            </a:extLst>
          </p:cNvPr>
          <p:cNvSpPr>
            <a:spLocks noGrp="1"/>
          </p:cNvSpPr>
          <p:nvPr>
            <p:ph type="sldNum" sz="quarter" idx="12"/>
          </p:nvPr>
        </p:nvSpPr>
        <p:spPr/>
        <p:txBody>
          <a:bodyPr/>
          <a:lstStyle/>
          <a:p>
            <a:fld id="{DC1078CC-9BF5-430D-BB0E-29A2E01119DC}" type="slidenum">
              <a:rPr lang="es-419" smtClean="0"/>
              <a:t>‹Nº›</a:t>
            </a:fld>
            <a:endParaRPr lang="es-419"/>
          </a:p>
        </p:txBody>
      </p:sp>
    </p:spTree>
    <p:extLst>
      <p:ext uri="{BB962C8B-B14F-4D97-AF65-F5344CB8AC3E}">
        <p14:creationId xmlns:p14="http://schemas.microsoft.com/office/powerpoint/2010/main" val="3569729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89CA4C-CDD7-4727-B166-5A7E88F8A49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04BEE906-F62E-4A62-8188-E9E27C3D3C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6F9866B7-31A3-4295-B22D-BEEC82B3B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AF1F1E-061B-4521-9804-C96D28635578}"/>
              </a:ext>
            </a:extLst>
          </p:cNvPr>
          <p:cNvSpPr>
            <a:spLocks noGrp="1"/>
          </p:cNvSpPr>
          <p:nvPr>
            <p:ph type="dt" sz="half" idx="10"/>
          </p:nvPr>
        </p:nvSpPr>
        <p:spPr/>
        <p:txBody>
          <a:bodyPr/>
          <a:lstStyle/>
          <a:p>
            <a:fld id="{CD4180A2-CB90-41FA-873B-2C29D7096FE0}" type="datetimeFigureOut">
              <a:rPr lang="es-419" smtClean="0"/>
              <a:t>17/1/2023</a:t>
            </a:fld>
            <a:endParaRPr lang="es-419"/>
          </a:p>
        </p:txBody>
      </p:sp>
      <p:sp>
        <p:nvSpPr>
          <p:cNvPr id="6" name="Marcador de pie de página 5">
            <a:extLst>
              <a:ext uri="{FF2B5EF4-FFF2-40B4-BE49-F238E27FC236}">
                <a16:creationId xmlns:a16="http://schemas.microsoft.com/office/drawing/2014/main" id="{C5F93C09-7DC6-4367-8488-83469946C45B}"/>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48B6AA9B-B07E-4954-8429-E398D770FD11}"/>
              </a:ext>
            </a:extLst>
          </p:cNvPr>
          <p:cNvSpPr>
            <a:spLocks noGrp="1"/>
          </p:cNvSpPr>
          <p:nvPr>
            <p:ph type="sldNum" sz="quarter" idx="12"/>
          </p:nvPr>
        </p:nvSpPr>
        <p:spPr/>
        <p:txBody>
          <a:bodyPr/>
          <a:lstStyle/>
          <a:p>
            <a:fld id="{DC1078CC-9BF5-430D-BB0E-29A2E01119DC}" type="slidenum">
              <a:rPr lang="es-419" smtClean="0"/>
              <a:t>‹Nº›</a:t>
            </a:fld>
            <a:endParaRPr lang="es-419"/>
          </a:p>
        </p:txBody>
      </p:sp>
    </p:spTree>
    <p:extLst>
      <p:ext uri="{BB962C8B-B14F-4D97-AF65-F5344CB8AC3E}">
        <p14:creationId xmlns:p14="http://schemas.microsoft.com/office/powerpoint/2010/main" val="413420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19A5FE-471F-4A28-A4E8-37446C389B5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0590B877-08EB-4E82-B96C-1166EF2F6A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2286FCA1-7D80-4534-A38A-89F5A5D4F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73CCB55-5C9E-47D7-8787-03B5AA92D89A}"/>
              </a:ext>
            </a:extLst>
          </p:cNvPr>
          <p:cNvSpPr>
            <a:spLocks noGrp="1"/>
          </p:cNvSpPr>
          <p:nvPr>
            <p:ph type="dt" sz="half" idx="10"/>
          </p:nvPr>
        </p:nvSpPr>
        <p:spPr/>
        <p:txBody>
          <a:bodyPr/>
          <a:lstStyle/>
          <a:p>
            <a:fld id="{CD4180A2-CB90-41FA-873B-2C29D7096FE0}" type="datetimeFigureOut">
              <a:rPr lang="es-419" smtClean="0"/>
              <a:t>17/1/2023</a:t>
            </a:fld>
            <a:endParaRPr lang="es-419"/>
          </a:p>
        </p:txBody>
      </p:sp>
      <p:sp>
        <p:nvSpPr>
          <p:cNvPr id="6" name="Marcador de pie de página 5">
            <a:extLst>
              <a:ext uri="{FF2B5EF4-FFF2-40B4-BE49-F238E27FC236}">
                <a16:creationId xmlns:a16="http://schemas.microsoft.com/office/drawing/2014/main" id="{0438B897-4A48-4AA4-8443-787EDBF2D08F}"/>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D3B3C284-632D-4099-9F5F-F96BD106C29C}"/>
              </a:ext>
            </a:extLst>
          </p:cNvPr>
          <p:cNvSpPr>
            <a:spLocks noGrp="1"/>
          </p:cNvSpPr>
          <p:nvPr>
            <p:ph type="sldNum" sz="quarter" idx="12"/>
          </p:nvPr>
        </p:nvSpPr>
        <p:spPr/>
        <p:txBody>
          <a:bodyPr/>
          <a:lstStyle/>
          <a:p>
            <a:fld id="{DC1078CC-9BF5-430D-BB0E-29A2E01119DC}" type="slidenum">
              <a:rPr lang="es-419" smtClean="0"/>
              <a:t>‹Nº›</a:t>
            </a:fld>
            <a:endParaRPr lang="es-419"/>
          </a:p>
        </p:txBody>
      </p:sp>
    </p:spTree>
    <p:extLst>
      <p:ext uri="{BB962C8B-B14F-4D97-AF65-F5344CB8AC3E}">
        <p14:creationId xmlns:p14="http://schemas.microsoft.com/office/powerpoint/2010/main" val="403678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rgbClr val="865E5E"/>
            </a:gs>
            <a:gs pos="74000">
              <a:srgbClr val="272763"/>
            </a:gs>
            <a:gs pos="42000">
              <a:srgbClr val="C8912D"/>
            </a:gs>
            <a:gs pos="25000">
              <a:srgbClr val="523A57"/>
            </a:gs>
          </a:gsLst>
          <a:lin ang="19200000" scaled="0"/>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685161-D857-4BD1-B84D-0EE8EBFE4F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ED75362E-7E27-420E-A91F-FA27F42D0B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CECEE736-1F97-4E13-9BAD-40A5B6044D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180A2-CB90-41FA-873B-2C29D7096FE0}" type="datetimeFigureOut">
              <a:rPr lang="es-419" smtClean="0"/>
              <a:t>17/1/2023</a:t>
            </a:fld>
            <a:endParaRPr lang="es-419"/>
          </a:p>
        </p:txBody>
      </p:sp>
      <p:sp>
        <p:nvSpPr>
          <p:cNvPr id="5" name="Marcador de pie de página 4">
            <a:extLst>
              <a:ext uri="{FF2B5EF4-FFF2-40B4-BE49-F238E27FC236}">
                <a16:creationId xmlns:a16="http://schemas.microsoft.com/office/drawing/2014/main" id="{44270794-75EA-4B4A-9F99-045E7926B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751572C6-BCBC-41CE-B5B1-B106D17F6C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1078CC-9BF5-430D-BB0E-29A2E01119DC}" type="slidenum">
              <a:rPr lang="es-419" smtClean="0"/>
              <a:t>‹Nº›</a:t>
            </a:fld>
            <a:endParaRPr lang="es-419"/>
          </a:p>
        </p:txBody>
      </p:sp>
    </p:spTree>
    <p:extLst>
      <p:ext uri="{BB962C8B-B14F-4D97-AF65-F5344CB8AC3E}">
        <p14:creationId xmlns:p14="http://schemas.microsoft.com/office/powerpoint/2010/main" val="309706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echaloasuerte.com/coi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echaloasuerte.com/coi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EEF722-7BF6-4E15-A6C0-0FA8A9847C29}"/>
              </a:ext>
            </a:extLst>
          </p:cNvPr>
          <p:cNvSpPr>
            <a:spLocks noGrp="1"/>
          </p:cNvSpPr>
          <p:nvPr>
            <p:ph type="ctrTitle"/>
          </p:nvPr>
        </p:nvSpPr>
        <p:spPr/>
        <p:txBody>
          <a:bodyPr/>
          <a:lstStyle/>
          <a:p>
            <a:endParaRPr lang="es-419" dirty="0"/>
          </a:p>
        </p:txBody>
      </p:sp>
      <p:pic>
        <p:nvPicPr>
          <p:cNvPr id="4" name="Imagen 3">
            <a:extLst>
              <a:ext uri="{FF2B5EF4-FFF2-40B4-BE49-F238E27FC236}">
                <a16:creationId xmlns:a16="http://schemas.microsoft.com/office/drawing/2014/main" id="{BB50497B-5A3D-4AF3-80F2-0F2B15F0F966}"/>
              </a:ext>
            </a:extLst>
          </p:cNvPr>
          <p:cNvPicPr>
            <a:picLocks noChangeAspect="1"/>
          </p:cNvPicPr>
          <p:nvPr/>
        </p:nvPicPr>
        <p:blipFill>
          <a:blip r:embed="rId2"/>
          <a:stretch>
            <a:fillRect/>
          </a:stretch>
        </p:blipFill>
        <p:spPr>
          <a:xfrm>
            <a:off x="317917" y="245954"/>
            <a:ext cx="11556165" cy="6366092"/>
          </a:xfrm>
          <a:prstGeom prst="rect">
            <a:avLst/>
          </a:prstGeom>
        </p:spPr>
      </p:pic>
      <p:pic>
        <p:nvPicPr>
          <p:cNvPr id="5" name="Imagen 4">
            <a:extLst>
              <a:ext uri="{FF2B5EF4-FFF2-40B4-BE49-F238E27FC236}">
                <a16:creationId xmlns:a16="http://schemas.microsoft.com/office/drawing/2014/main" id="{E47D5F7D-AC0B-435D-BEFD-9FBAFD3BD79A}"/>
              </a:ext>
            </a:extLst>
          </p:cNvPr>
          <p:cNvPicPr>
            <a:picLocks noChangeAspect="1"/>
          </p:cNvPicPr>
          <p:nvPr/>
        </p:nvPicPr>
        <p:blipFill>
          <a:blip r:embed="rId3"/>
          <a:stretch>
            <a:fillRect/>
          </a:stretch>
        </p:blipFill>
        <p:spPr>
          <a:xfrm>
            <a:off x="578815" y="412117"/>
            <a:ext cx="3029975" cy="1420491"/>
          </a:xfrm>
          <a:prstGeom prst="rect">
            <a:avLst/>
          </a:prstGeom>
        </p:spPr>
      </p:pic>
      <p:pic>
        <p:nvPicPr>
          <p:cNvPr id="6" name="Imagen 5">
            <a:extLst>
              <a:ext uri="{FF2B5EF4-FFF2-40B4-BE49-F238E27FC236}">
                <a16:creationId xmlns:a16="http://schemas.microsoft.com/office/drawing/2014/main" id="{83187FBF-E9C5-4FC3-B5B6-6807AB204EE4}"/>
              </a:ext>
            </a:extLst>
          </p:cNvPr>
          <p:cNvPicPr>
            <a:picLocks noChangeAspect="1"/>
          </p:cNvPicPr>
          <p:nvPr/>
        </p:nvPicPr>
        <p:blipFill>
          <a:blip r:embed="rId4"/>
          <a:stretch>
            <a:fillRect/>
          </a:stretch>
        </p:blipFill>
        <p:spPr>
          <a:xfrm>
            <a:off x="9177542" y="184469"/>
            <a:ext cx="2828789" cy="1481456"/>
          </a:xfrm>
          <a:prstGeom prst="rect">
            <a:avLst/>
          </a:prstGeom>
        </p:spPr>
      </p:pic>
      <p:sp>
        <p:nvSpPr>
          <p:cNvPr id="3" name="Google Shape;60;g1195029ef66_0_4">
            <a:extLst>
              <a:ext uri="{FF2B5EF4-FFF2-40B4-BE49-F238E27FC236}">
                <a16:creationId xmlns:a16="http://schemas.microsoft.com/office/drawing/2014/main" id="{1B3774C5-9430-9B47-CFEF-FC2E165A374D}"/>
              </a:ext>
            </a:extLst>
          </p:cNvPr>
          <p:cNvSpPr txBox="1"/>
          <p:nvPr/>
        </p:nvSpPr>
        <p:spPr>
          <a:xfrm>
            <a:off x="2049749" y="1727410"/>
            <a:ext cx="8092500" cy="1830701"/>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6600"/>
              <a:buFont typeface="Arial"/>
              <a:buNone/>
            </a:pPr>
            <a:r>
              <a:rPr lang="es-419" sz="4000" i="0" u="none" strike="noStrike" cap="none" dirty="0">
                <a:solidFill>
                  <a:srgbClr val="272763"/>
                </a:solidFill>
                <a:latin typeface="Calibri"/>
                <a:ea typeface="Calibri"/>
                <a:cs typeface="Calibri"/>
                <a:sym typeface="Calibri"/>
              </a:rPr>
              <a:t>Curso: </a:t>
            </a:r>
          </a:p>
          <a:p>
            <a:pPr marL="0" marR="0" lvl="0" indent="0" algn="ctr" rtl="0">
              <a:lnSpc>
                <a:spcPct val="100000"/>
              </a:lnSpc>
              <a:spcBef>
                <a:spcPts val="0"/>
              </a:spcBef>
              <a:spcAft>
                <a:spcPts val="0"/>
              </a:spcAft>
              <a:buClr>
                <a:srgbClr val="000000"/>
              </a:buClr>
              <a:buSzPts val="6600"/>
              <a:buFont typeface="Arial"/>
              <a:buNone/>
            </a:pPr>
            <a:r>
              <a:rPr lang="es-419" sz="4000" b="1" i="0" u="none" strike="noStrike" cap="none" dirty="0">
                <a:solidFill>
                  <a:srgbClr val="272763"/>
                </a:solidFill>
                <a:latin typeface="Calibri"/>
                <a:ea typeface="Calibri"/>
                <a:cs typeface="Calibri"/>
                <a:sym typeface="Calibri"/>
              </a:rPr>
              <a:t>Introducción a la Analítica de datos con Python</a:t>
            </a:r>
            <a:endParaRPr sz="700" b="0" i="0" u="none" strike="noStrike" cap="none" dirty="0">
              <a:solidFill>
                <a:srgbClr val="272763"/>
              </a:solidFill>
              <a:latin typeface="Arial"/>
              <a:ea typeface="Arial"/>
              <a:cs typeface="Arial"/>
              <a:sym typeface="Arial"/>
            </a:endParaRPr>
          </a:p>
        </p:txBody>
      </p:sp>
      <p:pic>
        <p:nvPicPr>
          <p:cNvPr id="7" name="Imagen 6">
            <a:extLst>
              <a:ext uri="{FF2B5EF4-FFF2-40B4-BE49-F238E27FC236}">
                <a16:creationId xmlns:a16="http://schemas.microsoft.com/office/drawing/2014/main" id="{FE94D04D-CCA8-7E5C-934D-5210403F2141}"/>
              </a:ext>
            </a:extLst>
          </p:cNvPr>
          <p:cNvPicPr>
            <a:picLocks noChangeAspect="1"/>
          </p:cNvPicPr>
          <p:nvPr/>
        </p:nvPicPr>
        <p:blipFill>
          <a:blip r:embed="rId5"/>
          <a:stretch>
            <a:fillRect/>
          </a:stretch>
        </p:blipFill>
        <p:spPr>
          <a:xfrm>
            <a:off x="4784058" y="4120100"/>
            <a:ext cx="2623881" cy="1475933"/>
          </a:xfrm>
          <a:prstGeom prst="rect">
            <a:avLst/>
          </a:prstGeom>
        </p:spPr>
      </p:pic>
    </p:spTree>
    <p:extLst>
      <p:ext uri="{BB962C8B-B14F-4D97-AF65-F5344CB8AC3E}">
        <p14:creationId xmlns:p14="http://schemas.microsoft.com/office/powerpoint/2010/main" val="1791201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E8C43E-88AF-48B6-AC6B-4AA689CF9C1C}"/>
              </a:ext>
            </a:extLst>
          </p:cNvPr>
          <p:cNvPicPr>
            <a:picLocks noChangeAspect="1"/>
          </p:cNvPicPr>
          <p:nvPr/>
        </p:nvPicPr>
        <p:blipFill>
          <a:blip r:embed="rId2"/>
          <a:stretch>
            <a:fillRect/>
          </a:stretch>
        </p:blipFill>
        <p:spPr>
          <a:xfrm>
            <a:off x="316491" y="243564"/>
            <a:ext cx="11559018" cy="6370872"/>
          </a:xfrm>
          <a:prstGeom prst="rect">
            <a:avLst/>
          </a:prstGeom>
        </p:spPr>
      </p:pic>
      <p:sp>
        <p:nvSpPr>
          <p:cNvPr id="5" name="Título 4">
            <a:extLst>
              <a:ext uri="{FF2B5EF4-FFF2-40B4-BE49-F238E27FC236}">
                <a16:creationId xmlns:a16="http://schemas.microsoft.com/office/drawing/2014/main" id="{9871DEB1-E179-477A-91B0-F97DF7436D5A}"/>
              </a:ext>
            </a:extLst>
          </p:cNvPr>
          <p:cNvSpPr>
            <a:spLocks noGrp="1"/>
          </p:cNvSpPr>
          <p:nvPr>
            <p:ph type="title"/>
          </p:nvPr>
        </p:nvSpPr>
        <p:spPr>
          <a:ln w="38100">
            <a:solidFill>
              <a:schemeClr val="bg1"/>
            </a:solidFill>
          </a:ln>
        </p:spPr>
        <p:txBody>
          <a:bodyPr>
            <a:normAutofit/>
          </a:bodyPr>
          <a:lstStyle/>
          <a:p>
            <a:pPr algn="ctr"/>
            <a:r>
              <a:rPr lang="es-419" sz="2800" b="1" dirty="0">
                <a:solidFill>
                  <a:srgbClr val="002060"/>
                </a:solidFill>
              </a:rPr>
              <a:t>Unidad 4: Probabilidades</a:t>
            </a:r>
            <a:br>
              <a:rPr lang="es-ES" sz="3600" b="1" dirty="0">
                <a:solidFill>
                  <a:srgbClr val="002060"/>
                </a:solidFill>
              </a:rPr>
            </a:br>
            <a:r>
              <a:rPr lang="es-ES" sz="4000" b="1" dirty="0">
                <a:solidFill>
                  <a:srgbClr val="002060"/>
                </a:solidFill>
              </a:rPr>
              <a:t>Ejercicio 1</a:t>
            </a:r>
            <a:endParaRPr lang="es-419" sz="3600" b="1" dirty="0">
              <a:solidFill>
                <a:srgbClr val="002060"/>
              </a:solidFill>
            </a:endParaRPr>
          </a:p>
        </p:txBody>
      </p:sp>
      <p:sp>
        <p:nvSpPr>
          <p:cNvPr id="2" name="Marcador de contenido 1">
            <a:extLst>
              <a:ext uri="{FF2B5EF4-FFF2-40B4-BE49-F238E27FC236}">
                <a16:creationId xmlns:a16="http://schemas.microsoft.com/office/drawing/2014/main" id="{FF27D110-8DDA-4BF0-BC8E-0E192F9B6DEC}"/>
              </a:ext>
            </a:extLst>
          </p:cNvPr>
          <p:cNvSpPr>
            <a:spLocks noGrp="1"/>
          </p:cNvSpPr>
          <p:nvPr>
            <p:ph idx="1"/>
          </p:nvPr>
        </p:nvSpPr>
        <p:spPr>
          <a:ln>
            <a:solidFill>
              <a:schemeClr val="bg1"/>
            </a:solidFill>
          </a:ln>
        </p:spPr>
        <p:txBody>
          <a:bodyPr anchor="t">
            <a:normAutofit/>
          </a:bodyPr>
          <a:lstStyle/>
          <a:p>
            <a:pPr marL="0" indent="0" algn="just">
              <a:spcBef>
                <a:spcPts val="0"/>
              </a:spcBef>
              <a:buNone/>
            </a:pPr>
            <a:r>
              <a:rPr lang="es-ES" sz="2000" b="1" i="0" u="none" strike="noStrike" cap="none" dirty="0">
                <a:ea typeface="Calibri"/>
                <a:cs typeface="Arial" panose="020B0604020202020204" pitchFamily="34" charset="0"/>
                <a:sym typeface="Calibri"/>
              </a:rPr>
              <a:t>Respuesta correcta: </a:t>
            </a:r>
          </a:p>
          <a:p>
            <a:pPr marL="0" indent="0" algn="just">
              <a:spcBef>
                <a:spcPts val="0"/>
              </a:spcBef>
              <a:buNone/>
            </a:pPr>
            <a:endParaRPr lang="es-ES" sz="1800" dirty="0">
              <a:solidFill>
                <a:schemeClr val="dk1"/>
              </a:solidFill>
              <a:ea typeface="Calibri"/>
              <a:cs typeface="Arial" panose="020B0604020202020204" pitchFamily="34" charset="0"/>
              <a:sym typeface="Calibri"/>
            </a:endParaRPr>
          </a:p>
          <a:p>
            <a:pPr marL="0" indent="0" algn="just">
              <a:spcBef>
                <a:spcPts val="0"/>
              </a:spcBef>
              <a:buNone/>
            </a:pPr>
            <a:r>
              <a:rPr lang="es-ES" sz="1800" i="0" u="none" strike="noStrike" cap="none" dirty="0">
                <a:solidFill>
                  <a:schemeClr val="dk1"/>
                </a:solidFill>
                <a:ea typeface="Calibri"/>
                <a:cs typeface="Arial" panose="020B0604020202020204" pitchFamily="34" charset="0"/>
                <a:sym typeface="Calibri"/>
              </a:rPr>
              <a:t>Toma una moneda cualquiera, ya sea física o un lanzador de monedas de online, lánzala 10 veces y cuenta la cantidad de caras. La probabilidad teórica nos dice que de 10 lanzamientos, exactamente 5 debieran ser cara. Repite el ejercicio de lanzamiento un par de veces (puedes hacerlo en compañía de otra persona). Notarás que en ciertos momentos obtendrás 6 caras, o 4, o a veces menos.</a:t>
            </a:r>
          </a:p>
          <a:p>
            <a:pPr marL="0" indent="0" algn="just">
              <a:spcBef>
                <a:spcPts val="0"/>
              </a:spcBef>
              <a:buNone/>
            </a:pPr>
            <a:r>
              <a:rPr lang="es-ES" sz="1800" i="0" u="none" strike="noStrike" cap="none" dirty="0">
                <a:solidFill>
                  <a:schemeClr val="dk1"/>
                </a:solidFill>
                <a:ea typeface="Calibri"/>
                <a:cs typeface="Arial" panose="020B0604020202020204" pitchFamily="34" charset="0"/>
                <a:sym typeface="Calibri"/>
              </a:rPr>
              <a:t>Dale un par de vueltas, y luego elige cuál de estas afirmaciones te parece más convincente</a:t>
            </a:r>
          </a:p>
          <a:p>
            <a:pPr marL="0" indent="0" algn="just" rtl="0">
              <a:spcBef>
                <a:spcPts val="0"/>
              </a:spcBef>
              <a:spcAft>
                <a:spcPts val="0"/>
              </a:spcAft>
              <a:buNone/>
            </a:pPr>
            <a:endParaRPr lang="es-419" sz="1800" dirty="0">
              <a:solidFill>
                <a:schemeClr val="tx1">
                  <a:lumMod val="95000"/>
                  <a:lumOff val="5000"/>
                </a:schemeClr>
              </a:solidFill>
              <a:cs typeface="Arial" panose="020B0604020202020204" pitchFamily="34" charset="0"/>
            </a:endParaRPr>
          </a:p>
          <a:p>
            <a:pPr marL="0" indent="0" algn="just" rtl="0">
              <a:spcBef>
                <a:spcPts val="0"/>
              </a:spcBef>
              <a:spcAft>
                <a:spcPts val="0"/>
              </a:spcAft>
              <a:buNone/>
            </a:pPr>
            <a:endParaRPr lang="es-419" sz="1800" dirty="0">
              <a:solidFill>
                <a:schemeClr val="tx1">
                  <a:lumMod val="95000"/>
                  <a:lumOff val="5000"/>
                </a:schemeClr>
              </a:solidFill>
              <a:cs typeface="Arial" panose="020B0604020202020204" pitchFamily="34" charset="0"/>
            </a:endParaRPr>
          </a:p>
          <a:p>
            <a:pPr marL="0" indent="0" algn="just" rtl="0">
              <a:spcBef>
                <a:spcPts val="0"/>
              </a:spcBef>
              <a:spcAft>
                <a:spcPts val="0"/>
              </a:spcAft>
              <a:buNone/>
            </a:pPr>
            <a:endParaRPr lang="es-419" sz="1800" i="0" u="none" strike="noStrike" dirty="0">
              <a:solidFill>
                <a:schemeClr val="tx1">
                  <a:lumMod val="95000"/>
                  <a:lumOff val="5000"/>
                </a:schemeClr>
              </a:solidFill>
              <a:effectLst/>
              <a:cs typeface="Arial" panose="020B0604020202020204" pitchFamily="34" charset="0"/>
            </a:endParaRPr>
          </a:p>
          <a:p>
            <a:pPr marL="457200" indent="-457200" algn="just" rtl="0">
              <a:spcBef>
                <a:spcPts val="0"/>
              </a:spcBef>
              <a:spcAft>
                <a:spcPts val="0"/>
              </a:spcAft>
              <a:buFont typeface="+mj-lt"/>
              <a:buAutoNum type="alphaUcPeriod"/>
            </a:pPr>
            <a:r>
              <a:rPr lang="es-ES" sz="1800" i="0" u="none" strike="noStrike" dirty="0">
                <a:solidFill>
                  <a:schemeClr val="tx1">
                    <a:lumMod val="95000"/>
                    <a:lumOff val="5000"/>
                  </a:schemeClr>
                </a:solidFill>
                <a:effectLst/>
                <a:cs typeface="Arial" panose="020B0604020202020204" pitchFamily="34" charset="0"/>
              </a:rPr>
              <a:t>El algoritmo o mi forma de lanzamiento de la moneda estaba cargado, y por eso daba distinto.</a:t>
            </a:r>
          </a:p>
          <a:p>
            <a:pPr marL="457200" indent="-457200" algn="just" rtl="0">
              <a:spcBef>
                <a:spcPts val="0"/>
              </a:spcBef>
              <a:spcAft>
                <a:spcPts val="0"/>
              </a:spcAft>
              <a:buFont typeface="+mj-lt"/>
              <a:buAutoNum type="alphaUcPeriod"/>
            </a:pPr>
            <a:r>
              <a:rPr lang="es-ES" sz="1800" i="0" u="none" strike="noStrike" dirty="0">
                <a:solidFill>
                  <a:schemeClr val="tx1">
                    <a:lumMod val="95000"/>
                    <a:lumOff val="5000"/>
                  </a:schemeClr>
                </a:solidFill>
                <a:effectLst/>
                <a:cs typeface="Arial" panose="020B0604020202020204" pitchFamily="34" charset="0"/>
              </a:rPr>
              <a:t>La deducción de la probabilidad teórica está equivocada</a:t>
            </a:r>
          </a:p>
          <a:p>
            <a:pPr marL="457200" indent="-457200" algn="just" rtl="0">
              <a:spcBef>
                <a:spcPts val="0"/>
              </a:spcBef>
              <a:spcAft>
                <a:spcPts val="0"/>
              </a:spcAft>
              <a:buFont typeface="+mj-lt"/>
              <a:buAutoNum type="alphaUcPeriod"/>
            </a:pPr>
            <a:r>
              <a:rPr lang="es-ES" sz="1800" dirty="0">
                <a:solidFill>
                  <a:schemeClr val="tx1">
                    <a:lumMod val="95000"/>
                    <a:lumOff val="5000"/>
                  </a:schemeClr>
                </a:solidFill>
                <a:highlight>
                  <a:srgbClr val="FFFF00"/>
                </a:highlight>
                <a:cs typeface="Arial" panose="020B0604020202020204" pitchFamily="34" charset="0"/>
              </a:rPr>
              <a:t>Tal vez la probabilidad empírica converge a la probabilidad teórica en varios lanzamientos</a:t>
            </a:r>
          </a:p>
          <a:p>
            <a:pPr marL="457200" indent="-457200" algn="just" rtl="0">
              <a:spcBef>
                <a:spcPts val="0"/>
              </a:spcBef>
              <a:spcAft>
                <a:spcPts val="0"/>
              </a:spcAft>
              <a:buFont typeface="+mj-lt"/>
              <a:buAutoNum type="alphaUcPeriod"/>
            </a:pPr>
            <a:r>
              <a:rPr lang="es-ES" sz="1800" b="0" i="0" u="none" strike="noStrike" dirty="0">
                <a:solidFill>
                  <a:srgbClr val="000000"/>
                </a:solidFill>
                <a:effectLst/>
                <a:latin typeface="Calibri" panose="020F0502020204030204" pitchFamily="34" charset="0"/>
              </a:rPr>
              <a:t>Puede que el viento u otra variable del entorno produjera esas diferencias</a:t>
            </a:r>
          </a:p>
          <a:p>
            <a:pPr marL="457200" indent="-457200" algn="just" rtl="0">
              <a:spcBef>
                <a:spcPts val="0"/>
              </a:spcBef>
              <a:spcAft>
                <a:spcPts val="0"/>
              </a:spcAft>
              <a:buFont typeface="+mj-lt"/>
              <a:buAutoNum type="alphaUcPeriod"/>
            </a:pPr>
            <a:endParaRPr lang="es-ES" sz="1800" dirty="0">
              <a:solidFill>
                <a:srgbClr val="000000"/>
              </a:solidFill>
              <a:latin typeface="Calibri" panose="020F0502020204030204" pitchFamily="34" charset="0"/>
              <a:cs typeface="Arial" panose="020B0604020202020204" pitchFamily="34" charset="0"/>
            </a:endParaRPr>
          </a:p>
          <a:p>
            <a:pPr marL="457200" indent="-457200" algn="just" rtl="0">
              <a:spcBef>
                <a:spcPts val="0"/>
              </a:spcBef>
              <a:spcAft>
                <a:spcPts val="0"/>
              </a:spcAft>
              <a:buFont typeface="+mj-lt"/>
              <a:buAutoNum type="alphaUcPeriod"/>
            </a:pPr>
            <a:endParaRPr lang="es-ES" sz="1800" dirty="0">
              <a:solidFill>
                <a:srgbClr val="000000"/>
              </a:solidFill>
              <a:latin typeface="Calibri" panose="020F0502020204030204" pitchFamily="34" charset="0"/>
              <a:cs typeface="Arial" panose="020B0604020202020204" pitchFamily="34" charset="0"/>
            </a:endParaRPr>
          </a:p>
          <a:p>
            <a:pPr marL="0" indent="0" algn="ctr" rtl="0">
              <a:spcBef>
                <a:spcPts val="0"/>
              </a:spcBef>
              <a:spcAft>
                <a:spcPts val="0"/>
              </a:spcAft>
              <a:buNone/>
            </a:pPr>
            <a:r>
              <a:rPr lang="es-ES" sz="1800" b="1" dirty="0">
                <a:latin typeface="Calibri" panose="020F0502020204030204" pitchFamily="34" charset="0"/>
                <a:cs typeface="Arial" panose="020B0604020202020204" pitchFamily="34" charset="0"/>
              </a:rPr>
              <a:t>Ver ejemplo de lanzador de moneda online </a:t>
            </a:r>
            <a:r>
              <a:rPr lang="es-ES" sz="1800" b="1" dirty="0">
                <a:solidFill>
                  <a:schemeClr val="accent6"/>
                </a:solidFill>
                <a:latin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AQUÍ</a:t>
            </a:r>
            <a:endParaRPr lang="es-ES" sz="1800" b="1" dirty="0">
              <a:solidFill>
                <a:schemeClr val="accent6"/>
              </a:solidFill>
              <a:cs typeface="Arial" panose="020B0604020202020204" pitchFamily="34" charset="0"/>
            </a:endParaRPr>
          </a:p>
        </p:txBody>
      </p:sp>
    </p:spTree>
    <p:extLst>
      <p:ext uri="{BB962C8B-B14F-4D97-AF65-F5344CB8AC3E}">
        <p14:creationId xmlns:p14="http://schemas.microsoft.com/office/powerpoint/2010/main" val="343612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E8C43E-88AF-48B6-AC6B-4AA689CF9C1C}"/>
              </a:ext>
            </a:extLst>
          </p:cNvPr>
          <p:cNvPicPr>
            <a:picLocks noChangeAspect="1"/>
          </p:cNvPicPr>
          <p:nvPr/>
        </p:nvPicPr>
        <p:blipFill>
          <a:blip r:embed="rId2"/>
          <a:stretch>
            <a:fillRect/>
          </a:stretch>
        </p:blipFill>
        <p:spPr>
          <a:xfrm>
            <a:off x="316491" y="243564"/>
            <a:ext cx="11559018" cy="6370872"/>
          </a:xfrm>
          <a:prstGeom prst="rect">
            <a:avLst/>
          </a:prstGeom>
        </p:spPr>
      </p:pic>
      <p:sp>
        <p:nvSpPr>
          <p:cNvPr id="5" name="Título 4">
            <a:extLst>
              <a:ext uri="{FF2B5EF4-FFF2-40B4-BE49-F238E27FC236}">
                <a16:creationId xmlns:a16="http://schemas.microsoft.com/office/drawing/2014/main" id="{9871DEB1-E179-477A-91B0-F97DF7436D5A}"/>
              </a:ext>
            </a:extLst>
          </p:cNvPr>
          <p:cNvSpPr>
            <a:spLocks noGrp="1"/>
          </p:cNvSpPr>
          <p:nvPr>
            <p:ph type="title"/>
          </p:nvPr>
        </p:nvSpPr>
        <p:spPr>
          <a:ln w="38100">
            <a:solidFill>
              <a:schemeClr val="bg1"/>
            </a:solidFill>
          </a:ln>
        </p:spPr>
        <p:txBody>
          <a:bodyPr>
            <a:normAutofit/>
          </a:bodyPr>
          <a:lstStyle/>
          <a:p>
            <a:pPr algn="ctr"/>
            <a:r>
              <a:rPr lang="es-419" sz="2800" b="1" dirty="0">
                <a:solidFill>
                  <a:srgbClr val="002060"/>
                </a:solidFill>
              </a:rPr>
              <a:t>Unidad 4: Probabilidades</a:t>
            </a:r>
            <a:br>
              <a:rPr lang="es-ES" sz="3600" b="1" dirty="0">
                <a:solidFill>
                  <a:srgbClr val="002060"/>
                </a:solidFill>
              </a:rPr>
            </a:br>
            <a:r>
              <a:rPr lang="es-ES" sz="4000" b="1" dirty="0">
                <a:solidFill>
                  <a:srgbClr val="002060"/>
                </a:solidFill>
              </a:rPr>
              <a:t>Ley de los grandes números </a:t>
            </a:r>
            <a:endParaRPr lang="es-419" sz="3600" b="1" dirty="0">
              <a:solidFill>
                <a:srgbClr val="002060"/>
              </a:solidFill>
            </a:endParaRPr>
          </a:p>
        </p:txBody>
      </p:sp>
      <p:sp>
        <p:nvSpPr>
          <p:cNvPr id="3" name="CuadroTexto 2">
            <a:extLst>
              <a:ext uri="{FF2B5EF4-FFF2-40B4-BE49-F238E27FC236}">
                <a16:creationId xmlns:a16="http://schemas.microsoft.com/office/drawing/2014/main" id="{D52F43A1-A968-0333-29BA-066B7379565C}"/>
              </a:ext>
            </a:extLst>
          </p:cNvPr>
          <p:cNvSpPr txBox="1"/>
          <p:nvPr/>
        </p:nvSpPr>
        <p:spPr>
          <a:xfrm>
            <a:off x="316491" y="1585654"/>
            <a:ext cx="11559017" cy="2308324"/>
          </a:xfrm>
          <a:prstGeom prst="rect">
            <a:avLst/>
          </a:prstGeom>
          <a:noFill/>
        </p:spPr>
        <p:txBody>
          <a:bodyPr wrap="square">
            <a:spAutoFit/>
          </a:bodyPr>
          <a:lstStyle/>
          <a:p>
            <a:pPr rtl="0">
              <a:spcBef>
                <a:spcPts val="0"/>
              </a:spcBef>
              <a:spcAft>
                <a:spcPts val="0"/>
              </a:spcAft>
            </a:pPr>
            <a:r>
              <a:rPr lang="es-ES" sz="1800" b="0" i="0" u="none" strike="noStrike" dirty="0">
                <a:solidFill>
                  <a:srgbClr val="000000"/>
                </a:solidFill>
                <a:effectLst/>
                <a:latin typeface="Calibri" panose="020F0502020204030204" pitchFamily="34" charset="0"/>
              </a:rPr>
              <a:t>Efectivamente, dadas las varias perturbaciones y “ruido” aleatorio que ocurre en el mundo real, es esperable que al obtener probabilidades empíricas, tengamos resultados distintos, pero tampoco son radicalmente distintos. Si repetimos el ejercicio 100 o 1000 veces obtendríamos un resultado muy cercano a 0.5</a:t>
            </a:r>
            <a:endParaRPr lang="es-ES" b="0" dirty="0">
              <a:effectLst/>
            </a:endParaRPr>
          </a:p>
          <a:p>
            <a:pPr rtl="0">
              <a:spcBef>
                <a:spcPts val="0"/>
              </a:spcBef>
              <a:spcAft>
                <a:spcPts val="0"/>
              </a:spcAft>
            </a:pPr>
            <a:br>
              <a:rPr lang="es-ES" b="0" dirty="0">
                <a:effectLst/>
              </a:rPr>
            </a:br>
            <a:r>
              <a:rPr lang="es-ES" sz="1800" b="0" i="0" u="none" strike="noStrike" dirty="0">
                <a:solidFill>
                  <a:srgbClr val="000000"/>
                </a:solidFill>
                <a:effectLst/>
                <a:latin typeface="Calibri" panose="020F0502020204030204" pitchFamily="34" charset="0"/>
              </a:rPr>
              <a:t>Veamos su simulación en Python, con los contenidos de la sesión 1. Generamos 1000 lanzamientos de moneda donde cara es 1, y cruz es 0 (recuerden que fijamos las semillas para obtener los mismos resultados).</a:t>
            </a:r>
            <a:endParaRPr lang="es-ES" b="0" dirty="0">
              <a:effectLst/>
            </a:endParaRPr>
          </a:p>
          <a:p>
            <a:br>
              <a:rPr lang="es-ES" dirty="0"/>
            </a:br>
            <a:endParaRPr lang="es-CL" dirty="0"/>
          </a:p>
        </p:txBody>
      </p:sp>
      <p:sp>
        <p:nvSpPr>
          <p:cNvPr id="6" name="Rectangle 1">
            <a:extLst>
              <a:ext uri="{FF2B5EF4-FFF2-40B4-BE49-F238E27FC236}">
                <a16:creationId xmlns:a16="http://schemas.microsoft.com/office/drawing/2014/main" id="{58FDC277-2C49-2954-BBB2-CCFDCAF78518}"/>
              </a:ext>
            </a:extLst>
          </p:cNvPr>
          <p:cNvSpPr>
            <a:spLocks noChangeArrowheads="1"/>
          </p:cNvSpPr>
          <p:nvPr/>
        </p:nvSpPr>
        <p:spPr bwMode="auto">
          <a:xfrm>
            <a:off x="316490" y="4626015"/>
            <a:ext cx="115590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b="0" i="0" u="none" strike="noStrike" cap="none" normalizeH="0" baseline="0" dirty="0">
                <a:ln>
                  <a:noFill/>
                </a:ln>
                <a:solidFill>
                  <a:srgbClr val="000000"/>
                </a:solidFill>
                <a:effectLst/>
                <a:cs typeface="Calibri" panose="020F0502020204030204" pitchFamily="34" charset="0"/>
              </a:rPr>
              <a:t>Luego sumamos el total de caras y dividimos por el total de lanzamientos (dado que cara es 1, basta con sumar la variable completa para obtener total de caras).</a:t>
            </a:r>
            <a:r>
              <a:rPr kumimoji="0" lang="es-CL" altLang="es-CL" b="0" i="0" u="none" strike="noStrike" cap="none" normalizeH="0" baseline="0" dirty="0">
                <a:ln>
                  <a:noFill/>
                </a:ln>
                <a:solidFill>
                  <a:schemeClr val="tx1"/>
                </a:solidFill>
                <a:effectLst/>
              </a:rPr>
              <a:t>                             </a:t>
            </a:r>
          </a:p>
        </p:txBody>
      </p:sp>
      <p:pic>
        <p:nvPicPr>
          <p:cNvPr id="4098" name="Picture 2">
            <a:extLst>
              <a:ext uri="{FF2B5EF4-FFF2-40B4-BE49-F238E27FC236}">
                <a16:creationId xmlns:a16="http://schemas.microsoft.com/office/drawing/2014/main" id="{C046E81E-1FC8-5444-18DB-CD1DF0FA7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553" y="3427963"/>
            <a:ext cx="3640889" cy="113706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4C9A233F-659E-7BC8-7CD8-7087DE16C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9343" y="5358053"/>
            <a:ext cx="3693314" cy="64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382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E8C43E-88AF-48B6-AC6B-4AA689CF9C1C}"/>
              </a:ext>
            </a:extLst>
          </p:cNvPr>
          <p:cNvPicPr>
            <a:picLocks noChangeAspect="1"/>
          </p:cNvPicPr>
          <p:nvPr/>
        </p:nvPicPr>
        <p:blipFill>
          <a:blip r:embed="rId2"/>
          <a:stretch>
            <a:fillRect/>
          </a:stretch>
        </p:blipFill>
        <p:spPr>
          <a:xfrm>
            <a:off x="316491" y="243564"/>
            <a:ext cx="11559018" cy="6370872"/>
          </a:xfrm>
          <a:prstGeom prst="rect">
            <a:avLst/>
          </a:prstGeom>
        </p:spPr>
      </p:pic>
      <p:sp>
        <p:nvSpPr>
          <p:cNvPr id="5" name="Título 4">
            <a:extLst>
              <a:ext uri="{FF2B5EF4-FFF2-40B4-BE49-F238E27FC236}">
                <a16:creationId xmlns:a16="http://schemas.microsoft.com/office/drawing/2014/main" id="{9871DEB1-E179-477A-91B0-F97DF7436D5A}"/>
              </a:ext>
            </a:extLst>
          </p:cNvPr>
          <p:cNvSpPr>
            <a:spLocks noGrp="1"/>
          </p:cNvSpPr>
          <p:nvPr>
            <p:ph type="title"/>
          </p:nvPr>
        </p:nvSpPr>
        <p:spPr>
          <a:ln w="38100">
            <a:solidFill>
              <a:schemeClr val="bg1"/>
            </a:solidFill>
          </a:ln>
        </p:spPr>
        <p:txBody>
          <a:bodyPr>
            <a:normAutofit/>
          </a:bodyPr>
          <a:lstStyle/>
          <a:p>
            <a:pPr algn="ctr"/>
            <a:r>
              <a:rPr lang="es-419" sz="2800" b="1" dirty="0">
                <a:solidFill>
                  <a:srgbClr val="002060"/>
                </a:solidFill>
              </a:rPr>
              <a:t>Unidad 4: Probabilidades</a:t>
            </a:r>
            <a:br>
              <a:rPr lang="es-ES" sz="3600" b="1" dirty="0">
                <a:solidFill>
                  <a:srgbClr val="002060"/>
                </a:solidFill>
              </a:rPr>
            </a:br>
            <a:r>
              <a:rPr lang="es-ES" sz="4000" b="1" dirty="0">
                <a:solidFill>
                  <a:srgbClr val="002060"/>
                </a:solidFill>
              </a:rPr>
              <a:t>Ley de los grandes números </a:t>
            </a:r>
            <a:endParaRPr lang="es-419" sz="3600" b="1" dirty="0">
              <a:solidFill>
                <a:srgbClr val="002060"/>
              </a:solidFill>
            </a:endParaRPr>
          </a:p>
        </p:txBody>
      </p:sp>
      <p:sp>
        <p:nvSpPr>
          <p:cNvPr id="3" name="CuadroTexto 2">
            <a:extLst>
              <a:ext uri="{FF2B5EF4-FFF2-40B4-BE49-F238E27FC236}">
                <a16:creationId xmlns:a16="http://schemas.microsoft.com/office/drawing/2014/main" id="{D52F43A1-A968-0333-29BA-066B7379565C}"/>
              </a:ext>
            </a:extLst>
          </p:cNvPr>
          <p:cNvSpPr txBox="1"/>
          <p:nvPr/>
        </p:nvSpPr>
        <p:spPr>
          <a:xfrm>
            <a:off x="316491" y="1585654"/>
            <a:ext cx="11559017" cy="2585323"/>
          </a:xfrm>
          <a:prstGeom prst="rect">
            <a:avLst/>
          </a:prstGeom>
          <a:noFill/>
        </p:spPr>
        <p:txBody>
          <a:bodyPr wrap="square">
            <a:spAutoFit/>
          </a:bodyPr>
          <a:lstStyle/>
          <a:p>
            <a:pPr rtl="0">
              <a:spcBef>
                <a:spcPts val="0"/>
              </a:spcBef>
              <a:spcAft>
                <a:spcPts val="0"/>
              </a:spcAft>
            </a:pPr>
            <a:r>
              <a:rPr lang="es-ES" sz="1800" b="0" i="0" u="none" strike="noStrike" dirty="0">
                <a:solidFill>
                  <a:srgbClr val="000000"/>
                </a:solidFill>
                <a:effectLst/>
                <a:latin typeface="Calibri" panose="020F0502020204030204" pitchFamily="34" charset="0"/>
              </a:rPr>
              <a:t>¿Lo notas? Si bien el resultado no es idéntico a nuestro 0.5 esperado, tampoco es tan distinto. Podría darnos cualquier otra cifra, no hay nada que impida que el número sea cualquier cosa (salvo tal vez las restricciones del algoritmo, pero el resultado no sería muy distinto a arrojar una moneda 1000 veces, lo que puedes comprobarlo). </a:t>
            </a:r>
          </a:p>
          <a:p>
            <a:pPr rtl="0">
              <a:spcBef>
                <a:spcPts val="0"/>
              </a:spcBef>
              <a:spcAft>
                <a:spcPts val="0"/>
              </a:spcAft>
            </a:pPr>
            <a:endParaRPr lang="es-ES" sz="1800" b="0" i="0" u="none" strike="noStrike" dirty="0">
              <a:solidFill>
                <a:srgbClr val="000000"/>
              </a:solidFill>
              <a:effectLst/>
              <a:latin typeface="Calibri" panose="020F0502020204030204" pitchFamily="34" charset="0"/>
            </a:endParaRPr>
          </a:p>
          <a:p>
            <a:pPr rtl="0">
              <a:spcBef>
                <a:spcPts val="0"/>
              </a:spcBef>
              <a:spcAft>
                <a:spcPts val="0"/>
              </a:spcAft>
            </a:pPr>
            <a:r>
              <a:rPr lang="es-ES" sz="1800" b="0" i="0" u="none" strike="noStrike" dirty="0">
                <a:solidFill>
                  <a:srgbClr val="000000"/>
                </a:solidFill>
                <a:effectLst/>
                <a:latin typeface="Calibri" panose="020F0502020204030204" pitchFamily="34" charset="0"/>
              </a:rPr>
              <a:t>Esto es, por el puro azar es totalmente posible que una de tantas veces que lancemos una moneda 1000 veces, las mil veces salga cara, pero esa probabilidad es ínfima, y si repetimos el experimento varias veces o ampliamos la cantidad de monedas, nos acercaremos cada vez más a la probabilidad teórica.</a:t>
            </a:r>
          </a:p>
          <a:p>
            <a:br>
              <a:rPr lang="es-ES" dirty="0"/>
            </a:br>
            <a:endParaRPr lang="es-CL" dirty="0"/>
          </a:p>
        </p:txBody>
      </p:sp>
      <p:pic>
        <p:nvPicPr>
          <p:cNvPr id="5122" name="Picture 2">
            <a:extLst>
              <a:ext uri="{FF2B5EF4-FFF2-40B4-BE49-F238E27FC236}">
                <a16:creationId xmlns:a16="http://schemas.microsoft.com/office/drawing/2014/main" id="{7E9EF5CD-7520-3D18-ABF0-076C6D616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652" y="4006193"/>
            <a:ext cx="3535707" cy="110023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5AC50A48-207B-BD7C-1328-D36AA76163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7521" y="5272346"/>
            <a:ext cx="3535707" cy="109951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D375599-AE53-C8C3-DEAE-6DEEBE3EED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5506" y="4006193"/>
            <a:ext cx="3520572" cy="1099518"/>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5DFF4DBB-0890-1BA6-38A6-D2661E9ADB4E}"/>
              </a:ext>
            </a:extLst>
          </p:cNvPr>
          <p:cNvSpPr txBox="1"/>
          <p:nvPr/>
        </p:nvSpPr>
        <p:spPr>
          <a:xfrm>
            <a:off x="1138495" y="3649562"/>
            <a:ext cx="6096000" cy="923330"/>
          </a:xfrm>
          <a:prstGeom prst="rect">
            <a:avLst/>
          </a:prstGeom>
          <a:noFill/>
        </p:spPr>
        <p:txBody>
          <a:bodyPr wrap="square">
            <a:spAutoFit/>
          </a:bodyPr>
          <a:lstStyle/>
          <a:p>
            <a:pPr rtl="0">
              <a:spcBef>
                <a:spcPts val="0"/>
              </a:spcBef>
              <a:spcAft>
                <a:spcPts val="0"/>
              </a:spcAft>
            </a:pPr>
            <a:r>
              <a:rPr lang="es-CL" b="0" i="0" u="none" strike="noStrike" dirty="0">
                <a:solidFill>
                  <a:srgbClr val="000000"/>
                </a:solidFill>
                <a:effectLst/>
              </a:rPr>
              <a:t>10 mil lanzamientos</a:t>
            </a:r>
            <a:endParaRPr lang="es-CL" b="0" dirty="0">
              <a:effectLst/>
            </a:endParaRPr>
          </a:p>
          <a:p>
            <a:br>
              <a:rPr lang="es-CL" dirty="0"/>
            </a:br>
            <a:endParaRPr lang="es-CL" dirty="0"/>
          </a:p>
        </p:txBody>
      </p:sp>
      <p:sp>
        <p:nvSpPr>
          <p:cNvPr id="9" name="CuadroTexto 8">
            <a:extLst>
              <a:ext uri="{FF2B5EF4-FFF2-40B4-BE49-F238E27FC236}">
                <a16:creationId xmlns:a16="http://schemas.microsoft.com/office/drawing/2014/main" id="{F9C91840-9833-ADAE-1CFF-26BFB145C7D0}"/>
              </a:ext>
            </a:extLst>
          </p:cNvPr>
          <p:cNvSpPr txBox="1"/>
          <p:nvPr/>
        </p:nvSpPr>
        <p:spPr>
          <a:xfrm>
            <a:off x="4572001" y="4810681"/>
            <a:ext cx="6096000" cy="923330"/>
          </a:xfrm>
          <a:prstGeom prst="rect">
            <a:avLst/>
          </a:prstGeom>
          <a:noFill/>
        </p:spPr>
        <p:txBody>
          <a:bodyPr wrap="square">
            <a:spAutoFit/>
          </a:bodyPr>
          <a:lstStyle/>
          <a:p>
            <a:pPr rtl="0">
              <a:spcBef>
                <a:spcPts val="0"/>
              </a:spcBef>
              <a:spcAft>
                <a:spcPts val="0"/>
              </a:spcAft>
            </a:pPr>
            <a:r>
              <a:rPr lang="es-CL" sz="1800" b="0" i="0" u="none" strike="noStrike">
                <a:solidFill>
                  <a:srgbClr val="000000"/>
                </a:solidFill>
                <a:effectLst/>
                <a:latin typeface="Arial" panose="020B0604020202020204" pitchFamily="34" charset="0"/>
              </a:rPr>
              <a:t>un millón de lanzamientos</a:t>
            </a:r>
            <a:endParaRPr lang="es-CL" b="0">
              <a:effectLst/>
            </a:endParaRPr>
          </a:p>
          <a:p>
            <a:br>
              <a:rPr lang="es-CL"/>
            </a:br>
            <a:endParaRPr lang="es-CL" dirty="0"/>
          </a:p>
        </p:txBody>
      </p:sp>
      <p:sp>
        <p:nvSpPr>
          <p:cNvPr id="11" name="CuadroTexto 10">
            <a:extLst>
              <a:ext uri="{FF2B5EF4-FFF2-40B4-BE49-F238E27FC236}">
                <a16:creationId xmlns:a16="http://schemas.microsoft.com/office/drawing/2014/main" id="{4D6899F7-0EB8-170B-CF9A-502D3ABE4880}"/>
              </a:ext>
            </a:extLst>
          </p:cNvPr>
          <p:cNvSpPr txBox="1"/>
          <p:nvPr/>
        </p:nvSpPr>
        <p:spPr>
          <a:xfrm>
            <a:off x="8478078" y="3561797"/>
            <a:ext cx="6096000" cy="923330"/>
          </a:xfrm>
          <a:prstGeom prst="rect">
            <a:avLst/>
          </a:prstGeom>
          <a:noFill/>
        </p:spPr>
        <p:txBody>
          <a:bodyPr wrap="square">
            <a:spAutoFit/>
          </a:bodyPr>
          <a:lstStyle/>
          <a:p>
            <a:pPr rtl="0">
              <a:spcBef>
                <a:spcPts val="0"/>
              </a:spcBef>
              <a:spcAft>
                <a:spcPts val="0"/>
              </a:spcAft>
            </a:pPr>
            <a:r>
              <a:rPr lang="es-CL" sz="1800" b="0" i="0" u="none" strike="noStrike" dirty="0">
                <a:solidFill>
                  <a:srgbClr val="000000"/>
                </a:solidFill>
                <a:effectLst/>
                <a:latin typeface="Arial" panose="020B0604020202020204" pitchFamily="34" charset="0"/>
              </a:rPr>
              <a:t>100 mil lanzamientos</a:t>
            </a:r>
            <a:endParaRPr lang="es-CL" b="0" dirty="0">
              <a:effectLst/>
            </a:endParaRPr>
          </a:p>
          <a:p>
            <a:br>
              <a:rPr lang="es-CL" dirty="0"/>
            </a:br>
            <a:endParaRPr lang="es-CL" dirty="0"/>
          </a:p>
        </p:txBody>
      </p:sp>
    </p:spTree>
    <p:extLst>
      <p:ext uri="{BB962C8B-B14F-4D97-AF65-F5344CB8AC3E}">
        <p14:creationId xmlns:p14="http://schemas.microsoft.com/office/powerpoint/2010/main" val="225485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E8C43E-88AF-48B6-AC6B-4AA689CF9C1C}"/>
              </a:ext>
            </a:extLst>
          </p:cNvPr>
          <p:cNvPicPr>
            <a:picLocks noChangeAspect="1"/>
          </p:cNvPicPr>
          <p:nvPr/>
        </p:nvPicPr>
        <p:blipFill>
          <a:blip r:embed="rId2"/>
          <a:stretch>
            <a:fillRect/>
          </a:stretch>
        </p:blipFill>
        <p:spPr>
          <a:xfrm>
            <a:off x="316491" y="243564"/>
            <a:ext cx="11559018" cy="6370872"/>
          </a:xfrm>
          <a:prstGeom prst="rect">
            <a:avLst/>
          </a:prstGeom>
        </p:spPr>
      </p:pic>
      <p:sp>
        <p:nvSpPr>
          <p:cNvPr id="5" name="Título 4">
            <a:extLst>
              <a:ext uri="{FF2B5EF4-FFF2-40B4-BE49-F238E27FC236}">
                <a16:creationId xmlns:a16="http://schemas.microsoft.com/office/drawing/2014/main" id="{9871DEB1-E179-477A-91B0-F97DF7436D5A}"/>
              </a:ext>
            </a:extLst>
          </p:cNvPr>
          <p:cNvSpPr>
            <a:spLocks noGrp="1"/>
          </p:cNvSpPr>
          <p:nvPr>
            <p:ph type="title"/>
          </p:nvPr>
        </p:nvSpPr>
        <p:spPr>
          <a:ln w="38100">
            <a:solidFill>
              <a:schemeClr val="bg1"/>
            </a:solidFill>
          </a:ln>
        </p:spPr>
        <p:txBody>
          <a:bodyPr>
            <a:normAutofit/>
          </a:bodyPr>
          <a:lstStyle/>
          <a:p>
            <a:pPr algn="ctr"/>
            <a:r>
              <a:rPr lang="es-419" sz="2800" b="1" dirty="0">
                <a:solidFill>
                  <a:srgbClr val="002060"/>
                </a:solidFill>
              </a:rPr>
              <a:t>Unidad 4: Probabilidades</a:t>
            </a:r>
            <a:br>
              <a:rPr lang="es-ES" sz="3600" b="1" dirty="0">
                <a:solidFill>
                  <a:srgbClr val="002060"/>
                </a:solidFill>
              </a:rPr>
            </a:br>
            <a:r>
              <a:rPr lang="es-ES" sz="4000" b="1" dirty="0">
                <a:solidFill>
                  <a:srgbClr val="002060"/>
                </a:solidFill>
              </a:rPr>
              <a:t>Ley de los grandes números </a:t>
            </a:r>
            <a:endParaRPr lang="es-419" sz="3600" b="1" dirty="0">
              <a:solidFill>
                <a:srgbClr val="002060"/>
              </a:solidFill>
            </a:endParaRPr>
          </a:p>
        </p:txBody>
      </p:sp>
      <p:sp>
        <p:nvSpPr>
          <p:cNvPr id="3" name="CuadroTexto 2">
            <a:extLst>
              <a:ext uri="{FF2B5EF4-FFF2-40B4-BE49-F238E27FC236}">
                <a16:creationId xmlns:a16="http://schemas.microsoft.com/office/drawing/2014/main" id="{D52F43A1-A968-0333-29BA-066B7379565C}"/>
              </a:ext>
            </a:extLst>
          </p:cNvPr>
          <p:cNvSpPr txBox="1"/>
          <p:nvPr/>
        </p:nvSpPr>
        <p:spPr>
          <a:xfrm>
            <a:off x="316491" y="1585654"/>
            <a:ext cx="11559017" cy="369332"/>
          </a:xfrm>
          <a:prstGeom prst="rect">
            <a:avLst/>
          </a:prstGeom>
          <a:noFill/>
        </p:spPr>
        <p:txBody>
          <a:bodyPr wrap="square">
            <a:spAutoFit/>
          </a:bodyPr>
          <a:lstStyle/>
          <a:p>
            <a:pPr rtl="0">
              <a:spcBef>
                <a:spcPts val="0"/>
              </a:spcBef>
              <a:spcAft>
                <a:spcPts val="0"/>
              </a:spcAft>
            </a:pPr>
            <a:r>
              <a:rPr lang="es-ES" sz="1800" b="0" i="0" u="none" strike="noStrike" dirty="0">
                <a:solidFill>
                  <a:srgbClr val="000000"/>
                </a:solidFill>
                <a:effectLst/>
                <a:latin typeface="Calibri" panose="020F0502020204030204" pitchFamily="34" charset="0"/>
              </a:rPr>
              <a:t>Si graficamos nuestros resultados se vería así</a:t>
            </a:r>
            <a:r>
              <a:rPr lang="es-ES" dirty="0">
                <a:solidFill>
                  <a:srgbClr val="000000"/>
                </a:solidFill>
                <a:latin typeface="Calibri" panose="020F0502020204030204" pitchFamily="34" charset="0"/>
              </a:rPr>
              <a:t>:</a:t>
            </a:r>
            <a:endParaRPr lang="es-ES" b="0" dirty="0">
              <a:effectLst/>
            </a:endParaRPr>
          </a:p>
        </p:txBody>
      </p:sp>
      <p:pic>
        <p:nvPicPr>
          <p:cNvPr id="6146" name="Picture 2">
            <a:extLst>
              <a:ext uri="{FF2B5EF4-FFF2-40B4-BE49-F238E27FC236}">
                <a16:creationId xmlns:a16="http://schemas.microsoft.com/office/drawing/2014/main" id="{DD8B021D-60D4-D95D-CC48-FCF3F0408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537" y="1694516"/>
            <a:ext cx="5185252" cy="3208499"/>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BC408A10-2DDB-669C-2820-DAFE51A37764}"/>
              </a:ext>
            </a:extLst>
          </p:cNvPr>
          <p:cNvSpPr txBox="1"/>
          <p:nvPr/>
        </p:nvSpPr>
        <p:spPr>
          <a:xfrm>
            <a:off x="7089913" y="2134800"/>
            <a:ext cx="2478157" cy="369332"/>
          </a:xfrm>
          <a:prstGeom prst="rect">
            <a:avLst/>
          </a:prstGeom>
          <a:noFill/>
        </p:spPr>
        <p:txBody>
          <a:bodyPr wrap="square">
            <a:spAutoFit/>
          </a:bodyPr>
          <a:lstStyle/>
          <a:p>
            <a:pPr rtl="0">
              <a:spcBef>
                <a:spcPts val="0"/>
              </a:spcBef>
              <a:spcAft>
                <a:spcPts val="0"/>
              </a:spcAft>
            </a:pPr>
            <a:r>
              <a:rPr lang="es-CL" sz="1800" b="0" i="0" u="none" strike="noStrike" dirty="0">
                <a:solidFill>
                  <a:srgbClr val="000000"/>
                </a:solidFill>
                <a:effectLst/>
                <a:latin typeface="Arial" panose="020B0604020202020204" pitchFamily="34" charset="0"/>
              </a:rPr>
              <a:t>Lanzamiento 10 veces</a:t>
            </a:r>
            <a:endParaRPr lang="es-CL" dirty="0"/>
          </a:p>
        </p:txBody>
      </p:sp>
      <p:cxnSp>
        <p:nvCxnSpPr>
          <p:cNvPr id="10" name="Conector recto de flecha 9">
            <a:extLst>
              <a:ext uri="{FF2B5EF4-FFF2-40B4-BE49-F238E27FC236}">
                <a16:creationId xmlns:a16="http://schemas.microsoft.com/office/drawing/2014/main" id="{74F1791E-3CD0-7746-BB6C-17ECF194A629}"/>
              </a:ext>
            </a:extLst>
          </p:cNvPr>
          <p:cNvCxnSpPr/>
          <p:nvPr/>
        </p:nvCxnSpPr>
        <p:spPr>
          <a:xfrm flipH="1">
            <a:off x="7089913" y="2504132"/>
            <a:ext cx="371061" cy="2920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2F36189F-E634-3659-7FC1-36FA9402836C}"/>
              </a:ext>
            </a:extLst>
          </p:cNvPr>
          <p:cNvSpPr txBox="1"/>
          <p:nvPr/>
        </p:nvSpPr>
        <p:spPr>
          <a:xfrm>
            <a:off x="7089913" y="3126586"/>
            <a:ext cx="3564835" cy="369332"/>
          </a:xfrm>
          <a:prstGeom prst="rect">
            <a:avLst/>
          </a:prstGeom>
          <a:noFill/>
        </p:spPr>
        <p:txBody>
          <a:bodyPr wrap="square">
            <a:spAutoFit/>
          </a:bodyPr>
          <a:lstStyle/>
          <a:p>
            <a:pPr rtl="0">
              <a:spcBef>
                <a:spcPts val="0"/>
              </a:spcBef>
              <a:spcAft>
                <a:spcPts val="0"/>
              </a:spcAft>
            </a:pPr>
            <a:r>
              <a:rPr lang="es-ES" sz="1800" b="0" i="0" u="none" strike="noStrike" dirty="0">
                <a:solidFill>
                  <a:srgbClr val="000000"/>
                </a:solidFill>
                <a:effectLst/>
                <a:latin typeface="Arial" panose="020B0604020202020204" pitchFamily="34" charset="0"/>
              </a:rPr>
              <a:t>Lanzamiento un millón de veces</a:t>
            </a:r>
            <a:endParaRPr lang="es-ES" b="0" dirty="0">
              <a:effectLst/>
            </a:endParaRPr>
          </a:p>
        </p:txBody>
      </p:sp>
      <p:cxnSp>
        <p:nvCxnSpPr>
          <p:cNvPr id="15" name="Conector recto de flecha 14">
            <a:extLst>
              <a:ext uri="{FF2B5EF4-FFF2-40B4-BE49-F238E27FC236}">
                <a16:creationId xmlns:a16="http://schemas.microsoft.com/office/drawing/2014/main" id="{B81D3D37-D12C-0F67-57E8-A71DEC52F6A6}"/>
              </a:ext>
            </a:extLst>
          </p:cNvPr>
          <p:cNvCxnSpPr/>
          <p:nvPr/>
        </p:nvCxnSpPr>
        <p:spPr>
          <a:xfrm flipV="1">
            <a:off x="9978887" y="3021496"/>
            <a:ext cx="371061" cy="1050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CF9E9B59-1C57-52C3-52A4-68EE46801F0A}"/>
              </a:ext>
            </a:extLst>
          </p:cNvPr>
          <p:cNvSpPr txBox="1"/>
          <p:nvPr/>
        </p:nvSpPr>
        <p:spPr>
          <a:xfrm>
            <a:off x="363653" y="4894338"/>
            <a:ext cx="11464692" cy="2031325"/>
          </a:xfrm>
          <a:prstGeom prst="rect">
            <a:avLst/>
          </a:prstGeom>
          <a:noFill/>
        </p:spPr>
        <p:txBody>
          <a:bodyPr wrap="square">
            <a:spAutoFit/>
          </a:bodyPr>
          <a:lstStyle/>
          <a:p>
            <a:pPr rtl="0">
              <a:spcBef>
                <a:spcPts val="0"/>
              </a:spcBef>
              <a:spcAft>
                <a:spcPts val="0"/>
              </a:spcAft>
            </a:pPr>
            <a:r>
              <a:rPr lang="es-ES" sz="1800" b="0" i="0" u="none" strike="noStrike" dirty="0">
                <a:solidFill>
                  <a:srgbClr val="000000"/>
                </a:solidFill>
                <a:effectLst/>
                <a:latin typeface="Calibri" panose="020F0502020204030204" pitchFamily="34" charset="0"/>
              </a:rPr>
              <a:t>En los primeros lanzamientos más pequeños, por ejemplo, si lanzamos la moneda 10 o 100 veces, la probabilidad empírica se distancia de la probabilidad teórica.</a:t>
            </a:r>
            <a:endParaRPr lang="es-ES" b="0" dirty="0">
              <a:effectLst/>
            </a:endParaRPr>
          </a:p>
          <a:p>
            <a:pPr rtl="0">
              <a:spcBef>
                <a:spcPts val="0"/>
              </a:spcBef>
              <a:spcAft>
                <a:spcPts val="0"/>
              </a:spcAft>
            </a:pPr>
            <a:br>
              <a:rPr lang="es-ES" b="0" dirty="0">
                <a:effectLst/>
              </a:rPr>
            </a:br>
            <a:r>
              <a:rPr lang="es-ES" sz="1800" b="0" i="0" u="none" strike="noStrike" dirty="0">
                <a:solidFill>
                  <a:srgbClr val="000000"/>
                </a:solidFill>
                <a:effectLst/>
                <a:latin typeface="Calibri" panose="020F0502020204030204" pitchFamily="34" charset="0"/>
              </a:rPr>
              <a:t>Pero para cuando llegamos a un millón de lanzamientos de moneda, la probabilidad empírica es casi exactamente igual a la probabilidad teórica, o más bien converge o tiende a este valor. </a:t>
            </a:r>
            <a:endParaRPr lang="es-ES" b="0" dirty="0">
              <a:effectLst/>
            </a:endParaRPr>
          </a:p>
          <a:p>
            <a:br>
              <a:rPr lang="es-ES" dirty="0"/>
            </a:br>
            <a:endParaRPr lang="es-CL" dirty="0"/>
          </a:p>
        </p:txBody>
      </p:sp>
    </p:spTree>
    <p:extLst>
      <p:ext uri="{BB962C8B-B14F-4D97-AF65-F5344CB8AC3E}">
        <p14:creationId xmlns:p14="http://schemas.microsoft.com/office/powerpoint/2010/main" val="1221461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E8C43E-88AF-48B6-AC6B-4AA689CF9C1C}"/>
              </a:ext>
            </a:extLst>
          </p:cNvPr>
          <p:cNvPicPr>
            <a:picLocks noChangeAspect="1"/>
          </p:cNvPicPr>
          <p:nvPr/>
        </p:nvPicPr>
        <p:blipFill>
          <a:blip r:embed="rId2"/>
          <a:stretch>
            <a:fillRect/>
          </a:stretch>
        </p:blipFill>
        <p:spPr>
          <a:xfrm>
            <a:off x="316491" y="243564"/>
            <a:ext cx="11559018" cy="6370872"/>
          </a:xfrm>
          <a:prstGeom prst="rect">
            <a:avLst/>
          </a:prstGeom>
        </p:spPr>
      </p:pic>
      <p:sp>
        <p:nvSpPr>
          <p:cNvPr id="5" name="Título 4">
            <a:extLst>
              <a:ext uri="{FF2B5EF4-FFF2-40B4-BE49-F238E27FC236}">
                <a16:creationId xmlns:a16="http://schemas.microsoft.com/office/drawing/2014/main" id="{9871DEB1-E179-477A-91B0-F97DF7436D5A}"/>
              </a:ext>
            </a:extLst>
          </p:cNvPr>
          <p:cNvSpPr>
            <a:spLocks noGrp="1"/>
          </p:cNvSpPr>
          <p:nvPr>
            <p:ph type="title"/>
          </p:nvPr>
        </p:nvSpPr>
        <p:spPr>
          <a:ln w="38100">
            <a:solidFill>
              <a:schemeClr val="bg1"/>
            </a:solidFill>
          </a:ln>
        </p:spPr>
        <p:txBody>
          <a:bodyPr>
            <a:normAutofit/>
          </a:bodyPr>
          <a:lstStyle/>
          <a:p>
            <a:pPr algn="ctr"/>
            <a:r>
              <a:rPr lang="es-419" sz="2800" b="1" dirty="0">
                <a:solidFill>
                  <a:srgbClr val="002060"/>
                </a:solidFill>
              </a:rPr>
              <a:t>Unidad 4: Probabilidades</a:t>
            </a:r>
            <a:br>
              <a:rPr lang="es-ES" sz="3600" b="1" dirty="0">
                <a:solidFill>
                  <a:srgbClr val="002060"/>
                </a:solidFill>
              </a:rPr>
            </a:br>
            <a:r>
              <a:rPr lang="es-ES" sz="4000" b="1" dirty="0">
                <a:solidFill>
                  <a:srgbClr val="002060"/>
                </a:solidFill>
              </a:rPr>
              <a:t>Ley de los grandes números </a:t>
            </a:r>
            <a:endParaRPr lang="es-419" sz="3600" b="1" dirty="0">
              <a:solidFill>
                <a:srgbClr val="002060"/>
              </a:solidFill>
            </a:endParaRPr>
          </a:p>
        </p:txBody>
      </p:sp>
      <p:sp>
        <p:nvSpPr>
          <p:cNvPr id="3" name="CuadroTexto 2">
            <a:extLst>
              <a:ext uri="{FF2B5EF4-FFF2-40B4-BE49-F238E27FC236}">
                <a16:creationId xmlns:a16="http://schemas.microsoft.com/office/drawing/2014/main" id="{D52F43A1-A968-0333-29BA-066B7379565C}"/>
              </a:ext>
            </a:extLst>
          </p:cNvPr>
          <p:cNvSpPr txBox="1"/>
          <p:nvPr/>
        </p:nvSpPr>
        <p:spPr>
          <a:xfrm>
            <a:off x="316492" y="1690688"/>
            <a:ext cx="11559017" cy="4801314"/>
          </a:xfrm>
          <a:prstGeom prst="rect">
            <a:avLst/>
          </a:prstGeom>
          <a:noFill/>
        </p:spPr>
        <p:txBody>
          <a:bodyPr wrap="square">
            <a:spAutoFit/>
          </a:bodyPr>
          <a:lstStyle/>
          <a:p>
            <a:pPr rtl="0">
              <a:spcBef>
                <a:spcPts val="0"/>
              </a:spcBef>
              <a:spcAft>
                <a:spcPts val="0"/>
              </a:spcAft>
            </a:pPr>
            <a:r>
              <a:rPr lang="es-ES" sz="1800" b="0" i="0" u="none" strike="noStrike" dirty="0">
                <a:solidFill>
                  <a:srgbClr val="000000"/>
                </a:solidFill>
                <a:effectLst/>
                <a:latin typeface="Calibri" panose="020F0502020204030204" pitchFamily="34" charset="0"/>
              </a:rPr>
              <a:t>Esto es lo que se conoce como la ley de los grandes números, y es un teorema fundamental en el trabajo estadístico. En general, este teorema permite vincular las probabilidades o estimaciones que tengamos en los datos, como la probabilidad empírica, y una posible probabilidad teórica. </a:t>
            </a:r>
            <a:endParaRPr lang="es-ES" b="0" dirty="0">
              <a:effectLst/>
            </a:endParaRPr>
          </a:p>
          <a:p>
            <a:pPr rtl="0">
              <a:spcBef>
                <a:spcPts val="0"/>
              </a:spcBef>
              <a:spcAft>
                <a:spcPts val="0"/>
              </a:spcAft>
            </a:pPr>
            <a:br>
              <a:rPr lang="es-ES" b="0" dirty="0">
                <a:effectLst/>
              </a:rPr>
            </a:br>
            <a:r>
              <a:rPr lang="es-ES" sz="1800" b="0" i="0" u="none" strike="noStrike" dirty="0">
                <a:solidFill>
                  <a:srgbClr val="000000"/>
                </a:solidFill>
                <a:effectLst/>
                <a:latin typeface="Calibri" panose="020F0502020204030204" pitchFamily="34" charset="0"/>
              </a:rPr>
              <a:t>Pero ¿Si en la práctica sigo sin conocer la probabilidad teórica?</a:t>
            </a:r>
            <a:endParaRPr lang="es-ES" b="0" dirty="0">
              <a:effectLst/>
            </a:endParaRPr>
          </a:p>
          <a:p>
            <a:pPr rtl="0">
              <a:spcBef>
                <a:spcPts val="0"/>
              </a:spcBef>
              <a:spcAft>
                <a:spcPts val="0"/>
              </a:spcAft>
            </a:pPr>
            <a:r>
              <a:rPr lang="es-ES" sz="1800" b="0" i="0" u="none" strike="noStrike" dirty="0">
                <a:solidFill>
                  <a:srgbClr val="000000"/>
                </a:solidFill>
                <a:effectLst/>
                <a:latin typeface="Calibri" panose="020F0502020204030204" pitchFamily="34" charset="0"/>
              </a:rPr>
              <a:t>Y esta es una pregunta central para el trabajo con datos.</a:t>
            </a:r>
            <a:r>
              <a:rPr lang="es-ES" sz="1800" b="1" i="0" u="none" strike="noStrike" dirty="0">
                <a:solidFill>
                  <a:srgbClr val="000000"/>
                </a:solidFill>
                <a:effectLst/>
                <a:latin typeface="Calibri" panose="020F0502020204030204" pitchFamily="34" charset="0"/>
              </a:rPr>
              <a:t> Mucho del ejercicio estadístico descansa en supuestos que haga el equipo analista.</a:t>
            </a:r>
            <a:endParaRPr lang="es-ES" b="0" dirty="0">
              <a:effectLst/>
            </a:endParaRPr>
          </a:p>
          <a:p>
            <a:pPr rtl="0">
              <a:spcBef>
                <a:spcPts val="0"/>
              </a:spcBef>
              <a:spcAft>
                <a:spcPts val="0"/>
              </a:spcAft>
            </a:pPr>
            <a:br>
              <a:rPr lang="es-ES" b="0" dirty="0">
                <a:effectLst/>
              </a:rPr>
            </a:br>
            <a:r>
              <a:rPr lang="es-ES" sz="1800" b="0" i="0" u="none" strike="noStrike" dirty="0">
                <a:solidFill>
                  <a:srgbClr val="000000"/>
                </a:solidFill>
                <a:effectLst/>
                <a:latin typeface="Calibri" panose="020F0502020204030204" pitchFamily="34" charset="0"/>
              </a:rPr>
              <a:t>En este caso, el supuesto central, es que si hacemos un experimento con una gran cantidad de personas (por ejemplo, vacunando a un grupo de y otros no, y comparar su efectividad), el resultado debiera tender a converger a una pretendida probabilidad teórica.</a:t>
            </a:r>
            <a:endParaRPr lang="es-ES" b="0" dirty="0">
              <a:effectLst/>
            </a:endParaRPr>
          </a:p>
          <a:p>
            <a:pPr rtl="0">
              <a:spcBef>
                <a:spcPts val="0"/>
              </a:spcBef>
              <a:spcAft>
                <a:spcPts val="0"/>
              </a:spcAft>
            </a:pPr>
            <a:br>
              <a:rPr lang="es-ES" b="0" dirty="0">
                <a:effectLst/>
              </a:rPr>
            </a:br>
            <a:r>
              <a:rPr lang="es-ES" sz="1800" b="0" i="0" u="none" strike="noStrike" dirty="0">
                <a:solidFill>
                  <a:srgbClr val="000000"/>
                </a:solidFill>
                <a:effectLst/>
                <a:latin typeface="Calibri" panose="020F0502020204030204" pitchFamily="34" charset="0"/>
              </a:rPr>
              <a:t>Además hay otros elementos, como </a:t>
            </a:r>
            <a:r>
              <a:rPr lang="es-ES" sz="1800" b="1" i="0" u="none" strike="noStrike" dirty="0">
                <a:solidFill>
                  <a:srgbClr val="000000"/>
                </a:solidFill>
                <a:effectLst/>
                <a:latin typeface="Calibri" panose="020F0502020204030204" pitchFamily="34" charset="0"/>
              </a:rPr>
              <a:t>los supuestos sobre las distribuciones que existan en la población</a:t>
            </a:r>
            <a:r>
              <a:rPr lang="es-ES" sz="1800" b="0" i="0" u="none" strike="noStrike" dirty="0">
                <a:solidFill>
                  <a:srgbClr val="000000"/>
                </a:solidFill>
                <a:effectLst/>
                <a:latin typeface="Calibri" panose="020F0502020204030204" pitchFamily="34" charset="0"/>
              </a:rPr>
              <a:t>. Por ejemplo, la distribución de la edad, su promedio o qué rangos etarios son más prevalentes en el país. Gran parte de las veces se asume una </a:t>
            </a:r>
            <a:r>
              <a:rPr lang="es-ES" sz="1800" b="1" i="0" u="none" strike="noStrike" dirty="0">
                <a:solidFill>
                  <a:srgbClr val="000000"/>
                </a:solidFill>
                <a:effectLst/>
                <a:latin typeface="Calibri" panose="020F0502020204030204" pitchFamily="34" charset="0"/>
              </a:rPr>
              <a:t>distribución normal o binomial,</a:t>
            </a:r>
            <a:r>
              <a:rPr lang="es-ES" sz="1800" b="0" i="0" u="none" strike="noStrike" dirty="0">
                <a:solidFill>
                  <a:srgbClr val="000000"/>
                </a:solidFill>
                <a:effectLst/>
                <a:latin typeface="Calibri" panose="020F0502020204030204" pitchFamily="34" charset="0"/>
              </a:rPr>
              <a:t> por ejemplo, el lanzamiento de monedas es un caso de distribución binomial. </a:t>
            </a:r>
            <a:endParaRPr lang="es-ES" b="0" dirty="0">
              <a:effectLst/>
            </a:endParaRPr>
          </a:p>
          <a:p>
            <a:pPr rtl="0">
              <a:spcBef>
                <a:spcPts val="0"/>
              </a:spcBef>
              <a:spcAft>
                <a:spcPts val="0"/>
              </a:spcAft>
            </a:pPr>
            <a:br>
              <a:rPr lang="es-ES" b="0" dirty="0">
                <a:effectLst/>
              </a:rPr>
            </a:br>
            <a:r>
              <a:rPr lang="es-ES" sz="1800" b="0" i="0" u="none" strike="noStrike" dirty="0">
                <a:solidFill>
                  <a:srgbClr val="000000"/>
                </a:solidFill>
                <a:effectLst/>
                <a:latin typeface="Calibri" panose="020F0502020204030204" pitchFamily="34" charset="0"/>
              </a:rPr>
              <a:t>Aunque estos son temas que exceden el presente curso, te invitamos a seguir estudiándolos.</a:t>
            </a:r>
            <a:endParaRPr lang="es-ES" b="0" dirty="0">
              <a:effectLst/>
            </a:endParaRPr>
          </a:p>
        </p:txBody>
      </p:sp>
    </p:spTree>
    <p:extLst>
      <p:ext uri="{BB962C8B-B14F-4D97-AF65-F5344CB8AC3E}">
        <p14:creationId xmlns:p14="http://schemas.microsoft.com/office/powerpoint/2010/main" val="3866099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E8C43E-88AF-48B6-AC6B-4AA689CF9C1C}"/>
              </a:ext>
            </a:extLst>
          </p:cNvPr>
          <p:cNvPicPr>
            <a:picLocks noChangeAspect="1"/>
          </p:cNvPicPr>
          <p:nvPr/>
        </p:nvPicPr>
        <p:blipFill>
          <a:blip r:embed="rId2"/>
          <a:stretch>
            <a:fillRect/>
          </a:stretch>
        </p:blipFill>
        <p:spPr>
          <a:xfrm>
            <a:off x="316491" y="243564"/>
            <a:ext cx="11559018" cy="6370872"/>
          </a:xfrm>
          <a:prstGeom prst="rect">
            <a:avLst/>
          </a:prstGeom>
        </p:spPr>
      </p:pic>
      <p:sp>
        <p:nvSpPr>
          <p:cNvPr id="5" name="Título 4">
            <a:extLst>
              <a:ext uri="{FF2B5EF4-FFF2-40B4-BE49-F238E27FC236}">
                <a16:creationId xmlns:a16="http://schemas.microsoft.com/office/drawing/2014/main" id="{9871DEB1-E179-477A-91B0-F97DF7436D5A}"/>
              </a:ext>
            </a:extLst>
          </p:cNvPr>
          <p:cNvSpPr>
            <a:spLocks noGrp="1"/>
          </p:cNvSpPr>
          <p:nvPr>
            <p:ph type="title"/>
          </p:nvPr>
        </p:nvSpPr>
        <p:spPr>
          <a:ln w="38100">
            <a:solidFill>
              <a:schemeClr val="bg1"/>
            </a:solidFill>
          </a:ln>
        </p:spPr>
        <p:txBody>
          <a:bodyPr>
            <a:normAutofit/>
          </a:bodyPr>
          <a:lstStyle/>
          <a:p>
            <a:pPr algn="ctr"/>
            <a:r>
              <a:rPr lang="es-419" sz="2800" b="1" dirty="0">
                <a:solidFill>
                  <a:srgbClr val="002060"/>
                </a:solidFill>
              </a:rPr>
              <a:t>Unidad 4: Probabilidades</a:t>
            </a:r>
            <a:br>
              <a:rPr lang="es-ES" sz="3600" b="1" dirty="0">
                <a:solidFill>
                  <a:srgbClr val="002060"/>
                </a:solidFill>
              </a:rPr>
            </a:br>
            <a:r>
              <a:rPr lang="es-ES" sz="4000" b="1" dirty="0">
                <a:solidFill>
                  <a:srgbClr val="002060"/>
                </a:solidFill>
              </a:rPr>
              <a:t>Ejercicio 2</a:t>
            </a:r>
            <a:endParaRPr lang="es-419" sz="3600" b="1" dirty="0">
              <a:solidFill>
                <a:srgbClr val="002060"/>
              </a:solidFill>
            </a:endParaRPr>
          </a:p>
        </p:txBody>
      </p:sp>
      <p:sp>
        <p:nvSpPr>
          <p:cNvPr id="2" name="Marcador de contenido 1">
            <a:extLst>
              <a:ext uri="{FF2B5EF4-FFF2-40B4-BE49-F238E27FC236}">
                <a16:creationId xmlns:a16="http://schemas.microsoft.com/office/drawing/2014/main" id="{FF27D110-8DDA-4BF0-BC8E-0E192F9B6DEC}"/>
              </a:ext>
            </a:extLst>
          </p:cNvPr>
          <p:cNvSpPr>
            <a:spLocks noGrp="1"/>
          </p:cNvSpPr>
          <p:nvPr>
            <p:ph idx="1"/>
          </p:nvPr>
        </p:nvSpPr>
        <p:spPr>
          <a:ln>
            <a:solidFill>
              <a:schemeClr val="bg1"/>
            </a:solidFill>
          </a:ln>
        </p:spPr>
        <p:txBody>
          <a:bodyPr anchor="t">
            <a:normAutofit/>
          </a:bodyPr>
          <a:lstStyle/>
          <a:p>
            <a:pPr marL="0" indent="0" algn="just">
              <a:spcBef>
                <a:spcPts val="0"/>
              </a:spcBef>
              <a:buNone/>
            </a:pPr>
            <a:r>
              <a:rPr lang="es-419" sz="1800" b="0" i="0" u="none" strike="noStrike" cap="none" dirty="0">
                <a:solidFill>
                  <a:schemeClr val="dk1"/>
                </a:solidFill>
                <a:latin typeface="Arial" panose="020B0604020202020204" pitchFamily="34" charset="0"/>
                <a:ea typeface="Calibri"/>
                <a:cs typeface="Arial" panose="020B0604020202020204" pitchFamily="34" charset="0"/>
                <a:sym typeface="Calibri"/>
              </a:rPr>
              <a:t> </a:t>
            </a:r>
          </a:p>
          <a:p>
            <a:pPr marL="0" indent="0" algn="just" rtl="0">
              <a:spcBef>
                <a:spcPts val="0"/>
              </a:spcBef>
              <a:spcAft>
                <a:spcPts val="0"/>
              </a:spcAft>
              <a:buNone/>
            </a:pPr>
            <a:endParaRPr lang="es-419" sz="1800" b="1" dirty="0">
              <a:solidFill>
                <a:schemeClr val="tx1">
                  <a:lumMod val="95000"/>
                  <a:lumOff val="5000"/>
                </a:schemeClr>
              </a:solidFill>
              <a:latin typeface="Arial" panose="020B0604020202020204" pitchFamily="34" charset="0"/>
              <a:cs typeface="Arial" panose="020B0604020202020204" pitchFamily="34" charset="0"/>
            </a:endParaRPr>
          </a:p>
          <a:p>
            <a:pPr marL="0" indent="0" algn="just" rtl="0">
              <a:spcBef>
                <a:spcPts val="0"/>
              </a:spcBef>
              <a:spcAft>
                <a:spcPts val="0"/>
              </a:spcAft>
              <a:buNone/>
            </a:pPr>
            <a:endParaRPr lang="es-419" sz="2200" b="1" i="0" u="none" strike="noStrike" dirty="0">
              <a:solidFill>
                <a:schemeClr val="tx1">
                  <a:lumMod val="95000"/>
                  <a:lumOff val="5000"/>
                </a:schemeClr>
              </a:solidFill>
              <a:effectLst/>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31D45F17-0E46-5B35-B186-01C5C20CE1E0}"/>
              </a:ext>
            </a:extLst>
          </p:cNvPr>
          <p:cNvSpPr txBox="1"/>
          <p:nvPr/>
        </p:nvSpPr>
        <p:spPr>
          <a:xfrm>
            <a:off x="316491" y="1812249"/>
            <a:ext cx="11559018" cy="4247317"/>
          </a:xfrm>
          <a:prstGeom prst="rect">
            <a:avLst/>
          </a:prstGeom>
          <a:noFill/>
        </p:spPr>
        <p:txBody>
          <a:bodyPr wrap="square">
            <a:spAutoFit/>
          </a:bodyPr>
          <a:lstStyle/>
          <a:p>
            <a:pPr rtl="0">
              <a:spcBef>
                <a:spcPts val="0"/>
              </a:spcBef>
              <a:spcAft>
                <a:spcPts val="0"/>
              </a:spcAft>
            </a:pPr>
            <a:r>
              <a:rPr lang="es-ES" sz="1800" b="0" i="0" u="none" strike="noStrike" dirty="0">
                <a:solidFill>
                  <a:srgbClr val="000000"/>
                </a:solidFill>
                <a:effectLst/>
              </a:rPr>
              <a:t>Digamos que en vez de querer simular una moneda, quisiéramos simular un dado, particularmente la probabilidad de obtener un número 6 en cada lanzamiento, simulando 100 lanzamientos (la probabilidad teórica es ⅙ )</a:t>
            </a:r>
            <a:endParaRPr lang="es-ES" b="0" dirty="0">
              <a:effectLst/>
            </a:endParaRPr>
          </a:p>
          <a:p>
            <a:pPr rtl="0">
              <a:spcBef>
                <a:spcPts val="0"/>
              </a:spcBef>
              <a:spcAft>
                <a:spcPts val="0"/>
              </a:spcAft>
            </a:pPr>
            <a:br>
              <a:rPr lang="es-ES" b="0" dirty="0">
                <a:effectLst/>
              </a:rPr>
            </a:br>
            <a:r>
              <a:rPr lang="es-ES" sz="1800" b="0" i="0" u="none" strike="noStrike" dirty="0">
                <a:solidFill>
                  <a:srgbClr val="000000"/>
                </a:solidFill>
                <a:effectLst/>
              </a:rPr>
              <a:t>¿Cuál de estos códigos permitiría calcular esa probabilidad? (sugerencia: ejecuta cada elemento de los códigos por separado, y ve qué hacen)</a:t>
            </a:r>
          </a:p>
          <a:p>
            <a:pPr rtl="0">
              <a:spcBef>
                <a:spcPts val="0"/>
              </a:spcBef>
              <a:spcAft>
                <a:spcPts val="0"/>
              </a:spcAft>
            </a:pPr>
            <a:endParaRPr lang="es-ES" dirty="0">
              <a:solidFill>
                <a:srgbClr val="000000"/>
              </a:solidFill>
            </a:endParaRPr>
          </a:p>
          <a:p>
            <a:pPr rtl="0">
              <a:spcBef>
                <a:spcPts val="0"/>
              </a:spcBef>
              <a:spcAft>
                <a:spcPts val="0"/>
              </a:spcAft>
            </a:pPr>
            <a:endParaRPr lang="es-ES" b="0" dirty="0">
              <a:solidFill>
                <a:srgbClr val="000000"/>
              </a:solidFill>
              <a:effectLst/>
            </a:endParaRPr>
          </a:p>
          <a:p>
            <a:pPr rtl="0">
              <a:spcBef>
                <a:spcPts val="0"/>
              </a:spcBef>
              <a:spcAft>
                <a:spcPts val="0"/>
              </a:spcAft>
            </a:pPr>
            <a:endParaRPr lang="es-ES" b="0" dirty="0">
              <a:effectLst/>
            </a:endParaRPr>
          </a:p>
          <a:p>
            <a:pPr marL="1257300" lvl="2" indent="-342900">
              <a:buFont typeface="+mj-lt"/>
              <a:buAutoNum type="alphaUcPeriod"/>
            </a:pPr>
            <a:r>
              <a:rPr lang="es-ES" b="0" dirty="0">
                <a:effectLst/>
              </a:rPr>
              <a:t>sum(randint(1, 7, 100) == 6 )/100</a:t>
            </a:r>
          </a:p>
          <a:p>
            <a:pPr marL="1257300" lvl="2" indent="-342900">
              <a:buFont typeface="+mj-lt"/>
              <a:buAutoNum type="alphaUcPeriod"/>
            </a:pPr>
            <a:r>
              <a:rPr lang="es-ES" b="0" dirty="0">
                <a:effectLst/>
              </a:rPr>
              <a:t>(randint(1, 7, 100) == 6)/100</a:t>
            </a:r>
          </a:p>
          <a:p>
            <a:pPr marL="1257300" lvl="2" indent="-342900">
              <a:buFont typeface="+mj-lt"/>
              <a:buAutoNum type="alphaUcPeriod"/>
            </a:pPr>
            <a:r>
              <a:rPr lang="es-ES" b="0" dirty="0">
                <a:effectLst/>
              </a:rPr>
              <a:t>(randint(1, 7, 100) == 100)/6</a:t>
            </a:r>
          </a:p>
          <a:p>
            <a:pPr marL="1257300" lvl="2" indent="-342900">
              <a:buFont typeface="+mj-lt"/>
              <a:buAutoNum type="alphaUcPeriod"/>
            </a:pPr>
            <a:r>
              <a:rPr lang="es-ES" b="0" dirty="0">
                <a:effectLst/>
              </a:rPr>
              <a:t>No se puede simular el lanzamiento de un dado en Python</a:t>
            </a:r>
          </a:p>
          <a:p>
            <a:pPr rtl="0">
              <a:spcBef>
                <a:spcPts val="0"/>
              </a:spcBef>
              <a:spcAft>
                <a:spcPts val="0"/>
              </a:spcAft>
            </a:pPr>
            <a:endParaRPr lang="es-ES" b="0" dirty="0">
              <a:effectLst/>
            </a:endParaRPr>
          </a:p>
          <a:p>
            <a:br>
              <a:rPr lang="es-ES" dirty="0"/>
            </a:br>
            <a:endParaRPr lang="es-CL" dirty="0"/>
          </a:p>
        </p:txBody>
      </p:sp>
    </p:spTree>
    <p:extLst>
      <p:ext uri="{BB962C8B-B14F-4D97-AF65-F5344CB8AC3E}">
        <p14:creationId xmlns:p14="http://schemas.microsoft.com/office/powerpoint/2010/main" val="1873559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E8C43E-88AF-48B6-AC6B-4AA689CF9C1C}"/>
              </a:ext>
            </a:extLst>
          </p:cNvPr>
          <p:cNvPicPr>
            <a:picLocks noChangeAspect="1"/>
          </p:cNvPicPr>
          <p:nvPr/>
        </p:nvPicPr>
        <p:blipFill>
          <a:blip r:embed="rId2"/>
          <a:stretch>
            <a:fillRect/>
          </a:stretch>
        </p:blipFill>
        <p:spPr>
          <a:xfrm>
            <a:off x="316491" y="243564"/>
            <a:ext cx="11559018" cy="6370872"/>
          </a:xfrm>
          <a:prstGeom prst="rect">
            <a:avLst/>
          </a:prstGeom>
        </p:spPr>
      </p:pic>
      <p:sp>
        <p:nvSpPr>
          <p:cNvPr id="5" name="Título 4">
            <a:extLst>
              <a:ext uri="{FF2B5EF4-FFF2-40B4-BE49-F238E27FC236}">
                <a16:creationId xmlns:a16="http://schemas.microsoft.com/office/drawing/2014/main" id="{9871DEB1-E179-477A-91B0-F97DF7436D5A}"/>
              </a:ext>
            </a:extLst>
          </p:cNvPr>
          <p:cNvSpPr>
            <a:spLocks noGrp="1"/>
          </p:cNvSpPr>
          <p:nvPr>
            <p:ph type="title"/>
          </p:nvPr>
        </p:nvSpPr>
        <p:spPr>
          <a:ln w="38100">
            <a:solidFill>
              <a:schemeClr val="bg1"/>
            </a:solidFill>
          </a:ln>
        </p:spPr>
        <p:txBody>
          <a:bodyPr>
            <a:normAutofit/>
          </a:bodyPr>
          <a:lstStyle/>
          <a:p>
            <a:pPr algn="ctr"/>
            <a:r>
              <a:rPr lang="es-419" sz="2800" b="1" dirty="0">
                <a:solidFill>
                  <a:srgbClr val="002060"/>
                </a:solidFill>
              </a:rPr>
              <a:t>Unidad 4: Probabilidades</a:t>
            </a:r>
            <a:br>
              <a:rPr lang="es-ES" sz="3600" b="1" dirty="0">
                <a:solidFill>
                  <a:srgbClr val="002060"/>
                </a:solidFill>
              </a:rPr>
            </a:br>
            <a:r>
              <a:rPr lang="es-ES" sz="4000" b="1" dirty="0">
                <a:solidFill>
                  <a:srgbClr val="002060"/>
                </a:solidFill>
              </a:rPr>
              <a:t>Ejercicio 2</a:t>
            </a:r>
            <a:endParaRPr lang="es-419" sz="3600" b="1" dirty="0">
              <a:solidFill>
                <a:srgbClr val="002060"/>
              </a:solidFill>
            </a:endParaRPr>
          </a:p>
        </p:txBody>
      </p:sp>
      <p:sp>
        <p:nvSpPr>
          <p:cNvPr id="2" name="Marcador de contenido 1">
            <a:extLst>
              <a:ext uri="{FF2B5EF4-FFF2-40B4-BE49-F238E27FC236}">
                <a16:creationId xmlns:a16="http://schemas.microsoft.com/office/drawing/2014/main" id="{FF27D110-8DDA-4BF0-BC8E-0E192F9B6DEC}"/>
              </a:ext>
            </a:extLst>
          </p:cNvPr>
          <p:cNvSpPr>
            <a:spLocks noGrp="1"/>
          </p:cNvSpPr>
          <p:nvPr>
            <p:ph idx="1"/>
          </p:nvPr>
        </p:nvSpPr>
        <p:spPr>
          <a:ln>
            <a:solidFill>
              <a:schemeClr val="bg1"/>
            </a:solidFill>
          </a:ln>
        </p:spPr>
        <p:txBody>
          <a:bodyPr anchor="t">
            <a:normAutofit/>
          </a:bodyPr>
          <a:lstStyle/>
          <a:p>
            <a:pPr marL="0" indent="0" algn="just">
              <a:spcBef>
                <a:spcPts val="0"/>
              </a:spcBef>
              <a:buNone/>
            </a:pPr>
            <a:r>
              <a:rPr lang="es-419" sz="1800" b="0" i="0" u="none" strike="noStrike" cap="none" dirty="0">
                <a:solidFill>
                  <a:schemeClr val="dk1"/>
                </a:solidFill>
                <a:latin typeface="Arial" panose="020B0604020202020204" pitchFamily="34" charset="0"/>
                <a:ea typeface="Calibri"/>
                <a:cs typeface="Arial" panose="020B0604020202020204" pitchFamily="34" charset="0"/>
                <a:sym typeface="Calibri"/>
              </a:rPr>
              <a:t> </a:t>
            </a:r>
          </a:p>
          <a:p>
            <a:pPr marL="0" indent="0" algn="just" rtl="0">
              <a:spcBef>
                <a:spcPts val="0"/>
              </a:spcBef>
              <a:spcAft>
                <a:spcPts val="0"/>
              </a:spcAft>
              <a:buNone/>
            </a:pPr>
            <a:endParaRPr lang="es-419" sz="1800" b="1" dirty="0">
              <a:solidFill>
                <a:schemeClr val="tx1">
                  <a:lumMod val="95000"/>
                  <a:lumOff val="5000"/>
                </a:schemeClr>
              </a:solidFill>
              <a:latin typeface="Arial" panose="020B0604020202020204" pitchFamily="34" charset="0"/>
              <a:cs typeface="Arial" panose="020B0604020202020204" pitchFamily="34" charset="0"/>
            </a:endParaRPr>
          </a:p>
          <a:p>
            <a:pPr marL="0" indent="0" algn="just" rtl="0">
              <a:spcBef>
                <a:spcPts val="0"/>
              </a:spcBef>
              <a:spcAft>
                <a:spcPts val="0"/>
              </a:spcAft>
              <a:buNone/>
            </a:pPr>
            <a:endParaRPr lang="es-419" sz="2200" b="1" i="0" u="none" strike="noStrike" dirty="0">
              <a:solidFill>
                <a:schemeClr val="tx1">
                  <a:lumMod val="95000"/>
                  <a:lumOff val="5000"/>
                </a:schemeClr>
              </a:solidFill>
              <a:effectLst/>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31D45F17-0E46-5B35-B186-01C5C20CE1E0}"/>
              </a:ext>
            </a:extLst>
          </p:cNvPr>
          <p:cNvSpPr txBox="1"/>
          <p:nvPr/>
        </p:nvSpPr>
        <p:spPr>
          <a:xfrm>
            <a:off x="316491" y="1812249"/>
            <a:ext cx="11559018" cy="4832092"/>
          </a:xfrm>
          <a:prstGeom prst="rect">
            <a:avLst/>
          </a:prstGeom>
          <a:noFill/>
        </p:spPr>
        <p:txBody>
          <a:bodyPr wrap="square">
            <a:spAutoFit/>
          </a:bodyPr>
          <a:lstStyle/>
          <a:p>
            <a:pPr rtl="0">
              <a:spcBef>
                <a:spcPts val="0"/>
              </a:spcBef>
              <a:spcAft>
                <a:spcPts val="0"/>
              </a:spcAft>
            </a:pPr>
            <a:r>
              <a:rPr lang="es-ES" sz="2000" b="1" i="0" u="none" strike="noStrike" dirty="0">
                <a:solidFill>
                  <a:srgbClr val="000000"/>
                </a:solidFill>
                <a:effectLst/>
              </a:rPr>
              <a:t>Respuesta correcta: </a:t>
            </a:r>
          </a:p>
          <a:p>
            <a:pPr rtl="0">
              <a:spcBef>
                <a:spcPts val="0"/>
              </a:spcBef>
              <a:spcAft>
                <a:spcPts val="0"/>
              </a:spcAft>
            </a:pPr>
            <a:endParaRPr lang="es-ES" dirty="0">
              <a:solidFill>
                <a:srgbClr val="000000"/>
              </a:solidFill>
            </a:endParaRPr>
          </a:p>
          <a:p>
            <a:pPr rtl="0">
              <a:spcBef>
                <a:spcPts val="0"/>
              </a:spcBef>
              <a:spcAft>
                <a:spcPts val="0"/>
              </a:spcAft>
            </a:pPr>
            <a:r>
              <a:rPr lang="es-ES" sz="1800" b="0" i="0" u="none" strike="noStrike" dirty="0">
                <a:solidFill>
                  <a:srgbClr val="000000"/>
                </a:solidFill>
                <a:effectLst/>
              </a:rPr>
              <a:t>Digamos que en vez de querer simular una moneda, quisiéramos simular un dado, particularmente la probabilidad de obtener un número 6 en cada lanzamiento, simulando 100 lanzamientos (la probabilidad teórica es ⅙ )</a:t>
            </a:r>
            <a:endParaRPr lang="es-ES" b="0" dirty="0">
              <a:effectLst/>
            </a:endParaRPr>
          </a:p>
          <a:p>
            <a:pPr rtl="0">
              <a:spcBef>
                <a:spcPts val="0"/>
              </a:spcBef>
              <a:spcAft>
                <a:spcPts val="0"/>
              </a:spcAft>
            </a:pPr>
            <a:br>
              <a:rPr lang="es-ES" b="0" dirty="0">
                <a:effectLst/>
              </a:rPr>
            </a:br>
            <a:r>
              <a:rPr lang="es-ES" sz="1800" b="0" i="0" u="none" strike="noStrike" dirty="0">
                <a:solidFill>
                  <a:srgbClr val="000000"/>
                </a:solidFill>
                <a:effectLst/>
              </a:rPr>
              <a:t>¿Cuál de estos códigos permitiría calcular esa probabilidad? (sugerencia: ejecuta cada elemento de los códigos por separado, y ve qué hacen)</a:t>
            </a:r>
          </a:p>
          <a:p>
            <a:pPr rtl="0">
              <a:spcBef>
                <a:spcPts val="0"/>
              </a:spcBef>
              <a:spcAft>
                <a:spcPts val="0"/>
              </a:spcAft>
            </a:pPr>
            <a:endParaRPr lang="es-ES" b="0" dirty="0">
              <a:effectLst/>
              <a:highlight>
                <a:srgbClr val="FFFF00"/>
              </a:highlight>
            </a:endParaRPr>
          </a:p>
          <a:p>
            <a:pPr marL="1257300" lvl="2" indent="-342900">
              <a:buFont typeface="+mj-lt"/>
              <a:buAutoNum type="alphaUcPeriod"/>
            </a:pPr>
            <a:r>
              <a:rPr lang="es-ES" b="0" dirty="0">
                <a:effectLst/>
                <a:highlight>
                  <a:srgbClr val="FFFF00"/>
                </a:highlight>
              </a:rPr>
              <a:t>sum(randint(1, 7, 100) == 6 )/100</a:t>
            </a:r>
          </a:p>
          <a:p>
            <a:pPr marL="1257300" lvl="2" indent="-342900">
              <a:buFont typeface="+mj-lt"/>
              <a:buAutoNum type="alphaUcPeriod"/>
            </a:pPr>
            <a:r>
              <a:rPr lang="es-ES" b="0" dirty="0">
                <a:effectLst/>
              </a:rPr>
              <a:t>(randint(1, 7, 100) == 6)/100</a:t>
            </a:r>
          </a:p>
          <a:p>
            <a:pPr marL="1257300" lvl="2" indent="-342900">
              <a:buFont typeface="+mj-lt"/>
              <a:buAutoNum type="alphaUcPeriod"/>
            </a:pPr>
            <a:r>
              <a:rPr lang="es-ES" b="0" dirty="0">
                <a:effectLst/>
              </a:rPr>
              <a:t>(randint(1, 7, 100) == 100)/6</a:t>
            </a:r>
          </a:p>
          <a:p>
            <a:pPr marL="1257300" lvl="2" indent="-342900">
              <a:buFont typeface="+mj-lt"/>
              <a:buAutoNum type="alphaUcPeriod"/>
            </a:pPr>
            <a:r>
              <a:rPr lang="es-ES" b="0" dirty="0">
                <a:effectLst/>
              </a:rPr>
              <a:t>No se puede simular el lanzamiento de un dado en Python</a:t>
            </a:r>
          </a:p>
          <a:p>
            <a:pPr lvl="2"/>
            <a:endParaRPr lang="es-ES" dirty="0"/>
          </a:p>
          <a:p>
            <a:pPr lvl="2"/>
            <a:endParaRPr lang="es-ES" b="0" dirty="0">
              <a:solidFill>
                <a:srgbClr val="E4670A"/>
              </a:solidFill>
              <a:effectLst/>
            </a:endParaRPr>
          </a:p>
          <a:p>
            <a:pPr rtl="0">
              <a:spcBef>
                <a:spcPts val="0"/>
              </a:spcBef>
              <a:spcAft>
                <a:spcPts val="0"/>
              </a:spcAft>
            </a:pPr>
            <a:r>
              <a:rPr lang="es-ES" b="1" i="0" u="none" strike="noStrike" dirty="0">
                <a:solidFill>
                  <a:srgbClr val="E4670A"/>
                </a:solidFill>
                <a:effectLst/>
              </a:rPr>
              <a:t>Retroalimentación : Recuerda que los valores booleanos pueden sumarse, por lo que esta parte randint(1, 7, 100) == 6, produce un arreglo de valores True or False, dónde True es igual a 1. De esta forma, cuando se obtiene un 6, el valor es True, luego sumas todos los valores True y los divides por el total de lanzamientos.</a:t>
            </a:r>
            <a:endParaRPr lang="es-ES" b="0" dirty="0">
              <a:solidFill>
                <a:srgbClr val="E4670A"/>
              </a:solidFill>
              <a:effectLst/>
            </a:endParaRPr>
          </a:p>
        </p:txBody>
      </p:sp>
    </p:spTree>
    <p:extLst>
      <p:ext uri="{BB962C8B-B14F-4D97-AF65-F5344CB8AC3E}">
        <p14:creationId xmlns:p14="http://schemas.microsoft.com/office/powerpoint/2010/main" val="1608951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E8C43E-88AF-48B6-AC6B-4AA689CF9C1C}"/>
              </a:ext>
            </a:extLst>
          </p:cNvPr>
          <p:cNvPicPr>
            <a:picLocks noChangeAspect="1"/>
          </p:cNvPicPr>
          <p:nvPr/>
        </p:nvPicPr>
        <p:blipFill>
          <a:blip r:embed="rId2"/>
          <a:stretch>
            <a:fillRect/>
          </a:stretch>
        </p:blipFill>
        <p:spPr>
          <a:xfrm>
            <a:off x="316491" y="243564"/>
            <a:ext cx="11559018" cy="6370872"/>
          </a:xfrm>
          <a:prstGeom prst="rect">
            <a:avLst/>
          </a:prstGeom>
        </p:spPr>
      </p:pic>
      <p:sp>
        <p:nvSpPr>
          <p:cNvPr id="5" name="Título 4">
            <a:extLst>
              <a:ext uri="{FF2B5EF4-FFF2-40B4-BE49-F238E27FC236}">
                <a16:creationId xmlns:a16="http://schemas.microsoft.com/office/drawing/2014/main" id="{9871DEB1-E179-477A-91B0-F97DF7436D5A}"/>
              </a:ext>
            </a:extLst>
          </p:cNvPr>
          <p:cNvSpPr>
            <a:spLocks noGrp="1"/>
          </p:cNvSpPr>
          <p:nvPr>
            <p:ph type="title"/>
          </p:nvPr>
        </p:nvSpPr>
        <p:spPr>
          <a:ln w="38100">
            <a:solidFill>
              <a:schemeClr val="bg1"/>
            </a:solidFill>
          </a:ln>
        </p:spPr>
        <p:txBody>
          <a:bodyPr>
            <a:normAutofit/>
          </a:bodyPr>
          <a:lstStyle/>
          <a:p>
            <a:pPr algn="ctr"/>
            <a:r>
              <a:rPr lang="es-419" sz="2800" b="1" dirty="0">
                <a:solidFill>
                  <a:srgbClr val="002060"/>
                </a:solidFill>
              </a:rPr>
              <a:t>Unidad 4: Probabilidades</a:t>
            </a:r>
            <a:br>
              <a:rPr lang="es-ES" sz="3600" b="1" dirty="0">
                <a:solidFill>
                  <a:srgbClr val="002060"/>
                </a:solidFill>
              </a:rPr>
            </a:br>
            <a:r>
              <a:rPr lang="es-ES" sz="4000" b="1" dirty="0">
                <a:solidFill>
                  <a:srgbClr val="002060"/>
                </a:solidFill>
              </a:rPr>
              <a:t>Ley de los grandes números - Bonus </a:t>
            </a:r>
            <a:endParaRPr lang="es-419" sz="3600" b="1" dirty="0">
              <a:solidFill>
                <a:srgbClr val="002060"/>
              </a:solidFill>
            </a:endParaRPr>
          </a:p>
        </p:txBody>
      </p:sp>
      <p:sp>
        <p:nvSpPr>
          <p:cNvPr id="3" name="CuadroTexto 2">
            <a:extLst>
              <a:ext uri="{FF2B5EF4-FFF2-40B4-BE49-F238E27FC236}">
                <a16:creationId xmlns:a16="http://schemas.microsoft.com/office/drawing/2014/main" id="{D52F43A1-A968-0333-29BA-066B7379565C}"/>
              </a:ext>
            </a:extLst>
          </p:cNvPr>
          <p:cNvSpPr txBox="1"/>
          <p:nvPr/>
        </p:nvSpPr>
        <p:spPr>
          <a:xfrm>
            <a:off x="316492" y="1690688"/>
            <a:ext cx="11559017" cy="923330"/>
          </a:xfrm>
          <a:prstGeom prst="rect">
            <a:avLst/>
          </a:prstGeom>
          <a:noFill/>
        </p:spPr>
        <p:txBody>
          <a:bodyPr wrap="square">
            <a:spAutoFit/>
          </a:bodyPr>
          <a:lstStyle/>
          <a:p>
            <a:pPr rtl="0">
              <a:spcBef>
                <a:spcPts val="0"/>
              </a:spcBef>
              <a:spcAft>
                <a:spcPts val="0"/>
              </a:spcAft>
            </a:pPr>
            <a:r>
              <a:rPr lang="es-ES" sz="1800" b="0" i="0" u="none" strike="noStrike" dirty="0">
                <a:solidFill>
                  <a:srgbClr val="000000"/>
                </a:solidFill>
                <a:effectLst/>
                <a:latin typeface="Calibri" panose="020F0502020204030204" pitchFamily="34" charset="0"/>
              </a:rPr>
              <a:t>¿Y si en vez de tener muestras grandes, hago varios experimentos pequeños, qué ocurre? Si recuerdas los bucles </a:t>
            </a:r>
            <a:r>
              <a:rPr lang="es-ES" sz="1800" b="1" i="1" u="none" strike="noStrike" dirty="0" err="1">
                <a:solidFill>
                  <a:srgbClr val="000000"/>
                </a:solidFill>
                <a:effectLst/>
                <a:latin typeface="Calibri" panose="020F0502020204030204" pitchFamily="34" charset="0"/>
              </a:rPr>
              <a:t>for</a:t>
            </a:r>
            <a:r>
              <a:rPr lang="es-ES" sz="1800" b="0" i="0" u="none" strike="noStrike" dirty="0">
                <a:solidFill>
                  <a:srgbClr val="000000"/>
                </a:solidFill>
                <a:effectLst/>
                <a:latin typeface="Calibri" panose="020F0502020204030204" pitchFamily="34" charset="0"/>
              </a:rPr>
              <a:t>, en vez de simular millones de lanzamientos, puedes simular varios lanzamientos de tamaño 10, y calcular la proporción de caras cada vez.</a:t>
            </a:r>
            <a:endParaRPr lang="es-ES" b="0" dirty="0">
              <a:effectLst/>
            </a:endParaRPr>
          </a:p>
        </p:txBody>
      </p:sp>
      <p:pic>
        <p:nvPicPr>
          <p:cNvPr id="7170" name="Picture 2">
            <a:extLst>
              <a:ext uri="{FF2B5EF4-FFF2-40B4-BE49-F238E27FC236}">
                <a16:creationId xmlns:a16="http://schemas.microsoft.com/office/drawing/2014/main" id="{27F9B25E-F6A5-8C16-1D2C-403E998F6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4179" y="2614018"/>
            <a:ext cx="3923642" cy="85348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E2239ADF-9815-139F-5CEB-F455D9AC6424}"/>
              </a:ext>
            </a:extLst>
          </p:cNvPr>
          <p:cNvSpPr txBox="1"/>
          <p:nvPr/>
        </p:nvSpPr>
        <p:spPr>
          <a:xfrm>
            <a:off x="316489" y="3613615"/>
            <a:ext cx="11464693" cy="1200329"/>
          </a:xfrm>
          <a:prstGeom prst="rect">
            <a:avLst/>
          </a:prstGeom>
          <a:noFill/>
        </p:spPr>
        <p:txBody>
          <a:bodyPr wrap="square">
            <a:spAutoFit/>
          </a:bodyPr>
          <a:lstStyle/>
          <a:p>
            <a:pPr rtl="0">
              <a:spcBef>
                <a:spcPts val="0"/>
              </a:spcBef>
              <a:spcAft>
                <a:spcPts val="0"/>
              </a:spcAft>
            </a:pPr>
            <a:r>
              <a:rPr lang="es-ES" sz="1800" b="0" i="0" u="none" strike="noStrike" dirty="0">
                <a:solidFill>
                  <a:srgbClr val="000000"/>
                </a:solidFill>
                <a:effectLst/>
                <a:latin typeface="Calibri" panose="020F0502020204030204" pitchFamily="34" charset="0"/>
              </a:rPr>
              <a:t>El código puede demorar un poco en correr. Si lo analizas verás que repite un millón de veces 10 lanzamientos de moneda, y va guardando en la variable eventos, la proporción de caras obtenidas. Revisemos los 10 primeros elementos (puede que no tengas los mismos datos, ya que en este caso no fijamos las semillas para obtener resultados aleatorios cada vez). </a:t>
            </a:r>
            <a:endParaRPr lang="es-ES" b="0" dirty="0">
              <a:effectLst/>
            </a:endParaRPr>
          </a:p>
        </p:txBody>
      </p:sp>
      <p:pic>
        <p:nvPicPr>
          <p:cNvPr id="7172" name="Picture 4">
            <a:extLst>
              <a:ext uri="{FF2B5EF4-FFF2-40B4-BE49-F238E27FC236}">
                <a16:creationId xmlns:a16="http://schemas.microsoft.com/office/drawing/2014/main" id="{420B70F2-3165-1583-DD79-D372AB6585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0795" y="4714170"/>
            <a:ext cx="4930410" cy="49178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7F25C484-BD01-7647-EBD3-21906FDB74BE}"/>
              </a:ext>
            </a:extLst>
          </p:cNvPr>
          <p:cNvSpPr txBox="1"/>
          <p:nvPr/>
        </p:nvSpPr>
        <p:spPr>
          <a:xfrm>
            <a:off x="290483" y="5262298"/>
            <a:ext cx="11559017" cy="646331"/>
          </a:xfrm>
          <a:prstGeom prst="rect">
            <a:avLst/>
          </a:prstGeom>
          <a:noFill/>
        </p:spPr>
        <p:txBody>
          <a:bodyPr wrap="square">
            <a:spAutoFit/>
          </a:bodyPr>
          <a:lstStyle/>
          <a:p>
            <a:pPr rtl="0">
              <a:spcBef>
                <a:spcPts val="0"/>
              </a:spcBef>
              <a:spcAft>
                <a:spcPts val="0"/>
              </a:spcAft>
            </a:pPr>
            <a:r>
              <a:rPr lang="es-ES" sz="1800" b="0" i="0" u="none" strike="noStrike" dirty="0">
                <a:solidFill>
                  <a:srgbClr val="000000"/>
                </a:solidFill>
                <a:effectLst/>
                <a:latin typeface="Calibri" panose="020F0502020204030204" pitchFamily="34" charset="0"/>
              </a:rPr>
              <a:t>Por último, si promediamos esta variable, veremos que obtenemos una estimación muy cercana de la probabilidad teórica. Reflexiona un momento por qué ocurre esto (recuerda la noción de promedio)</a:t>
            </a:r>
            <a:endParaRPr lang="es-ES" b="0" dirty="0">
              <a:effectLst/>
            </a:endParaRPr>
          </a:p>
        </p:txBody>
      </p:sp>
      <p:pic>
        <p:nvPicPr>
          <p:cNvPr id="7174" name="Picture 6">
            <a:extLst>
              <a:ext uri="{FF2B5EF4-FFF2-40B4-BE49-F238E27FC236}">
                <a16:creationId xmlns:a16="http://schemas.microsoft.com/office/drawing/2014/main" id="{EE6808AE-B8F5-805F-377C-B944298B5A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3332" y="5956029"/>
            <a:ext cx="3465335" cy="62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923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E8C43E-88AF-48B6-AC6B-4AA689CF9C1C}"/>
              </a:ext>
            </a:extLst>
          </p:cNvPr>
          <p:cNvPicPr>
            <a:picLocks noChangeAspect="1"/>
          </p:cNvPicPr>
          <p:nvPr/>
        </p:nvPicPr>
        <p:blipFill>
          <a:blip r:embed="rId2"/>
          <a:stretch>
            <a:fillRect/>
          </a:stretch>
        </p:blipFill>
        <p:spPr>
          <a:xfrm>
            <a:off x="316491" y="243564"/>
            <a:ext cx="11559018" cy="6370872"/>
          </a:xfrm>
          <a:prstGeom prst="rect">
            <a:avLst/>
          </a:prstGeom>
        </p:spPr>
      </p:pic>
      <p:sp>
        <p:nvSpPr>
          <p:cNvPr id="5" name="Título 4">
            <a:extLst>
              <a:ext uri="{FF2B5EF4-FFF2-40B4-BE49-F238E27FC236}">
                <a16:creationId xmlns:a16="http://schemas.microsoft.com/office/drawing/2014/main" id="{9871DEB1-E179-477A-91B0-F97DF7436D5A}"/>
              </a:ext>
            </a:extLst>
          </p:cNvPr>
          <p:cNvSpPr>
            <a:spLocks noGrp="1"/>
          </p:cNvSpPr>
          <p:nvPr>
            <p:ph type="title"/>
          </p:nvPr>
        </p:nvSpPr>
        <p:spPr>
          <a:ln w="38100">
            <a:solidFill>
              <a:schemeClr val="bg1"/>
            </a:solidFill>
          </a:ln>
        </p:spPr>
        <p:txBody>
          <a:bodyPr>
            <a:normAutofit/>
          </a:bodyPr>
          <a:lstStyle/>
          <a:p>
            <a:pPr algn="ctr"/>
            <a:r>
              <a:rPr lang="es-419" sz="2800" b="1" dirty="0">
                <a:solidFill>
                  <a:srgbClr val="002060"/>
                </a:solidFill>
              </a:rPr>
              <a:t>Unidad 4: Probabilidades</a:t>
            </a:r>
            <a:br>
              <a:rPr lang="es-ES" sz="3600" b="1" dirty="0">
                <a:solidFill>
                  <a:srgbClr val="002060"/>
                </a:solidFill>
              </a:rPr>
            </a:br>
            <a:r>
              <a:rPr lang="es-419" sz="3600" b="1" dirty="0">
                <a:solidFill>
                  <a:srgbClr val="002060"/>
                </a:solidFill>
              </a:rPr>
              <a:t>Cierre</a:t>
            </a:r>
          </a:p>
        </p:txBody>
      </p:sp>
      <p:sp>
        <p:nvSpPr>
          <p:cNvPr id="2" name="Marcador de contenido 1">
            <a:extLst>
              <a:ext uri="{FF2B5EF4-FFF2-40B4-BE49-F238E27FC236}">
                <a16:creationId xmlns:a16="http://schemas.microsoft.com/office/drawing/2014/main" id="{FF27D110-8DDA-4BF0-BC8E-0E192F9B6DEC}"/>
              </a:ext>
            </a:extLst>
          </p:cNvPr>
          <p:cNvSpPr>
            <a:spLocks noGrp="1"/>
          </p:cNvSpPr>
          <p:nvPr>
            <p:ph idx="1"/>
          </p:nvPr>
        </p:nvSpPr>
        <p:spPr>
          <a:xfrm>
            <a:off x="838200" y="1940576"/>
            <a:ext cx="10515600" cy="4228212"/>
          </a:xfrm>
          <a:ln>
            <a:solidFill>
              <a:schemeClr val="bg1"/>
            </a:solidFill>
          </a:ln>
        </p:spPr>
        <p:txBody>
          <a:bodyPr anchor="t">
            <a:normAutofit/>
          </a:bodyPr>
          <a:lstStyle/>
          <a:p>
            <a:pPr marL="127000" marR="0" lvl="0" indent="0" rtl="0">
              <a:lnSpc>
                <a:spcPct val="100000"/>
              </a:lnSpc>
              <a:spcBef>
                <a:spcPts val="0"/>
              </a:spcBef>
              <a:spcAft>
                <a:spcPts val="0"/>
              </a:spcAft>
              <a:buClr>
                <a:srgbClr val="000000"/>
              </a:buClr>
              <a:buSzPts val="1400"/>
              <a:buFont typeface="Arial"/>
              <a:buNone/>
            </a:pPr>
            <a:r>
              <a:rPr lang="es-ES" sz="1800" b="0" i="0" u="none" strike="noStrike" cap="none" dirty="0">
                <a:latin typeface="Arial" panose="020B0604020202020204" pitchFamily="34" charset="0"/>
                <a:ea typeface="Calibri"/>
                <a:cs typeface="Arial" panose="020B0604020202020204" pitchFamily="34" charset="0"/>
                <a:sym typeface="Calibri"/>
              </a:rPr>
              <a:t>Completaste la sesión 4 ¡Muy bien!</a:t>
            </a:r>
          </a:p>
          <a:p>
            <a:pPr marL="127000" marR="0" lvl="0" indent="0" rtl="0">
              <a:lnSpc>
                <a:spcPct val="100000"/>
              </a:lnSpc>
              <a:spcBef>
                <a:spcPts val="0"/>
              </a:spcBef>
              <a:spcAft>
                <a:spcPts val="0"/>
              </a:spcAft>
              <a:buClr>
                <a:srgbClr val="000000"/>
              </a:buClr>
              <a:buSzPts val="1400"/>
              <a:buFont typeface="Arial"/>
              <a:buNone/>
            </a:pPr>
            <a:endParaRPr lang="es-ES" sz="1800" b="0" i="0" u="none" strike="noStrike" cap="none" dirty="0">
              <a:latin typeface="Arial" panose="020B0604020202020204" pitchFamily="34" charset="0"/>
              <a:ea typeface="Calibri"/>
              <a:cs typeface="Arial" panose="020B0604020202020204" pitchFamily="34" charset="0"/>
              <a:sym typeface="Calibri"/>
            </a:endParaRPr>
          </a:p>
          <a:p>
            <a:pPr marL="127000" marR="0" lvl="0" indent="0" rtl="0">
              <a:lnSpc>
                <a:spcPct val="100000"/>
              </a:lnSpc>
              <a:spcBef>
                <a:spcPts val="0"/>
              </a:spcBef>
              <a:spcAft>
                <a:spcPts val="0"/>
              </a:spcAft>
              <a:buClr>
                <a:srgbClr val="000000"/>
              </a:buClr>
              <a:buSzPts val="1400"/>
              <a:buFont typeface="Arial"/>
              <a:buNone/>
            </a:pPr>
            <a:r>
              <a:rPr lang="es-ES" sz="1800" b="0" i="0" u="none" strike="noStrike" cap="none" dirty="0">
                <a:latin typeface="Arial" panose="020B0604020202020204" pitchFamily="34" charset="0"/>
                <a:ea typeface="Calibri"/>
                <a:cs typeface="Arial" panose="020B0604020202020204" pitchFamily="34" charset="0"/>
                <a:sym typeface="Calibri"/>
              </a:rPr>
              <a:t>En esta sesión aprendiste nociones de probabilidades distinguiendo entre probabilidad teórica y probabilidad empírica, y como estas conversan en la práctica, por medio de la ley de los grandes números, la cual exploramos simulando valores aleatorios.</a:t>
            </a:r>
          </a:p>
          <a:p>
            <a:pPr marL="127000" marR="0" lvl="0" indent="0" rtl="0">
              <a:lnSpc>
                <a:spcPct val="100000"/>
              </a:lnSpc>
              <a:spcBef>
                <a:spcPts val="0"/>
              </a:spcBef>
              <a:spcAft>
                <a:spcPts val="0"/>
              </a:spcAft>
              <a:buClr>
                <a:srgbClr val="000000"/>
              </a:buClr>
              <a:buSzPts val="1400"/>
              <a:buFont typeface="Arial"/>
              <a:buNone/>
            </a:pPr>
            <a:endParaRPr lang="es-ES" sz="1800" b="0" i="0" u="none" strike="noStrike" cap="none" dirty="0">
              <a:latin typeface="Arial" panose="020B0604020202020204" pitchFamily="34" charset="0"/>
              <a:ea typeface="Calibri"/>
              <a:cs typeface="Arial" panose="020B0604020202020204" pitchFamily="34" charset="0"/>
              <a:sym typeface="Calibri"/>
            </a:endParaRPr>
          </a:p>
          <a:p>
            <a:pPr marL="127000" marR="0" lvl="0" indent="0" rtl="0">
              <a:lnSpc>
                <a:spcPct val="100000"/>
              </a:lnSpc>
              <a:spcBef>
                <a:spcPts val="0"/>
              </a:spcBef>
              <a:spcAft>
                <a:spcPts val="0"/>
              </a:spcAft>
              <a:buClr>
                <a:srgbClr val="000000"/>
              </a:buClr>
              <a:buSzPts val="1400"/>
              <a:buFont typeface="Arial"/>
              <a:buNone/>
            </a:pPr>
            <a:r>
              <a:rPr lang="es-ES" sz="1800" b="0" i="0" u="none" strike="noStrike" cap="none" dirty="0">
                <a:latin typeface="Arial" panose="020B0604020202020204" pitchFamily="34" charset="0"/>
                <a:ea typeface="Calibri"/>
                <a:cs typeface="Arial" panose="020B0604020202020204" pitchFamily="34" charset="0"/>
                <a:sym typeface="Calibri"/>
              </a:rPr>
              <a:t>En la siguiente sesión usaremos estos mismos conceptos para explorar datos reales almacenados en hojas de cálculo.</a:t>
            </a:r>
          </a:p>
          <a:p>
            <a:pPr marL="127000" marR="0" lvl="0" indent="0" rtl="0">
              <a:lnSpc>
                <a:spcPct val="100000"/>
              </a:lnSpc>
              <a:spcBef>
                <a:spcPts val="0"/>
              </a:spcBef>
              <a:spcAft>
                <a:spcPts val="0"/>
              </a:spcAft>
              <a:buClr>
                <a:srgbClr val="000000"/>
              </a:buClr>
              <a:buSzPts val="1400"/>
              <a:buFont typeface="Arial"/>
              <a:buNone/>
            </a:pPr>
            <a:endParaRPr lang="es-419" sz="1800" b="0" i="0" u="none" strike="noStrike" cap="none" dirty="0">
              <a:latin typeface="Arial" panose="020B0604020202020204" pitchFamily="34" charset="0"/>
              <a:ea typeface="Calibri"/>
              <a:cs typeface="Arial" panose="020B0604020202020204" pitchFamily="34" charset="0"/>
              <a:sym typeface="Calibri"/>
            </a:endParaRPr>
          </a:p>
          <a:p>
            <a:pPr marL="127000" marR="0" lvl="0" indent="0" algn="ctr" rtl="0">
              <a:lnSpc>
                <a:spcPct val="100000"/>
              </a:lnSpc>
              <a:spcBef>
                <a:spcPts val="0"/>
              </a:spcBef>
              <a:spcAft>
                <a:spcPts val="0"/>
              </a:spcAft>
              <a:buClr>
                <a:srgbClr val="000000"/>
              </a:buClr>
              <a:buSzPts val="1400"/>
              <a:buFont typeface="Arial"/>
              <a:buNone/>
            </a:pPr>
            <a:r>
              <a:rPr lang="es-419" sz="1800" b="1" i="0" u="none" strike="noStrike" cap="none" dirty="0">
                <a:latin typeface="Arial" panose="020B0604020202020204" pitchFamily="34" charset="0"/>
                <a:ea typeface="Calibri"/>
                <a:cs typeface="Arial" panose="020B0604020202020204" pitchFamily="34" charset="0"/>
                <a:sym typeface="Calibri"/>
              </a:rPr>
              <a:t>¡Hasta la próxima!</a:t>
            </a:r>
          </a:p>
          <a:p>
            <a:pPr marL="0" indent="0" algn="ctr" rtl="0">
              <a:spcBef>
                <a:spcPts val="0"/>
              </a:spcBef>
              <a:spcAft>
                <a:spcPts val="0"/>
              </a:spcAft>
              <a:buNone/>
            </a:pPr>
            <a:endParaRPr lang="es-419" sz="1800" b="0" dirty="0">
              <a:effectLst/>
              <a:latin typeface="Arial" panose="020B0604020202020204" pitchFamily="34" charset="0"/>
              <a:cs typeface="Arial" panose="020B0604020202020204" pitchFamily="34" charset="0"/>
            </a:endParaRPr>
          </a:p>
          <a:p>
            <a:pPr marL="0" indent="0" algn="ctr" rtl="0">
              <a:spcBef>
                <a:spcPts val="0"/>
              </a:spcBef>
              <a:spcAft>
                <a:spcPts val="0"/>
              </a:spcAft>
              <a:buNone/>
            </a:pPr>
            <a:endParaRPr lang="es-419" sz="1800" dirty="0">
              <a:latin typeface="Arial" panose="020B0604020202020204" pitchFamily="34" charset="0"/>
              <a:cs typeface="Arial" panose="020B0604020202020204" pitchFamily="34" charset="0"/>
            </a:endParaRPr>
          </a:p>
          <a:p>
            <a:pPr marL="0" indent="0" algn="ctr" rtl="0">
              <a:spcBef>
                <a:spcPts val="0"/>
              </a:spcBef>
              <a:spcAft>
                <a:spcPts val="0"/>
              </a:spcAft>
              <a:buNone/>
            </a:pPr>
            <a:br>
              <a:rPr lang="es-419" sz="1800" b="0" dirty="0">
                <a:effectLst/>
                <a:latin typeface="Arial" panose="020B0604020202020204" pitchFamily="34" charset="0"/>
                <a:cs typeface="Arial" panose="020B0604020202020204" pitchFamily="34" charset="0"/>
              </a:rPr>
            </a:br>
            <a:br>
              <a:rPr lang="es-419" sz="1400" dirty="0"/>
            </a:br>
            <a:endParaRPr lang="es-419" sz="2000" i="0" u="none" strike="noStrike"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300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E8C43E-88AF-48B6-AC6B-4AA689CF9C1C}"/>
              </a:ext>
            </a:extLst>
          </p:cNvPr>
          <p:cNvPicPr>
            <a:picLocks noChangeAspect="1"/>
          </p:cNvPicPr>
          <p:nvPr/>
        </p:nvPicPr>
        <p:blipFill>
          <a:blip r:embed="rId2"/>
          <a:stretch>
            <a:fillRect/>
          </a:stretch>
        </p:blipFill>
        <p:spPr>
          <a:xfrm>
            <a:off x="316491" y="243564"/>
            <a:ext cx="11559018" cy="6370872"/>
          </a:xfrm>
          <a:prstGeom prst="rect">
            <a:avLst/>
          </a:prstGeom>
        </p:spPr>
      </p:pic>
      <p:sp>
        <p:nvSpPr>
          <p:cNvPr id="5" name="Título 4">
            <a:extLst>
              <a:ext uri="{FF2B5EF4-FFF2-40B4-BE49-F238E27FC236}">
                <a16:creationId xmlns:a16="http://schemas.microsoft.com/office/drawing/2014/main" id="{9871DEB1-E179-477A-91B0-F97DF7436D5A}"/>
              </a:ext>
            </a:extLst>
          </p:cNvPr>
          <p:cNvSpPr>
            <a:spLocks noGrp="1"/>
          </p:cNvSpPr>
          <p:nvPr>
            <p:ph type="title"/>
          </p:nvPr>
        </p:nvSpPr>
        <p:spPr>
          <a:ln w="38100">
            <a:solidFill>
              <a:schemeClr val="bg1"/>
            </a:solidFill>
          </a:ln>
        </p:spPr>
        <p:txBody>
          <a:bodyPr/>
          <a:lstStyle/>
          <a:p>
            <a:pPr algn="ctr"/>
            <a:r>
              <a:rPr lang="es-ES" b="1" dirty="0">
                <a:solidFill>
                  <a:srgbClr val="002060"/>
                </a:solidFill>
              </a:rPr>
              <a:t>Mapa de contenidos:</a:t>
            </a:r>
            <a:endParaRPr lang="es-419" b="1" dirty="0">
              <a:solidFill>
                <a:srgbClr val="002060"/>
              </a:solidFill>
            </a:endParaRPr>
          </a:p>
        </p:txBody>
      </p:sp>
      <p:sp>
        <p:nvSpPr>
          <p:cNvPr id="3" name="CuadroTexto 2">
            <a:extLst>
              <a:ext uri="{FF2B5EF4-FFF2-40B4-BE49-F238E27FC236}">
                <a16:creationId xmlns:a16="http://schemas.microsoft.com/office/drawing/2014/main" id="{F76C9EE4-C9A8-4616-BF4E-D0E0DFA8EEF5}"/>
              </a:ext>
            </a:extLst>
          </p:cNvPr>
          <p:cNvSpPr txBox="1"/>
          <p:nvPr/>
        </p:nvSpPr>
        <p:spPr>
          <a:xfrm>
            <a:off x="762000" y="1355500"/>
            <a:ext cx="10515600" cy="670374"/>
          </a:xfrm>
          <a:prstGeom prst="rect">
            <a:avLst/>
          </a:prstGeom>
          <a:noFill/>
        </p:spPr>
        <p:txBody>
          <a:bodyPr wrap="square" rtlCol="0">
            <a:spAutoFit/>
          </a:bodyPr>
          <a:lstStyle/>
          <a:p>
            <a:r>
              <a:rPr lang="es-419" sz="1800" b="1" i="0" u="none" strike="noStrike" dirty="0">
                <a:solidFill>
                  <a:srgbClr val="000000"/>
                </a:solidFill>
                <a:effectLst/>
                <a:latin typeface="Arial" panose="020B0604020202020204" pitchFamily="34" charset="0"/>
              </a:rPr>
              <a:t>Los contenidos de este curso, se tratan en 6 sesiones o unidades, cuyos principales temas son los siguientes:</a:t>
            </a:r>
            <a:endParaRPr lang="es-419" dirty="0"/>
          </a:p>
        </p:txBody>
      </p:sp>
      <p:sp>
        <p:nvSpPr>
          <p:cNvPr id="8" name="Google Shape;75;p2">
            <a:extLst>
              <a:ext uri="{FF2B5EF4-FFF2-40B4-BE49-F238E27FC236}">
                <a16:creationId xmlns:a16="http://schemas.microsoft.com/office/drawing/2014/main" id="{4FF388CE-042E-819C-4E57-F8FCEC4DB159}"/>
              </a:ext>
            </a:extLst>
          </p:cNvPr>
          <p:cNvSpPr/>
          <p:nvPr/>
        </p:nvSpPr>
        <p:spPr>
          <a:xfrm>
            <a:off x="1588603" y="2000268"/>
            <a:ext cx="4237891" cy="4304588"/>
          </a:xfrm>
          <a:prstGeom prst="rect">
            <a:avLst/>
          </a:prstGeom>
          <a:noFill/>
          <a:ln>
            <a:noFill/>
          </a:ln>
        </p:spPr>
        <p:txBody>
          <a:bodyPr spcFirstLastPara="1" wrap="square" lIns="68575" tIns="34275" rIns="68575" bIns="34275" anchor="t" anchorCtr="0">
            <a:noAutofit/>
          </a:bodyPr>
          <a:lstStyle/>
          <a:p>
            <a:pPr marL="127000" marR="0" lvl="0" indent="-127000" algn="l" rtl="0">
              <a:lnSpc>
                <a:spcPct val="100000"/>
              </a:lnSpc>
              <a:spcBef>
                <a:spcPts val="0"/>
              </a:spcBef>
              <a:spcAft>
                <a:spcPts val="0"/>
              </a:spcAft>
              <a:buClr>
                <a:srgbClr val="000000"/>
              </a:buClr>
              <a:buSzPts val="1400"/>
              <a:buFont typeface="Arial"/>
              <a:buNone/>
            </a:pPr>
            <a:r>
              <a:rPr lang="es-419" sz="1600" b="1" i="0" u="none" strike="noStrike" cap="none" dirty="0">
                <a:solidFill>
                  <a:srgbClr val="1E4E79"/>
                </a:solidFill>
                <a:latin typeface="Calibri"/>
                <a:ea typeface="Calibri"/>
                <a:cs typeface="Calibri"/>
                <a:sym typeface="Calibri"/>
              </a:rPr>
              <a:t>I. INTRODUCCIÓN A LA ESTADÍSTICA APLICADA CON PYTHON</a:t>
            </a:r>
            <a:endParaRPr sz="1600" b="1" i="0" u="none" strike="noStrike" cap="none" dirty="0">
              <a:solidFill>
                <a:srgbClr val="1E4E79"/>
              </a:solidFill>
              <a:latin typeface="Calibri"/>
              <a:ea typeface="Calibri"/>
              <a:cs typeface="Calibri"/>
              <a:sym typeface="Calibri"/>
            </a:endParaRPr>
          </a:p>
          <a:p>
            <a:pPr marL="342900" marR="0" lvl="0" indent="-196850" algn="just" rtl="0">
              <a:lnSpc>
                <a:spcPct val="100000"/>
              </a:lnSpc>
              <a:spcBef>
                <a:spcPts val="0"/>
              </a:spcBef>
              <a:spcAft>
                <a:spcPts val="0"/>
              </a:spcAft>
              <a:buClr>
                <a:srgbClr val="222A35"/>
              </a:buClr>
              <a:buSzPts val="1100"/>
              <a:buFont typeface="Calibri"/>
              <a:buChar char="•"/>
            </a:pPr>
            <a:r>
              <a:rPr lang="es-419" sz="1600" b="0" i="0" u="none" strike="noStrike" cap="none" dirty="0">
                <a:solidFill>
                  <a:srgbClr val="222A35"/>
                </a:solidFill>
                <a:latin typeface="Calibri"/>
                <a:ea typeface="Calibri"/>
                <a:cs typeface="Calibri"/>
                <a:sym typeface="Calibri"/>
              </a:rPr>
              <a:t>Variables</a:t>
            </a:r>
            <a:endParaRPr sz="1600" b="0" i="0" u="none" strike="noStrike" cap="none" dirty="0">
              <a:solidFill>
                <a:srgbClr val="222A35"/>
              </a:solidFill>
              <a:latin typeface="Calibri"/>
              <a:ea typeface="Calibri"/>
              <a:cs typeface="Calibri"/>
              <a:sym typeface="Calibri"/>
            </a:endParaRPr>
          </a:p>
          <a:p>
            <a:pPr marL="342900" marR="0" lvl="0" indent="-196850" algn="just" rtl="0">
              <a:lnSpc>
                <a:spcPct val="100000"/>
              </a:lnSpc>
              <a:spcBef>
                <a:spcPts val="0"/>
              </a:spcBef>
              <a:spcAft>
                <a:spcPts val="0"/>
              </a:spcAft>
              <a:buClr>
                <a:srgbClr val="222A35"/>
              </a:buClr>
              <a:buSzPts val="1100"/>
              <a:buFont typeface="Calibri"/>
              <a:buChar char="•"/>
            </a:pPr>
            <a:r>
              <a:rPr lang="es-419" sz="1600" b="0" i="0" u="none" strike="noStrike" cap="none" dirty="0">
                <a:solidFill>
                  <a:srgbClr val="222A35"/>
                </a:solidFill>
                <a:latin typeface="Calibri"/>
                <a:ea typeface="Calibri"/>
                <a:cs typeface="Calibri"/>
                <a:sym typeface="Calibri"/>
              </a:rPr>
              <a:t>Simulación de datos</a:t>
            </a:r>
            <a:endParaRPr sz="1600" b="0" i="0" u="none" strike="noStrike" cap="none" dirty="0">
              <a:solidFill>
                <a:srgbClr val="222A35"/>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600" b="0" i="0" u="none" strike="noStrike" cap="none" dirty="0">
              <a:solidFill>
                <a:srgbClr val="222A35"/>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800"/>
              <a:buFont typeface="Arial"/>
              <a:buNone/>
            </a:pPr>
            <a:r>
              <a:rPr lang="es-419" sz="1600" b="1" i="0" u="none" strike="noStrike" cap="none" dirty="0">
                <a:solidFill>
                  <a:srgbClr val="1E4E79"/>
                </a:solidFill>
                <a:latin typeface="Calibri"/>
                <a:ea typeface="Calibri"/>
                <a:cs typeface="Calibri"/>
                <a:sym typeface="Calibri"/>
              </a:rPr>
              <a:t>II. CÁLCULO DE ESTADÍSTICOS EN PYTHON</a:t>
            </a:r>
            <a:endParaRPr sz="1600" b="0" i="0" u="none" strike="noStrike" cap="none" dirty="0">
              <a:solidFill>
                <a:srgbClr val="222A35"/>
              </a:solidFill>
              <a:latin typeface="Calibri"/>
              <a:ea typeface="Calibri"/>
              <a:cs typeface="Calibri"/>
              <a:sym typeface="Calibri"/>
            </a:endParaRPr>
          </a:p>
          <a:p>
            <a:pPr marL="342900" marR="0" lvl="0" indent="-196850" algn="just" rtl="0">
              <a:lnSpc>
                <a:spcPct val="100000"/>
              </a:lnSpc>
              <a:spcBef>
                <a:spcPts val="0"/>
              </a:spcBef>
              <a:spcAft>
                <a:spcPts val="0"/>
              </a:spcAft>
              <a:buClr>
                <a:srgbClr val="222A35"/>
              </a:buClr>
              <a:buSzPts val="1100"/>
              <a:buFont typeface="Calibri"/>
              <a:buChar char="•"/>
            </a:pPr>
            <a:r>
              <a:rPr lang="es-419" sz="1600" b="0" i="0" u="none" strike="noStrike" cap="none" dirty="0">
                <a:solidFill>
                  <a:srgbClr val="222A35"/>
                </a:solidFill>
                <a:latin typeface="Calibri"/>
                <a:ea typeface="Calibri"/>
                <a:cs typeface="Calibri"/>
                <a:sym typeface="Calibri"/>
              </a:rPr>
              <a:t>Moda</a:t>
            </a:r>
            <a:endParaRPr sz="1600" b="0" i="0" u="none" strike="noStrike" cap="none" dirty="0">
              <a:solidFill>
                <a:srgbClr val="222A35"/>
              </a:solidFill>
              <a:latin typeface="Calibri"/>
              <a:ea typeface="Calibri"/>
              <a:cs typeface="Calibri"/>
              <a:sym typeface="Calibri"/>
            </a:endParaRPr>
          </a:p>
          <a:p>
            <a:pPr marL="342900" marR="0" lvl="0" indent="-196850" algn="just" rtl="0">
              <a:lnSpc>
                <a:spcPct val="100000"/>
              </a:lnSpc>
              <a:spcBef>
                <a:spcPts val="0"/>
              </a:spcBef>
              <a:spcAft>
                <a:spcPts val="0"/>
              </a:spcAft>
              <a:buClr>
                <a:srgbClr val="222A35"/>
              </a:buClr>
              <a:buSzPts val="1100"/>
              <a:buFont typeface="Calibri"/>
              <a:buChar char="•"/>
            </a:pPr>
            <a:r>
              <a:rPr lang="es-419" sz="1600" b="0" i="0" u="none" strike="noStrike" cap="none" dirty="0">
                <a:solidFill>
                  <a:srgbClr val="222A35"/>
                </a:solidFill>
                <a:latin typeface="Calibri"/>
                <a:ea typeface="Calibri"/>
                <a:cs typeface="Calibri"/>
                <a:sym typeface="Calibri"/>
              </a:rPr>
              <a:t>Mediana</a:t>
            </a:r>
            <a:endParaRPr sz="1600" b="0" i="0" u="none" strike="noStrike" cap="none" dirty="0">
              <a:solidFill>
                <a:srgbClr val="222A35"/>
              </a:solidFill>
              <a:latin typeface="Calibri"/>
              <a:ea typeface="Calibri"/>
              <a:cs typeface="Calibri"/>
              <a:sym typeface="Calibri"/>
            </a:endParaRPr>
          </a:p>
          <a:p>
            <a:pPr marL="342900" marR="0" lvl="0" indent="-215900" algn="just" rtl="0">
              <a:lnSpc>
                <a:spcPct val="100000"/>
              </a:lnSpc>
              <a:spcBef>
                <a:spcPts val="0"/>
              </a:spcBef>
              <a:spcAft>
                <a:spcPts val="0"/>
              </a:spcAft>
              <a:buClr>
                <a:srgbClr val="222A35"/>
              </a:buClr>
              <a:buSzPts val="1400"/>
              <a:buFont typeface="Calibri"/>
              <a:buChar char="•"/>
            </a:pPr>
            <a:r>
              <a:rPr lang="es-419" sz="1600" b="0" i="0" u="none" strike="noStrike" cap="none" dirty="0">
                <a:solidFill>
                  <a:srgbClr val="222A35"/>
                </a:solidFill>
                <a:latin typeface="Calibri"/>
                <a:ea typeface="Calibri"/>
                <a:cs typeface="Calibri"/>
                <a:sym typeface="Calibri"/>
              </a:rPr>
              <a:t>Promedio</a:t>
            </a:r>
            <a:endParaRPr sz="1600" b="0" i="0" u="none" strike="noStrike" cap="none" dirty="0">
              <a:solidFill>
                <a:srgbClr val="222A35"/>
              </a:solidFill>
              <a:latin typeface="Calibri"/>
              <a:ea typeface="Calibri"/>
              <a:cs typeface="Calibri"/>
              <a:sym typeface="Calibri"/>
            </a:endParaRPr>
          </a:p>
          <a:p>
            <a:pPr marL="342900" marR="0" lvl="0" indent="-215900" algn="just" rtl="0">
              <a:lnSpc>
                <a:spcPct val="100000"/>
              </a:lnSpc>
              <a:spcBef>
                <a:spcPts val="0"/>
              </a:spcBef>
              <a:spcAft>
                <a:spcPts val="0"/>
              </a:spcAft>
              <a:buClr>
                <a:srgbClr val="222A35"/>
              </a:buClr>
              <a:buSzPts val="1400"/>
              <a:buFont typeface="Calibri"/>
              <a:buChar char="•"/>
            </a:pPr>
            <a:r>
              <a:rPr lang="es-419" sz="1600" dirty="0">
                <a:solidFill>
                  <a:srgbClr val="222A35"/>
                </a:solidFill>
                <a:latin typeface="Calibri"/>
                <a:ea typeface="Calibri"/>
                <a:cs typeface="Calibri"/>
                <a:sym typeface="Calibri"/>
              </a:rPr>
              <a:t>Desviación estándar</a:t>
            </a:r>
            <a:endParaRPr sz="1600" dirty="0">
              <a:solidFill>
                <a:srgbClr val="222A35"/>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600" b="0" i="0" u="none" strike="noStrike" cap="none" dirty="0">
              <a:solidFill>
                <a:srgbClr val="222A35"/>
              </a:solidFill>
              <a:highlight>
                <a:srgbClr val="FFFF00"/>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800"/>
              <a:buFont typeface="Arial"/>
              <a:buNone/>
            </a:pPr>
            <a:r>
              <a:rPr lang="es-419" sz="1600" b="1" i="0" u="none" strike="noStrike" cap="none" dirty="0">
                <a:solidFill>
                  <a:srgbClr val="1E4E79"/>
                </a:solidFill>
                <a:latin typeface="Calibri"/>
                <a:ea typeface="Calibri"/>
                <a:cs typeface="Calibri"/>
                <a:sym typeface="Calibri"/>
              </a:rPr>
              <a:t>III. PORCENTAJES EN PYTHON</a:t>
            </a:r>
            <a:endParaRPr sz="1600" b="0" i="0" u="none" strike="noStrike" cap="none" dirty="0">
              <a:solidFill>
                <a:schemeClr val="dk1"/>
              </a:solidFill>
              <a:latin typeface="Calibri"/>
              <a:ea typeface="Calibri"/>
              <a:cs typeface="Calibri"/>
              <a:sym typeface="Calibri"/>
            </a:endParaRPr>
          </a:p>
          <a:p>
            <a:pPr marL="342900" marR="0" lvl="0" indent="-234950" algn="just" rtl="0">
              <a:lnSpc>
                <a:spcPct val="100000"/>
              </a:lnSpc>
              <a:spcBef>
                <a:spcPts val="0"/>
              </a:spcBef>
              <a:spcAft>
                <a:spcPts val="0"/>
              </a:spcAft>
              <a:buClr>
                <a:srgbClr val="222A35"/>
              </a:buClr>
              <a:buSzPts val="1100"/>
              <a:buFont typeface="Calibri"/>
              <a:buChar char="•"/>
            </a:pPr>
            <a:r>
              <a:rPr lang="es-419" sz="1600" b="0" i="0" u="none" strike="noStrike" cap="none" dirty="0">
                <a:solidFill>
                  <a:srgbClr val="222A35"/>
                </a:solidFill>
                <a:latin typeface="Calibri"/>
                <a:ea typeface="Calibri"/>
                <a:cs typeface="Calibri"/>
                <a:sym typeface="Calibri"/>
              </a:rPr>
              <a:t>Porcentajes</a:t>
            </a:r>
            <a:endParaRPr sz="1600" b="0" i="0" u="none" strike="noStrike" cap="none" dirty="0">
              <a:solidFill>
                <a:srgbClr val="222A35"/>
              </a:solidFill>
              <a:latin typeface="Calibri"/>
              <a:ea typeface="Calibri"/>
              <a:cs typeface="Calibri"/>
              <a:sym typeface="Calibri"/>
            </a:endParaRPr>
          </a:p>
          <a:p>
            <a:pPr marL="342900" marR="0" lvl="0" indent="-234950" algn="just" rtl="0">
              <a:lnSpc>
                <a:spcPct val="100000"/>
              </a:lnSpc>
              <a:spcBef>
                <a:spcPts val="0"/>
              </a:spcBef>
              <a:spcAft>
                <a:spcPts val="0"/>
              </a:spcAft>
              <a:buClr>
                <a:srgbClr val="222A35"/>
              </a:buClr>
              <a:buSzPts val="1100"/>
              <a:buFont typeface="Calibri"/>
              <a:buChar char="•"/>
            </a:pPr>
            <a:r>
              <a:rPr lang="es-419" sz="1600" b="0" i="0" u="none" strike="noStrike" cap="none" dirty="0">
                <a:solidFill>
                  <a:srgbClr val="222A35"/>
                </a:solidFill>
                <a:latin typeface="Calibri"/>
                <a:ea typeface="Calibri"/>
                <a:cs typeface="Calibri"/>
                <a:sym typeface="Calibri"/>
              </a:rPr>
              <a:t>Librería pandas y uso de </a:t>
            </a:r>
            <a:r>
              <a:rPr lang="es-419" sz="1600" b="0" i="0" u="none" strike="noStrike" cap="none" dirty="0" err="1">
                <a:solidFill>
                  <a:srgbClr val="222A35"/>
                </a:solidFill>
                <a:latin typeface="Calibri"/>
                <a:ea typeface="Calibri"/>
                <a:cs typeface="Calibri"/>
                <a:sym typeface="Calibri"/>
              </a:rPr>
              <a:t>dataframe</a:t>
            </a:r>
            <a:endParaRPr sz="1600" b="0" i="0" u="none" strike="noStrike" cap="none" dirty="0">
              <a:solidFill>
                <a:srgbClr val="222A35"/>
              </a:solidFill>
              <a:latin typeface="Calibri"/>
              <a:ea typeface="Calibri"/>
              <a:cs typeface="Calibri"/>
              <a:sym typeface="Calibri"/>
            </a:endParaRPr>
          </a:p>
          <a:p>
            <a:pPr marL="342900" marR="0" lvl="0" indent="-254000" algn="just" rtl="0">
              <a:lnSpc>
                <a:spcPct val="100000"/>
              </a:lnSpc>
              <a:spcBef>
                <a:spcPts val="0"/>
              </a:spcBef>
              <a:spcAft>
                <a:spcPts val="0"/>
              </a:spcAft>
              <a:buClr>
                <a:srgbClr val="222A35"/>
              </a:buClr>
              <a:buSzPts val="1400"/>
              <a:buFont typeface="Calibri"/>
              <a:buChar char="•"/>
            </a:pPr>
            <a:r>
              <a:rPr lang="es-419" sz="1600" dirty="0">
                <a:solidFill>
                  <a:srgbClr val="222A35"/>
                </a:solidFill>
                <a:latin typeface="Calibri"/>
                <a:ea typeface="Calibri"/>
                <a:cs typeface="Calibri"/>
                <a:sym typeface="Calibri"/>
              </a:rPr>
              <a:t>Cálculo de porcentajes en Python</a:t>
            </a:r>
            <a:endParaRPr sz="1600" dirty="0">
              <a:solidFill>
                <a:srgbClr val="222A35"/>
              </a:solidFill>
              <a:latin typeface="Calibri"/>
              <a:ea typeface="Calibri"/>
              <a:cs typeface="Calibri"/>
              <a:sym typeface="Calibri"/>
            </a:endParaRPr>
          </a:p>
          <a:p>
            <a:pPr marL="342900" marR="0" lvl="0" indent="-254000" algn="just" rtl="0">
              <a:lnSpc>
                <a:spcPct val="100000"/>
              </a:lnSpc>
              <a:spcBef>
                <a:spcPts val="0"/>
              </a:spcBef>
              <a:spcAft>
                <a:spcPts val="0"/>
              </a:spcAft>
              <a:buClr>
                <a:srgbClr val="222A35"/>
              </a:buClr>
              <a:buSzPts val="1400"/>
              <a:buFont typeface="Calibri"/>
              <a:buChar char="•"/>
            </a:pPr>
            <a:r>
              <a:rPr lang="es-419" sz="1600" dirty="0">
                <a:solidFill>
                  <a:srgbClr val="222A35"/>
                </a:solidFill>
                <a:latin typeface="Calibri"/>
                <a:ea typeface="Calibri"/>
                <a:cs typeface="Calibri"/>
                <a:sym typeface="Calibri"/>
              </a:rPr>
              <a:t>Analizando frecuencia y porcentajes</a:t>
            </a:r>
            <a:endParaRPr sz="1600" dirty="0">
              <a:solidFill>
                <a:srgbClr val="222A35"/>
              </a:solidFill>
              <a:latin typeface="Calibri"/>
              <a:ea typeface="Calibri"/>
              <a:cs typeface="Calibri"/>
              <a:sym typeface="Calibri"/>
            </a:endParaRPr>
          </a:p>
          <a:p>
            <a:pPr marL="342900" marR="0" lvl="0" indent="-254000" algn="just" rtl="0">
              <a:lnSpc>
                <a:spcPct val="100000"/>
              </a:lnSpc>
              <a:spcBef>
                <a:spcPts val="0"/>
              </a:spcBef>
              <a:spcAft>
                <a:spcPts val="0"/>
              </a:spcAft>
              <a:buClr>
                <a:srgbClr val="222A35"/>
              </a:buClr>
              <a:buSzPts val="1400"/>
              <a:buFont typeface="Calibri"/>
              <a:buChar char="•"/>
            </a:pPr>
            <a:r>
              <a:rPr lang="es-419" sz="1600" b="0" i="0" u="none" strike="noStrike" cap="none" dirty="0">
                <a:solidFill>
                  <a:srgbClr val="222A35"/>
                </a:solidFill>
                <a:latin typeface="Calibri"/>
                <a:ea typeface="Calibri"/>
                <a:cs typeface="Calibri"/>
                <a:sym typeface="Calibri"/>
              </a:rPr>
              <a:t>Ley de números pequeños</a:t>
            </a:r>
            <a:endParaRPr sz="1600" b="0" i="0" u="none" strike="noStrike" cap="none" dirty="0">
              <a:solidFill>
                <a:srgbClr val="222A35"/>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600" b="0" i="0" u="none" strike="noStrike" cap="none" dirty="0">
              <a:solidFill>
                <a:srgbClr val="222A35"/>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600" b="0" i="0" u="none" strike="noStrike" cap="none" dirty="0">
              <a:solidFill>
                <a:srgbClr val="222A35"/>
              </a:solidFill>
              <a:latin typeface="Calibri"/>
              <a:ea typeface="Calibri"/>
              <a:cs typeface="Calibri"/>
              <a:sym typeface="Calibri"/>
            </a:endParaRPr>
          </a:p>
        </p:txBody>
      </p:sp>
      <p:sp>
        <p:nvSpPr>
          <p:cNvPr id="9" name="Google Shape;76;p2">
            <a:extLst>
              <a:ext uri="{FF2B5EF4-FFF2-40B4-BE49-F238E27FC236}">
                <a16:creationId xmlns:a16="http://schemas.microsoft.com/office/drawing/2014/main" id="{CFAA126B-0F8F-62BE-8CBB-47EC5126A27F}"/>
              </a:ext>
            </a:extLst>
          </p:cNvPr>
          <p:cNvSpPr/>
          <p:nvPr/>
        </p:nvSpPr>
        <p:spPr>
          <a:xfrm>
            <a:off x="6365507" y="1953052"/>
            <a:ext cx="4237891" cy="4486618"/>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600" b="1" i="0" u="none" strike="noStrike" cap="none" dirty="0">
                <a:solidFill>
                  <a:srgbClr val="1E4E79"/>
                </a:solidFill>
                <a:latin typeface="Calibri"/>
                <a:ea typeface="Calibri"/>
                <a:cs typeface="Calibri"/>
                <a:sym typeface="Calibri"/>
              </a:rPr>
              <a:t>IV. PROBABILIDADES</a:t>
            </a:r>
            <a:endParaRPr sz="1600" b="0" i="0" u="none" strike="noStrike" cap="none" dirty="0">
              <a:solidFill>
                <a:srgbClr val="222A35"/>
              </a:solidFill>
              <a:latin typeface="Calibri"/>
              <a:ea typeface="Calibri"/>
              <a:cs typeface="Calibri"/>
              <a:sym typeface="Calibri"/>
            </a:endParaRPr>
          </a:p>
          <a:p>
            <a:pPr marL="342900" marR="0" lvl="0" indent="-234950" algn="just" rtl="0">
              <a:lnSpc>
                <a:spcPct val="100000"/>
              </a:lnSpc>
              <a:spcBef>
                <a:spcPts val="0"/>
              </a:spcBef>
              <a:spcAft>
                <a:spcPts val="0"/>
              </a:spcAft>
              <a:buClr>
                <a:srgbClr val="222A35"/>
              </a:buClr>
              <a:buSzPts val="1100"/>
              <a:buFont typeface="Calibri"/>
              <a:buChar char="•"/>
            </a:pPr>
            <a:r>
              <a:rPr lang="es-419" sz="1600" dirty="0">
                <a:solidFill>
                  <a:srgbClr val="222A35"/>
                </a:solidFill>
                <a:latin typeface="Calibri"/>
                <a:ea typeface="Calibri"/>
                <a:cs typeface="Calibri"/>
                <a:sym typeface="Calibri"/>
              </a:rPr>
              <a:t>Probabilidad</a:t>
            </a:r>
            <a:endParaRPr sz="1600" dirty="0">
              <a:solidFill>
                <a:srgbClr val="222A35"/>
              </a:solidFill>
              <a:latin typeface="Calibri"/>
              <a:ea typeface="Calibri"/>
              <a:cs typeface="Calibri"/>
              <a:sym typeface="Calibri"/>
            </a:endParaRPr>
          </a:p>
          <a:p>
            <a:pPr marL="342900" marR="0" lvl="0" indent="-234950" algn="just" rtl="0">
              <a:lnSpc>
                <a:spcPct val="100000"/>
              </a:lnSpc>
              <a:spcBef>
                <a:spcPts val="0"/>
              </a:spcBef>
              <a:spcAft>
                <a:spcPts val="0"/>
              </a:spcAft>
              <a:buClr>
                <a:srgbClr val="222A35"/>
              </a:buClr>
              <a:buSzPts val="1100"/>
              <a:buFont typeface="Calibri"/>
              <a:buChar char="•"/>
            </a:pPr>
            <a:r>
              <a:rPr lang="es-419" sz="1600" b="0" i="0" u="none" strike="noStrike" cap="none" dirty="0">
                <a:solidFill>
                  <a:srgbClr val="222A35"/>
                </a:solidFill>
                <a:latin typeface="Calibri"/>
                <a:ea typeface="Calibri"/>
                <a:cs typeface="Calibri"/>
                <a:sym typeface="Calibri"/>
              </a:rPr>
              <a:t>Probabilidad teórica</a:t>
            </a:r>
            <a:endParaRPr sz="1600" b="0" i="0" u="none" strike="noStrike" cap="none" dirty="0">
              <a:solidFill>
                <a:srgbClr val="222A35"/>
              </a:solidFill>
              <a:latin typeface="Calibri"/>
              <a:ea typeface="Calibri"/>
              <a:cs typeface="Calibri"/>
              <a:sym typeface="Calibri"/>
            </a:endParaRPr>
          </a:p>
          <a:p>
            <a:pPr marL="342900" marR="0" lvl="0" indent="-234950" algn="just" rtl="0">
              <a:lnSpc>
                <a:spcPct val="100000"/>
              </a:lnSpc>
              <a:spcBef>
                <a:spcPts val="0"/>
              </a:spcBef>
              <a:spcAft>
                <a:spcPts val="0"/>
              </a:spcAft>
              <a:buClr>
                <a:srgbClr val="222A35"/>
              </a:buClr>
              <a:buSzPts val="1100"/>
              <a:buFont typeface="Calibri"/>
              <a:buChar char="•"/>
            </a:pPr>
            <a:r>
              <a:rPr lang="es-419" sz="1600" dirty="0">
                <a:solidFill>
                  <a:srgbClr val="222A35"/>
                </a:solidFill>
                <a:latin typeface="Calibri"/>
                <a:ea typeface="Calibri"/>
                <a:cs typeface="Calibri"/>
                <a:sym typeface="Calibri"/>
              </a:rPr>
              <a:t>P</a:t>
            </a:r>
            <a:r>
              <a:rPr lang="es-419" sz="1600" b="0" i="0" u="none" strike="noStrike" cap="none" dirty="0">
                <a:solidFill>
                  <a:srgbClr val="222A35"/>
                </a:solidFill>
                <a:latin typeface="Calibri"/>
                <a:ea typeface="Calibri"/>
                <a:cs typeface="Calibri"/>
                <a:sym typeface="Calibri"/>
              </a:rPr>
              <a:t>robabilidad empírica</a:t>
            </a:r>
            <a:endParaRPr sz="1600" b="0" i="0" u="none" strike="noStrike" cap="none" dirty="0">
              <a:solidFill>
                <a:srgbClr val="222A35"/>
              </a:solidFill>
              <a:latin typeface="Calibri"/>
              <a:ea typeface="Calibri"/>
              <a:cs typeface="Calibri"/>
              <a:sym typeface="Calibri"/>
            </a:endParaRPr>
          </a:p>
          <a:p>
            <a:pPr marL="342900" marR="0" lvl="0" indent="-234950" algn="just" rtl="0">
              <a:lnSpc>
                <a:spcPct val="100000"/>
              </a:lnSpc>
              <a:spcBef>
                <a:spcPts val="0"/>
              </a:spcBef>
              <a:spcAft>
                <a:spcPts val="0"/>
              </a:spcAft>
              <a:buClr>
                <a:srgbClr val="222A35"/>
              </a:buClr>
              <a:buSzPts val="1100"/>
              <a:buFont typeface="Calibri"/>
              <a:buChar char="•"/>
            </a:pPr>
            <a:r>
              <a:rPr lang="es-419" sz="1600" b="0" i="0" u="none" strike="noStrike" cap="none" dirty="0">
                <a:solidFill>
                  <a:srgbClr val="222A35"/>
                </a:solidFill>
                <a:latin typeface="Calibri"/>
                <a:ea typeface="Calibri"/>
                <a:cs typeface="Calibri"/>
                <a:sym typeface="Calibri"/>
              </a:rPr>
              <a:t>Ley de los grandes números</a:t>
            </a:r>
            <a:endParaRPr sz="1600" b="1" i="0" u="none" strike="noStrike" cap="none" dirty="0">
              <a:solidFill>
                <a:srgbClr val="1E4E79"/>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Arial"/>
              <a:buNone/>
            </a:pPr>
            <a:endParaRPr sz="1600" b="1" i="0" u="none" strike="noStrike" cap="none" dirty="0">
              <a:solidFill>
                <a:srgbClr val="1E4E79"/>
              </a:solidFill>
              <a:highlight>
                <a:srgbClr val="FFFF00"/>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Arial"/>
              <a:buNone/>
            </a:pPr>
            <a:r>
              <a:rPr lang="es-419" sz="1600" b="1" i="0" u="none" strike="noStrike" cap="none" dirty="0">
                <a:solidFill>
                  <a:srgbClr val="1E4E79"/>
                </a:solidFill>
                <a:latin typeface="Calibri"/>
                <a:ea typeface="Calibri"/>
                <a:cs typeface="Calibri"/>
                <a:sym typeface="Calibri"/>
              </a:rPr>
              <a:t>V. MANIPULANDO HOJAS DE CÁLCULO EN PYTHON</a:t>
            </a:r>
            <a:endParaRPr sz="1600" b="0" i="0" u="none" strike="noStrike" cap="none" dirty="0">
              <a:solidFill>
                <a:schemeClr val="dk1"/>
              </a:solidFill>
              <a:latin typeface="Calibri"/>
              <a:ea typeface="Calibri"/>
              <a:cs typeface="Calibri"/>
              <a:sym typeface="Calibri"/>
            </a:endParaRPr>
          </a:p>
          <a:p>
            <a:pPr marL="342900" marR="0" lvl="0" indent="-196850" algn="just" rtl="0">
              <a:lnSpc>
                <a:spcPct val="100000"/>
              </a:lnSpc>
              <a:spcBef>
                <a:spcPts val="0"/>
              </a:spcBef>
              <a:spcAft>
                <a:spcPts val="0"/>
              </a:spcAft>
              <a:buClr>
                <a:srgbClr val="222A35"/>
              </a:buClr>
              <a:buSzPts val="1100"/>
              <a:buFont typeface="Calibri"/>
              <a:buChar char="•"/>
            </a:pPr>
            <a:r>
              <a:rPr lang="es-419" sz="1600" b="0" i="0" u="none" strike="noStrike" cap="none" dirty="0">
                <a:solidFill>
                  <a:srgbClr val="222A35"/>
                </a:solidFill>
                <a:latin typeface="Calibri"/>
                <a:ea typeface="Calibri"/>
                <a:cs typeface="Calibri"/>
                <a:sym typeface="Calibri"/>
              </a:rPr>
              <a:t>Importar archivos a Python</a:t>
            </a:r>
            <a:endParaRPr sz="1600" b="0" i="0" u="none" strike="noStrike" cap="none" dirty="0">
              <a:solidFill>
                <a:srgbClr val="222A35"/>
              </a:solidFill>
              <a:latin typeface="Calibri"/>
              <a:ea typeface="Calibri"/>
              <a:cs typeface="Calibri"/>
              <a:sym typeface="Calibri"/>
            </a:endParaRPr>
          </a:p>
          <a:p>
            <a:pPr marL="342900" marR="0" lvl="0" indent="-196850" algn="just" rtl="0">
              <a:lnSpc>
                <a:spcPct val="100000"/>
              </a:lnSpc>
              <a:spcBef>
                <a:spcPts val="0"/>
              </a:spcBef>
              <a:spcAft>
                <a:spcPts val="0"/>
              </a:spcAft>
              <a:buClr>
                <a:srgbClr val="222A35"/>
              </a:buClr>
              <a:buSzPts val="1100"/>
              <a:buFont typeface="Calibri"/>
              <a:buChar char="•"/>
            </a:pPr>
            <a:r>
              <a:rPr lang="es-419" sz="1600" b="0" i="0" u="none" strike="noStrike" cap="none" dirty="0">
                <a:solidFill>
                  <a:srgbClr val="222A35"/>
                </a:solidFill>
                <a:latin typeface="Calibri"/>
                <a:ea typeface="Calibri"/>
                <a:cs typeface="Calibri"/>
                <a:sym typeface="Calibri"/>
              </a:rPr>
              <a:t>Manipular tablas de datos</a:t>
            </a:r>
            <a:endParaRPr sz="1600" b="0" i="0" u="none" strike="noStrike" cap="none" dirty="0">
              <a:solidFill>
                <a:srgbClr val="222A35"/>
              </a:solidFill>
              <a:latin typeface="Calibri"/>
              <a:ea typeface="Calibri"/>
              <a:cs typeface="Calibri"/>
              <a:sym typeface="Calibri"/>
            </a:endParaRPr>
          </a:p>
          <a:p>
            <a:pPr marL="342900" marR="0" lvl="0" indent="-215900" algn="just" rtl="0">
              <a:lnSpc>
                <a:spcPct val="100000"/>
              </a:lnSpc>
              <a:spcBef>
                <a:spcPts val="0"/>
              </a:spcBef>
              <a:spcAft>
                <a:spcPts val="0"/>
              </a:spcAft>
              <a:buClr>
                <a:srgbClr val="222A35"/>
              </a:buClr>
              <a:buSzPts val="1400"/>
              <a:buFont typeface="Calibri"/>
              <a:buChar char="•"/>
            </a:pPr>
            <a:r>
              <a:rPr lang="es-419" sz="1600" dirty="0">
                <a:solidFill>
                  <a:srgbClr val="222A35"/>
                </a:solidFill>
                <a:latin typeface="Calibri"/>
                <a:ea typeface="Calibri"/>
                <a:cs typeface="Calibri"/>
                <a:sym typeface="Calibri"/>
              </a:rPr>
              <a:t>Describir los datos</a:t>
            </a:r>
            <a:endParaRPr sz="1600" dirty="0">
              <a:solidFill>
                <a:srgbClr val="222A35"/>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600" b="0" i="0" u="none" strike="noStrike" cap="none" dirty="0">
              <a:solidFill>
                <a:srgbClr val="222A35"/>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419" sz="1600" b="1" i="0" u="none" strike="noStrike" cap="none" dirty="0">
                <a:solidFill>
                  <a:srgbClr val="1E4E79"/>
                </a:solidFill>
                <a:latin typeface="Calibri"/>
                <a:ea typeface="Calibri"/>
                <a:cs typeface="Calibri"/>
                <a:sym typeface="Calibri"/>
              </a:rPr>
              <a:t>VI. DESCRIBIENDO DATOS EN PYTHON</a:t>
            </a:r>
            <a:endParaRPr sz="1600" b="1" i="0" u="none" strike="noStrike" cap="none" dirty="0">
              <a:solidFill>
                <a:srgbClr val="1E4E79"/>
              </a:solidFill>
              <a:latin typeface="Calibri"/>
              <a:ea typeface="Calibri"/>
              <a:cs typeface="Calibri"/>
              <a:sym typeface="Calibri"/>
            </a:endParaRPr>
          </a:p>
          <a:p>
            <a:pPr marL="342900" marR="0" lvl="0" indent="-196850" algn="just" rtl="0">
              <a:lnSpc>
                <a:spcPct val="100000"/>
              </a:lnSpc>
              <a:spcBef>
                <a:spcPts val="0"/>
              </a:spcBef>
              <a:spcAft>
                <a:spcPts val="0"/>
              </a:spcAft>
              <a:buClr>
                <a:srgbClr val="222A35"/>
              </a:buClr>
              <a:buSzPts val="1100"/>
              <a:buFont typeface="Calibri"/>
              <a:buChar char="•"/>
            </a:pPr>
            <a:r>
              <a:rPr lang="es-419" sz="1600" dirty="0">
                <a:solidFill>
                  <a:srgbClr val="222A35"/>
                </a:solidFill>
                <a:latin typeface="Calibri"/>
                <a:ea typeface="Calibri"/>
                <a:cs typeface="Calibri"/>
                <a:sym typeface="Calibri"/>
              </a:rPr>
              <a:t>Describir los datos</a:t>
            </a:r>
            <a:endParaRPr sz="1600" dirty="0">
              <a:solidFill>
                <a:srgbClr val="222A35"/>
              </a:solidFill>
              <a:latin typeface="Calibri"/>
              <a:ea typeface="Calibri"/>
              <a:cs typeface="Calibri"/>
              <a:sym typeface="Calibri"/>
            </a:endParaRPr>
          </a:p>
          <a:p>
            <a:pPr marL="342900" marR="0" lvl="0" indent="-215900" algn="just" rtl="0">
              <a:lnSpc>
                <a:spcPct val="100000"/>
              </a:lnSpc>
              <a:spcBef>
                <a:spcPts val="0"/>
              </a:spcBef>
              <a:spcAft>
                <a:spcPts val="0"/>
              </a:spcAft>
              <a:buClr>
                <a:srgbClr val="222A35"/>
              </a:buClr>
              <a:buSzPts val="1400"/>
              <a:buFont typeface="Calibri"/>
              <a:buChar char="•"/>
            </a:pPr>
            <a:r>
              <a:rPr lang="es-419" sz="1600" dirty="0">
                <a:solidFill>
                  <a:srgbClr val="222A35"/>
                </a:solidFill>
                <a:latin typeface="Calibri"/>
                <a:ea typeface="Calibri"/>
                <a:cs typeface="Calibri"/>
                <a:sym typeface="Calibri"/>
              </a:rPr>
              <a:t>Agrupando datos</a:t>
            </a:r>
            <a:endParaRPr sz="1600" dirty="0">
              <a:solidFill>
                <a:srgbClr val="222A35"/>
              </a:solidFill>
              <a:latin typeface="Calibri"/>
              <a:ea typeface="Calibri"/>
              <a:cs typeface="Calibri"/>
              <a:sym typeface="Calibri"/>
            </a:endParaRPr>
          </a:p>
          <a:p>
            <a:pPr marL="342900" marR="0" lvl="0" indent="-215900" algn="just" rtl="0">
              <a:lnSpc>
                <a:spcPct val="100000"/>
              </a:lnSpc>
              <a:spcBef>
                <a:spcPts val="0"/>
              </a:spcBef>
              <a:spcAft>
                <a:spcPts val="0"/>
              </a:spcAft>
              <a:buClr>
                <a:srgbClr val="222A35"/>
              </a:buClr>
              <a:buSzPts val="1400"/>
              <a:buFont typeface="Calibri"/>
              <a:buChar char="•"/>
            </a:pPr>
            <a:r>
              <a:rPr lang="es-419" sz="1600" dirty="0">
                <a:solidFill>
                  <a:srgbClr val="222A35"/>
                </a:solidFill>
                <a:latin typeface="Calibri"/>
                <a:ea typeface="Calibri"/>
                <a:cs typeface="Calibri"/>
                <a:sym typeface="Calibri"/>
              </a:rPr>
              <a:t>Función de agregación</a:t>
            </a:r>
            <a:endParaRPr sz="1600" dirty="0">
              <a:solidFill>
                <a:srgbClr val="222A35"/>
              </a:solidFill>
              <a:latin typeface="Calibri"/>
              <a:ea typeface="Calibri"/>
              <a:cs typeface="Calibri"/>
              <a:sym typeface="Calibri"/>
            </a:endParaRPr>
          </a:p>
          <a:p>
            <a:pPr marL="342900" marR="0" lvl="0" indent="-215900" algn="just" rtl="0">
              <a:lnSpc>
                <a:spcPct val="100000"/>
              </a:lnSpc>
              <a:spcBef>
                <a:spcPts val="0"/>
              </a:spcBef>
              <a:spcAft>
                <a:spcPts val="0"/>
              </a:spcAft>
              <a:buClr>
                <a:srgbClr val="222A35"/>
              </a:buClr>
              <a:buSzPts val="1400"/>
              <a:buFont typeface="Calibri"/>
              <a:buChar char="•"/>
            </a:pPr>
            <a:r>
              <a:rPr lang="es-419" sz="1600" dirty="0">
                <a:solidFill>
                  <a:srgbClr val="222A35"/>
                </a:solidFill>
                <a:latin typeface="Calibri"/>
                <a:ea typeface="Calibri"/>
                <a:cs typeface="Calibri"/>
                <a:sym typeface="Calibri"/>
              </a:rPr>
              <a:t>Describir los datos - Frecuencia</a:t>
            </a:r>
            <a:endParaRPr sz="1600" dirty="0">
              <a:solidFill>
                <a:srgbClr val="222A35"/>
              </a:solidFill>
              <a:latin typeface="Calibri"/>
              <a:ea typeface="Calibri"/>
              <a:cs typeface="Calibri"/>
              <a:sym typeface="Calibri"/>
            </a:endParaRPr>
          </a:p>
          <a:p>
            <a:pPr marL="342900" marR="0" lvl="0" indent="-215900" algn="just" rtl="0">
              <a:lnSpc>
                <a:spcPct val="100000"/>
              </a:lnSpc>
              <a:spcBef>
                <a:spcPts val="0"/>
              </a:spcBef>
              <a:spcAft>
                <a:spcPts val="0"/>
              </a:spcAft>
              <a:buClr>
                <a:srgbClr val="222A35"/>
              </a:buClr>
              <a:buSzPts val="1400"/>
              <a:buFont typeface="Calibri"/>
              <a:buChar char="•"/>
            </a:pPr>
            <a:r>
              <a:rPr lang="es-419" sz="1600" dirty="0">
                <a:solidFill>
                  <a:srgbClr val="222A35"/>
                </a:solidFill>
                <a:latin typeface="Calibri"/>
                <a:ea typeface="Calibri"/>
                <a:cs typeface="Calibri"/>
                <a:sym typeface="Calibri"/>
              </a:rPr>
              <a:t>Describir los datos - Porcentaje</a:t>
            </a:r>
            <a:endParaRPr sz="1600" dirty="0">
              <a:solidFill>
                <a:srgbClr val="222A35"/>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600" b="0" i="0" u="none" strike="noStrike" cap="none" dirty="0">
              <a:solidFill>
                <a:srgbClr val="222A35"/>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400"/>
              <a:buFont typeface="Arial"/>
              <a:buNone/>
            </a:pPr>
            <a:endParaRPr sz="1600" b="0" i="0" u="none" strike="noStrike" cap="none" dirty="0">
              <a:solidFill>
                <a:srgbClr val="222A35"/>
              </a:solidFill>
              <a:latin typeface="Calibri"/>
              <a:ea typeface="Calibri"/>
              <a:cs typeface="Calibri"/>
              <a:sym typeface="Calibri"/>
            </a:endParaRPr>
          </a:p>
        </p:txBody>
      </p:sp>
    </p:spTree>
    <p:extLst>
      <p:ext uri="{BB962C8B-B14F-4D97-AF65-F5344CB8AC3E}">
        <p14:creationId xmlns:p14="http://schemas.microsoft.com/office/powerpoint/2010/main" val="221797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E8C43E-88AF-48B6-AC6B-4AA689CF9C1C}"/>
              </a:ext>
            </a:extLst>
          </p:cNvPr>
          <p:cNvPicPr>
            <a:picLocks noChangeAspect="1"/>
          </p:cNvPicPr>
          <p:nvPr/>
        </p:nvPicPr>
        <p:blipFill>
          <a:blip r:embed="rId2"/>
          <a:stretch>
            <a:fillRect/>
          </a:stretch>
        </p:blipFill>
        <p:spPr>
          <a:xfrm>
            <a:off x="316491" y="243564"/>
            <a:ext cx="11559018" cy="6370872"/>
          </a:xfrm>
          <a:prstGeom prst="rect">
            <a:avLst/>
          </a:prstGeom>
        </p:spPr>
      </p:pic>
      <p:sp>
        <p:nvSpPr>
          <p:cNvPr id="5" name="Título 4">
            <a:extLst>
              <a:ext uri="{FF2B5EF4-FFF2-40B4-BE49-F238E27FC236}">
                <a16:creationId xmlns:a16="http://schemas.microsoft.com/office/drawing/2014/main" id="{9871DEB1-E179-477A-91B0-F97DF7436D5A}"/>
              </a:ext>
            </a:extLst>
          </p:cNvPr>
          <p:cNvSpPr>
            <a:spLocks noGrp="1"/>
          </p:cNvSpPr>
          <p:nvPr>
            <p:ph type="title"/>
          </p:nvPr>
        </p:nvSpPr>
        <p:spPr>
          <a:xfrm>
            <a:off x="838200" y="875186"/>
            <a:ext cx="10515600" cy="5107627"/>
          </a:xfrm>
          <a:ln w="38100">
            <a:solidFill>
              <a:schemeClr val="bg1"/>
            </a:solidFill>
          </a:ln>
        </p:spPr>
        <p:txBody>
          <a:bodyPr/>
          <a:lstStyle/>
          <a:p>
            <a:pPr algn="ctr"/>
            <a:r>
              <a:rPr lang="es-ES" b="1" dirty="0">
                <a:solidFill>
                  <a:srgbClr val="002060"/>
                </a:solidFill>
              </a:rPr>
              <a:t>UNIDAD 4:</a:t>
            </a:r>
            <a:br>
              <a:rPr lang="es-ES" b="1" dirty="0">
                <a:solidFill>
                  <a:srgbClr val="002060"/>
                </a:solidFill>
              </a:rPr>
            </a:br>
            <a:br>
              <a:rPr lang="es-ES" b="1" dirty="0">
                <a:solidFill>
                  <a:srgbClr val="002060"/>
                </a:solidFill>
              </a:rPr>
            </a:br>
            <a:r>
              <a:rPr lang="es-419" b="1" dirty="0">
                <a:solidFill>
                  <a:srgbClr val="002060"/>
                </a:solidFill>
              </a:rPr>
              <a:t>PROBABILIDADES</a:t>
            </a:r>
            <a:br>
              <a:rPr lang="es-419" b="1" dirty="0">
                <a:solidFill>
                  <a:srgbClr val="002060"/>
                </a:solidFill>
              </a:rPr>
            </a:br>
            <a:endParaRPr lang="es-419" b="1" dirty="0">
              <a:solidFill>
                <a:srgbClr val="002060"/>
              </a:solidFill>
            </a:endParaRPr>
          </a:p>
        </p:txBody>
      </p:sp>
    </p:spTree>
    <p:extLst>
      <p:ext uri="{BB962C8B-B14F-4D97-AF65-F5344CB8AC3E}">
        <p14:creationId xmlns:p14="http://schemas.microsoft.com/office/powerpoint/2010/main" val="915230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E8C43E-88AF-48B6-AC6B-4AA689CF9C1C}"/>
              </a:ext>
            </a:extLst>
          </p:cNvPr>
          <p:cNvPicPr>
            <a:picLocks noChangeAspect="1"/>
          </p:cNvPicPr>
          <p:nvPr/>
        </p:nvPicPr>
        <p:blipFill>
          <a:blip r:embed="rId2"/>
          <a:stretch>
            <a:fillRect/>
          </a:stretch>
        </p:blipFill>
        <p:spPr>
          <a:xfrm>
            <a:off x="316491" y="243564"/>
            <a:ext cx="11559018" cy="6370872"/>
          </a:xfrm>
          <a:prstGeom prst="rect">
            <a:avLst/>
          </a:prstGeom>
        </p:spPr>
      </p:pic>
      <p:sp>
        <p:nvSpPr>
          <p:cNvPr id="5" name="Título 4">
            <a:extLst>
              <a:ext uri="{FF2B5EF4-FFF2-40B4-BE49-F238E27FC236}">
                <a16:creationId xmlns:a16="http://schemas.microsoft.com/office/drawing/2014/main" id="{9871DEB1-E179-477A-91B0-F97DF7436D5A}"/>
              </a:ext>
            </a:extLst>
          </p:cNvPr>
          <p:cNvSpPr>
            <a:spLocks noGrp="1"/>
          </p:cNvSpPr>
          <p:nvPr>
            <p:ph type="title"/>
          </p:nvPr>
        </p:nvSpPr>
        <p:spPr>
          <a:ln w="38100">
            <a:solidFill>
              <a:schemeClr val="bg1"/>
            </a:solidFill>
          </a:ln>
        </p:spPr>
        <p:txBody>
          <a:bodyPr>
            <a:normAutofit/>
          </a:bodyPr>
          <a:lstStyle/>
          <a:p>
            <a:pPr algn="ctr"/>
            <a:r>
              <a:rPr lang="es-ES" sz="3200" b="1" dirty="0">
                <a:solidFill>
                  <a:srgbClr val="002060"/>
                </a:solidFill>
              </a:rPr>
              <a:t>Unidad 4</a:t>
            </a:r>
            <a:br>
              <a:rPr lang="es-ES" b="1" dirty="0">
                <a:solidFill>
                  <a:srgbClr val="002060"/>
                </a:solidFill>
              </a:rPr>
            </a:br>
            <a:r>
              <a:rPr lang="es-ES" b="1" dirty="0">
                <a:solidFill>
                  <a:srgbClr val="002060"/>
                </a:solidFill>
              </a:rPr>
              <a:t>Introducción </a:t>
            </a:r>
            <a:endParaRPr lang="es-419" b="1" dirty="0">
              <a:solidFill>
                <a:srgbClr val="002060"/>
              </a:solidFill>
            </a:endParaRPr>
          </a:p>
        </p:txBody>
      </p:sp>
      <p:sp>
        <p:nvSpPr>
          <p:cNvPr id="6" name="Marcador de contenido 5">
            <a:extLst>
              <a:ext uri="{FF2B5EF4-FFF2-40B4-BE49-F238E27FC236}">
                <a16:creationId xmlns:a16="http://schemas.microsoft.com/office/drawing/2014/main" id="{49F4B860-AC48-410C-9AE6-7F174EFA7D56}"/>
              </a:ext>
            </a:extLst>
          </p:cNvPr>
          <p:cNvSpPr>
            <a:spLocks noGrp="1"/>
          </p:cNvSpPr>
          <p:nvPr>
            <p:ph idx="1"/>
          </p:nvPr>
        </p:nvSpPr>
        <p:spPr>
          <a:xfrm>
            <a:off x="1014847" y="1812249"/>
            <a:ext cx="10162305" cy="3840480"/>
          </a:xfrm>
          <a:ln w="38100">
            <a:solidFill>
              <a:schemeClr val="bg1"/>
            </a:solidFill>
          </a:ln>
        </p:spPr>
        <p:txBody>
          <a:bodyPr>
            <a:noAutofit/>
          </a:bodyPr>
          <a:lstStyle/>
          <a:p>
            <a:pPr marL="0" marR="0" lvl="0" indent="0" algn="l" rtl="0">
              <a:lnSpc>
                <a:spcPct val="100000"/>
              </a:lnSpc>
              <a:spcBef>
                <a:spcPts val="0"/>
              </a:spcBef>
              <a:spcAft>
                <a:spcPts val="0"/>
              </a:spcAft>
              <a:buClr>
                <a:srgbClr val="000000"/>
              </a:buClr>
              <a:buSzPts val="1400"/>
              <a:buFont typeface="Arial"/>
              <a:buNone/>
            </a:pPr>
            <a:r>
              <a:rPr lang="es-ES" sz="1600" b="0" i="0" u="none" strike="noStrike" cap="none" dirty="0">
                <a:solidFill>
                  <a:schemeClr val="dk1"/>
                </a:solidFill>
                <a:latin typeface="Arial" panose="020B0604020202020204" pitchFamily="34" charset="0"/>
                <a:ea typeface="Calibri"/>
                <a:cs typeface="Arial" panose="020B0604020202020204" pitchFamily="34" charset="0"/>
                <a:sym typeface="Calibri"/>
              </a:rPr>
              <a:t>¡Hola de nuevo!</a:t>
            </a:r>
          </a:p>
          <a:p>
            <a:pPr marL="0" marR="0" lvl="0" indent="0" algn="l" rtl="0">
              <a:lnSpc>
                <a:spcPct val="100000"/>
              </a:lnSpc>
              <a:spcBef>
                <a:spcPts val="0"/>
              </a:spcBef>
              <a:spcAft>
                <a:spcPts val="0"/>
              </a:spcAft>
              <a:buClr>
                <a:srgbClr val="000000"/>
              </a:buClr>
              <a:buSzPts val="1400"/>
              <a:buFont typeface="Arial"/>
              <a:buNone/>
            </a:pPr>
            <a:endParaRPr lang="es-ES" sz="1600" b="0"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0" marR="0" lvl="0" indent="0" algn="l" rtl="0">
              <a:lnSpc>
                <a:spcPct val="100000"/>
              </a:lnSpc>
              <a:spcBef>
                <a:spcPts val="0"/>
              </a:spcBef>
              <a:spcAft>
                <a:spcPts val="0"/>
              </a:spcAft>
              <a:buClr>
                <a:srgbClr val="000000"/>
              </a:buClr>
              <a:buSzPts val="1400"/>
              <a:buFont typeface="Arial"/>
              <a:buNone/>
            </a:pPr>
            <a:r>
              <a:rPr lang="es-ES" sz="1600" b="0" i="0" u="none" strike="noStrike" cap="none" dirty="0">
                <a:solidFill>
                  <a:schemeClr val="dk1"/>
                </a:solidFill>
                <a:latin typeface="Arial" panose="020B0604020202020204" pitchFamily="34" charset="0"/>
                <a:ea typeface="Calibri"/>
                <a:cs typeface="Arial" panose="020B0604020202020204" pitchFamily="34" charset="0"/>
                <a:sym typeface="Calibri"/>
              </a:rPr>
              <a:t>Ya estamos en la cuarta sesión de este curso. Esta vez revisaremos el concepto de probabilidad, una poderosa herramienta teórica para analizar regularidades en el universo y en los datos.</a:t>
            </a:r>
          </a:p>
          <a:p>
            <a:pPr marL="0" marR="0" lvl="0" indent="0" algn="l" rtl="0">
              <a:lnSpc>
                <a:spcPct val="100000"/>
              </a:lnSpc>
              <a:spcBef>
                <a:spcPts val="0"/>
              </a:spcBef>
              <a:spcAft>
                <a:spcPts val="0"/>
              </a:spcAft>
              <a:buClr>
                <a:srgbClr val="000000"/>
              </a:buClr>
              <a:buSzPts val="1400"/>
              <a:buFont typeface="Arial"/>
              <a:buNone/>
            </a:pPr>
            <a:endParaRPr lang="es-ES" sz="1600" b="1"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0" marR="0" lvl="0" indent="0" algn="l" rtl="0">
              <a:lnSpc>
                <a:spcPct val="100000"/>
              </a:lnSpc>
              <a:spcBef>
                <a:spcPts val="0"/>
              </a:spcBef>
              <a:spcAft>
                <a:spcPts val="0"/>
              </a:spcAft>
              <a:buClr>
                <a:srgbClr val="000000"/>
              </a:buClr>
              <a:buSzPts val="1400"/>
              <a:buFont typeface="Arial"/>
              <a:buNone/>
            </a:pPr>
            <a:r>
              <a:rPr lang="es-ES" sz="1600" b="1" i="0" u="none" strike="noStrike" cap="none" dirty="0">
                <a:solidFill>
                  <a:schemeClr val="dk1"/>
                </a:solidFill>
                <a:latin typeface="Arial" panose="020B0604020202020204" pitchFamily="34" charset="0"/>
                <a:ea typeface="Calibri"/>
                <a:cs typeface="Arial" panose="020B0604020202020204" pitchFamily="34" charset="0"/>
                <a:sym typeface="Calibri"/>
              </a:rPr>
              <a:t>¿Qué aprenderemos?</a:t>
            </a:r>
          </a:p>
          <a:p>
            <a:pPr marL="0" marR="0" lvl="0" indent="0" algn="l" rtl="0">
              <a:lnSpc>
                <a:spcPct val="100000"/>
              </a:lnSpc>
              <a:spcBef>
                <a:spcPts val="0"/>
              </a:spcBef>
              <a:spcAft>
                <a:spcPts val="0"/>
              </a:spcAft>
              <a:buClr>
                <a:srgbClr val="000000"/>
              </a:buClr>
              <a:buSzPts val="1400"/>
              <a:buFont typeface="Arial"/>
              <a:buNone/>
            </a:pPr>
            <a:r>
              <a:rPr lang="es-ES" sz="1600" b="0" i="0" u="none" strike="noStrike" cap="none" dirty="0">
                <a:solidFill>
                  <a:schemeClr val="dk1"/>
                </a:solidFill>
                <a:latin typeface="Arial" panose="020B0604020202020204" pitchFamily="34" charset="0"/>
                <a:ea typeface="Calibri"/>
                <a:cs typeface="Arial" panose="020B0604020202020204" pitchFamily="34" charset="0"/>
                <a:sym typeface="Calibri"/>
              </a:rPr>
              <a:t>El concepto de probabilidad, y cómo utilizarla a la hora de hacer análisis estadístico.</a:t>
            </a:r>
          </a:p>
          <a:p>
            <a:pPr marL="0" marR="0" lvl="0" indent="0" algn="l" rtl="0">
              <a:lnSpc>
                <a:spcPct val="100000"/>
              </a:lnSpc>
              <a:spcBef>
                <a:spcPts val="0"/>
              </a:spcBef>
              <a:spcAft>
                <a:spcPts val="0"/>
              </a:spcAft>
              <a:buClr>
                <a:srgbClr val="000000"/>
              </a:buClr>
              <a:buSzPts val="1400"/>
              <a:buFont typeface="Arial"/>
              <a:buNone/>
            </a:pPr>
            <a:endParaRPr lang="es-419" sz="1600" b="0"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0" marR="0" lvl="0" indent="0" algn="ctr" rtl="0">
              <a:lnSpc>
                <a:spcPct val="100000"/>
              </a:lnSpc>
              <a:spcBef>
                <a:spcPts val="0"/>
              </a:spcBef>
              <a:spcAft>
                <a:spcPts val="0"/>
              </a:spcAft>
              <a:buClr>
                <a:srgbClr val="000000"/>
              </a:buClr>
              <a:buSzPts val="1400"/>
              <a:buFont typeface="Arial"/>
              <a:buNone/>
            </a:pPr>
            <a:r>
              <a:rPr lang="es-419" sz="1600" b="1" i="0" u="none" strike="noStrike" cap="none" dirty="0">
                <a:solidFill>
                  <a:schemeClr val="dk1"/>
                </a:solidFill>
                <a:latin typeface="Arial" panose="020B0604020202020204" pitchFamily="34" charset="0"/>
                <a:ea typeface="Calibri"/>
                <a:cs typeface="Arial" panose="020B0604020202020204" pitchFamily="34" charset="0"/>
                <a:sym typeface="Calibri"/>
              </a:rPr>
              <a:t>¡Comencemos!</a:t>
            </a:r>
            <a:endParaRPr lang="es-419" sz="1600" b="1"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indent="0" algn="just" rtl="0">
              <a:spcBef>
                <a:spcPts val="0"/>
              </a:spcBef>
              <a:spcAft>
                <a:spcPts val="0"/>
              </a:spcAft>
              <a:buNone/>
            </a:pPr>
            <a:endParaRPr lang="es-419" sz="1600" i="0" u="none" strike="noStrike"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211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E8C43E-88AF-48B6-AC6B-4AA689CF9C1C}"/>
              </a:ext>
            </a:extLst>
          </p:cNvPr>
          <p:cNvPicPr>
            <a:picLocks noChangeAspect="1"/>
          </p:cNvPicPr>
          <p:nvPr/>
        </p:nvPicPr>
        <p:blipFill>
          <a:blip r:embed="rId2"/>
          <a:stretch>
            <a:fillRect/>
          </a:stretch>
        </p:blipFill>
        <p:spPr>
          <a:xfrm>
            <a:off x="316491" y="243564"/>
            <a:ext cx="11559018" cy="6370872"/>
          </a:xfrm>
          <a:prstGeom prst="rect">
            <a:avLst/>
          </a:prstGeom>
        </p:spPr>
      </p:pic>
      <p:sp>
        <p:nvSpPr>
          <p:cNvPr id="5" name="Título 4">
            <a:extLst>
              <a:ext uri="{FF2B5EF4-FFF2-40B4-BE49-F238E27FC236}">
                <a16:creationId xmlns:a16="http://schemas.microsoft.com/office/drawing/2014/main" id="{9871DEB1-E179-477A-91B0-F97DF7436D5A}"/>
              </a:ext>
            </a:extLst>
          </p:cNvPr>
          <p:cNvSpPr>
            <a:spLocks noGrp="1"/>
          </p:cNvSpPr>
          <p:nvPr>
            <p:ph type="title"/>
          </p:nvPr>
        </p:nvSpPr>
        <p:spPr>
          <a:xfrm>
            <a:off x="838200" y="365125"/>
            <a:ext cx="10515600" cy="1122481"/>
          </a:xfrm>
          <a:ln w="38100">
            <a:solidFill>
              <a:schemeClr val="bg1"/>
            </a:solidFill>
          </a:ln>
        </p:spPr>
        <p:txBody>
          <a:bodyPr>
            <a:normAutofit/>
          </a:bodyPr>
          <a:lstStyle/>
          <a:p>
            <a:pPr algn="ctr"/>
            <a:r>
              <a:rPr lang="es-ES" sz="3600" b="1" dirty="0">
                <a:solidFill>
                  <a:srgbClr val="002060"/>
                </a:solidFill>
              </a:rPr>
              <a:t>Unidad 4:</a:t>
            </a:r>
            <a:br>
              <a:rPr lang="es-ES" sz="3600" b="1" dirty="0">
                <a:solidFill>
                  <a:srgbClr val="002060"/>
                </a:solidFill>
              </a:rPr>
            </a:br>
            <a:r>
              <a:rPr lang="es-419" sz="3600" b="1" dirty="0">
                <a:solidFill>
                  <a:srgbClr val="002060"/>
                </a:solidFill>
              </a:rPr>
              <a:t>Probabilidades </a:t>
            </a:r>
          </a:p>
        </p:txBody>
      </p:sp>
      <p:sp>
        <p:nvSpPr>
          <p:cNvPr id="2" name="Marcador de contenido 1">
            <a:extLst>
              <a:ext uri="{FF2B5EF4-FFF2-40B4-BE49-F238E27FC236}">
                <a16:creationId xmlns:a16="http://schemas.microsoft.com/office/drawing/2014/main" id="{FF27D110-8DDA-4BF0-BC8E-0E192F9B6DEC}"/>
              </a:ext>
            </a:extLst>
          </p:cNvPr>
          <p:cNvSpPr>
            <a:spLocks noGrp="1"/>
          </p:cNvSpPr>
          <p:nvPr>
            <p:ph idx="1"/>
          </p:nvPr>
        </p:nvSpPr>
        <p:spPr>
          <a:xfrm>
            <a:off x="838200" y="1609166"/>
            <a:ext cx="10515600" cy="4229777"/>
          </a:xfrm>
          <a:ln>
            <a:solidFill>
              <a:schemeClr val="bg1"/>
            </a:solidFill>
          </a:ln>
        </p:spPr>
        <p:txBody>
          <a:bodyPr>
            <a:normAutofit/>
          </a:bodyPr>
          <a:lstStyle/>
          <a:p>
            <a:pPr marL="0" lvl="0" indent="0" algn="just" rtl="0">
              <a:lnSpc>
                <a:spcPct val="115000"/>
              </a:lnSpc>
              <a:spcBef>
                <a:spcPts val="0"/>
              </a:spcBef>
              <a:spcAft>
                <a:spcPts val="0"/>
              </a:spcAft>
              <a:buSzPts val="1800"/>
              <a:buNone/>
            </a:pPr>
            <a:r>
              <a:rPr lang="es-419" sz="2000" b="1" dirty="0"/>
              <a:t>Objetivo: </a:t>
            </a:r>
            <a:r>
              <a:rPr lang="es-419" sz="2000" dirty="0"/>
              <a:t>En esta unidad </a:t>
            </a:r>
            <a:r>
              <a:rPr lang="es-ES" sz="2000" dirty="0"/>
              <a:t>desarrollarás algunas nociones de probabilidad para reflexionar sobre los datos y fenómenos aleatorio</a:t>
            </a:r>
            <a:r>
              <a:rPr lang="es-419" sz="2000" dirty="0">
                <a:latin typeface="Calibri"/>
                <a:ea typeface="Calibri"/>
                <a:cs typeface="Calibri"/>
                <a:sym typeface="Calibri"/>
              </a:rPr>
              <a:t>.</a:t>
            </a:r>
            <a:endParaRPr lang="es-419" sz="2000" dirty="0"/>
          </a:p>
          <a:p>
            <a:pPr marL="0" lvl="0" indent="0" algn="just" rtl="0">
              <a:lnSpc>
                <a:spcPct val="115000"/>
              </a:lnSpc>
              <a:spcBef>
                <a:spcPts val="0"/>
              </a:spcBef>
              <a:spcAft>
                <a:spcPts val="0"/>
              </a:spcAft>
              <a:buSzPts val="1800"/>
              <a:buNone/>
            </a:pPr>
            <a:endParaRPr lang="es-419" sz="2000" b="1" dirty="0"/>
          </a:p>
          <a:p>
            <a:pPr marL="0" lvl="0" indent="0" algn="just" rtl="0">
              <a:lnSpc>
                <a:spcPct val="115000"/>
              </a:lnSpc>
              <a:spcBef>
                <a:spcPts val="0"/>
              </a:spcBef>
              <a:spcAft>
                <a:spcPts val="0"/>
              </a:spcAft>
              <a:buSzPts val="1800"/>
              <a:buNone/>
            </a:pPr>
            <a:r>
              <a:rPr lang="es-419" sz="2000" b="1" dirty="0"/>
              <a:t>Aprendizaje esperado: </a:t>
            </a:r>
            <a:r>
              <a:rPr lang="es-ES" sz="2000" dirty="0">
                <a:latin typeface="Calibri"/>
                <a:ea typeface="Calibri"/>
                <a:cs typeface="Calibri"/>
                <a:sym typeface="Calibri"/>
              </a:rPr>
              <a:t>Simular datos en Python para eventos probabilísticos, y su uso en el análisis de datos.</a:t>
            </a:r>
          </a:p>
          <a:p>
            <a:pPr marL="0" lvl="0" indent="0" algn="just" rtl="0">
              <a:lnSpc>
                <a:spcPct val="115000"/>
              </a:lnSpc>
              <a:spcBef>
                <a:spcPts val="0"/>
              </a:spcBef>
              <a:spcAft>
                <a:spcPts val="0"/>
              </a:spcAft>
              <a:buSzPts val="1800"/>
              <a:buNone/>
            </a:pPr>
            <a:endParaRPr lang="es-419" sz="2000" dirty="0"/>
          </a:p>
          <a:p>
            <a:pPr marL="0" lvl="0" indent="0" algn="just" rtl="0">
              <a:lnSpc>
                <a:spcPct val="115000"/>
              </a:lnSpc>
              <a:spcBef>
                <a:spcPts val="0"/>
              </a:spcBef>
              <a:spcAft>
                <a:spcPts val="0"/>
              </a:spcAft>
              <a:buSzPts val="1800"/>
              <a:buNone/>
            </a:pPr>
            <a:r>
              <a:rPr lang="es-419" sz="2000" b="1" dirty="0"/>
              <a:t>Contenidos:</a:t>
            </a:r>
          </a:p>
          <a:p>
            <a:pPr marL="457200" lvl="0" indent="-431800" algn="just" rtl="0">
              <a:lnSpc>
                <a:spcPct val="100000"/>
              </a:lnSpc>
              <a:spcBef>
                <a:spcPts val="0"/>
              </a:spcBef>
              <a:spcAft>
                <a:spcPts val="0"/>
              </a:spcAft>
              <a:buClr>
                <a:srgbClr val="222A35"/>
              </a:buClr>
              <a:buSzPts val="1400"/>
              <a:buChar char="●"/>
            </a:pPr>
            <a:r>
              <a:rPr lang="es-ES" sz="2000" dirty="0">
                <a:latin typeface="Calibri"/>
                <a:ea typeface="Calibri"/>
                <a:cs typeface="Calibri"/>
                <a:sym typeface="Calibri"/>
              </a:rPr>
              <a:t>Probabilidad</a:t>
            </a:r>
          </a:p>
          <a:p>
            <a:pPr marL="457200" lvl="0" indent="-431800" algn="just" rtl="0">
              <a:lnSpc>
                <a:spcPct val="100000"/>
              </a:lnSpc>
              <a:spcBef>
                <a:spcPts val="0"/>
              </a:spcBef>
              <a:spcAft>
                <a:spcPts val="0"/>
              </a:spcAft>
              <a:buClr>
                <a:srgbClr val="222A35"/>
              </a:buClr>
              <a:buSzPts val="1400"/>
              <a:buChar char="●"/>
            </a:pPr>
            <a:r>
              <a:rPr lang="es-ES" sz="2000" dirty="0">
                <a:latin typeface="Calibri"/>
                <a:ea typeface="Calibri"/>
                <a:cs typeface="Calibri"/>
                <a:sym typeface="Calibri"/>
              </a:rPr>
              <a:t>Probabilidad teórica</a:t>
            </a:r>
          </a:p>
          <a:p>
            <a:pPr marL="457200" lvl="0" indent="-431800" algn="just" rtl="0">
              <a:lnSpc>
                <a:spcPct val="100000"/>
              </a:lnSpc>
              <a:spcBef>
                <a:spcPts val="0"/>
              </a:spcBef>
              <a:spcAft>
                <a:spcPts val="0"/>
              </a:spcAft>
              <a:buClr>
                <a:srgbClr val="222A35"/>
              </a:buClr>
              <a:buSzPts val="1400"/>
              <a:buChar char="●"/>
            </a:pPr>
            <a:r>
              <a:rPr lang="es-ES" sz="2000" dirty="0">
                <a:latin typeface="Calibri"/>
                <a:ea typeface="Calibri"/>
                <a:cs typeface="Calibri"/>
                <a:sym typeface="Calibri"/>
              </a:rPr>
              <a:t>Probabilidad empírica</a:t>
            </a:r>
          </a:p>
          <a:p>
            <a:pPr marL="457200" lvl="0" indent="-431800" algn="just" rtl="0">
              <a:lnSpc>
                <a:spcPct val="100000"/>
              </a:lnSpc>
              <a:spcBef>
                <a:spcPts val="0"/>
              </a:spcBef>
              <a:spcAft>
                <a:spcPts val="0"/>
              </a:spcAft>
              <a:buClr>
                <a:srgbClr val="222A35"/>
              </a:buClr>
              <a:buSzPts val="1400"/>
              <a:buChar char="●"/>
            </a:pPr>
            <a:r>
              <a:rPr lang="es-ES" sz="2000" dirty="0">
                <a:latin typeface="Calibri"/>
                <a:ea typeface="Calibri"/>
                <a:cs typeface="Calibri"/>
                <a:sym typeface="Calibri"/>
              </a:rPr>
              <a:t>Ley de los grandes números</a:t>
            </a:r>
          </a:p>
          <a:p>
            <a:pPr marL="0" lvl="0" indent="0" algn="just" rtl="0">
              <a:lnSpc>
                <a:spcPct val="100000"/>
              </a:lnSpc>
              <a:spcBef>
                <a:spcPts val="0"/>
              </a:spcBef>
              <a:spcAft>
                <a:spcPts val="0"/>
              </a:spcAft>
              <a:buSzPts val="2800"/>
              <a:buNone/>
            </a:pPr>
            <a:endParaRPr lang="es-419" sz="2000" dirty="0">
              <a:latin typeface="Calibri"/>
              <a:ea typeface="Calibri"/>
              <a:cs typeface="Calibri"/>
              <a:sym typeface="Calibri"/>
            </a:endParaRPr>
          </a:p>
        </p:txBody>
      </p:sp>
    </p:spTree>
    <p:extLst>
      <p:ext uri="{BB962C8B-B14F-4D97-AF65-F5344CB8AC3E}">
        <p14:creationId xmlns:p14="http://schemas.microsoft.com/office/powerpoint/2010/main" val="43117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E8C43E-88AF-48B6-AC6B-4AA689CF9C1C}"/>
              </a:ext>
            </a:extLst>
          </p:cNvPr>
          <p:cNvPicPr>
            <a:picLocks noChangeAspect="1"/>
          </p:cNvPicPr>
          <p:nvPr/>
        </p:nvPicPr>
        <p:blipFill>
          <a:blip r:embed="rId2"/>
          <a:stretch>
            <a:fillRect/>
          </a:stretch>
        </p:blipFill>
        <p:spPr>
          <a:xfrm>
            <a:off x="316491" y="243564"/>
            <a:ext cx="11559018" cy="6370872"/>
          </a:xfrm>
          <a:prstGeom prst="rect">
            <a:avLst/>
          </a:prstGeom>
        </p:spPr>
      </p:pic>
      <p:sp>
        <p:nvSpPr>
          <p:cNvPr id="5" name="Título 4">
            <a:extLst>
              <a:ext uri="{FF2B5EF4-FFF2-40B4-BE49-F238E27FC236}">
                <a16:creationId xmlns:a16="http://schemas.microsoft.com/office/drawing/2014/main" id="{9871DEB1-E179-477A-91B0-F97DF7436D5A}"/>
              </a:ext>
            </a:extLst>
          </p:cNvPr>
          <p:cNvSpPr>
            <a:spLocks noGrp="1"/>
          </p:cNvSpPr>
          <p:nvPr>
            <p:ph type="title"/>
          </p:nvPr>
        </p:nvSpPr>
        <p:spPr>
          <a:xfrm>
            <a:off x="838200" y="365125"/>
            <a:ext cx="10515600" cy="1122481"/>
          </a:xfrm>
          <a:ln w="38100">
            <a:solidFill>
              <a:schemeClr val="bg1"/>
            </a:solidFill>
          </a:ln>
        </p:spPr>
        <p:txBody>
          <a:bodyPr>
            <a:normAutofit/>
          </a:bodyPr>
          <a:lstStyle/>
          <a:p>
            <a:pPr algn="ctr"/>
            <a:r>
              <a:rPr lang="es-419" sz="2800" b="1" dirty="0">
                <a:solidFill>
                  <a:srgbClr val="002060"/>
                </a:solidFill>
              </a:rPr>
              <a:t>Unidad 4: Probabilidades</a:t>
            </a:r>
            <a:br>
              <a:rPr lang="es-ES" sz="3600" b="1" dirty="0">
                <a:solidFill>
                  <a:srgbClr val="002060"/>
                </a:solidFill>
              </a:rPr>
            </a:br>
            <a:r>
              <a:rPr lang="es-ES" sz="4000" b="1" dirty="0">
                <a:solidFill>
                  <a:srgbClr val="002060"/>
                </a:solidFill>
              </a:rPr>
              <a:t>Probabilidad </a:t>
            </a:r>
            <a:endParaRPr lang="es-419" sz="3600" b="1" dirty="0">
              <a:solidFill>
                <a:srgbClr val="002060"/>
              </a:solidFill>
            </a:endParaRPr>
          </a:p>
        </p:txBody>
      </p:sp>
      <p:sp>
        <p:nvSpPr>
          <p:cNvPr id="2" name="Marcador de contenido 1">
            <a:extLst>
              <a:ext uri="{FF2B5EF4-FFF2-40B4-BE49-F238E27FC236}">
                <a16:creationId xmlns:a16="http://schemas.microsoft.com/office/drawing/2014/main" id="{FF27D110-8DDA-4BF0-BC8E-0E192F9B6DEC}"/>
              </a:ext>
            </a:extLst>
          </p:cNvPr>
          <p:cNvSpPr>
            <a:spLocks noGrp="1"/>
          </p:cNvSpPr>
          <p:nvPr>
            <p:ph idx="1"/>
          </p:nvPr>
        </p:nvSpPr>
        <p:spPr>
          <a:xfrm>
            <a:off x="316491" y="1487606"/>
            <a:ext cx="11464692" cy="4911925"/>
          </a:xfrm>
          <a:ln>
            <a:solidFill>
              <a:schemeClr val="bg1"/>
            </a:solidFill>
          </a:ln>
        </p:spPr>
        <p:txBody>
          <a:bodyPr anchor="t">
            <a:normAutofit/>
          </a:bodyPr>
          <a:lstStyle/>
          <a:p>
            <a:pPr marL="0" marR="0" lvl="0" indent="0" algn="just" rtl="0">
              <a:lnSpc>
                <a:spcPct val="100000"/>
              </a:lnSpc>
              <a:spcBef>
                <a:spcPts val="0"/>
              </a:spcBef>
              <a:spcAft>
                <a:spcPts val="0"/>
              </a:spcAft>
              <a:buClr>
                <a:srgbClr val="000000"/>
              </a:buClr>
              <a:buSzPts val="1400"/>
              <a:buFont typeface="Arial"/>
              <a:buNone/>
            </a:pPr>
            <a:r>
              <a:rPr lang="es-ES" sz="1800" b="0" i="0" u="none" strike="noStrike" dirty="0">
                <a:solidFill>
                  <a:srgbClr val="000000"/>
                </a:solidFill>
                <a:effectLst/>
                <a:latin typeface="Calibri" panose="020F0502020204030204" pitchFamily="34" charset="0"/>
              </a:rPr>
              <a:t>La probabilidad es el razonamiento subyacente que existe detrás de todo buen análisis de datos. En general, los humanos estamos constantemente pensando en términos de probabilidades ¿Cómo le irá a mi equipo favorito? ¿Me ganaré la lotería? ¿Sacaré buenas notas? </a:t>
            </a:r>
            <a:r>
              <a:rPr lang="es-ES" sz="1800" b="0" i="0" u="none" strike="noStrike" dirty="0">
                <a:solidFill>
                  <a:srgbClr val="000000"/>
                </a:solidFill>
                <a:effectLst/>
                <a:latin typeface="Arial" panose="020B0604020202020204" pitchFamily="34" charset="0"/>
              </a:rPr>
              <a:t> </a:t>
            </a:r>
            <a:r>
              <a:rPr lang="es-ES" sz="1800" b="0" i="0" u="none" strike="noStrike" dirty="0">
                <a:solidFill>
                  <a:srgbClr val="000000"/>
                </a:solidFill>
                <a:effectLst/>
                <a:latin typeface="Calibri" panose="020F0502020204030204" pitchFamily="34" charset="0"/>
              </a:rPr>
              <a:t>Todas preguntas que respondemos usando datos de la vida real. De hecho, los ejercicios de porcentajes revisados en la sesión anterior son una forma de probabilidad.</a:t>
            </a:r>
          </a:p>
          <a:p>
            <a:pPr marL="0" marR="0" lvl="0" indent="0" algn="just" rtl="0">
              <a:lnSpc>
                <a:spcPct val="100000"/>
              </a:lnSpc>
              <a:spcBef>
                <a:spcPts val="0"/>
              </a:spcBef>
              <a:spcAft>
                <a:spcPts val="0"/>
              </a:spcAft>
              <a:buClr>
                <a:srgbClr val="000000"/>
              </a:buClr>
              <a:buSzPts val="1400"/>
              <a:buFont typeface="Arial"/>
              <a:buNone/>
            </a:pPr>
            <a:endParaRPr lang="es-ES" sz="1800" b="0" i="0" u="none" strike="noStrike" dirty="0">
              <a:solidFill>
                <a:srgbClr val="000000"/>
              </a:solidFill>
              <a:effectLst/>
              <a:latin typeface="Calibri" panose="020F0502020204030204" pitchFamily="34" charset="0"/>
            </a:endParaRPr>
          </a:p>
          <a:p>
            <a:pPr marL="0" marR="0" lvl="0" indent="0" algn="just" rtl="0">
              <a:lnSpc>
                <a:spcPct val="100000"/>
              </a:lnSpc>
              <a:spcBef>
                <a:spcPts val="0"/>
              </a:spcBef>
              <a:spcAft>
                <a:spcPts val="0"/>
              </a:spcAft>
              <a:buClr>
                <a:srgbClr val="000000"/>
              </a:buClr>
              <a:buSzPts val="1400"/>
              <a:buFont typeface="Arial"/>
              <a:buNone/>
            </a:pPr>
            <a:r>
              <a:rPr lang="es-ES" sz="1800" b="0" i="0" u="none" strike="noStrike" dirty="0">
                <a:solidFill>
                  <a:srgbClr val="000000"/>
                </a:solidFill>
                <a:effectLst/>
                <a:latin typeface="Calibri" panose="020F0502020204030204" pitchFamily="34" charset="0"/>
              </a:rPr>
              <a:t>Si tomamos el caso de las recompensas calculado así:</a:t>
            </a:r>
          </a:p>
          <a:p>
            <a:pPr marL="0" marR="0" lvl="0" indent="0" algn="just" rtl="0">
              <a:lnSpc>
                <a:spcPct val="100000"/>
              </a:lnSpc>
              <a:spcBef>
                <a:spcPts val="0"/>
              </a:spcBef>
              <a:spcAft>
                <a:spcPts val="0"/>
              </a:spcAft>
              <a:buClr>
                <a:srgbClr val="000000"/>
              </a:buClr>
              <a:buSzPts val="1400"/>
              <a:buFont typeface="Arial"/>
              <a:buNone/>
            </a:pPr>
            <a:endParaRPr lang="es-ES" sz="1800" b="0" i="0" u="none" strike="noStrike" dirty="0">
              <a:solidFill>
                <a:srgbClr val="000000"/>
              </a:solidFill>
              <a:effectLst/>
              <a:latin typeface="Calibri" panose="020F0502020204030204" pitchFamily="34" charset="0"/>
            </a:endParaRPr>
          </a:p>
          <a:p>
            <a:pPr marL="0" marR="0" lvl="0" indent="0" algn="just" rtl="0">
              <a:lnSpc>
                <a:spcPct val="100000"/>
              </a:lnSpc>
              <a:spcBef>
                <a:spcPts val="0"/>
              </a:spcBef>
              <a:spcAft>
                <a:spcPts val="0"/>
              </a:spcAft>
              <a:buClr>
                <a:srgbClr val="000000"/>
              </a:buClr>
              <a:buSzPts val="1400"/>
              <a:buFont typeface="Arial"/>
              <a:buNone/>
            </a:pPr>
            <a:endParaRPr lang="es-ES" sz="1800" b="0" i="0" u="none" strike="noStrike" dirty="0">
              <a:solidFill>
                <a:srgbClr val="000000"/>
              </a:solidFill>
              <a:effectLst/>
              <a:latin typeface="Calibri" panose="020F0502020204030204" pitchFamily="34" charset="0"/>
            </a:endParaRPr>
          </a:p>
          <a:p>
            <a:pPr marL="0" marR="0" lvl="0" indent="0" rtl="0">
              <a:lnSpc>
                <a:spcPct val="100000"/>
              </a:lnSpc>
              <a:spcBef>
                <a:spcPts val="0"/>
              </a:spcBef>
              <a:spcAft>
                <a:spcPts val="0"/>
              </a:spcAft>
              <a:buClr>
                <a:srgbClr val="000000"/>
              </a:buClr>
              <a:buSzPts val="1400"/>
              <a:buFont typeface="Arial"/>
              <a:buNone/>
            </a:pPr>
            <a:br>
              <a:rPr lang="es-419" sz="1200" dirty="0"/>
            </a:br>
            <a:r>
              <a:rPr lang="es-419" sz="1200" dirty="0"/>
              <a:t> </a:t>
            </a:r>
            <a:r>
              <a:rPr lang="es-419" sz="1800" b="1" i="0" u="none" strike="noStrike" dirty="0">
                <a:solidFill>
                  <a:srgbClr val="FF0000"/>
                </a:solidFill>
                <a:effectLst/>
                <a:latin typeface="Arial" panose="020B0604020202020204" pitchFamily="34" charset="0"/>
                <a:cs typeface="Arial" panose="020B0604020202020204" pitchFamily="34" charset="0"/>
              </a:rPr>
              <a:t> </a:t>
            </a:r>
            <a:endParaRPr lang="es-419" sz="1800" b="1" dirty="0">
              <a:solidFill>
                <a:srgbClr val="FF0000"/>
              </a:solidFill>
              <a:effectLst/>
              <a:latin typeface="Arial" panose="020B0604020202020204" pitchFamily="34" charset="0"/>
              <a:cs typeface="Arial" panose="020B0604020202020204" pitchFamily="34" charset="0"/>
            </a:endParaRPr>
          </a:p>
          <a:p>
            <a:pPr marL="0" indent="0">
              <a:buNone/>
            </a:pPr>
            <a:br>
              <a:rPr lang="es-419" dirty="0"/>
            </a:br>
            <a:endParaRPr lang="es-419" dirty="0"/>
          </a:p>
        </p:txBody>
      </p:sp>
      <p:pic>
        <p:nvPicPr>
          <p:cNvPr id="1026" name="Picture 2">
            <a:extLst>
              <a:ext uri="{FF2B5EF4-FFF2-40B4-BE49-F238E27FC236}">
                <a16:creationId xmlns:a16="http://schemas.microsoft.com/office/drawing/2014/main" id="{672BFB49-9CCD-A312-94AF-5B828ADBD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0557" y="3156608"/>
            <a:ext cx="5850885" cy="1393068"/>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1F5CAECD-7445-3C0F-A2DD-4386B02DFE8D}"/>
              </a:ext>
            </a:extLst>
          </p:cNvPr>
          <p:cNvSpPr txBox="1"/>
          <p:nvPr/>
        </p:nvSpPr>
        <p:spPr>
          <a:xfrm>
            <a:off x="316491" y="4688949"/>
            <a:ext cx="11559017" cy="1754326"/>
          </a:xfrm>
          <a:prstGeom prst="rect">
            <a:avLst/>
          </a:prstGeom>
          <a:noFill/>
        </p:spPr>
        <p:txBody>
          <a:bodyPr wrap="square">
            <a:spAutoFit/>
          </a:bodyPr>
          <a:lstStyle/>
          <a:p>
            <a:pPr rtl="0">
              <a:spcBef>
                <a:spcPts val="0"/>
              </a:spcBef>
              <a:spcAft>
                <a:spcPts val="0"/>
              </a:spcAft>
            </a:pPr>
            <a:r>
              <a:rPr lang="es-ES" sz="1800" b="0" i="0" u="none" strike="noStrike" dirty="0">
                <a:solidFill>
                  <a:srgbClr val="000000"/>
                </a:solidFill>
                <a:effectLst/>
                <a:latin typeface="Calibri" panose="020F0502020204030204" pitchFamily="34" charset="0"/>
              </a:rPr>
              <a:t>Se podría decir que la probabilidad de no recibir recompensas, dado que se es del grupo A es de 0.55, mientras que si se es del grupo B, es de 0.46. </a:t>
            </a:r>
            <a:endParaRPr lang="es-ES" b="0" dirty="0">
              <a:effectLst/>
            </a:endParaRPr>
          </a:p>
          <a:p>
            <a:pPr rtl="0">
              <a:spcBef>
                <a:spcPts val="0"/>
              </a:spcBef>
              <a:spcAft>
                <a:spcPts val="0"/>
              </a:spcAft>
            </a:pPr>
            <a:br>
              <a:rPr lang="es-ES" b="0" dirty="0">
                <a:effectLst/>
              </a:rPr>
            </a:br>
            <a:r>
              <a:rPr lang="es-ES" sz="1800" b="0" i="0" u="none" strike="noStrike" dirty="0">
                <a:solidFill>
                  <a:srgbClr val="000000"/>
                </a:solidFill>
                <a:effectLst/>
                <a:latin typeface="Calibri" panose="020F0502020204030204" pitchFamily="34" charset="0"/>
              </a:rPr>
              <a:t>Con esto tenemos los criterios para definir cuándo hablamos de algo probabilístico, lo cual requiere a lo menos 2 condiciones: 1) ser un rasgo o propiedad que exista dentro de una población o grupo, y que queremos estimar (si no existe, tal propiedad es imposible), y 2) su estimación va entre 0 y 1.</a:t>
            </a:r>
            <a:endParaRPr lang="es-CL" dirty="0"/>
          </a:p>
        </p:txBody>
      </p:sp>
    </p:spTree>
    <p:extLst>
      <p:ext uri="{BB962C8B-B14F-4D97-AF65-F5344CB8AC3E}">
        <p14:creationId xmlns:p14="http://schemas.microsoft.com/office/powerpoint/2010/main" val="418438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E8C43E-88AF-48B6-AC6B-4AA689CF9C1C}"/>
              </a:ext>
            </a:extLst>
          </p:cNvPr>
          <p:cNvPicPr>
            <a:picLocks noChangeAspect="1"/>
          </p:cNvPicPr>
          <p:nvPr/>
        </p:nvPicPr>
        <p:blipFill>
          <a:blip r:embed="rId2"/>
          <a:stretch>
            <a:fillRect/>
          </a:stretch>
        </p:blipFill>
        <p:spPr>
          <a:xfrm>
            <a:off x="316491" y="243564"/>
            <a:ext cx="11559018" cy="6370872"/>
          </a:xfrm>
          <a:prstGeom prst="rect">
            <a:avLst/>
          </a:prstGeom>
        </p:spPr>
      </p:pic>
      <p:sp>
        <p:nvSpPr>
          <p:cNvPr id="5" name="Título 4">
            <a:extLst>
              <a:ext uri="{FF2B5EF4-FFF2-40B4-BE49-F238E27FC236}">
                <a16:creationId xmlns:a16="http://schemas.microsoft.com/office/drawing/2014/main" id="{9871DEB1-E179-477A-91B0-F97DF7436D5A}"/>
              </a:ext>
            </a:extLst>
          </p:cNvPr>
          <p:cNvSpPr>
            <a:spLocks noGrp="1"/>
          </p:cNvSpPr>
          <p:nvPr>
            <p:ph type="title"/>
          </p:nvPr>
        </p:nvSpPr>
        <p:spPr>
          <a:xfrm>
            <a:off x="838200" y="365125"/>
            <a:ext cx="10515600" cy="1122481"/>
          </a:xfrm>
          <a:ln w="38100">
            <a:solidFill>
              <a:schemeClr val="bg1"/>
            </a:solidFill>
          </a:ln>
        </p:spPr>
        <p:txBody>
          <a:bodyPr>
            <a:normAutofit/>
          </a:bodyPr>
          <a:lstStyle/>
          <a:p>
            <a:pPr algn="ctr"/>
            <a:r>
              <a:rPr lang="es-419" sz="2800" b="1" dirty="0">
                <a:solidFill>
                  <a:srgbClr val="002060"/>
                </a:solidFill>
              </a:rPr>
              <a:t>Unidad 4: Probabilidades</a:t>
            </a:r>
            <a:br>
              <a:rPr lang="es-ES" sz="3600" b="1" dirty="0">
                <a:solidFill>
                  <a:srgbClr val="002060"/>
                </a:solidFill>
              </a:rPr>
            </a:br>
            <a:r>
              <a:rPr lang="es-ES" sz="4000" b="1" dirty="0">
                <a:solidFill>
                  <a:srgbClr val="002060"/>
                </a:solidFill>
              </a:rPr>
              <a:t>Probabilidad teórica </a:t>
            </a:r>
            <a:endParaRPr lang="es-419" sz="3600" b="1" dirty="0">
              <a:solidFill>
                <a:srgbClr val="002060"/>
              </a:solidFill>
            </a:endParaRPr>
          </a:p>
        </p:txBody>
      </p:sp>
      <p:sp>
        <p:nvSpPr>
          <p:cNvPr id="2" name="Marcador de contenido 1">
            <a:extLst>
              <a:ext uri="{FF2B5EF4-FFF2-40B4-BE49-F238E27FC236}">
                <a16:creationId xmlns:a16="http://schemas.microsoft.com/office/drawing/2014/main" id="{FF27D110-8DDA-4BF0-BC8E-0E192F9B6DEC}"/>
              </a:ext>
            </a:extLst>
          </p:cNvPr>
          <p:cNvSpPr>
            <a:spLocks noGrp="1"/>
          </p:cNvSpPr>
          <p:nvPr>
            <p:ph idx="1"/>
          </p:nvPr>
        </p:nvSpPr>
        <p:spPr>
          <a:xfrm>
            <a:off x="316491" y="1487606"/>
            <a:ext cx="11464692" cy="4911925"/>
          </a:xfrm>
          <a:ln>
            <a:solidFill>
              <a:schemeClr val="bg1"/>
            </a:solidFill>
          </a:ln>
        </p:spPr>
        <p:txBody>
          <a:bodyPr anchor="t">
            <a:normAutofit/>
          </a:bodyPr>
          <a:lstStyle/>
          <a:p>
            <a:pPr marL="0" marR="0" lvl="0" indent="0" algn="just" rtl="0">
              <a:lnSpc>
                <a:spcPct val="100000"/>
              </a:lnSpc>
              <a:spcBef>
                <a:spcPts val="0"/>
              </a:spcBef>
              <a:spcAft>
                <a:spcPts val="0"/>
              </a:spcAft>
              <a:buClr>
                <a:srgbClr val="000000"/>
              </a:buClr>
              <a:buSzPts val="1400"/>
              <a:buFont typeface="Arial"/>
              <a:buNone/>
            </a:pPr>
            <a:endParaRPr lang="es-ES" sz="1800" b="0" i="0" u="none" strike="noStrike" dirty="0">
              <a:solidFill>
                <a:srgbClr val="000000"/>
              </a:solidFill>
              <a:effectLst/>
              <a:latin typeface="Calibri" panose="020F0502020204030204" pitchFamily="34" charset="0"/>
            </a:endParaRPr>
          </a:p>
          <a:p>
            <a:pPr marL="0" marR="0" lvl="0" indent="0" algn="just" rtl="0">
              <a:lnSpc>
                <a:spcPct val="100000"/>
              </a:lnSpc>
              <a:spcBef>
                <a:spcPts val="0"/>
              </a:spcBef>
              <a:spcAft>
                <a:spcPts val="0"/>
              </a:spcAft>
              <a:buClr>
                <a:srgbClr val="000000"/>
              </a:buClr>
              <a:buSzPts val="1400"/>
              <a:buFont typeface="Arial"/>
              <a:buNone/>
            </a:pPr>
            <a:endParaRPr lang="es-ES" sz="1800" b="0" i="0" u="none" strike="noStrike" dirty="0">
              <a:solidFill>
                <a:srgbClr val="000000"/>
              </a:solidFill>
              <a:effectLst/>
              <a:latin typeface="Calibri" panose="020F0502020204030204" pitchFamily="34" charset="0"/>
            </a:endParaRPr>
          </a:p>
          <a:p>
            <a:pPr marL="0" marR="0" lvl="0" indent="0" rtl="0">
              <a:lnSpc>
                <a:spcPct val="100000"/>
              </a:lnSpc>
              <a:spcBef>
                <a:spcPts val="0"/>
              </a:spcBef>
              <a:spcAft>
                <a:spcPts val="0"/>
              </a:spcAft>
              <a:buClr>
                <a:srgbClr val="000000"/>
              </a:buClr>
              <a:buSzPts val="1400"/>
              <a:buFont typeface="Arial"/>
              <a:buNone/>
            </a:pPr>
            <a:br>
              <a:rPr lang="es-419" sz="1200" dirty="0"/>
            </a:br>
            <a:r>
              <a:rPr lang="es-419" sz="1200" dirty="0"/>
              <a:t> </a:t>
            </a:r>
            <a:r>
              <a:rPr lang="es-419" sz="1800" b="1" i="0" u="none" strike="noStrike" dirty="0">
                <a:solidFill>
                  <a:srgbClr val="FF0000"/>
                </a:solidFill>
                <a:effectLst/>
                <a:latin typeface="Arial" panose="020B0604020202020204" pitchFamily="34" charset="0"/>
                <a:cs typeface="Arial" panose="020B0604020202020204" pitchFamily="34" charset="0"/>
              </a:rPr>
              <a:t> </a:t>
            </a:r>
            <a:endParaRPr lang="es-419" sz="1800" b="1" dirty="0">
              <a:solidFill>
                <a:srgbClr val="FF0000"/>
              </a:solidFill>
              <a:effectLst/>
              <a:latin typeface="Arial" panose="020B0604020202020204" pitchFamily="34" charset="0"/>
              <a:cs typeface="Arial" panose="020B0604020202020204" pitchFamily="34" charset="0"/>
            </a:endParaRPr>
          </a:p>
          <a:p>
            <a:pPr marL="0" indent="0">
              <a:buNone/>
            </a:pPr>
            <a:br>
              <a:rPr lang="es-419" dirty="0"/>
            </a:br>
            <a:endParaRPr lang="es-419" dirty="0"/>
          </a:p>
        </p:txBody>
      </p:sp>
      <p:sp>
        <p:nvSpPr>
          <p:cNvPr id="11" name="CuadroTexto 10">
            <a:extLst>
              <a:ext uri="{FF2B5EF4-FFF2-40B4-BE49-F238E27FC236}">
                <a16:creationId xmlns:a16="http://schemas.microsoft.com/office/drawing/2014/main" id="{DB5C60FF-2D27-FF34-E457-F9353E5F022B}"/>
              </a:ext>
            </a:extLst>
          </p:cNvPr>
          <p:cNvSpPr txBox="1"/>
          <p:nvPr/>
        </p:nvSpPr>
        <p:spPr>
          <a:xfrm>
            <a:off x="410817" y="1677075"/>
            <a:ext cx="11370365" cy="3693319"/>
          </a:xfrm>
          <a:prstGeom prst="rect">
            <a:avLst/>
          </a:prstGeom>
          <a:noFill/>
        </p:spPr>
        <p:txBody>
          <a:bodyPr wrap="square">
            <a:spAutoFit/>
          </a:bodyPr>
          <a:lstStyle/>
          <a:p>
            <a:pPr rtl="0">
              <a:spcBef>
                <a:spcPts val="0"/>
              </a:spcBef>
              <a:spcAft>
                <a:spcPts val="0"/>
              </a:spcAft>
            </a:pPr>
            <a:r>
              <a:rPr lang="es-ES" sz="1800" b="0" i="0" u="none" strike="noStrike" dirty="0">
                <a:solidFill>
                  <a:srgbClr val="000000"/>
                </a:solidFill>
                <a:effectLst/>
                <a:latin typeface="Calibri" panose="020F0502020204030204" pitchFamily="34" charset="0"/>
              </a:rPr>
              <a:t>Existen varias formas de clasificar la probabilidad, para efectos de este curso hablaremos de </a:t>
            </a:r>
            <a:r>
              <a:rPr lang="es-ES" sz="1800" b="1" i="0" u="none" strike="noStrike" dirty="0">
                <a:solidFill>
                  <a:srgbClr val="000000"/>
                </a:solidFill>
                <a:effectLst/>
                <a:latin typeface="Calibri" panose="020F0502020204030204" pitchFamily="34" charset="0"/>
              </a:rPr>
              <a:t>probabilidad teórica</a:t>
            </a:r>
            <a:r>
              <a:rPr lang="es-ES" sz="1800" b="0" i="0" u="none" strike="noStrike" dirty="0">
                <a:solidFill>
                  <a:srgbClr val="000000"/>
                </a:solidFill>
                <a:effectLst/>
                <a:latin typeface="Calibri" panose="020F0502020204030204" pitchFamily="34" charset="0"/>
              </a:rPr>
              <a:t> y </a:t>
            </a:r>
            <a:r>
              <a:rPr lang="es-ES" sz="1800" b="1" i="0" u="none" strike="noStrike" dirty="0">
                <a:solidFill>
                  <a:srgbClr val="000000"/>
                </a:solidFill>
                <a:effectLst/>
                <a:latin typeface="Calibri" panose="020F0502020204030204" pitchFamily="34" charset="0"/>
              </a:rPr>
              <a:t>probabilidad empírica</a:t>
            </a:r>
            <a:r>
              <a:rPr lang="es-ES" sz="1800" b="0" i="0" u="none" strike="noStrike" dirty="0">
                <a:solidFill>
                  <a:srgbClr val="000000"/>
                </a:solidFill>
                <a:effectLst/>
                <a:latin typeface="Calibri" panose="020F0502020204030204" pitchFamily="34" charset="0"/>
              </a:rPr>
              <a:t>.</a:t>
            </a:r>
            <a:endParaRPr lang="es-ES" b="0" dirty="0">
              <a:effectLst/>
            </a:endParaRPr>
          </a:p>
          <a:p>
            <a:pPr rtl="0">
              <a:spcBef>
                <a:spcPts val="0"/>
              </a:spcBef>
              <a:spcAft>
                <a:spcPts val="0"/>
              </a:spcAft>
            </a:pPr>
            <a:br>
              <a:rPr lang="es-ES" b="0" dirty="0">
                <a:effectLst/>
              </a:rPr>
            </a:br>
            <a:r>
              <a:rPr lang="es-ES" sz="1800" b="0" i="0" u="none" strike="noStrike" dirty="0">
                <a:solidFill>
                  <a:srgbClr val="000000"/>
                </a:solidFill>
                <a:effectLst/>
                <a:latin typeface="Calibri" panose="020F0502020204030204" pitchFamily="34" charset="0"/>
              </a:rPr>
              <a:t>Por probabilidad teórica entenderemos como un ejercicio deductivo, en que en función del análisis de las características de un evento, podemos conocer su probabilidad.</a:t>
            </a:r>
            <a:endParaRPr lang="es-ES" b="0" dirty="0">
              <a:effectLst/>
            </a:endParaRPr>
          </a:p>
          <a:p>
            <a:pPr rtl="0">
              <a:spcBef>
                <a:spcPts val="0"/>
              </a:spcBef>
              <a:spcAft>
                <a:spcPts val="0"/>
              </a:spcAft>
            </a:pPr>
            <a:br>
              <a:rPr lang="es-ES" b="0" dirty="0">
                <a:effectLst/>
              </a:rPr>
            </a:br>
            <a:r>
              <a:rPr lang="es-ES" sz="1800" b="0" i="0" u="none" strike="noStrike" dirty="0">
                <a:solidFill>
                  <a:srgbClr val="000000"/>
                </a:solidFill>
                <a:effectLst/>
                <a:latin typeface="Calibri" panose="020F0502020204030204" pitchFamily="34" charset="0"/>
              </a:rPr>
              <a:t>Un ejemplo clásico lo vemos en el lanzamiento de monedas. Frente a la pregunta sobre la probabilidad de obtener cara en un lanzamiento, la respuesta o </a:t>
            </a:r>
            <a:r>
              <a:rPr lang="es-ES" sz="1800" b="1" i="0" u="none" strike="noStrike" dirty="0">
                <a:solidFill>
                  <a:srgbClr val="FF0000"/>
                </a:solidFill>
                <a:effectLst/>
                <a:latin typeface="Calibri" panose="020F0502020204030204" pitchFamily="34" charset="0"/>
              </a:rPr>
              <a:t>probabilidad teórica</a:t>
            </a:r>
            <a:r>
              <a:rPr lang="es-ES" sz="1800" b="0" i="0" u="none" strike="noStrike" dirty="0">
                <a:solidFill>
                  <a:srgbClr val="000000"/>
                </a:solidFill>
                <a:effectLst/>
                <a:latin typeface="Calibri" panose="020F0502020204030204" pitchFamily="34" charset="0"/>
              </a:rPr>
              <a:t> es ½, esto es, la frecuencia del evento o “éxito” (1= cara), repartido o dividido entre el total de estados posibles (2= cara o sello).</a:t>
            </a:r>
            <a:endParaRPr lang="es-ES" b="0" dirty="0">
              <a:effectLst/>
            </a:endParaRPr>
          </a:p>
          <a:p>
            <a:pPr rtl="0">
              <a:spcBef>
                <a:spcPts val="0"/>
              </a:spcBef>
              <a:spcAft>
                <a:spcPts val="0"/>
              </a:spcAft>
            </a:pPr>
            <a:br>
              <a:rPr lang="es-ES" b="0" dirty="0">
                <a:effectLst/>
              </a:rPr>
            </a:br>
            <a:r>
              <a:rPr lang="es-ES" sz="1800" b="0" i="0" u="none" strike="noStrike" dirty="0">
                <a:solidFill>
                  <a:srgbClr val="000000"/>
                </a:solidFill>
                <a:effectLst/>
                <a:latin typeface="Calibri" panose="020F0502020204030204" pitchFamily="34" charset="0"/>
              </a:rPr>
              <a:t>Lo mismo aplica para los dados y la probabilidad de obtener cualquier número en un lanzamiento (1/6). </a:t>
            </a:r>
            <a:endParaRPr lang="es-ES" b="0" dirty="0">
              <a:effectLst/>
            </a:endParaRPr>
          </a:p>
          <a:p>
            <a:br>
              <a:rPr lang="es-ES" dirty="0"/>
            </a:br>
            <a:endParaRPr lang="es-CL" dirty="0"/>
          </a:p>
        </p:txBody>
      </p:sp>
      <p:pic>
        <p:nvPicPr>
          <p:cNvPr id="2050" name="Picture 2">
            <a:extLst>
              <a:ext uri="{FF2B5EF4-FFF2-40B4-BE49-F238E27FC236}">
                <a16:creationId xmlns:a16="http://schemas.microsoft.com/office/drawing/2014/main" id="{D6161419-CF2B-2CC4-212F-28DB996DA5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854" y="4879003"/>
            <a:ext cx="3056620" cy="152831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6A93C802-110B-51B9-8248-8A35727898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2133" y="4978674"/>
            <a:ext cx="1741371" cy="1528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292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E8C43E-88AF-48B6-AC6B-4AA689CF9C1C}"/>
              </a:ext>
            </a:extLst>
          </p:cNvPr>
          <p:cNvPicPr>
            <a:picLocks noChangeAspect="1"/>
          </p:cNvPicPr>
          <p:nvPr/>
        </p:nvPicPr>
        <p:blipFill>
          <a:blip r:embed="rId2"/>
          <a:stretch>
            <a:fillRect/>
          </a:stretch>
        </p:blipFill>
        <p:spPr>
          <a:xfrm>
            <a:off x="316491" y="243564"/>
            <a:ext cx="11559018" cy="6370872"/>
          </a:xfrm>
          <a:prstGeom prst="rect">
            <a:avLst/>
          </a:prstGeom>
        </p:spPr>
      </p:pic>
      <p:sp>
        <p:nvSpPr>
          <p:cNvPr id="5" name="Título 4">
            <a:extLst>
              <a:ext uri="{FF2B5EF4-FFF2-40B4-BE49-F238E27FC236}">
                <a16:creationId xmlns:a16="http://schemas.microsoft.com/office/drawing/2014/main" id="{9871DEB1-E179-477A-91B0-F97DF7436D5A}"/>
              </a:ext>
            </a:extLst>
          </p:cNvPr>
          <p:cNvSpPr>
            <a:spLocks noGrp="1"/>
          </p:cNvSpPr>
          <p:nvPr>
            <p:ph type="title"/>
          </p:nvPr>
        </p:nvSpPr>
        <p:spPr>
          <a:xfrm>
            <a:off x="838200" y="365125"/>
            <a:ext cx="10515600" cy="1122481"/>
          </a:xfrm>
          <a:ln w="38100">
            <a:solidFill>
              <a:schemeClr val="bg1"/>
            </a:solidFill>
          </a:ln>
        </p:spPr>
        <p:txBody>
          <a:bodyPr>
            <a:normAutofit/>
          </a:bodyPr>
          <a:lstStyle/>
          <a:p>
            <a:pPr algn="ctr"/>
            <a:r>
              <a:rPr lang="es-419" sz="2800" b="1" dirty="0">
                <a:solidFill>
                  <a:srgbClr val="002060"/>
                </a:solidFill>
              </a:rPr>
              <a:t>Unidad 4: Probabilidades</a:t>
            </a:r>
            <a:br>
              <a:rPr lang="es-ES" sz="3600" b="1" dirty="0">
                <a:solidFill>
                  <a:srgbClr val="002060"/>
                </a:solidFill>
              </a:rPr>
            </a:br>
            <a:r>
              <a:rPr lang="es-ES" sz="4000" b="1" dirty="0">
                <a:solidFill>
                  <a:srgbClr val="002060"/>
                </a:solidFill>
              </a:rPr>
              <a:t>Probabilidad empírica  </a:t>
            </a:r>
            <a:endParaRPr lang="es-419" sz="3600" b="1" dirty="0">
              <a:solidFill>
                <a:srgbClr val="002060"/>
              </a:solidFill>
            </a:endParaRPr>
          </a:p>
        </p:txBody>
      </p:sp>
      <p:sp>
        <p:nvSpPr>
          <p:cNvPr id="2" name="Marcador de contenido 1">
            <a:extLst>
              <a:ext uri="{FF2B5EF4-FFF2-40B4-BE49-F238E27FC236}">
                <a16:creationId xmlns:a16="http://schemas.microsoft.com/office/drawing/2014/main" id="{FF27D110-8DDA-4BF0-BC8E-0E192F9B6DEC}"/>
              </a:ext>
            </a:extLst>
          </p:cNvPr>
          <p:cNvSpPr>
            <a:spLocks noGrp="1"/>
          </p:cNvSpPr>
          <p:nvPr>
            <p:ph idx="1"/>
          </p:nvPr>
        </p:nvSpPr>
        <p:spPr>
          <a:xfrm>
            <a:off x="316491" y="1487606"/>
            <a:ext cx="11464692" cy="4911925"/>
          </a:xfrm>
          <a:ln>
            <a:solidFill>
              <a:schemeClr val="bg1"/>
            </a:solidFill>
          </a:ln>
        </p:spPr>
        <p:txBody>
          <a:bodyPr anchor="t">
            <a:normAutofit/>
          </a:bodyPr>
          <a:lstStyle/>
          <a:p>
            <a:pPr marL="0" marR="0" lvl="0" indent="0" algn="just" rtl="0">
              <a:lnSpc>
                <a:spcPct val="100000"/>
              </a:lnSpc>
              <a:spcBef>
                <a:spcPts val="0"/>
              </a:spcBef>
              <a:spcAft>
                <a:spcPts val="0"/>
              </a:spcAft>
              <a:buClr>
                <a:srgbClr val="000000"/>
              </a:buClr>
              <a:buSzPts val="1400"/>
              <a:buFont typeface="Arial"/>
              <a:buNone/>
            </a:pPr>
            <a:endParaRPr lang="es-ES" sz="1800" b="0" i="0" u="none" strike="noStrike" dirty="0">
              <a:solidFill>
                <a:srgbClr val="000000"/>
              </a:solidFill>
              <a:effectLst/>
              <a:latin typeface="Calibri" panose="020F0502020204030204" pitchFamily="34" charset="0"/>
            </a:endParaRPr>
          </a:p>
          <a:p>
            <a:pPr marL="0" marR="0" lvl="0" indent="0" algn="just" rtl="0">
              <a:lnSpc>
                <a:spcPct val="100000"/>
              </a:lnSpc>
              <a:spcBef>
                <a:spcPts val="0"/>
              </a:spcBef>
              <a:spcAft>
                <a:spcPts val="0"/>
              </a:spcAft>
              <a:buClr>
                <a:srgbClr val="000000"/>
              </a:buClr>
              <a:buSzPts val="1400"/>
              <a:buFont typeface="Arial"/>
              <a:buNone/>
            </a:pPr>
            <a:endParaRPr lang="es-ES" sz="1800" b="0" i="0" u="none" strike="noStrike" dirty="0">
              <a:solidFill>
                <a:srgbClr val="000000"/>
              </a:solidFill>
              <a:effectLst/>
              <a:latin typeface="Calibri" panose="020F0502020204030204" pitchFamily="34" charset="0"/>
            </a:endParaRPr>
          </a:p>
          <a:p>
            <a:pPr marL="0" marR="0" lvl="0" indent="0" rtl="0">
              <a:lnSpc>
                <a:spcPct val="100000"/>
              </a:lnSpc>
              <a:spcBef>
                <a:spcPts val="0"/>
              </a:spcBef>
              <a:spcAft>
                <a:spcPts val="0"/>
              </a:spcAft>
              <a:buClr>
                <a:srgbClr val="000000"/>
              </a:buClr>
              <a:buSzPts val="1400"/>
              <a:buFont typeface="Arial"/>
              <a:buNone/>
            </a:pPr>
            <a:br>
              <a:rPr lang="es-419" sz="1200" dirty="0"/>
            </a:br>
            <a:r>
              <a:rPr lang="es-419" sz="1200" dirty="0"/>
              <a:t> </a:t>
            </a:r>
            <a:r>
              <a:rPr lang="es-419" sz="1800" b="1" i="0" u="none" strike="noStrike" dirty="0">
                <a:solidFill>
                  <a:srgbClr val="FF0000"/>
                </a:solidFill>
                <a:effectLst/>
                <a:latin typeface="Arial" panose="020B0604020202020204" pitchFamily="34" charset="0"/>
                <a:cs typeface="Arial" panose="020B0604020202020204" pitchFamily="34" charset="0"/>
              </a:rPr>
              <a:t> </a:t>
            </a:r>
            <a:endParaRPr lang="es-419" sz="1800" b="1" dirty="0">
              <a:solidFill>
                <a:srgbClr val="FF0000"/>
              </a:solidFill>
              <a:effectLst/>
              <a:latin typeface="Arial" panose="020B0604020202020204" pitchFamily="34" charset="0"/>
              <a:cs typeface="Arial" panose="020B0604020202020204" pitchFamily="34" charset="0"/>
            </a:endParaRPr>
          </a:p>
          <a:p>
            <a:pPr marL="0" indent="0">
              <a:buNone/>
            </a:pPr>
            <a:br>
              <a:rPr lang="es-419" dirty="0"/>
            </a:br>
            <a:endParaRPr lang="es-419" dirty="0"/>
          </a:p>
        </p:txBody>
      </p:sp>
      <p:sp>
        <p:nvSpPr>
          <p:cNvPr id="11" name="CuadroTexto 10">
            <a:extLst>
              <a:ext uri="{FF2B5EF4-FFF2-40B4-BE49-F238E27FC236}">
                <a16:creationId xmlns:a16="http://schemas.microsoft.com/office/drawing/2014/main" id="{DB5C60FF-2D27-FF34-E457-F9353E5F022B}"/>
              </a:ext>
            </a:extLst>
          </p:cNvPr>
          <p:cNvSpPr txBox="1"/>
          <p:nvPr/>
        </p:nvSpPr>
        <p:spPr>
          <a:xfrm>
            <a:off x="410817" y="1677075"/>
            <a:ext cx="11370365" cy="3693319"/>
          </a:xfrm>
          <a:prstGeom prst="rect">
            <a:avLst/>
          </a:prstGeom>
          <a:noFill/>
        </p:spPr>
        <p:txBody>
          <a:bodyPr wrap="square">
            <a:spAutoFit/>
          </a:bodyPr>
          <a:lstStyle/>
          <a:p>
            <a:pPr rtl="0">
              <a:spcBef>
                <a:spcPts val="0"/>
              </a:spcBef>
              <a:spcAft>
                <a:spcPts val="0"/>
              </a:spcAft>
            </a:pPr>
            <a:r>
              <a:rPr lang="es-ES" b="0" i="0" u="none" strike="noStrike" dirty="0">
                <a:solidFill>
                  <a:srgbClr val="000000"/>
                </a:solidFill>
                <a:effectLst/>
              </a:rPr>
              <a:t>No obstante, para muchos eventos de la vida real no podemos deducir esta probabilidad. Por ejemplo, cuál es la probabilidad de que al extraer una persona de tu país, tenga 60 años o más. </a:t>
            </a:r>
            <a:endParaRPr lang="es-ES" b="0" dirty="0">
              <a:effectLst/>
            </a:endParaRPr>
          </a:p>
          <a:p>
            <a:pPr rtl="0">
              <a:spcBef>
                <a:spcPts val="0"/>
              </a:spcBef>
              <a:spcAft>
                <a:spcPts val="0"/>
              </a:spcAft>
            </a:pPr>
            <a:br>
              <a:rPr lang="es-ES" b="0" dirty="0">
                <a:effectLst/>
              </a:rPr>
            </a:br>
            <a:r>
              <a:rPr lang="es-ES" b="0" i="0" u="none" strike="noStrike" dirty="0">
                <a:solidFill>
                  <a:srgbClr val="000000"/>
                </a:solidFill>
                <a:effectLst/>
              </a:rPr>
              <a:t>Para poder </a:t>
            </a:r>
            <a:r>
              <a:rPr lang="es-ES" b="1" i="0" u="none" strike="noStrike" dirty="0">
                <a:solidFill>
                  <a:srgbClr val="FF0000"/>
                </a:solidFill>
                <a:effectLst/>
              </a:rPr>
              <a:t>estimar </a:t>
            </a:r>
            <a:r>
              <a:rPr lang="es-ES" b="1" i="0" u="none" strike="noStrike" dirty="0">
                <a:solidFill>
                  <a:srgbClr val="000000"/>
                </a:solidFill>
                <a:effectLst/>
              </a:rPr>
              <a:t>esta probabilidad (probabilidad empírica) </a:t>
            </a:r>
            <a:r>
              <a:rPr lang="es-ES" b="0" i="0" u="none" strike="noStrike" dirty="0">
                <a:solidFill>
                  <a:srgbClr val="000000"/>
                </a:solidFill>
                <a:effectLst/>
              </a:rPr>
              <a:t>se necesitan datos, por ejemplo, de un censo, y a partir de estos contar la cantidad de personas que tienen 60 años o más, y dividirla entre el total de la población.</a:t>
            </a:r>
            <a:endParaRPr lang="es-ES" b="0" dirty="0">
              <a:effectLst/>
            </a:endParaRPr>
          </a:p>
          <a:p>
            <a:pPr rtl="0">
              <a:spcBef>
                <a:spcPts val="0"/>
              </a:spcBef>
              <a:spcAft>
                <a:spcPts val="0"/>
              </a:spcAft>
            </a:pPr>
            <a:br>
              <a:rPr lang="es-ES" b="0" dirty="0">
                <a:effectLst/>
              </a:rPr>
            </a:br>
            <a:r>
              <a:rPr lang="es-ES" b="0" i="0" u="none" strike="noStrike" dirty="0">
                <a:solidFill>
                  <a:srgbClr val="000000"/>
                </a:solidFill>
                <a:effectLst/>
              </a:rPr>
              <a:t>Una parte importante del trabajo estadístico es justamente, de manera inductiva, es decir, desde los datos, la probabilidad teórica esperada. No obstante, en el mundo real existe la incertidumbre y la aleatoriedad, por lo que el recogimiento de datos no es perfecto, o fluctúa, pudiendo dar valores distintos a los esperados por la probabilidad teórica.</a:t>
            </a:r>
            <a:endParaRPr lang="es-ES" b="0" dirty="0">
              <a:effectLst/>
            </a:endParaRPr>
          </a:p>
          <a:p>
            <a:br>
              <a:rPr lang="es-ES" dirty="0"/>
            </a:br>
            <a:br>
              <a:rPr lang="es-ES" dirty="0"/>
            </a:br>
            <a:endParaRPr lang="es-CL" dirty="0"/>
          </a:p>
        </p:txBody>
      </p:sp>
      <p:pic>
        <p:nvPicPr>
          <p:cNvPr id="3074" name="Picture 2">
            <a:extLst>
              <a:ext uri="{FF2B5EF4-FFF2-40B4-BE49-F238E27FC236}">
                <a16:creationId xmlns:a16="http://schemas.microsoft.com/office/drawing/2014/main" id="{BF4D51B9-9688-3E14-9447-DBBF65608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330" y="4402393"/>
            <a:ext cx="3358210" cy="17904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36D5AB5C-17E7-24DA-C8B5-AFB5146F0F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4991" y="4385877"/>
            <a:ext cx="4348809" cy="2106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88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E8C43E-88AF-48B6-AC6B-4AA689CF9C1C}"/>
              </a:ext>
            </a:extLst>
          </p:cNvPr>
          <p:cNvPicPr>
            <a:picLocks noChangeAspect="1"/>
          </p:cNvPicPr>
          <p:nvPr/>
        </p:nvPicPr>
        <p:blipFill>
          <a:blip r:embed="rId2"/>
          <a:stretch>
            <a:fillRect/>
          </a:stretch>
        </p:blipFill>
        <p:spPr>
          <a:xfrm>
            <a:off x="316491" y="243564"/>
            <a:ext cx="11559018" cy="6370872"/>
          </a:xfrm>
          <a:prstGeom prst="rect">
            <a:avLst/>
          </a:prstGeom>
        </p:spPr>
      </p:pic>
      <p:sp>
        <p:nvSpPr>
          <p:cNvPr id="5" name="Título 4">
            <a:extLst>
              <a:ext uri="{FF2B5EF4-FFF2-40B4-BE49-F238E27FC236}">
                <a16:creationId xmlns:a16="http://schemas.microsoft.com/office/drawing/2014/main" id="{9871DEB1-E179-477A-91B0-F97DF7436D5A}"/>
              </a:ext>
            </a:extLst>
          </p:cNvPr>
          <p:cNvSpPr>
            <a:spLocks noGrp="1"/>
          </p:cNvSpPr>
          <p:nvPr>
            <p:ph type="title"/>
          </p:nvPr>
        </p:nvSpPr>
        <p:spPr>
          <a:ln w="38100">
            <a:solidFill>
              <a:schemeClr val="bg1"/>
            </a:solidFill>
          </a:ln>
        </p:spPr>
        <p:txBody>
          <a:bodyPr>
            <a:normAutofit/>
          </a:bodyPr>
          <a:lstStyle/>
          <a:p>
            <a:pPr algn="ctr"/>
            <a:r>
              <a:rPr lang="es-419" sz="2800" b="1" dirty="0">
                <a:solidFill>
                  <a:srgbClr val="002060"/>
                </a:solidFill>
              </a:rPr>
              <a:t>Unidad 4: Probabilidades</a:t>
            </a:r>
            <a:br>
              <a:rPr lang="es-ES" sz="3600" b="1" dirty="0">
                <a:solidFill>
                  <a:srgbClr val="002060"/>
                </a:solidFill>
              </a:rPr>
            </a:br>
            <a:r>
              <a:rPr lang="es-ES" sz="4000" b="1" dirty="0">
                <a:solidFill>
                  <a:srgbClr val="002060"/>
                </a:solidFill>
              </a:rPr>
              <a:t>Ejercicio 1</a:t>
            </a:r>
            <a:endParaRPr lang="es-419" sz="3600" b="1" dirty="0">
              <a:solidFill>
                <a:srgbClr val="002060"/>
              </a:solidFill>
            </a:endParaRPr>
          </a:p>
        </p:txBody>
      </p:sp>
      <p:sp>
        <p:nvSpPr>
          <p:cNvPr id="2" name="Marcador de contenido 1">
            <a:extLst>
              <a:ext uri="{FF2B5EF4-FFF2-40B4-BE49-F238E27FC236}">
                <a16:creationId xmlns:a16="http://schemas.microsoft.com/office/drawing/2014/main" id="{FF27D110-8DDA-4BF0-BC8E-0E192F9B6DEC}"/>
              </a:ext>
            </a:extLst>
          </p:cNvPr>
          <p:cNvSpPr>
            <a:spLocks noGrp="1"/>
          </p:cNvSpPr>
          <p:nvPr>
            <p:ph idx="1"/>
          </p:nvPr>
        </p:nvSpPr>
        <p:spPr>
          <a:ln>
            <a:solidFill>
              <a:schemeClr val="bg1"/>
            </a:solidFill>
          </a:ln>
        </p:spPr>
        <p:txBody>
          <a:bodyPr anchor="t">
            <a:normAutofit/>
          </a:bodyPr>
          <a:lstStyle/>
          <a:p>
            <a:pPr marL="0" indent="0" algn="just">
              <a:spcBef>
                <a:spcPts val="0"/>
              </a:spcBef>
              <a:buNone/>
            </a:pPr>
            <a:r>
              <a:rPr lang="es-ES" sz="1800" i="0" u="none" strike="noStrike" cap="none" dirty="0">
                <a:solidFill>
                  <a:schemeClr val="dk1"/>
                </a:solidFill>
                <a:ea typeface="Calibri"/>
                <a:cs typeface="Arial" panose="020B0604020202020204" pitchFamily="34" charset="0"/>
                <a:sym typeface="Calibri"/>
              </a:rPr>
              <a:t>Toma una moneda cualquiera, ya sea física o un lanzador de monedas de online, lánzala 10 veces y cuenta la cantidad de caras. La probabilidad teórica nos dice que de 10 lanzamientos, exactamente 5 debieran ser cara. Repite el ejercicio de lanzamiento un par de veces (puedes hacerlo en compañía de otra persona). Notarás que en ciertos momentos obtendrás 6 caras, o 4, o a veces menos.</a:t>
            </a:r>
          </a:p>
          <a:p>
            <a:pPr marL="0" indent="0" algn="just">
              <a:spcBef>
                <a:spcPts val="0"/>
              </a:spcBef>
              <a:buNone/>
            </a:pPr>
            <a:r>
              <a:rPr lang="es-ES" sz="1800" i="0" u="none" strike="noStrike" cap="none" dirty="0">
                <a:solidFill>
                  <a:schemeClr val="dk1"/>
                </a:solidFill>
                <a:ea typeface="Calibri"/>
                <a:cs typeface="Arial" panose="020B0604020202020204" pitchFamily="34" charset="0"/>
                <a:sym typeface="Calibri"/>
              </a:rPr>
              <a:t>Dale un par de vueltas, y luego elige cuál de estas afirmaciones te parece más convincente</a:t>
            </a:r>
          </a:p>
          <a:p>
            <a:pPr marL="0" indent="0" algn="just" rtl="0">
              <a:spcBef>
                <a:spcPts val="0"/>
              </a:spcBef>
              <a:spcAft>
                <a:spcPts val="0"/>
              </a:spcAft>
              <a:buNone/>
            </a:pPr>
            <a:endParaRPr lang="es-419" sz="1800" dirty="0">
              <a:solidFill>
                <a:schemeClr val="tx1">
                  <a:lumMod val="95000"/>
                  <a:lumOff val="5000"/>
                </a:schemeClr>
              </a:solidFill>
              <a:cs typeface="Arial" panose="020B0604020202020204" pitchFamily="34" charset="0"/>
            </a:endParaRPr>
          </a:p>
          <a:p>
            <a:pPr marL="0" indent="0" algn="just" rtl="0">
              <a:spcBef>
                <a:spcPts val="0"/>
              </a:spcBef>
              <a:spcAft>
                <a:spcPts val="0"/>
              </a:spcAft>
              <a:buNone/>
            </a:pPr>
            <a:endParaRPr lang="es-419" sz="1800" dirty="0">
              <a:solidFill>
                <a:schemeClr val="tx1">
                  <a:lumMod val="95000"/>
                  <a:lumOff val="5000"/>
                </a:schemeClr>
              </a:solidFill>
              <a:cs typeface="Arial" panose="020B0604020202020204" pitchFamily="34" charset="0"/>
            </a:endParaRPr>
          </a:p>
          <a:p>
            <a:pPr marL="0" indent="0" algn="just" rtl="0">
              <a:spcBef>
                <a:spcPts val="0"/>
              </a:spcBef>
              <a:spcAft>
                <a:spcPts val="0"/>
              </a:spcAft>
              <a:buNone/>
            </a:pPr>
            <a:endParaRPr lang="es-419" sz="1800" i="0" u="none" strike="noStrike" dirty="0">
              <a:solidFill>
                <a:schemeClr val="tx1">
                  <a:lumMod val="95000"/>
                  <a:lumOff val="5000"/>
                </a:schemeClr>
              </a:solidFill>
              <a:effectLst/>
              <a:cs typeface="Arial" panose="020B0604020202020204" pitchFamily="34" charset="0"/>
            </a:endParaRPr>
          </a:p>
          <a:p>
            <a:pPr marL="457200" indent="-457200" algn="just" rtl="0">
              <a:spcBef>
                <a:spcPts val="0"/>
              </a:spcBef>
              <a:spcAft>
                <a:spcPts val="0"/>
              </a:spcAft>
              <a:buFont typeface="+mj-lt"/>
              <a:buAutoNum type="alphaUcPeriod"/>
            </a:pPr>
            <a:r>
              <a:rPr lang="es-ES" sz="1800" i="0" u="none" strike="noStrike" dirty="0">
                <a:solidFill>
                  <a:schemeClr val="tx1">
                    <a:lumMod val="95000"/>
                    <a:lumOff val="5000"/>
                  </a:schemeClr>
                </a:solidFill>
                <a:effectLst/>
                <a:cs typeface="Arial" panose="020B0604020202020204" pitchFamily="34" charset="0"/>
              </a:rPr>
              <a:t>El algoritmo o mi forma de lanzamiento de la moneda estaba cargado, y por eso daba distinto.</a:t>
            </a:r>
          </a:p>
          <a:p>
            <a:pPr marL="457200" indent="-457200" algn="just" rtl="0">
              <a:spcBef>
                <a:spcPts val="0"/>
              </a:spcBef>
              <a:spcAft>
                <a:spcPts val="0"/>
              </a:spcAft>
              <a:buFont typeface="+mj-lt"/>
              <a:buAutoNum type="alphaUcPeriod"/>
            </a:pPr>
            <a:r>
              <a:rPr lang="es-ES" sz="1800" i="0" u="none" strike="noStrike" dirty="0">
                <a:solidFill>
                  <a:schemeClr val="tx1">
                    <a:lumMod val="95000"/>
                    <a:lumOff val="5000"/>
                  </a:schemeClr>
                </a:solidFill>
                <a:effectLst/>
                <a:cs typeface="Arial" panose="020B0604020202020204" pitchFamily="34" charset="0"/>
              </a:rPr>
              <a:t>La deducción de la probabilidad teórica está equivocada</a:t>
            </a:r>
          </a:p>
          <a:p>
            <a:pPr marL="457200" indent="-457200" algn="just" rtl="0">
              <a:spcBef>
                <a:spcPts val="0"/>
              </a:spcBef>
              <a:spcAft>
                <a:spcPts val="0"/>
              </a:spcAft>
              <a:buFont typeface="+mj-lt"/>
              <a:buAutoNum type="alphaUcPeriod"/>
            </a:pPr>
            <a:r>
              <a:rPr lang="es-ES" sz="1800" dirty="0">
                <a:solidFill>
                  <a:schemeClr val="tx1">
                    <a:lumMod val="95000"/>
                    <a:lumOff val="5000"/>
                  </a:schemeClr>
                </a:solidFill>
                <a:cs typeface="Arial" panose="020B0604020202020204" pitchFamily="34" charset="0"/>
              </a:rPr>
              <a:t>Tal vez la probabilidad empírica converge a la probabilidad teórica en varios lanzamientos</a:t>
            </a:r>
          </a:p>
          <a:p>
            <a:pPr marL="457200" indent="-457200" algn="just" rtl="0">
              <a:spcBef>
                <a:spcPts val="0"/>
              </a:spcBef>
              <a:spcAft>
                <a:spcPts val="0"/>
              </a:spcAft>
              <a:buFont typeface="+mj-lt"/>
              <a:buAutoNum type="alphaUcPeriod"/>
            </a:pPr>
            <a:r>
              <a:rPr lang="es-ES" sz="1800" b="0" i="0" u="none" strike="noStrike" dirty="0">
                <a:solidFill>
                  <a:srgbClr val="000000"/>
                </a:solidFill>
                <a:effectLst/>
                <a:latin typeface="Calibri" panose="020F0502020204030204" pitchFamily="34" charset="0"/>
              </a:rPr>
              <a:t>Puede que el viento u otra variable del entorno produjera esas diferencias</a:t>
            </a:r>
          </a:p>
          <a:p>
            <a:pPr marL="457200" indent="-457200" algn="just" rtl="0">
              <a:spcBef>
                <a:spcPts val="0"/>
              </a:spcBef>
              <a:spcAft>
                <a:spcPts val="0"/>
              </a:spcAft>
              <a:buFont typeface="+mj-lt"/>
              <a:buAutoNum type="alphaUcPeriod"/>
            </a:pPr>
            <a:endParaRPr lang="es-ES" sz="1800" dirty="0">
              <a:solidFill>
                <a:srgbClr val="000000"/>
              </a:solidFill>
              <a:latin typeface="Calibri" panose="020F0502020204030204" pitchFamily="34" charset="0"/>
              <a:cs typeface="Arial" panose="020B0604020202020204" pitchFamily="34" charset="0"/>
            </a:endParaRPr>
          </a:p>
          <a:p>
            <a:pPr marL="457200" indent="-457200" algn="just" rtl="0">
              <a:spcBef>
                <a:spcPts val="0"/>
              </a:spcBef>
              <a:spcAft>
                <a:spcPts val="0"/>
              </a:spcAft>
              <a:buFont typeface="+mj-lt"/>
              <a:buAutoNum type="alphaUcPeriod"/>
            </a:pPr>
            <a:endParaRPr lang="es-ES" sz="1800" dirty="0">
              <a:solidFill>
                <a:srgbClr val="000000"/>
              </a:solidFill>
              <a:latin typeface="Calibri" panose="020F0502020204030204" pitchFamily="34" charset="0"/>
              <a:cs typeface="Arial" panose="020B0604020202020204" pitchFamily="34" charset="0"/>
            </a:endParaRPr>
          </a:p>
          <a:p>
            <a:pPr marL="0" indent="0" algn="ctr" rtl="0">
              <a:spcBef>
                <a:spcPts val="0"/>
              </a:spcBef>
              <a:spcAft>
                <a:spcPts val="0"/>
              </a:spcAft>
              <a:buNone/>
            </a:pPr>
            <a:r>
              <a:rPr lang="es-ES" sz="1800" b="1" dirty="0">
                <a:latin typeface="Calibri" panose="020F0502020204030204" pitchFamily="34" charset="0"/>
                <a:cs typeface="Arial" panose="020B0604020202020204" pitchFamily="34" charset="0"/>
              </a:rPr>
              <a:t>Ver ejemplo de lanzador de moneda online </a:t>
            </a:r>
            <a:r>
              <a:rPr lang="es-ES" sz="1800" b="1" dirty="0">
                <a:solidFill>
                  <a:schemeClr val="accent6"/>
                </a:solidFill>
                <a:latin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AQUÍ</a:t>
            </a:r>
            <a:endParaRPr lang="es-ES" sz="1800" b="1" dirty="0">
              <a:solidFill>
                <a:schemeClr val="accent6"/>
              </a:solidFill>
              <a:cs typeface="Arial" panose="020B0604020202020204" pitchFamily="34" charset="0"/>
            </a:endParaRPr>
          </a:p>
        </p:txBody>
      </p:sp>
    </p:spTree>
    <p:extLst>
      <p:ext uri="{BB962C8B-B14F-4D97-AF65-F5344CB8AC3E}">
        <p14:creationId xmlns:p14="http://schemas.microsoft.com/office/powerpoint/2010/main" val="160935390"/>
      </p:ext>
    </p:extLst>
  </p:cSld>
  <p:clrMapOvr>
    <a:masterClrMapping/>
  </p:clrMapOvr>
</p:sld>
</file>

<file path=ppt/theme/theme1.xml><?xml version="1.0" encoding="utf-8"?>
<a:theme xmlns:a="http://schemas.openxmlformats.org/drawingml/2006/main" name="Tema de Office">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2274</Words>
  <Application>Microsoft Office PowerPoint</Application>
  <PresentationFormat>Panorámica</PresentationFormat>
  <Paragraphs>186</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Tema de Office</vt:lpstr>
      <vt:lpstr>Presentación de PowerPoint</vt:lpstr>
      <vt:lpstr>Mapa de contenidos:</vt:lpstr>
      <vt:lpstr>UNIDAD 4:  PROBABILIDADES </vt:lpstr>
      <vt:lpstr>Unidad 4 Introducción </vt:lpstr>
      <vt:lpstr>Unidad 4: Probabilidades </vt:lpstr>
      <vt:lpstr>Unidad 4: Probabilidades Probabilidad </vt:lpstr>
      <vt:lpstr>Unidad 4: Probabilidades Probabilidad teórica </vt:lpstr>
      <vt:lpstr>Unidad 4: Probabilidades Probabilidad empírica  </vt:lpstr>
      <vt:lpstr>Unidad 4: Probabilidades Ejercicio 1</vt:lpstr>
      <vt:lpstr>Unidad 4: Probabilidades Ejercicio 1</vt:lpstr>
      <vt:lpstr>Unidad 4: Probabilidades Ley de los grandes números </vt:lpstr>
      <vt:lpstr>Unidad 4: Probabilidades Ley de los grandes números </vt:lpstr>
      <vt:lpstr>Unidad 4: Probabilidades Ley de los grandes números </vt:lpstr>
      <vt:lpstr>Unidad 4: Probabilidades Ley de los grandes números </vt:lpstr>
      <vt:lpstr>Unidad 4: Probabilidades Ejercicio 2</vt:lpstr>
      <vt:lpstr>Unidad 4: Probabilidades Ejercicio 2</vt:lpstr>
      <vt:lpstr>Unidad 4: Probabilidades Ley de los grandes números - Bonus </vt:lpstr>
      <vt:lpstr>Unidad 4: Probabilidades Cierre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francisca ruiz</dc:creator>
  <cp:lastModifiedBy>ucorp 07</cp:lastModifiedBy>
  <cp:revision>4</cp:revision>
  <dcterms:created xsi:type="dcterms:W3CDTF">2022-01-13T14:01:57Z</dcterms:created>
  <dcterms:modified xsi:type="dcterms:W3CDTF">2023-01-17T13:43:31Z</dcterms:modified>
</cp:coreProperties>
</file>