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kdCGg0jk7Xd1fLcHbgn+BlJIJ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1" name="Shape 21"/>
        <p:cNvGrpSpPr/>
        <p:nvPr/>
      </p:nvGrpSpPr>
      <p:grpSpPr>
        <a:xfrm>
          <a:off x="0" y="0"/>
          <a:ext cx="0" cy="0"/>
          <a:chOff x="0" y="0"/>
          <a:chExt cx="0" cy="0"/>
        </a:xfrm>
      </p:grpSpPr>
      <p:sp>
        <p:nvSpPr>
          <p:cNvPr id="22" name="Google Shape;2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4" name="Shape 34"/>
        <p:cNvGrpSpPr/>
        <p:nvPr/>
      </p:nvGrpSpPr>
      <p:grpSpPr>
        <a:xfrm>
          <a:off x="0" y="0"/>
          <a:ext cx="0" cy="0"/>
          <a:chOff x="0" y="0"/>
          <a:chExt cx="0" cy="0"/>
        </a:xfrm>
      </p:grpSpPr>
      <p:sp>
        <p:nvSpPr>
          <p:cNvPr id="35" name="Google Shape;35;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p:nvPr>
            <p:ph idx="2" type="pic"/>
          </p:nvPr>
        </p:nvSpPr>
        <p:spPr>
          <a:xfrm>
            <a:off x="5183188" y="987425"/>
            <a:ext cx="6172200" cy="4873625"/>
          </a:xfrm>
          <a:prstGeom prst="rect">
            <a:avLst/>
          </a:prstGeom>
          <a:noFill/>
          <a:ln>
            <a:noFill/>
          </a:ln>
        </p:spPr>
      </p:sp>
      <p:sp>
        <p:nvSpPr>
          <p:cNvPr id="68" name="Google Shape;68;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23A57"/>
            </a:gs>
            <a:gs pos="25000">
              <a:srgbClr val="523A57"/>
            </a:gs>
            <a:gs pos="42000">
              <a:srgbClr val="C8912D"/>
            </a:gs>
            <a:gs pos="58000">
              <a:srgbClr val="865E5E"/>
            </a:gs>
            <a:gs pos="74000">
              <a:srgbClr val="272763"/>
            </a:gs>
            <a:gs pos="100000">
              <a:srgbClr val="272763"/>
            </a:gs>
          </a:gsLst>
          <a:lin ang="19199999" scaled="0"/>
        </a:gra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7.png"/><Relationship Id="rId5" Type="http://schemas.openxmlformats.org/officeDocument/2006/relationships/image" Target="../media/image20.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4.png"/><Relationship Id="rId5"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hyperlink" Target="https://drive.google.com/file/d/1jgaQGBi5HjCUPKwpXJ_Sz69AsNjxamAV/vi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hyperlink" Target="https://drive.google.com/file/d/1I0y1dRYMb6ThbcDomF8OJW0n6zzSmshF/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pic>
        <p:nvPicPr>
          <p:cNvPr id="89" name="Google Shape;89;p1"/>
          <p:cNvPicPr preferRelativeResize="0"/>
          <p:nvPr/>
        </p:nvPicPr>
        <p:blipFill rotWithShape="1">
          <a:blip r:embed="rId3">
            <a:alphaModFix/>
          </a:blip>
          <a:srcRect b="0" l="0" r="0" t="0"/>
          <a:stretch/>
        </p:blipFill>
        <p:spPr>
          <a:xfrm>
            <a:off x="317917" y="245954"/>
            <a:ext cx="11556165" cy="6366092"/>
          </a:xfrm>
          <a:prstGeom prst="rect">
            <a:avLst/>
          </a:prstGeom>
          <a:noFill/>
          <a:ln>
            <a:noFill/>
          </a:ln>
        </p:spPr>
      </p:pic>
      <p:pic>
        <p:nvPicPr>
          <p:cNvPr id="90" name="Google Shape;90;p1"/>
          <p:cNvPicPr preferRelativeResize="0"/>
          <p:nvPr/>
        </p:nvPicPr>
        <p:blipFill rotWithShape="1">
          <a:blip r:embed="rId4">
            <a:alphaModFix/>
          </a:blip>
          <a:srcRect b="0" l="0" r="0" t="0"/>
          <a:stretch/>
        </p:blipFill>
        <p:spPr>
          <a:xfrm>
            <a:off x="578815" y="412117"/>
            <a:ext cx="3029975" cy="1420491"/>
          </a:xfrm>
          <a:prstGeom prst="rect">
            <a:avLst/>
          </a:prstGeom>
          <a:noFill/>
          <a:ln>
            <a:noFill/>
          </a:ln>
        </p:spPr>
      </p:pic>
      <p:pic>
        <p:nvPicPr>
          <p:cNvPr id="91" name="Google Shape;91;p1"/>
          <p:cNvPicPr preferRelativeResize="0"/>
          <p:nvPr/>
        </p:nvPicPr>
        <p:blipFill rotWithShape="1">
          <a:blip r:embed="rId5">
            <a:alphaModFix/>
          </a:blip>
          <a:srcRect b="0" l="0" r="0" t="0"/>
          <a:stretch/>
        </p:blipFill>
        <p:spPr>
          <a:xfrm>
            <a:off x="9177542" y="184469"/>
            <a:ext cx="2828789" cy="1481456"/>
          </a:xfrm>
          <a:prstGeom prst="rect">
            <a:avLst/>
          </a:prstGeom>
          <a:noFill/>
          <a:ln>
            <a:noFill/>
          </a:ln>
        </p:spPr>
      </p:pic>
      <p:sp>
        <p:nvSpPr>
          <p:cNvPr id="92" name="Google Shape;92;p1"/>
          <p:cNvSpPr txBox="1"/>
          <p:nvPr/>
        </p:nvSpPr>
        <p:spPr>
          <a:xfrm>
            <a:off x="2049749" y="1727410"/>
            <a:ext cx="8092500" cy="1830701"/>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6600"/>
              <a:buFont typeface="Arial"/>
              <a:buNone/>
            </a:pPr>
            <a:r>
              <a:rPr b="0" i="0" lang="es-ES" sz="4000" u="none" cap="none" strike="noStrike">
                <a:solidFill>
                  <a:srgbClr val="272763"/>
                </a:solidFill>
                <a:latin typeface="Calibri"/>
                <a:ea typeface="Calibri"/>
                <a:cs typeface="Calibri"/>
                <a:sym typeface="Calibri"/>
              </a:rPr>
              <a:t>Curso: </a:t>
            </a:r>
            <a:endParaRPr/>
          </a:p>
          <a:p>
            <a:pPr indent="0" lvl="0" marL="0" marR="0" rtl="0" algn="ctr">
              <a:lnSpc>
                <a:spcPct val="100000"/>
              </a:lnSpc>
              <a:spcBef>
                <a:spcPts val="0"/>
              </a:spcBef>
              <a:spcAft>
                <a:spcPts val="0"/>
              </a:spcAft>
              <a:buClr>
                <a:srgbClr val="000000"/>
              </a:buClr>
              <a:buSzPts val="6600"/>
              <a:buFont typeface="Arial"/>
              <a:buNone/>
            </a:pPr>
            <a:r>
              <a:rPr b="1" i="0" lang="es-ES" sz="4000" u="none" cap="none" strike="noStrike">
                <a:solidFill>
                  <a:srgbClr val="272763"/>
                </a:solidFill>
                <a:latin typeface="Calibri"/>
                <a:ea typeface="Calibri"/>
                <a:cs typeface="Calibri"/>
                <a:sym typeface="Calibri"/>
              </a:rPr>
              <a:t>Introducción a la Analítica de datos con Python</a:t>
            </a:r>
            <a:endParaRPr b="0" i="0" sz="700" u="none" cap="none" strike="noStrike">
              <a:solidFill>
                <a:srgbClr val="272763"/>
              </a:solidFill>
              <a:latin typeface="Arial"/>
              <a:ea typeface="Arial"/>
              <a:cs typeface="Arial"/>
              <a:sym typeface="Arial"/>
            </a:endParaRPr>
          </a:p>
        </p:txBody>
      </p:sp>
      <p:pic>
        <p:nvPicPr>
          <p:cNvPr id="93" name="Google Shape;93;p1"/>
          <p:cNvPicPr preferRelativeResize="0"/>
          <p:nvPr/>
        </p:nvPicPr>
        <p:blipFill rotWithShape="1">
          <a:blip r:embed="rId6">
            <a:alphaModFix/>
          </a:blip>
          <a:srcRect b="0" l="0" r="0" t="0"/>
          <a:stretch/>
        </p:blipFill>
        <p:spPr>
          <a:xfrm>
            <a:off x="4784058" y="4120100"/>
            <a:ext cx="2623881" cy="14759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0"/>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70" name="Google Shape;170;p10"/>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5: Manipulando hojas de cálculo en Python</a:t>
            </a:r>
            <a:br>
              <a:rPr b="1" lang="es-ES" sz="3600">
                <a:solidFill>
                  <a:srgbClr val="002060"/>
                </a:solidFill>
              </a:rPr>
            </a:br>
            <a:r>
              <a:rPr b="1" lang="es-ES" sz="4000">
                <a:solidFill>
                  <a:srgbClr val="002060"/>
                </a:solidFill>
              </a:rPr>
              <a:t>Manipular tablas de datos </a:t>
            </a:r>
            <a:endParaRPr b="1" sz="3600">
              <a:solidFill>
                <a:srgbClr val="002060"/>
              </a:solidFill>
            </a:endParaRPr>
          </a:p>
        </p:txBody>
      </p:sp>
      <p:sp>
        <p:nvSpPr>
          <p:cNvPr id="171" name="Google Shape;171;p10"/>
          <p:cNvSpPr txBox="1"/>
          <p:nvPr/>
        </p:nvSpPr>
        <p:spPr>
          <a:xfrm>
            <a:off x="463826" y="1690688"/>
            <a:ext cx="11264348"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ES" sz="1800" u="none" strike="noStrike">
                <a:solidFill>
                  <a:srgbClr val="000000"/>
                </a:solidFill>
                <a:latin typeface="Calibri"/>
                <a:ea typeface="Calibri"/>
                <a:cs typeface="Calibri"/>
                <a:sym typeface="Calibri"/>
              </a:rPr>
              <a:t>Ya habiendo importado el archivo, podemos explorar qué datos tiene, y qué información podemos obtener. Por ejemplo, podemos explorar sus columnas y filas, para lo cual simplemente podemos imprimir la tabla desde la consola de Python.</a:t>
            </a:r>
            <a:endParaRPr b="0" i="0" sz="1800" u="none" cap="none" strike="noStrike">
              <a:solidFill>
                <a:schemeClr val="dk1"/>
              </a:solidFill>
              <a:latin typeface="Arial"/>
              <a:ea typeface="Arial"/>
              <a:cs typeface="Arial"/>
              <a:sym typeface="Arial"/>
            </a:endParaRPr>
          </a:p>
        </p:txBody>
      </p:sp>
      <p:pic>
        <p:nvPicPr>
          <p:cNvPr id="172" name="Google Shape;172;p10"/>
          <p:cNvPicPr preferRelativeResize="0"/>
          <p:nvPr/>
        </p:nvPicPr>
        <p:blipFill rotWithShape="1">
          <a:blip r:embed="rId4">
            <a:alphaModFix/>
          </a:blip>
          <a:srcRect b="0" l="0" r="0" t="0"/>
          <a:stretch/>
        </p:blipFill>
        <p:spPr>
          <a:xfrm>
            <a:off x="744034" y="2609839"/>
            <a:ext cx="5229225" cy="2223096"/>
          </a:xfrm>
          <a:prstGeom prst="rect">
            <a:avLst/>
          </a:prstGeom>
          <a:noFill/>
          <a:ln>
            <a:noFill/>
          </a:ln>
        </p:spPr>
      </p:pic>
      <p:sp>
        <p:nvSpPr>
          <p:cNvPr id="173" name="Google Shape;173;p10"/>
          <p:cNvSpPr txBox="1"/>
          <p:nvPr/>
        </p:nvSpPr>
        <p:spPr>
          <a:xfrm>
            <a:off x="6218742" y="3136612"/>
            <a:ext cx="553402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600" u="none" strike="noStrike">
                <a:solidFill>
                  <a:srgbClr val="000000"/>
                </a:solidFill>
                <a:latin typeface="Calibri"/>
                <a:ea typeface="Calibri"/>
                <a:cs typeface="Calibri"/>
                <a:sym typeface="Calibri"/>
              </a:rPr>
              <a:t>*Recomendamos descargar el script de la unidad e ir ejecutándolo en paralelo al curso.</a:t>
            </a:r>
            <a:endParaRPr b="1" sz="1600">
              <a:solidFill>
                <a:schemeClr val="dk1"/>
              </a:solidFill>
              <a:latin typeface="Calibri"/>
              <a:ea typeface="Calibri"/>
              <a:cs typeface="Calibri"/>
              <a:sym typeface="Calibri"/>
            </a:endParaRPr>
          </a:p>
        </p:txBody>
      </p:sp>
      <p:sp>
        <p:nvSpPr>
          <p:cNvPr id="174" name="Google Shape;174;p10"/>
          <p:cNvSpPr txBox="1"/>
          <p:nvPr/>
        </p:nvSpPr>
        <p:spPr>
          <a:xfrm>
            <a:off x="463826" y="4860735"/>
            <a:ext cx="1126434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También podemos imprimir las primeras filas usando el método “head()”, por ejemplo, mirando solo las primeras 3 filas.</a:t>
            </a:r>
            <a:endParaRPr sz="1800">
              <a:solidFill>
                <a:schemeClr val="dk1"/>
              </a:solidFill>
              <a:latin typeface="Calibri"/>
              <a:ea typeface="Calibri"/>
              <a:cs typeface="Calibri"/>
              <a:sym typeface="Calibri"/>
            </a:endParaRPr>
          </a:p>
        </p:txBody>
      </p:sp>
      <p:pic>
        <p:nvPicPr>
          <p:cNvPr id="175" name="Google Shape;175;p10"/>
          <p:cNvPicPr preferRelativeResize="0"/>
          <p:nvPr/>
        </p:nvPicPr>
        <p:blipFill rotWithShape="1">
          <a:blip r:embed="rId5">
            <a:alphaModFix/>
          </a:blip>
          <a:srcRect b="0" l="0" r="0" t="0"/>
          <a:stretch/>
        </p:blipFill>
        <p:spPr>
          <a:xfrm>
            <a:off x="3505199" y="5245212"/>
            <a:ext cx="5181600" cy="121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1"/>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81" name="Google Shape;181;p11"/>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5: Manipulando hojas de cálculo en Python</a:t>
            </a:r>
            <a:br>
              <a:rPr b="1" lang="es-ES" sz="3600">
                <a:solidFill>
                  <a:srgbClr val="002060"/>
                </a:solidFill>
              </a:rPr>
            </a:br>
            <a:r>
              <a:rPr b="1" lang="es-ES" sz="4000">
                <a:solidFill>
                  <a:srgbClr val="002060"/>
                </a:solidFill>
              </a:rPr>
              <a:t>Manipular tablas de datos </a:t>
            </a:r>
            <a:endParaRPr b="1" sz="3600">
              <a:solidFill>
                <a:srgbClr val="002060"/>
              </a:solidFill>
            </a:endParaRPr>
          </a:p>
        </p:txBody>
      </p:sp>
      <p:sp>
        <p:nvSpPr>
          <p:cNvPr id="182" name="Google Shape;182;p11"/>
          <p:cNvSpPr txBox="1"/>
          <p:nvPr/>
        </p:nvSpPr>
        <p:spPr>
          <a:xfrm>
            <a:off x="383532" y="1690688"/>
            <a:ext cx="114249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Por último, podemos usar las funcionalidades de Spyder, mirando una reconstrucción tipo Excel de los datos, haciendo doble clic en la variable desde el explorador de variables.</a:t>
            </a:r>
            <a:endParaRPr sz="1800">
              <a:solidFill>
                <a:schemeClr val="dk1"/>
              </a:solidFill>
              <a:latin typeface="Calibri"/>
              <a:ea typeface="Calibri"/>
              <a:cs typeface="Calibri"/>
              <a:sym typeface="Calibri"/>
            </a:endParaRPr>
          </a:p>
        </p:txBody>
      </p:sp>
      <p:pic>
        <p:nvPicPr>
          <p:cNvPr id="183" name="Google Shape;183;p11"/>
          <p:cNvPicPr preferRelativeResize="0"/>
          <p:nvPr/>
        </p:nvPicPr>
        <p:blipFill rotWithShape="1">
          <a:blip r:embed="rId4">
            <a:alphaModFix/>
          </a:blip>
          <a:srcRect b="0" l="0" r="0" t="0"/>
          <a:stretch/>
        </p:blipFill>
        <p:spPr>
          <a:xfrm>
            <a:off x="476297" y="2337019"/>
            <a:ext cx="5182381" cy="2437376"/>
          </a:xfrm>
          <a:prstGeom prst="rect">
            <a:avLst/>
          </a:prstGeom>
          <a:noFill/>
          <a:ln>
            <a:noFill/>
          </a:ln>
        </p:spPr>
      </p:pic>
      <p:cxnSp>
        <p:nvCxnSpPr>
          <p:cNvPr id="184" name="Google Shape;184;p11"/>
          <p:cNvCxnSpPr/>
          <p:nvPr/>
        </p:nvCxnSpPr>
        <p:spPr>
          <a:xfrm rot="10800000">
            <a:off x="1351722" y="3016251"/>
            <a:ext cx="106017" cy="646331"/>
          </a:xfrm>
          <a:prstGeom prst="straightConnector1">
            <a:avLst/>
          </a:prstGeom>
          <a:noFill/>
          <a:ln cap="flat" cmpd="sng" w="38100">
            <a:solidFill>
              <a:srgbClr val="FF0000"/>
            </a:solidFill>
            <a:prstDash val="solid"/>
            <a:miter lim="800000"/>
            <a:headEnd len="sm" w="sm" type="none"/>
            <a:tailEnd len="med" w="med" type="triangle"/>
          </a:ln>
        </p:spPr>
      </p:cxnSp>
      <p:cxnSp>
        <p:nvCxnSpPr>
          <p:cNvPr id="185" name="Google Shape;185;p11"/>
          <p:cNvCxnSpPr/>
          <p:nvPr/>
        </p:nvCxnSpPr>
        <p:spPr>
          <a:xfrm>
            <a:off x="2623930" y="3784143"/>
            <a:ext cx="0" cy="655335"/>
          </a:xfrm>
          <a:prstGeom prst="straightConnector1">
            <a:avLst/>
          </a:prstGeom>
          <a:noFill/>
          <a:ln cap="flat" cmpd="sng" w="38100">
            <a:solidFill>
              <a:srgbClr val="FF0000"/>
            </a:solidFill>
            <a:prstDash val="solid"/>
            <a:miter lim="800000"/>
            <a:headEnd len="sm" w="sm" type="none"/>
            <a:tailEnd len="med" w="med" type="triangle"/>
          </a:ln>
        </p:spPr>
      </p:cxnSp>
      <p:pic>
        <p:nvPicPr>
          <p:cNvPr id="186" name="Google Shape;186;p11"/>
          <p:cNvPicPr preferRelativeResize="0"/>
          <p:nvPr/>
        </p:nvPicPr>
        <p:blipFill rotWithShape="1">
          <a:blip r:embed="rId5">
            <a:alphaModFix/>
          </a:blip>
          <a:srcRect b="0" l="0" r="0" t="0"/>
          <a:stretch/>
        </p:blipFill>
        <p:spPr>
          <a:xfrm>
            <a:off x="6095999" y="2052144"/>
            <a:ext cx="5455980" cy="3414091"/>
          </a:xfrm>
          <a:prstGeom prst="rect">
            <a:avLst/>
          </a:prstGeom>
          <a:noFill/>
          <a:ln>
            <a:noFill/>
          </a:ln>
        </p:spPr>
      </p:pic>
      <p:sp>
        <p:nvSpPr>
          <p:cNvPr id="187" name="Google Shape;187;p11"/>
          <p:cNvSpPr txBox="1"/>
          <p:nvPr/>
        </p:nvSpPr>
        <p:spPr>
          <a:xfrm>
            <a:off x="429914" y="5817753"/>
            <a:ext cx="113321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Al hacer doble clic se despliega una ventana con un explorador, el cual ofrece una perspectiva más general de los datos.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12"/>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93" name="Google Shape;193;p12"/>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5: Manipulando hojas de cálculo en Python</a:t>
            </a:r>
            <a:br>
              <a:rPr b="1" lang="es-ES" sz="3600">
                <a:solidFill>
                  <a:srgbClr val="002060"/>
                </a:solidFill>
              </a:rPr>
            </a:br>
            <a:r>
              <a:rPr b="1" lang="es-ES" sz="4000">
                <a:solidFill>
                  <a:srgbClr val="002060"/>
                </a:solidFill>
              </a:rPr>
              <a:t>Manipular tablas de datos </a:t>
            </a:r>
            <a:endParaRPr b="1" sz="3600">
              <a:solidFill>
                <a:srgbClr val="002060"/>
              </a:solidFill>
            </a:endParaRPr>
          </a:p>
        </p:txBody>
      </p:sp>
      <p:sp>
        <p:nvSpPr>
          <p:cNvPr id="194" name="Google Shape;194;p12"/>
          <p:cNvSpPr txBox="1"/>
          <p:nvPr/>
        </p:nvSpPr>
        <p:spPr>
          <a:xfrm>
            <a:off x="316491" y="1690688"/>
            <a:ext cx="115590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También podemos explorar la tabla y recuperar distintos datos. Por ejemplo, si queremos ver una columna específica, podemos hacerlo de estas dos formas:</a:t>
            </a:r>
            <a:endParaRPr b="0" sz="1800">
              <a:solidFill>
                <a:schemeClr val="dk1"/>
              </a:solidFill>
              <a:latin typeface="Calibri"/>
              <a:ea typeface="Calibri"/>
              <a:cs typeface="Calibri"/>
              <a:sym typeface="Calibri"/>
            </a:endParaRPr>
          </a:p>
        </p:txBody>
      </p:sp>
      <p:pic>
        <p:nvPicPr>
          <p:cNvPr id="195" name="Google Shape;195;p12"/>
          <p:cNvPicPr preferRelativeResize="0"/>
          <p:nvPr/>
        </p:nvPicPr>
        <p:blipFill rotWithShape="1">
          <a:blip r:embed="rId4">
            <a:alphaModFix/>
          </a:blip>
          <a:srcRect b="0" l="0" r="0" t="0"/>
          <a:stretch/>
        </p:blipFill>
        <p:spPr>
          <a:xfrm>
            <a:off x="2095293" y="2314668"/>
            <a:ext cx="2886075" cy="2057400"/>
          </a:xfrm>
          <a:prstGeom prst="rect">
            <a:avLst/>
          </a:prstGeom>
          <a:noFill/>
          <a:ln>
            <a:noFill/>
          </a:ln>
        </p:spPr>
      </p:pic>
      <p:pic>
        <p:nvPicPr>
          <p:cNvPr id="196" name="Google Shape;196;p12"/>
          <p:cNvPicPr preferRelativeResize="0"/>
          <p:nvPr/>
        </p:nvPicPr>
        <p:blipFill rotWithShape="1">
          <a:blip r:embed="rId5">
            <a:alphaModFix/>
          </a:blip>
          <a:srcRect b="0" l="0" r="0" t="0"/>
          <a:stretch/>
        </p:blipFill>
        <p:spPr>
          <a:xfrm>
            <a:off x="6096000" y="2290856"/>
            <a:ext cx="2876550" cy="2105025"/>
          </a:xfrm>
          <a:prstGeom prst="rect">
            <a:avLst/>
          </a:prstGeom>
          <a:noFill/>
          <a:ln>
            <a:noFill/>
          </a:ln>
        </p:spPr>
      </p:pic>
      <p:sp>
        <p:nvSpPr>
          <p:cNvPr id="197" name="Google Shape;197;p12"/>
          <p:cNvSpPr txBox="1"/>
          <p:nvPr/>
        </p:nvSpPr>
        <p:spPr>
          <a:xfrm>
            <a:off x="316491" y="4428648"/>
            <a:ext cx="114646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Así mismo, podríamos recuperar una posición o fila específica dentro de cada columna así, en este caso, recuperar la fila número 10</a:t>
            </a:r>
            <a:endParaRPr b="0" sz="1800">
              <a:solidFill>
                <a:schemeClr val="dk1"/>
              </a:solidFill>
              <a:latin typeface="Calibri"/>
              <a:ea typeface="Calibri"/>
              <a:cs typeface="Calibri"/>
              <a:sym typeface="Calibri"/>
            </a:endParaRPr>
          </a:p>
        </p:txBody>
      </p:sp>
      <p:pic>
        <p:nvPicPr>
          <p:cNvPr id="198" name="Google Shape;198;p12"/>
          <p:cNvPicPr preferRelativeResize="0"/>
          <p:nvPr/>
        </p:nvPicPr>
        <p:blipFill rotWithShape="1">
          <a:blip r:embed="rId6">
            <a:alphaModFix/>
          </a:blip>
          <a:srcRect b="0" l="0" r="0" t="0"/>
          <a:stretch/>
        </p:blipFill>
        <p:spPr>
          <a:xfrm>
            <a:off x="2716073" y="4814283"/>
            <a:ext cx="1644513" cy="496457"/>
          </a:xfrm>
          <a:prstGeom prst="rect">
            <a:avLst/>
          </a:prstGeom>
          <a:noFill/>
          <a:ln>
            <a:noFill/>
          </a:ln>
        </p:spPr>
      </p:pic>
      <p:pic>
        <p:nvPicPr>
          <p:cNvPr id="199" name="Google Shape;199;p12"/>
          <p:cNvPicPr preferRelativeResize="0"/>
          <p:nvPr/>
        </p:nvPicPr>
        <p:blipFill rotWithShape="1">
          <a:blip r:embed="rId7">
            <a:alphaModFix/>
          </a:blip>
          <a:srcRect b="0" l="0" r="0" t="0"/>
          <a:stretch/>
        </p:blipFill>
        <p:spPr>
          <a:xfrm>
            <a:off x="6509237" y="4813752"/>
            <a:ext cx="2050075" cy="496988"/>
          </a:xfrm>
          <a:prstGeom prst="rect">
            <a:avLst/>
          </a:prstGeom>
          <a:noFill/>
          <a:ln>
            <a:noFill/>
          </a:ln>
        </p:spPr>
      </p:pic>
      <p:sp>
        <p:nvSpPr>
          <p:cNvPr id="200" name="Google Shape;200;p12"/>
          <p:cNvSpPr txBox="1"/>
          <p:nvPr/>
        </p:nvSpPr>
        <p:spPr>
          <a:xfrm>
            <a:off x="316491" y="5300621"/>
            <a:ext cx="1109435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La propiedad </a:t>
            </a:r>
            <a:r>
              <a:rPr b="1" i="0" lang="es-ES" sz="1800" u="none" strike="noStrike">
                <a:solidFill>
                  <a:srgbClr val="7030A0"/>
                </a:solidFill>
                <a:latin typeface="Calibri"/>
                <a:ea typeface="Calibri"/>
                <a:cs typeface="Calibri"/>
                <a:sym typeface="Calibri"/>
              </a:rPr>
              <a:t>.iloc[]</a:t>
            </a:r>
            <a:r>
              <a:rPr b="0" i="0" lang="es-ES" sz="1800" u="none" strike="noStrike">
                <a:solidFill>
                  <a:srgbClr val="000000"/>
                </a:solidFill>
                <a:latin typeface="Calibri"/>
                <a:ea typeface="Calibri"/>
                <a:cs typeface="Calibri"/>
                <a:sym typeface="Calibri"/>
              </a:rPr>
              <a:t> permite ubicar coordenadas específicas de un dataframe, en función de los valores indicados. Por ejemplo, si tuviéramos un dataframe de 4 columnas y 4 filas llamado “datos”, con esta propiedad podríamos recuperar el valor de la columna 2, y la fila 3, de esta forma:                                        , el primer valor es el número de fila, y el segundo de columna.</a:t>
            </a:r>
            <a:endParaRPr b="0" sz="1800">
              <a:solidFill>
                <a:schemeClr val="dk1"/>
              </a:solidFill>
              <a:latin typeface="Calibri"/>
              <a:ea typeface="Calibri"/>
              <a:cs typeface="Calibri"/>
              <a:sym typeface="Calibri"/>
            </a:endParaRPr>
          </a:p>
        </p:txBody>
      </p:sp>
      <p:pic>
        <p:nvPicPr>
          <p:cNvPr id="201" name="Google Shape;201;p12"/>
          <p:cNvPicPr preferRelativeResize="0"/>
          <p:nvPr/>
        </p:nvPicPr>
        <p:blipFill rotWithShape="1">
          <a:blip r:embed="rId8">
            <a:alphaModFix/>
          </a:blip>
          <a:srcRect b="0" l="0" r="0" t="0"/>
          <a:stretch/>
        </p:blipFill>
        <p:spPr>
          <a:xfrm>
            <a:off x="6096000" y="5900785"/>
            <a:ext cx="1842052" cy="3774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13"/>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07" name="Google Shape;207;p13"/>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5: Manipulando hojas de cálculo en Python</a:t>
            </a:r>
            <a:br>
              <a:rPr b="1" lang="es-ES" sz="3600">
                <a:solidFill>
                  <a:srgbClr val="002060"/>
                </a:solidFill>
              </a:rPr>
            </a:br>
            <a:r>
              <a:rPr b="1" lang="es-ES" sz="4000">
                <a:solidFill>
                  <a:srgbClr val="002060"/>
                </a:solidFill>
              </a:rPr>
              <a:t>Manipular tablas de datos </a:t>
            </a:r>
            <a:endParaRPr b="1" sz="3600">
              <a:solidFill>
                <a:srgbClr val="002060"/>
              </a:solidFill>
            </a:endParaRPr>
          </a:p>
        </p:txBody>
      </p:sp>
      <p:sp>
        <p:nvSpPr>
          <p:cNvPr id="208" name="Google Shape;208;p13"/>
          <p:cNvSpPr txBox="1"/>
          <p:nvPr/>
        </p:nvSpPr>
        <p:spPr>
          <a:xfrm>
            <a:off x="316491" y="1690688"/>
            <a:ext cx="11559018"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rgbClr val="000000"/>
                </a:solidFill>
                <a:latin typeface="Calibri"/>
                <a:ea typeface="Calibri"/>
                <a:cs typeface="Calibri"/>
                <a:sym typeface="Calibri"/>
              </a:rPr>
              <a:t>Otra forma de manipular los datos es filtrando, por ejemplo, obteniendo columnas con características específicas. Si quisiéramos filtrar solo a las mujeres del dataframe, podríamos hacerlo así:</a:t>
            </a:r>
            <a:endParaRPr sz="1800">
              <a:solidFill>
                <a:schemeClr val="dk1"/>
              </a:solidFill>
              <a:latin typeface="Calibri"/>
              <a:ea typeface="Calibri"/>
              <a:cs typeface="Calibri"/>
              <a:sym typeface="Calibri"/>
            </a:endParaRPr>
          </a:p>
        </p:txBody>
      </p:sp>
      <p:pic>
        <p:nvPicPr>
          <p:cNvPr id="209" name="Google Shape;209;p13"/>
          <p:cNvPicPr preferRelativeResize="0"/>
          <p:nvPr/>
        </p:nvPicPr>
        <p:blipFill rotWithShape="1">
          <a:blip r:embed="rId4">
            <a:alphaModFix/>
          </a:blip>
          <a:srcRect b="0" l="0" r="0" t="0"/>
          <a:stretch/>
        </p:blipFill>
        <p:spPr>
          <a:xfrm>
            <a:off x="3731832" y="2299295"/>
            <a:ext cx="4728335" cy="2067121"/>
          </a:xfrm>
          <a:prstGeom prst="rect">
            <a:avLst/>
          </a:prstGeom>
          <a:noFill/>
          <a:ln>
            <a:noFill/>
          </a:ln>
        </p:spPr>
      </p:pic>
      <p:sp>
        <p:nvSpPr>
          <p:cNvPr id="210" name="Google Shape;210;p13"/>
          <p:cNvSpPr txBox="1"/>
          <p:nvPr/>
        </p:nvSpPr>
        <p:spPr>
          <a:xfrm>
            <a:off x="338743" y="4721610"/>
            <a:ext cx="6548135"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También podemos hacer consultas más complejas, como por ejemplo, filtrar a todas las mujeres con más de 12 años de escolaridad, para lo cual usaremos operadores lógicos. Aunque se ven distintos de los operadores booleanos de Python, tienen la misma lógica, donde </a:t>
            </a:r>
            <a:r>
              <a:rPr b="1" i="0" lang="es-ES" sz="1800" u="none" strike="noStrike">
                <a:solidFill>
                  <a:srgbClr val="7030A0"/>
                </a:solidFill>
                <a:latin typeface="Calibri"/>
                <a:ea typeface="Calibri"/>
                <a:cs typeface="Calibri"/>
                <a:sym typeface="Calibri"/>
              </a:rPr>
              <a:t>and</a:t>
            </a:r>
            <a:r>
              <a:rPr b="0" i="0" lang="es-ES" sz="1800" u="none" strike="noStrike">
                <a:solidFill>
                  <a:srgbClr val="000000"/>
                </a:solidFill>
                <a:latin typeface="Calibri"/>
                <a:ea typeface="Calibri"/>
                <a:cs typeface="Calibri"/>
                <a:sym typeface="Calibri"/>
              </a:rPr>
              <a:t> es “&amp;” y </a:t>
            </a:r>
            <a:r>
              <a:rPr b="1" i="0" lang="es-ES" sz="1800" u="none" strike="noStrike">
                <a:solidFill>
                  <a:srgbClr val="7030A0"/>
                </a:solidFill>
                <a:latin typeface="Calibri"/>
                <a:ea typeface="Calibri"/>
                <a:cs typeface="Calibri"/>
                <a:sym typeface="Calibri"/>
              </a:rPr>
              <a:t>or</a:t>
            </a:r>
            <a:r>
              <a:rPr b="0" i="0" lang="es-ES" sz="1800" u="none" strike="noStrike">
                <a:solidFill>
                  <a:srgbClr val="000000"/>
                </a:solidFill>
                <a:latin typeface="Calibri"/>
                <a:ea typeface="Calibri"/>
                <a:cs typeface="Calibri"/>
                <a:sym typeface="Calibri"/>
              </a:rPr>
              <a:t> es “|”.</a:t>
            </a:r>
            <a:endParaRPr sz="1800">
              <a:solidFill>
                <a:schemeClr val="dk1"/>
              </a:solidFill>
              <a:latin typeface="Calibri"/>
              <a:ea typeface="Calibri"/>
              <a:cs typeface="Calibri"/>
              <a:sym typeface="Calibri"/>
            </a:endParaRPr>
          </a:p>
        </p:txBody>
      </p:sp>
      <p:pic>
        <p:nvPicPr>
          <p:cNvPr id="211" name="Google Shape;211;p13"/>
          <p:cNvPicPr preferRelativeResize="0"/>
          <p:nvPr/>
        </p:nvPicPr>
        <p:blipFill rotWithShape="1">
          <a:blip r:embed="rId5">
            <a:alphaModFix/>
          </a:blip>
          <a:srcRect b="0" l="0" r="0" t="0"/>
          <a:stretch/>
        </p:blipFill>
        <p:spPr>
          <a:xfrm>
            <a:off x="7125911" y="4518321"/>
            <a:ext cx="4510564" cy="19442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4"/>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17" name="Google Shape;217;p14"/>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5: Manipulando hojas de cálculo en Python</a:t>
            </a:r>
            <a:br>
              <a:rPr b="1" lang="es-ES" sz="3600">
                <a:solidFill>
                  <a:srgbClr val="002060"/>
                </a:solidFill>
              </a:rPr>
            </a:br>
            <a:r>
              <a:rPr b="1" lang="es-ES" sz="4000">
                <a:solidFill>
                  <a:srgbClr val="002060"/>
                </a:solidFill>
              </a:rPr>
              <a:t>Manipular tablas de datos </a:t>
            </a:r>
            <a:endParaRPr b="1" sz="3600">
              <a:solidFill>
                <a:srgbClr val="002060"/>
              </a:solidFill>
            </a:endParaRPr>
          </a:p>
        </p:txBody>
      </p:sp>
      <p:sp>
        <p:nvSpPr>
          <p:cNvPr id="218" name="Google Shape;218;p14"/>
          <p:cNvSpPr txBox="1"/>
          <p:nvPr/>
        </p:nvSpPr>
        <p:spPr>
          <a:xfrm>
            <a:off x="316491" y="1690688"/>
            <a:ext cx="11559018"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rgbClr val="000000"/>
                </a:solidFill>
                <a:latin typeface="Calibri"/>
                <a:ea typeface="Calibri"/>
                <a:cs typeface="Calibri"/>
                <a:sym typeface="Calibri"/>
              </a:rPr>
              <a:t>También podemos buscar datos en las tablas por coordenadas, como el número de fila y columna, por ejemplo, si queremos recuperar la fila 10 de la columna 3, lo podemos hacer así:</a:t>
            </a:r>
            <a:endParaRPr sz="1800">
              <a:solidFill>
                <a:schemeClr val="dk1"/>
              </a:solidFill>
              <a:latin typeface="Calibri"/>
              <a:ea typeface="Calibri"/>
              <a:cs typeface="Calibri"/>
              <a:sym typeface="Calibri"/>
            </a:endParaRPr>
          </a:p>
        </p:txBody>
      </p:sp>
      <p:pic>
        <p:nvPicPr>
          <p:cNvPr id="219" name="Google Shape;219;p14"/>
          <p:cNvPicPr preferRelativeResize="0"/>
          <p:nvPr/>
        </p:nvPicPr>
        <p:blipFill rotWithShape="1">
          <a:blip r:embed="rId4">
            <a:alphaModFix/>
          </a:blip>
          <a:srcRect b="0" l="0" r="0" t="0"/>
          <a:stretch/>
        </p:blipFill>
        <p:spPr>
          <a:xfrm>
            <a:off x="4140511" y="2475371"/>
            <a:ext cx="3910978" cy="540880"/>
          </a:xfrm>
          <a:prstGeom prst="rect">
            <a:avLst/>
          </a:prstGeom>
          <a:noFill/>
          <a:ln>
            <a:noFill/>
          </a:ln>
        </p:spPr>
      </p:pic>
      <p:sp>
        <p:nvSpPr>
          <p:cNvPr id="220" name="Google Shape;220;p14"/>
          <p:cNvSpPr txBox="1"/>
          <p:nvPr/>
        </p:nvSpPr>
        <p:spPr>
          <a:xfrm>
            <a:off x="316491" y="3120448"/>
            <a:ext cx="115590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O podemos recuperar ciertas columnas o filas específicas, en este caso, recuperaremos la columna 2, 5, y 6:</a:t>
            </a:r>
            <a:endParaRPr b="0" sz="1800">
              <a:solidFill>
                <a:schemeClr val="dk1"/>
              </a:solidFill>
              <a:latin typeface="Calibri"/>
              <a:ea typeface="Calibri"/>
              <a:cs typeface="Calibri"/>
              <a:sym typeface="Calibri"/>
            </a:endParaRPr>
          </a:p>
        </p:txBody>
      </p:sp>
      <p:pic>
        <p:nvPicPr>
          <p:cNvPr id="221" name="Google Shape;221;p14"/>
          <p:cNvPicPr preferRelativeResize="0"/>
          <p:nvPr/>
        </p:nvPicPr>
        <p:blipFill rotWithShape="1">
          <a:blip r:embed="rId5">
            <a:alphaModFix/>
          </a:blip>
          <a:srcRect b="0" l="0" r="0" t="0"/>
          <a:stretch/>
        </p:blipFill>
        <p:spPr>
          <a:xfrm>
            <a:off x="1121879" y="3593977"/>
            <a:ext cx="3927200" cy="2860273"/>
          </a:xfrm>
          <a:prstGeom prst="rect">
            <a:avLst/>
          </a:prstGeom>
          <a:noFill/>
          <a:ln>
            <a:noFill/>
          </a:ln>
        </p:spPr>
      </p:pic>
      <p:sp>
        <p:nvSpPr>
          <p:cNvPr id="222" name="Google Shape;222;p14"/>
          <p:cNvSpPr txBox="1"/>
          <p:nvPr/>
        </p:nvSpPr>
        <p:spPr>
          <a:xfrm>
            <a:off x="5257800" y="4313444"/>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El símbolo de dos puntos “:” en la posición de las filas de la propiedad .iloc[ ], indica “todos”, esto es, tráeme “todas las filas” de las columnas 2, 5 y 6.</a:t>
            </a:r>
            <a:endParaRPr b="0"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15"/>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29" name="Google Shape;229;p15"/>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5: Manipulando hojas de cálculo en Python</a:t>
            </a:r>
            <a:br>
              <a:rPr b="1" lang="es-ES" sz="3600">
                <a:solidFill>
                  <a:srgbClr val="002060"/>
                </a:solidFill>
              </a:rPr>
            </a:br>
            <a:r>
              <a:rPr b="1" lang="es-ES" sz="4000">
                <a:solidFill>
                  <a:srgbClr val="002060"/>
                </a:solidFill>
              </a:rPr>
              <a:t>Ejercicio 1</a:t>
            </a:r>
            <a:endParaRPr b="1" sz="3600">
              <a:solidFill>
                <a:srgbClr val="002060"/>
              </a:solidFill>
            </a:endParaRPr>
          </a:p>
        </p:txBody>
      </p:sp>
      <p:sp>
        <p:nvSpPr>
          <p:cNvPr id="230" name="Google Shape;230;p15"/>
          <p:cNvSpPr txBox="1"/>
          <p:nvPr>
            <p:ph idx="1" type="body"/>
          </p:nvPr>
        </p:nvSpPr>
        <p:spPr>
          <a:xfrm>
            <a:off x="838199" y="1825625"/>
            <a:ext cx="10850217" cy="405759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b="0" i="0" lang="es-ES" sz="1800" u="none" strike="noStrike">
                <a:solidFill>
                  <a:srgbClr val="000000"/>
                </a:solidFill>
              </a:rPr>
              <a:t>Observa el siguiente código</a:t>
            </a:r>
            <a:endParaRPr/>
          </a:p>
          <a:p>
            <a:pPr indent="0" lvl="0" marL="0" rtl="0" algn="just">
              <a:lnSpc>
                <a:spcPct val="90000"/>
              </a:lnSpc>
              <a:spcBef>
                <a:spcPts val="0"/>
              </a:spcBef>
              <a:spcAft>
                <a:spcPts val="0"/>
              </a:spcAft>
              <a:buClr>
                <a:schemeClr val="dk1"/>
              </a:buClr>
              <a:buSzPts val="1800"/>
              <a:buNone/>
            </a:pPr>
            <a:r>
              <a:t/>
            </a:r>
            <a:endParaRPr b="1" sz="1800">
              <a:solidFill>
                <a:srgbClr val="0C0C0C"/>
              </a:solidFill>
              <a:latin typeface="Arial"/>
              <a:ea typeface="Arial"/>
              <a:cs typeface="Arial"/>
              <a:sym typeface="Arial"/>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p:txBody>
      </p:sp>
      <p:pic>
        <p:nvPicPr>
          <p:cNvPr id="231" name="Google Shape;231;p15"/>
          <p:cNvPicPr preferRelativeResize="0"/>
          <p:nvPr/>
        </p:nvPicPr>
        <p:blipFill rotWithShape="1">
          <a:blip r:embed="rId4">
            <a:alphaModFix/>
          </a:blip>
          <a:srcRect b="0" l="0" r="0" t="0"/>
          <a:stretch/>
        </p:blipFill>
        <p:spPr>
          <a:xfrm>
            <a:off x="4257024" y="2274819"/>
            <a:ext cx="3677951" cy="508138"/>
          </a:xfrm>
          <a:prstGeom prst="rect">
            <a:avLst/>
          </a:prstGeom>
          <a:noFill/>
          <a:ln>
            <a:noFill/>
          </a:ln>
        </p:spPr>
      </p:pic>
      <p:sp>
        <p:nvSpPr>
          <p:cNvPr id="232" name="Google Shape;232;p15"/>
          <p:cNvSpPr txBox="1"/>
          <p:nvPr/>
        </p:nvSpPr>
        <p:spPr>
          <a:xfrm>
            <a:off x="838198" y="3272749"/>
            <a:ext cx="10515599"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¿Qué intuyen que está haciendo?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lphaUcPeriod"/>
            </a:pPr>
            <a:r>
              <a:rPr lang="es-ES" sz="1800">
                <a:solidFill>
                  <a:schemeClr val="dk1"/>
                </a:solidFill>
                <a:latin typeface="Calibri"/>
                <a:ea typeface="Calibri"/>
                <a:cs typeface="Calibri"/>
                <a:sym typeface="Calibri"/>
              </a:rPr>
              <a:t>Nada, esto dará error de sintaxis</a:t>
            </a:r>
            <a:endParaRPr/>
          </a:p>
          <a:p>
            <a:pPr indent="-342900" lvl="0" marL="342900" marR="0" rtl="0" algn="l">
              <a:spcBef>
                <a:spcPts val="0"/>
              </a:spcBef>
              <a:spcAft>
                <a:spcPts val="0"/>
              </a:spcAft>
              <a:buClr>
                <a:schemeClr val="dk1"/>
              </a:buClr>
              <a:buSzPts val="1800"/>
              <a:buFont typeface="Calibri"/>
              <a:buAutoNum type="alphaUcPeriod"/>
            </a:pPr>
            <a:r>
              <a:rPr lang="es-ES" sz="1800">
                <a:solidFill>
                  <a:schemeClr val="dk1"/>
                </a:solidFill>
                <a:latin typeface="Calibri"/>
                <a:ea typeface="Calibri"/>
                <a:cs typeface="Calibri"/>
                <a:sym typeface="Calibri"/>
              </a:rPr>
              <a:t>Está creando una nueva columna con datos evaluando si el la edad es mayor a 18 años</a:t>
            </a:r>
            <a:endParaRPr/>
          </a:p>
          <a:p>
            <a:pPr indent="-342900" lvl="0" marL="342900" marR="0" rtl="0" algn="l">
              <a:spcBef>
                <a:spcPts val="0"/>
              </a:spcBef>
              <a:spcAft>
                <a:spcPts val="0"/>
              </a:spcAft>
              <a:buClr>
                <a:schemeClr val="dk1"/>
              </a:buClr>
              <a:buSzPts val="1800"/>
              <a:buFont typeface="Calibri"/>
              <a:buAutoNum type="alphaUcPeriod"/>
            </a:pPr>
            <a:r>
              <a:rPr lang="es-ES" sz="1800">
                <a:solidFill>
                  <a:schemeClr val="dk1"/>
                </a:solidFill>
                <a:latin typeface="Calibri"/>
                <a:ea typeface="Calibri"/>
                <a:cs typeface="Calibri"/>
                <a:sym typeface="Calibri"/>
              </a:rPr>
              <a:t>Está creando un nuevo conjunto de datos, guardando solo los valores superiores a 18 años</a:t>
            </a:r>
            <a:endParaRPr/>
          </a:p>
          <a:p>
            <a:pPr indent="-342900" lvl="0" marL="342900" marR="0" rtl="0" algn="l">
              <a:spcBef>
                <a:spcPts val="0"/>
              </a:spcBef>
              <a:spcAft>
                <a:spcPts val="0"/>
              </a:spcAft>
              <a:buClr>
                <a:schemeClr val="dk1"/>
              </a:buClr>
              <a:buSzPts val="1800"/>
              <a:buFont typeface="Calibri"/>
              <a:buAutoNum type="alphaUcPeriod"/>
            </a:pPr>
            <a:r>
              <a:rPr lang="es-ES" sz="1800">
                <a:solidFill>
                  <a:schemeClr val="dk1"/>
                </a:solidFill>
                <a:latin typeface="Calibri"/>
                <a:ea typeface="Calibri"/>
                <a:cs typeface="Calibri"/>
                <a:sym typeface="Calibri"/>
              </a:rPr>
              <a:t>Está eliminando todos los valores que son superiores a 18 años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16"/>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39" name="Google Shape;239;p16"/>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5: Manipulando hojas de cálculo en Python</a:t>
            </a:r>
            <a:br>
              <a:rPr b="1" lang="es-ES" sz="3600">
                <a:solidFill>
                  <a:srgbClr val="002060"/>
                </a:solidFill>
              </a:rPr>
            </a:br>
            <a:r>
              <a:rPr b="1" lang="es-ES" sz="4000">
                <a:solidFill>
                  <a:srgbClr val="002060"/>
                </a:solidFill>
              </a:rPr>
              <a:t>Ejercicio 1</a:t>
            </a:r>
            <a:endParaRPr b="1" sz="3600">
              <a:solidFill>
                <a:srgbClr val="002060"/>
              </a:solidFill>
            </a:endParaRPr>
          </a:p>
        </p:txBody>
      </p:sp>
      <p:sp>
        <p:nvSpPr>
          <p:cNvPr id="240" name="Google Shape;240;p16"/>
          <p:cNvSpPr txBox="1"/>
          <p:nvPr>
            <p:ph idx="1" type="body"/>
          </p:nvPr>
        </p:nvSpPr>
        <p:spPr>
          <a:xfrm>
            <a:off x="838199" y="1825625"/>
            <a:ext cx="10850217" cy="405759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2000"/>
              <a:buNone/>
            </a:pPr>
            <a:r>
              <a:rPr b="1" i="0" lang="es-ES" sz="2000" u="none" strike="noStrike">
                <a:solidFill>
                  <a:srgbClr val="000000"/>
                </a:solidFill>
              </a:rPr>
              <a:t>Respuesta correcta:</a:t>
            </a:r>
            <a:endParaRPr/>
          </a:p>
          <a:p>
            <a:pPr indent="0" lvl="0" marL="0" rtl="0" algn="just">
              <a:lnSpc>
                <a:spcPct val="90000"/>
              </a:lnSpc>
              <a:spcBef>
                <a:spcPts val="0"/>
              </a:spcBef>
              <a:spcAft>
                <a:spcPts val="0"/>
              </a:spcAft>
              <a:buClr>
                <a:schemeClr val="dk1"/>
              </a:buClr>
              <a:buSzPts val="1800"/>
              <a:buNone/>
            </a:pPr>
            <a:r>
              <a:t/>
            </a:r>
            <a:endParaRPr sz="1800">
              <a:solidFill>
                <a:srgbClr val="000000"/>
              </a:solidFill>
            </a:endParaRPr>
          </a:p>
          <a:p>
            <a:pPr indent="0" lvl="0" marL="0" rtl="0" algn="just">
              <a:lnSpc>
                <a:spcPct val="90000"/>
              </a:lnSpc>
              <a:spcBef>
                <a:spcPts val="0"/>
              </a:spcBef>
              <a:spcAft>
                <a:spcPts val="0"/>
              </a:spcAft>
              <a:buClr>
                <a:srgbClr val="000000"/>
              </a:buClr>
              <a:buSzPts val="1800"/>
              <a:buNone/>
            </a:pPr>
            <a:r>
              <a:rPr b="0" i="0" lang="es-ES" sz="1800" u="none" strike="noStrike">
                <a:solidFill>
                  <a:srgbClr val="000000"/>
                </a:solidFill>
              </a:rPr>
              <a:t>Observa el siguiente código</a:t>
            </a:r>
            <a:endParaRPr/>
          </a:p>
          <a:p>
            <a:pPr indent="0" lvl="0" marL="0" rtl="0" algn="just">
              <a:lnSpc>
                <a:spcPct val="90000"/>
              </a:lnSpc>
              <a:spcBef>
                <a:spcPts val="0"/>
              </a:spcBef>
              <a:spcAft>
                <a:spcPts val="0"/>
              </a:spcAft>
              <a:buClr>
                <a:schemeClr val="dk1"/>
              </a:buClr>
              <a:buSzPts val="1800"/>
              <a:buNone/>
            </a:pPr>
            <a:r>
              <a:t/>
            </a:r>
            <a:endParaRPr b="1" sz="1800">
              <a:solidFill>
                <a:srgbClr val="0C0C0C"/>
              </a:solidFill>
              <a:latin typeface="Arial"/>
              <a:ea typeface="Arial"/>
              <a:cs typeface="Arial"/>
              <a:sym typeface="Arial"/>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a:p>
            <a:pPr indent="0" lvl="0" marL="0" rtl="0" algn="just">
              <a:lnSpc>
                <a:spcPct val="90000"/>
              </a:lnSpc>
              <a:spcBef>
                <a:spcPts val="0"/>
              </a:spcBef>
              <a:spcAft>
                <a:spcPts val="0"/>
              </a:spcAft>
              <a:buClr>
                <a:schemeClr val="dk1"/>
              </a:buClr>
              <a:buSzPts val="2200"/>
              <a:buNone/>
            </a:pPr>
            <a:r>
              <a:t/>
            </a:r>
            <a:endParaRPr b="1" sz="2200">
              <a:solidFill>
                <a:srgbClr val="0C0C0C"/>
              </a:solidFill>
              <a:latin typeface="Arial"/>
              <a:ea typeface="Arial"/>
              <a:cs typeface="Arial"/>
              <a:sym typeface="Arial"/>
            </a:endParaRPr>
          </a:p>
          <a:p>
            <a:pPr indent="0" lvl="0" marL="0" rtl="0" algn="just">
              <a:lnSpc>
                <a:spcPct val="90000"/>
              </a:lnSpc>
              <a:spcBef>
                <a:spcPts val="0"/>
              </a:spcBef>
              <a:spcAft>
                <a:spcPts val="0"/>
              </a:spcAft>
              <a:buClr>
                <a:schemeClr val="dk1"/>
              </a:buClr>
              <a:buSzPts val="2200"/>
              <a:buNone/>
            </a:pPr>
            <a:r>
              <a:t/>
            </a:r>
            <a:endParaRPr b="1" i="0" sz="2200" u="none" strike="noStrike">
              <a:solidFill>
                <a:srgbClr val="0C0C0C"/>
              </a:solidFill>
              <a:latin typeface="Arial"/>
              <a:ea typeface="Arial"/>
              <a:cs typeface="Arial"/>
              <a:sym typeface="Arial"/>
            </a:endParaRPr>
          </a:p>
        </p:txBody>
      </p:sp>
      <p:pic>
        <p:nvPicPr>
          <p:cNvPr id="241" name="Google Shape;241;p16"/>
          <p:cNvPicPr preferRelativeResize="0"/>
          <p:nvPr/>
        </p:nvPicPr>
        <p:blipFill rotWithShape="1">
          <a:blip r:embed="rId4">
            <a:alphaModFix/>
          </a:blip>
          <a:srcRect b="0" l="0" r="0" t="0"/>
          <a:stretch/>
        </p:blipFill>
        <p:spPr>
          <a:xfrm>
            <a:off x="4257022" y="2732525"/>
            <a:ext cx="3677951" cy="508138"/>
          </a:xfrm>
          <a:prstGeom prst="rect">
            <a:avLst/>
          </a:prstGeom>
          <a:noFill/>
          <a:ln>
            <a:noFill/>
          </a:ln>
        </p:spPr>
      </p:pic>
      <p:sp>
        <p:nvSpPr>
          <p:cNvPr id="242" name="Google Shape;242;p16"/>
          <p:cNvSpPr txBox="1"/>
          <p:nvPr/>
        </p:nvSpPr>
        <p:spPr>
          <a:xfrm>
            <a:off x="838199" y="3617337"/>
            <a:ext cx="105156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¿Qué intuyen que está haciendo?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lphaUcPeriod"/>
            </a:pPr>
            <a:r>
              <a:rPr lang="es-ES" sz="1800">
                <a:solidFill>
                  <a:schemeClr val="dk1"/>
                </a:solidFill>
                <a:latin typeface="Calibri"/>
                <a:ea typeface="Calibri"/>
                <a:cs typeface="Calibri"/>
                <a:sym typeface="Calibri"/>
              </a:rPr>
              <a:t>Nada, esto dará error de sintaxis</a:t>
            </a:r>
            <a:endParaRPr/>
          </a:p>
          <a:p>
            <a:pPr indent="-342900" lvl="0" marL="342900" marR="0" rtl="0" algn="l">
              <a:spcBef>
                <a:spcPts val="0"/>
              </a:spcBef>
              <a:spcAft>
                <a:spcPts val="0"/>
              </a:spcAft>
              <a:buClr>
                <a:schemeClr val="dk1"/>
              </a:buClr>
              <a:buSzPts val="1800"/>
              <a:buFont typeface="Calibri"/>
              <a:buAutoNum type="alphaUcPeriod"/>
            </a:pPr>
            <a:r>
              <a:rPr lang="es-ES" sz="1800">
                <a:solidFill>
                  <a:schemeClr val="dk1"/>
                </a:solidFill>
                <a:highlight>
                  <a:srgbClr val="FFFF00"/>
                </a:highlight>
                <a:latin typeface="Calibri"/>
                <a:ea typeface="Calibri"/>
                <a:cs typeface="Calibri"/>
                <a:sym typeface="Calibri"/>
              </a:rPr>
              <a:t>Está creando una nueva columna con datos evaluando si el la edad es mayor a 18 años</a:t>
            </a:r>
            <a:endParaRPr>
              <a:highlight>
                <a:srgbClr val="FFFF00"/>
              </a:highlight>
            </a:endParaRPr>
          </a:p>
          <a:p>
            <a:pPr indent="-342900" lvl="0" marL="342900" marR="0" rtl="0" algn="l">
              <a:spcBef>
                <a:spcPts val="0"/>
              </a:spcBef>
              <a:spcAft>
                <a:spcPts val="0"/>
              </a:spcAft>
              <a:buClr>
                <a:schemeClr val="dk1"/>
              </a:buClr>
              <a:buSzPts val="1800"/>
              <a:buFont typeface="Calibri"/>
              <a:buAutoNum type="alphaUcPeriod"/>
            </a:pPr>
            <a:r>
              <a:rPr lang="es-ES" sz="1800">
                <a:solidFill>
                  <a:schemeClr val="dk1"/>
                </a:solidFill>
                <a:latin typeface="Calibri"/>
                <a:ea typeface="Calibri"/>
                <a:cs typeface="Calibri"/>
                <a:sym typeface="Calibri"/>
              </a:rPr>
              <a:t>Está creando un nuevo conjunto de datos, guardando solo los valores superiores a 18 años</a:t>
            </a:r>
            <a:endParaRPr/>
          </a:p>
          <a:p>
            <a:pPr indent="-342900" lvl="0" marL="342900" marR="0" rtl="0" algn="l">
              <a:spcBef>
                <a:spcPts val="0"/>
              </a:spcBef>
              <a:spcAft>
                <a:spcPts val="0"/>
              </a:spcAft>
              <a:buClr>
                <a:schemeClr val="dk1"/>
              </a:buClr>
              <a:buSzPts val="1800"/>
              <a:buFont typeface="Calibri"/>
              <a:buAutoNum type="alphaUcPeriod"/>
            </a:pPr>
            <a:r>
              <a:rPr lang="es-ES" sz="1800">
                <a:solidFill>
                  <a:schemeClr val="dk1"/>
                </a:solidFill>
                <a:latin typeface="Calibri"/>
                <a:ea typeface="Calibri"/>
                <a:cs typeface="Calibri"/>
                <a:sym typeface="Calibri"/>
              </a:rPr>
              <a:t>Está eliminando todos los valores que son superiores a 18 años</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i="0" lang="es-ES" sz="1800" u="none" strike="noStrike">
                <a:solidFill>
                  <a:srgbClr val="E4670A"/>
                </a:solidFill>
                <a:latin typeface="Calibri"/>
                <a:ea typeface="Calibri"/>
                <a:cs typeface="Calibri"/>
                <a:sym typeface="Calibri"/>
              </a:rPr>
              <a:t>Retroalimentación: Así es, así se pueden crear nuevas variables, indicando el nombre de la columna en los corchetes</a:t>
            </a:r>
            <a:endParaRPr sz="1800">
              <a:solidFill>
                <a:srgbClr val="E4670A"/>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17"/>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48" name="Google Shape;248;p17"/>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5: Manipulando hojas de cálculo en Python</a:t>
            </a:r>
            <a:br>
              <a:rPr b="1" lang="es-ES" sz="3600">
                <a:solidFill>
                  <a:srgbClr val="002060"/>
                </a:solidFill>
              </a:rPr>
            </a:br>
            <a:r>
              <a:rPr b="1" lang="es-ES" sz="4000">
                <a:solidFill>
                  <a:srgbClr val="002060"/>
                </a:solidFill>
              </a:rPr>
              <a:t>Describir los datos </a:t>
            </a:r>
            <a:endParaRPr b="1" sz="3600">
              <a:solidFill>
                <a:srgbClr val="002060"/>
              </a:solidFill>
            </a:endParaRPr>
          </a:p>
        </p:txBody>
      </p:sp>
      <p:sp>
        <p:nvSpPr>
          <p:cNvPr id="249" name="Google Shape;249;p17"/>
          <p:cNvSpPr txBox="1"/>
          <p:nvPr/>
        </p:nvSpPr>
        <p:spPr>
          <a:xfrm>
            <a:off x="316491" y="1658593"/>
            <a:ext cx="115590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Junto con constatar que es lo que tiene el dataframe, también podemos obtener algunos estadísticos descriptivos para hacernos la idea de la distribución de los datos, para lo cual podemos llamar a la función “describe()”.</a:t>
            </a:r>
            <a:endParaRPr b="0" sz="1800">
              <a:solidFill>
                <a:schemeClr val="dk1"/>
              </a:solidFill>
              <a:latin typeface="Calibri"/>
              <a:ea typeface="Calibri"/>
              <a:cs typeface="Calibri"/>
              <a:sym typeface="Calibri"/>
            </a:endParaRPr>
          </a:p>
        </p:txBody>
      </p:sp>
      <p:pic>
        <p:nvPicPr>
          <p:cNvPr id="250" name="Google Shape;250;p17"/>
          <p:cNvPicPr preferRelativeResize="0"/>
          <p:nvPr/>
        </p:nvPicPr>
        <p:blipFill rotWithShape="1">
          <a:blip r:embed="rId4">
            <a:alphaModFix/>
          </a:blip>
          <a:srcRect b="0" l="0" r="0" t="0"/>
          <a:stretch/>
        </p:blipFill>
        <p:spPr>
          <a:xfrm>
            <a:off x="4236967" y="2441208"/>
            <a:ext cx="6417617" cy="2314367"/>
          </a:xfrm>
          <a:prstGeom prst="rect">
            <a:avLst/>
          </a:prstGeom>
          <a:noFill/>
          <a:ln>
            <a:noFill/>
          </a:ln>
        </p:spPr>
      </p:pic>
      <p:cxnSp>
        <p:nvCxnSpPr>
          <p:cNvPr id="251" name="Google Shape;251;p17"/>
          <p:cNvCxnSpPr/>
          <p:nvPr/>
        </p:nvCxnSpPr>
        <p:spPr>
          <a:xfrm>
            <a:off x="4903304" y="3140765"/>
            <a:ext cx="993913" cy="0"/>
          </a:xfrm>
          <a:prstGeom prst="straightConnector1">
            <a:avLst/>
          </a:prstGeom>
          <a:noFill/>
          <a:ln cap="flat" cmpd="sng" w="28575">
            <a:solidFill>
              <a:srgbClr val="FF0000"/>
            </a:solidFill>
            <a:prstDash val="solid"/>
            <a:miter lim="800000"/>
            <a:headEnd len="sm" w="sm" type="none"/>
            <a:tailEnd len="sm" w="sm" type="none"/>
          </a:ln>
        </p:spPr>
      </p:cxnSp>
      <p:cxnSp>
        <p:nvCxnSpPr>
          <p:cNvPr id="252" name="Google Shape;252;p17"/>
          <p:cNvCxnSpPr/>
          <p:nvPr/>
        </p:nvCxnSpPr>
        <p:spPr>
          <a:xfrm>
            <a:off x="7964557" y="3127513"/>
            <a:ext cx="993913" cy="0"/>
          </a:xfrm>
          <a:prstGeom prst="straightConnector1">
            <a:avLst/>
          </a:prstGeom>
          <a:noFill/>
          <a:ln cap="flat" cmpd="sng" w="28575">
            <a:solidFill>
              <a:srgbClr val="FF0000"/>
            </a:solidFill>
            <a:prstDash val="solid"/>
            <a:miter lim="800000"/>
            <a:headEnd len="sm" w="sm" type="none"/>
            <a:tailEnd len="sm" w="sm" type="none"/>
          </a:ln>
        </p:spPr>
      </p:cxnSp>
      <p:cxnSp>
        <p:nvCxnSpPr>
          <p:cNvPr id="253" name="Google Shape;253;p17"/>
          <p:cNvCxnSpPr/>
          <p:nvPr/>
        </p:nvCxnSpPr>
        <p:spPr>
          <a:xfrm>
            <a:off x="9528313" y="3140765"/>
            <a:ext cx="967409" cy="0"/>
          </a:xfrm>
          <a:prstGeom prst="straightConnector1">
            <a:avLst/>
          </a:prstGeom>
          <a:noFill/>
          <a:ln cap="flat" cmpd="sng" w="28575">
            <a:solidFill>
              <a:srgbClr val="FF0000"/>
            </a:solidFill>
            <a:prstDash val="solid"/>
            <a:miter lim="800000"/>
            <a:headEnd len="sm" w="sm" type="none"/>
            <a:tailEnd len="sm" w="sm" type="none"/>
          </a:ln>
        </p:spPr>
      </p:cxnSp>
      <p:sp>
        <p:nvSpPr>
          <p:cNvPr id="254" name="Google Shape;254;p17"/>
          <p:cNvSpPr/>
          <p:nvPr/>
        </p:nvSpPr>
        <p:spPr>
          <a:xfrm>
            <a:off x="4015409" y="3429000"/>
            <a:ext cx="221558" cy="877957"/>
          </a:xfrm>
          <a:prstGeom prst="leftBrace">
            <a:avLst>
              <a:gd fmla="val 8333" name="adj1"/>
              <a:gd fmla="val 500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17"/>
          <p:cNvSpPr txBox="1"/>
          <p:nvPr/>
        </p:nvSpPr>
        <p:spPr>
          <a:xfrm>
            <a:off x="410818" y="3673812"/>
            <a:ext cx="36045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Arial"/>
                <a:ea typeface="Arial"/>
                <a:cs typeface="Arial"/>
                <a:sym typeface="Arial"/>
              </a:rPr>
              <a:t>¿Recuerdas que era la mediana?</a:t>
            </a:r>
            <a:endParaRPr sz="1800">
              <a:solidFill>
                <a:schemeClr val="dk1"/>
              </a:solidFill>
              <a:latin typeface="Calibri"/>
              <a:ea typeface="Calibri"/>
              <a:cs typeface="Calibri"/>
              <a:sym typeface="Calibri"/>
            </a:endParaRPr>
          </a:p>
        </p:txBody>
      </p:sp>
      <p:sp>
        <p:nvSpPr>
          <p:cNvPr id="256" name="Google Shape;256;p17"/>
          <p:cNvSpPr txBox="1"/>
          <p:nvPr/>
        </p:nvSpPr>
        <p:spPr>
          <a:xfrm>
            <a:off x="457200" y="5233320"/>
            <a:ext cx="1127759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Esto nos da algunas métricas que hemos visto en las sesiones anteriores como el promedio, la desviación estándar, o los respectivos cuantiles, entre ellos la mediana (te invitamos a identificar cuáles son).</a:t>
            </a:r>
            <a:endParaRPr b="0"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18"/>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262" name="Google Shape;262;p18"/>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5: Manipulando hojas de cálculo en Python</a:t>
            </a:r>
            <a:br>
              <a:rPr b="1" lang="es-ES" sz="3600">
                <a:solidFill>
                  <a:srgbClr val="002060"/>
                </a:solidFill>
              </a:rPr>
            </a:br>
            <a:r>
              <a:rPr b="1" lang="es-ES" sz="4000">
                <a:solidFill>
                  <a:srgbClr val="002060"/>
                </a:solidFill>
              </a:rPr>
              <a:t>Describir los datos </a:t>
            </a:r>
            <a:endParaRPr b="1" sz="3600">
              <a:solidFill>
                <a:srgbClr val="002060"/>
              </a:solidFill>
            </a:endParaRPr>
          </a:p>
        </p:txBody>
      </p:sp>
      <p:sp>
        <p:nvSpPr>
          <p:cNvPr id="263" name="Google Shape;263;p18"/>
          <p:cNvSpPr txBox="1"/>
          <p:nvPr/>
        </p:nvSpPr>
        <p:spPr>
          <a:xfrm>
            <a:off x="316491" y="2055218"/>
            <a:ext cx="11559000" cy="249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900">
                <a:latin typeface="Calibri"/>
                <a:ea typeface="Calibri"/>
                <a:cs typeface="Calibri"/>
                <a:sym typeface="Calibri"/>
              </a:rPr>
              <a:t>A continuación </a:t>
            </a:r>
            <a:r>
              <a:rPr lang="es-ES" sz="1900">
                <a:latin typeface="Calibri"/>
                <a:ea typeface="Calibri"/>
                <a:cs typeface="Calibri"/>
                <a:sym typeface="Calibri"/>
              </a:rPr>
              <a:t>podrás encontrar el código a ejecutar en la </a:t>
            </a:r>
            <a:r>
              <a:rPr lang="es-ES" sz="1900">
                <a:solidFill>
                  <a:schemeClr val="dk1"/>
                </a:solidFill>
                <a:latin typeface="Calibri"/>
                <a:ea typeface="Calibri"/>
                <a:cs typeface="Calibri"/>
                <a:sym typeface="Calibri"/>
              </a:rPr>
              <a:t>sección de anexos del curso, y la secuencia completa se ve así.</a:t>
            </a:r>
            <a:r>
              <a:rPr lang="es-ES" sz="1900">
                <a:latin typeface="Calibri"/>
                <a:ea typeface="Calibri"/>
                <a:cs typeface="Calibri"/>
                <a:sym typeface="Calibri"/>
              </a:rPr>
              <a:t> </a:t>
            </a:r>
            <a:r>
              <a:rPr lang="es-ES" sz="1900">
                <a:latin typeface="Calibri"/>
                <a:ea typeface="Calibri"/>
                <a:cs typeface="Calibri"/>
                <a:sym typeface="Calibri"/>
              </a:rPr>
              <a:t> </a:t>
            </a:r>
            <a:endParaRPr b="1" sz="19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900">
              <a:latin typeface="Calibri"/>
              <a:ea typeface="Calibri"/>
              <a:cs typeface="Calibri"/>
              <a:sym typeface="Calibri"/>
            </a:endParaRPr>
          </a:p>
          <a:p>
            <a:pPr indent="0" lvl="0" marL="0" marR="0" rtl="0" algn="ctr">
              <a:spcBef>
                <a:spcPts val="0"/>
              </a:spcBef>
              <a:spcAft>
                <a:spcPts val="0"/>
              </a:spcAft>
              <a:buNone/>
            </a:pPr>
            <a:r>
              <a:t/>
            </a:r>
            <a:endParaRPr sz="1900">
              <a:latin typeface="Calibri"/>
              <a:ea typeface="Calibri"/>
              <a:cs typeface="Calibri"/>
              <a:sym typeface="Calibri"/>
            </a:endParaRPr>
          </a:p>
          <a:p>
            <a:pPr indent="0" lvl="0" marL="0" marR="0" rtl="0" algn="ctr">
              <a:spcBef>
                <a:spcPts val="0"/>
              </a:spcBef>
              <a:spcAft>
                <a:spcPts val="0"/>
              </a:spcAft>
              <a:buNone/>
            </a:pPr>
            <a:r>
              <a:t/>
            </a:r>
            <a:endParaRPr sz="1900">
              <a:latin typeface="Calibri"/>
              <a:ea typeface="Calibri"/>
              <a:cs typeface="Calibri"/>
              <a:sym typeface="Calibri"/>
            </a:endParaRPr>
          </a:p>
          <a:p>
            <a:pPr indent="0" lvl="0" marL="0" marR="0" rtl="0" algn="ctr">
              <a:spcBef>
                <a:spcPts val="0"/>
              </a:spcBef>
              <a:spcAft>
                <a:spcPts val="0"/>
              </a:spcAft>
              <a:buNone/>
            </a:pPr>
            <a:r>
              <a:rPr b="1" lang="es-ES" sz="2300">
                <a:latin typeface="Calibri"/>
                <a:ea typeface="Calibri"/>
                <a:cs typeface="Calibri"/>
                <a:sym typeface="Calibri"/>
              </a:rPr>
              <a:t>Ver video </a:t>
            </a:r>
            <a:r>
              <a:rPr b="1" lang="es-ES" sz="2300" u="sng">
                <a:solidFill>
                  <a:srgbClr val="002060"/>
                </a:solidFill>
                <a:latin typeface="Calibri"/>
                <a:ea typeface="Calibri"/>
                <a:cs typeface="Calibri"/>
                <a:sym typeface="Calibri"/>
                <a:hlinkClick r:id="rId4">
                  <a:extLst>
                    <a:ext uri="{A12FA001-AC4F-418D-AE19-62706E023703}">
                      <ahyp:hlinkClr val="tx"/>
                    </a:ext>
                  </a:extLst>
                </a:hlinkClick>
              </a:rPr>
              <a:t>AQUÍ</a:t>
            </a:r>
            <a:endParaRPr b="1" sz="2300">
              <a:solidFill>
                <a:srgbClr val="002060"/>
              </a:solidFill>
              <a:latin typeface="Calibri"/>
              <a:ea typeface="Calibri"/>
              <a:cs typeface="Calibri"/>
              <a:sym typeface="Calibri"/>
            </a:endParaRPr>
          </a:p>
          <a:p>
            <a:pPr indent="0" lvl="0" marL="0" marR="0" rtl="0" algn="ctr">
              <a:spcBef>
                <a:spcPts val="0"/>
              </a:spcBef>
              <a:spcAft>
                <a:spcPts val="0"/>
              </a:spcAft>
              <a:buNone/>
            </a:pPr>
            <a:r>
              <a:t/>
            </a:r>
            <a:endParaRPr sz="1900">
              <a:latin typeface="Calibri"/>
              <a:ea typeface="Calibri"/>
              <a:cs typeface="Calibri"/>
              <a:sym typeface="Calibri"/>
            </a:endParaRPr>
          </a:p>
          <a:p>
            <a:pPr indent="0" lvl="0" marL="0" marR="0" rtl="0" algn="ctr">
              <a:spcBef>
                <a:spcPts val="0"/>
              </a:spcBef>
              <a:spcAft>
                <a:spcPts val="0"/>
              </a:spcAft>
              <a:buNone/>
            </a:pPr>
            <a:r>
              <a:t/>
            </a:r>
            <a:endParaRPr sz="19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19"/>
          <p:cNvPicPr preferRelativeResize="0"/>
          <p:nvPr/>
        </p:nvPicPr>
        <p:blipFill rotWithShape="1">
          <a:blip r:embed="rId3">
            <a:alphaModFix/>
          </a:blip>
          <a:srcRect b="0" l="0" r="0" t="0"/>
          <a:stretch/>
        </p:blipFill>
        <p:spPr>
          <a:xfrm>
            <a:off x="316491" y="230312"/>
            <a:ext cx="11559018" cy="6370872"/>
          </a:xfrm>
          <a:prstGeom prst="rect">
            <a:avLst/>
          </a:prstGeom>
          <a:noFill/>
          <a:ln>
            <a:noFill/>
          </a:ln>
        </p:spPr>
      </p:pic>
      <p:sp>
        <p:nvSpPr>
          <p:cNvPr id="269" name="Google Shape;269;p19"/>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5: Manipulando hojas de cálculo en Python</a:t>
            </a:r>
            <a:br>
              <a:rPr b="1" lang="es-ES" sz="3600">
                <a:solidFill>
                  <a:srgbClr val="002060"/>
                </a:solidFill>
              </a:rPr>
            </a:br>
            <a:r>
              <a:rPr b="1" lang="es-ES" sz="3600">
                <a:solidFill>
                  <a:srgbClr val="002060"/>
                </a:solidFill>
              </a:rPr>
              <a:t>Cierre</a:t>
            </a:r>
            <a:endParaRPr/>
          </a:p>
        </p:txBody>
      </p:sp>
      <p:sp>
        <p:nvSpPr>
          <p:cNvPr id="270" name="Google Shape;270;p19"/>
          <p:cNvSpPr txBox="1"/>
          <p:nvPr>
            <p:ph idx="1" type="body"/>
          </p:nvPr>
        </p:nvSpPr>
        <p:spPr>
          <a:xfrm>
            <a:off x="838200" y="1940576"/>
            <a:ext cx="10515600" cy="4228212"/>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127000" marR="0" rtl="0" algn="l">
              <a:lnSpc>
                <a:spcPct val="100000"/>
              </a:lnSpc>
              <a:spcBef>
                <a:spcPts val="0"/>
              </a:spcBef>
              <a:spcAft>
                <a:spcPts val="0"/>
              </a:spcAft>
              <a:buClr>
                <a:srgbClr val="000000"/>
              </a:buClr>
              <a:buSzPts val="1400"/>
              <a:buFont typeface="Arial"/>
              <a:buNone/>
            </a:pPr>
            <a:r>
              <a:rPr b="0" i="0" lang="es-ES" sz="1800" u="none" cap="none" strike="noStrike">
                <a:latin typeface="Arial"/>
                <a:ea typeface="Arial"/>
                <a:cs typeface="Arial"/>
                <a:sym typeface="Arial"/>
              </a:rPr>
              <a:t>Ya finalizaste la penúltima sesión del curso ¡lo has hecho excelente!</a:t>
            </a:r>
            <a:endParaRPr/>
          </a:p>
          <a:p>
            <a:pPr indent="0" lvl="0" marL="127000" marR="0" rtl="0" algn="l">
              <a:lnSpc>
                <a:spcPct val="100000"/>
              </a:lnSpc>
              <a:spcBef>
                <a:spcPts val="0"/>
              </a:spcBef>
              <a:spcAft>
                <a:spcPts val="0"/>
              </a:spcAft>
              <a:buClr>
                <a:srgbClr val="000000"/>
              </a:buClr>
              <a:buSzPts val="1400"/>
              <a:buFont typeface="Arial"/>
              <a:buNone/>
            </a:pPr>
            <a:r>
              <a:t/>
            </a:r>
            <a:endParaRPr b="0" i="0" sz="1800" u="none" cap="none" strike="noStrike">
              <a:latin typeface="Arial"/>
              <a:ea typeface="Arial"/>
              <a:cs typeface="Arial"/>
              <a:sym typeface="Arial"/>
            </a:endParaRPr>
          </a:p>
          <a:p>
            <a:pPr indent="0" lvl="0" marL="127000" marR="0" rtl="0" algn="l">
              <a:lnSpc>
                <a:spcPct val="100000"/>
              </a:lnSpc>
              <a:spcBef>
                <a:spcPts val="0"/>
              </a:spcBef>
              <a:spcAft>
                <a:spcPts val="0"/>
              </a:spcAft>
              <a:buClr>
                <a:srgbClr val="000000"/>
              </a:buClr>
              <a:buSzPts val="1400"/>
              <a:buFont typeface="Arial"/>
              <a:buNone/>
            </a:pPr>
            <a:r>
              <a:rPr b="0" i="0" lang="es-ES" sz="1800" u="none" cap="none" strike="noStrike">
                <a:latin typeface="Arial"/>
                <a:ea typeface="Arial"/>
                <a:cs typeface="Arial"/>
                <a:sym typeface="Arial"/>
              </a:rPr>
              <a:t>En esta sesión vimos cómo importar un archivo de extensión csv, para leerlo como objeto dataframe.</a:t>
            </a:r>
            <a:endParaRPr/>
          </a:p>
          <a:p>
            <a:pPr indent="0" lvl="0" marL="127000" marR="0" rtl="0" algn="l">
              <a:lnSpc>
                <a:spcPct val="100000"/>
              </a:lnSpc>
              <a:spcBef>
                <a:spcPts val="0"/>
              </a:spcBef>
              <a:spcAft>
                <a:spcPts val="0"/>
              </a:spcAft>
              <a:buClr>
                <a:srgbClr val="000000"/>
              </a:buClr>
              <a:buSzPts val="1400"/>
              <a:buFont typeface="Arial"/>
              <a:buNone/>
            </a:pPr>
            <a:r>
              <a:t/>
            </a:r>
            <a:endParaRPr b="0" i="0" sz="1800" u="none" cap="none" strike="noStrike">
              <a:latin typeface="Arial"/>
              <a:ea typeface="Arial"/>
              <a:cs typeface="Arial"/>
              <a:sym typeface="Arial"/>
            </a:endParaRPr>
          </a:p>
          <a:p>
            <a:pPr indent="0" lvl="0" marL="127000" marR="0" rtl="0" algn="l">
              <a:lnSpc>
                <a:spcPct val="100000"/>
              </a:lnSpc>
              <a:spcBef>
                <a:spcPts val="0"/>
              </a:spcBef>
              <a:spcAft>
                <a:spcPts val="0"/>
              </a:spcAft>
              <a:buClr>
                <a:srgbClr val="000000"/>
              </a:buClr>
              <a:buSzPts val="1400"/>
              <a:buFont typeface="Arial"/>
              <a:buNone/>
            </a:pPr>
            <a:r>
              <a:rPr b="0" i="0" lang="es-ES" sz="1800" u="none" cap="none" strike="noStrike">
                <a:latin typeface="Arial"/>
                <a:ea typeface="Arial"/>
                <a:cs typeface="Arial"/>
                <a:sym typeface="Arial"/>
              </a:rPr>
              <a:t>Luego manipulamos estos datos imprimiendo algunas columnas o aplicando filtros; por último vimos cómo calcular estadísticos para agrupaciones de una o más categorías, herramientas básicas para poder explorar un archivo Excel y aplicar los conocimientos estadísticos vistos en las sesiones anteriores.</a:t>
            </a:r>
            <a:endParaRPr/>
          </a:p>
          <a:p>
            <a:pPr indent="0" lvl="0" marL="127000" marR="0" rtl="0" algn="l">
              <a:lnSpc>
                <a:spcPct val="100000"/>
              </a:lnSpc>
              <a:spcBef>
                <a:spcPts val="0"/>
              </a:spcBef>
              <a:spcAft>
                <a:spcPts val="0"/>
              </a:spcAft>
              <a:buClr>
                <a:srgbClr val="000000"/>
              </a:buClr>
              <a:buSzPts val="1400"/>
              <a:buFont typeface="Arial"/>
              <a:buNone/>
            </a:pPr>
            <a:r>
              <a:t/>
            </a:r>
            <a:endParaRPr b="0" i="0" sz="1800" u="none" cap="none" strike="noStrike">
              <a:latin typeface="Arial"/>
              <a:ea typeface="Arial"/>
              <a:cs typeface="Arial"/>
              <a:sym typeface="Arial"/>
            </a:endParaRPr>
          </a:p>
          <a:p>
            <a:pPr indent="0" lvl="0" marL="127000" marR="0" rtl="0" algn="ctr">
              <a:lnSpc>
                <a:spcPct val="100000"/>
              </a:lnSpc>
              <a:spcBef>
                <a:spcPts val="0"/>
              </a:spcBef>
              <a:spcAft>
                <a:spcPts val="0"/>
              </a:spcAft>
              <a:buClr>
                <a:srgbClr val="000000"/>
              </a:buClr>
              <a:buSzPts val="1400"/>
              <a:buFont typeface="Arial"/>
              <a:buNone/>
            </a:pPr>
            <a:r>
              <a:rPr b="1" i="0" lang="es-ES" sz="1800" u="none" cap="none" strike="noStrike">
                <a:latin typeface="Arial"/>
                <a:ea typeface="Arial"/>
                <a:cs typeface="Arial"/>
                <a:sym typeface="Arial"/>
              </a:rPr>
              <a:t>¡Te esperamos en la última sesión!</a:t>
            </a:r>
            <a:endParaRPr b="1" i="0" sz="18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99" name="Google Shape;99;p2"/>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4400"/>
              <a:buFont typeface="Calibri"/>
              <a:buNone/>
            </a:pPr>
            <a:r>
              <a:rPr b="1" lang="es-ES">
                <a:solidFill>
                  <a:srgbClr val="002060"/>
                </a:solidFill>
              </a:rPr>
              <a:t>Mapa de contenidos:</a:t>
            </a:r>
            <a:endParaRPr b="1">
              <a:solidFill>
                <a:srgbClr val="002060"/>
              </a:solidFill>
            </a:endParaRPr>
          </a:p>
        </p:txBody>
      </p:sp>
      <p:sp>
        <p:nvSpPr>
          <p:cNvPr id="100" name="Google Shape;100;p2"/>
          <p:cNvSpPr txBox="1"/>
          <p:nvPr/>
        </p:nvSpPr>
        <p:spPr>
          <a:xfrm>
            <a:off x="762000" y="1355500"/>
            <a:ext cx="10515600" cy="6703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800" u="none" cap="none" strike="noStrike">
                <a:solidFill>
                  <a:srgbClr val="000000"/>
                </a:solidFill>
                <a:latin typeface="Arial"/>
                <a:ea typeface="Arial"/>
                <a:cs typeface="Arial"/>
                <a:sym typeface="Arial"/>
              </a:rPr>
              <a:t>Los contenidos de este curso, se tratan en 6 sesiones o unidades, cuyos principales temas son los siguientes:</a:t>
            </a:r>
            <a:endParaRPr sz="1800">
              <a:solidFill>
                <a:schemeClr val="dk1"/>
              </a:solidFill>
              <a:latin typeface="Calibri"/>
              <a:ea typeface="Calibri"/>
              <a:cs typeface="Calibri"/>
              <a:sym typeface="Calibri"/>
            </a:endParaRPr>
          </a:p>
        </p:txBody>
      </p:sp>
      <p:sp>
        <p:nvSpPr>
          <p:cNvPr id="101" name="Google Shape;101;p2"/>
          <p:cNvSpPr/>
          <p:nvPr/>
        </p:nvSpPr>
        <p:spPr>
          <a:xfrm>
            <a:off x="1588603" y="2000268"/>
            <a:ext cx="4237891" cy="4304588"/>
          </a:xfrm>
          <a:prstGeom prst="rect">
            <a:avLst/>
          </a:prstGeom>
          <a:noFill/>
          <a:ln>
            <a:noFill/>
          </a:ln>
        </p:spPr>
        <p:txBody>
          <a:bodyPr anchorCtr="0" anchor="t" bIns="34275" lIns="68575" spcFirstLastPara="1" rIns="68575" wrap="square" tIns="34275">
            <a:noAutofit/>
          </a:bodyPr>
          <a:lstStyle/>
          <a:p>
            <a:pPr indent="-127000" lvl="0" marL="127000" marR="0" rtl="0" algn="l">
              <a:lnSpc>
                <a:spcPct val="100000"/>
              </a:lnSpc>
              <a:spcBef>
                <a:spcPts val="0"/>
              </a:spcBef>
              <a:spcAft>
                <a:spcPts val="0"/>
              </a:spcAft>
              <a:buClr>
                <a:srgbClr val="000000"/>
              </a:buClr>
              <a:buSzPts val="1400"/>
              <a:buFont typeface="Arial"/>
              <a:buNone/>
            </a:pPr>
            <a:r>
              <a:rPr b="1" i="0" lang="es-ES" sz="1600" u="none" cap="none" strike="noStrike">
                <a:solidFill>
                  <a:srgbClr val="1E4E79"/>
                </a:solidFill>
                <a:latin typeface="Calibri"/>
                <a:ea typeface="Calibri"/>
                <a:cs typeface="Calibri"/>
                <a:sym typeface="Calibri"/>
              </a:rPr>
              <a:t>I. INTRODUCCIÓN A LA ESTADÍSTICA APLICADA CON PYTHON</a:t>
            </a:r>
            <a:endParaRPr b="1" i="0" sz="1600" u="none" cap="none" strike="noStrike">
              <a:solidFill>
                <a:srgbClr val="1E4E79"/>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Variables</a:t>
            </a:r>
            <a:endParaRPr b="0" i="0" sz="1600" u="none" cap="none" strike="noStrike">
              <a:solidFill>
                <a:srgbClr val="222A35"/>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Simulación de datos</a:t>
            </a:r>
            <a:endParaRPr b="0" i="0" sz="1600" u="none" cap="none" strike="noStrike">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rPr b="1" i="0" lang="es-ES" sz="1600" u="none" cap="none" strike="noStrike">
                <a:solidFill>
                  <a:srgbClr val="1E4E79"/>
                </a:solidFill>
                <a:latin typeface="Calibri"/>
                <a:ea typeface="Calibri"/>
                <a:cs typeface="Calibri"/>
                <a:sym typeface="Calibri"/>
              </a:rPr>
              <a:t>II. CÁLCULO DE ESTADÍSTICOS EN PYTHON</a:t>
            </a:r>
            <a:endParaRPr b="0" i="0" sz="1600" u="none" cap="none" strike="noStrike">
              <a:solidFill>
                <a:srgbClr val="222A35"/>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Moda</a:t>
            </a:r>
            <a:endParaRPr b="0" i="0" sz="1600" u="none" cap="none" strike="noStrike">
              <a:solidFill>
                <a:srgbClr val="222A35"/>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Mediana</a:t>
            </a:r>
            <a:endParaRPr b="0" i="0" sz="1600" u="none" cap="none" strike="noStrike">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b="0" i="0" lang="es-ES" sz="1600" u="none" cap="none" strike="noStrike">
                <a:solidFill>
                  <a:srgbClr val="222A35"/>
                </a:solidFill>
                <a:latin typeface="Calibri"/>
                <a:ea typeface="Calibri"/>
                <a:cs typeface="Calibri"/>
                <a:sym typeface="Calibri"/>
              </a:rPr>
              <a:t>Promedio</a:t>
            </a:r>
            <a:endParaRPr b="0" i="0" sz="1600" u="none" cap="none" strike="noStrike">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ES" sz="1600">
                <a:solidFill>
                  <a:srgbClr val="222A35"/>
                </a:solidFill>
                <a:latin typeface="Calibri"/>
                <a:ea typeface="Calibri"/>
                <a:cs typeface="Calibri"/>
                <a:sym typeface="Calibri"/>
              </a:rPr>
              <a:t>Desviación estándar</a:t>
            </a:r>
            <a:endParaRPr sz="1600">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highlight>
                <a:srgbClr val="FFFF00"/>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rPr b="1" i="0" lang="es-ES" sz="1600" u="none" cap="none" strike="noStrike">
                <a:solidFill>
                  <a:srgbClr val="1E4E79"/>
                </a:solidFill>
                <a:latin typeface="Calibri"/>
                <a:ea typeface="Calibri"/>
                <a:cs typeface="Calibri"/>
                <a:sym typeface="Calibri"/>
              </a:rPr>
              <a:t>III. PORCENTAJES EN PYTHON</a:t>
            </a:r>
            <a:endParaRPr b="0" i="0" sz="1600" u="none" cap="none" strike="noStrike">
              <a:solidFill>
                <a:schemeClr val="dk1"/>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Porcentajes</a:t>
            </a:r>
            <a:endParaRPr b="0" i="0" sz="1600" u="none" cap="none" strike="noStrike">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Librería pandas y uso de dataframe</a:t>
            </a:r>
            <a:endParaRPr b="0" i="0" sz="1600" u="none" cap="none" strike="noStrike">
              <a:solidFill>
                <a:srgbClr val="222A35"/>
              </a:solidFill>
              <a:latin typeface="Calibri"/>
              <a:ea typeface="Calibri"/>
              <a:cs typeface="Calibri"/>
              <a:sym typeface="Calibri"/>
            </a:endParaRPr>
          </a:p>
          <a:p>
            <a:pPr indent="-254000" lvl="0" marL="342900" marR="0" rtl="0" algn="just">
              <a:lnSpc>
                <a:spcPct val="100000"/>
              </a:lnSpc>
              <a:spcBef>
                <a:spcPts val="0"/>
              </a:spcBef>
              <a:spcAft>
                <a:spcPts val="0"/>
              </a:spcAft>
              <a:buClr>
                <a:srgbClr val="222A35"/>
              </a:buClr>
              <a:buSzPts val="1400"/>
              <a:buFont typeface="Calibri"/>
              <a:buChar char="•"/>
            </a:pPr>
            <a:r>
              <a:rPr lang="es-ES" sz="1600">
                <a:solidFill>
                  <a:srgbClr val="222A35"/>
                </a:solidFill>
                <a:latin typeface="Calibri"/>
                <a:ea typeface="Calibri"/>
                <a:cs typeface="Calibri"/>
                <a:sym typeface="Calibri"/>
              </a:rPr>
              <a:t>Cálculo de porcentajes en Python</a:t>
            </a:r>
            <a:endParaRPr sz="1600">
              <a:solidFill>
                <a:srgbClr val="222A35"/>
              </a:solidFill>
              <a:latin typeface="Calibri"/>
              <a:ea typeface="Calibri"/>
              <a:cs typeface="Calibri"/>
              <a:sym typeface="Calibri"/>
            </a:endParaRPr>
          </a:p>
          <a:p>
            <a:pPr indent="-254000" lvl="0" marL="342900" marR="0" rtl="0" algn="just">
              <a:lnSpc>
                <a:spcPct val="100000"/>
              </a:lnSpc>
              <a:spcBef>
                <a:spcPts val="0"/>
              </a:spcBef>
              <a:spcAft>
                <a:spcPts val="0"/>
              </a:spcAft>
              <a:buClr>
                <a:srgbClr val="222A35"/>
              </a:buClr>
              <a:buSzPts val="1400"/>
              <a:buFont typeface="Calibri"/>
              <a:buChar char="•"/>
            </a:pPr>
            <a:r>
              <a:rPr lang="es-ES" sz="1600">
                <a:solidFill>
                  <a:srgbClr val="222A35"/>
                </a:solidFill>
                <a:latin typeface="Calibri"/>
                <a:ea typeface="Calibri"/>
                <a:cs typeface="Calibri"/>
                <a:sym typeface="Calibri"/>
              </a:rPr>
              <a:t>Analizando frecuencia y porcentajes</a:t>
            </a:r>
            <a:endParaRPr sz="1600">
              <a:solidFill>
                <a:srgbClr val="222A35"/>
              </a:solidFill>
              <a:latin typeface="Calibri"/>
              <a:ea typeface="Calibri"/>
              <a:cs typeface="Calibri"/>
              <a:sym typeface="Calibri"/>
            </a:endParaRPr>
          </a:p>
          <a:p>
            <a:pPr indent="-254000" lvl="0" marL="342900" marR="0" rtl="0" algn="just">
              <a:lnSpc>
                <a:spcPct val="100000"/>
              </a:lnSpc>
              <a:spcBef>
                <a:spcPts val="0"/>
              </a:spcBef>
              <a:spcAft>
                <a:spcPts val="0"/>
              </a:spcAft>
              <a:buClr>
                <a:srgbClr val="222A35"/>
              </a:buClr>
              <a:buSzPts val="1400"/>
              <a:buFont typeface="Calibri"/>
              <a:buChar char="•"/>
            </a:pPr>
            <a:r>
              <a:rPr b="0" i="0" lang="es-ES" sz="1600" u="none" cap="none" strike="noStrike">
                <a:solidFill>
                  <a:srgbClr val="222A35"/>
                </a:solidFill>
                <a:latin typeface="Calibri"/>
                <a:ea typeface="Calibri"/>
                <a:cs typeface="Calibri"/>
                <a:sym typeface="Calibri"/>
              </a:rPr>
              <a:t>Ley de números pequeños</a:t>
            </a:r>
            <a:endParaRPr b="0" i="0" sz="1600" u="none" cap="none" strike="noStrike">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p:txBody>
      </p:sp>
      <p:sp>
        <p:nvSpPr>
          <p:cNvPr id="102" name="Google Shape;102;p2"/>
          <p:cNvSpPr/>
          <p:nvPr/>
        </p:nvSpPr>
        <p:spPr>
          <a:xfrm>
            <a:off x="6365507" y="1953052"/>
            <a:ext cx="4237891" cy="448661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ES" sz="1600" u="none" cap="none" strike="noStrike">
                <a:solidFill>
                  <a:srgbClr val="1E4E79"/>
                </a:solidFill>
                <a:latin typeface="Calibri"/>
                <a:ea typeface="Calibri"/>
                <a:cs typeface="Calibri"/>
                <a:sym typeface="Calibri"/>
              </a:rPr>
              <a:t>IV. PROBABILIDADES</a:t>
            </a:r>
            <a:endParaRPr b="0" i="0" sz="1600" u="none" cap="none" strike="noStrike">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lang="es-ES" sz="1600">
                <a:solidFill>
                  <a:srgbClr val="222A35"/>
                </a:solidFill>
                <a:latin typeface="Calibri"/>
                <a:ea typeface="Calibri"/>
                <a:cs typeface="Calibri"/>
                <a:sym typeface="Calibri"/>
              </a:rPr>
              <a:t>Probabilidad</a:t>
            </a:r>
            <a:endParaRPr sz="1600">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Probabilidad teórica</a:t>
            </a:r>
            <a:endParaRPr b="0" i="0" sz="1600" u="none" cap="none" strike="noStrike">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lang="es-ES" sz="1600">
                <a:solidFill>
                  <a:srgbClr val="222A35"/>
                </a:solidFill>
                <a:latin typeface="Calibri"/>
                <a:ea typeface="Calibri"/>
                <a:cs typeface="Calibri"/>
                <a:sym typeface="Calibri"/>
              </a:rPr>
              <a:t>P</a:t>
            </a:r>
            <a:r>
              <a:rPr b="0" i="0" lang="es-ES" sz="1600" u="none" cap="none" strike="noStrike">
                <a:solidFill>
                  <a:srgbClr val="222A35"/>
                </a:solidFill>
                <a:latin typeface="Calibri"/>
                <a:ea typeface="Calibri"/>
                <a:cs typeface="Calibri"/>
                <a:sym typeface="Calibri"/>
              </a:rPr>
              <a:t>robabilidad empírica</a:t>
            </a:r>
            <a:endParaRPr b="0" i="0" sz="1600" u="none" cap="none" strike="noStrike">
              <a:solidFill>
                <a:srgbClr val="222A35"/>
              </a:solidFill>
              <a:latin typeface="Calibri"/>
              <a:ea typeface="Calibri"/>
              <a:cs typeface="Calibri"/>
              <a:sym typeface="Calibri"/>
            </a:endParaRPr>
          </a:p>
          <a:p>
            <a:pPr indent="-2349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Ley de los grandes números</a:t>
            </a:r>
            <a:endParaRPr b="1" i="0" sz="1600" u="none" cap="none" strike="noStrike">
              <a:solidFill>
                <a:srgbClr val="1E4E79"/>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1" i="0" sz="1600" u="none" cap="none" strike="noStrike">
              <a:solidFill>
                <a:srgbClr val="1E4E79"/>
              </a:solidFill>
              <a:highlight>
                <a:srgbClr val="FFFF00"/>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1" i="0" lang="es-ES" sz="1600" u="none" cap="none" strike="noStrike">
                <a:solidFill>
                  <a:srgbClr val="1E4E79"/>
                </a:solidFill>
                <a:latin typeface="Calibri"/>
                <a:ea typeface="Calibri"/>
                <a:cs typeface="Calibri"/>
                <a:sym typeface="Calibri"/>
              </a:rPr>
              <a:t>V. MANIPULANDO HOJAS DE CÁLCULO EN PYTHON</a:t>
            </a:r>
            <a:endParaRPr b="0" i="0" sz="1600" u="none" cap="none" strike="noStrike">
              <a:solidFill>
                <a:schemeClr val="dk1"/>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Importar archivos a Python</a:t>
            </a:r>
            <a:endParaRPr b="0" i="0" sz="1600" u="none" cap="none" strike="noStrike">
              <a:solidFill>
                <a:srgbClr val="222A35"/>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b="0" i="0" lang="es-ES" sz="1600" u="none" cap="none" strike="noStrike">
                <a:solidFill>
                  <a:srgbClr val="222A35"/>
                </a:solidFill>
                <a:latin typeface="Calibri"/>
                <a:ea typeface="Calibri"/>
                <a:cs typeface="Calibri"/>
                <a:sym typeface="Calibri"/>
              </a:rPr>
              <a:t>Manipular tablas de datos</a:t>
            </a:r>
            <a:endParaRPr b="0" i="0" sz="1600" u="none" cap="none" strike="noStrike">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ES" sz="1600">
                <a:solidFill>
                  <a:srgbClr val="222A35"/>
                </a:solidFill>
                <a:latin typeface="Calibri"/>
                <a:ea typeface="Calibri"/>
                <a:cs typeface="Calibri"/>
                <a:sym typeface="Calibri"/>
              </a:rPr>
              <a:t>Describir los datos</a:t>
            </a:r>
            <a:endParaRPr sz="1600">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s-ES" sz="1600" u="none" cap="none" strike="noStrike">
                <a:solidFill>
                  <a:srgbClr val="1E4E79"/>
                </a:solidFill>
                <a:latin typeface="Calibri"/>
                <a:ea typeface="Calibri"/>
                <a:cs typeface="Calibri"/>
                <a:sym typeface="Calibri"/>
              </a:rPr>
              <a:t>VI. DESCRIBIENDO DATOS EN PYTHON</a:t>
            </a:r>
            <a:endParaRPr b="1" i="0" sz="1600" u="none" cap="none" strike="noStrike">
              <a:solidFill>
                <a:srgbClr val="1E4E79"/>
              </a:solidFill>
              <a:latin typeface="Calibri"/>
              <a:ea typeface="Calibri"/>
              <a:cs typeface="Calibri"/>
              <a:sym typeface="Calibri"/>
            </a:endParaRPr>
          </a:p>
          <a:p>
            <a:pPr indent="-196850" lvl="0" marL="342900" marR="0" rtl="0" algn="just">
              <a:lnSpc>
                <a:spcPct val="100000"/>
              </a:lnSpc>
              <a:spcBef>
                <a:spcPts val="0"/>
              </a:spcBef>
              <a:spcAft>
                <a:spcPts val="0"/>
              </a:spcAft>
              <a:buClr>
                <a:srgbClr val="222A35"/>
              </a:buClr>
              <a:buSzPts val="1100"/>
              <a:buFont typeface="Calibri"/>
              <a:buChar char="•"/>
            </a:pPr>
            <a:r>
              <a:rPr lang="es-ES" sz="1600">
                <a:solidFill>
                  <a:srgbClr val="222A35"/>
                </a:solidFill>
                <a:latin typeface="Calibri"/>
                <a:ea typeface="Calibri"/>
                <a:cs typeface="Calibri"/>
                <a:sym typeface="Calibri"/>
              </a:rPr>
              <a:t>Describir los datos</a:t>
            </a:r>
            <a:endParaRPr sz="1600">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ES" sz="1600">
                <a:solidFill>
                  <a:srgbClr val="222A35"/>
                </a:solidFill>
                <a:latin typeface="Calibri"/>
                <a:ea typeface="Calibri"/>
                <a:cs typeface="Calibri"/>
                <a:sym typeface="Calibri"/>
              </a:rPr>
              <a:t>Agrupando datos</a:t>
            </a:r>
            <a:endParaRPr sz="1600">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ES" sz="1600">
                <a:solidFill>
                  <a:srgbClr val="222A35"/>
                </a:solidFill>
                <a:latin typeface="Calibri"/>
                <a:ea typeface="Calibri"/>
                <a:cs typeface="Calibri"/>
                <a:sym typeface="Calibri"/>
              </a:rPr>
              <a:t>Función de agregación</a:t>
            </a:r>
            <a:endParaRPr sz="1600">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ES" sz="1600">
                <a:solidFill>
                  <a:srgbClr val="222A35"/>
                </a:solidFill>
                <a:latin typeface="Calibri"/>
                <a:ea typeface="Calibri"/>
                <a:cs typeface="Calibri"/>
                <a:sym typeface="Calibri"/>
              </a:rPr>
              <a:t>Describir los datos - Frecuencia</a:t>
            </a:r>
            <a:endParaRPr sz="1600">
              <a:solidFill>
                <a:srgbClr val="222A35"/>
              </a:solidFill>
              <a:latin typeface="Calibri"/>
              <a:ea typeface="Calibri"/>
              <a:cs typeface="Calibri"/>
              <a:sym typeface="Calibri"/>
            </a:endParaRPr>
          </a:p>
          <a:p>
            <a:pPr indent="-215900" lvl="0" marL="342900" marR="0" rtl="0" algn="just">
              <a:lnSpc>
                <a:spcPct val="100000"/>
              </a:lnSpc>
              <a:spcBef>
                <a:spcPts val="0"/>
              </a:spcBef>
              <a:spcAft>
                <a:spcPts val="0"/>
              </a:spcAft>
              <a:buClr>
                <a:srgbClr val="222A35"/>
              </a:buClr>
              <a:buSzPts val="1400"/>
              <a:buFont typeface="Calibri"/>
              <a:buChar char="•"/>
            </a:pPr>
            <a:r>
              <a:rPr lang="es-ES" sz="1600">
                <a:solidFill>
                  <a:srgbClr val="222A35"/>
                </a:solidFill>
                <a:latin typeface="Calibri"/>
                <a:ea typeface="Calibri"/>
                <a:cs typeface="Calibri"/>
                <a:sym typeface="Calibri"/>
              </a:rPr>
              <a:t>Describir los datos - Porcentaje</a:t>
            </a:r>
            <a:endParaRPr sz="1600">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600" u="none" cap="none" strike="noStrike">
              <a:solidFill>
                <a:srgbClr val="222A35"/>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3"/>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08" name="Google Shape;108;p3"/>
          <p:cNvSpPr txBox="1"/>
          <p:nvPr>
            <p:ph type="title"/>
          </p:nvPr>
        </p:nvSpPr>
        <p:spPr>
          <a:xfrm>
            <a:off x="838200" y="875186"/>
            <a:ext cx="10515600" cy="5107627"/>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4400"/>
              <a:buFont typeface="Calibri"/>
              <a:buNone/>
            </a:pPr>
            <a:r>
              <a:rPr b="1" lang="es-ES">
                <a:solidFill>
                  <a:srgbClr val="002060"/>
                </a:solidFill>
              </a:rPr>
              <a:t>UNIDAD 5:</a:t>
            </a:r>
            <a:br>
              <a:rPr b="1" lang="es-ES">
                <a:solidFill>
                  <a:srgbClr val="002060"/>
                </a:solidFill>
              </a:rPr>
            </a:br>
            <a:br>
              <a:rPr b="1" lang="es-ES">
                <a:solidFill>
                  <a:srgbClr val="002060"/>
                </a:solidFill>
              </a:rPr>
            </a:br>
            <a:r>
              <a:rPr b="1" lang="es-ES">
                <a:solidFill>
                  <a:srgbClr val="002060"/>
                </a:solidFill>
              </a:rPr>
              <a:t>MANIPULANDO HOJAS DE CÁLCULO EN PYTHON</a:t>
            </a:r>
            <a:br>
              <a:rPr b="1" lang="es-ES">
                <a:solidFill>
                  <a:srgbClr val="002060"/>
                </a:solidFill>
              </a:rPr>
            </a:br>
            <a:endParaRPr b="1">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4"/>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14" name="Google Shape;114;p4"/>
          <p:cNvSpPr txBox="1"/>
          <p:nvPr>
            <p:ph type="title"/>
          </p:nvPr>
        </p:nvSpPr>
        <p:spPr>
          <a:xfrm>
            <a:off x="838200" y="365125"/>
            <a:ext cx="10515600" cy="1325563"/>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3200"/>
              <a:buFont typeface="Calibri"/>
              <a:buNone/>
            </a:pPr>
            <a:r>
              <a:rPr b="1" lang="es-ES" sz="3200">
                <a:solidFill>
                  <a:srgbClr val="002060"/>
                </a:solidFill>
              </a:rPr>
              <a:t>Unidad 5:</a:t>
            </a:r>
            <a:br>
              <a:rPr b="1" lang="es-ES">
                <a:solidFill>
                  <a:srgbClr val="002060"/>
                </a:solidFill>
              </a:rPr>
            </a:br>
            <a:r>
              <a:rPr b="1" lang="es-ES">
                <a:solidFill>
                  <a:srgbClr val="002060"/>
                </a:solidFill>
              </a:rPr>
              <a:t>Introducción </a:t>
            </a:r>
            <a:endParaRPr b="1">
              <a:solidFill>
                <a:srgbClr val="002060"/>
              </a:solidFill>
            </a:endParaRPr>
          </a:p>
        </p:txBody>
      </p:sp>
      <p:sp>
        <p:nvSpPr>
          <p:cNvPr id="115" name="Google Shape;115;p4"/>
          <p:cNvSpPr txBox="1"/>
          <p:nvPr>
            <p:ph idx="1" type="body"/>
          </p:nvPr>
        </p:nvSpPr>
        <p:spPr>
          <a:xfrm>
            <a:off x="1014847" y="1812249"/>
            <a:ext cx="10162305" cy="3840480"/>
          </a:xfrm>
          <a:prstGeom prst="rect">
            <a:avLst/>
          </a:prstGeom>
          <a:noFill/>
          <a:ln cap="flat" cmpd="sng" w="381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ES" sz="1800" u="none" cap="none" strike="noStrike">
                <a:solidFill>
                  <a:schemeClr val="dk1"/>
                </a:solidFill>
              </a:rPr>
              <a:t>Te damos la bienvenida a la quinta sesión de este curso.</a:t>
            </a:r>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b="0" i="0" lang="es-ES" sz="1800" u="none" cap="none" strike="noStrike">
                <a:solidFill>
                  <a:schemeClr val="dk1"/>
                </a:solidFill>
              </a:rPr>
              <a:t>Hasta ahora hemos visto temas principalmente a nivel teórico y conceptual, pero en esta sesión aterrizaremos todas las habilidades desarrolladas en ejercicios prácticos, similares a los posibles de encontrar en un entorno laboral, y usando datos públicos reales.</a:t>
            </a:r>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b="0" i="0" lang="es-ES" sz="1800" u="none" cap="none" strike="noStrike">
                <a:solidFill>
                  <a:schemeClr val="dk1"/>
                </a:solidFill>
              </a:rPr>
              <a:t>Vamos a ello.</a:t>
            </a:r>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s-ES" sz="1800" u="none" cap="none" strike="noStrike">
                <a:solidFill>
                  <a:schemeClr val="dk1"/>
                </a:solidFill>
              </a:rPr>
              <a:t>¡Comencemos!</a:t>
            </a:r>
            <a:endParaRPr b="1" i="0" sz="1800" u="none" cap="none" strike="noStrike">
              <a:solidFill>
                <a:srgbClr val="000000"/>
              </a:solidFill>
            </a:endParaRPr>
          </a:p>
          <a:p>
            <a:pPr indent="0" lvl="0" marL="0" rtl="0" algn="just">
              <a:lnSpc>
                <a:spcPct val="90000"/>
              </a:lnSpc>
              <a:spcBef>
                <a:spcPts val="0"/>
              </a:spcBef>
              <a:spcAft>
                <a:spcPts val="0"/>
              </a:spcAft>
              <a:buClr>
                <a:schemeClr val="dk1"/>
              </a:buClr>
              <a:buSzPts val="1600"/>
              <a:buNone/>
            </a:pPr>
            <a:r>
              <a:t/>
            </a:r>
            <a:endParaRPr i="0" sz="1600" u="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5"/>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21" name="Google Shape;121;p5"/>
          <p:cNvSpPr txBox="1"/>
          <p:nvPr>
            <p:ph type="title"/>
          </p:nvPr>
        </p:nvSpPr>
        <p:spPr>
          <a:xfrm>
            <a:off x="838200" y="365125"/>
            <a:ext cx="10515600" cy="1122481"/>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3600"/>
              <a:buFont typeface="Calibri"/>
              <a:buNone/>
            </a:pPr>
            <a:r>
              <a:rPr b="1" lang="es-ES" sz="3600">
                <a:solidFill>
                  <a:srgbClr val="002060"/>
                </a:solidFill>
              </a:rPr>
              <a:t>Unidad 5:</a:t>
            </a:r>
            <a:br>
              <a:rPr b="1" lang="es-ES" sz="3600">
                <a:solidFill>
                  <a:srgbClr val="002060"/>
                </a:solidFill>
              </a:rPr>
            </a:br>
            <a:r>
              <a:rPr b="1" lang="es-ES" sz="3600">
                <a:solidFill>
                  <a:srgbClr val="002060"/>
                </a:solidFill>
              </a:rPr>
              <a:t>Manipulando hojas de cálculo en Python</a:t>
            </a:r>
            <a:endParaRPr b="1" sz="3600">
              <a:solidFill>
                <a:srgbClr val="002060"/>
              </a:solidFill>
            </a:endParaRPr>
          </a:p>
        </p:txBody>
      </p:sp>
      <p:sp>
        <p:nvSpPr>
          <p:cNvPr id="122" name="Google Shape;122;p5"/>
          <p:cNvSpPr txBox="1"/>
          <p:nvPr>
            <p:ph idx="1" type="body"/>
          </p:nvPr>
        </p:nvSpPr>
        <p:spPr>
          <a:xfrm>
            <a:off x="838200" y="1609166"/>
            <a:ext cx="10515600" cy="4229777"/>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800"/>
              <a:buNone/>
            </a:pPr>
            <a:r>
              <a:rPr b="1" lang="es-ES" sz="2000"/>
              <a:t>Objetivo: </a:t>
            </a:r>
            <a:r>
              <a:rPr lang="es-ES" sz="2000"/>
              <a:t>En esta unidad aprenderás cómo analizar datos a partir de hojas de cálculo en Python, aplicando los contenidos vistos en las sesiones anteriores</a:t>
            </a:r>
            <a:r>
              <a:rPr lang="es-ES" sz="2000">
                <a:latin typeface="Calibri"/>
                <a:ea typeface="Calibri"/>
                <a:cs typeface="Calibri"/>
                <a:sym typeface="Calibri"/>
              </a:rPr>
              <a:t>.</a:t>
            </a:r>
            <a:endParaRPr sz="2000"/>
          </a:p>
          <a:p>
            <a:pPr indent="0" lvl="0" marL="0" rtl="0" algn="just">
              <a:lnSpc>
                <a:spcPct val="115000"/>
              </a:lnSpc>
              <a:spcBef>
                <a:spcPts val="0"/>
              </a:spcBef>
              <a:spcAft>
                <a:spcPts val="0"/>
              </a:spcAft>
              <a:buClr>
                <a:schemeClr val="dk1"/>
              </a:buClr>
              <a:buSzPts val="1800"/>
              <a:buNone/>
            </a:pPr>
            <a:r>
              <a:t/>
            </a:r>
            <a:endParaRPr b="1" sz="2000"/>
          </a:p>
          <a:p>
            <a:pPr indent="0" lvl="0" marL="0" rtl="0" algn="just">
              <a:lnSpc>
                <a:spcPct val="115000"/>
              </a:lnSpc>
              <a:spcBef>
                <a:spcPts val="0"/>
              </a:spcBef>
              <a:spcAft>
                <a:spcPts val="0"/>
              </a:spcAft>
              <a:buClr>
                <a:schemeClr val="dk1"/>
              </a:buClr>
              <a:buSzPts val="1800"/>
              <a:buNone/>
            </a:pPr>
            <a:r>
              <a:rPr b="1" lang="es-ES" sz="2000"/>
              <a:t>Aprendizaje esperado: </a:t>
            </a:r>
            <a:r>
              <a:rPr lang="es-ES" sz="2000">
                <a:latin typeface="Calibri"/>
                <a:ea typeface="Calibri"/>
                <a:cs typeface="Calibri"/>
                <a:sym typeface="Calibri"/>
              </a:rPr>
              <a:t>Calcular datos estadísticos a partir de hojas de cálculo importadas en Python.</a:t>
            </a:r>
            <a:endParaRPr/>
          </a:p>
          <a:p>
            <a:pPr indent="0" lvl="0" marL="0" rtl="0" algn="just">
              <a:lnSpc>
                <a:spcPct val="115000"/>
              </a:lnSpc>
              <a:spcBef>
                <a:spcPts val="0"/>
              </a:spcBef>
              <a:spcAft>
                <a:spcPts val="0"/>
              </a:spcAft>
              <a:buClr>
                <a:schemeClr val="dk1"/>
              </a:buClr>
              <a:buSzPts val="1800"/>
              <a:buNone/>
            </a:pPr>
            <a:r>
              <a:t/>
            </a:r>
            <a:endParaRPr sz="2000"/>
          </a:p>
          <a:p>
            <a:pPr indent="0" lvl="0" marL="0" rtl="0" algn="just">
              <a:lnSpc>
                <a:spcPct val="115000"/>
              </a:lnSpc>
              <a:spcBef>
                <a:spcPts val="0"/>
              </a:spcBef>
              <a:spcAft>
                <a:spcPts val="0"/>
              </a:spcAft>
              <a:buClr>
                <a:schemeClr val="dk1"/>
              </a:buClr>
              <a:buSzPts val="1800"/>
              <a:buNone/>
            </a:pPr>
            <a:r>
              <a:rPr b="1" lang="es-ES" sz="2000"/>
              <a:t>Contenidos:</a:t>
            </a:r>
            <a:endParaRPr/>
          </a:p>
          <a:p>
            <a:pPr indent="-431800" lvl="0" marL="457200" rtl="0" algn="just">
              <a:lnSpc>
                <a:spcPct val="100000"/>
              </a:lnSpc>
              <a:spcBef>
                <a:spcPts val="0"/>
              </a:spcBef>
              <a:spcAft>
                <a:spcPts val="0"/>
              </a:spcAft>
              <a:buClr>
                <a:srgbClr val="222A35"/>
              </a:buClr>
              <a:buSzPts val="1400"/>
              <a:buChar char="●"/>
            </a:pPr>
            <a:r>
              <a:rPr lang="es-ES" sz="2000">
                <a:latin typeface="Calibri"/>
                <a:ea typeface="Calibri"/>
                <a:cs typeface="Calibri"/>
                <a:sym typeface="Calibri"/>
              </a:rPr>
              <a:t>Importar archivos a Python</a:t>
            </a:r>
            <a:endParaRPr/>
          </a:p>
          <a:p>
            <a:pPr indent="-431800" lvl="0" marL="457200" rtl="0" algn="just">
              <a:lnSpc>
                <a:spcPct val="100000"/>
              </a:lnSpc>
              <a:spcBef>
                <a:spcPts val="0"/>
              </a:spcBef>
              <a:spcAft>
                <a:spcPts val="0"/>
              </a:spcAft>
              <a:buClr>
                <a:srgbClr val="222A35"/>
              </a:buClr>
              <a:buSzPts val="1400"/>
              <a:buChar char="●"/>
            </a:pPr>
            <a:r>
              <a:rPr lang="es-ES" sz="2000">
                <a:latin typeface="Calibri"/>
                <a:ea typeface="Calibri"/>
                <a:cs typeface="Calibri"/>
                <a:sym typeface="Calibri"/>
              </a:rPr>
              <a:t>Manipular tablas de datos</a:t>
            </a:r>
            <a:endParaRPr/>
          </a:p>
          <a:p>
            <a:pPr indent="-431800" lvl="0" marL="457200" rtl="0" algn="just">
              <a:lnSpc>
                <a:spcPct val="100000"/>
              </a:lnSpc>
              <a:spcBef>
                <a:spcPts val="0"/>
              </a:spcBef>
              <a:spcAft>
                <a:spcPts val="0"/>
              </a:spcAft>
              <a:buClr>
                <a:srgbClr val="222A35"/>
              </a:buClr>
              <a:buSzPts val="1400"/>
              <a:buChar char="●"/>
            </a:pPr>
            <a:r>
              <a:rPr lang="es-ES" sz="2000">
                <a:latin typeface="Calibri"/>
                <a:ea typeface="Calibri"/>
                <a:cs typeface="Calibri"/>
                <a:sym typeface="Calibri"/>
              </a:rPr>
              <a:t>Describir los datos</a:t>
            </a:r>
            <a:endParaRPr/>
          </a:p>
          <a:p>
            <a:pPr indent="0" lvl="0" marL="0" rtl="0" algn="just">
              <a:lnSpc>
                <a:spcPct val="100000"/>
              </a:lnSpc>
              <a:spcBef>
                <a:spcPts val="0"/>
              </a:spcBef>
              <a:spcAft>
                <a:spcPts val="0"/>
              </a:spcAft>
              <a:buClr>
                <a:schemeClr val="dk1"/>
              </a:buClr>
              <a:buSzPts val="28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6"/>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28" name="Google Shape;128;p6"/>
          <p:cNvSpPr txBox="1"/>
          <p:nvPr>
            <p:ph type="title"/>
          </p:nvPr>
        </p:nvSpPr>
        <p:spPr>
          <a:xfrm>
            <a:off x="838200" y="365125"/>
            <a:ext cx="10515600" cy="1122481"/>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5: Manipulando hojas de cálculo en Python</a:t>
            </a:r>
            <a:br>
              <a:rPr b="1" lang="es-ES" sz="3600">
                <a:solidFill>
                  <a:srgbClr val="002060"/>
                </a:solidFill>
              </a:rPr>
            </a:br>
            <a:r>
              <a:rPr b="1" lang="es-ES" sz="4000">
                <a:solidFill>
                  <a:srgbClr val="002060"/>
                </a:solidFill>
              </a:rPr>
              <a:t>Importar archivos a Python </a:t>
            </a:r>
            <a:endParaRPr b="1" sz="3600">
              <a:solidFill>
                <a:srgbClr val="002060"/>
              </a:solidFill>
            </a:endParaRPr>
          </a:p>
        </p:txBody>
      </p:sp>
      <p:sp>
        <p:nvSpPr>
          <p:cNvPr id="129" name="Google Shape;129;p6"/>
          <p:cNvSpPr txBox="1"/>
          <p:nvPr>
            <p:ph idx="1" type="body"/>
          </p:nvPr>
        </p:nvSpPr>
        <p:spPr>
          <a:xfrm>
            <a:off x="505860" y="1609167"/>
            <a:ext cx="11223876" cy="4790364"/>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s-ES" sz="2300"/>
              <a:t>En la sesión anterior trabajamos con datos generados artificialmente al interior de Python, pero en la práctica se usan datos de distintas fuentes tales como bases de datos, archivos planos, hojas de cálculos, o datos no estructurados como los asequibles desde Internet, tales como las reacciones en Facebook, Twitter, o en los videos de YouTube.</a:t>
            </a:r>
            <a:endParaRPr/>
          </a:p>
          <a:p>
            <a:pPr indent="0" lvl="0" marL="0" rtl="0" algn="l">
              <a:lnSpc>
                <a:spcPct val="90000"/>
              </a:lnSpc>
              <a:spcBef>
                <a:spcPts val="1000"/>
              </a:spcBef>
              <a:spcAft>
                <a:spcPts val="0"/>
              </a:spcAft>
              <a:buClr>
                <a:schemeClr val="dk1"/>
              </a:buClr>
              <a:buSzPct val="100000"/>
              <a:buNone/>
            </a:pPr>
            <a:r>
              <a:t/>
            </a:r>
            <a:endParaRPr sz="2300"/>
          </a:p>
          <a:p>
            <a:pPr indent="0" lvl="0" marL="0" rtl="0" algn="l">
              <a:lnSpc>
                <a:spcPct val="90000"/>
              </a:lnSpc>
              <a:spcBef>
                <a:spcPts val="1000"/>
              </a:spcBef>
              <a:spcAft>
                <a:spcPts val="0"/>
              </a:spcAft>
              <a:buClr>
                <a:schemeClr val="dk1"/>
              </a:buClr>
              <a:buSzPct val="100000"/>
              <a:buNone/>
            </a:pPr>
            <a:r>
              <a:rPr lang="es-ES" sz="2300"/>
              <a:t> </a:t>
            </a:r>
            <a:endParaRPr/>
          </a:p>
          <a:p>
            <a:pPr indent="0" lvl="0" marL="0" rtl="0" algn="l">
              <a:lnSpc>
                <a:spcPct val="90000"/>
              </a:lnSpc>
              <a:spcBef>
                <a:spcPts val="1000"/>
              </a:spcBef>
              <a:spcAft>
                <a:spcPts val="0"/>
              </a:spcAft>
              <a:buClr>
                <a:schemeClr val="dk1"/>
              </a:buClr>
              <a:buSzPct val="100000"/>
              <a:buNone/>
            </a:pPr>
            <a:r>
              <a:t/>
            </a:r>
            <a:endParaRPr sz="2300"/>
          </a:p>
          <a:p>
            <a:pPr indent="0" lvl="0" marL="0" rtl="0" algn="l">
              <a:lnSpc>
                <a:spcPct val="90000"/>
              </a:lnSpc>
              <a:spcBef>
                <a:spcPts val="1000"/>
              </a:spcBef>
              <a:spcAft>
                <a:spcPts val="0"/>
              </a:spcAft>
              <a:buClr>
                <a:schemeClr val="dk1"/>
              </a:buClr>
              <a:buSzPct val="100000"/>
              <a:buNone/>
            </a:pPr>
            <a:r>
              <a:t/>
            </a:r>
            <a:endParaRPr sz="2300"/>
          </a:p>
          <a:p>
            <a:pPr indent="0" lvl="0" marL="0" rtl="0" algn="l">
              <a:lnSpc>
                <a:spcPct val="90000"/>
              </a:lnSpc>
              <a:spcBef>
                <a:spcPts val="1000"/>
              </a:spcBef>
              <a:spcAft>
                <a:spcPts val="0"/>
              </a:spcAft>
              <a:buClr>
                <a:schemeClr val="dk1"/>
              </a:buClr>
              <a:buSzPct val="100000"/>
              <a:buNone/>
            </a:pPr>
            <a:r>
              <a:t/>
            </a:r>
            <a:endParaRPr sz="2300"/>
          </a:p>
          <a:p>
            <a:pPr indent="0" lvl="0" marL="0" rtl="0" algn="l">
              <a:lnSpc>
                <a:spcPct val="90000"/>
              </a:lnSpc>
              <a:spcBef>
                <a:spcPts val="1000"/>
              </a:spcBef>
              <a:spcAft>
                <a:spcPts val="0"/>
              </a:spcAft>
              <a:buClr>
                <a:schemeClr val="dk1"/>
              </a:buClr>
              <a:buSzPct val="100000"/>
              <a:buNone/>
            </a:pPr>
            <a:r>
              <a:t/>
            </a:r>
            <a:endParaRPr sz="2300"/>
          </a:p>
          <a:p>
            <a:pPr indent="0" lvl="0" marL="0" rtl="0" algn="l">
              <a:lnSpc>
                <a:spcPct val="90000"/>
              </a:lnSpc>
              <a:spcBef>
                <a:spcPts val="1000"/>
              </a:spcBef>
              <a:spcAft>
                <a:spcPts val="0"/>
              </a:spcAft>
              <a:buClr>
                <a:schemeClr val="dk1"/>
              </a:buClr>
              <a:buSzPct val="100000"/>
              <a:buNone/>
            </a:pPr>
            <a:r>
              <a:rPr lang="es-ES" sz="2300"/>
              <a:t>Técnicamente estamos sentados en una montaña de datos, pero muchas veces no sabemos sacarle provecho. </a:t>
            </a:r>
            <a:endParaRPr/>
          </a:p>
          <a:p>
            <a:pPr indent="0" lvl="0" marL="0" rtl="0" algn="l">
              <a:lnSpc>
                <a:spcPct val="90000"/>
              </a:lnSpc>
              <a:spcBef>
                <a:spcPts val="1000"/>
              </a:spcBef>
              <a:spcAft>
                <a:spcPts val="0"/>
              </a:spcAft>
              <a:buClr>
                <a:schemeClr val="dk1"/>
              </a:buClr>
              <a:buSzPct val="100000"/>
              <a:buNone/>
            </a:pPr>
            <a:r>
              <a:rPr lang="es-ES" sz="2300"/>
              <a:t>Una de las tantas fuentes de datos a las que podemos acceder son los datos abiertos generados por organismos públicos. Entre estas, una muy utilizada en políticas públicas es la Encuesta de Caracterización Socioeconómica Nacional, CASEN. Esta es una encuesta que intenta conocer el estado socioeconómico  de la población chilena, incluyendo para ello, la medición de múltiples variables. </a:t>
            </a:r>
            <a:endParaRPr/>
          </a:p>
        </p:txBody>
      </p:sp>
      <p:pic>
        <p:nvPicPr>
          <p:cNvPr id="130" name="Google Shape;130;p6"/>
          <p:cNvPicPr preferRelativeResize="0"/>
          <p:nvPr/>
        </p:nvPicPr>
        <p:blipFill rotWithShape="1">
          <a:blip r:embed="rId4">
            <a:alphaModFix/>
          </a:blip>
          <a:srcRect b="0" l="0" r="0" t="0"/>
          <a:stretch/>
        </p:blipFill>
        <p:spPr>
          <a:xfrm>
            <a:off x="639418" y="2793587"/>
            <a:ext cx="6081092" cy="738418"/>
          </a:xfrm>
          <a:prstGeom prst="rect">
            <a:avLst/>
          </a:prstGeom>
          <a:noFill/>
          <a:ln>
            <a:noFill/>
          </a:ln>
        </p:spPr>
      </p:pic>
      <p:pic>
        <p:nvPicPr>
          <p:cNvPr id="131" name="Google Shape;131;p6"/>
          <p:cNvPicPr preferRelativeResize="0"/>
          <p:nvPr/>
        </p:nvPicPr>
        <p:blipFill rotWithShape="1">
          <a:blip r:embed="rId5">
            <a:alphaModFix/>
          </a:blip>
          <a:srcRect b="0" l="0" r="0" t="82990"/>
          <a:stretch/>
        </p:blipFill>
        <p:spPr>
          <a:xfrm>
            <a:off x="7056523" y="2793587"/>
            <a:ext cx="4496059" cy="738418"/>
          </a:xfrm>
          <a:prstGeom prst="rect">
            <a:avLst/>
          </a:prstGeom>
          <a:noFill/>
          <a:ln>
            <a:noFill/>
          </a:ln>
        </p:spPr>
      </p:pic>
      <p:pic>
        <p:nvPicPr>
          <p:cNvPr id="132" name="Google Shape;132;p6"/>
          <p:cNvPicPr preferRelativeResize="0"/>
          <p:nvPr/>
        </p:nvPicPr>
        <p:blipFill rotWithShape="1">
          <a:blip r:embed="rId6">
            <a:alphaModFix/>
          </a:blip>
          <a:srcRect b="0" l="0" r="0" t="0"/>
          <a:stretch/>
        </p:blipFill>
        <p:spPr>
          <a:xfrm>
            <a:off x="838200" y="3746910"/>
            <a:ext cx="10847940" cy="6156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7"/>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38" name="Google Shape;138;p7"/>
          <p:cNvSpPr txBox="1"/>
          <p:nvPr>
            <p:ph type="title"/>
          </p:nvPr>
        </p:nvSpPr>
        <p:spPr>
          <a:xfrm>
            <a:off x="838200" y="365125"/>
            <a:ext cx="10515600" cy="1122481"/>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5: Manipulando hojas de cálculo en Python</a:t>
            </a:r>
            <a:br>
              <a:rPr b="1" lang="es-ES" sz="3600">
                <a:solidFill>
                  <a:srgbClr val="002060"/>
                </a:solidFill>
              </a:rPr>
            </a:br>
            <a:r>
              <a:rPr b="1" lang="es-ES" sz="4000">
                <a:solidFill>
                  <a:srgbClr val="002060"/>
                </a:solidFill>
              </a:rPr>
              <a:t>Importar archivos a Python </a:t>
            </a:r>
            <a:endParaRPr b="1" sz="3600">
              <a:solidFill>
                <a:srgbClr val="002060"/>
              </a:solidFill>
            </a:endParaRPr>
          </a:p>
        </p:txBody>
      </p:sp>
      <p:sp>
        <p:nvSpPr>
          <p:cNvPr id="139" name="Google Shape;139;p7"/>
          <p:cNvSpPr txBox="1"/>
          <p:nvPr>
            <p:ph idx="1" type="body"/>
          </p:nvPr>
        </p:nvSpPr>
        <p:spPr>
          <a:xfrm>
            <a:off x="838200" y="1609167"/>
            <a:ext cx="10515600" cy="4790364"/>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i="0" lang="es-ES" sz="1800" u="none" strike="noStrike"/>
              <a:t>Para importar los datos, primero tenemos que ubicarlos en la carpeta de trabajo en que nuestro script está operando. Lo mejor es que crees un nuevo proyecto o abras uno ya creado y arrastres el archivo .csv a su carpeta (en nuestro caso crearemos un nuevo proyecto).</a:t>
            </a:r>
            <a:endParaRPr/>
          </a:p>
          <a:p>
            <a:pPr indent="0" lvl="0" marL="0" rtl="0" algn="l">
              <a:lnSpc>
                <a:spcPct val="90000"/>
              </a:lnSpc>
              <a:spcBef>
                <a:spcPts val="1000"/>
              </a:spcBef>
              <a:spcAft>
                <a:spcPts val="0"/>
              </a:spcAft>
              <a:buClr>
                <a:schemeClr val="dk1"/>
              </a:buClr>
              <a:buSzPts val="1800"/>
              <a:buNone/>
            </a:pPr>
            <a:r>
              <a:t/>
            </a:r>
            <a:endParaRPr i="0" sz="1800" u="none" strike="noStrike"/>
          </a:p>
          <a:p>
            <a:pPr indent="0" lvl="0" marL="0" rtl="0" algn="l">
              <a:lnSpc>
                <a:spcPct val="90000"/>
              </a:lnSpc>
              <a:spcBef>
                <a:spcPts val="1000"/>
              </a:spcBef>
              <a:spcAft>
                <a:spcPts val="0"/>
              </a:spcAft>
              <a:buClr>
                <a:schemeClr val="dk1"/>
              </a:buClr>
              <a:buSzPts val="1800"/>
              <a:buNone/>
            </a:pPr>
            <a:r>
              <a:rPr i="0" lang="es-ES" sz="1800" u="none" strike="noStrike"/>
              <a:t>Hecho esto, podrás visualizarlo desde Spyder en cualquiera de estas ventanas.</a:t>
            </a:r>
            <a:endParaRPr/>
          </a:p>
          <a:p>
            <a:pPr indent="0" lvl="0" marL="0" rtl="0" algn="l">
              <a:lnSpc>
                <a:spcPct val="90000"/>
              </a:lnSpc>
              <a:spcBef>
                <a:spcPts val="1000"/>
              </a:spcBef>
              <a:spcAft>
                <a:spcPts val="0"/>
              </a:spcAft>
              <a:buClr>
                <a:schemeClr val="dk1"/>
              </a:buClr>
              <a:buSzPts val="1800"/>
              <a:buNone/>
            </a:pPr>
            <a:r>
              <a:t/>
            </a:r>
            <a:endParaRPr b="1" sz="1800">
              <a:solidFill>
                <a:srgbClr val="FF0000"/>
              </a:solidFill>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br>
              <a:rPr lang="es-ES"/>
            </a:br>
            <a:endParaRPr/>
          </a:p>
        </p:txBody>
      </p:sp>
      <p:pic>
        <p:nvPicPr>
          <p:cNvPr id="140" name="Google Shape;140;p7"/>
          <p:cNvPicPr preferRelativeResize="0"/>
          <p:nvPr/>
        </p:nvPicPr>
        <p:blipFill rotWithShape="1">
          <a:blip r:embed="rId4">
            <a:alphaModFix/>
          </a:blip>
          <a:srcRect b="0" l="0" r="0" t="0"/>
          <a:stretch/>
        </p:blipFill>
        <p:spPr>
          <a:xfrm>
            <a:off x="2045390" y="3378066"/>
            <a:ext cx="8101220" cy="3021465"/>
          </a:xfrm>
          <a:prstGeom prst="rect">
            <a:avLst/>
          </a:prstGeom>
          <a:noFill/>
          <a:ln>
            <a:noFill/>
          </a:ln>
        </p:spPr>
      </p:pic>
      <p:cxnSp>
        <p:nvCxnSpPr>
          <p:cNvPr id="141" name="Google Shape;141;p7"/>
          <p:cNvCxnSpPr/>
          <p:nvPr/>
        </p:nvCxnSpPr>
        <p:spPr>
          <a:xfrm>
            <a:off x="8958470" y="4784035"/>
            <a:ext cx="0" cy="808382"/>
          </a:xfrm>
          <a:prstGeom prst="straightConnector1">
            <a:avLst/>
          </a:prstGeom>
          <a:noFill/>
          <a:ln cap="flat" cmpd="sng" w="38100">
            <a:solidFill>
              <a:srgbClr val="FF0000"/>
            </a:solidFill>
            <a:prstDash val="solid"/>
            <a:miter lim="800000"/>
            <a:headEnd len="sm" w="sm" type="none"/>
            <a:tailEnd len="med" w="med" type="triangle"/>
          </a:ln>
        </p:spPr>
      </p:cxnSp>
      <p:cxnSp>
        <p:nvCxnSpPr>
          <p:cNvPr id="142" name="Google Shape;142;p7"/>
          <p:cNvCxnSpPr/>
          <p:nvPr/>
        </p:nvCxnSpPr>
        <p:spPr>
          <a:xfrm flipH="1">
            <a:off x="2915478" y="3829878"/>
            <a:ext cx="371061" cy="384313"/>
          </a:xfrm>
          <a:prstGeom prst="straightConnector1">
            <a:avLst/>
          </a:prstGeom>
          <a:noFill/>
          <a:ln cap="flat" cmpd="sng" w="38100">
            <a:solidFill>
              <a:srgbClr val="FF0000"/>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8"/>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48" name="Google Shape;148;p8"/>
          <p:cNvSpPr txBox="1"/>
          <p:nvPr>
            <p:ph type="title"/>
          </p:nvPr>
        </p:nvSpPr>
        <p:spPr>
          <a:xfrm>
            <a:off x="838200" y="365125"/>
            <a:ext cx="10515600" cy="1122481"/>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5: Manipulando hojas de cálculo en Python</a:t>
            </a:r>
            <a:br>
              <a:rPr b="1" lang="es-ES" sz="3600">
                <a:solidFill>
                  <a:srgbClr val="002060"/>
                </a:solidFill>
              </a:rPr>
            </a:br>
            <a:r>
              <a:rPr b="1" lang="es-ES" sz="4000">
                <a:solidFill>
                  <a:srgbClr val="002060"/>
                </a:solidFill>
              </a:rPr>
              <a:t>Importar archivos a Python </a:t>
            </a:r>
            <a:endParaRPr b="1" sz="3600">
              <a:solidFill>
                <a:srgbClr val="002060"/>
              </a:solidFill>
            </a:endParaRPr>
          </a:p>
        </p:txBody>
      </p:sp>
      <p:sp>
        <p:nvSpPr>
          <p:cNvPr id="149" name="Google Shape;149;p8"/>
          <p:cNvSpPr txBox="1"/>
          <p:nvPr>
            <p:ph idx="1" type="body"/>
          </p:nvPr>
        </p:nvSpPr>
        <p:spPr>
          <a:xfrm>
            <a:off x="838200" y="1609167"/>
            <a:ext cx="10515600" cy="4790364"/>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s-ES" sz="1900"/>
              <a:t>A continuación veremos un video donde podremos importar los datos.</a:t>
            </a:r>
            <a:endParaRPr sz="1900"/>
          </a:p>
          <a:p>
            <a:pPr indent="0" lvl="0" marL="0" rtl="0" algn="l">
              <a:lnSpc>
                <a:spcPct val="90000"/>
              </a:lnSpc>
              <a:spcBef>
                <a:spcPts val="0"/>
              </a:spcBef>
              <a:spcAft>
                <a:spcPts val="0"/>
              </a:spcAft>
              <a:buClr>
                <a:schemeClr val="dk1"/>
              </a:buClr>
              <a:buSzPts val="1800"/>
              <a:buNone/>
            </a:pPr>
            <a:r>
              <a:t/>
            </a:r>
            <a:endParaRPr sz="1900"/>
          </a:p>
          <a:p>
            <a:pPr indent="0" lvl="0" marL="0" rtl="0" algn="l">
              <a:lnSpc>
                <a:spcPct val="90000"/>
              </a:lnSpc>
              <a:spcBef>
                <a:spcPts val="0"/>
              </a:spcBef>
              <a:spcAft>
                <a:spcPts val="0"/>
              </a:spcAft>
              <a:buClr>
                <a:schemeClr val="dk1"/>
              </a:buClr>
              <a:buSzPts val="1800"/>
              <a:buNone/>
            </a:pPr>
            <a:r>
              <a:rPr lang="es-ES" sz="1900"/>
              <a:t>Para importar los datos tenemos que ubicarlos en la carpeta de trabajo en que nuestro script está operando, lo mejor es crear un proyecto nuevo o abrir uno ya creado y arrastrar el archivo CSV a la carpeta, en nuestro caso crearemos un nuevo proyecto seleccionamos la carpeta y agregado el nombre a nuestro proyecto, una vez creado el proyecto nos </a:t>
            </a:r>
            <a:r>
              <a:rPr lang="es-ES" sz="1900"/>
              <a:t>dirigimos</a:t>
            </a:r>
            <a:r>
              <a:rPr lang="es-ES" sz="1900"/>
              <a:t> a la carpeta y arrastramos nuestro archivo CSV, ahora volvemos al spyder y podemos ver como aparece nuestro archivo.</a:t>
            </a:r>
            <a:endParaRPr sz="1900"/>
          </a:p>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0"/>
              </a:spcBef>
              <a:spcAft>
                <a:spcPts val="0"/>
              </a:spcAft>
              <a:buClr>
                <a:schemeClr val="dk1"/>
              </a:buClr>
              <a:buSzPts val="1800"/>
              <a:buNone/>
            </a:pPr>
            <a:r>
              <a:t/>
            </a:r>
            <a:endParaRPr sz="1800"/>
          </a:p>
          <a:p>
            <a:pPr indent="0" lvl="0" marL="0" rtl="0" algn="ctr">
              <a:lnSpc>
                <a:spcPct val="90000"/>
              </a:lnSpc>
              <a:spcBef>
                <a:spcPts val="0"/>
              </a:spcBef>
              <a:spcAft>
                <a:spcPts val="0"/>
              </a:spcAft>
              <a:buClr>
                <a:schemeClr val="dk1"/>
              </a:buClr>
              <a:buSzPts val="1800"/>
              <a:buNone/>
            </a:pPr>
            <a:r>
              <a:rPr b="1" lang="es-ES"/>
              <a:t>Ver video </a:t>
            </a:r>
            <a:r>
              <a:rPr b="1" lang="es-ES" u="sng">
                <a:solidFill>
                  <a:srgbClr val="272763"/>
                </a:solidFill>
                <a:hlinkClick r:id="rId4">
                  <a:extLst>
                    <a:ext uri="{A12FA001-AC4F-418D-AE19-62706E023703}">
                      <ahyp:hlinkClr val="tx"/>
                    </a:ext>
                  </a:extLst>
                </a:hlinkClick>
              </a:rPr>
              <a:t>AQUÍ </a:t>
            </a:r>
            <a:endParaRPr b="1">
              <a:solidFill>
                <a:srgbClr val="27276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9"/>
          <p:cNvPicPr preferRelativeResize="0"/>
          <p:nvPr/>
        </p:nvPicPr>
        <p:blipFill rotWithShape="1">
          <a:blip r:embed="rId3">
            <a:alphaModFix/>
          </a:blip>
          <a:srcRect b="0" l="0" r="0" t="0"/>
          <a:stretch/>
        </p:blipFill>
        <p:spPr>
          <a:xfrm>
            <a:off x="316491" y="243564"/>
            <a:ext cx="11559018" cy="6370872"/>
          </a:xfrm>
          <a:prstGeom prst="rect">
            <a:avLst/>
          </a:prstGeom>
          <a:noFill/>
          <a:ln>
            <a:noFill/>
          </a:ln>
        </p:spPr>
      </p:pic>
      <p:sp>
        <p:nvSpPr>
          <p:cNvPr id="155" name="Google Shape;155;p9"/>
          <p:cNvSpPr txBox="1"/>
          <p:nvPr>
            <p:ph type="title"/>
          </p:nvPr>
        </p:nvSpPr>
        <p:spPr>
          <a:xfrm>
            <a:off x="838200" y="365125"/>
            <a:ext cx="10515600" cy="1122481"/>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Font typeface="Calibri"/>
              <a:buNone/>
            </a:pPr>
            <a:r>
              <a:rPr b="1" lang="es-ES" sz="2800">
                <a:solidFill>
                  <a:srgbClr val="002060"/>
                </a:solidFill>
              </a:rPr>
              <a:t>Unidad 5: Manipulando hojas de cálculo en Python</a:t>
            </a:r>
            <a:br>
              <a:rPr b="1" lang="es-ES" sz="3600">
                <a:solidFill>
                  <a:srgbClr val="002060"/>
                </a:solidFill>
              </a:rPr>
            </a:br>
            <a:r>
              <a:rPr b="1" lang="es-ES" sz="4000">
                <a:solidFill>
                  <a:srgbClr val="002060"/>
                </a:solidFill>
              </a:rPr>
              <a:t>Importar archivos a Python </a:t>
            </a:r>
            <a:endParaRPr b="1" sz="3600">
              <a:solidFill>
                <a:srgbClr val="002060"/>
              </a:solidFill>
            </a:endParaRPr>
          </a:p>
        </p:txBody>
      </p:sp>
      <p:sp>
        <p:nvSpPr>
          <p:cNvPr id="156" name="Google Shape;156;p9"/>
          <p:cNvSpPr txBox="1"/>
          <p:nvPr/>
        </p:nvSpPr>
        <p:spPr>
          <a:xfrm>
            <a:off x="316491" y="1487606"/>
            <a:ext cx="11559018"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Definida la carpeta de trabajo, procedemos a importar el archivo. Esto lo hacemos con la librería “</a:t>
            </a:r>
            <a:r>
              <a:rPr b="1" i="0" lang="es-ES" sz="1800" u="none" strike="noStrike">
                <a:solidFill>
                  <a:srgbClr val="38761D"/>
                </a:solidFill>
                <a:latin typeface="Calibri"/>
                <a:ea typeface="Calibri"/>
                <a:cs typeface="Calibri"/>
                <a:sym typeface="Calibri"/>
              </a:rPr>
              <a:t>pandas”</a:t>
            </a:r>
            <a:r>
              <a:rPr b="0" i="0" lang="es-ES" sz="1800" u="none" strike="noStrike">
                <a:solidFill>
                  <a:srgbClr val="000000"/>
                </a:solidFill>
                <a:latin typeface="Calibri"/>
                <a:ea typeface="Calibri"/>
                <a:cs typeface="Calibri"/>
                <a:sym typeface="Calibri"/>
              </a:rPr>
              <a:t>, a la que asignamos el alias pd, y llamamos su función “.read_csv()”, resultado que asignamos a una variable, como se indica a continuación.</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57" name="Google Shape;157;p9"/>
          <p:cNvPicPr preferRelativeResize="0"/>
          <p:nvPr/>
        </p:nvPicPr>
        <p:blipFill rotWithShape="1">
          <a:blip r:embed="rId4">
            <a:alphaModFix/>
          </a:blip>
          <a:srcRect b="0" l="0" r="0" t="0"/>
          <a:stretch/>
        </p:blipFill>
        <p:spPr>
          <a:xfrm>
            <a:off x="1718223" y="2387241"/>
            <a:ext cx="8755553" cy="925115"/>
          </a:xfrm>
          <a:prstGeom prst="rect">
            <a:avLst/>
          </a:prstGeom>
          <a:noFill/>
          <a:ln>
            <a:noFill/>
          </a:ln>
        </p:spPr>
      </p:pic>
      <p:sp>
        <p:nvSpPr>
          <p:cNvPr id="158" name="Google Shape;158;p9"/>
          <p:cNvSpPr txBox="1"/>
          <p:nvPr/>
        </p:nvSpPr>
        <p:spPr>
          <a:xfrm>
            <a:off x="3276599" y="3545645"/>
            <a:ext cx="19845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Archivo importado</a:t>
            </a:r>
            <a:endParaRPr b="0" sz="1800">
              <a:solidFill>
                <a:schemeClr val="dk1"/>
              </a:solidFill>
              <a:latin typeface="Calibri"/>
              <a:ea typeface="Calibri"/>
              <a:cs typeface="Calibri"/>
              <a:sym typeface="Calibri"/>
            </a:endParaRPr>
          </a:p>
        </p:txBody>
      </p:sp>
      <p:cxnSp>
        <p:nvCxnSpPr>
          <p:cNvPr id="159" name="Google Shape;159;p9"/>
          <p:cNvCxnSpPr/>
          <p:nvPr/>
        </p:nvCxnSpPr>
        <p:spPr>
          <a:xfrm flipH="1" rot="10800000">
            <a:off x="4518991" y="3312356"/>
            <a:ext cx="318052" cy="233289"/>
          </a:xfrm>
          <a:prstGeom prst="straightConnector1">
            <a:avLst/>
          </a:prstGeom>
          <a:noFill/>
          <a:ln cap="flat" cmpd="sng" w="38100">
            <a:solidFill>
              <a:srgbClr val="FF0000"/>
            </a:solidFill>
            <a:prstDash val="solid"/>
            <a:miter lim="800000"/>
            <a:headEnd len="sm" w="sm" type="none"/>
            <a:tailEnd len="med" w="med" type="triangle"/>
          </a:ln>
        </p:spPr>
      </p:cxnSp>
      <p:sp>
        <p:nvSpPr>
          <p:cNvPr id="160" name="Google Shape;160;p9"/>
          <p:cNvSpPr txBox="1"/>
          <p:nvPr/>
        </p:nvSpPr>
        <p:spPr>
          <a:xfrm>
            <a:off x="6309694" y="3545645"/>
            <a:ext cx="12423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Separación</a:t>
            </a:r>
            <a:endParaRPr sz="1800">
              <a:solidFill>
                <a:schemeClr val="dk1"/>
              </a:solidFill>
              <a:latin typeface="Calibri"/>
              <a:ea typeface="Calibri"/>
              <a:cs typeface="Calibri"/>
              <a:sym typeface="Calibri"/>
            </a:endParaRPr>
          </a:p>
        </p:txBody>
      </p:sp>
      <p:cxnSp>
        <p:nvCxnSpPr>
          <p:cNvPr id="161" name="Google Shape;161;p9"/>
          <p:cNvCxnSpPr/>
          <p:nvPr/>
        </p:nvCxnSpPr>
        <p:spPr>
          <a:xfrm rot="10800000">
            <a:off x="6785113" y="3244335"/>
            <a:ext cx="145777" cy="301310"/>
          </a:xfrm>
          <a:prstGeom prst="straightConnector1">
            <a:avLst/>
          </a:prstGeom>
          <a:noFill/>
          <a:ln cap="flat" cmpd="sng" w="38100">
            <a:solidFill>
              <a:srgbClr val="FF0000"/>
            </a:solidFill>
            <a:prstDash val="solid"/>
            <a:miter lim="800000"/>
            <a:headEnd len="sm" w="sm" type="none"/>
            <a:tailEnd len="med" w="med" type="triangle"/>
          </a:ln>
        </p:spPr>
      </p:cxnSp>
      <p:sp>
        <p:nvSpPr>
          <p:cNvPr id="162" name="Google Shape;162;p9"/>
          <p:cNvSpPr txBox="1"/>
          <p:nvPr/>
        </p:nvSpPr>
        <p:spPr>
          <a:xfrm>
            <a:off x="8731116" y="3545645"/>
            <a:ext cx="15968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Encodificación</a:t>
            </a:r>
            <a:endParaRPr b="0" sz="1800">
              <a:solidFill>
                <a:schemeClr val="dk1"/>
              </a:solidFill>
              <a:latin typeface="Calibri"/>
              <a:ea typeface="Calibri"/>
              <a:cs typeface="Calibri"/>
              <a:sym typeface="Calibri"/>
            </a:endParaRPr>
          </a:p>
        </p:txBody>
      </p:sp>
      <p:cxnSp>
        <p:nvCxnSpPr>
          <p:cNvPr id="163" name="Google Shape;163;p9"/>
          <p:cNvCxnSpPr/>
          <p:nvPr/>
        </p:nvCxnSpPr>
        <p:spPr>
          <a:xfrm rot="10800000">
            <a:off x="9076087" y="3244335"/>
            <a:ext cx="149865" cy="301310"/>
          </a:xfrm>
          <a:prstGeom prst="straightConnector1">
            <a:avLst/>
          </a:prstGeom>
          <a:noFill/>
          <a:ln cap="flat" cmpd="sng" w="38100">
            <a:solidFill>
              <a:srgbClr val="FF0000"/>
            </a:solidFill>
            <a:prstDash val="solid"/>
            <a:miter lim="800000"/>
            <a:headEnd len="sm" w="sm" type="none"/>
            <a:tailEnd len="med" w="med" type="triangle"/>
          </a:ln>
        </p:spPr>
      </p:cxnSp>
      <p:sp>
        <p:nvSpPr>
          <p:cNvPr id="164" name="Google Shape;164;p9"/>
          <p:cNvSpPr txBox="1"/>
          <p:nvPr/>
        </p:nvSpPr>
        <p:spPr>
          <a:xfrm>
            <a:off x="352468" y="3893067"/>
            <a:ext cx="11487061"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strike="noStrike">
                <a:solidFill>
                  <a:srgbClr val="000000"/>
                </a:solidFill>
                <a:latin typeface="Calibri"/>
                <a:ea typeface="Calibri"/>
                <a:cs typeface="Calibri"/>
                <a:sym typeface="Calibri"/>
              </a:rPr>
              <a:t>La función “.read_csv()” recibe 3 parámetros: el nombre del archivo que queremos importar, el símbolo que separa los datos dentro de ese archivo y la </a:t>
            </a:r>
            <a:r>
              <a:rPr b="1" i="0" lang="es-ES" sz="1800" u="none" strike="noStrike">
                <a:solidFill>
                  <a:srgbClr val="000000"/>
                </a:solidFill>
                <a:latin typeface="Calibri"/>
                <a:ea typeface="Calibri"/>
                <a:cs typeface="Calibri"/>
                <a:sym typeface="Calibri"/>
              </a:rPr>
              <a:t>encodificación.</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b="0" lang="es-ES" sz="1800">
                <a:solidFill>
                  <a:schemeClr val="dk1"/>
                </a:solidFill>
                <a:latin typeface="Calibri"/>
                <a:ea typeface="Calibri"/>
                <a:cs typeface="Calibri"/>
                <a:sym typeface="Calibri"/>
              </a:rPr>
            </a:br>
            <a:r>
              <a:rPr b="0" i="0" lang="es-ES" sz="1800" u="none" strike="noStrike">
                <a:solidFill>
                  <a:srgbClr val="000000"/>
                </a:solidFill>
                <a:latin typeface="Calibri"/>
                <a:ea typeface="Calibri"/>
                <a:cs typeface="Calibri"/>
                <a:sym typeface="Calibri"/>
              </a:rPr>
              <a:t>La </a:t>
            </a:r>
            <a:r>
              <a:rPr b="1" i="0" lang="es-ES" sz="1800" u="none" strike="noStrike">
                <a:solidFill>
                  <a:srgbClr val="000000"/>
                </a:solidFill>
                <a:latin typeface="Calibri"/>
                <a:ea typeface="Calibri"/>
                <a:cs typeface="Calibri"/>
                <a:sym typeface="Calibri"/>
              </a:rPr>
              <a:t>encodificación </a:t>
            </a:r>
            <a:r>
              <a:rPr b="0" i="0" lang="es-ES" sz="1800" u="none" strike="noStrike">
                <a:solidFill>
                  <a:srgbClr val="000000"/>
                </a:solidFill>
                <a:latin typeface="Calibri"/>
                <a:ea typeface="Calibri"/>
                <a:cs typeface="Calibri"/>
                <a:sym typeface="Calibri"/>
              </a:rPr>
              <a:t>es un tema muy sensible y puede ser un verdadero dolor de cabeza. Esta define la forma en que el computador procesa diversos caracteres tales como letras, números, pero también símbolos o recursos ortográficos, como las tildes, tildes invertidas, letras en otros lenguajes o símbolos no textuales, tales como: “#”, “&amp;”, “~”, entre otros. </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b="0" lang="es-ES" sz="1800">
                <a:solidFill>
                  <a:schemeClr val="dk1"/>
                </a:solidFill>
                <a:latin typeface="Calibri"/>
                <a:ea typeface="Calibri"/>
                <a:cs typeface="Calibri"/>
                <a:sym typeface="Calibri"/>
              </a:rPr>
            </a:br>
            <a:r>
              <a:rPr b="0" i="0" lang="es-ES" sz="1800" u="none" strike="noStrike">
                <a:solidFill>
                  <a:srgbClr val="000000"/>
                </a:solidFill>
                <a:latin typeface="Calibri"/>
                <a:ea typeface="Calibri"/>
                <a:cs typeface="Calibri"/>
                <a:sym typeface="Calibri"/>
              </a:rPr>
              <a:t>En general, la encodificación por defecto está basada en el inglés, por lo que caracteres que contienen tildes pueden dar problemas. En este caso especificamos una encodificación que permite procesar escritura latina en general.</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b="0" lang="es-E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Verde azulado">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2022-01-13T14:01:57Z</dcterms:created>
  <dc:creator>francisca ruiz</dc:creator>
</cp:coreProperties>
</file>