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jNuOvm4IHLuTD5Qe2UKPbVzFfK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3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4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7" name="Shape 17"/>
        <p:cNvGrpSpPr/>
        <p:nvPr/>
      </p:nvGrpSpPr>
      <p:grpSpPr>
        <a:xfrm>
          <a:off x="0" y="0"/>
          <a:ext cx="0" cy="0"/>
          <a:chOff x="0" y="0"/>
          <a:chExt cx="0" cy="0"/>
        </a:xfrm>
      </p:grpSpPr>
      <p:sp>
        <p:nvSpPr>
          <p:cNvPr id="18" name="Google Shape;18;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4" name="Shape 24"/>
        <p:cNvGrpSpPr/>
        <p:nvPr/>
      </p:nvGrpSpPr>
      <p:grpSpPr>
        <a:xfrm>
          <a:off x="0" y="0"/>
          <a:ext cx="0" cy="0"/>
          <a:chOff x="0" y="0"/>
          <a:chExt cx="0" cy="0"/>
        </a:xfrm>
      </p:grpSpPr>
      <p:sp>
        <p:nvSpPr>
          <p:cNvPr id="25" name="Google Shape;25;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0" name="Shape 30"/>
        <p:cNvGrpSpPr/>
        <p:nvPr/>
      </p:nvGrpSpPr>
      <p:grpSpPr>
        <a:xfrm>
          <a:off x="0" y="0"/>
          <a:ext cx="0" cy="0"/>
          <a:chOff x="0" y="0"/>
          <a:chExt cx="0" cy="0"/>
        </a:xfrm>
      </p:grpSpPr>
      <p:sp>
        <p:nvSpPr>
          <p:cNvPr id="31" name="Google Shape;31;p3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3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8"/>
          <p:cNvSpPr/>
          <p:nvPr>
            <p:ph idx="2" type="pic"/>
          </p:nvPr>
        </p:nvSpPr>
        <p:spPr>
          <a:xfrm>
            <a:off x="5183188" y="987425"/>
            <a:ext cx="6172200" cy="4873625"/>
          </a:xfrm>
          <a:prstGeom prst="rect">
            <a:avLst/>
          </a:prstGeom>
          <a:noFill/>
          <a:ln>
            <a:noFill/>
          </a:ln>
        </p:spPr>
      </p:sp>
      <p:sp>
        <p:nvSpPr>
          <p:cNvPr id="64" name="Google Shape;64;p3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23A57"/>
            </a:gs>
            <a:gs pos="25000">
              <a:srgbClr val="523A57"/>
            </a:gs>
            <a:gs pos="42000">
              <a:srgbClr val="C8912D"/>
            </a:gs>
            <a:gs pos="58000">
              <a:srgbClr val="865E5E"/>
            </a:gs>
            <a:gs pos="74000">
              <a:srgbClr val="272763"/>
            </a:gs>
            <a:gs pos="100000">
              <a:srgbClr val="272763"/>
            </a:gs>
          </a:gsLst>
          <a:lin ang="19199999" scaled="0"/>
        </a:gra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35.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26.png"/><Relationship Id="rId5"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25.png"/><Relationship Id="rId5"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24.png"/><Relationship Id="rId5"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21.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30.png"/><Relationship Id="rId5" Type="http://schemas.openxmlformats.org/officeDocument/2006/relationships/image" Target="../media/image22.png"/><Relationship Id="rId6"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33.png"/><Relationship Id="rId6" Type="http://schemas.openxmlformats.org/officeDocument/2006/relationships/image" Target="../media/image31.png"/><Relationship Id="rId7" Type="http://schemas.openxmlformats.org/officeDocument/2006/relationships/image" Target="../media/image39.png"/><Relationship Id="rId8"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33.png"/><Relationship Id="rId6" Type="http://schemas.openxmlformats.org/officeDocument/2006/relationships/image" Target="../media/image31.png"/><Relationship Id="rId7" Type="http://schemas.openxmlformats.org/officeDocument/2006/relationships/image" Target="../media/image39.png"/><Relationship Id="rId8"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38.png"/><Relationship Id="rId5" Type="http://schemas.openxmlformats.org/officeDocument/2006/relationships/image" Target="../media/image17.png"/><Relationship Id="rId6"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36.png"/><Relationship Id="rId5" Type="http://schemas.openxmlformats.org/officeDocument/2006/relationships/image" Target="../media/image4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41.png"/><Relationship Id="rId5" Type="http://schemas.openxmlformats.org/officeDocument/2006/relationships/hyperlink" Target="https://drive.google.com/drive/u/5/folders/1Y4Y98NvwdzBemV2ejfJ5z44wb0K2qv6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pic>
        <p:nvPicPr>
          <p:cNvPr id="85" name="Google Shape;85;p1"/>
          <p:cNvPicPr preferRelativeResize="0"/>
          <p:nvPr/>
        </p:nvPicPr>
        <p:blipFill rotWithShape="1">
          <a:blip r:embed="rId3">
            <a:alphaModFix/>
          </a:blip>
          <a:srcRect b="0" l="0" r="0" t="0"/>
          <a:stretch/>
        </p:blipFill>
        <p:spPr>
          <a:xfrm>
            <a:off x="317917" y="245954"/>
            <a:ext cx="11556165" cy="6366092"/>
          </a:xfrm>
          <a:prstGeom prst="rect">
            <a:avLst/>
          </a:prstGeom>
          <a:noFill/>
          <a:ln>
            <a:noFill/>
          </a:ln>
        </p:spPr>
      </p:pic>
      <p:pic>
        <p:nvPicPr>
          <p:cNvPr id="86" name="Google Shape;86;p1"/>
          <p:cNvPicPr preferRelativeResize="0"/>
          <p:nvPr/>
        </p:nvPicPr>
        <p:blipFill rotWithShape="1">
          <a:blip r:embed="rId4">
            <a:alphaModFix/>
          </a:blip>
          <a:srcRect b="0" l="0" r="0" t="0"/>
          <a:stretch/>
        </p:blipFill>
        <p:spPr>
          <a:xfrm>
            <a:off x="578815" y="412117"/>
            <a:ext cx="3029975" cy="1420491"/>
          </a:xfrm>
          <a:prstGeom prst="rect">
            <a:avLst/>
          </a:prstGeom>
          <a:noFill/>
          <a:ln>
            <a:noFill/>
          </a:ln>
        </p:spPr>
      </p:pic>
      <p:pic>
        <p:nvPicPr>
          <p:cNvPr id="87" name="Google Shape;87;p1"/>
          <p:cNvPicPr preferRelativeResize="0"/>
          <p:nvPr/>
        </p:nvPicPr>
        <p:blipFill rotWithShape="1">
          <a:blip r:embed="rId5">
            <a:alphaModFix/>
          </a:blip>
          <a:srcRect b="0" l="0" r="0" t="0"/>
          <a:stretch/>
        </p:blipFill>
        <p:spPr>
          <a:xfrm>
            <a:off x="9177542" y="184469"/>
            <a:ext cx="2828789" cy="1481456"/>
          </a:xfrm>
          <a:prstGeom prst="rect">
            <a:avLst/>
          </a:prstGeom>
          <a:noFill/>
          <a:ln>
            <a:noFill/>
          </a:ln>
        </p:spPr>
      </p:pic>
      <p:sp>
        <p:nvSpPr>
          <p:cNvPr id="88" name="Google Shape;88;p1"/>
          <p:cNvSpPr txBox="1"/>
          <p:nvPr/>
        </p:nvSpPr>
        <p:spPr>
          <a:xfrm>
            <a:off x="2049749" y="1727410"/>
            <a:ext cx="8092500" cy="1830701"/>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6600"/>
              <a:buFont typeface="Arial"/>
              <a:buNone/>
            </a:pPr>
            <a:r>
              <a:rPr b="0" i="0" lang="es-ES" sz="4000" u="none" cap="none" strike="noStrike">
                <a:solidFill>
                  <a:srgbClr val="272763"/>
                </a:solidFill>
                <a:latin typeface="Calibri"/>
                <a:ea typeface="Calibri"/>
                <a:cs typeface="Calibri"/>
                <a:sym typeface="Calibri"/>
              </a:rPr>
              <a:t>Curso: </a:t>
            </a:r>
            <a:endParaRPr/>
          </a:p>
          <a:p>
            <a:pPr indent="0" lvl="0" marL="0" marR="0" rtl="0" algn="ctr">
              <a:lnSpc>
                <a:spcPct val="100000"/>
              </a:lnSpc>
              <a:spcBef>
                <a:spcPts val="0"/>
              </a:spcBef>
              <a:spcAft>
                <a:spcPts val="0"/>
              </a:spcAft>
              <a:buClr>
                <a:srgbClr val="000000"/>
              </a:buClr>
              <a:buSzPts val="6600"/>
              <a:buFont typeface="Arial"/>
              <a:buNone/>
            </a:pPr>
            <a:r>
              <a:rPr b="1" i="0" lang="es-ES" sz="4000" u="none" cap="none" strike="noStrike">
                <a:solidFill>
                  <a:srgbClr val="272763"/>
                </a:solidFill>
                <a:latin typeface="Calibri"/>
                <a:ea typeface="Calibri"/>
                <a:cs typeface="Calibri"/>
                <a:sym typeface="Calibri"/>
              </a:rPr>
              <a:t>Introducción a la Analítica de datos con Python</a:t>
            </a:r>
            <a:endParaRPr b="0" i="0" sz="700" u="none" cap="none" strike="noStrike">
              <a:solidFill>
                <a:srgbClr val="272763"/>
              </a:solidFill>
              <a:latin typeface="Arial"/>
              <a:ea typeface="Arial"/>
              <a:cs typeface="Arial"/>
              <a:sym typeface="Arial"/>
            </a:endParaRPr>
          </a:p>
        </p:txBody>
      </p:sp>
      <p:pic>
        <p:nvPicPr>
          <p:cNvPr id="89" name="Google Shape;89;p1"/>
          <p:cNvPicPr preferRelativeResize="0"/>
          <p:nvPr/>
        </p:nvPicPr>
        <p:blipFill rotWithShape="1">
          <a:blip r:embed="rId6">
            <a:alphaModFix/>
          </a:blip>
          <a:srcRect b="0" l="0" r="0" t="0"/>
          <a:stretch/>
        </p:blipFill>
        <p:spPr>
          <a:xfrm>
            <a:off x="4784058" y="4120100"/>
            <a:ext cx="2623881" cy="14759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10"/>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68" name="Google Shape;168;p10"/>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6: Describiendo datos en Python</a:t>
            </a:r>
            <a:br>
              <a:rPr b="1" lang="es-ES" sz="3600">
                <a:solidFill>
                  <a:srgbClr val="002060"/>
                </a:solidFill>
              </a:rPr>
            </a:br>
            <a:r>
              <a:rPr b="1" lang="es-ES" sz="4000">
                <a:solidFill>
                  <a:srgbClr val="002060"/>
                </a:solidFill>
              </a:rPr>
              <a:t>Agrupando datos </a:t>
            </a:r>
            <a:endParaRPr b="1" sz="3600">
              <a:solidFill>
                <a:srgbClr val="002060"/>
              </a:solidFill>
            </a:endParaRPr>
          </a:p>
        </p:txBody>
      </p:sp>
      <p:sp>
        <p:nvSpPr>
          <p:cNvPr id="169" name="Google Shape;169;p10"/>
          <p:cNvSpPr txBox="1"/>
          <p:nvPr/>
        </p:nvSpPr>
        <p:spPr>
          <a:xfrm>
            <a:off x="316491" y="1448509"/>
            <a:ext cx="11264348" cy="187743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600" u="none" strike="noStrike">
                <a:solidFill>
                  <a:srgbClr val="000000"/>
                </a:solidFill>
                <a:latin typeface="Calibri"/>
                <a:ea typeface="Calibri"/>
                <a:cs typeface="Calibri"/>
                <a:sym typeface="Calibri"/>
              </a:rPr>
              <a:t>Además de describir los datos por columnas, otra forma de tener una mirada general de los datos es agregando o agrupando los datos, por ejemplo, calculando el promedio de ingresos entre hombres y mujeres, o su promedio de escolaridad. </a:t>
            </a:r>
            <a:endParaRPr b="0" sz="1600">
              <a:solidFill>
                <a:schemeClr val="dk1"/>
              </a:solidFill>
              <a:latin typeface="Calibri"/>
              <a:ea typeface="Calibri"/>
              <a:cs typeface="Calibri"/>
              <a:sym typeface="Calibri"/>
            </a:endParaRPr>
          </a:p>
          <a:p>
            <a:pPr indent="0" lvl="0" marL="0" marR="0" rtl="0" algn="l">
              <a:spcBef>
                <a:spcPts val="0"/>
              </a:spcBef>
              <a:spcAft>
                <a:spcPts val="0"/>
              </a:spcAft>
              <a:buNone/>
            </a:pPr>
            <a:br>
              <a:rPr b="0" lang="es-ES" sz="1600">
                <a:solidFill>
                  <a:schemeClr val="dk1"/>
                </a:solidFill>
                <a:latin typeface="Calibri"/>
                <a:ea typeface="Calibri"/>
                <a:cs typeface="Calibri"/>
                <a:sym typeface="Calibri"/>
              </a:rPr>
            </a:br>
            <a:r>
              <a:rPr b="0" i="0" lang="es-ES" sz="1600" u="none" strike="noStrike">
                <a:solidFill>
                  <a:srgbClr val="000000"/>
                </a:solidFill>
                <a:latin typeface="Calibri"/>
                <a:ea typeface="Calibri"/>
                <a:cs typeface="Calibri"/>
                <a:sym typeface="Calibri"/>
              </a:rPr>
              <a:t>Para ello, usamos el método </a:t>
            </a:r>
            <a:r>
              <a:rPr b="1" i="0" lang="es-ES" sz="1600" u="none" strike="noStrike">
                <a:solidFill>
                  <a:srgbClr val="7030A0"/>
                </a:solidFill>
                <a:latin typeface="Calibri"/>
                <a:ea typeface="Calibri"/>
                <a:cs typeface="Calibri"/>
                <a:sym typeface="Calibri"/>
              </a:rPr>
              <a:t>.groupby()</a:t>
            </a:r>
            <a:r>
              <a:rPr b="0" i="0" lang="es-ES" sz="1600" u="none" strike="noStrike">
                <a:solidFill>
                  <a:srgbClr val="000000"/>
                </a:solidFill>
                <a:latin typeface="Calibri"/>
                <a:ea typeface="Calibri"/>
                <a:cs typeface="Calibri"/>
                <a:sym typeface="Calibri"/>
              </a:rPr>
              <a:t>. Como el nombre lo indica, este método agrupa los datos por alguna de las variables o columnas, y calcula los estadísticos (en este caso el promedio) para cada grupo.</a:t>
            </a:r>
            <a:endParaRPr/>
          </a:p>
          <a:p>
            <a:pPr indent="0" lvl="0" marL="0" marR="0" rtl="0" algn="l">
              <a:spcBef>
                <a:spcPts val="0"/>
              </a:spcBef>
              <a:spcAft>
                <a:spcPts val="0"/>
              </a:spcAft>
              <a:buNone/>
            </a:pPr>
            <a:r>
              <a:t/>
            </a:r>
            <a:endParaRPr sz="1600" cap="none">
              <a:solidFill>
                <a:srgbClr val="000000"/>
              </a:solidFill>
              <a:latin typeface="Calibri"/>
              <a:ea typeface="Calibri"/>
              <a:cs typeface="Calibri"/>
              <a:sym typeface="Calibri"/>
            </a:endParaRPr>
          </a:p>
          <a:p>
            <a:pPr indent="0" lvl="0" marL="0" marR="0" rtl="0" algn="l">
              <a:spcBef>
                <a:spcPts val="0"/>
              </a:spcBef>
              <a:spcAft>
                <a:spcPts val="0"/>
              </a:spcAft>
              <a:buNone/>
            </a:pPr>
            <a:r>
              <a:rPr b="0" i="0" lang="es-ES" sz="1600" u="none" strike="noStrike">
                <a:solidFill>
                  <a:srgbClr val="000000"/>
                </a:solidFill>
                <a:latin typeface="Calibri"/>
                <a:ea typeface="Calibri"/>
                <a:cs typeface="Calibri"/>
                <a:sym typeface="Calibri"/>
              </a:rPr>
              <a:t>Probemos con la edad promedio por sexo. Esto se puede obtener de la siguiente forma</a:t>
            </a:r>
            <a:endParaRPr b="0" i="0" sz="1600" u="none" cap="none" strike="noStrike">
              <a:solidFill>
                <a:schemeClr val="dk1"/>
              </a:solidFill>
              <a:latin typeface="Calibri"/>
              <a:ea typeface="Calibri"/>
              <a:cs typeface="Calibri"/>
              <a:sym typeface="Calibri"/>
            </a:endParaRPr>
          </a:p>
        </p:txBody>
      </p:sp>
      <p:pic>
        <p:nvPicPr>
          <p:cNvPr id="170" name="Google Shape;170;p10"/>
          <p:cNvPicPr preferRelativeResize="0"/>
          <p:nvPr/>
        </p:nvPicPr>
        <p:blipFill rotWithShape="1">
          <a:blip r:embed="rId4">
            <a:alphaModFix/>
          </a:blip>
          <a:srcRect b="0" l="0" r="0" t="0"/>
          <a:stretch/>
        </p:blipFill>
        <p:spPr>
          <a:xfrm>
            <a:off x="3022617" y="3942785"/>
            <a:ext cx="6146765" cy="1823966"/>
          </a:xfrm>
          <a:prstGeom prst="rect">
            <a:avLst/>
          </a:prstGeom>
          <a:noFill/>
          <a:ln>
            <a:noFill/>
          </a:ln>
        </p:spPr>
      </p:pic>
      <p:sp>
        <p:nvSpPr>
          <p:cNvPr id="171" name="Google Shape;171;p10"/>
          <p:cNvSpPr txBox="1"/>
          <p:nvPr/>
        </p:nvSpPr>
        <p:spPr>
          <a:xfrm>
            <a:off x="316491" y="5923601"/>
            <a:ext cx="11559018"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800" u="none" strike="noStrike">
                <a:solidFill>
                  <a:srgbClr val="000000"/>
                </a:solidFill>
                <a:latin typeface="Calibri"/>
                <a:ea typeface="Calibri"/>
                <a:cs typeface="Calibri"/>
                <a:sym typeface="Calibri"/>
              </a:rPr>
              <a:t>Observa que después de agrupar por sexo, indicamos una columna, y luego invocamos la función directamente desde el objeto.</a:t>
            </a:r>
            <a:endParaRPr b="0" sz="1800">
              <a:solidFill>
                <a:schemeClr val="dk1"/>
              </a:solidFill>
              <a:latin typeface="Calibri"/>
              <a:ea typeface="Calibri"/>
              <a:cs typeface="Calibri"/>
              <a:sym typeface="Calibri"/>
            </a:endParaRPr>
          </a:p>
        </p:txBody>
      </p:sp>
      <p:cxnSp>
        <p:nvCxnSpPr>
          <p:cNvPr id="172" name="Google Shape;172;p10"/>
          <p:cNvCxnSpPr/>
          <p:nvPr/>
        </p:nvCxnSpPr>
        <p:spPr>
          <a:xfrm>
            <a:off x="5022376" y="3739487"/>
            <a:ext cx="586854" cy="382137"/>
          </a:xfrm>
          <a:prstGeom prst="straightConnector1">
            <a:avLst/>
          </a:prstGeom>
          <a:noFill/>
          <a:ln cap="flat" cmpd="sng" w="28575">
            <a:solidFill>
              <a:srgbClr val="FF0000"/>
            </a:solidFill>
            <a:prstDash val="solid"/>
            <a:miter lim="800000"/>
            <a:headEnd len="sm" w="sm" type="none"/>
            <a:tailEnd len="med" w="med" type="triangle"/>
          </a:ln>
        </p:spPr>
      </p:cxnSp>
      <p:cxnSp>
        <p:nvCxnSpPr>
          <p:cNvPr id="173" name="Google Shape;173;p10"/>
          <p:cNvCxnSpPr/>
          <p:nvPr/>
        </p:nvCxnSpPr>
        <p:spPr>
          <a:xfrm>
            <a:off x="6455391" y="3785935"/>
            <a:ext cx="0" cy="335689"/>
          </a:xfrm>
          <a:prstGeom prst="straightConnector1">
            <a:avLst/>
          </a:prstGeom>
          <a:noFill/>
          <a:ln cap="flat" cmpd="sng" w="38100">
            <a:solidFill>
              <a:srgbClr val="FF0000"/>
            </a:solidFill>
            <a:prstDash val="solid"/>
            <a:miter lim="800000"/>
            <a:headEnd len="sm" w="sm" type="none"/>
            <a:tailEnd len="med" w="med" type="triangle"/>
          </a:ln>
        </p:spPr>
      </p:cxnSp>
      <p:cxnSp>
        <p:nvCxnSpPr>
          <p:cNvPr id="174" name="Google Shape;174;p10"/>
          <p:cNvCxnSpPr/>
          <p:nvPr/>
        </p:nvCxnSpPr>
        <p:spPr>
          <a:xfrm flipH="1">
            <a:off x="8420669" y="3739487"/>
            <a:ext cx="614149" cy="382137"/>
          </a:xfrm>
          <a:prstGeom prst="straightConnector1">
            <a:avLst/>
          </a:prstGeom>
          <a:noFill/>
          <a:ln cap="flat" cmpd="sng" w="28575">
            <a:solidFill>
              <a:srgbClr val="FF0000"/>
            </a:solidFill>
            <a:prstDash val="solid"/>
            <a:miter lim="800000"/>
            <a:headEnd len="sm" w="sm" type="none"/>
            <a:tailEnd len="med" w="med" type="triangle"/>
          </a:ln>
        </p:spPr>
      </p:cxnSp>
      <p:sp>
        <p:nvSpPr>
          <p:cNvPr id="175" name="Google Shape;175;p10"/>
          <p:cNvSpPr txBox="1"/>
          <p:nvPr/>
        </p:nvSpPr>
        <p:spPr>
          <a:xfrm>
            <a:off x="3981451" y="3447381"/>
            <a:ext cx="140230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rgbClr val="000000"/>
                </a:solidFill>
                <a:latin typeface="Arial"/>
                <a:ea typeface="Arial"/>
                <a:cs typeface="Arial"/>
                <a:sym typeface="Arial"/>
              </a:rPr>
              <a:t>A</a:t>
            </a:r>
            <a:r>
              <a:rPr b="0" i="0" lang="es-ES" sz="1600" u="none" strike="noStrike">
                <a:solidFill>
                  <a:srgbClr val="000000"/>
                </a:solidFill>
                <a:latin typeface="Arial"/>
                <a:ea typeface="Arial"/>
                <a:cs typeface="Arial"/>
                <a:sym typeface="Arial"/>
              </a:rPr>
              <a:t>grupación</a:t>
            </a:r>
            <a:endParaRPr sz="1600">
              <a:solidFill>
                <a:schemeClr val="dk1"/>
              </a:solidFill>
              <a:latin typeface="Calibri"/>
              <a:ea typeface="Calibri"/>
              <a:cs typeface="Calibri"/>
              <a:sym typeface="Calibri"/>
            </a:endParaRPr>
          </a:p>
        </p:txBody>
      </p:sp>
      <p:sp>
        <p:nvSpPr>
          <p:cNvPr id="176" name="Google Shape;176;p10"/>
          <p:cNvSpPr txBox="1"/>
          <p:nvPr/>
        </p:nvSpPr>
        <p:spPr>
          <a:xfrm>
            <a:off x="5485833" y="3476396"/>
            <a:ext cx="21938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rgbClr val="000000"/>
                </a:solidFill>
                <a:latin typeface="Arial"/>
                <a:ea typeface="Arial"/>
                <a:cs typeface="Arial"/>
                <a:sym typeface="Arial"/>
              </a:rPr>
              <a:t>C</a:t>
            </a:r>
            <a:r>
              <a:rPr b="0" i="0" lang="es-ES" sz="1600" u="none" strike="noStrike">
                <a:solidFill>
                  <a:srgbClr val="000000"/>
                </a:solidFill>
                <a:latin typeface="Arial"/>
                <a:ea typeface="Arial"/>
                <a:cs typeface="Arial"/>
                <a:sym typeface="Arial"/>
              </a:rPr>
              <a:t>olumna a agrupar</a:t>
            </a:r>
            <a:endParaRPr b="0" sz="1600">
              <a:solidFill>
                <a:schemeClr val="dk1"/>
              </a:solidFill>
              <a:latin typeface="Calibri"/>
              <a:ea typeface="Calibri"/>
              <a:cs typeface="Calibri"/>
              <a:sym typeface="Calibri"/>
            </a:endParaRPr>
          </a:p>
        </p:txBody>
      </p:sp>
      <p:sp>
        <p:nvSpPr>
          <p:cNvPr id="177" name="Google Shape;177;p10"/>
          <p:cNvSpPr txBox="1"/>
          <p:nvPr/>
        </p:nvSpPr>
        <p:spPr>
          <a:xfrm>
            <a:off x="9151644" y="3416321"/>
            <a:ext cx="219387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000000"/>
                </a:solidFill>
                <a:latin typeface="Arial"/>
                <a:ea typeface="Arial"/>
                <a:cs typeface="Arial"/>
                <a:sym typeface="Arial"/>
              </a:rPr>
              <a:t>E</a:t>
            </a:r>
            <a:r>
              <a:rPr b="0" i="0" lang="es-ES" sz="1800" u="none" strike="noStrike">
                <a:solidFill>
                  <a:srgbClr val="000000"/>
                </a:solidFill>
                <a:latin typeface="Arial"/>
                <a:ea typeface="Arial"/>
                <a:cs typeface="Arial"/>
                <a:sym typeface="Arial"/>
              </a:rPr>
              <a:t>stadístico calculado</a:t>
            </a:r>
            <a:endParaRPr b="0"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11"/>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83" name="Google Shape;183;p11"/>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6: Describiendo datos en Python</a:t>
            </a:r>
            <a:br>
              <a:rPr b="1" lang="es-ES" sz="3600">
                <a:solidFill>
                  <a:srgbClr val="002060"/>
                </a:solidFill>
              </a:rPr>
            </a:br>
            <a:r>
              <a:rPr b="1" lang="es-ES" sz="4000">
                <a:solidFill>
                  <a:srgbClr val="002060"/>
                </a:solidFill>
              </a:rPr>
              <a:t>Agrupando datos </a:t>
            </a:r>
            <a:endParaRPr b="1" sz="3600">
              <a:solidFill>
                <a:srgbClr val="002060"/>
              </a:solidFill>
            </a:endParaRPr>
          </a:p>
        </p:txBody>
      </p:sp>
      <p:sp>
        <p:nvSpPr>
          <p:cNvPr id="184" name="Google Shape;184;p11"/>
          <p:cNvSpPr txBox="1"/>
          <p:nvPr/>
        </p:nvSpPr>
        <p:spPr>
          <a:xfrm>
            <a:off x="316491" y="1690688"/>
            <a:ext cx="11559017"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800" u="none" strike="noStrike">
                <a:solidFill>
                  <a:srgbClr val="000000"/>
                </a:solidFill>
                <a:latin typeface="Calibri"/>
                <a:ea typeface="Calibri"/>
                <a:cs typeface="Calibri"/>
                <a:sym typeface="Calibri"/>
              </a:rPr>
              <a:t>Si quisiéramos asignar esto a un objeto en formato dataframe para analizarlo aparte, incluimos el parámetro “as_index= False”, de esta forma:</a:t>
            </a:r>
            <a:endParaRPr b="0" sz="1800">
              <a:solidFill>
                <a:schemeClr val="dk1"/>
              </a:solidFill>
              <a:latin typeface="Calibri"/>
              <a:ea typeface="Calibri"/>
              <a:cs typeface="Calibri"/>
              <a:sym typeface="Calibri"/>
            </a:endParaRPr>
          </a:p>
        </p:txBody>
      </p:sp>
      <p:pic>
        <p:nvPicPr>
          <p:cNvPr id="185" name="Google Shape;185;p11"/>
          <p:cNvPicPr preferRelativeResize="0"/>
          <p:nvPr/>
        </p:nvPicPr>
        <p:blipFill rotWithShape="1">
          <a:blip r:embed="rId4">
            <a:alphaModFix/>
          </a:blip>
          <a:srcRect b="0" l="0" r="0" t="0"/>
          <a:stretch/>
        </p:blipFill>
        <p:spPr>
          <a:xfrm>
            <a:off x="1040022" y="2491481"/>
            <a:ext cx="10111953" cy="646331"/>
          </a:xfrm>
          <a:prstGeom prst="rect">
            <a:avLst/>
          </a:prstGeom>
          <a:noFill/>
          <a:ln>
            <a:noFill/>
          </a:ln>
        </p:spPr>
      </p:pic>
      <p:pic>
        <p:nvPicPr>
          <p:cNvPr id="186" name="Google Shape;186;p11"/>
          <p:cNvPicPr preferRelativeResize="0"/>
          <p:nvPr/>
        </p:nvPicPr>
        <p:blipFill rotWithShape="1">
          <a:blip r:embed="rId5">
            <a:alphaModFix/>
          </a:blip>
          <a:srcRect b="0" l="0" r="0" t="0"/>
          <a:stretch/>
        </p:blipFill>
        <p:spPr>
          <a:xfrm>
            <a:off x="742097" y="3480711"/>
            <a:ext cx="4648200" cy="2790825"/>
          </a:xfrm>
          <a:prstGeom prst="rect">
            <a:avLst/>
          </a:prstGeom>
          <a:noFill/>
          <a:ln>
            <a:noFill/>
          </a:ln>
        </p:spPr>
      </p:pic>
      <p:sp>
        <p:nvSpPr>
          <p:cNvPr id="187" name="Google Shape;187;p11"/>
          <p:cNvSpPr txBox="1"/>
          <p:nvPr/>
        </p:nvSpPr>
        <p:spPr>
          <a:xfrm>
            <a:off x="5586041" y="4137460"/>
            <a:ext cx="609372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800" u="none" strike="noStrike">
                <a:solidFill>
                  <a:srgbClr val="000000"/>
                </a:solidFill>
                <a:latin typeface="Calibri"/>
                <a:ea typeface="Calibri"/>
                <a:cs typeface="Calibri"/>
                <a:sym typeface="Calibri"/>
              </a:rPr>
              <a:t>*Recuerda que un objeto dataframe es una tabla con filas que representan las observaciones o casos analizados, y columnas, con las variables que describen esos casos.</a:t>
            </a:r>
            <a:endParaRPr b="1" sz="1800">
              <a:solidFill>
                <a:schemeClr val="dk1"/>
              </a:solidFill>
              <a:latin typeface="Calibri"/>
              <a:ea typeface="Calibri"/>
              <a:cs typeface="Calibri"/>
              <a:sym typeface="Calibri"/>
            </a:endParaRPr>
          </a:p>
        </p:txBody>
      </p:sp>
      <p:cxnSp>
        <p:nvCxnSpPr>
          <p:cNvPr id="188" name="Google Shape;188;p11"/>
          <p:cNvCxnSpPr/>
          <p:nvPr/>
        </p:nvCxnSpPr>
        <p:spPr>
          <a:xfrm>
            <a:off x="1924334" y="4466391"/>
            <a:ext cx="600502" cy="0"/>
          </a:xfrm>
          <a:prstGeom prst="straightConnector1">
            <a:avLst/>
          </a:prstGeom>
          <a:noFill/>
          <a:ln cap="flat" cmpd="sng" w="28575">
            <a:solidFill>
              <a:srgbClr val="FF0000"/>
            </a:solidFill>
            <a:prstDash val="solid"/>
            <a:miter lim="800000"/>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12"/>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94" name="Google Shape;194;p12"/>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6: Describiendo datos en Python</a:t>
            </a:r>
            <a:br>
              <a:rPr b="1" lang="es-ES" sz="3600">
                <a:solidFill>
                  <a:srgbClr val="002060"/>
                </a:solidFill>
              </a:rPr>
            </a:br>
            <a:r>
              <a:rPr b="1" lang="es-ES" sz="4000">
                <a:solidFill>
                  <a:srgbClr val="002060"/>
                </a:solidFill>
              </a:rPr>
              <a:t>Agrupando datos </a:t>
            </a:r>
            <a:endParaRPr b="1" sz="3600">
              <a:solidFill>
                <a:srgbClr val="002060"/>
              </a:solidFill>
            </a:endParaRPr>
          </a:p>
        </p:txBody>
      </p:sp>
      <p:sp>
        <p:nvSpPr>
          <p:cNvPr id="195" name="Google Shape;195;p12"/>
          <p:cNvSpPr txBox="1"/>
          <p:nvPr/>
        </p:nvSpPr>
        <p:spPr>
          <a:xfrm>
            <a:off x="316491" y="1690688"/>
            <a:ext cx="11559017"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800" u="none" strike="noStrike">
                <a:solidFill>
                  <a:srgbClr val="000000"/>
                </a:solidFill>
                <a:latin typeface="Calibri"/>
                <a:ea typeface="Calibri"/>
                <a:cs typeface="Calibri"/>
                <a:sym typeface="Calibri"/>
              </a:rPr>
              <a:t>También podemos agrupar por más de una categoría. A modo de muestra, generamos una tabla que haga recuento de la cantidad de mujeres y hombres indígenas; primero generamos una columna que usaremos como herramienta de agregación:</a:t>
            </a:r>
            <a:endParaRPr b="0" sz="1800">
              <a:solidFill>
                <a:schemeClr val="dk1"/>
              </a:solidFill>
              <a:latin typeface="Calibri"/>
              <a:ea typeface="Calibri"/>
              <a:cs typeface="Calibri"/>
              <a:sym typeface="Calibri"/>
            </a:endParaRPr>
          </a:p>
        </p:txBody>
      </p:sp>
      <p:pic>
        <p:nvPicPr>
          <p:cNvPr id="196" name="Google Shape;196;p12"/>
          <p:cNvPicPr preferRelativeResize="0"/>
          <p:nvPr/>
        </p:nvPicPr>
        <p:blipFill rotWithShape="1">
          <a:blip r:embed="rId4">
            <a:alphaModFix/>
          </a:blip>
          <a:srcRect b="0" l="0" r="0" t="0"/>
          <a:stretch/>
        </p:blipFill>
        <p:spPr>
          <a:xfrm>
            <a:off x="1202851" y="2789832"/>
            <a:ext cx="3451036" cy="575173"/>
          </a:xfrm>
          <a:prstGeom prst="rect">
            <a:avLst/>
          </a:prstGeom>
          <a:noFill/>
          <a:ln>
            <a:noFill/>
          </a:ln>
        </p:spPr>
      </p:pic>
      <p:pic>
        <p:nvPicPr>
          <p:cNvPr id="197" name="Google Shape;197;p12"/>
          <p:cNvPicPr preferRelativeResize="0"/>
          <p:nvPr/>
        </p:nvPicPr>
        <p:blipFill rotWithShape="1">
          <a:blip r:embed="rId5">
            <a:alphaModFix/>
          </a:blip>
          <a:srcRect b="0" l="0" r="0" t="0"/>
          <a:stretch/>
        </p:blipFill>
        <p:spPr>
          <a:xfrm>
            <a:off x="5237612" y="2414588"/>
            <a:ext cx="6438900" cy="3857625"/>
          </a:xfrm>
          <a:prstGeom prst="rect">
            <a:avLst/>
          </a:prstGeom>
          <a:noFill/>
          <a:ln>
            <a:noFill/>
          </a:ln>
        </p:spPr>
      </p:pic>
      <p:sp>
        <p:nvSpPr>
          <p:cNvPr id="198" name="Google Shape;198;p12"/>
          <p:cNvSpPr/>
          <p:nvPr/>
        </p:nvSpPr>
        <p:spPr>
          <a:xfrm>
            <a:off x="10331355" y="2685414"/>
            <a:ext cx="1201003" cy="3224067"/>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12"/>
          <p:cNvSpPr txBox="1"/>
          <p:nvPr/>
        </p:nvSpPr>
        <p:spPr>
          <a:xfrm>
            <a:off x="515488" y="4151649"/>
            <a:ext cx="4302172" cy="203132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800" u="none" strike="noStrike">
                <a:solidFill>
                  <a:srgbClr val="000000"/>
                </a:solidFill>
                <a:latin typeface="Calibri"/>
                <a:ea typeface="Calibri"/>
                <a:cs typeface="Calibri"/>
                <a:sym typeface="Calibri"/>
              </a:rPr>
              <a:t>Esto agrega una nueva columna solo con 1 por cada persona o fila dentro del dataframe. Esta variable la usaremos para contar a la gente a la hora de agregarla, por medio de sumar todos los unos agrupados por una categoría específica, en este caso el género.</a:t>
            </a:r>
            <a:endParaRPr b="0"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13"/>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205" name="Google Shape;205;p13"/>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6: Describiendo datos en Python</a:t>
            </a:r>
            <a:br>
              <a:rPr b="1" lang="es-ES" sz="3600">
                <a:solidFill>
                  <a:srgbClr val="002060"/>
                </a:solidFill>
              </a:rPr>
            </a:br>
            <a:r>
              <a:rPr b="1" lang="es-ES" sz="4000">
                <a:solidFill>
                  <a:srgbClr val="002060"/>
                </a:solidFill>
              </a:rPr>
              <a:t>Función de agregación</a:t>
            </a:r>
            <a:endParaRPr b="1" sz="3600">
              <a:solidFill>
                <a:srgbClr val="002060"/>
              </a:solidFill>
            </a:endParaRPr>
          </a:p>
        </p:txBody>
      </p:sp>
      <p:sp>
        <p:nvSpPr>
          <p:cNvPr id="206" name="Google Shape;206;p13"/>
          <p:cNvSpPr txBox="1"/>
          <p:nvPr/>
        </p:nvSpPr>
        <p:spPr>
          <a:xfrm>
            <a:off x="316491" y="1690688"/>
            <a:ext cx="11559017"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800" u="none" strike="noStrike">
                <a:solidFill>
                  <a:srgbClr val="000000"/>
                </a:solidFill>
                <a:latin typeface="Calibri"/>
                <a:ea typeface="Calibri"/>
                <a:cs typeface="Calibri"/>
                <a:sym typeface="Calibri"/>
              </a:rPr>
              <a:t>Con esto, vamos a proceder a agregar. Para ello, los dataframe poseen una función que les permite agregar distintas columnas dentro de los datos, esta es </a:t>
            </a:r>
            <a:r>
              <a:rPr b="1" i="0" lang="es-ES" sz="1800" u="none" strike="noStrike">
                <a:solidFill>
                  <a:srgbClr val="7030A0"/>
                </a:solidFill>
                <a:latin typeface="Calibri"/>
                <a:ea typeface="Calibri"/>
                <a:cs typeface="Calibri"/>
                <a:sym typeface="Calibri"/>
              </a:rPr>
              <a:t>.groupby()</a:t>
            </a:r>
            <a:r>
              <a:rPr b="0" i="0" lang="es-ES" sz="1800" u="none" strike="noStrike">
                <a:solidFill>
                  <a:srgbClr val="000000"/>
                </a:solidFill>
                <a:latin typeface="Calibri"/>
                <a:ea typeface="Calibri"/>
                <a:cs typeface="Calibri"/>
                <a:sym typeface="Calibri"/>
              </a:rPr>
              <a:t>, “agrupar por”, la cual funciona así:</a:t>
            </a:r>
            <a:endParaRPr b="0" sz="1800">
              <a:solidFill>
                <a:schemeClr val="dk1"/>
              </a:solidFill>
              <a:latin typeface="Calibri"/>
              <a:ea typeface="Calibri"/>
              <a:cs typeface="Calibri"/>
              <a:sym typeface="Calibri"/>
            </a:endParaRPr>
          </a:p>
        </p:txBody>
      </p:sp>
      <p:pic>
        <p:nvPicPr>
          <p:cNvPr id="207" name="Google Shape;207;p13"/>
          <p:cNvPicPr preferRelativeResize="0"/>
          <p:nvPr/>
        </p:nvPicPr>
        <p:blipFill rotWithShape="1">
          <a:blip r:embed="rId4">
            <a:alphaModFix/>
          </a:blip>
          <a:srcRect b="0" l="0" r="0" t="0"/>
          <a:stretch/>
        </p:blipFill>
        <p:spPr>
          <a:xfrm>
            <a:off x="2753062" y="2535018"/>
            <a:ext cx="6685876" cy="790149"/>
          </a:xfrm>
          <a:prstGeom prst="rect">
            <a:avLst/>
          </a:prstGeom>
          <a:noFill/>
          <a:ln>
            <a:noFill/>
          </a:ln>
        </p:spPr>
      </p:pic>
      <p:sp>
        <p:nvSpPr>
          <p:cNvPr id="208" name="Google Shape;208;p13"/>
          <p:cNvSpPr txBox="1"/>
          <p:nvPr/>
        </p:nvSpPr>
        <p:spPr>
          <a:xfrm>
            <a:off x="316492" y="3606870"/>
            <a:ext cx="11559016"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Como vemos, esta función por sí sola no hace nada, solo crea un objeto de tipo dataframe, que tiene datos para ser agregados. Para volverlo un elemento comprensible, debemos especificar “qué” es lo que estamos agregando por cada grupo, su ingreso, su edad, su cantidad, u otro. Nosotros estamos agregando su cantidad, esto es, cuanta gente hay por cada grupo.</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b="0" lang="es-ES" sz="1800">
                <a:solidFill>
                  <a:schemeClr val="dk1"/>
                </a:solidFill>
                <a:latin typeface="Calibri"/>
                <a:ea typeface="Calibri"/>
                <a:cs typeface="Calibri"/>
                <a:sym typeface="Calibri"/>
              </a:rPr>
            </a:br>
            <a:r>
              <a:rPr b="0" i="0" lang="es-ES" sz="1800" u="none" strike="noStrike">
                <a:solidFill>
                  <a:srgbClr val="000000"/>
                </a:solidFill>
                <a:latin typeface="Calibri"/>
                <a:ea typeface="Calibri"/>
                <a:cs typeface="Calibri"/>
                <a:sym typeface="Calibri"/>
              </a:rPr>
              <a:t>Para esto, junto con </a:t>
            </a:r>
            <a:r>
              <a:rPr b="1" i="0" lang="es-ES" sz="1800" u="none" strike="noStrike">
                <a:solidFill>
                  <a:srgbClr val="7030A0"/>
                </a:solidFill>
                <a:latin typeface="Calibri"/>
                <a:ea typeface="Calibri"/>
                <a:cs typeface="Calibri"/>
                <a:sym typeface="Calibri"/>
              </a:rPr>
              <a:t>.groupby()</a:t>
            </a:r>
            <a:r>
              <a:rPr b="0" i="0" lang="es-ES" sz="1800" u="none" strike="noStrike">
                <a:solidFill>
                  <a:srgbClr val="000000"/>
                </a:solidFill>
                <a:latin typeface="Calibri"/>
                <a:ea typeface="Calibri"/>
                <a:cs typeface="Calibri"/>
                <a:sym typeface="Calibri"/>
              </a:rPr>
              <a:t> debemos especificar otra función de agregación, entre ellas existe una que se conoce como </a:t>
            </a:r>
            <a:r>
              <a:rPr b="1" i="0" lang="es-ES" sz="1800" u="none" strike="noStrike">
                <a:solidFill>
                  <a:srgbClr val="7030A0"/>
                </a:solidFill>
                <a:latin typeface="Calibri"/>
                <a:ea typeface="Calibri"/>
                <a:cs typeface="Calibri"/>
                <a:sym typeface="Calibri"/>
              </a:rPr>
              <a:t>.agg() </a:t>
            </a:r>
            <a:r>
              <a:rPr b="0" i="0" lang="es-ES" sz="1800" u="none" strike="noStrike">
                <a:solidFill>
                  <a:srgbClr val="000000"/>
                </a:solidFill>
                <a:latin typeface="Calibri"/>
                <a:ea typeface="Calibri"/>
                <a:cs typeface="Calibri"/>
                <a:sym typeface="Calibri"/>
              </a:rPr>
              <a:t>de “agregate”, y se invoca así:</a:t>
            </a:r>
            <a:endParaRPr b="0" sz="1800">
              <a:solidFill>
                <a:schemeClr val="dk1"/>
              </a:solidFill>
              <a:latin typeface="Calibri"/>
              <a:ea typeface="Calibri"/>
              <a:cs typeface="Calibri"/>
              <a:sym typeface="Calibri"/>
            </a:endParaRPr>
          </a:p>
        </p:txBody>
      </p:sp>
      <p:pic>
        <p:nvPicPr>
          <p:cNvPr id="209" name="Google Shape;209;p13"/>
          <p:cNvPicPr preferRelativeResize="0"/>
          <p:nvPr/>
        </p:nvPicPr>
        <p:blipFill rotWithShape="1">
          <a:blip r:embed="rId5">
            <a:alphaModFix/>
          </a:blip>
          <a:srcRect b="0" l="0" r="0" t="0"/>
          <a:stretch/>
        </p:blipFill>
        <p:spPr>
          <a:xfrm>
            <a:off x="3092755" y="5816345"/>
            <a:ext cx="6006488" cy="4677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14"/>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215" name="Google Shape;215;p14"/>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6: Describiendo datos en Python</a:t>
            </a:r>
            <a:br>
              <a:rPr b="1" lang="es-ES" sz="3600">
                <a:solidFill>
                  <a:srgbClr val="002060"/>
                </a:solidFill>
              </a:rPr>
            </a:br>
            <a:r>
              <a:rPr b="1" lang="es-ES" sz="4000">
                <a:solidFill>
                  <a:srgbClr val="002060"/>
                </a:solidFill>
              </a:rPr>
              <a:t>Función de agregación</a:t>
            </a:r>
            <a:endParaRPr b="1" sz="3600">
              <a:solidFill>
                <a:srgbClr val="002060"/>
              </a:solidFill>
            </a:endParaRPr>
          </a:p>
        </p:txBody>
      </p:sp>
      <p:sp>
        <p:nvSpPr>
          <p:cNvPr id="216" name="Google Shape;216;p14"/>
          <p:cNvSpPr txBox="1"/>
          <p:nvPr/>
        </p:nvSpPr>
        <p:spPr>
          <a:xfrm>
            <a:off x="316491" y="1690688"/>
            <a:ext cx="11559018"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No obstante, si la ejecutamos arrojará un error. </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b="0" lang="es-ES" sz="1800">
                <a:solidFill>
                  <a:schemeClr val="dk1"/>
                </a:solidFill>
                <a:latin typeface="Calibri"/>
                <a:ea typeface="Calibri"/>
                <a:cs typeface="Calibri"/>
                <a:sym typeface="Calibri"/>
              </a:rPr>
            </a:br>
            <a:br>
              <a:rPr b="0" lang="es-ES" sz="1800">
                <a:solidFill>
                  <a:schemeClr val="dk1"/>
                </a:solidFill>
                <a:latin typeface="Calibri"/>
                <a:ea typeface="Calibri"/>
                <a:cs typeface="Calibri"/>
                <a:sym typeface="Calibri"/>
              </a:rPr>
            </a:br>
            <a:br>
              <a:rPr b="0" lang="es-ES" sz="1800">
                <a:solidFill>
                  <a:schemeClr val="dk1"/>
                </a:solidFill>
                <a:latin typeface="Calibri"/>
                <a:ea typeface="Calibri"/>
                <a:cs typeface="Calibri"/>
                <a:sym typeface="Calibri"/>
              </a:rPr>
            </a:br>
            <a:r>
              <a:rPr b="0" i="0" lang="es-ES" sz="1800" u="none" strike="noStrike">
                <a:solidFill>
                  <a:srgbClr val="000000"/>
                </a:solidFill>
                <a:latin typeface="Calibri"/>
                <a:ea typeface="Calibri"/>
                <a:cs typeface="Calibri"/>
                <a:sym typeface="Calibri"/>
              </a:rPr>
              <a:t>Esto es porque el método </a:t>
            </a:r>
            <a:r>
              <a:rPr b="1" i="0" lang="es-ES" sz="1800" u="none" strike="noStrike">
                <a:solidFill>
                  <a:srgbClr val="7030A0"/>
                </a:solidFill>
                <a:latin typeface="Calibri"/>
                <a:ea typeface="Calibri"/>
                <a:cs typeface="Calibri"/>
                <a:sym typeface="Calibri"/>
              </a:rPr>
              <a:t>.agg() </a:t>
            </a:r>
            <a:r>
              <a:rPr b="0" i="0" lang="es-ES" sz="1800" u="none" strike="noStrike">
                <a:solidFill>
                  <a:srgbClr val="000000"/>
                </a:solidFill>
                <a:latin typeface="Calibri"/>
                <a:ea typeface="Calibri"/>
                <a:cs typeface="Calibri"/>
                <a:sym typeface="Calibri"/>
              </a:rPr>
              <a:t>espera recibir los parámetros que queremos agregar, sea el ingreso promedio, la mediana de edad u otra. Como mencionamos, nosotros queremos la cantidad, y para ello creamos nuestra variable “contador”. </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b="0" lang="es-ES" sz="1800">
                <a:solidFill>
                  <a:schemeClr val="dk1"/>
                </a:solidFill>
                <a:latin typeface="Calibri"/>
                <a:ea typeface="Calibri"/>
                <a:cs typeface="Calibri"/>
                <a:sym typeface="Calibri"/>
              </a:rPr>
            </a:br>
            <a:r>
              <a:rPr b="0" i="0" lang="es-ES" sz="1800" u="none" strike="noStrike">
                <a:solidFill>
                  <a:srgbClr val="000000"/>
                </a:solidFill>
                <a:latin typeface="Calibri"/>
                <a:ea typeface="Calibri"/>
                <a:cs typeface="Calibri"/>
                <a:sym typeface="Calibri"/>
              </a:rPr>
              <a:t>Así indicamos dentro del método </a:t>
            </a:r>
            <a:r>
              <a:rPr b="1" i="0" lang="es-ES" sz="1800" u="none" strike="noStrike">
                <a:solidFill>
                  <a:srgbClr val="7030A0"/>
                </a:solidFill>
                <a:latin typeface="Calibri"/>
                <a:ea typeface="Calibri"/>
                <a:cs typeface="Calibri"/>
                <a:sym typeface="Calibri"/>
              </a:rPr>
              <a:t>.agg() </a:t>
            </a:r>
            <a:r>
              <a:rPr b="0" i="0" lang="es-ES" sz="1800" u="none" strike="noStrike">
                <a:solidFill>
                  <a:srgbClr val="000000"/>
                </a:solidFill>
                <a:latin typeface="Calibri"/>
                <a:ea typeface="Calibri"/>
                <a:cs typeface="Calibri"/>
                <a:sym typeface="Calibri"/>
              </a:rPr>
              <a:t>que sume la variable “contador” por cada grupo y subgrupo, argumentos que se ingresan entre llaves de la siguiente forma:</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lang="es-E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217" name="Google Shape;217;p14"/>
          <p:cNvPicPr preferRelativeResize="0"/>
          <p:nvPr/>
        </p:nvPicPr>
        <p:blipFill rotWithShape="1">
          <a:blip r:embed="rId4">
            <a:alphaModFix/>
          </a:blip>
          <a:srcRect b="0" l="0" r="0" t="0"/>
          <a:stretch/>
        </p:blipFill>
        <p:spPr>
          <a:xfrm>
            <a:off x="2254146" y="2125416"/>
            <a:ext cx="7683707" cy="481306"/>
          </a:xfrm>
          <a:prstGeom prst="rect">
            <a:avLst/>
          </a:prstGeom>
          <a:noFill/>
          <a:ln>
            <a:noFill/>
          </a:ln>
        </p:spPr>
      </p:pic>
      <p:pic>
        <p:nvPicPr>
          <p:cNvPr id="218" name="Google Shape;218;p14"/>
          <p:cNvPicPr preferRelativeResize="0"/>
          <p:nvPr/>
        </p:nvPicPr>
        <p:blipFill rotWithShape="1">
          <a:blip r:embed="rId5">
            <a:alphaModFix/>
          </a:blip>
          <a:srcRect b="0" l="0" r="0" t="0"/>
          <a:stretch/>
        </p:blipFill>
        <p:spPr>
          <a:xfrm>
            <a:off x="1019367" y="4351800"/>
            <a:ext cx="10153265" cy="481306"/>
          </a:xfrm>
          <a:prstGeom prst="rect">
            <a:avLst/>
          </a:prstGeom>
          <a:noFill/>
          <a:ln>
            <a:noFill/>
          </a:ln>
        </p:spPr>
      </p:pic>
      <p:cxnSp>
        <p:nvCxnSpPr>
          <p:cNvPr id="219" name="Google Shape;219;p14"/>
          <p:cNvCxnSpPr/>
          <p:nvPr/>
        </p:nvCxnSpPr>
        <p:spPr>
          <a:xfrm flipH="1" rot="10800000">
            <a:off x="8352430" y="4722125"/>
            <a:ext cx="354842" cy="445187"/>
          </a:xfrm>
          <a:prstGeom prst="straightConnector1">
            <a:avLst/>
          </a:prstGeom>
          <a:noFill/>
          <a:ln cap="flat" cmpd="sng" w="57150">
            <a:solidFill>
              <a:srgbClr val="FF0000"/>
            </a:solidFill>
            <a:prstDash val="solid"/>
            <a:miter lim="800000"/>
            <a:headEnd len="sm" w="sm" type="none"/>
            <a:tailEnd len="med" w="med" type="triangle"/>
          </a:ln>
        </p:spPr>
      </p:cxnSp>
      <p:cxnSp>
        <p:nvCxnSpPr>
          <p:cNvPr id="220" name="Google Shape;220;p14"/>
          <p:cNvCxnSpPr/>
          <p:nvPr/>
        </p:nvCxnSpPr>
        <p:spPr>
          <a:xfrm rot="10800000">
            <a:off x="10235821" y="4722125"/>
            <a:ext cx="491319" cy="434728"/>
          </a:xfrm>
          <a:prstGeom prst="straightConnector1">
            <a:avLst/>
          </a:prstGeom>
          <a:noFill/>
          <a:ln cap="flat" cmpd="sng" w="57150">
            <a:solidFill>
              <a:srgbClr val="FF0000"/>
            </a:solidFill>
            <a:prstDash val="solid"/>
            <a:miter lim="800000"/>
            <a:headEnd len="sm" w="sm" type="none"/>
            <a:tailEnd len="med" w="med" type="triangle"/>
          </a:ln>
        </p:spPr>
      </p:cxnSp>
      <p:sp>
        <p:nvSpPr>
          <p:cNvPr id="221" name="Google Shape;221;p14"/>
          <p:cNvSpPr txBox="1"/>
          <p:nvPr/>
        </p:nvSpPr>
        <p:spPr>
          <a:xfrm>
            <a:off x="6445156" y="5074342"/>
            <a:ext cx="276708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La variable que queremos agrupar</a:t>
            </a:r>
            <a:endParaRPr b="0" sz="1800">
              <a:solidFill>
                <a:schemeClr val="dk1"/>
              </a:solidFill>
              <a:latin typeface="Calibri"/>
              <a:ea typeface="Calibri"/>
              <a:cs typeface="Calibri"/>
              <a:sym typeface="Calibri"/>
            </a:endParaRPr>
          </a:p>
        </p:txBody>
      </p:sp>
      <p:sp>
        <p:nvSpPr>
          <p:cNvPr id="222" name="Google Shape;222;p14"/>
          <p:cNvSpPr txBox="1"/>
          <p:nvPr/>
        </p:nvSpPr>
        <p:spPr>
          <a:xfrm>
            <a:off x="8992738" y="5137109"/>
            <a:ext cx="2977484" cy="147732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1800" u="none" strike="noStrike">
                <a:solidFill>
                  <a:srgbClr val="000000"/>
                </a:solidFill>
                <a:latin typeface="Calibri"/>
                <a:ea typeface="Calibri"/>
                <a:cs typeface="Calibri"/>
                <a:sym typeface="Calibri"/>
              </a:rPr>
              <a:t>La operación que queremos aplicar a esta variable. Esto implica que pueden aplicarse otras fórmulas como un promedio.</a:t>
            </a:r>
            <a:endParaRPr b="0"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15"/>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228" name="Google Shape;228;p15"/>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6: Describiendo datos en Python</a:t>
            </a:r>
            <a:br>
              <a:rPr b="1" lang="es-ES" sz="3600">
                <a:solidFill>
                  <a:srgbClr val="002060"/>
                </a:solidFill>
              </a:rPr>
            </a:br>
            <a:r>
              <a:rPr b="1" lang="es-ES" sz="4000">
                <a:solidFill>
                  <a:srgbClr val="002060"/>
                </a:solidFill>
              </a:rPr>
              <a:t>Describir los datos - Frecuencia</a:t>
            </a:r>
            <a:endParaRPr b="1" sz="3600">
              <a:solidFill>
                <a:srgbClr val="002060"/>
              </a:solidFill>
            </a:endParaRPr>
          </a:p>
        </p:txBody>
      </p:sp>
      <p:sp>
        <p:nvSpPr>
          <p:cNvPr id="229" name="Google Shape;229;p15"/>
          <p:cNvSpPr txBox="1"/>
          <p:nvPr/>
        </p:nvSpPr>
        <p:spPr>
          <a:xfrm>
            <a:off x="316491" y="1690688"/>
            <a:ext cx="11559017"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800" u="none" strike="noStrike">
                <a:solidFill>
                  <a:srgbClr val="000000"/>
                </a:solidFill>
                <a:latin typeface="Calibri"/>
                <a:ea typeface="Calibri"/>
                <a:cs typeface="Calibri"/>
                <a:sym typeface="Calibri"/>
              </a:rPr>
              <a:t>Esto nos devuelve el resultado esperado, el cual se ve así:</a:t>
            </a:r>
            <a:endParaRPr b="0" sz="1800">
              <a:solidFill>
                <a:schemeClr val="dk1"/>
              </a:solidFill>
              <a:latin typeface="Calibri"/>
              <a:ea typeface="Calibri"/>
              <a:cs typeface="Calibri"/>
              <a:sym typeface="Calibri"/>
            </a:endParaRPr>
          </a:p>
        </p:txBody>
      </p:sp>
      <p:pic>
        <p:nvPicPr>
          <p:cNvPr id="230" name="Google Shape;230;p15"/>
          <p:cNvPicPr preferRelativeResize="0"/>
          <p:nvPr/>
        </p:nvPicPr>
        <p:blipFill rotWithShape="1">
          <a:blip r:embed="rId4">
            <a:alphaModFix/>
          </a:blip>
          <a:srcRect b="0" l="0" r="0" t="0"/>
          <a:stretch/>
        </p:blipFill>
        <p:spPr>
          <a:xfrm>
            <a:off x="3525457" y="2245662"/>
            <a:ext cx="5141083" cy="1350284"/>
          </a:xfrm>
          <a:prstGeom prst="rect">
            <a:avLst/>
          </a:prstGeom>
          <a:noFill/>
          <a:ln>
            <a:noFill/>
          </a:ln>
        </p:spPr>
      </p:pic>
      <p:sp>
        <p:nvSpPr>
          <p:cNvPr id="231" name="Google Shape;231;p15"/>
          <p:cNvSpPr txBox="1"/>
          <p:nvPr/>
        </p:nvSpPr>
        <p:spPr>
          <a:xfrm>
            <a:off x="316491" y="3867706"/>
            <a:ext cx="11559017"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800" u="none" strike="noStrike">
                <a:solidFill>
                  <a:srgbClr val="000000"/>
                </a:solidFill>
                <a:latin typeface="Calibri"/>
                <a:ea typeface="Calibri"/>
                <a:cs typeface="Calibri"/>
                <a:sym typeface="Calibri"/>
              </a:rPr>
              <a:t>Siguiendo esta lógica, podemos aplicar otras operaciones a cualquier valor numérico dentro de nuestros datos. Por ejemplo, si en vez de contar, quisiéramos sacar el promedio de ingreso, lo podemos hacer de esta forma (recuerda que “mean” = promedio).</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lang="es-E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232" name="Google Shape;232;p15"/>
          <p:cNvPicPr preferRelativeResize="0"/>
          <p:nvPr/>
        </p:nvPicPr>
        <p:blipFill rotWithShape="1">
          <a:blip r:embed="rId5">
            <a:alphaModFix/>
          </a:blip>
          <a:srcRect b="0" l="0" r="0" t="0"/>
          <a:stretch/>
        </p:blipFill>
        <p:spPr>
          <a:xfrm>
            <a:off x="2165073" y="5167312"/>
            <a:ext cx="7861849" cy="49356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16"/>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238" name="Google Shape;238;p16"/>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6: Describiendo datos en Python</a:t>
            </a:r>
            <a:br>
              <a:rPr b="1" lang="es-ES" sz="3600">
                <a:solidFill>
                  <a:srgbClr val="002060"/>
                </a:solidFill>
              </a:rPr>
            </a:br>
            <a:r>
              <a:rPr b="1" lang="es-ES" sz="4000">
                <a:solidFill>
                  <a:srgbClr val="002060"/>
                </a:solidFill>
              </a:rPr>
              <a:t>Describir los datos - Frecuencia</a:t>
            </a:r>
            <a:endParaRPr b="1" sz="3600">
              <a:solidFill>
                <a:srgbClr val="002060"/>
              </a:solidFill>
            </a:endParaRPr>
          </a:p>
        </p:txBody>
      </p:sp>
      <p:sp>
        <p:nvSpPr>
          <p:cNvPr id="239" name="Google Shape;239;p16"/>
          <p:cNvSpPr txBox="1"/>
          <p:nvPr/>
        </p:nvSpPr>
        <p:spPr>
          <a:xfrm>
            <a:off x="316491" y="1690688"/>
            <a:ext cx="11559017"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800" u="none" strike="noStrike">
                <a:solidFill>
                  <a:srgbClr val="000000"/>
                </a:solidFill>
                <a:latin typeface="Calibri"/>
                <a:ea typeface="Calibri"/>
                <a:cs typeface="Calibri"/>
                <a:sym typeface="Calibri"/>
              </a:rPr>
              <a:t>Luego, podemos asignar esta nueva tabla a una variable. así:</a:t>
            </a:r>
            <a:endParaRPr b="0" sz="1800">
              <a:solidFill>
                <a:schemeClr val="dk1"/>
              </a:solidFill>
              <a:latin typeface="Calibri"/>
              <a:ea typeface="Calibri"/>
              <a:cs typeface="Calibri"/>
              <a:sym typeface="Calibri"/>
            </a:endParaRPr>
          </a:p>
        </p:txBody>
      </p:sp>
      <p:pic>
        <p:nvPicPr>
          <p:cNvPr id="240" name="Google Shape;240;p16"/>
          <p:cNvPicPr preferRelativeResize="0"/>
          <p:nvPr/>
        </p:nvPicPr>
        <p:blipFill rotWithShape="1">
          <a:blip r:embed="rId4">
            <a:alphaModFix/>
          </a:blip>
          <a:srcRect b="0" l="0" r="0" t="0"/>
          <a:stretch/>
        </p:blipFill>
        <p:spPr>
          <a:xfrm>
            <a:off x="916460" y="2268176"/>
            <a:ext cx="10359079" cy="465979"/>
          </a:xfrm>
          <a:prstGeom prst="rect">
            <a:avLst/>
          </a:prstGeom>
          <a:noFill/>
          <a:ln>
            <a:noFill/>
          </a:ln>
        </p:spPr>
      </p:pic>
      <p:sp>
        <p:nvSpPr>
          <p:cNvPr id="241" name="Google Shape;241;p16"/>
          <p:cNvSpPr txBox="1"/>
          <p:nvPr/>
        </p:nvSpPr>
        <p:spPr>
          <a:xfrm>
            <a:off x="316491" y="2734155"/>
            <a:ext cx="609372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Lo que nos deja una tabla como esta:</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lang="es-E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242" name="Google Shape;242;p16"/>
          <p:cNvPicPr preferRelativeResize="0"/>
          <p:nvPr/>
        </p:nvPicPr>
        <p:blipFill rotWithShape="1">
          <a:blip r:embed="rId5">
            <a:alphaModFix/>
          </a:blip>
          <a:srcRect b="0" l="0" r="0" t="0"/>
          <a:stretch/>
        </p:blipFill>
        <p:spPr>
          <a:xfrm>
            <a:off x="838200" y="3055992"/>
            <a:ext cx="4648200" cy="2847975"/>
          </a:xfrm>
          <a:prstGeom prst="rect">
            <a:avLst/>
          </a:prstGeom>
          <a:noFill/>
          <a:ln>
            <a:noFill/>
          </a:ln>
        </p:spPr>
      </p:pic>
      <p:pic>
        <p:nvPicPr>
          <p:cNvPr id="243" name="Google Shape;243;p16"/>
          <p:cNvPicPr preferRelativeResize="0"/>
          <p:nvPr/>
        </p:nvPicPr>
        <p:blipFill rotWithShape="1">
          <a:blip r:embed="rId6">
            <a:alphaModFix/>
          </a:blip>
          <a:srcRect b="0" l="0" r="0" t="0"/>
          <a:stretch/>
        </p:blipFill>
        <p:spPr>
          <a:xfrm>
            <a:off x="7100801" y="3055992"/>
            <a:ext cx="3160306" cy="2499615"/>
          </a:xfrm>
          <a:prstGeom prst="rect">
            <a:avLst/>
          </a:prstGeom>
          <a:noFill/>
          <a:ln>
            <a:noFill/>
          </a:ln>
        </p:spPr>
      </p:pic>
      <p:sp>
        <p:nvSpPr>
          <p:cNvPr id="244" name="Google Shape;244;p16"/>
          <p:cNvSpPr txBox="1"/>
          <p:nvPr/>
        </p:nvSpPr>
        <p:spPr>
          <a:xfrm>
            <a:off x="316491" y="5959264"/>
            <a:ext cx="1155901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Esto nos está indicando que en la muestra hay 12.554 hombres que declaran pertenecer a una etnia indígena, o 99.113 mujeres que declara no pertenecer a una.</a:t>
            </a:r>
            <a:endParaRPr b="0" sz="1800">
              <a:solidFill>
                <a:schemeClr val="dk1"/>
              </a:solidFill>
              <a:latin typeface="Calibri"/>
              <a:ea typeface="Calibri"/>
              <a:cs typeface="Calibri"/>
              <a:sym typeface="Calibri"/>
            </a:endParaRPr>
          </a:p>
        </p:txBody>
      </p:sp>
      <p:cxnSp>
        <p:nvCxnSpPr>
          <p:cNvPr id="245" name="Google Shape;245;p16"/>
          <p:cNvCxnSpPr/>
          <p:nvPr/>
        </p:nvCxnSpPr>
        <p:spPr>
          <a:xfrm flipH="1" rot="10800000">
            <a:off x="1378424" y="3992467"/>
            <a:ext cx="218364" cy="487512"/>
          </a:xfrm>
          <a:prstGeom prst="straightConnector1">
            <a:avLst/>
          </a:prstGeom>
          <a:noFill/>
          <a:ln cap="flat" cmpd="sng" w="57150">
            <a:solidFill>
              <a:srgbClr val="FF0000"/>
            </a:solidFill>
            <a:prstDash val="solid"/>
            <a:miter lim="800000"/>
            <a:headEnd len="sm" w="sm" type="none"/>
            <a:tailEnd len="med" w="med" type="triangle"/>
          </a:ln>
        </p:spPr>
      </p:cxnSp>
      <p:cxnSp>
        <p:nvCxnSpPr>
          <p:cNvPr id="246" name="Google Shape;246;p16"/>
          <p:cNvCxnSpPr/>
          <p:nvPr/>
        </p:nvCxnSpPr>
        <p:spPr>
          <a:xfrm flipH="1" rot="10800000">
            <a:off x="4981433" y="3712782"/>
            <a:ext cx="2119368" cy="266540"/>
          </a:xfrm>
          <a:prstGeom prst="straightConnector1">
            <a:avLst/>
          </a:prstGeom>
          <a:noFill/>
          <a:ln cap="flat" cmpd="sng" w="57150">
            <a:solidFill>
              <a:srgbClr val="FF0000"/>
            </a:solidFill>
            <a:prstDash val="solid"/>
            <a:miter lim="800000"/>
            <a:headEnd len="sm" w="sm" type="none"/>
            <a:tailEnd len="med" w="med" type="triangle"/>
          </a:ln>
        </p:spPr>
      </p:cxnSp>
      <p:sp>
        <p:nvSpPr>
          <p:cNvPr id="247" name="Google Shape;247;p16"/>
          <p:cNvSpPr txBox="1"/>
          <p:nvPr/>
        </p:nvSpPr>
        <p:spPr>
          <a:xfrm>
            <a:off x="838200" y="4479979"/>
            <a:ext cx="10926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FFFFFF"/>
                </a:solidFill>
                <a:latin typeface="Calibri"/>
                <a:ea typeface="Calibri"/>
                <a:cs typeface="Calibri"/>
                <a:sym typeface="Calibri"/>
              </a:rPr>
              <a:t>Doble clic</a:t>
            </a:r>
            <a:endParaRPr b="0"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17"/>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253" name="Google Shape;253;p17"/>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6: Describiendo datos en Python</a:t>
            </a:r>
            <a:br>
              <a:rPr b="1" lang="es-ES" sz="3600">
                <a:solidFill>
                  <a:srgbClr val="002060"/>
                </a:solidFill>
              </a:rPr>
            </a:br>
            <a:r>
              <a:rPr b="1" lang="es-ES" sz="4000">
                <a:solidFill>
                  <a:srgbClr val="002060"/>
                </a:solidFill>
              </a:rPr>
              <a:t>Describir los datos - Porcentaje</a:t>
            </a:r>
            <a:endParaRPr b="1" sz="3600">
              <a:solidFill>
                <a:srgbClr val="002060"/>
              </a:solidFill>
            </a:endParaRPr>
          </a:p>
        </p:txBody>
      </p:sp>
      <p:sp>
        <p:nvSpPr>
          <p:cNvPr id="254" name="Google Shape;254;p17"/>
          <p:cNvSpPr txBox="1"/>
          <p:nvPr/>
        </p:nvSpPr>
        <p:spPr>
          <a:xfrm>
            <a:off x="316490" y="1594596"/>
            <a:ext cx="1155901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¿Y si quisiéramos calcular qué porcentaje de personas es indígena por sexo? </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b="0" lang="es-ES" sz="1800">
                <a:solidFill>
                  <a:schemeClr val="dk1"/>
                </a:solidFill>
                <a:latin typeface="Calibri"/>
                <a:ea typeface="Calibri"/>
                <a:cs typeface="Calibri"/>
                <a:sym typeface="Calibri"/>
              </a:rPr>
            </a:br>
            <a:r>
              <a:rPr b="0" i="0" lang="es-ES" sz="1800" u="none" strike="noStrike">
                <a:solidFill>
                  <a:srgbClr val="000000"/>
                </a:solidFill>
                <a:latin typeface="Calibri"/>
                <a:ea typeface="Calibri"/>
                <a:cs typeface="Calibri"/>
                <a:sym typeface="Calibri"/>
              </a:rPr>
              <a:t>Primero tenemos que notar que nuestro dataframe tiene 2 niveles de agregación: por sexo y por identificación a una etnia indígena.</a:t>
            </a:r>
            <a:endParaRPr b="0" sz="1800">
              <a:solidFill>
                <a:schemeClr val="dk1"/>
              </a:solidFill>
              <a:latin typeface="Calibri"/>
              <a:ea typeface="Calibri"/>
              <a:cs typeface="Calibri"/>
              <a:sym typeface="Calibri"/>
            </a:endParaRPr>
          </a:p>
        </p:txBody>
      </p:sp>
      <p:pic>
        <p:nvPicPr>
          <p:cNvPr id="255" name="Google Shape;255;p17"/>
          <p:cNvPicPr preferRelativeResize="0"/>
          <p:nvPr/>
        </p:nvPicPr>
        <p:blipFill rotWithShape="1">
          <a:blip r:embed="rId4">
            <a:alphaModFix/>
          </a:blip>
          <a:srcRect b="0" l="0" r="0" t="0"/>
          <a:stretch/>
        </p:blipFill>
        <p:spPr>
          <a:xfrm>
            <a:off x="4611911" y="2544488"/>
            <a:ext cx="2968174" cy="2347650"/>
          </a:xfrm>
          <a:prstGeom prst="rect">
            <a:avLst/>
          </a:prstGeom>
          <a:noFill/>
          <a:ln>
            <a:noFill/>
          </a:ln>
        </p:spPr>
      </p:pic>
      <p:sp>
        <p:nvSpPr>
          <p:cNvPr id="256" name="Google Shape;256;p17"/>
          <p:cNvSpPr/>
          <p:nvPr/>
        </p:nvSpPr>
        <p:spPr>
          <a:xfrm>
            <a:off x="4872251" y="3016251"/>
            <a:ext cx="723331" cy="1875887"/>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17"/>
          <p:cNvSpPr/>
          <p:nvPr/>
        </p:nvSpPr>
        <p:spPr>
          <a:xfrm>
            <a:off x="5595582" y="3016251"/>
            <a:ext cx="1000838" cy="1875887"/>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58" name="Google Shape;258;p17"/>
          <p:cNvCxnSpPr/>
          <p:nvPr/>
        </p:nvCxnSpPr>
        <p:spPr>
          <a:xfrm flipH="1" rot="10800000">
            <a:off x="4031939" y="4194369"/>
            <a:ext cx="710143" cy="78968"/>
          </a:xfrm>
          <a:prstGeom prst="straightConnector1">
            <a:avLst/>
          </a:prstGeom>
          <a:noFill/>
          <a:ln cap="flat" cmpd="sng" w="28575">
            <a:solidFill>
              <a:srgbClr val="FF0000"/>
            </a:solidFill>
            <a:prstDash val="solid"/>
            <a:miter lim="800000"/>
            <a:headEnd len="sm" w="sm" type="none"/>
            <a:tailEnd len="med" w="med" type="triangle"/>
          </a:ln>
        </p:spPr>
      </p:cxnSp>
      <p:cxnSp>
        <p:nvCxnSpPr>
          <p:cNvPr id="259" name="Google Shape;259;p17"/>
          <p:cNvCxnSpPr/>
          <p:nvPr/>
        </p:nvCxnSpPr>
        <p:spPr>
          <a:xfrm rot="10800000">
            <a:off x="6736822" y="4175272"/>
            <a:ext cx="1047354" cy="32960"/>
          </a:xfrm>
          <a:prstGeom prst="straightConnector1">
            <a:avLst/>
          </a:prstGeom>
          <a:noFill/>
          <a:ln cap="flat" cmpd="sng" w="28575">
            <a:solidFill>
              <a:srgbClr val="FF0000"/>
            </a:solidFill>
            <a:prstDash val="solid"/>
            <a:miter lim="800000"/>
            <a:headEnd len="sm" w="sm" type="none"/>
            <a:tailEnd len="med" w="med" type="triangle"/>
          </a:ln>
        </p:spPr>
      </p:cxnSp>
      <p:sp>
        <p:nvSpPr>
          <p:cNvPr id="260" name="Google Shape;260;p17"/>
          <p:cNvSpPr txBox="1"/>
          <p:nvPr/>
        </p:nvSpPr>
        <p:spPr>
          <a:xfrm>
            <a:off x="2595457" y="3797102"/>
            <a:ext cx="201645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000000"/>
                </a:solidFill>
                <a:latin typeface="Calibri"/>
                <a:ea typeface="Calibri"/>
                <a:cs typeface="Calibri"/>
                <a:sym typeface="Calibri"/>
              </a:rPr>
              <a:t>A</a:t>
            </a:r>
            <a:r>
              <a:rPr b="0" i="0" lang="es-ES" sz="1800" u="none" strike="noStrike">
                <a:solidFill>
                  <a:srgbClr val="000000"/>
                </a:solidFill>
                <a:latin typeface="Calibri"/>
                <a:ea typeface="Calibri"/>
                <a:cs typeface="Calibri"/>
                <a:sym typeface="Calibri"/>
              </a:rPr>
              <a:t>gregación por sexo</a:t>
            </a:r>
            <a:endParaRPr b="0" sz="1800">
              <a:solidFill>
                <a:schemeClr val="dk1"/>
              </a:solidFill>
              <a:latin typeface="Calibri"/>
              <a:ea typeface="Calibri"/>
              <a:cs typeface="Calibri"/>
              <a:sym typeface="Calibri"/>
            </a:endParaRPr>
          </a:p>
        </p:txBody>
      </p:sp>
      <p:sp>
        <p:nvSpPr>
          <p:cNvPr id="261" name="Google Shape;261;p17"/>
          <p:cNvSpPr txBox="1"/>
          <p:nvPr/>
        </p:nvSpPr>
        <p:spPr>
          <a:xfrm>
            <a:off x="7868959" y="3950171"/>
            <a:ext cx="254871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000000"/>
                </a:solidFill>
                <a:latin typeface="Calibri"/>
                <a:ea typeface="Calibri"/>
                <a:cs typeface="Calibri"/>
                <a:sym typeface="Calibri"/>
              </a:rPr>
              <a:t>S</a:t>
            </a:r>
            <a:r>
              <a:rPr b="0" i="0" lang="es-ES" sz="1800" u="none" strike="noStrike">
                <a:solidFill>
                  <a:srgbClr val="000000"/>
                </a:solidFill>
                <a:latin typeface="Calibri"/>
                <a:ea typeface="Calibri"/>
                <a:cs typeface="Calibri"/>
                <a:sym typeface="Calibri"/>
              </a:rPr>
              <a:t>ubnivel por si es indígena</a:t>
            </a:r>
            <a:endParaRPr sz="1800">
              <a:solidFill>
                <a:schemeClr val="dk1"/>
              </a:solidFill>
              <a:latin typeface="Calibri"/>
              <a:ea typeface="Calibri"/>
              <a:cs typeface="Calibri"/>
              <a:sym typeface="Calibri"/>
            </a:endParaRPr>
          </a:p>
        </p:txBody>
      </p:sp>
      <p:sp>
        <p:nvSpPr>
          <p:cNvPr id="262" name="Google Shape;262;p17"/>
          <p:cNvSpPr txBox="1"/>
          <p:nvPr/>
        </p:nvSpPr>
        <p:spPr>
          <a:xfrm>
            <a:off x="316490" y="4840700"/>
            <a:ext cx="11559017" cy="175432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800" u="none" strike="noStrike">
                <a:solidFill>
                  <a:srgbClr val="000000"/>
                </a:solidFill>
                <a:latin typeface="Calibri"/>
                <a:ea typeface="Calibri"/>
                <a:cs typeface="Calibri"/>
                <a:sym typeface="Calibri"/>
              </a:rPr>
              <a:t>La lógica para lograrlo es identificar el nivel al que queremos calcular el porcentaje. Dado que tenemos 2 niveles, usaremos como referencia el sexo. Si agregamos a nivel de pertenencia a pueblo indígena, tendríamos el resultado inverso, el que implicaría calcular qué porcentaje es hombre o mujer, dada pertenencia a una etnia indígena.</a:t>
            </a:r>
            <a:endParaRPr b="0" sz="1800">
              <a:solidFill>
                <a:schemeClr val="dk1"/>
              </a:solidFill>
              <a:latin typeface="Calibri"/>
              <a:ea typeface="Calibri"/>
              <a:cs typeface="Calibri"/>
              <a:sym typeface="Calibri"/>
            </a:endParaRPr>
          </a:p>
          <a:p>
            <a:pPr indent="0" lvl="0" marL="0" marR="0" rtl="0" algn="just">
              <a:spcBef>
                <a:spcPts val="0"/>
              </a:spcBef>
              <a:spcAft>
                <a:spcPts val="0"/>
              </a:spcAft>
              <a:buNone/>
            </a:pPr>
            <a:br>
              <a:rPr b="0" lang="es-ES" sz="1800">
                <a:solidFill>
                  <a:schemeClr val="dk1"/>
                </a:solidFill>
                <a:latin typeface="Calibri"/>
                <a:ea typeface="Calibri"/>
                <a:cs typeface="Calibri"/>
                <a:sym typeface="Calibri"/>
              </a:rPr>
            </a:br>
            <a:r>
              <a:rPr b="0" i="0" lang="es-ES" sz="1800" u="none" strike="noStrike">
                <a:solidFill>
                  <a:srgbClr val="000000"/>
                </a:solidFill>
                <a:latin typeface="Calibri"/>
                <a:ea typeface="Calibri"/>
                <a:cs typeface="Calibri"/>
                <a:sym typeface="Calibri"/>
              </a:rPr>
              <a:t>Definido esto, tenemos que precisar, qué es lo que agregaremos para construir el total con cual calcularemos el porcentaje.</a:t>
            </a:r>
            <a:endParaRPr b="0"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18"/>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268" name="Google Shape;268;p18"/>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6: Describiendo datos en Python</a:t>
            </a:r>
            <a:br>
              <a:rPr b="1" lang="es-ES" sz="3600">
                <a:solidFill>
                  <a:srgbClr val="002060"/>
                </a:solidFill>
              </a:rPr>
            </a:br>
            <a:r>
              <a:rPr b="1" lang="es-ES" sz="4000">
                <a:solidFill>
                  <a:srgbClr val="002060"/>
                </a:solidFill>
              </a:rPr>
              <a:t>Describir los datos - Porcentaje</a:t>
            </a:r>
            <a:endParaRPr b="1" sz="3600">
              <a:solidFill>
                <a:srgbClr val="002060"/>
              </a:solidFill>
            </a:endParaRPr>
          </a:p>
        </p:txBody>
      </p:sp>
      <p:sp>
        <p:nvSpPr>
          <p:cNvPr id="269" name="Google Shape;269;p18"/>
          <p:cNvSpPr txBox="1"/>
          <p:nvPr/>
        </p:nvSpPr>
        <p:spPr>
          <a:xfrm>
            <a:off x="316491" y="1506022"/>
            <a:ext cx="115590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Para nuestro ejemplo, los totales a nivel de sexo corresponden con sus respectivos pares de valores.</a:t>
            </a:r>
            <a:endParaRPr b="0" sz="1800">
              <a:solidFill>
                <a:schemeClr val="dk1"/>
              </a:solidFill>
              <a:latin typeface="Calibri"/>
              <a:ea typeface="Calibri"/>
              <a:cs typeface="Calibri"/>
              <a:sym typeface="Calibri"/>
            </a:endParaRPr>
          </a:p>
        </p:txBody>
      </p:sp>
      <p:pic>
        <p:nvPicPr>
          <p:cNvPr id="270" name="Google Shape;270;p18"/>
          <p:cNvPicPr preferRelativeResize="0"/>
          <p:nvPr/>
        </p:nvPicPr>
        <p:blipFill rotWithShape="1">
          <a:blip r:embed="rId4">
            <a:alphaModFix/>
          </a:blip>
          <a:srcRect b="0" l="0" r="0" t="0"/>
          <a:stretch/>
        </p:blipFill>
        <p:spPr>
          <a:xfrm>
            <a:off x="962381" y="1935163"/>
            <a:ext cx="2927231" cy="2049983"/>
          </a:xfrm>
          <a:prstGeom prst="rect">
            <a:avLst/>
          </a:prstGeom>
          <a:noFill/>
          <a:ln>
            <a:noFill/>
          </a:ln>
        </p:spPr>
      </p:pic>
      <p:sp>
        <p:nvSpPr>
          <p:cNvPr id="271" name="Google Shape;271;p18"/>
          <p:cNvSpPr txBox="1"/>
          <p:nvPr/>
        </p:nvSpPr>
        <p:spPr>
          <a:xfrm>
            <a:off x="316491" y="4044955"/>
            <a:ext cx="1155901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600" u="none" strike="noStrike">
                <a:solidFill>
                  <a:srgbClr val="000000"/>
                </a:solidFill>
                <a:latin typeface="Calibri"/>
                <a:ea typeface="Calibri"/>
                <a:cs typeface="Calibri"/>
                <a:sym typeface="Calibri"/>
              </a:rPr>
              <a:t>Para obtener el porcentaje de población indígena y no indígena por sexo, se debe dividir cada sub categoría por su respectivo total, así por ejemplo, si quisiéramos saber qué proporción (porcentaje antes de multiplicar por 100) de </a:t>
            </a:r>
            <a:r>
              <a:rPr b="1" i="0" lang="es-ES" sz="1600" u="none" strike="noStrike">
                <a:solidFill>
                  <a:srgbClr val="000000"/>
                </a:solidFill>
                <a:latin typeface="Calibri"/>
                <a:ea typeface="Calibri"/>
                <a:cs typeface="Calibri"/>
                <a:sym typeface="Calibri"/>
              </a:rPr>
              <a:t>hombres es indígena</a:t>
            </a:r>
            <a:r>
              <a:rPr b="0" i="0" lang="es-ES" sz="1600" u="none" strike="noStrike">
                <a:solidFill>
                  <a:srgbClr val="000000"/>
                </a:solidFill>
                <a:latin typeface="Calibri"/>
                <a:ea typeface="Calibri"/>
                <a:cs typeface="Calibri"/>
                <a:sym typeface="Calibri"/>
              </a:rPr>
              <a:t>, esto se calcularía así:</a:t>
            </a:r>
            <a:endParaRPr b="0" sz="1600">
              <a:solidFill>
                <a:schemeClr val="dk1"/>
              </a:solidFill>
              <a:latin typeface="Calibri"/>
              <a:ea typeface="Calibri"/>
              <a:cs typeface="Calibri"/>
              <a:sym typeface="Calibri"/>
            </a:endParaRPr>
          </a:p>
        </p:txBody>
      </p:sp>
      <p:pic>
        <p:nvPicPr>
          <p:cNvPr id="272" name="Google Shape;272;p18"/>
          <p:cNvPicPr preferRelativeResize="0"/>
          <p:nvPr/>
        </p:nvPicPr>
        <p:blipFill rotWithShape="1">
          <a:blip r:embed="rId4">
            <a:alphaModFix/>
          </a:blip>
          <a:srcRect b="0" l="0" r="0" t="0"/>
          <a:stretch/>
        </p:blipFill>
        <p:spPr>
          <a:xfrm>
            <a:off x="962381" y="4623356"/>
            <a:ext cx="2927231" cy="1969628"/>
          </a:xfrm>
          <a:prstGeom prst="rect">
            <a:avLst/>
          </a:prstGeom>
          <a:noFill/>
          <a:ln>
            <a:noFill/>
          </a:ln>
        </p:spPr>
      </p:pic>
      <p:sp>
        <p:nvSpPr>
          <p:cNvPr id="273" name="Google Shape;273;p18"/>
          <p:cNvSpPr/>
          <p:nvPr/>
        </p:nvSpPr>
        <p:spPr>
          <a:xfrm>
            <a:off x="2866030" y="2565779"/>
            <a:ext cx="900752" cy="572033"/>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p18"/>
          <p:cNvSpPr/>
          <p:nvPr/>
        </p:nvSpPr>
        <p:spPr>
          <a:xfrm>
            <a:off x="2866030" y="3261389"/>
            <a:ext cx="900752" cy="572033"/>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75" name="Google Shape;275;p18"/>
          <p:cNvCxnSpPr>
            <a:stCxn id="273" idx="3"/>
          </p:cNvCxnSpPr>
          <p:nvPr/>
        </p:nvCxnSpPr>
        <p:spPr>
          <a:xfrm>
            <a:off x="3766782" y="2851796"/>
            <a:ext cx="768600" cy="0"/>
          </a:xfrm>
          <a:prstGeom prst="straightConnector1">
            <a:avLst/>
          </a:prstGeom>
          <a:noFill/>
          <a:ln cap="flat" cmpd="sng" w="38100">
            <a:solidFill>
              <a:srgbClr val="FF0000"/>
            </a:solidFill>
            <a:prstDash val="solid"/>
            <a:miter lim="800000"/>
            <a:headEnd len="sm" w="sm" type="none"/>
            <a:tailEnd len="med" w="med" type="triangle"/>
          </a:ln>
        </p:spPr>
      </p:cxnSp>
      <p:cxnSp>
        <p:nvCxnSpPr>
          <p:cNvPr id="276" name="Google Shape;276;p18"/>
          <p:cNvCxnSpPr>
            <a:stCxn id="274" idx="3"/>
          </p:cNvCxnSpPr>
          <p:nvPr/>
        </p:nvCxnSpPr>
        <p:spPr>
          <a:xfrm>
            <a:off x="3766782" y="3547406"/>
            <a:ext cx="768600" cy="0"/>
          </a:xfrm>
          <a:prstGeom prst="straightConnector1">
            <a:avLst/>
          </a:prstGeom>
          <a:noFill/>
          <a:ln cap="flat" cmpd="sng" w="38100">
            <a:solidFill>
              <a:srgbClr val="FF0000"/>
            </a:solidFill>
            <a:prstDash val="solid"/>
            <a:miter lim="800000"/>
            <a:headEnd len="sm" w="sm" type="none"/>
            <a:tailEnd len="med" w="med" type="triangle"/>
          </a:ln>
        </p:spPr>
      </p:cxnSp>
      <p:cxnSp>
        <p:nvCxnSpPr>
          <p:cNvPr id="277" name="Google Shape;277;p18"/>
          <p:cNvCxnSpPr/>
          <p:nvPr/>
        </p:nvCxnSpPr>
        <p:spPr>
          <a:xfrm>
            <a:off x="3566667" y="5351978"/>
            <a:ext cx="2226594" cy="153495"/>
          </a:xfrm>
          <a:prstGeom prst="straightConnector1">
            <a:avLst/>
          </a:prstGeom>
          <a:noFill/>
          <a:ln cap="flat" cmpd="sng" w="38100">
            <a:solidFill>
              <a:srgbClr val="FF0000"/>
            </a:solidFill>
            <a:prstDash val="solid"/>
            <a:miter lim="800000"/>
            <a:headEnd len="sm" w="sm" type="none"/>
            <a:tailEnd len="med" w="med" type="triangle"/>
          </a:ln>
        </p:spPr>
      </p:cxnSp>
      <p:sp>
        <p:nvSpPr>
          <p:cNvPr id="278" name="Google Shape;278;p18"/>
          <p:cNvSpPr txBox="1"/>
          <p:nvPr/>
        </p:nvSpPr>
        <p:spPr>
          <a:xfrm>
            <a:off x="4609638" y="2675234"/>
            <a:ext cx="609372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Total Hombres</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lang="es-E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79" name="Google Shape;279;p18"/>
          <p:cNvSpPr txBox="1"/>
          <p:nvPr/>
        </p:nvSpPr>
        <p:spPr>
          <a:xfrm>
            <a:off x="4609638" y="3371757"/>
            <a:ext cx="609372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Total Mujeres</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lang="es-E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280" name="Google Shape;280;p18"/>
          <p:cNvPicPr preferRelativeResize="0"/>
          <p:nvPr/>
        </p:nvPicPr>
        <p:blipFill rotWithShape="1">
          <a:blip r:embed="rId5">
            <a:alphaModFix/>
          </a:blip>
          <a:srcRect b="0" l="0" r="0" t="0"/>
          <a:stretch/>
        </p:blipFill>
        <p:spPr>
          <a:xfrm>
            <a:off x="5793261" y="5351978"/>
            <a:ext cx="2226594" cy="796101"/>
          </a:xfrm>
          <a:prstGeom prst="rect">
            <a:avLst/>
          </a:prstGeom>
          <a:noFill/>
          <a:ln>
            <a:noFill/>
          </a:ln>
        </p:spPr>
      </p:pic>
      <p:cxnSp>
        <p:nvCxnSpPr>
          <p:cNvPr id="281" name="Google Shape;281;p18"/>
          <p:cNvCxnSpPr/>
          <p:nvPr/>
        </p:nvCxnSpPr>
        <p:spPr>
          <a:xfrm>
            <a:off x="3560822" y="5351978"/>
            <a:ext cx="2348659" cy="574349"/>
          </a:xfrm>
          <a:prstGeom prst="straightConnector1">
            <a:avLst/>
          </a:prstGeom>
          <a:noFill/>
          <a:ln cap="flat" cmpd="sng" w="38100">
            <a:solidFill>
              <a:srgbClr val="FF0000"/>
            </a:solidFill>
            <a:prstDash val="solid"/>
            <a:miter lim="800000"/>
            <a:headEnd len="sm" w="sm" type="none"/>
            <a:tailEnd len="med" w="med" type="triangle"/>
          </a:ln>
        </p:spPr>
      </p:cxnSp>
      <p:sp>
        <p:nvSpPr>
          <p:cNvPr id="282" name="Google Shape;282;p18"/>
          <p:cNvSpPr/>
          <p:nvPr/>
        </p:nvSpPr>
        <p:spPr>
          <a:xfrm>
            <a:off x="3480179" y="5691116"/>
            <a:ext cx="3875964" cy="694327"/>
          </a:xfrm>
          <a:custGeom>
            <a:rect b="b" l="l" r="r" t="t"/>
            <a:pathLst>
              <a:path extrusionOk="0" h="694327" w="3875964">
                <a:moveTo>
                  <a:pt x="0" y="0"/>
                </a:moveTo>
                <a:cubicBezTo>
                  <a:pt x="898477" y="293427"/>
                  <a:pt x="1796955" y="586854"/>
                  <a:pt x="2442949" y="668741"/>
                </a:cubicBezTo>
                <a:cubicBezTo>
                  <a:pt x="3088943" y="750628"/>
                  <a:pt x="3482453" y="620974"/>
                  <a:pt x="3875964" y="491320"/>
                </a:cubicBezTo>
              </a:path>
            </a:pathLst>
          </a:cu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19"/>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288" name="Google Shape;288;p19"/>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6: Describiendo datos en Python</a:t>
            </a:r>
            <a:br>
              <a:rPr b="1" lang="es-ES" sz="3600">
                <a:solidFill>
                  <a:srgbClr val="002060"/>
                </a:solidFill>
              </a:rPr>
            </a:br>
            <a:r>
              <a:rPr b="1" lang="es-ES" sz="4000">
                <a:solidFill>
                  <a:srgbClr val="002060"/>
                </a:solidFill>
              </a:rPr>
              <a:t>Ejercicio 1</a:t>
            </a:r>
            <a:endParaRPr b="1" sz="3600">
              <a:solidFill>
                <a:srgbClr val="002060"/>
              </a:solidFill>
            </a:endParaRPr>
          </a:p>
        </p:txBody>
      </p:sp>
      <p:sp>
        <p:nvSpPr>
          <p:cNvPr id="289" name="Google Shape;289;p19"/>
          <p:cNvSpPr txBox="1"/>
          <p:nvPr>
            <p:ph idx="1" type="body"/>
          </p:nvPr>
        </p:nvSpPr>
        <p:spPr>
          <a:xfrm>
            <a:off x="316491" y="1548089"/>
            <a:ext cx="11102655" cy="3761822"/>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800"/>
              <a:buNone/>
            </a:pPr>
            <a:r>
              <a:rPr b="0" i="0" lang="es-ES" sz="1800" u="none" cap="none" strike="noStrike">
                <a:solidFill>
                  <a:schemeClr val="dk1"/>
                </a:solidFill>
                <a:latin typeface="Arial"/>
                <a:ea typeface="Arial"/>
                <a:cs typeface="Arial"/>
                <a:sym typeface="Arial"/>
              </a:rPr>
              <a:t>Tomando el ejemplo anterior, une cada cálculo con su respectiva descripción.</a:t>
            </a:r>
            <a:endParaRPr/>
          </a:p>
          <a:p>
            <a:pPr indent="0" lvl="0" marL="0" rtl="0" algn="just">
              <a:lnSpc>
                <a:spcPct val="90000"/>
              </a:lnSpc>
              <a:spcBef>
                <a:spcPts val="0"/>
              </a:spcBef>
              <a:spcAft>
                <a:spcPts val="0"/>
              </a:spcAft>
              <a:buClr>
                <a:schemeClr val="dk1"/>
              </a:buClr>
              <a:buSzPts val="1800"/>
              <a:buNone/>
            </a:pPr>
            <a:r>
              <a:t/>
            </a:r>
            <a:endParaRPr b="0" i="0" sz="1800" u="none" cap="none" strike="noStrike">
              <a:solidFill>
                <a:schemeClr val="dk1"/>
              </a:solidFill>
              <a:latin typeface="Arial"/>
              <a:ea typeface="Arial"/>
              <a:cs typeface="Arial"/>
              <a:sym typeface="Arial"/>
            </a:endParaRPr>
          </a:p>
          <a:p>
            <a:pPr indent="0" lvl="0" marL="0" rtl="0" algn="just">
              <a:lnSpc>
                <a:spcPct val="90000"/>
              </a:lnSpc>
              <a:spcBef>
                <a:spcPts val="0"/>
              </a:spcBef>
              <a:spcAft>
                <a:spcPts val="0"/>
              </a:spcAft>
              <a:buClr>
                <a:schemeClr val="dk1"/>
              </a:buClr>
              <a:buSzPts val="1800"/>
              <a:buNone/>
            </a:pPr>
            <a:r>
              <a:t/>
            </a:r>
            <a:endParaRPr b="1" sz="1800">
              <a:solidFill>
                <a:srgbClr val="0C0C0C"/>
              </a:solidFill>
              <a:latin typeface="Arial"/>
              <a:ea typeface="Arial"/>
              <a:cs typeface="Arial"/>
              <a:sym typeface="Arial"/>
            </a:endParaRPr>
          </a:p>
          <a:p>
            <a:pPr indent="0" lvl="0" marL="0" rtl="0" algn="just">
              <a:lnSpc>
                <a:spcPct val="90000"/>
              </a:lnSpc>
              <a:spcBef>
                <a:spcPts val="0"/>
              </a:spcBef>
              <a:spcAft>
                <a:spcPts val="0"/>
              </a:spcAft>
              <a:buClr>
                <a:schemeClr val="dk1"/>
              </a:buClr>
              <a:buSzPts val="2200"/>
              <a:buNone/>
            </a:pPr>
            <a:r>
              <a:t/>
            </a:r>
            <a:endParaRPr b="1" i="0" sz="2200" u="none" strike="noStrike">
              <a:solidFill>
                <a:srgbClr val="0C0C0C"/>
              </a:solidFill>
              <a:latin typeface="Arial"/>
              <a:ea typeface="Arial"/>
              <a:cs typeface="Arial"/>
              <a:sym typeface="Arial"/>
            </a:endParaRPr>
          </a:p>
        </p:txBody>
      </p:sp>
      <p:pic>
        <p:nvPicPr>
          <p:cNvPr id="290" name="Google Shape;290;p19"/>
          <p:cNvPicPr preferRelativeResize="0"/>
          <p:nvPr/>
        </p:nvPicPr>
        <p:blipFill rotWithShape="1">
          <a:blip r:embed="rId4">
            <a:alphaModFix/>
          </a:blip>
          <a:srcRect b="0" l="0" r="0" t="0"/>
          <a:stretch/>
        </p:blipFill>
        <p:spPr>
          <a:xfrm>
            <a:off x="1656994" y="2018305"/>
            <a:ext cx="2886288" cy="2282883"/>
          </a:xfrm>
          <a:prstGeom prst="rect">
            <a:avLst/>
          </a:prstGeom>
          <a:noFill/>
          <a:ln>
            <a:noFill/>
          </a:ln>
        </p:spPr>
      </p:pic>
      <p:pic>
        <p:nvPicPr>
          <p:cNvPr id="291" name="Google Shape;291;p19"/>
          <p:cNvPicPr preferRelativeResize="0"/>
          <p:nvPr/>
        </p:nvPicPr>
        <p:blipFill rotWithShape="1">
          <a:blip r:embed="rId5">
            <a:alphaModFix/>
          </a:blip>
          <a:srcRect b="0" l="0" r="0" t="0"/>
          <a:stretch/>
        </p:blipFill>
        <p:spPr>
          <a:xfrm>
            <a:off x="5597145" y="3195499"/>
            <a:ext cx="1704975" cy="609600"/>
          </a:xfrm>
          <a:prstGeom prst="rect">
            <a:avLst/>
          </a:prstGeom>
          <a:noFill/>
          <a:ln>
            <a:noFill/>
          </a:ln>
        </p:spPr>
      </p:pic>
      <p:pic>
        <p:nvPicPr>
          <p:cNvPr id="292" name="Google Shape;292;p19"/>
          <p:cNvPicPr preferRelativeResize="0"/>
          <p:nvPr/>
        </p:nvPicPr>
        <p:blipFill rotWithShape="1">
          <a:blip r:embed="rId6">
            <a:alphaModFix/>
          </a:blip>
          <a:srcRect b="0" l="0" r="0" t="0"/>
          <a:stretch/>
        </p:blipFill>
        <p:spPr>
          <a:xfrm>
            <a:off x="5597144" y="4091015"/>
            <a:ext cx="1704975" cy="609600"/>
          </a:xfrm>
          <a:prstGeom prst="rect">
            <a:avLst/>
          </a:prstGeom>
          <a:noFill/>
          <a:ln>
            <a:noFill/>
          </a:ln>
        </p:spPr>
      </p:pic>
      <p:pic>
        <p:nvPicPr>
          <p:cNvPr id="293" name="Google Shape;293;p19"/>
          <p:cNvPicPr preferRelativeResize="0"/>
          <p:nvPr/>
        </p:nvPicPr>
        <p:blipFill rotWithShape="1">
          <a:blip r:embed="rId7">
            <a:alphaModFix/>
          </a:blip>
          <a:srcRect b="0" l="0" r="0" t="0"/>
          <a:stretch/>
        </p:blipFill>
        <p:spPr>
          <a:xfrm>
            <a:off x="5597144" y="4852794"/>
            <a:ext cx="1695450" cy="600075"/>
          </a:xfrm>
          <a:prstGeom prst="rect">
            <a:avLst/>
          </a:prstGeom>
          <a:noFill/>
          <a:ln>
            <a:noFill/>
          </a:ln>
        </p:spPr>
      </p:pic>
      <p:pic>
        <p:nvPicPr>
          <p:cNvPr id="294" name="Google Shape;294;p19"/>
          <p:cNvPicPr preferRelativeResize="0"/>
          <p:nvPr/>
        </p:nvPicPr>
        <p:blipFill rotWithShape="1">
          <a:blip r:embed="rId8">
            <a:alphaModFix/>
          </a:blip>
          <a:srcRect b="0" l="0" r="0" t="0"/>
          <a:stretch/>
        </p:blipFill>
        <p:spPr>
          <a:xfrm>
            <a:off x="5597144" y="5698774"/>
            <a:ext cx="1695450" cy="600075"/>
          </a:xfrm>
          <a:prstGeom prst="rect">
            <a:avLst/>
          </a:prstGeom>
          <a:noFill/>
          <a:ln>
            <a:noFill/>
          </a:ln>
        </p:spPr>
      </p:pic>
      <p:sp>
        <p:nvSpPr>
          <p:cNvPr id="295" name="Google Shape;295;p19"/>
          <p:cNvSpPr txBox="1"/>
          <p:nvPr/>
        </p:nvSpPr>
        <p:spPr>
          <a:xfrm>
            <a:off x="8131187" y="3446060"/>
            <a:ext cx="3814890" cy="203132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0000"/>
              </a:buClr>
              <a:buSzPts val="1800"/>
              <a:buFont typeface="Calibri"/>
              <a:buAutoNum type="alphaUcPeriod"/>
            </a:pPr>
            <a:r>
              <a:rPr b="0" i="0" lang="es-ES" sz="1800" u="none" strike="noStrike">
                <a:solidFill>
                  <a:srgbClr val="000000"/>
                </a:solidFill>
                <a:latin typeface="Calibri"/>
                <a:ea typeface="Calibri"/>
                <a:cs typeface="Calibri"/>
                <a:sym typeface="Calibri"/>
              </a:rPr>
              <a:t>Proporción de mujeres no indígena </a:t>
            </a:r>
            <a:endParaRPr b="0" sz="1800">
              <a:solidFill>
                <a:schemeClr val="dk1"/>
              </a:solidFill>
              <a:latin typeface="Calibri"/>
              <a:ea typeface="Calibri"/>
              <a:cs typeface="Calibri"/>
              <a:sym typeface="Calibri"/>
            </a:endParaRPr>
          </a:p>
          <a:p>
            <a:pPr indent="-342900" lvl="0" marL="342900" marR="0" rtl="0" algn="l">
              <a:spcBef>
                <a:spcPts val="0"/>
              </a:spcBef>
              <a:spcAft>
                <a:spcPts val="0"/>
              </a:spcAft>
              <a:buClr>
                <a:srgbClr val="000000"/>
              </a:buClr>
              <a:buSzPts val="1800"/>
              <a:buFont typeface="Calibri"/>
              <a:buAutoNum type="alphaUcPeriod"/>
            </a:pPr>
            <a:r>
              <a:rPr b="0" i="0" lang="es-ES" sz="1800" u="none" strike="noStrike">
                <a:solidFill>
                  <a:srgbClr val="000000"/>
                </a:solidFill>
                <a:latin typeface="Calibri"/>
                <a:ea typeface="Calibri"/>
                <a:cs typeface="Calibri"/>
                <a:sym typeface="Calibri"/>
              </a:rPr>
              <a:t>Proporción de hombres no indígena</a:t>
            </a:r>
            <a:endParaRPr b="0" sz="1800">
              <a:solidFill>
                <a:schemeClr val="dk1"/>
              </a:solidFill>
              <a:latin typeface="Calibri"/>
              <a:ea typeface="Calibri"/>
              <a:cs typeface="Calibri"/>
              <a:sym typeface="Calibri"/>
            </a:endParaRPr>
          </a:p>
          <a:p>
            <a:pPr indent="-342900" lvl="0" marL="342900" marR="0" rtl="0" algn="l">
              <a:spcBef>
                <a:spcPts val="0"/>
              </a:spcBef>
              <a:spcAft>
                <a:spcPts val="0"/>
              </a:spcAft>
              <a:buClr>
                <a:srgbClr val="000000"/>
              </a:buClr>
              <a:buSzPts val="1800"/>
              <a:buFont typeface="Calibri"/>
              <a:buAutoNum type="alphaUcPeriod"/>
            </a:pPr>
            <a:r>
              <a:rPr b="0" i="0" lang="es-ES" sz="1800" u="none" strike="noStrike">
                <a:solidFill>
                  <a:srgbClr val="000000"/>
                </a:solidFill>
                <a:latin typeface="Calibri"/>
                <a:ea typeface="Calibri"/>
                <a:cs typeface="Calibri"/>
                <a:sym typeface="Calibri"/>
              </a:rPr>
              <a:t>Proporción de hombres indígena</a:t>
            </a:r>
            <a:endParaRPr b="0" sz="1800">
              <a:solidFill>
                <a:schemeClr val="dk1"/>
              </a:solidFill>
              <a:latin typeface="Calibri"/>
              <a:ea typeface="Calibri"/>
              <a:cs typeface="Calibri"/>
              <a:sym typeface="Calibri"/>
            </a:endParaRPr>
          </a:p>
          <a:p>
            <a:pPr indent="-342900" lvl="0" marL="342900" marR="0" rtl="0" algn="l">
              <a:spcBef>
                <a:spcPts val="0"/>
              </a:spcBef>
              <a:spcAft>
                <a:spcPts val="0"/>
              </a:spcAft>
              <a:buClr>
                <a:srgbClr val="000000"/>
              </a:buClr>
              <a:buSzPts val="1800"/>
              <a:buFont typeface="Calibri"/>
              <a:buAutoNum type="alphaUcPeriod"/>
            </a:pPr>
            <a:r>
              <a:rPr b="0" i="0" lang="es-ES" sz="1800" u="none" strike="noStrike">
                <a:solidFill>
                  <a:srgbClr val="000000"/>
                </a:solidFill>
                <a:latin typeface="Calibri"/>
                <a:ea typeface="Calibri"/>
                <a:cs typeface="Calibri"/>
                <a:sym typeface="Calibri"/>
              </a:rPr>
              <a:t>Proporción de mujeres indígena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95" name="Google Shape;95;p2"/>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4400"/>
              <a:buFont typeface="Calibri"/>
              <a:buNone/>
            </a:pPr>
            <a:r>
              <a:rPr b="1" lang="es-ES">
                <a:solidFill>
                  <a:srgbClr val="002060"/>
                </a:solidFill>
              </a:rPr>
              <a:t>Mapa de contenidos:</a:t>
            </a:r>
            <a:endParaRPr b="1">
              <a:solidFill>
                <a:srgbClr val="002060"/>
              </a:solidFill>
            </a:endParaRPr>
          </a:p>
        </p:txBody>
      </p:sp>
      <p:sp>
        <p:nvSpPr>
          <p:cNvPr id="96" name="Google Shape;96;p2"/>
          <p:cNvSpPr txBox="1"/>
          <p:nvPr/>
        </p:nvSpPr>
        <p:spPr>
          <a:xfrm>
            <a:off x="762000" y="1355500"/>
            <a:ext cx="10515600" cy="6703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800" u="none" cap="none" strike="noStrike">
                <a:solidFill>
                  <a:srgbClr val="000000"/>
                </a:solidFill>
                <a:latin typeface="Arial"/>
                <a:ea typeface="Arial"/>
                <a:cs typeface="Arial"/>
                <a:sym typeface="Arial"/>
              </a:rPr>
              <a:t>Los contenidos de este curso, se tratan en 6 sesiones o unidades, cuyos principales temas son los siguientes:</a:t>
            </a:r>
            <a:endParaRPr sz="1800">
              <a:solidFill>
                <a:schemeClr val="dk1"/>
              </a:solidFill>
              <a:latin typeface="Calibri"/>
              <a:ea typeface="Calibri"/>
              <a:cs typeface="Calibri"/>
              <a:sym typeface="Calibri"/>
            </a:endParaRPr>
          </a:p>
        </p:txBody>
      </p:sp>
      <p:sp>
        <p:nvSpPr>
          <p:cNvPr id="97" name="Google Shape;97;p2"/>
          <p:cNvSpPr/>
          <p:nvPr/>
        </p:nvSpPr>
        <p:spPr>
          <a:xfrm>
            <a:off x="1588603" y="2000268"/>
            <a:ext cx="4237891" cy="4304588"/>
          </a:xfrm>
          <a:prstGeom prst="rect">
            <a:avLst/>
          </a:prstGeom>
          <a:noFill/>
          <a:ln>
            <a:noFill/>
          </a:ln>
        </p:spPr>
        <p:txBody>
          <a:bodyPr anchorCtr="0" anchor="t" bIns="34275" lIns="68575" spcFirstLastPara="1" rIns="68575" wrap="square" tIns="34275">
            <a:noAutofit/>
          </a:bodyPr>
          <a:lstStyle/>
          <a:p>
            <a:pPr indent="-127000" lvl="0" marL="127000" marR="0" rtl="0" algn="l">
              <a:lnSpc>
                <a:spcPct val="100000"/>
              </a:lnSpc>
              <a:spcBef>
                <a:spcPts val="0"/>
              </a:spcBef>
              <a:spcAft>
                <a:spcPts val="0"/>
              </a:spcAft>
              <a:buClr>
                <a:srgbClr val="000000"/>
              </a:buClr>
              <a:buSzPts val="1400"/>
              <a:buFont typeface="Arial"/>
              <a:buNone/>
            </a:pPr>
            <a:r>
              <a:rPr b="1" i="0" lang="es-ES" sz="1600" u="none" cap="none" strike="noStrike">
                <a:solidFill>
                  <a:srgbClr val="1E4E79"/>
                </a:solidFill>
                <a:latin typeface="Calibri"/>
                <a:ea typeface="Calibri"/>
                <a:cs typeface="Calibri"/>
                <a:sym typeface="Calibri"/>
              </a:rPr>
              <a:t>I. INTRODUCCIÓN A LA ESTADÍSTICA APLICADA CON PYTHON</a:t>
            </a:r>
            <a:endParaRPr b="1" i="0" sz="1600" u="none" cap="none" strike="noStrike">
              <a:solidFill>
                <a:srgbClr val="1E4E79"/>
              </a:solidFill>
              <a:latin typeface="Calibri"/>
              <a:ea typeface="Calibri"/>
              <a:cs typeface="Calibri"/>
              <a:sym typeface="Calibri"/>
            </a:endParaRPr>
          </a:p>
          <a:p>
            <a:pPr indent="-196850" lvl="0" marL="342900" marR="0" rtl="0" algn="just">
              <a:lnSpc>
                <a:spcPct val="100000"/>
              </a:lnSpc>
              <a:spcBef>
                <a:spcPts val="0"/>
              </a:spcBef>
              <a:spcAft>
                <a:spcPts val="0"/>
              </a:spcAft>
              <a:buClr>
                <a:srgbClr val="222A35"/>
              </a:buClr>
              <a:buSzPts val="1100"/>
              <a:buFont typeface="Calibri"/>
              <a:buChar char="•"/>
            </a:pPr>
            <a:r>
              <a:rPr b="0" i="0" lang="es-ES" sz="1600" u="none" cap="none" strike="noStrike">
                <a:solidFill>
                  <a:srgbClr val="222A35"/>
                </a:solidFill>
                <a:latin typeface="Calibri"/>
                <a:ea typeface="Calibri"/>
                <a:cs typeface="Calibri"/>
                <a:sym typeface="Calibri"/>
              </a:rPr>
              <a:t>Variables</a:t>
            </a:r>
            <a:endParaRPr b="0" i="0" sz="1600" u="none" cap="none" strike="noStrike">
              <a:solidFill>
                <a:srgbClr val="222A35"/>
              </a:solidFill>
              <a:latin typeface="Calibri"/>
              <a:ea typeface="Calibri"/>
              <a:cs typeface="Calibri"/>
              <a:sym typeface="Calibri"/>
            </a:endParaRPr>
          </a:p>
          <a:p>
            <a:pPr indent="-196850" lvl="0" marL="342900" marR="0" rtl="0" algn="just">
              <a:lnSpc>
                <a:spcPct val="100000"/>
              </a:lnSpc>
              <a:spcBef>
                <a:spcPts val="0"/>
              </a:spcBef>
              <a:spcAft>
                <a:spcPts val="0"/>
              </a:spcAft>
              <a:buClr>
                <a:srgbClr val="222A35"/>
              </a:buClr>
              <a:buSzPts val="1100"/>
              <a:buFont typeface="Calibri"/>
              <a:buChar char="•"/>
            </a:pPr>
            <a:r>
              <a:rPr b="0" i="0" lang="es-ES" sz="1600" u="none" cap="none" strike="noStrike">
                <a:solidFill>
                  <a:srgbClr val="222A35"/>
                </a:solidFill>
                <a:latin typeface="Calibri"/>
                <a:ea typeface="Calibri"/>
                <a:cs typeface="Calibri"/>
                <a:sym typeface="Calibri"/>
              </a:rPr>
              <a:t>Simulación de datos</a:t>
            </a:r>
            <a:endParaRPr b="0" i="0" sz="1600" u="none" cap="none" strike="noStrike">
              <a:solidFill>
                <a:srgbClr val="222A35"/>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rgbClr val="222A35"/>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Arial"/>
              <a:buNone/>
            </a:pPr>
            <a:r>
              <a:rPr b="1" i="0" lang="es-ES" sz="1600" u="none" cap="none" strike="noStrike">
                <a:solidFill>
                  <a:srgbClr val="1E4E79"/>
                </a:solidFill>
                <a:latin typeface="Calibri"/>
                <a:ea typeface="Calibri"/>
                <a:cs typeface="Calibri"/>
                <a:sym typeface="Calibri"/>
              </a:rPr>
              <a:t>II. CÁLCULO DE ESTADÍSTICOS EN PYTHON</a:t>
            </a:r>
            <a:endParaRPr b="0" i="0" sz="1600" u="none" cap="none" strike="noStrike">
              <a:solidFill>
                <a:srgbClr val="222A35"/>
              </a:solidFill>
              <a:latin typeface="Calibri"/>
              <a:ea typeface="Calibri"/>
              <a:cs typeface="Calibri"/>
              <a:sym typeface="Calibri"/>
            </a:endParaRPr>
          </a:p>
          <a:p>
            <a:pPr indent="-196850" lvl="0" marL="342900" marR="0" rtl="0" algn="just">
              <a:lnSpc>
                <a:spcPct val="100000"/>
              </a:lnSpc>
              <a:spcBef>
                <a:spcPts val="0"/>
              </a:spcBef>
              <a:spcAft>
                <a:spcPts val="0"/>
              </a:spcAft>
              <a:buClr>
                <a:srgbClr val="222A35"/>
              </a:buClr>
              <a:buSzPts val="1100"/>
              <a:buFont typeface="Calibri"/>
              <a:buChar char="•"/>
            </a:pPr>
            <a:r>
              <a:rPr b="0" i="0" lang="es-ES" sz="1600" u="none" cap="none" strike="noStrike">
                <a:solidFill>
                  <a:srgbClr val="222A35"/>
                </a:solidFill>
                <a:latin typeface="Calibri"/>
                <a:ea typeface="Calibri"/>
                <a:cs typeface="Calibri"/>
                <a:sym typeface="Calibri"/>
              </a:rPr>
              <a:t>Moda</a:t>
            </a:r>
            <a:endParaRPr b="0" i="0" sz="1600" u="none" cap="none" strike="noStrike">
              <a:solidFill>
                <a:srgbClr val="222A35"/>
              </a:solidFill>
              <a:latin typeface="Calibri"/>
              <a:ea typeface="Calibri"/>
              <a:cs typeface="Calibri"/>
              <a:sym typeface="Calibri"/>
            </a:endParaRPr>
          </a:p>
          <a:p>
            <a:pPr indent="-196850" lvl="0" marL="342900" marR="0" rtl="0" algn="just">
              <a:lnSpc>
                <a:spcPct val="100000"/>
              </a:lnSpc>
              <a:spcBef>
                <a:spcPts val="0"/>
              </a:spcBef>
              <a:spcAft>
                <a:spcPts val="0"/>
              </a:spcAft>
              <a:buClr>
                <a:srgbClr val="222A35"/>
              </a:buClr>
              <a:buSzPts val="1100"/>
              <a:buFont typeface="Calibri"/>
              <a:buChar char="•"/>
            </a:pPr>
            <a:r>
              <a:rPr b="0" i="0" lang="es-ES" sz="1600" u="none" cap="none" strike="noStrike">
                <a:solidFill>
                  <a:srgbClr val="222A35"/>
                </a:solidFill>
                <a:latin typeface="Calibri"/>
                <a:ea typeface="Calibri"/>
                <a:cs typeface="Calibri"/>
                <a:sym typeface="Calibri"/>
              </a:rPr>
              <a:t>Mediana</a:t>
            </a:r>
            <a:endParaRPr b="0" i="0" sz="1600" u="none" cap="none" strike="noStrike">
              <a:solidFill>
                <a:srgbClr val="222A35"/>
              </a:solidFill>
              <a:latin typeface="Calibri"/>
              <a:ea typeface="Calibri"/>
              <a:cs typeface="Calibri"/>
              <a:sym typeface="Calibri"/>
            </a:endParaRPr>
          </a:p>
          <a:p>
            <a:pPr indent="-215900" lvl="0" marL="342900" marR="0" rtl="0" algn="just">
              <a:lnSpc>
                <a:spcPct val="100000"/>
              </a:lnSpc>
              <a:spcBef>
                <a:spcPts val="0"/>
              </a:spcBef>
              <a:spcAft>
                <a:spcPts val="0"/>
              </a:spcAft>
              <a:buClr>
                <a:srgbClr val="222A35"/>
              </a:buClr>
              <a:buSzPts val="1400"/>
              <a:buFont typeface="Calibri"/>
              <a:buChar char="•"/>
            </a:pPr>
            <a:r>
              <a:rPr b="0" i="0" lang="es-ES" sz="1600" u="none" cap="none" strike="noStrike">
                <a:solidFill>
                  <a:srgbClr val="222A35"/>
                </a:solidFill>
                <a:latin typeface="Calibri"/>
                <a:ea typeface="Calibri"/>
                <a:cs typeface="Calibri"/>
                <a:sym typeface="Calibri"/>
              </a:rPr>
              <a:t>Promedio</a:t>
            </a:r>
            <a:endParaRPr b="0" i="0" sz="1600" u="none" cap="none" strike="noStrike">
              <a:solidFill>
                <a:srgbClr val="222A35"/>
              </a:solidFill>
              <a:latin typeface="Calibri"/>
              <a:ea typeface="Calibri"/>
              <a:cs typeface="Calibri"/>
              <a:sym typeface="Calibri"/>
            </a:endParaRPr>
          </a:p>
          <a:p>
            <a:pPr indent="-215900" lvl="0" marL="342900" marR="0" rtl="0" algn="just">
              <a:lnSpc>
                <a:spcPct val="100000"/>
              </a:lnSpc>
              <a:spcBef>
                <a:spcPts val="0"/>
              </a:spcBef>
              <a:spcAft>
                <a:spcPts val="0"/>
              </a:spcAft>
              <a:buClr>
                <a:srgbClr val="222A35"/>
              </a:buClr>
              <a:buSzPts val="1400"/>
              <a:buFont typeface="Calibri"/>
              <a:buChar char="•"/>
            </a:pPr>
            <a:r>
              <a:rPr lang="es-ES" sz="1600">
                <a:solidFill>
                  <a:srgbClr val="222A35"/>
                </a:solidFill>
                <a:latin typeface="Calibri"/>
                <a:ea typeface="Calibri"/>
                <a:cs typeface="Calibri"/>
                <a:sym typeface="Calibri"/>
              </a:rPr>
              <a:t>Desviación estándar</a:t>
            </a:r>
            <a:endParaRPr sz="1600">
              <a:solidFill>
                <a:srgbClr val="222A35"/>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rgbClr val="222A35"/>
              </a:solidFill>
              <a:highlight>
                <a:srgbClr val="FFFF00"/>
              </a:highlight>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Arial"/>
              <a:buNone/>
            </a:pPr>
            <a:r>
              <a:rPr b="1" i="0" lang="es-ES" sz="1600" u="none" cap="none" strike="noStrike">
                <a:solidFill>
                  <a:srgbClr val="1E4E79"/>
                </a:solidFill>
                <a:latin typeface="Calibri"/>
                <a:ea typeface="Calibri"/>
                <a:cs typeface="Calibri"/>
                <a:sym typeface="Calibri"/>
              </a:rPr>
              <a:t>III. PORCENTAJES EN PYTHON</a:t>
            </a:r>
            <a:endParaRPr b="0" i="0" sz="1600" u="none" cap="none" strike="noStrike">
              <a:solidFill>
                <a:schemeClr val="dk1"/>
              </a:solidFill>
              <a:latin typeface="Calibri"/>
              <a:ea typeface="Calibri"/>
              <a:cs typeface="Calibri"/>
              <a:sym typeface="Calibri"/>
            </a:endParaRPr>
          </a:p>
          <a:p>
            <a:pPr indent="-234950" lvl="0" marL="342900" marR="0" rtl="0" algn="just">
              <a:lnSpc>
                <a:spcPct val="100000"/>
              </a:lnSpc>
              <a:spcBef>
                <a:spcPts val="0"/>
              </a:spcBef>
              <a:spcAft>
                <a:spcPts val="0"/>
              </a:spcAft>
              <a:buClr>
                <a:srgbClr val="222A35"/>
              </a:buClr>
              <a:buSzPts val="1100"/>
              <a:buFont typeface="Calibri"/>
              <a:buChar char="•"/>
            </a:pPr>
            <a:r>
              <a:rPr b="0" i="0" lang="es-ES" sz="1600" u="none" cap="none" strike="noStrike">
                <a:solidFill>
                  <a:srgbClr val="222A35"/>
                </a:solidFill>
                <a:latin typeface="Calibri"/>
                <a:ea typeface="Calibri"/>
                <a:cs typeface="Calibri"/>
                <a:sym typeface="Calibri"/>
              </a:rPr>
              <a:t>Porcentajes</a:t>
            </a:r>
            <a:endParaRPr b="0" i="0" sz="1600" u="none" cap="none" strike="noStrike">
              <a:solidFill>
                <a:srgbClr val="222A35"/>
              </a:solidFill>
              <a:latin typeface="Calibri"/>
              <a:ea typeface="Calibri"/>
              <a:cs typeface="Calibri"/>
              <a:sym typeface="Calibri"/>
            </a:endParaRPr>
          </a:p>
          <a:p>
            <a:pPr indent="-234950" lvl="0" marL="342900" marR="0" rtl="0" algn="just">
              <a:lnSpc>
                <a:spcPct val="100000"/>
              </a:lnSpc>
              <a:spcBef>
                <a:spcPts val="0"/>
              </a:spcBef>
              <a:spcAft>
                <a:spcPts val="0"/>
              </a:spcAft>
              <a:buClr>
                <a:srgbClr val="222A35"/>
              </a:buClr>
              <a:buSzPts val="1100"/>
              <a:buFont typeface="Calibri"/>
              <a:buChar char="•"/>
            </a:pPr>
            <a:r>
              <a:rPr b="0" i="0" lang="es-ES" sz="1600" u="none" cap="none" strike="noStrike">
                <a:solidFill>
                  <a:srgbClr val="222A35"/>
                </a:solidFill>
                <a:latin typeface="Calibri"/>
                <a:ea typeface="Calibri"/>
                <a:cs typeface="Calibri"/>
                <a:sym typeface="Calibri"/>
              </a:rPr>
              <a:t>Librería pandas y uso de dataframe</a:t>
            </a:r>
            <a:endParaRPr b="0" i="0" sz="1600" u="none" cap="none" strike="noStrike">
              <a:solidFill>
                <a:srgbClr val="222A35"/>
              </a:solidFill>
              <a:latin typeface="Calibri"/>
              <a:ea typeface="Calibri"/>
              <a:cs typeface="Calibri"/>
              <a:sym typeface="Calibri"/>
            </a:endParaRPr>
          </a:p>
          <a:p>
            <a:pPr indent="-254000" lvl="0" marL="342900" marR="0" rtl="0" algn="just">
              <a:lnSpc>
                <a:spcPct val="100000"/>
              </a:lnSpc>
              <a:spcBef>
                <a:spcPts val="0"/>
              </a:spcBef>
              <a:spcAft>
                <a:spcPts val="0"/>
              </a:spcAft>
              <a:buClr>
                <a:srgbClr val="222A35"/>
              </a:buClr>
              <a:buSzPts val="1400"/>
              <a:buFont typeface="Calibri"/>
              <a:buChar char="•"/>
            </a:pPr>
            <a:r>
              <a:rPr lang="es-ES" sz="1600">
                <a:solidFill>
                  <a:srgbClr val="222A35"/>
                </a:solidFill>
                <a:latin typeface="Calibri"/>
                <a:ea typeface="Calibri"/>
                <a:cs typeface="Calibri"/>
                <a:sym typeface="Calibri"/>
              </a:rPr>
              <a:t>Cálculo de porcentajes en Python</a:t>
            </a:r>
            <a:endParaRPr sz="1600">
              <a:solidFill>
                <a:srgbClr val="222A35"/>
              </a:solidFill>
              <a:latin typeface="Calibri"/>
              <a:ea typeface="Calibri"/>
              <a:cs typeface="Calibri"/>
              <a:sym typeface="Calibri"/>
            </a:endParaRPr>
          </a:p>
          <a:p>
            <a:pPr indent="-254000" lvl="0" marL="342900" marR="0" rtl="0" algn="just">
              <a:lnSpc>
                <a:spcPct val="100000"/>
              </a:lnSpc>
              <a:spcBef>
                <a:spcPts val="0"/>
              </a:spcBef>
              <a:spcAft>
                <a:spcPts val="0"/>
              </a:spcAft>
              <a:buClr>
                <a:srgbClr val="222A35"/>
              </a:buClr>
              <a:buSzPts val="1400"/>
              <a:buFont typeface="Calibri"/>
              <a:buChar char="•"/>
            </a:pPr>
            <a:r>
              <a:rPr lang="es-ES" sz="1600">
                <a:solidFill>
                  <a:srgbClr val="222A35"/>
                </a:solidFill>
                <a:latin typeface="Calibri"/>
                <a:ea typeface="Calibri"/>
                <a:cs typeface="Calibri"/>
                <a:sym typeface="Calibri"/>
              </a:rPr>
              <a:t>Analizando frecuencia y porcentajes</a:t>
            </a:r>
            <a:endParaRPr sz="1600">
              <a:solidFill>
                <a:srgbClr val="222A35"/>
              </a:solidFill>
              <a:latin typeface="Calibri"/>
              <a:ea typeface="Calibri"/>
              <a:cs typeface="Calibri"/>
              <a:sym typeface="Calibri"/>
            </a:endParaRPr>
          </a:p>
          <a:p>
            <a:pPr indent="-254000" lvl="0" marL="342900" marR="0" rtl="0" algn="just">
              <a:lnSpc>
                <a:spcPct val="100000"/>
              </a:lnSpc>
              <a:spcBef>
                <a:spcPts val="0"/>
              </a:spcBef>
              <a:spcAft>
                <a:spcPts val="0"/>
              </a:spcAft>
              <a:buClr>
                <a:srgbClr val="222A35"/>
              </a:buClr>
              <a:buSzPts val="1400"/>
              <a:buFont typeface="Calibri"/>
              <a:buChar char="•"/>
            </a:pPr>
            <a:r>
              <a:rPr b="0" i="0" lang="es-ES" sz="1600" u="none" cap="none" strike="noStrike">
                <a:solidFill>
                  <a:srgbClr val="222A35"/>
                </a:solidFill>
                <a:latin typeface="Calibri"/>
                <a:ea typeface="Calibri"/>
                <a:cs typeface="Calibri"/>
                <a:sym typeface="Calibri"/>
              </a:rPr>
              <a:t>Ley de números pequeños</a:t>
            </a:r>
            <a:endParaRPr b="0" i="0" sz="1600" u="none" cap="none" strike="noStrike">
              <a:solidFill>
                <a:srgbClr val="222A35"/>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rgbClr val="222A35"/>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rgbClr val="222A35"/>
              </a:solidFill>
              <a:latin typeface="Calibri"/>
              <a:ea typeface="Calibri"/>
              <a:cs typeface="Calibri"/>
              <a:sym typeface="Calibri"/>
            </a:endParaRPr>
          </a:p>
        </p:txBody>
      </p:sp>
      <p:sp>
        <p:nvSpPr>
          <p:cNvPr id="98" name="Google Shape;98;p2"/>
          <p:cNvSpPr/>
          <p:nvPr/>
        </p:nvSpPr>
        <p:spPr>
          <a:xfrm>
            <a:off x="6365507" y="1953052"/>
            <a:ext cx="4237891" cy="4486618"/>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s-ES" sz="1600" u="none" cap="none" strike="noStrike">
                <a:solidFill>
                  <a:srgbClr val="1E4E79"/>
                </a:solidFill>
                <a:latin typeface="Calibri"/>
                <a:ea typeface="Calibri"/>
                <a:cs typeface="Calibri"/>
                <a:sym typeface="Calibri"/>
              </a:rPr>
              <a:t>IV. PROBABILIDADES</a:t>
            </a:r>
            <a:endParaRPr b="0" i="0" sz="1600" u="none" cap="none" strike="noStrike">
              <a:solidFill>
                <a:srgbClr val="222A35"/>
              </a:solidFill>
              <a:latin typeface="Calibri"/>
              <a:ea typeface="Calibri"/>
              <a:cs typeface="Calibri"/>
              <a:sym typeface="Calibri"/>
            </a:endParaRPr>
          </a:p>
          <a:p>
            <a:pPr indent="-234950" lvl="0" marL="342900" marR="0" rtl="0" algn="just">
              <a:lnSpc>
                <a:spcPct val="100000"/>
              </a:lnSpc>
              <a:spcBef>
                <a:spcPts val="0"/>
              </a:spcBef>
              <a:spcAft>
                <a:spcPts val="0"/>
              </a:spcAft>
              <a:buClr>
                <a:srgbClr val="222A35"/>
              </a:buClr>
              <a:buSzPts val="1100"/>
              <a:buFont typeface="Calibri"/>
              <a:buChar char="•"/>
            </a:pPr>
            <a:r>
              <a:rPr lang="es-ES" sz="1600">
                <a:solidFill>
                  <a:srgbClr val="222A35"/>
                </a:solidFill>
                <a:latin typeface="Calibri"/>
                <a:ea typeface="Calibri"/>
                <a:cs typeface="Calibri"/>
                <a:sym typeface="Calibri"/>
              </a:rPr>
              <a:t>Probabilidad</a:t>
            </a:r>
            <a:endParaRPr sz="1600">
              <a:solidFill>
                <a:srgbClr val="222A35"/>
              </a:solidFill>
              <a:latin typeface="Calibri"/>
              <a:ea typeface="Calibri"/>
              <a:cs typeface="Calibri"/>
              <a:sym typeface="Calibri"/>
            </a:endParaRPr>
          </a:p>
          <a:p>
            <a:pPr indent="-234950" lvl="0" marL="342900" marR="0" rtl="0" algn="just">
              <a:lnSpc>
                <a:spcPct val="100000"/>
              </a:lnSpc>
              <a:spcBef>
                <a:spcPts val="0"/>
              </a:spcBef>
              <a:spcAft>
                <a:spcPts val="0"/>
              </a:spcAft>
              <a:buClr>
                <a:srgbClr val="222A35"/>
              </a:buClr>
              <a:buSzPts val="1100"/>
              <a:buFont typeface="Calibri"/>
              <a:buChar char="•"/>
            </a:pPr>
            <a:r>
              <a:rPr b="0" i="0" lang="es-ES" sz="1600" u="none" cap="none" strike="noStrike">
                <a:solidFill>
                  <a:srgbClr val="222A35"/>
                </a:solidFill>
                <a:latin typeface="Calibri"/>
                <a:ea typeface="Calibri"/>
                <a:cs typeface="Calibri"/>
                <a:sym typeface="Calibri"/>
              </a:rPr>
              <a:t>Probabilidad teórica</a:t>
            </a:r>
            <a:endParaRPr b="0" i="0" sz="1600" u="none" cap="none" strike="noStrike">
              <a:solidFill>
                <a:srgbClr val="222A35"/>
              </a:solidFill>
              <a:latin typeface="Calibri"/>
              <a:ea typeface="Calibri"/>
              <a:cs typeface="Calibri"/>
              <a:sym typeface="Calibri"/>
            </a:endParaRPr>
          </a:p>
          <a:p>
            <a:pPr indent="-234950" lvl="0" marL="342900" marR="0" rtl="0" algn="just">
              <a:lnSpc>
                <a:spcPct val="100000"/>
              </a:lnSpc>
              <a:spcBef>
                <a:spcPts val="0"/>
              </a:spcBef>
              <a:spcAft>
                <a:spcPts val="0"/>
              </a:spcAft>
              <a:buClr>
                <a:srgbClr val="222A35"/>
              </a:buClr>
              <a:buSzPts val="1100"/>
              <a:buFont typeface="Calibri"/>
              <a:buChar char="•"/>
            </a:pPr>
            <a:r>
              <a:rPr lang="es-ES" sz="1600">
                <a:solidFill>
                  <a:srgbClr val="222A35"/>
                </a:solidFill>
                <a:latin typeface="Calibri"/>
                <a:ea typeface="Calibri"/>
                <a:cs typeface="Calibri"/>
                <a:sym typeface="Calibri"/>
              </a:rPr>
              <a:t>P</a:t>
            </a:r>
            <a:r>
              <a:rPr b="0" i="0" lang="es-ES" sz="1600" u="none" cap="none" strike="noStrike">
                <a:solidFill>
                  <a:srgbClr val="222A35"/>
                </a:solidFill>
                <a:latin typeface="Calibri"/>
                <a:ea typeface="Calibri"/>
                <a:cs typeface="Calibri"/>
                <a:sym typeface="Calibri"/>
              </a:rPr>
              <a:t>robabilidad empírica</a:t>
            </a:r>
            <a:endParaRPr b="0" i="0" sz="1600" u="none" cap="none" strike="noStrike">
              <a:solidFill>
                <a:srgbClr val="222A35"/>
              </a:solidFill>
              <a:latin typeface="Calibri"/>
              <a:ea typeface="Calibri"/>
              <a:cs typeface="Calibri"/>
              <a:sym typeface="Calibri"/>
            </a:endParaRPr>
          </a:p>
          <a:p>
            <a:pPr indent="-234950" lvl="0" marL="342900" marR="0" rtl="0" algn="just">
              <a:lnSpc>
                <a:spcPct val="100000"/>
              </a:lnSpc>
              <a:spcBef>
                <a:spcPts val="0"/>
              </a:spcBef>
              <a:spcAft>
                <a:spcPts val="0"/>
              </a:spcAft>
              <a:buClr>
                <a:srgbClr val="222A35"/>
              </a:buClr>
              <a:buSzPts val="1100"/>
              <a:buFont typeface="Calibri"/>
              <a:buChar char="•"/>
            </a:pPr>
            <a:r>
              <a:rPr b="0" i="0" lang="es-ES" sz="1600" u="none" cap="none" strike="noStrike">
                <a:solidFill>
                  <a:srgbClr val="222A35"/>
                </a:solidFill>
                <a:latin typeface="Calibri"/>
                <a:ea typeface="Calibri"/>
                <a:cs typeface="Calibri"/>
                <a:sym typeface="Calibri"/>
              </a:rPr>
              <a:t>Ley de los grandes números</a:t>
            </a:r>
            <a:endParaRPr b="1" i="0" sz="1600" u="none" cap="none" strike="noStrike">
              <a:solidFill>
                <a:srgbClr val="1E4E79"/>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t/>
            </a:r>
            <a:endParaRPr b="1" i="0" sz="1600" u="none" cap="none" strike="noStrike">
              <a:solidFill>
                <a:srgbClr val="1E4E79"/>
              </a:solidFill>
              <a:highlight>
                <a:srgbClr val="FFFF00"/>
              </a:highlight>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rPr b="1" i="0" lang="es-ES" sz="1600" u="none" cap="none" strike="noStrike">
                <a:solidFill>
                  <a:srgbClr val="1E4E79"/>
                </a:solidFill>
                <a:latin typeface="Calibri"/>
                <a:ea typeface="Calibri"/>
                <a:cs typeface="Calibri"/>
                <a:sym typeface="Calibri"/>
              </a:rPr>
              <a:t>V. MANIPULANDO HOJAS DE CÁLCULO EN PYTHON</a:t>
            </a:r>
            <a:endParaRPr b="0" i="0" sz="1600" u="none" cap="none" strike="noStrike">
              <a:solidFill>
                <a:schemeClr val="dk1"/>
              </a:solidFill>
              <a:latin typeface="Calibri"/>
              <a:ea typeface="Calibri"/>
              <a:cs typeface="Calibri"/>
              <a:sym typeface="Calibri"/>
            </a:endParaRPr>
          </a:p>
          <a:p>
            <a:pPr indent="-196850" lvl="0" marL="342900" marR="0" rtl="0" algn="just">
              <a:lnSpc>
                <a:spcPct val="100000"/>
              </a:lnSpc>
              <a:spcBef>
                <a:spcPts val="0"/>
              </a:spcBef>
              <a:spcAft>
                <a:spcPts val="0"/>
              </a:spcAft>
              <a:buClr>
                <a:srgbClr val="222A35"/>
              </a:buClr>
              <a:buSzPts val="1100"/>
              <a:buFont typeface="Calibri"/>
              <a:buChar char="•"/>
            </a:pPr>
            <a:r>
              <a:rPr b="0" i="0" lang="es-ES" sz="1600" u="none" cap="none" strike="noStrike">
                <a:solidFill>
                  <a:srgbClr val="222A35"/>
                </a:solidFill>
                <a:latin typeface="Calibri"/>
                <a:ea typeface="Calibri"/>
                <a:cs typeface="Calibri"/>
                <a:sym typeface="Calibri"/>
              </a:rPr>
              <a:t>Importar archivos a Python</a:t>
            </a:r>
            <a:endParaRPr b="0" i="0" sz="1600" u="none" cap="none" strike="noStrike">
              <a:solidFill>
                <a:srgbClr val="222A35"/>
              </a:solidFill>
              <a:latin typeface="Calibri"/>
              <a:ea typeface="Calibri"/>
              <a:cs typeface="Calibri"/>
              <a:sym typeface="Calibri"/>
            </a:endParaRPr>
          </a:p>
          <a:p>
            <a:pPr indent="-196850" lvl="0" marL="342900" marR="0" rtl="0" algn="just">
              <a:lnSpc>
                <a:spcPct val="100000"/>
              </a:lnSpc>
              <a:spcBef>
                <a:spcPts val="0"/>
              </a:spcBef>
              <a:spcAft>
                <a:spcPts val="0"/>
              </a:spcAft>
              <a:buClr>
                <a:srgbClr val="222A35"/>
              </a:buClr>
              <a:buSzPts val="1100"/>
              <a:buFont typeface="Calibri"/>
              <a:buChar char="•"/>
            </a:pPr>
            <a:r>
              <a:rPr b="0" i="0" lang="es-ES" sz="1600" u="none" cap="none" strike="noStrike">
                <a:solidFill>
                  <a:srgbClr val="222A35"/>
                </a:solidFill>
                <a:latin typeface="Calibri"/>
                <a:ea typeface="Calibri"/>
                <a:cs typeface="Calibri"/>
                <a:sym typeface="Calibri"/>
              </a:rPr>
              <a:t>Manipular tablas de datos</a:t>
            </a:r>
            <a:endParaRPr b="0" i="0" sz="1600" u="none" cap="none" strike="noStrike">
              <a:solidFill>
                <a:srgbClr val="222A35"/>
              </a:solidFill>
              <a:latin typeface="Calibri"/>
              <a:ea typeface="Calibri"/>
              <a:cs typeface="Calibri"/>
              <a:sym typeface="Calibri"/>
            </a:endParaRPr>
          </a:p>
          <a:p>
            <a:pPr indent="-215900" lvl="0" marL="342900" marR="0" rtl="0" algn="just">
              <a:lnSpc>
                <a:spcPct val="100000"/>
              </a:lnSpc>
              <a:spcBef>
                <a:spcPts val="0"/>
              </a:spcBef>
              <a:spcAft>
                <a:spcPts val="0"/>
              </a:spcAft>
              <a:buClr>
                <a:srgbClr val="222A35"/>
              </a:buClr>
              <a:buSzPts val="1400"/>
              <a:buFont typeface="Calibri"/>
              <a:buChar char="•"/>
            </a:pPr>
            <a:r>
              <a:rPr lang="es-ES" sz="1600">
                <a:solidFill>
                  <a:srgbClr val="222A35"/>
                </a:solidFill>
                <a:latin typeface="Calibri"/>
                <a:ea typeface="Calibri"/>
                <a:cs typeface="Calibri"/>
                <a:sym typeface="Calibri"/>
              </a:rPr>
              <a:t>Describir los datos</a:t>
            </a:r>
            <a:endParaRPr sz="1600">
              <a:solidFill>
                <a:srgbClr val="222A35"/>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rgbClr val="222A35"/>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s-ES" sz="1600" u="none" cap="none" strike="noStrike">
                <a:solidFill>
                  <a:srgbClr val="1E4E79"/>
                </a:solidFill>
                <a:latin typeface="Calibri"/>
                <a:ea typeface="Calibri"/>
                <a:cs typeface="Calibri"/>
                <a:sym typeface="Calibri"/>
              </a:rPr>
              <a:t>VI. DESCRIBIENDO DATOS EN PYTHON</a:t>
            </a:r>
            <a:endParaRPr b="1" i="0" sz="1600" u="none" cap="none" strike="noStrike">
              <a:solidFill>
                <a:srgbClr val="1E4E79"/>
              </a:solidFill>
              <a:latin typeface="Calibri"/>
              <a:ea typeface="Calibri"/>
              <a:cs typeface="Calibri"/>
              <a:sym typeface="Calibri"/>
            </a:endParaRPr>
          </a:p>
          <a:p>
            <a:pPr indent="-196850" lvl="0" marL="342900" marR="0" rtl="0" algn="just">
              <a:lnSpc>
                <a:spcPct val="100000"/>
              </a:lnSpc>
              <a:spcBef>
                <a:spcPts val="0"/>
              </a:spcBef>
              <a:spcAft>
                <a:spcPts val="0"/>
              </a:spcAft>
              <a:buClr>
                <a:srgbClr val="222A35"/>
              </a:buClr>
              <a:buSzPts val="1100"/>
              <a:buFont typeface="Calibri"/>
              <a:buChar char="•"/>
            </a:pPr>
            <a:r>
              <a:rPr lang="es-ES" sz="1600">
                <a:solidFill>
                  <a:srgbClr val="222A35"/>
                </a:solidFill>
                <a:latin typeface="Calibri"/>
                <a:ea typeface="Calibri"/>
                <a:cs typeface="Calibri"/>
                <a:sym typeface="Calibri"/>
              </a:rPr>
              <a:t>Describir los datos</a:t>
            </a:r>
            <a:endParaRPr sz="1600">
              <a:solidFill>
                <a:srgbClr val="222A35"/>
              </a:solidFill>
              <a:latin typeface="Calibri"/>
              <a:ea typeface="Calibri"/>
              <a:cs typeface="Calibri"/>
              <a:sym typeface="Calibri"/>
            </a:endParaRPr>
          </a:p>
          <a:p>
            <a:pPr indent="-215900" lvl="0" marL="342900" marR="0" rtl="0" algn="just">
              <a:lnSpc>
                <a:spcPct val="100000"/>
              </a:lnSpc>
              <a:spcBef>
                <a:spcPts val="0"/>
              </a:spcBef>
              <a:spcAft>
                <a:spcPts val="0"/>
              </a:spcAft>
              <a:buClr>
                <a:srgbClr val="222A35"/>
              </a:buClr>
              <a:buSzPts val="1400"/>
              <a:buFont typeface="Calibri"/>
              <a:buChar char="•"/>
            </a:pPr>
            <a:r>
              <a:rPr lang="es-ES" sz="1600">
                <a:solidFill>
                  <a:srgbClr val="222A35"/>
                </a:solidFill>
                <a:latin typeface="Calibri"/>
                <a:ea typeface="Calibri"/>
                <a:cs typeface="Calibri"/>
                <a:sym typeface="Calibri"/>
              </a:rPr>
              <a:t>Agrupando datos</a:t>
            </a:r>
            <a:endParaRPr sz="1600">
              <a:solidFill>
                <a:srgbClr val="222A35"/>
              </a:solidFill>
              <a:latin typeface="Calibri"/>
              <a:ea typeface="Calibri"/>
              <a:cs typeface="Calibri"/>
              <a:sym typeface="Calibri"/>
            </a:endParaRPr>
          </a:p>
          <a:p>
            <a:pPr indent="-215900" lvl="0" marL="342900" marR="0" rtl="0" algn="just">
              <a:lnSpc>
                <a:spcPct val="100000"/>
              </a:lnSpc>
              <a:spcBef>
                <a:spcPts val="0"/>
              </a:spcBef>
              <a:spcAft>
                <a:spcPts val="0"/>
              </a:spcAft>
              <a:buClr>
                <a:srgbClr val="222A35"/>
              </a:buClr>
              <a:buSzPts val="1400"/>
              <a:buFont typeface="Calibri"/>
              <a:buChar char="•"/>
            </a:pPr>
            <a:r>
              <a:rPr lang="es-ES" sz="1600">
                <a:solidFill>
                  <a:srgbClr val="222A35"/>
                </a:solidFill>
                <a:latin typeface="Calibri"/>
                <a:ea typeface="Calibri"/>
                <a:cs typeface="Calibri"/>
                <a:sym typeface="Calibri"/>
              </a:rPr>
              <a:t>Función de agregación</a:t>
            </a:r>
            <a:endParaRPr sz="1600">
              <a:solidFill>
                <a:srgbClr val="222A35"/>
              </a:solidFill>
              <a:latin typeface="Calibri"/>
              <a:ea typeface="Calibri"/>
              <a:cs typeface="Calibri"/>
              <a:sym typeface="Calibri"/>
            </a:endParaRPr>
          </a:p>
          <a:p>
            <a:pPr indent="-215900" lvl="0" marL="342900" marR="0" rtl="0" algn="just">
              <a:lnSpc>
                <a:spcPct val="100000"/>
              </a:lnSpc>
              <a:spcBef>
                <a:spcPts val="0"/>
              </a:spcBef>
              <a:spcAft>
                <a:spcPts val="0"/>
              </a:spcAft>
              <a:buClr>
                <a:srgbClr val="222A35"/>
              </a:buClr>
              <a:buSzPts val="1400"/>
              <a:buFont typeface="Calibri"/>
              <a:buChar char="•"/>
            </a:pPr>
            <a:r>
              <a:rPr lang="es-ES" sz="1600">
                <a:solidFill>
                  <a:srgbClr val="222A35"/>
                </a:solidFill>
                <a:latin typeface="Calibri"/>
                <a:ea typeface="Calibri"/>
                <a:cs typeface="Calibri"/>
                <a:sym typeface="Calibri"/>
              </a:rPr>
              <a:t>Describir los datos - Frecuencia</a:t>
            </a:r>
            <a:endParaRPr sz="1600">
              <a:solidFill>
                <a:srgbClr val="222A35"/>
              </a:solidFill>
              <a:latin typeface="Calibri"/>
              <a:ea typeface="Calibri"/>
              <a:cs typeface="Calibri"/>
              <a:sym typeface="Calibri"/>
            </a:endParaRPr>
          </a:p>
          <a:p>
            <a:pPr indent="-215900" lvl="0" marL="342900" marR="0" rtl="0" algn="just">
              <a:lnSpc>
                <a:spcPct val="100000"/>
              </a:lnSpc>
              <a:spcBef>
                <a:spcPts val="0"/>
              </a:spcBef>
              <a:spcAft>
                <a:spcPts val="0"/>
              </a:spcAft>
              <a:buClr>
                <a:srgbClr val="222A35"/>
              </a:buClr>
              <a:buSzPts val="1400"/>
              <a:buFont typeface="Calibri"/>
              <a:buChar char="•"/>
            </a:pPr>
            <a:r>
              <a:rPr lang="es-ES" sz="1600">
                <a:solidFill>
                  <a:srgbClr val="222A35"/>
                </a:solidFill>
                <a:latin typeface="Calibri"/>
                <a:ea typeface="Calibri"/>
                <a:cs typeface="Calibri"/>
                <a:sym typeface="Calibri"/>
              </a:rPr>
              <a:t>Describir los datos - Porcentaje</a:t>
            </a:r>
            <a:endParaRPr sz="1600">
              <a:solidFill>
                <a:srgbClr val="222A35"/>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rgbClr val="222A35"/>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rgbClr val="222A35"/>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20"/>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301" name="Google Shape;301;p20"/>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6: Describiendo datos en Python</a:t>
            </a:r>
            <a:br>
              <a:rPr b="1" lang="es-ES" sz="3600">
                <a:solidFill>
                  <a:srgbClr val="002060"/>
                </a:solidFill>
              </a:rPr>
            </a:br>
            <a:r>
              <a:rPr b="1" lang="es-ES" sz="4000">
                <a:solidFill>
                  <a:srgbClr val="002060"/>
                </a:solidFill>
              </a:rPr>
              <a:t>Ejercicio 1</a:t>
            </a:r>
            <a:endParaRPr b="1" sz="3600">
              <a:solidFill>
                <a:srgbClr val="002060"/>
              </a:solidFill>
            </a:endParaRPr>
          </a:p>
        </p:txBody>
      </p:sp>
      <p:sp>
        <p:nvSpPr>
          <p:cNvPr id="302" name="Google Shape;302;p20"/>
          <p:cNvSpPr txBox="1"/>
          <p:nvPr>
            <p:ph idx="1" type="body"/>
          </p:nvPr>
        </p:nvSpPr>
        <p:spPr>
          <a:xfrm>
            <a:off x="316491" y="1548089"/>
            <a:ext cx="11102655" cy="3761822"/>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None/>
            </a:pPr>
            <a:r>
              <a:rPr b="1" i="0" lang="es-ES" sz="2000" u="none" cap="none" strike="noStrike">
                <a:solidFill>
                  <a:schemeClr val="dk1"/>
                </a:solidFill>
              </a:rPr>
              <a:t>Respuesta correcta:</a:t>
            </a:r>
            <a:endParaRPr/>
          </a:p>
          <a:p>
            <a:pPr indent="0" lvl="0" marL="0" rtl="0" algn="just">
              <a:lnSpc>
                <a:spcPct val="90000"/>
              </a:lnSpc>
              <a:spcBef>
                <a:spcPts val="0"/>
              </a:spcBef>
              <a:spcAft>
                <a:spcPts val="0"/>
              </a:spcAft>
              <a:buClr>
                <a:schemeClr val="dk1"/>
              </a:buClr>
              <a:buSzPts val="1800"/>
              <a:buNone/>
            </a:pPr>
            <a:r>
              <a:t/>
            </a:r>
            <a:endParaRPr sz="1800">
              <a:solidFill>
                <a:schemeClr val="dk1"/>
              </a:solidFill>
            </a:endParaRPr>
          </a:p>
          <a:p>
            <a:pPr indent="0" lvl="0" marL="0" rtl="0" algn="just">
              <a:lnSpc>
                <a:spcPct val="90000"/>
              </a:lnSpc>
              <a:spcBef>
                <a:spcPts val="0"/>
              </a:spcBef>
              <a:spcAft>
                <a:spcPts val="0"/>
              </a:spcAft>
              <a:buClr>
                <a:schemeClr val="dk1"/>
              </a:buClr>
              <a:buSzPts val="1800"/>
              <a:buNone/>
            </a:pPr>
            <a:r>
              <a:rPr b="0" i="0" lang="es-ES" sz="1800" u="none" cap="none" strike="noStrike">
                <a:solidFill>
                  <a:schemeClr val="dk1"/>
                </a:solidFill>
              </a:rPr>
              <a:t>Tomando el ejemplo anterior, une cada cálculo con su respectiva descripción.</a:t>
            </a:r>
            <a:endParaRPr/>
          </a:p>
          <a:p>
            <a:pPr indent="0" lvl="0" marL="0" rtl="0" algn="just">
              <a:lnSpc>
                <a:spcPct val="90000"/>
              </a:lnSpc>
              <a:spcBef>
                <a:spcPts val="0"/>
              </a:spcBef>
              <a:spcAft>
                <a:spcPts val="0"/>
              </a:spcAft>
              <a:buClr>
                <a:schemeClr val="dk1"/>
              </a:buClr>
              <a:buSzPts val="1800"/>
              <a:buNone/>
            </a:pPr>
            <a:r>
              <a:t/>
            </a:r>
            <a:endParaRPr b="0" i="0" sz="1800" u="none" cap="none" strike="noStrike">
              <a:solidFill>
                <a:schemeClr val="dk1"/>
              </a:solidFill>
              <a:latin typeface="Arial"/>
              <a:ea typeface="Arial"/>
              <a:cs typeface="Arial"/>
              <a:sym typeface="Arial"/>
            </a:endParaRPr>
          </a:p>
          <a:p>
            <a:pPr indent="0" lvl="0" marL="0" rtl="0" algn="just">
              <a:lnSpc>
                <a:spcPct val="90000"/>
              </a:lnSpc>
              <a:spcBef>
                <a:spcPts val="0"/>
              </a:spcBef>
              <a:spcAft>
                <a:spcPts val="0"/>
              </a:spcAft>
              <a:buClr>
                <a:schemeClr val="dk1"/>
              </a:buClr>
              <a:buSzPts val="1800"/>
              <a:buNone/>
            </a:pPr>
            <a:r>
              <a:t/>
            </a:r>
            <a:endParaRPr b="1" sz="1800">
              <a:solidFill>
                <a:srgbClr val="0C0C0C"/>
              </a:solidFill>
              <a:latin typeface="Arial"/>
              <a:ea typeface="Arial"/>
              <a:cs typeface="Arial"/>
              <a:sym typeface="Arial"/>
            </a:endParaRPr>
          </a:p>
          <a:p>
            <a:pPr indent="0" lvl="0" marL="0" rtl="0" algn="just">
              <a:lnSpc>
                <a:spcPct val="90000"/>
              </a:lnSpc>
              <a:spcBef>
                <a:spcPts val="0"/>
              </a:spcBef>
              <a:spcAft>
                <a:spcPts val="0"/>
              </a:spcAft>
              <a:buClr>
                <a:schemeClr val="dk1"/>
              </a:buClr>
              <a:buSzPts val="2200"/>
              <a:buNone/>
            </a:pPr>
            <a:r>
              <a:t/>
            </a:r>
            <a:endParaRPr b="1" i="0" sz="2200" u="none" strike="noStrike">
              <a:solidFill>
                <a:srgbClr val="0C0C0C"/>
              </a:solidFill>
              <a:latin typeface="Arial"/>
              <a:ea typeface="Arial"/>
              <a:cs typeface="Arial"/>
              <a:sym typeface="Arial"/>
            </a:endParaRPr>
          </a:p>
        </p:txBody>
      </p:sp>
      <p:pic>
        <p:nvPicPr>
          <p:cNvPr id="303" name="Google Shape;303;p20"/>
          <p:cNvPicPr preferRelativeResize="0"/>
          <p:nvPr/>
        </p:nvPicPr>
        <p:blipFill rotWithShape="1">
          <a:blip r:embed="rId4">
            <a:alphaModFix/>
          </a:blip>
          <a:srcRect b="0" l="0" r="0" t="0"/>
          <a:stretch/>
        </p:blipFill>
        <p:spPr>
          <a:xfrm>
            <a:off x="647060" y="2776337"/>
            <a:ext cx="2886288" cy="2282883"/>
          </a:xfrm>
          <a:prstGeom prst="rect">
            <a:avLst/>
          </a:prstGeom>
          <a:noFill/>
          <a:ln>
            <a:noFill/>
          </a:ln>
        </p:spPr>
      </p:pic>
      <p:pic>
        <p:nvPicPr>
          <p:cNvPr id="304" name="Google Shape;304;p20"/>
          <p:cNvPicPr preferRelativeResize="0"/>
          <p:nvPr/>
        </p:nvPicPr>
        <p:blipFill rotWithShape="1">
          <a:blip r:embed="rId5">
            <a:alphaModFix/>
          </a:blip>
          <a:srcRect b="0" l="0" r="0" t="0"/>
          <a:stretch/>
        </p:blipFill>
        <p:spPr>
          <a:xfrm>
            <a:off x="4359180" y="2568852"/>
            <a:ext cx="1704975" cy="609600"/>
          </a:xfrm>
          <a:prstGeom prst="rect">
            <a:avLst/>
          </a:prstGeom>
          <a:noFill/>
          <a:ln>
            <a:noFill/>
          </a:ln>
        </p:spPr>
      </p:pic>
      <p:pic>
        <p:nvPicPr>
          <p:cNvPr id="305" name="Google Shape;305;p20"/>
          <p:cNvPicPr preferRelativeResize="0"/>
          <p:nvPr/>
        </p:nvPicPr>
        <p:blipFill rotWithShape="1">
          <a:blip r:embed="rId6">
            <a:alphaModFix/>
          </a:blip>
          <a:srcRect b="0" l="0" r="0" t="0"/>
          <a:stretch/>
        </p:blipFill>
        <p:spPr>
          <a:xfrm>
            <a:off x="4391025" y="3447016"/>
            <a:ext cx="1704975" cy="609600"/>
          </a:xfrm>
          <a:prstGeom prst="rect">
            <a:avLst/>
          </a:prstGeom>
          <a:noFill/>
          <a:ln>
            <a:noFill/>
          </a:ln>
        </p:spPr>
      </p:pic>
      <p:pic>
        <p:nvPicPr>
          <p:cNvPr id="306" name="Google Shape;306;p20"/>
          <p:cNvPicPr preferRelativeResize="0"/>
          <p:nvPr/>
        </p:nvPicPr>
        <p:blipFill rotWithShape="1">
          <a:blip r:embed="rId7">
            <a:alphaModFix/>
          </a:blip>
          <a:srcRect b="0" l="0" r="0" t="0"/>
          <a:stretch/>
        </p:blipFill>
        <p:spPr>
          <a:xfrm>
            <a:off x="4400550" y="4361416"/>
            <a:ext cx="1695450" cy="600075"/>
          </a:xfrm>
          <a:prstGeom prst="rect">
            <a:avLst/>
          </a:prstGeom>
          <a:noFill/>
          <a:ln>
            <a:noFill/>
          </a:ln>
        </p:spPr>
      </p:pic>
      <p:pic>
        <p:nvPicPr>
          <p:cNvPr id="307" name="Google Shape;307;p20"/>
          <p:cNvPicPr preferRelativeResize="0"/>
          <p:nvPr/>
        </p:nvPicPr>
        <p:blipFill rotWithShape="1">
          <a:blip r:embed="rId8">
            <a:alphaModFix/>
          </a:blip>
          <a:srcRect b="0" l="0" r="0" t="0"/>
          <a:stretch/>
        </p:blipFill>
        <p:spPr>
          <a:xfrm>
            <a:off x="4400550" y="5144156"/>
            <a:ext cx="1695450" cy="600075"/>
          </a:xfrm>
          <a:prstGeom prst="rect">
            <a:avLst/>
          </a:prstGeom>
          <a:noFill/>
          <a:ln>
            <a:noFill/>
          </a:ln>
        </p:spPr>
      </p:pic>
      <p:sp>
        <p:nvSpPr>
          <p:cNvPr id="308" name="Google Shape;308;p20"/>
          <p:cNvSpPr txBox="1"/>
          <p:nvPr/>
        </p:nvSpPr>
        <p:spPr>
          <a:xfrm>
            <a:off x="8017172" y="3040953"/>
            <a:ext cx="3814890" cy="203132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0000"/>
              </a:buClr>
              <a:buSzPts val="1800"/>
              <a:buFont typeface="Calibri"/>
              <a:buAutoNum type="alphaUcPeriod"/>
            </a:pPr>
            <a:r>
              <a:rPr b="0" i="0" lang="es-ES" sz="1800" u="none" strike="noStrike">
                <a:solidFill>
                  <a:srgbClr val="000000"/>
                </a:solidFill>
                <a:latin typeface="Calibri"/>
                <a:ea typeface="Calibri"/>
                <a:cs typeface="Calibri"/>
                <a:sym typeface="Calibri"/>
              </a:rPr>
              <a:t>Proporción de mujeres no indígena </a:t>
            </a:r>
            <a:endParaRPr b="0" sz="1800">
              <a:solidFill>
                <a:schemeClr val="dk1"/>
              </a:solidFill>
              <a:latin typeface="Calibri"/>
              <a:ea typeface="Calibri"/>
              <a:cs typeface="Calibri"/>
              <a:sym typeface="Calibri"/>
            </a:endParaRPr>
          </a:p>
          <a:p>
            <a:pPr indent="-342900" lvl="0" marL="342900" marR="0" rtl="0" algn="l">
              <a:spcBef>
                <a:spcPts val="0"/>
              </a:spcBef>
              <a:spcAft>
                <a:spcPts val="0"/>
              </a:spcAft>
              <a:buClr>
                <a:srgbClr val="000000"/>
              </a:buClr>
              <a:buSzPts val="1800"/>
              <a:buFont typeface="Calibri"/>
              <a:buAutoNum type="alphaUcPeriod"/>
            </a:pPr>
            <a:r>
              <a:rPr b="0" i="0" lang="es-ES" sz="1800" u="none" strike="noStrike">
                <a:solidFill>
                  <a:srgbClr val="000000"/>
                </a:solidFill>
                <a:latin typeface="Calibri"/>
                <a:ea typeface="Calibri"/>
                <a:cs typeface="Calibri"/>
                <a:sym typeface="Calibri"/>
              </a:rPr>
              <a:t>Proporción de hombres no indígena</a:t>
            </a:r>
            <a:endParaRPr b="0" sz="1800">
              <a:solidFill>
                <a:schemeClr val="dk1"/>
              </a:solidFill>
              <a:latin typeface="Calibri"/>
              <a:ea typeface="Calibri"/>
              <a:cs typeface="Calibri"/>
              <a:sym typeface="Calibri"/>
            </a:endParaRPr>
          </a:p>
          <a:p>
            <a:pPr indent="-342900" lvl="0" marL="342900" marR="0" rtl="0" algn="l">
              <a:spcBef>
                <a:spcPts val="0"/>
              </a:spcBef>
              <a:spcAft>
                <a:spcPts val="0"/>
              </a:spcAft>
              <a:buClr>
                <a:srgbClr val="000000"/>
              </a:buClr>
              <a:buSzPts val="1800"/>
              <a:buFont typeface="Calibri"/>
              <a:buAutoNum type="alphaUcPeriod"/>
            </a:pPr>
            <a:r>
              <a:rPr b="0" i="0" lang="es-ES" sz="1800" u="none" strike="noStrike">
                <a:solidFill>
                  <a:srgbClr val="000000"/>
                </a:solidFill>
                <a:latin typeface="Calibri"/>
                <a:ea typeface="Calibri"/>
                <a:cs typeface="Calibri"/>
                <a:sym typeface="Calibri"/>
              </a:rPr>
              <a:t>Proporción de hombres indígena</a:t>
            </a:r>
            <a:endParaRPr b="0" sz="1800">
              <a:solidFill>
                <a:schemeClr val="dk1"/>
              </a:solidFill>
              <a:latin typeface="Calibri"/>
              <a:ea typeface="Calibri"/>
              <a:cs typeface="Calibri"/>
              <a:sym typeface="Calibri"/>
            </a:endParaRPr>
          </a:p>
          <a:p>
            <a:pPr indent="-342900" lvl="0" marL="342900" marR="0" rtl="0" algn="l">
              <a:spcBef>
                <a:spcPts val="0"/>
              </a:spcBef>
              <a:spcAft>
                <a:spcPts val="0"/>
              </a:spcAft>
              <a:buClr>
                <a:srgbClr val="000000"/>
              </a:buClr>
              <a:buSzPts val="1800"/>
              <a:buFont typeface="Calibri"/>
              <a:buAutoNum type="alphaUcPeriod"/>
            </a:pPr>
            <a:r>
              <a:rPr b="0" i="0" lang="es-ES" sz="1800" u="none" strike="noStrike">
                <a:solidFill>
                  <a:srgbClr val="000000"/>
                </a:solidFill>
                <a:latin typeface="Calibri"/>
                <a:ea typeface="Calibri"/>
                <a:cs typeface="Calibri"/>
                <a:sym typeface="Calibri"/>
              </a:rPr>
              <a:t>Proporción de mujeres indígena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09" name="Google Shape;309;p20"/>
          <p:cNvCxnSpPr/>
          <p:nvPr/>
        </p:nvCxnSpPr>
        <p:spPr>
          <a:xfrm>
            <a:off x="6064155" y="2825788"/>
            <a:ext cx="1953017" cy="1448163"/>
          </a:xfrm>
          <a:prstGeom prst="straightConnector1">
            <a:avLst/>
          </a:prstGeom>
          <a:noFill/>
          <a:ln cap="flat" cmpd="sng" w="38100">
            <a:solidFill>
              <a:srgbClr val="7EC0DB"/>
            </a:solidFill>
            <a:prstDash val="solid"/>
            <a:miter lim="800000"/>
            <a:headEnd len="sm" w="sm" type="none"/>
            <a:tailEnd len="sm" w="sm" type="none"/>
          </a:ln>
        </p:spPr>
      </p:cxnSp>
      <p:cxnSp>
        <p:nvCxnSpPr>
          <p:cNvPr id="310" name="Google Shape;310;p20"/>
          <p:cNvCxnSpPr/>
          <p:nvPr/>
        </p:nvCxnSpPr>
        <p:spPr>
          <a:xfrm>
            <a:off x="6127847" y="3751816"/>
            <a:ext cx="1889325" cy="0"/>
          </a:xfrm>
          <a:prstGeom prst="straightConnector1">
            <a:avLst/>
          </a:prstGeom>
          <a:noFill/>
          <a:ln cap="flat" cmpd="sng" w="38100">
            <a:solidFill>
              <a:srgbClr val="7030A0"/>
            </a:solidFill>
            <a:prstDash val="solid"/>
            <a:miter lim="800000"/>
            <a:headEnd len="sm" w="sm" type="none"/>
            <a:tailEnd len="sm" w="sm" type="none"/>
          </a:ln>
        </p:spPr>
      </p:cxnSp>
      <p:cxnSp>
        <p:nvCxnSpPr>
          <p:cNvPr id="311" name="Google Shape;311;p20"/>
          <p:cNvCxnSpPr>
            <a:endCxn id="307" idx="3"/>
          </p:cNvCxnSpPr>
          <p:nvPr/>
        </p:nvCxnSpPr>
        <p:spPr>
          <a:xfrm flipH="1">
            <a:off x="6096000" y="3178593"/>
            <a:ext cx="1921200" cy="2265600"/>
          </a:xfrm>
          <a:prstGeom prst="straightConnector1">
            <a:avLst/>
          </a:prstGeom>
          <a:noFill/>
          <a:ln cap="flat" cmpd="sng" w="38100">
            <a:solidFill>
              <a:srgbClr val="FF0000"/>
            </a:solidFill>
            <a:prstDash val="solid"/>
            <a:miter lim="800000"/>
            <a:headEnd len="sm" w="sm" type="none"/>
            <a:tailEnd len="sm" w="sm" type="none"/>
          </a:ln>
        </p:spPr>
      </p:cxnSp>
      <p:cxnSp>
        <p:nvCxnSpPr>
          <p:cNvPr id="312" name="Google Shape;312;p20"/>
          <p:cNvCxnSpPr>
            <a:stCxn id="306" idx="3"/>
          </p:cNvCxnSpPr>
          <p:nvPr/>
        </p:nvCxnSpPr>
        <p:spPr>
          <a:xfrm flipH="1" rot="10800000">
            <a:off x="6096000" y="4612254"/>
            <a:ext cx="1929300" cy="49200"/>
          </a:xfrm>
          <a:prstGeom prst="straightConnector1">
            <a:avLst/>
          </a:prstGeom>
          <a:noFill/>
          <a:ln cap="flat" cmpd="sng" w="38100">
            <a:solidFill>
              <a:srgbClr val="00B050"/>
            </a:solidFill>
            <a:prstDash val="solid"/>
            <a:miter lim="800000"/>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21"/>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318" name="Google Shape;318;p21"/>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6: Describiendo datos en Python</a:t>
            </a:r>
            <a:br>
              <a:rPr b="1" lang="es-ES" sz="3600">
                <a:solidFill>
                  <a:srgbClr val="002060"/>
                </a:solidFill>
              </a:rPr>
            </a:br>
            <a:r>
              <a:rPr b="1" lang="es-ES" sz="4000">
                <a:solidFill>
                  <a:srgbClr val="002060"/>
                </a:solidFill>
              </a:rPr>
              <a:t>Describir los datos - Porcentaje</a:t>
            </a:r>
            <a:endParaRPr b="1" sz="3600">
              <a:solidFill>
                <a:srgbClr val="002060"/>
              </a:solidFill>
            </a:endParaRPr>
          </a:p>
        </p:txBody>
      </p:sp>
      <p:sp>
        <p:nvSpPr>
          <p:cNvPr id="319" name="Google Shape;319;p21"/>
          <p:cNvSpPr txBox="1"/>
          <p:nvPr/>
        </p:nvSpPr>
        <p:spPr>
          <a:xfrm>
            <a:off x="316491" y="1690688"/>
            <a:ext cx="11559017"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Ya teniendo presente qué es lo que buscamos calcular, implementémoslo en Python. Esto se puede lograr de varias formas. Mostraremos una versión sencilla, y en el script de la unidad encontrarás otra versión más avanzada.</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b="0" lang="es-ES" sz="1800">
                <a:solidFill>
                  <a:schemeClr val="dk1"/>
                </a:solidFill>
                <a:latin typeface="Calibri"/>
                <a:ea typeface="Calibri"/>
                <a:cs typeface="Calibri"/>
                <a:sym typeface="Calibri"/>
              </a:rPr>
            </a:br>
            <a:r>
              <a:rPr b="0" i="0" lang="es-ES" sz="1800" u="none" strike="noStrike">
                <a:solidFill>
                  <a:srgbClr val="000000"/>
                </a:solidFill>
                <a:latin typeface="Calibri"/>
                <a:ea typeface="Calibri"/>
                <a:cs typeface="Calibri"/>
                <a:sym typeface="Calibri"/>
              </a:rPr>
              <a:t>Por ahora, sabemos que nuestro dataframe “etnicidad_y_sexo” contiene todos los valores por  sexo y etnia. Lo segundo que queremos hacer, es obtener el agregado por cada sexo, lo cual se obtiene así:</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1800">
              <a:solidFill>
                <a:schemeClr val="dk1"/>
              </a:solidFill>
              <a:latin typeface="Calibri"/>
              <a:ea typeface="Calibri"/>
              <a:cs typeface="Calibri"/>
              <a:sym typeface="Calibri"/>
            </a:endParaRPr>
          </a:p>
        </p:txBody>
      </p:sp>
      <p:pic>
        <p:nvPicPr>
          <p:cNvPr id="320" name="Google Shape;320;p21"/>
          <p:cNvPicPr preferRelativeResize="0"/>
          <p:nvPr/>
        </p:nvPicPr>
        <p:blipFill rotWithShape="1">
          <a:blip r:embed="rId4">
            <a:alphaModFix/>
          </a:blip>
          <a:srcRect b="0" l="0" r="0" t="0"/>
          <a:stretch/>
        </p:blipFill>
        <p:spPr>
          <a:xfrm>
            <a:off x="701722" y="3623837"/>
            <a:ext cx="3716818" cy="402253"/>
          </a:xfrm>
          <a:prstGeom prst="rect">
            <a:avLst/>
          </a:prstGeom>
          <a:noFill/>
          <a:ln>
            <a:noFill/>
          </a:ln>
        </p:spPr>
      </p:pic>
      <p:pic>
        <p:nvPicPr>
          <p:cNvPr id="321" name="Google Shape;321;p21"/>
          <p:cNvPicPr preferRelativeResize="0"/>
          <p:nvPr/>
        </p:nvPicPr>
        <p:blipFill rotWithShape="1">
          <a:blip r:embed="rId5">
            <a:alphaModFix/>
          </a:blip>
          <a:srcRect b="0" l="0" r="0" t="0"/>
          <a:stretch/>
        </p:blipFill>
        <p:spPr>
          <a:xfrm>
            <a:off x="7199408" y="3137812"/>
            <a:ext cx="2733675" cy="2162175"/>
          </a:xfrm>
          <a:prstGeom prst="rect">
            <a:avLst/>
          </a:prstGeom>
          <a:noFill/>
          <a:ln>
            <a:noFill/>
          </a:ln>
        </p:spPr>
      </p:pic>
      <p:sp>
        <p:nvSpPr>
          <p:cNvPr id="322" name="Google Shape;322;p21"/>
          <p:cNvSpPr txBox="1"/>
          <p:nvPr/>
        </p:nvSpPr>
        <p:spPr>
          <a:xfrm>
            <a:off x="316490" y="5564634"/>
            <a:ext cx="1155901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No obstante, como se mostró, </a:t>
            </a:r>
            <a:r>
              <a:rPr b="1" i="0" lang="es-ES" sz="1800" u="none" strike="noStrike">
                <a:solidFill>
                  <a:srgbClr val="7030A0"/>
                </a:solidFill>
                <a:latin typeface="Calibri"/>
                <a:ea typeface="Calibri"/>
                <a:cs typeface="Calibri"/>
                <a:sym typeface="Calibri"/>
              </a:rPr>
              <a:t>.groupby()</a:t>
            </a:r>
            <a:r>
              <a:rPr b="0" i="0" lang="es-ES" sz="1800" u="none" strike="noStrike">
                <a:solidFill>
                  <a:srgbClr val="000000"/>
                </a:solidFill>
                <a:latin typeface="Calibri"/>
                <a:ea typeface="Calibri"/>
                <a:cs typeface="Calibri"/>
                <a:sym typeface="Calibri"/>
              </a:rPr>
              <a:t> no hace nada, hasta que se indique algún cálculo de agregación. En este caso, lo que queremos es el total de personas por cada sexo, lo cual se obtiene así:</a:t>
            </a:r>
            <a:endParaRPr b="0" sz="1800">
              <a:solidFill>
                <a:schemeClr val="dk1"/>
              </a:solidFill>
              <a:latin typeface="Calibri"/>
              <a:ea typeface="Calibri"/>
              <a:cs typeface="Calibri"/>
              <a:sym typeface="Calibri"/>
            </a:endParaRPr>
          </a:p>
        </p:txBody>
      </p:sp>
      <p:pic>
        <p:nvPicPr>
          <p:cNvPr id="323" name="Google Shape;323;p21"/>
          <p:cNvPicPr preferRelativeResize="0"/>
          <p:nvPr/>
        </p:nvPicPr>
        <p:blipFill rotWithShape="1">
          <a:blip r:embed="rId6">
            <a:alphaModFix/>
          </a:blip>
          <a:srcRect b="0" l="0" r="0" t="0"/>
          <a:stretch/>
        </p:blipFill>
        <p:spPr>
          <a:xfrm>
            <a:off x="3289394" y="6145710"/>
            <a:ext cx="5613208" cy="428645"/>
          </a:xfrm>
          <a:prstGeom prst="rect">
            <a:avLst/>
          </a:prstGeom>
          <a:noFill/>
          <a:ln>
            <a:noFill/>
          </a:ln>
        </p:spPr>
      </p:pic>
      <p:cxnSp>
        <p:nvCxnSpPr>
          <p:cNvPr id="324" name="Google Shape;324;p21"/>
          <p:cNvCxnSpPr>
            <a:stCxn id="320" idx="3"/>
          </p:cNvCxnSpPr>
          <p:nvPr/>
        </p:nvCxnSpPr>
        <p:spPr>
          <a:xfrm>
            <a:off x="4418540" y="3824964"/>
            <a:ext cx="2691900" cy="0"/>
          </a:xfrm>
          <a:prstGeom prst="straightConnector1">
            <a:avLst/>
          </a:prstGeom>
          <a:noFill/>
          <a:ln cap="flat" cmpd="sng" w="28575">
            <a:solidFill>
              <a:srgbClr val="FF0000"/>
            </a:solidFill>
            <a:prstDash val="solid"/>
            <a:miter lim="800000"/>
            <a:headEnd len="sm" w="sm" type="none"/>
            <a:tailEnd len="med" w="med" type="triangle"/>
          </a:ln>
        </p:spPr>
      </p:cxnSp>
      <p:cxnSp>
        <p:nvCxnSpPr>
          <p:cNvPr id="325" name="Google Shape;325;p21"/>
          <p:cNvCxnSpPr/>
          <p:nvPr/>
        </p:nvCxnSpPr>
        <p:spPr>
          <a:xfrm>
            <a:off x="4418540" y="3810308"/>
            <a:ext cx="2780868" cy="960269"/>
          </a:xfrm>
          <a:prstGeom prst="straightConnector1">
            <a:avLst/>
          </a:prstGeom>
          <a:noFill/>
          <a:ln cap="flat" cmpd="sng" w="28575">
            <a:solidFill>
              <a:srgbClr val="FF0000"/>
            </a:solidFill>
            <a:prstDash val="solid"/>
            <a:miter lim="800000"/>
            <a:headEnd len="sm" w="sm" type="none"/>
            <a:tailEnd len="med" w="med" type="triangle"/>
          </a:ln>
        </p:spPr>
      </p:cxnSp>
      <p:sp>
        <p:nvSpPr>
          <p:cNvPr id="326" name="Google Shape;326;p21"/>
          <p:cNvSpPr/>
          <p:nvPr/>
        </p:nvSpPr>
        <p:spPr>
          <a:xfrm>
            <a:off x="7220273" y="3770542"/>
            <a:ext cx="2691944" cy="652509"/>
          </a:xfrm>
          <a:prstGeom prst="rect">
            <a:avLst/>
          </a:prstGeom>
          <a:noFill/>
          <a:ln cap="flat" cmpd="sng" w="28575">
            <a:solidFill>
              <a:srgbClr val="4A9B8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7" name="Google Shape;327;p21"/>
          <p:cNvSpPr/>
          <p:nvPr/>
        </p:nvSpPr>
        <p:spPr>
          <a:xfrm>
            <a:off x="7199408" y="4469108"/>
            <a:ext cx="2733675" cy="732136"/>
          </a:xfrm>
          <a:prstGeom prst="rect">
            <a:avLst/>
          </a:prstGeom>
          <a:noFill/>
          <a:ln cap="flat" cmpd="sng" w="28575">
            <a:solidFill>
              <a:srgbClr val="E4670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8" name="Google Shape;328;p21"/>
          <p:cNvSpPr/>
          <p:nvPr/>
        </p:nvSpPr>
        <p:spPr>
          <a:xfrm>
            <a:off x="7342496" y="3367071"/>
            <a:ext cx="792862" cy="1932916"/>
          </a:xfrm>
          <a:prstGeom prst="rect">
            <a:avLst/>
          </a:prstGeom>
          <a:noFill/>
          <a:ln cap="flat" cmpd="sng" w="38100">
            <a:solidFill>
              <a:srgbClr val="1C629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29" name="Google Shape;329;p21"/>
          <p:cNvCxnSpPr/>
          <p:nvPr/>
        </p:nvCxnSpPr>
        <p:spPr>
          <a:xfrm flipH="1" rot="10800000">
            <a:off x="6523630" y="5201244"/>
            <a:ext cx="818866" cy="98743"/>
          </a:xfrm>
          <a:prstGeom prst="straightConnector1">
            <a:avLst/>
          </a:prstGeom>
          <a:noFill/>
          <a:ln cap="flat" cmpd="sng" w="38100">
            <a:solidFill>
              <a:srgbClr val="FF0000"/>
            </a:solidFill>
            <a:prstDash val="solid"/>
            <a:miter lim="800000"/>
            <a:headEnd len="sm" w="sm" type="none"/>
            <a:tailEnd len="med" w="med" type="triangle"/>
          </a:ln>
        </p:spPr>
      </p:cxnSp>
      <p:sp>
        <p:nvSpPr>
          <p:cNvPr id="330" name="Google Shape;330;p21"/>
          <p:cNvSpPr txBox="1"/>
          <p:nvPr/>
        </p:nvSpPr>
        <p:spPr>
          <a:xfrm>
            <a:off x="2516058" y="5114086"/>
            <a:ext cx="609372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800">
                <a:solidFill>
                  <a:srgbClr val="000000"/>
                </a:solidFill>
                <a:latin typeface="Calibri"/>
                <a:ea typeface="Calibri"/>
                <a:cs typeface="Calibri"/>
                <a:sym typeface="Calibri"/>
              </a:rPr>
              <a:t>A</a:t>
            </a:r>
            <a:r>
              <a:rPr b="0" i="0" lang="es-ES" sz="1800" u="none" strike="noStrike">
                <a:solidFill>
                  <a:srgbClr val="000000"/>
                </a:solidFill>
                <a:latin typeface="Calibri"/>
                <a:ea typeface="Calibri"/>
                <a:cs typeface="Calibri"/>
                <a:sym typeface="Calibri"/>
              </a:rPr>
              <a:t>gregación por sexo</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22"/>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336" name="Google Shape;336;p22"/>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6: Describiendo datos en Python</a:t>
            </a:r>
            <a:br>
              <a:rPr b="1" lang="es-ES" sz="3600">
                <a:solidFill>
                  <a:srgbClr val="002060"/>
                </a:solidFill>
              </a:rPr>
            </a:br>
            <a:r>
              <a:rPr b="1" lang="es-ES" sz="4000">
                <a:solidFill>
                  <a:srgbClr val="002060"/>
                </a:solidFill>
              </a:rPr>
              <a:t>Describir los datos - Porcentaje</a:t>
            </a:r>
            <a:endParaRPr b="1" sz="3600">
              <a:solidFill>
                <a:srgbClr val="002060"/>
              </a:solidFill>
            </a:endParaRPr>
          </a:p>
        </p:txBody>
      </p:sp>
      <p:sp>
        <p:nvSpPr>
          <p:cNvPr id="337" name="Google Shape;337;p22"/>
          <p:cNvSpPr txBox="1"/>
          <p:nvPr/>
        </p:nvSpPr>
        <p:spPr>
          <a:xfrm>
            <a:off x="316491" y="1690688"/>
            <a:ext cx="11559017"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800" u="none" strike="noStrike">
                <a:solidFill>
                  <a:srgbClr val="000000"/>
                </a:solidFill>
                <a:latin typeface="Calibri"/>
                <a:ea typeface="Calibri"/>
                <a:cs typeface="Calibri"/>
                <a:sym typeface="Calibri"/>
              </a:rPr>
              <a:t>Al ejecutar esta línea, nos dará la siguiente tabla:</a:t>
            </a:r>
            <a:endParaRPr b="0" sz="1800">
              <a:solidFill>
                <a:schemeClr val="dk1"/>
              </a:solidFill>
              <a:latin typeface="Calibri"/>
              <a:ea typeface="Calibri"/>
              <a:cs typeface="Calibri"/>
              <a:sym typeface="Calibri"/>
            </a:endParaRPr>
          </a:p>
        </p:txBody>
      </p:sp>
      <p:pic>
        <p:nvPicPr>
          <p:cNvPr id="338" name="Google Shape;338;p22"/>
          <p:cNvPicPr preferRelativeResize="0"/>
          <p:nvPr/>
        </p:nvPicPr>
        <p:blipFill rotWithShape="1">
          <a:blip r:embed="rId4">
            <a:alphaModFix/>
          </a:blip>
          <a:srcRect b="0" l="0" r="0" t="0"/>
          <a:stretch/>
        </p:blipFill>
        <p:spPr>
          <a:xfrm>
            <a:off x="4201147" y="2060020"/>
            <a:ext cx="3789703" cy="1119685"/>
          </a:xfrm>
          <a:prstGeom prst="rect">
            <a:avLst/>
          </a:prstGeom>
          <a:noFill/>
          <a:ln>
            <a:noFill/>
          </a:ln>
        </p:spPr>
      </p:pic>
      <p:sp>
        <p:nvSpPr>
          <p:cNvPr id="339" name="Google Shape;339;p22"/>
          <p:cNvSpPr txBox="1"/>
          <p:nvPr/>
        </p:nvSpPr>
        <p:spPr>
          <a:xfrm>
            <a:off x="316490" y="3291552"/>
            <a:ext cx="1155901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Y ya con esto podemos obtener el resultado que esperamos, dividiendo nuestra tabla original, por la agregación a nivel de sexo, de la siguiente forma:</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lang="es-E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340" name="Google Shape;340;p22"/>
          <p:cNvPicPr preferRelativeResize="0"/>
          <p:nvPr/>
        </p:nvPicPr>
        <p:blipFill rotWithShape="1">
          <a:blip r:embed="rId5">
            <a:alphaModFix/>
          </a:blip>
          <a:srcRect b="0" l="0" r="0" t="0"/>
          <a:stretch/>
        </p:blipFill>
        <p:spPr>
          <a:xfrm>
            <a:off x="3233802" y="3889654"/>
            <a:ext cx="5724395" cy="1578728"/>
          </a:xfrm>
          <a:prstGeom prst="rect">
            <a:avLst/>
          </a:prstGeom>
          <a:noFill/>
          <a:ln>
            <a:noFill/>
          </a:ln>
        </p:spPr>
      </p:pic>
      <p:sp>
        <p:nvSpPr>
          <p:cNvPr id="341" name="Google Shape;341;p22"/>
          <p:cNvSpPr txBox="1"/>
          <p:nvPr/>
        </p:nvSpPr>
        <p:spPr>
          <a:xfrm>
            <a:off x="413975" y="5709743"/>
            <a:ext cx="1146153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Con esto, podemos afirmar que en torno a un 88% de los hombres no se identifica con una etnia indígena, y que entre hombres y mujeres, hay casi igual proporción de personas que se identifica con una etnia indígena.</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lang="es-E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23"/>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347" name="Google Shape;347;p23"/>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6: Describiendo datos en Python</a:t>
            </a:r>
            <a:br>
              <a:rPr b="1" lang="es-ES" sz="3600">
                <a:solidFill>
                  <a:srgbClr val="002060"/>
                </a:solidFill>
              </a:rPr>
            </a:br>
            <a:r>
              <a:rPr b="1" lang="es-ES" sz="4000">
                <a:solidFill>
                  <a:srgbClr val="002060"/>
                </a:solidFill>
              </a:rPr>
              <a:t>Describir los datos - Porcentaje</a:t>
            </a:r>
            <a:endParaRPr b="1" sz="3600">
              <a:solidFill>
                <a:srgbClr val="002060"/>
              </a:solidFill>
            </a:endParaRPr>
          </a:p>
        </p:txBody>
      </p:sp>
      <p:sp>
        <p:nvSpPr>
          <p:cNvPr id="348" name="Google Shape;348;p23"/>
          <p:cNvSpPr txBox="1"/>
          <p:nvPr/>
        </p:nvSpPr>
        <p:spPr>
          <a:xfrm>
            <a:off x="316491" y="1690688"/>
            <a:ext cx="115590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Finalmente, podemos asignar este resultado a una variable, y el código completo quedaría así </a:t>
            </a:r>
            <a:endParaRPr b="0" sz="1800">
              <a:solidFill>
                <a:schemeClr val="dk1"/>
              </a:solidFill>
              <a:latin typeface="Calibri"/>
              <a:ea typeface="Calibri"/>
              <a:cs typeface="Calibri"/>
              <a:sym typeface="Calibri"/>
            </a:endParaRPr>
          </a:p>
        </p:txBody>
      </p:sp>
      <p:pic>
        <p:nvPicPr>
          <p:cNvPr id="349" name="Google Shape;349;p23"/>
          <p:cNvPicPr preferRelativeResize="0"/>
          <p:nvPr/>
        </p:nvPicPr>
        <p:blipFill rotWithShape="1">
          <a:blip r:embed="rId4">
            <a:alphaModFix/>
          </a:blip>
          <a:srcRect b="0" l="0" r="0" t="0"/>
          <a:stretch/>
        </p:blipFill>
        <p:spPr>
          <a:xfrm>
            <a:off x="1978927" y="2453845"/>
            <a:ext cx="3425588" cy="2283725"/>
          </a:xfrm>
          <a:prstGeom prst="rect">
            <a:avLst/>
          </a:prstGeom>
          <a:noFill/>
          <a:ln>
            <a:noFill/>
          </a:ln>
        </p:spPr>
      </p:pic>
      <p:sp>
        <p:nvSpPr>
          <p:cNvPr id="350" name="Google Shape;350;p23"/>
          <p:cNvSpPr txBox="1"/>
          <p:nvPr/>
        </p:nvSpPr>
        <p:spPr>
          <a:xfrm>
            <a:off x="5781786" y="3274786"/>
            <a:ext cx="60937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Total de hombres y total de mujeres </a:t>
            </a:r>
            <a:endParaRPr sz="1800">
              <a:solidFill>
                <a:schemeClr val="dk1"/>
              </a:solidFill>
              <a:latin typeface="Calibri"/>
              <a:ea typeface="Calibri"/>
              <a:cs typeface="Calibri"/>
              <a:sym typeface="Calibri"/>
            </a:endParaRPr>
          </a:p>
        </p:txBody>
      </p:sp>
      <p:sp>
        <p:nvSpPr>
          <p:cNvPr id="351" name="Google Shape;351;p23"/>
          <p:cNvSpPr txBox="1"/>
          <p:nvPr/>
        </p:nvSpPr>
        <p:spPr>
          <a:xfrm>
            <a:off x="316492" y="5038567"/>
            <a:ext cx="1155901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Noten que en ciertas líneas usamos un truco para hacer el código más legible con </a:t>
            </a:r>
            <a:r>
              <a:rPr b="1" i="0" lang="es-ES" sz="1800" u="none" strike="noStrike">
                <a:solidFill>
                  <a:srgbClr val="7030A0"/>
                </a:solidFill>
                <a:latin typeface="Calibri"/>
                <a:ea typeface="Calibri"/>
                <a:cs typeface="Calibri"/>
                <a:sym typeface="Calibri"/>
              </a:rPr>
              <a:t>.groupby()</a:t>
            </a:r>
            <a:r>
              <a:rPr b="0" i="0" lang="es-ES" sz="1800" u="none" strike="noStrike">
                <a:solidFill>
                  <a:srgbClr val="000000"/>
                </a:solidFill>
                <a:latin typeface="Calibri"/>
                <a:ea typeface="Calibri"/>
                <a:cs typeface="Calibri"/>
                <a:sym typeface="Calibri"/>
              </a:rPr>
              <a:t> o </a:t>
            </a:r>
            <a:r>
              <a:rPr b="1" i="0" lang="es-ES" sz="1800" u="none" strike="noStrike">
                <a:solidFill>
                  <a:srgbClr val="7030A0"/>
                </a:solidFill>
                <a:latin typeface="Calibri"/>
                <a:ea typeface="Calibri"/>
                <a:cs typeface="Calibri"/>
                <a:sym typeface="Calibri"/>
              </a:rPr>
              <a:t>.agg()</a:t>
            </a:r>
            <a:r>
              <a:rPr b="0" i="0" lang="es-ES" sz="1800" u="none" strike="noStrike">
                <a:solidFill>
                  <a:srgbClr val="000000"/>
                </a:solidFill>
                <a:latin typeface="Calibri"/>
                <a:ea typeface="Calibri"/>
                <a:cs typeface="Calibri"/>
                <a:sym typeface="Calibri"/>
              </a:rPr>
              <a:t>, permitiendo saltos de línea con cada función invocada con un punto, esto es posible agrupando toda la sentencia entre paréntesis.</a:t>
            </a:r>
            <a:endParaRPr b="0" sz="1800">
              <a:solidFill>
                <a:schemeClr val="dk1"/>
              </a:solidFill>
              <a:latin typeface="Calibri"/>
              <a:ea typeface="Calibri"/>
              <a:cs typeface="Calibri"/>
              <a:sym typeface="Calibri"/>
            </a:endParaRPr>
          </a:p>
        </p:txBody>
      </p:sp>
      <p:sp>
        <p:nvSpPr>
          <p:cNvPr id="352" name="Google Shape;352;p23"/>
          <p:cNvSpPr txBox="1"/>
          <p:nvPr/>
        </p:nvSpPr>
        <p:spPr>
          <a:xfrm>
            <a:off x="3741150" y="5853700"/>
            <a:ext cx="4709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2000">
                <a:latin typeface="Calibri"/>
                <a:ea typeface="Calibri"/>
                <a:cs typeface="Calibri"/>
                <a:sym typeface="Calibri"/>
              </a:rPr>
              <a:t>Ver video de la secuencia </a:t>
            </a:r>
            <a:r>
              <a:rPr b="1" lang="es-ES" sz="2000" u="sng">
                <a:solidFill>
                  <a:srgbClr val="1E4E79"/>
                </a:solidFill>
                <a:latin typeface="Calibri"/>
                <a:ea typeface="Calibri"/>
                <a:cs typeface="Calibri"/>
                <a:sym typeface="Calibri"/>
                <a:hlinkClick r:id="rId5">
                  <a:extLst>
                    <a:ext uri="{A12FA001-AC4F-418D-AE19-62706E023703}">
                      <ahyp:hlinkClr val="tx"/>
                    </a:ext>
                  </a:extLst>
                </a:hlinkClick>
              </a:rPr>
              <a:t>AQUÍ</a:t>
            </a:r>
            <a:endParaRPr b="1" sz="2000">
              <a:solidFill>
                <a:srgbClr val="1E4E79"/>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25"/>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358" name="Google Shape;358;p25"/>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6: Describiendo datos en Python</a:t>
            </a:r>
            <a:br>
              <a:rPr b="1" lang="es-ES" sz="3600">
                <a:solidFill>
                  <a:srgbClr val="002060"/>
                </a:solidFill>
              </a:rPr>
            </a:br>
            <a:r>
              <a:rPr b="1" lang="es-ES" sz="4000">
                <a:solidFill>
                  <a:srgbClr val="002060"/>
                </a:solidFill>
              </a:rPr>
              <a:t>Ejercicio 2</a:t>
            </a:r>
            <a:endParaRPr b="1" sz="3600">
              <a:solidFill>
                <a:srgbClr val="002060"/>
              </a:solidFill>
            </a:endParaRPr>
          </a:p>
        </p:txBody>
      </p:sp>
      <p:sp>
        <p:nvSpPr>
          <p:cNvPr id="359" name="Google Shape;359;p25"/>
          <p:cNvSpPr txBox="1"/>
          <p:nvPr>
            <p:ph idx="1" type="body"/>
          </p:nvPr>
        </p:nvSpPr>
        <p:spPr>
          <a:xfrm>
            <a:off x="838200" y="1825625"/>
            <a:ext cx="10515600" cy="4351338"/>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1800"/>
              <a:buNone/>
            </a:pPr>
            <a:r>
              <a:rPr b="0" i="0" lang="es-ES" sz="1800" u="none" strike="noStrike">
                <a:solidFill>
                  <a:srgbClr val="000000"/>
                </a:solidFill>
                <a:latin typeface="Calibri"/>
                <a:ea typeface="Calibri"/>
                <a:cs typeface="Calibri"/>
                <a:sym typeface="Calibri"/>
              </a:rPr>
              <a:t>¿Qué estaría calculando la siguiente instrucción?</a:t>
            </a:r>
            <a:endParaRPr b="0" i="0" sz="1800" u="none" cap="none" strike="noStrike">
              <a:solidFill>
                <a:schemeClr val="dk1"/>
              </a:solidFill>
              <a:latin typeface="Arial"/>
              <a:ea typeface="Arial"/>
              <a:cs typeface="Arial"/>
              <a:sym typeface="Arial"/>
            </a:endParaRPr>
          </a:p>
          <a:p>
            <a:pPr indent="0" lvl="0" marL="0" rtl="0" algn="just">
              <a:lnSpc>
                <a:spcPct val="90000"/>
              </a:lnSpc>
              <a:spcBef>
                <a:spcPts val="0"/>
              </a:spcBef>
              <a:spcAft>
                <a:spcPts val="0"/>
              </a:spcAft>
              <a:buClr>
                <a:schemeClr val="dk1"/>
              </a:buClr>
              <a:buSzPts val="1800"/>
              <a:buNone/>
            </a:pPr>
            <a:r>
              <a:t/>
            </a:r>
            <a:endParaRPr b="1" sz="1800">
              <a:solidFill>
                <a:srgbClr val="0C0C0C"/>
              </a:solidFill>
              <a:latin typeface="Arial"/>
              <a:ea typeface="Arial"/>
              <a:cs typeface="Arial"/>
              <a:sym typeface="Arial"/>
            </a:endParaRPr>
          </a:p>
          <a:p>
            <a:pPr indent="0" lvl="0" marL="0" rtl="0" algn="just">
              <a:lnSpc>
                <a:spcPct val="90000"/>
              </a:lnSpc>
              <a:spcBef>
                <a:spcPts val="0"/>
              </a:spcBef>
              <a:spcAft>
                <a:spcPts val="0"/>
              </a:spcAft>
              <a:buClr>
                <a:schemeClr val="dk1"/>
              </a:buClr>
              <a:buSzPts val="2200"/>
              <a:buNone/>
            </a:pPr>
            <a:r>
              <a:t/>
            </a:r>
            <a:endParaRPr b="1" i="0" sz="2200" u="none" strike="noStrike">
              <a:solidFill>
                <a:srgbClr val="0C0C0C"/>
              </a:solidFill>
              <a:latin typeface="Arial"/>
              <a:ea typeface="Arial"/>
              <a:cs typeface="Arial"/>
              <a:sym typeface="Arial"/>
            </a:endParaRPr>
          </a:p>
        </p:txBody>
      </p:sp>
      <p:pic>
        <p:nvPicPr>
          <p:cNvPr id="360" name="Google Shape;360;p25"/>
          <p:cNvPicPr preferRelativeResize="0"/>
          <p:nvPr/>
        </p:nvPicPr>
        <p:blipFill rotWithShape="1">
          <a:blip r:embed="rId4">
            <a:alphaModFix/>
          </a:blip>
          <a:srcRect b="0" l="0" r="0" t="0"/>
          <a:stretch/>
        </p:blipFill>
        <p:spPr>
          <a:xfrm>
            <a:off x="3014351" y="2413308"/>
            <a:ext cx="6163298" cy="439074"/>
          </a:xfrm>
          <a:prstGeom prst="rect">
            <a:avLst/>
          </a:prstGeom>
          <a:noFill/>
          <a:ln>
            <a:noFill/>
          </a:ln>
        </p:spPr>
      </p:pic>
      <p:sp>
        <p:nvSpPr>
          <p:cNvPr id="361" name="Google Shape;361;p25"/>
          <p:cNvSpPr txBox="1"/>
          <p:nvPr/>
        </p:nvSpPr>
        <p:spPr>
          <a:xfrm>
            <a:off x="208127" y="3429000"/>
            <a:ext cx="8553735" cy="1754326"/>
          </a:xfrm>
          <a:prstGeom prst="rect">
            <a:avLst/>
          </a:prstGeom>
          <a:noFill/>
          <a:ln>
            <a:noFill/>
          </a:ln>
        </p:spPr>
        <p:txBody>
          <a:bodyPr anchorCtr="0" anchor="t" bIns="45700" lIns="91425" spcFirstLastPara="1" rIns="91425" wrap="square" tIns="45700">
            <a:spAutoFit/>
          </a:bodyPr>
          <a:lstStyle/>
          <a:p>
            <a:pPr indent="-342900" lvl="0" marL="939800" marR="0" rtl="0" algn="l">
              <a:spcBef>
                <a:spcPts val="0"/>
              </a:spcBef>
              <a:spcAft>
                <a:spcPts val="0"/>
              </a:spcAft>
              <a:buClr>
                <a:srgbClr val="000000"/>
              </a:buClr>
              <a:buSzPts val="1800"/>
              <a:buFont typeface="Calibri"/>
              <a:buAutoNum type="alphaUcPeriod"/>
            </a:pPr>
            <a:r>
              <a:rPr i="0" lang="es-ES" sz="1800" u="none" strike="noStrike">
                <a:solidFill>
                  <a:srgbClr val="000000"/>
                </a:solidFill>
                <a:latin typeface="Calibri"/>
                <a:ea typeface="Calibri"/>
                <a:cs typeface="Calibri"/>
                <a:sym typeface="Calibri"/>
              </a:rPr>
              <a:t>La edad máxima de las personas pertenecientes a pueblo indígena</a:t>
            </a:r>
            <a:endParaRPr/>
          </a:p>
          <a:p>
            <a:pPr indent="-342900" lvl="0" marL="939800" marR="0" rtl="0" algn="l">
              <a:spcBef>
                <a:spcPts val="0"/>
              </a:spcBef>
              <a:spcAft>
                <a:spcPts val="0"/>
              </a:spcAft>
              <a:buClr>
                <a:srgbClr val="000000"/>
              </a:buClr>
              <a:buSzPts val="1800"/>
              <a:buFont typeface="Calibri"/>
              <a:buAutoNum type="alphaUcPeriod"/>
            </a:pPr>
            <a:r>
              <a:rPr i="0" lang="es-ES" sz="1800" u="none" strike="noStrike">
                <a:solidFill>
                  <a:srgbClr val="000000"/>
                </a:solidFill>
                <a:latin typeface="Calibri"/>
                <a:ea typeface="Calibri"/>
                <a:cs typeface="Calibri"/>
                <a:sym typeface="Calibri"/>
              </a:rPr>
              <a:t>La edad máxima de la muestra por sexo</a:t>
            </a:r>
            <a:endParaRPr/>
          </a:p>
          <a:p>
            <a:pPr indent="-342900" lvl="0" marL="939800" marR="0" rtl="0" algn="l">
              <a:spcBef>
                <a:spcPts val="0"/>
              </a:spcBef>
              <a:spcAft>
                <a:spcPts val="0"/>
              </a:spcAft>
              <a:buClr>
                <a:srgbClr val="000000"/>
              </a:buClr>
              <a:buSzPts val="1800"/>
              <a:buFont typeface="Calibri"/>
              <a:buAutoNum type="alphaUcPeriod"/>
            </a:pPr>
            <a:r>
              <a:rPr i="0" lang="es-ES" sz="1800" u="none" strike="noStrike">
                <a:solidFill>
                  <a:srgbClr val="000000"/>
                </a:solidFill>
                <a:latin typeface="Calibri"/>
                <a:ea typeface="Calibri"/>
                <a:cs typeface="Calibri"/>
                <a:sym typeface="Calibri"/>
              </a:rPr>
              <a:t>La edad promedio por sexo y si pertenece a pueblo indígena</a:t>
            </a:r>
            <a:endParaRPr/>
          </a:p>
          <a:p>
            <a:pPr indent="-342900" lvl="0" marL="939800" marR="0" rtl="0" algn="l">
              <a:spcBef>
                <a:spcPts val="0"/>
              </a:spcBef>
              <a:spcAft>
                <a:spcPts val="0"/>
              </a:spcAft>
              <a:buClr>
                <a:srgbClr val="000000"/>
              </a:buClr>
              <a:buSzPts val="1800"/>
              <a:buFont typeface="Calibri"/>
              <a:buAutoNum type="alphaUcPeriod"/>
            </a:pPr>
            <a:r>
              <a:rPr i="0" lang="es-ES" sz="1800" u="none" strike="noStrike">
                <a:solidFill>
                  <a:srgbClr val="000000"/>
                </a:solidFill>
                <a:latin typeface="Calibri"/>
                <a:ea typeface="Calibri"/>
                <a:cs typeface="Calibri"/>
                <a:sym typeface="Calibri"/>
              </a:rPr>
              <a:t>La edad máxima por sexo y si pertenece a pueblo indígena</a:t>
            </a:r>
            <a:endParaRPr/>
          </a:p>
          <a:p>
            <a:pPr indent="0" lvl="0" marL="0" marR="0" rtl="0" algn="l">
              <a:spcBef>
                <a:spcPts val="0"/>
              </a:spcBef>
              <a:spcAft>
                <a:spcPts val="0"/>
              </a:spcAft>
              <a:buNone/>
            </a:pPr>
            <a:br>
              <a:rPr lang="es-E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26"/>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367" name="Google Shape;367;p26"/>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6: Describiendo datos en Python</a:t>
            </a:r>
            <a:br>
              <a:rPr b="1" lang="es-ES" sz="3600">
                <a:solidFill>
                  <a:srgbClr val="002060"/>
                </a:solidFill>
              </a:rPr>
            </a:br>
            <a:r>
              <a:rPr b="1" lang="es-ES" sz="4000">
                <a:solidFill>
                  <a:srgbClr val="002060"/>
                </a:solidFill>
              </a:rPr>
              <a:t>Ejercicio 2</a:t>
            </a:r>
            <a:endParaRPr b="1" sz="3600">
              <a:solidFill>
                <a:srgbClr val="002060"/>
              </a:solidFill>
            </a:endParaRPr>
          </a:p>
        </p:txBody>
      </p:sp>
      <p:sp>
        <p:nvSpPr>
          <p:cNvPr id="368" name="Google Shape;368;p26"/>
          <p:cNvSpPr txBox="1"/>
          <p:nvPr>
            <p:ph idx="1" type="body"/>
          </p:nvPr>
        </p:nvSpPr>
        <p:spPr>
          <a:xfrm>
            <a:off x="838200" y="1825625"/>
            <a:ext cx="10515600" cy="4351338"/>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2000"/>
              <a:buNone/>
            </a:pPr>
            <a:r>
              <a:rPr b="1" i="0" lang="es-ES" sz="2000" u="none" strike="noStrike">
                <a:solidFill>
                  <a:srgbClr val="000000"/>
                </a:solidFill>
                <a:latin typeface="Calibri"/>
                <a:ea typeface="Calibri"/>
                <a:cs typeface="Calibri"/>
                <a:sym typeface="Calibri"/>
              </a:rPr>
              <a:t>Respuesta correcta: </a:t>
            </a:r>
            <a:endParaRPr/>
          </a:p>
          <a:p>
            <a:pPr indent="0" lvl="0" marL="0" rtl="0" algn="just">
              <a:lnSpc>
                <a:spcPct val="90000"/>
              </a:lnSpc>
              <a:spcBef>
                <a:spcPts val="0"/>
              </a:spcBef>
              <a:spcAft>
                <a:spcPts val="0"/>
              </a:spcAft>
              <a:buClr>
                <a:schemeClr val="dk1"/>
              </a:buClr>
              <a:buSzPts val="1800"/>
              <a:buNone/>
            </a:pPr>
            <a:r>
              <a:t/>
            </a:r>
            <a:endParaRPr sz="1800">
              <a:solidFill>
                <a:srgbClr val="000000"/>
              </a:solidFill>
              <a:latin typeface="Calibri"/>
              <a:ea typeface="Calibri"/>
              <a:cs typeface="Calibri"/>
              <a:sym typeface="Calibri"/>
            </a:endParaRPr>
          </a:p>
          <a:p>
            <a:pPr indent="0" lvl="0" marL="0" rtl="0" algn="just">
              <a:lnSpc>
                <a:spcPct val="90000"/>
              </a:lnSpc>
              <a:spcBef>
                <a:spcPts val="0"/>
              </a:spcBef>
              <a:spcAft>
                <a:spcPts val="0"/>
              </a:spcAft>
              <a:buClr>
                <a:srgbClr val="000000"/>
              </a:buClr>
              <a:buSzPts val="1800"/>
              <a:buNone/>
            </a:pPr>
            <a:r>
              <a:rPr b="0" i="0" lang="es-ES" sz="1800" u="none" strike="noStrike">
                <a:solidFill>
                  <a:srgbClr val="000000"/>
                </a:solidFill>
                <a:latin typeface="Calibri"/>
                <a:ea typeface="Calibri"/>
                <a:cs typeface="Calibri"/>
                <a:sym typeface="Calibri"/>
              </a:rPr>
              <a:t>¿Qué estaría calculando la siguiente instrucción?</a:t>
            </a:r>
            <a:endParaRPr b="0" i="0" sz="1800" u="none" cap="none" strike="noStrike">
              <a:solidFill>
                <a:schemeClr val="dk1"/>
              </a:solidFill>
              <a:latin typeface="Arial"/>
              <a:ea typeface="Arial"/>
              <a:cs typeface="Arial"/>
              <a:sym typeface="Arial"/>
            </a:endParaRPr>
          </a:p>
          <a:p>
            <a:pPr indent="0" lvl="0" marL="0" rtl="0" algn="just">
              <a:lnSpc>
                <a:spcPct val="90000"/>
              </a:lnSpc>
              <a:spcBef>
                <a:spcPts val="0"/>
              </a:spcBef>
              <a:spcAft>
                <a:spcPts val="0"/>
              </a:spcAft>
              <a:buClr>
                <a:schemeClr val="dk1"/>
              </a:buClr>
              <a:buSzPts val="1800"/>
              <a:buNone/>
            </a:pPr>
            <a:r>
              <a:t/>
            </a:r>
            <a:endParaRPr b="1" sz="1800">
              <a:solidFill>
                <a:srgbClr val="0C0C0C"/>
              </a:solidFill>
              <a:latin typeface="Arial"/>
              <a:ea typeface="Arial"/>
              <a:cs typeface="Arial"/>
              <a:sym typeface="Arial"/>
            </a:endParaRPr>
          </a:p>
          <a:p>
            <a:pPr indent="0" lvl="0" marL="0" rtl="0" algn="just">
              <a:lnSpc>
                <a:spcPct val="90000"/>
              </a:lnSpc>
              <a:spcBef>
                <a:spcPts val="0"/>
              </a:spcBef>
              <a:spcAft>
                <a:spcPts val="0"/>
              </a:spcAft>
              <a:buClr>
                <a:schemeClr val="dk1"/>
              </a:buClr>
              <a:buSzPts val="2200"/>
              <a:buNone/>
            </a:pPr>
            <a:r>
              <a:t/>
            </a:r>
            <a:endParaRPr b="1" i="0" sz="2200" u="none" strike="noStrike">
              <a:solidFill>
                <a:srgbClr val="0C0C0C"/>
              </a:solidFill>
              <a:latin typeface="Arial"/>
              <a:ea typeface="Arial"/>
              <a:cs typeface="Arial"/>
              <a:sym typeface="Arial"/>
            </a:endParaRPr>
          </a:p>
        </p:txBody>
      </p:sp>
      <p:pic>
        <p:nvPicPr>
          <p:cNvPr id="369" name="Google Shape;369;p26"/>
          <p:cNvPicPr preferRelativeResize="0"/>
          <p:nvPr/>
        </p:nvPicPr>
        <p:blipFill rotWithShape="1">
          <a:blip r:embed="rId4">
            <a:alphaModFix/>
          </a:blip>
          <a:srcRect b="0" l="0" r="0" t="0"/>
          <a:stretch/>
        </p:blipFill>
        <p:spPr>
          <a:xfrm>
            <a:off x="3014351" y="2854989"/>
            <a:ext cx="6163298" cy="439074"/>
          </a:xfrm>
          <a:prstGeom prst="rect">
            <a:avLst/>
          </a:prstGeom>
          <a:noFill/>
          <a:ln>
            <a:noFill/>
          </a:ln>
        </p:spPr>
      </p:pic>
      <p:sp>
        <p:nvSpPr>
          <p:cNvPr id="370" name="Google Shape;370;p26"/>
          <p:cNvSpPr txBox="1"/>
          <p:nvPr/>
        </p:nvSpPr>
        <p:spPr>
          <a:xfrm>
            <a:off x="208127" y="3429000"/>
            <a:ext cx="8553735" cy="1754326"/>
          </a:xfrm>
          <a:prstGeom prst="rect">
            <a:avLst/>
          </a:prstGeom>
          <a:noFill/>
          <a:ln>
            <a:noFill/>
          </a:ln>
        </p:spPr>
        <p:txBody>
          <a:bodyPr anchorCtr="0" anchor="t" bIns="45700" lIns="91425" spcFirstLastPara="1" rIns="91425" wrap="square" tIns="45700">
            <a:spAutoFit/>
          </a:bodyPr>
          <a:lstStyle/>
          <a:p>
            <a:pPr indent="-342900" lvl="0" marL="939800" marR="0" rtl="0" algn="l">
              <a:spcBef>
                <a:spcPts val="0"/>
              </a:spcBef>
              <a:spcAft>
                <a:spcPts val="0"/>
              </a:spcAft>
              <a:buClr>
                <a:srgbClr val="000000"/>
              </a:buClr>
              <a:buSzPts val="1800"/>
              <a:buFont typeface="Calibri"/>
              <a:buAutoNum type="alphaUcPeriod"/>
            </a:pPr>
            <a:r>
              <a:rPr i="0" lang="es-ES" sz="1800" u="none" strike="noStrike">
                <a:solidFill>
                  <a:srgbClr val="000000"/>
                </a:solidFill>
                <a:latin typeface="Calibri"/>
                <a:ea typeface="Calibri"/>
                <a:cs typeface="Calibri"/>
                <a:sym typeface="Calibri"/>
              </a:rPr>
              <a:t>La edad máxima de las personas pertenecientes a pueblo indígena</a:t>
            </a:r>
            <a:endParaRPr/>
          </a:p>
          <a:p>
            <a:pPr indent="-342900" lvl="0" marL="939800" marR="0" rtl="0" algn="l">
              <a:spcBef>
                <a:spcPts val="0"/>
              </a:spcBef>
              <a:spcAft>
                <a:spcPts val="0"/>
              </a:spcAft>
              <a:buClr>
                <a:srgbClr val="000000"/>
              </a:buClr>
              <a:buSzPts val="1800"/>
              <a:buFont typeface="Calibri"/>
              <a:buAutoNum type="alphaUcPeriod"/>
            </a:pPr>
            <a:r>
              <a:rPr i="0" lang="es-ES" sz="1800" u="none" strike="noStrike">
                <a:solidFill>
                  <a:srgbClr val="000000"/>
                </a:solidFill>
                <a:latin typeface="Calibri"/>
                <a:ea typeface="Calibri"/>
                <a:cs typeface="Calibri"/>
                <a:sym typeface="Calibri"/>
              </a:rPr>
              <a:t>La edad máxima de la muestra por sexo</a:t>
            </a:r>
            <a:endParaRPr/>
          </a:p>
          <a:p>
            <a:pPr indent="-342900" lvl="0" marL="939800" marR="0" rtl="0" algn="l">
              <a:spcBef>
                <a:spcPts val="0"/>
              </a:spcBef>
              <a:spcAft>
                <a:spcPts val="0"/>
              </a:spcAft>
              <a:buClr>
                <a:srgbClr val="000000"/>
              </a:buClr>
              <a:buSzPts val="1800"/>
              <a:buFont typeface="Calibri"/>
              <a:buAutoNum type="alphaUcPeriod"/>
            </a:pPr>
            <a:r>
              <a:rPr i="0" lang="es-ES" sz="1800" u="none" strike="noStrike">
                <a:solidFill>
                  <a:srgbClr val="000000"/>
                </a:solidFill>
                <a:latin typeface="Calibri"/>
                <a:ea typeface="Calibri"/>
                <a:cs typeface="Calibri"/>
                <a:sym typeface="Calibri"/>
              </a:rPr>
              <a:t>La edad promedio por sexo y si pertenece a pueblo indígena</a:t>
            </a:r>
            <a:endParaRPr/>
          </a:p>
          <a:p>
            <a:pPr indent="-342900" lvl="0" marL="939800" marR="0" rtl="0" algn="l">
              <a:spcBef>
                <a:spcPts val="0"/>
              </a:spcBef>
              <a:spcAft>
                <a:spcPts val="0"/>
              </a:spcAft>
              <a:buClr>
                <a:srgbClr val="000000"/>
              </a:buClr>
              <a:buSzPts val="1800"/>
              <a:buFont typeface="Calibri"/>
              <a:buAutoNum type="alphaUcPeriod"/>
            </a:pPr>
            <a:r>
              <a:rPr i="0" lang="es-ES" sz="1800" u="none" strike="noStrike">
                <a:solidFill>
                  <a:srgbClr val="000000"/>
                </a:solidFill>
                <a:highlight>
                  <a:srgbClr val="FFFF00"/>
                </a:highlight>
                <a:latin typeface="Calibri"/>
                <a:ea typeface="Calibri"/>
                <a:cs typeface="Calibri"/>
                <a:sym typeface="Calibri"/>
              </a:rPr>
              <a:t>La edad máxima por sexo y si pertenece a pueblo indígena</a:t>
            </a:r>
            <a:endParaRPr/>
          </a:p>
          <a:p>
            <a:pPr indent="0" lvl="0" marL="0" marR="0" rtl="0" algn="l">
              <a:spcBef>
                <a:spcPts val="0"/>
              </a:spcBef>
              <a:spcAft>
                <a:spcPts val="0"/>
              </a:spcAft>
              <a:buNone/>
            </a:pPr>
            <a:br>
              <a:rPr lang="es-E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27"/>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376" name="Google Shape;376;p27"/>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6: Describiendo datos en Python </a:t>
            </a:r>
            <a:br>
              <a:rPr b="1" lang="es-ES" sz="2800">
                <a:solidFill>
                  <a:srgbClr val="002060"/>
                </a:solidFill>
              </a:rPr>
            </a:br>
            <a:r>
              <a:rPr b="1" lang="es-ES" sz="3600">
                <a:solidFill>
                  <a:srgbClr val="002060"/>
                </a:solidFill>
              </a:rPr>
              <a:t>Cierre</a:t>
            </a:r>
            <a:endParaRPr/>
          </a:p>
        </p:txBody>
      </p:sp>
      <p:sp>
        <p:nvSpPr>
          <p:cNvPr id="377" name="Google Shape;377;p27"/>
          <p:cNvSpPr txBox="1"/>
          <p:nvPr>
            <p:ph idx="1" type="body"/>
          </p:nvPr>
        </p:nvSpPr>
        <p:spPr>
          <a:xfrm>
            <a:off x="838200" y="1940576"/>
            <a:ext cx="10515600" cy="4228212"/>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lnSpcReduction="10000"/>
          </a:bodyPr>
          <a:lstStyle/>
          <a:p>
            <a:pPr indent="0" lvl="0" marL="127000" marR="0" rtl="0" algn="l">
              <a:lnSpc>
                <a:spcPct val="100000"/>
              </a:lnSpc>
              <a:spcBef>
                <a:spcPts val="0"/>
              </a:spcBef>
              <a:spcAft>
                <a:spcPts val="0"/>
              </a:spcAft>
              <a:buClr>
                <a:srgbClr val="000000"/>
              </a:buClr>
              <a:buSzPts val="1400"/>
              <a:buFont typeface="Arial"/>
              <a:buNone/>
            </a:pPr>
            <a:r>
              <a:rPr b="0" i="0" lang="es-ES" sz="1800" u="none" cap="none" strike="noStrike">
                <a:latin typeface="Arial"/>
                <a:ea typeface="Arial"/>
                <a:cs typeface="Arial"/>
                <a:sym typeface="Arial"/>
              </a:rPr>
              <a:t>Ya finalizaste la última sesión del curso ¡lo has hecho excelente!</a:t>
            </a:r>
            <a:endParaRPr/>
          </a:p>
          <a:p>
            <a:pPr indent="0" lvl="0" marL="127000" marR="0" rtl="0" algn="l">
              <a:lnSpc>
                <a:spcPct val="100000"/>
              </a:lnSpc>
              <a:spcBef>
                <a:spcPts val="0"/>
              </a:spcBef>
              <a:spcAft>
                <a:spcPts val="0"/>
              </a:spcAft>
              <a:buClr>
                <a:srgbClr val="000000"/>
              </a:buClr>
              <a:buSzPts val="1400"/>
              <a:buFont typeface="Arial"/>
              <a:buNone/>
            </a:pPr>
            <a:r>
              <a:t/>
            </a:r>
            <a:endParaRPr b="0" i="0" sz="1800" u="none" cap="none" strike="noStrike">
              <a:latin typeface="Arial"/>
              <a:ea typeface="Arial"/>
              <a:cs typeface="Arial"/>
              <a:sym typeface="Arial"/>
            </a:endParaRPr>
          </a:p>
          <a:p>
            <a:pPr indent="0" lvl="0" marL="127000" marR="0" rtl="0" algn="l">
              <a:lnSpc>
                <a:spcPct val="100000"/>
              </a:lnSpc>
              <a:spcBef>
                <a:spcPts val="0"/>
              </a:spcBef>
              <a:spcAft>
                <a:spcPts val="0"/>
              </a:spcAft>
              <a:buClr>
                <a:srgbClr val="000000"/>
              </a:buClr>
              <a:buSzPts val="1400"/>
              <a:buFont typeface="Arial"/>
              <a:buNone/>
            </a:pPr>
            <a:r>
              <a:rPr b="0" i="0" lang="es-ES" sz="1800" u="none" cap="none" strike="noStrike">
                <a:latin typeface="Arial"/>
                <a:ea typeface="Arial"/>
                <a:cs typeface="Arial"/>
                <a:sym typeface="Arial"/>
              </a:rPr>
              <a:t>En esta sesión vimos cómo calcular algunos estadísticos a partir de un archivo con datos, por medio de agrupaciones de una o más categorías, herramientas básicas para poder explorar un archivo Excel y aplicar los conocimientos estadísticos vistos en las sesiones anteriores.</a:t>
            </a:r>
            <a:endParaRPr/>
          </a:p>
          <a:p>
            <a:pPr indent="0" lvl="0" marL="127000" marR="0" rtl="0" algn="l">
              <a:lnSpc>
                <a:spcPct val="100000"/>
              </a:lnSpc>
              <a:spcBef>
                <a:spcPts val="0"/>
              </a:spcBef>
              <a:spcAft>
                <a:spcPts val="0"/>
              </a:spcAft>
              <a:buClr>
                <a:srgbClr val="000000"/>
              </a:buClr>
              <a:buSzPts val="1400"/>
              <a:buFont typeface="Arial"/>
              <a:buNone/>
            </a:pPr>
            <a:r>
              <a:t/>
            </a:r>
            <a:endParaRPr b="0" i="0" sz="1800" u="none" cap="none" strike="noStrike">
              <a:latin typeface="Arial"/>
              <a:ea typeface="Arial"/>
              <a:cs typeface="Arial"/>
              <a:sym typeface="Arial"/>
            </a:endParaRPr>
          </a:p>
          <a:p>
            <a:pPr indent="0" lvl="0" marL="127000" marR="0" rtl="0" algn="l">
              <a:lnSpc>
                <a:spcPct val="100000"/>
              </a:lnSpc>
              <a:spcBef>
                <a:spcPts val="0"/>
              </a:spcBef>
              <a:spcAft>
                <a:spcPts val="0"/>
              </a:spcAft>
              <a:buClr>
                <a:srgbClr val="000000"/>
              </a:buClr>
              <a:buSzPts val="1400"/>
              <a:buFont typeface="Arial"/>
              <a:buNone/>
            </a:pPr>
            <a:r>
              <a:rPr b="0" i="0" lang="es-ES" sz="1800" u="none" cap="none" strike="noStrike">
                <a:latin typeface="Arial"/>
                <a:ea typeface="Arial"/>
                <a:cs typeface="Arial"/>
                <a:sym typeface="Arial"/>
              </a:rPr>
              <a:t>Te invitamos a hacerte más preguntas, y explorar tus respuestas en estos u otros datos. </a:t>
            </a:r>
            <a:endParaRPr/>
          </a:p>
          <a:p>
            <a:pPr indent="0" lvl="0" marL="127000" marR="0" rtl="0" algn="l">
              <a:lnSpc>
                <a:spcPct val="100000"/>
              </a:lnSpc>
              <a:spcBef>
                <a:spcPts val="0"/>
              </a:spcBef>
              <a:spcAft>
                <a:spcPts val="0"/>
              </a:spcAft>
              <a:buClr>
                <a:srgbClr val="000000"/>
              </a:buClr>
              <a:buSzPts val="1400"/>
              <a:buFont typeface="Arial"/>
              <a:buNone/>
            </a:pPr>
            <a:r>
              <a:t/>
            </a:r>
            <a:endParaRPr b="0" i="0" sz="1800" u="none" cap="none" strike="noStrike">
              <a:latin typeface="Arial"/>
              <a:ea typeface="Arial"/>
              <a:cs typeface="Arial"/>
              <a:sym typeface="Arial"/>
            </a:endParaRPr>
          </a:p>
          <a:p>
            <a:pPr indent="0" lvl="0" marL="127000" marR="0" rtl="0" algn="l">
              <a:lnSpc>
                <a:spcPct val="100000"/>
              </a:lnSpc>
              <a:spcBef>
                <a:spcPts val="0"/>
              </a:spcBef>
              <a:spcAft>
                <a:spcPts val="0"/>
              </a:spcAft>
              <a:buClr>
                <a:srgbClr val="000000"/>
              </a:buClr>
              <a:buSzPts val="1400"/>
              <a:buFont typeface="Arial"/>
              <a:buNone/>
            </a:pPr>
            <a:r>
              <a:rPr b="0" i="0" lang="es-ES" sz="1800" u="none" cap="none" strike="noStrike">
                <a:latin typeface="Arial"/>
                <a:ea typeface="Arial"/>
                <a:cs typeface="Arial"/>
                <a:sym typeface="Arial"/>
              </a:rPr>
              <a:t>Agradecemos tu interés en el curso.</a:t>
            </a:r>
            <a:endParaRPr/>
          </a:p>
          <a:p>
            <a:pPr indent="0" lvl="0" marL="127000" marR="0" rtl="0" algn="l">
              <a:lnSpc>
                <a:spcPct val="100000"/>
              </a:lnSpc>
              <a:spcBef>
                <a:spcPts val="0"/>
              </a:spcBef>
              <a:spcAft>
                <a:spcPts val="0"/>
              </a:spcAft>
              <a:buClr>
                <a:srgbClr val="000000"/>
              </a:buClr>
              <a:buSzPts val="1400"/>
              <a:buFont typeface="Arial"/>
              <a:buNone/>
            </a:pPr>
            <a:r>
              <a:t/>
            </a:r>
            <a:endParaRPr b="0" i="0" sz="1800" u="none" cap="none" strike="noStrike">
              <a:latin typeface="Arial"/>
              <a:ea typeface="Arial"/>
              <a:cs typeface="Arial"/>
              <a:sym typeface="Arial"/>
            </a:endParaRPr>
          </a:p>
          <a:p>
            <a:pPr indent="0" lvl="0" marL="127000" marR="0" rtl="0" algn="ctr">
              <a:lnSpc>
                <a:spcPct val="100000"/>
              </a:lnSpc>
              <a:spcBef>
                <a:spcPts val="0"/>
              </a:spcBef>
              <a:spcAft>
                <a:spcPts val="0"/>
              </a:spcAft>
              <a:buClr>
                <a:srgbClr val="000000"/>
              </a:buClr>
              <a:buSzPts val="1400"/>
              <a:buFont typeface="Arial"/>
              <a:buNone/>
            </a:pPr>
            <a:r>
              <a:rPr b="1" i="0" lang="es-ES" sz="1800" u="none" cap="none" strike="noStrike">
                <a:latin typeface="Arial"/>
                <a:ea typeface="Arial"/>
                <a:cs typeface="Arial"/>
                <a:sym typeface="Arial"/>
              </a:rPr>
              <a:t>¡Hasta la próxima!</a:t>
            </a:r>
            <a:endParaRPr/>
          </a:p>
          <a:p>
            <a:pPr indent="0" lvl="0" marL="0" rtl="0" algn="ctr">
              <a:lnSpc>
                <a:spcPct val="90000"/>
              </a:lnSpc>
              <a:spcBef>
                <a:spcPts val="0"/>
              </a:spcBef>
              <a:spcAft>
                <a:spcPts val="0"/>
              </a:spcAft>
              <a:buClr>
                <a:schemeClr val="dk1"/>
              </a:buClr>
              <a:buSzPts val="1800"/>
              <a:buNone/>
            </a:pPr>
            <a:r>
              <a:t/>
            </a:r>
            <a:endParaRPr b="0" sz="1800">
              <a:latin typeface="Arial"/>
              <a:ea typeface="Arial"/>
              <a:cs typeface="Arial"/>
              <a:sym typeface="Arial"/>
            </a:endParaRPr>
          </a:p>
          <a:p>
            <a:pPr indent="0" lvl="0" marL="0" rtl="0" algn="ctr">
              <a:lnSpc>
                <a:spcPct val="90000"/>
              </a:lnSpc>
              <a:spcBef>
                <a:spcPts val="0"/>
              </a:spcBef>
              <a:spcAft>
                <a:spcPts val="0"/>
              </a:spcAft>
              <a:buClr>
                <a:schemeClr val="dk1"/>
              </a:buClr>
              <a:buSzPts val="1800"/>
              <a:buNone/>
            </a:pPr>
            <a:r>
              <a:t/>
            </a:r>
            <a:endParaRPr sz="1800">
              <a:latin typeface="Arial"/>
              <a:ea typeface="Arial"/>
              <a:cs typeface="Arial"/>
              <a:sym typeface="Arial"/>
            </a:endParaRPr>
          </a:p>
          <a:p>
            <a:pPr indent="0" lvl="0" marL="0" rtl="0" algn="ctr">
              <a:lnSpc>
                <a:spcPct val="90000"/>
              </a:lnSpc>
              <a:spcBef>
                <a:spcPts val="0"/>
              </a:spcBef>
              <a:spcAft>
                <a:spcPts val="0"/>
              </a:spcAft>
              <a:buClr>
                <a:schemeClr val="dk1"/>
              </a:buClr>
              <a:buSzPts val="1800"/>
              <a:buNone/>
            </a:pPr>
            <a:br>
              <a:rPr b="0" lang="es-ES" sz="1800">
                <a:latin typeface="Arial"/>
                <a:ea typeface="Arial"/>
                <a:cs typeface="Arial"/>
                <a:sym typeface="Arial"/>
              </a:rPr>
            </a:br>
            <a:br>
              <a:rPr lang="es-ES" sz="1400"/>
            </a:br>
            <a:endParaRPr i="0" sz="2000" u="none" strike="noStrike">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28"/>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383" name="Google Shape;383;p28"/>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3600"/>
              <a:buFont typeface="Calibri"/>
              <a:buNone/>
            </a:pPr>
            <a:r>
              <a:rPr b="1" lang="es-ES" sz="3600">
                <a:solidFill>
                  <a:srgbClr val="002060"/>
                </a:solidFill>
              </a:rPr>
              <a:t>Cierre del curso</a:t>
            </a:r>
            <a:endParaRPr/>
          </a:p>
        </p:txBody>
      </p:sp>
      <p:sp>
        <p:nvSpPr>
          <p:cNvPr id="384" name="Google Shape;384;p28"/>
          <p:cNvSpPr txBox="1"/>
          <p:nvPr>
            <p:ph idx="1" type="body"/>
          </p:nvPr>
        </p:nvSpPr>
        <p:spPr>
          <a:xfrm>
            <a:off x="838200" y="1940576"/>
            <a:ext cx="10515600" cy="4228212"/>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fontScale="92500" lnSpcReduction="10000"/>
          </a:bodyPr>
          <a:lstStyle/>
          <a:p>
            <a:pPr indent="0" lvl="0" marL="127000" marR="0" rtl="0" algn="l">
              <a:lnSpc>
                <a:spcPct val="100000"/>
              </a:lnSpc>
              <a:spcBef>
                <a:spcPts val="0"/>
              </a:spcBef>
              <a:spcAft>
                <a:spcPts val="0"/>
              </a:spcAft>
              <a:buClr>
                <a:srgbClr val="000000"/>
              </a:buClr>
              <a:buSzPct val="84084"/>
              <a:buFont typeface="Arial"/>
              <a:buNone/>
            </a:pPr>
            <a:r>
              <a:rPr b="0" i="0" lang="es-ES" sz="1800" u="none" cap="none" strike="noStrike">
                <a:latin typeface="Arial"/>
                <a:ea typeface="Arial"/>
                <a:cs typeface="Arial"/>
                <a:sym typeface="Arial"/>
              </a:rPr>
              <a:t>Has completado el curso de Introducción a la analítica de datos con Python. ¡Felicidades!</a:t>
            </a:r>
            <a:endParaRPr/>
          </a:p>
          <a:p>
            <a:pPr indent="0" lvl="0" marL="127000" marR="0" rtl="0" algn="l">
              <a:lnSpc>
                <a:spcPct val="100000"/>
              </a:lnSpc>
              <a:spcBef>
                <a:spcPts val="0"/>
              </a:spcBef>
              <a:spcAft>
                <a:spcPts val="0"/>
              </a:spcAft>
              <a:buClr>
                <a:srgbClr val="000000"/>
              </a:buClr>
              <a:buSzPct val="84084"/>
              <a:buFont typeface="Arial"/>
              <a:buNone/>
            </a:pPr>
            <a:r>
              <a:t/>
            </a:r>
            <a:endParaRPr b="0" i="0" sz="1800" u="none" cap="none" strike="noStrike">
              <a:latin typeface="Arial"/>
              <a:ea typeface="Arial"/>
              <a:cs typeface="Arial"/>
              <a:sym typeface="Arial"/>
            </a:endParaRPr>
          </a:p>
          <a:p>
            <a:pPr indent="0" lvl="0" marL="127000" marR="0" rtl="0" algn="l">
              <a:lnSpc>
                <a:spcPct val="100000"/>
              </a:lnSpc>
              <a:spcBef>
                <a:spcPts val="0"/>
              </a:spcBef>
              <a:spcAft>
                <a:spcPts val="0"/>
              </a:spcAft>
              <a:buClr>
                <a:srgbClr val="000000"/>
              </a:buClr>
              <a:buSzPct val="84084"/>
              <a:buFont typeface="Arial"/>
              <a:buNone/>
            </a:pPr>
            <a:r>
              <a:rPr b="0" i="0" lang="es-ES" sz="1800" u="none" cap="none" strike="noStrike">
                <a:latin typeface="Arial"/>
                <a:ea typeface="Arial"/>
                <a:cs typeface="Arial"/>
                <a:sym typeface="Arial"/>
              </a:rPr>
              <a:t>En este curso mostramos elementos básicos de la estadística tales como probabilidades, porcentajes, y medidas de tendencia central, ilustrando cómo calcularlos e interpretarlos, utilizando datos simulados o reales, tales como encuestas, las cuales importamos desde un archivo de extensión .csv.</a:t>
            </a:r>
            <a:endParaRPr/>
          </a:p>
          <a:p>
            <a:pPr indent="0" lvl="0" marL="127000" marR="0" rtl="0" algn="l">
              <a:lnSpc>
                <a:spcPct val="100000"/>
              </a:lnSpc>
              <a:spcBef>
                <a:spcPts val="0"/>
              </a:spcBef>
              <a:spcAft>
                <a:spcPts val="0"/>
              </a:spcAft>
              <a:buClr>
                <a:srgbClr val="000000"/>
              </a:buClr>
              <a:buSzPct val="84084"/>
              <a:buFont typeface="Arial"/>
              <a:buNone/>
            </a:pPr>
            <a:r>
              <a:t/>
            </a:r>
            <a:endParaRPr b="0" i="0" sz="1800" u="none" cap="none" strike="noStrike">
              <a:latin typeface="Arial"/>
              <a:ea typeface="Arial"/>
              <a:cs typeface="Arial"/>
              <a:sym typeface="Arial"/>
            </a:endParaRPr>
          </a:p>
          <a:p>
            <a:pPr indent="0" lvl="0" marL="127000" marR="0" rtl="0" algn="l">
              <a:lnSpc>
                <a:spcPct val="100000"/>
              </a:lnSpc>
              <a:spcBef>
                <a:spcPts val="0"/>
              </a:spcBef>
              <a:spcAft>
                <a:spcPts val="0"/>
              </a:spcAft>
              <a:buClr>
                <a:srgbClr val="000000"/>
              </a:buClr>
              <a:buSzPct val="84084"/>
              <a:buFont typeface="Arial"/>
              <a:buNone/>
            </a:pPr>
            <a:r>
              <a:rPr b="0" i="0" lang="es-ES" sz="1800" u="none" cap="none" strike="noStrike">
                <a:latin typeface="Arial"/>
                <a:ea typeface="Arial"/>
                <a:cs typeface="Arial"/>
                <a:sym typeface="Arial"/>
              </a:rPr>
              <a:t>Esperamos que hayas aprendido conceptos que te ayuden a entender mejor el mundo de los datos, ya sea para tu área de estudios, o en las estadísticas difundidas en redes sociales o medios de comunicación tradicionales.</a:t>
            </a:r>
            <a:endParaRPr/>
          </a:p>
          <a:p>
            <a:pPr indent="0" lvl="0" marL="127000" marR="0" rtl="0" algn="l">
              <a:lnSpc>
                <a:spcPct val="100000"/>
              </a:lnSpc>
              <a:spcBef>
                <a:spcPts val="0"/>
              </a:spcBef>
              <a:spcAft>
                <a:spcPts val="0"/>
              </a:spcAft>
              <a:buClr>
                <a:srgbClr val="000000"/>
              </a:buClr>
              <a:buSzPct val="84084"/>
              <a:buFont typeface="Arial"/>
              <a:buNone/>
            </a:pPr>
            <a:r>
              <a:t/>
            </a:r>
            <a:endParaRPr b="0" i="0" sz="1800" u="none" cap="none" strike="noStrike">
              <a:latin typeface="Arial"/>
              <a:ea typeface="Arial"/>
              <a:cs typeface="Arial"/>
              <a:sym typeface="Arial"/>
            </a:endParaRPr>
          </a:p>
          <a:p>
            <a:pPr indent="0" lvl="0" marL="127000" marR="0" rtl="0" algn="l">
              <a:lnSpc>
                <a:spcPct val="100000"/>
              </a:lnSpc>
              <a:spcBef>
                <a:spcPts val="0"/>
              </a:spcBef>
              <a:spcAft>
                <a:spcPts val="0"/>
              </a:spcAft>
              <a:buClr>
                <a:srgbClr val="000000"/>
              </a:buClr>
              <a:buSzPct val="84084"/>
              <a:buFont typeface="Arial"/>
              <a:buNone/>
            </a:pPr>
            <a:r>
              <a:rPr b="0" i="0" lang="es-ES" sz="1800" u="none" cap="none" strike="noStrike">
                <a:latin typeface="Arial"/>
                <a:ea typeface="Arial"/>
                <a:cs typeface="Arial"/>
                <a:sym typeface="Arial"/>
              </a:rPr>
              <a:t>Agradecemos tu participación y te recordamos que Jóvenes Programadores cuenta con otros cursos enfocados en el desarrollo de competencias digitales. Si gustas seguir avanzando en explorar nuevas áreas del mundo de las tecnologías de la información, puedes revisar el Curso de Introducción a la Inteligencia Artificial, además de los cursos de programación.</a:t>
            </a:r>
            <a:endParaRPr/>
          </a:p>
          <a:p>
            <a:pPr indent="0" lvl="0" marL="127000" marR="0" rtl="0" algn="ctr">
              <a:lnSpc>
                <a:spcPct val="100000"/>
              </a:lnSpc>
              <a:spcBef>
                <a:spcPts val="0"/>
              </a:spcBef>
              <a:spcAft>
                <a:spcPts val="0"/>
              </a:spcAft>
              <a:buClr>
                <a:srgbClr val="000000"/>
              </a:buClr>
              <a:buSzPct val="84084"/>
              <a:buFont typeface="Arial"/>
              <a:buNone/>
            </a:pPr>
            <a:r>
              <a:t/>
            </a:r>
            <a:endParaRPr b="1" i="0" sz="1800" u="none" cap="none" strike="noStrike">
              <a:latin typeface="Arial"/>
              <a:ea typeface="Arial"/>
              <a:cs typeface="Arial"/>
              <a:sym typeface="Arial"/>
            </a:endParaRPr>
          </a:p>
          <a:p>
            <a:pPr indent="0" lvl="0" marL="127000" marR="0" rtl="0" algn="ctr">
              <a:lnSpc>
                <a:spcPct val="100000"/>
              </a:lnSpc>
              <a:spcBef>
                <a:spcPts val="0"/>
              </a:spcBef>
              <a:spcAft>
                <a:spcPts val="0"/>
              </a:spcAft>
              <a:buClr>
                <a:srgbClr val="000000"/>
              </a:buClr>
              <a:buSzPct val="84084"/>
              <a:buFont typeface="Arial"/>
              <a:buNone/>
            </a:pPr>
            <a:r>
              <a:rPr b="1" i="0" lang="es-ES" sz="1800" u="none" cap="none" strike="noStrike">
                <a:latin typeface="Arial"/>
                <a:ea typeface="Arial"/>
                <a:cs typeface="Arial"/>
                <a:sym typeface="Arial"/>
              </a:rPr>
              <a:t>¡Hasta una próxima oportunidad!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3"/>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04" name="Google Shape;104;p3"/>
          <p:cNvSpPr txBox="1"/>
          <p:nvPr>
            <p:ph type="title"/>
          </p:nvPr>
        </p:nvSpPr>
        <p:spPr>
          <a:xfrm>
            <a:off x="838200" y="875186"/>
            <a:ext cx="10515600" cy="5107627"/>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4400"/>
              <a:buFont typeface="Calibri"/>
              <a:buNone/>
            </a:pPr>
            <a:r>
              <a:rPr b="1" lang="es-ES">
                <a:solidFill>
                  <a:srgbClr val="002060"/>
                </a:solidFill>
              </a:rPr>
              <a:t>UNIDAD 6:</a:t>
            </a:r>
            <a:br>
              <a:rPr b="1" lang="es-ES">
                <a:solidFill>
                  <a:srgbClr val="002060"/>
                </a:solidFill>
              </a:rPr>
            </a:br>
            <a:br>
              <a:rPr b="1" lang="es-ES">
                <a:solidFill>
                  <a:srgbClr val="002060"/>
                </a:solidFill>
              </a:rPr>
            </a:br>
            <a:r>
              <a:rPr b="1" lang="es-ES">
                <a:solidFill>
                  <a:srgbClr val="002060"/>
                </a:solidFill>
              </a:rPr>
              <a:t>DESCRIBIENDO DATOS EN PYTHON</a:t>
            </a:r>
            <a:br>
              <a:rPr b="1" lang="es-ES">
                <a:solidFill>
                  <a:srgbClr val="002060"/>
                </a:solidFill>
              </a:rPr>
            </a:br>
            <a:endParaRPr b="1">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4"/>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10" name="Google Shape;110;p4"/>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3200"/>
              <a:buFont typeface="Calibri"/>
              <a:buNone/>
            </a:pPr>
            <a:r>
              <a:rPr b="1" lang="es-ES" sz="3200">
                <a:solidFill>
                  <a:srgbClr val="002060"/>
                </a:solidFill>
              </a:rPr>
              <a:t>Unidad 6:</a:t>
            </a:r>
            <a:br>
              <a:rPr b="1" lang="es-ES">
                <a:solidFill>
                  <a:srgbClr val="002060"/>
                </a:solidFill>
              </a:rPr>
            </a:br>
            <a:r>
              <a:rPr b="1" lang="es-ES">
                <a:solidFill>
                  <a:srgbClr val="002060"/>
                </a:solidFill>
              </a:rPr>
              <a:t>Introducción </a:t>
            </a:r>
            <a:endParaRPr b="1">
              <a:solidFill>
                <a:srgbClr val="002060"/>
              </a:solidFill>
            </a:endParaRPr>
          </a:p>
        </p:txBody>
      </p:sp>
      <p:sp>
        <p:nvSpPr>
          <p:cNvPr id="111" name="Google Shape;111;p4"/>
          <p:cNvSpPr txBox="1"/>
          <p:nvPr>
            <p:ph idx="1" type="body"/>
          </p:nvPr>
        </p:nvSpPr>
        <p:spPr>
          <a:xfrm>
            <a:off x="1014847" y="1812249"/>
            <a:ext cx="10162305" cy="3840480"/>
          </a:xfrm>
          <a:prstGeom prst="rect">
            <a:avLst/>
          </a:prstGeom>
          <a:noFill/>
          <a:ln cap="flat" cmpd="sng" w="381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ES" sz="2000" u="none" cap="none" strike="noStrike">
                <a:solidFill>
                  <a:schemeClr val="dk1"/>
                </a:solidFill>
              </a:rPr>
              <a:t>Te damos la bienvenida a la última sesión de este curso.</a:t>
            </a:r>
            <a:endParaRPr/>
          </a:p>
          <a:p>
            <a:pPr indent="0" lvl="0" marL="0" marR="0" rtl="0" algn="l">
              <a:lnSpc>
                <a:spcPct val="100000"/>
              </a:lnSpc>
              <a:spcBef>
                <a:spcPts val="0"/>
              </a:spcBef>
              <a:spcAft>
                <a:spcPts val="0"/>
              </a:spcAft>
              <a:buClr>
                <a:srgbClr val="000000"/>
              </a:buClr>
              <a:buSzPts val="1400"/>
              <a:buFont typeface="Arial"/>
              <a:buNone/>
            </a:pPr>
            <a:r>
              <a:t/>
            </a:r>
            <a:endParaRPr b="0" i="0" sz="20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b="0" i="0" lang="es-ES" sz="2000" u="none" cap="none" strike="noStrike">
                <a:solidFill>
                  <a:schemeClr val="dk1"/>
                </a:solidFill>
              </a:rPr>
              <a:t>En la unidad anterior logramos abrir un archivo de datos en Python y realizar las primeras inspecciones de datos. En esta unidad realizaremos algunos cálculos y manipulaciones adicionales, para describir de mejor manera nuestros datos.</a:t>
            </a:r>
            <a:endParaRPr/>
          </a:p>
          <a:p>
            <a:pPr indent="0" lvl="0" marL="0" marR="0" rtl="0" algn="l">
              <a:lnSpc>
                <a:spcPct val="100000"/>
              </a:lnSpc>
              <a:spcBef>
                <a:spcPts val="0"/>
              </a:spcBef>
              <a:spcAft>
                <a:spcPts val="0"/>
              </a:spcAft>
              <a:buClr>
                <a:srgbClr val="000000"/>
              </a:buClr>
              <a:buSzPts val="1400"/>
              <a:buFont typeface="Arial"/>
              <a:buNone/>
            </a:pPr>
            <a:r>
              <a:t/>
            </a:r>
            <a:endParaRPr sz="20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b="0" i="0" sz="20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s-ES" sz="2000" u="none" cap="none" strike="noStrike">
                <a:solidFill>
                  <a:schemeClr val="dk1"/>
                </a:solidFill>
              </a:rPr>
              <a:t>¡Comencemos!</a:t>
            </a:r>
            <a:endParaRPr b="1" i="0" sz="2000" u="none" cap="none" strike="noStrike">
              <a:solidFill>
                <a:srgbClr val="000000"/>
              </a:solidFill>
            </a:endParaRPr>
          </a:p>
          <a:p>
            <a:pPr indent="0" lvl="0" marL="0" rtl="0" algn="just">
              <a:lnSpc>
                <a:spcPct val="90000"/>
              </a:lnSpc>
              <a:spcBef>
                <a:spcPts val="0"/>
              </a:spcBef>
              <a:spcAft>
                <a:spcPts val="0"/>
              </a:spcAft>
              <a:buClr>
                <a:schemeClr val="dk1"/>
              </a:buClr>
              <a:buSzPts val="1600"/>
              <a:buNone/>
            </a:pPr>
            <a:r>
              <a:t/>
            </a:r>
            <a:endParaRPr i="0" sz="1600" u="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17" name="Google Shape;117;p5"/>
          <p:cNvSpPr txBox="1"/>
          <p:nvPr>
            <p:ph type="title"/>
          </p:nvPr>
        </p:nvSpPr>
        <p:spPr>
          <a:xfrm>
            <a:off x="838200" y="365125"/>
            <a:ext cx="10515600" cy="1122481"/>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3600"/>
              <a:buFont typeface="Calibri"/>
              <a:buNone/>
            </a:pPr>
            <a:r>
              <a:rPr b="1" lang="es-ES" sz="3600">
                <a:solidFill>
                  <a:srgbClr val="002060"/>
                </a:solidFill>
              </a:rPr>
              <a:t>Unidad 6:</a:t>
            </a:r>
            <a:br>
              <a:rPr b="1" lang="es-ES" sz="3600">
                <a:solidFill>
                  <a:srgbClr val="002060"/>
                </a:solidFill>
              </a:rPr>
            </a:br>
            <a:r>
              <a:rPr b="1" lang="es-ES" sz="3600">
                <a:solidFill>
                  <a:srgbClr val="002060"/>
                </a:solidFill>
              </a:rPr>
              <a:t>Describiendo datos en Python</a:t>
            </a:r>
            <a:endParaRPr b="1" sz="3600">
              <a:solidFill>
                <a:srgbClr val="002060"/>
              </a:solidFill>
            </a:endParaRPr>
          </a:p>
        </p:txBody>
      </p:sp>
      <p:sp>
        <p:nvSpPr>
          <p:cNvPr id="118" name="Google Shape;118;p5"/>
          <p:cNvSpPr txBox="1"/>
          <p:nvPr>
            <p:ph idx="1" type="body"/>
          </p:nvPr>
        </p:nvSpPr>
        <p:spPr>
          <a:xfrm>
            <a:off x="838200" y="1609166"/>
            <a:ext cx="10515600" cy="4229777"/>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1"/>
              </a:buClr>
              <a:buSzPts val="1800"/>
              <a:buNone/>
            </a:pPr>
            <a:r>
              <a:rPr b="1" lang="es-ES" sz="2000"/>
              <a:t>Objetivo: </a:t>
            </a:r>
            <a:r>
              <a:rPr lang="es-ES" sz="2000"/>
              <a:t>En esta unidad  continuaremos con lo visto en la unidad anterior, profundizando en cómo describir datos a partir de una hoja de cálculo</a:t>
            </a:r>
            <a:r>
              <a:rPr lang="es-ES" sz="2000">
                <a:latin typeface="Calibri"/>
                <a:ea typeface="Calibri"/>
                <a:cs typeface="Calibri"/>
                <a:sym typeface="Calibri"/>
              </a:rPr>
              <a:t>.</a:t>
            </a:r>
            <a:endParaRPr sz="2000"/>
          </a:p>
          <a:p>
            <a:pPr indent="0" lvl="0" marL="0" rtl="0" algn="just">
              <a:lnSpc>
                <a:spcPct val="115000"/>
              </a:lnSpc>
              <a:spcBef>
                <a:spcPts val="0"/>
              </a:spcBef>
              <a:spcAft>
                <a:spcPts val="0"/>
              </a:spcAft>
              <a:buClr>
                <a:schemeClr val="dk1"/>
              </a:buClr>
              <a:buSzPts val="1800"/>
              <a:buNone/>
            </a:pPr>
            <a:r>
              <a:t/>
            </a:r>
            <a:endParaRPr b="1" sz="2000"/>
          </a:p>
          <a:p>
            <a:pPr indent="-228600" lvl="0" marL="228600" rtl="0" algn="just">
              <a:lnSpc>
                <a:spcPct val="90000"/>
              </a:lnSpc>
              <a:spcBef>
                <a:spcPts val="0"/>
              </a:spcBef>
              <a:spcAft>
                <a:spcPts val="0"/>
              </a:spcAft>
              <a:buClr>
                <a:schemeClr val="dk1"/>
              </a:buClr>
              <a:buSzPts val="2000"/>
              <a:buChar char="•"/>
            </a:pPr>
            <a:r>
              <a:rPr b="1" lang="es-ES" sz="2000"/>
              <a:t>Aprendizaje esperado: </a:t>
            </a:r>
            <a:r>
              <a:rPr b="0" i="0" lang="es-ES" sz="2000" u="none" strike="noStrike"/>
              <a:t>Calcular estadísticos a partir de un archivo de datos, y describir los datos.</a:t>
            </a:r>
            <a:endParaRPr sz="2000"/>
          </a:p>
          <a:p>
            <a:pPr indent="0" lvl="0" marL="0" rtl="0" algn="just">
              <a:lnSpc>
                <a:spcPct val="115000"/>
              </a:lnSpc>
              <a:spcBef>
                <a:spcPts val="0"/>
              </a:spcBef>
              <a:spcAft>
                <a:spcPts val="0"/>
              </a:spcAft>
              <a:buClr>
                <a:schemeClr val="dk1"/>
              </a:buClr>
              <a:buSzPts val="1800"/>
              <a:buNone/>
            </a:pPr>
            <a:r>
              <a:t/>
            </a:r>
            <a:endParaRPr sz="2000"/>
          </a:p>
          <a:p>
            <a:pPr indent="0" lvl="0" marL="0" rtl="0" algn="just">
              <a:lnSpc>
                <a:spcPct val="115000"/>
              </a:lnSpc>
              <a:spcBef>
                <a:spcPts val="0"/>
              </a:spcBef>
              <a:spcAft>
                <a:spcPts val="0"/>
              </a:spcAft>
              <a:buClr>
                <a:schemeClr val="dk1"/>
              </a:buClr>
              <a:buSzPts val="1800"/>
              <a:buNone/>
            </a:pPr>
            <a:r>
              <a:rPr b="1" lang="es-ES" sz="2000"/>
              <a:t>Contenidos:</a:t>
            </a:r>
            <a:endParaRPr/>
          </a:p>
          <a:p>
            <a:pPr indent="-431800" lvl="0" marL="457200" rtl="0" algn="just">
              <a:lnSpc>
                <a:spcPct val="100000"/>
              </a:lnSpc>
              <a:spcBef>
                <a:spcPts val="0"/>
              </a:spcBef>
              <a:spcAft>
                <a:spcPts val="0"/>
              </a:spcAft>
              <a:buClr>
                <a:srgbClr val="222A35"/>
              </a:buClr>
              <a:buSzPts val="1400"/>
              <a:buChar char="●"/>
            </a:pPr>
            <a:r>
              <a:rPr lang="es-ES" sz="2000">
                <a:latin typeface="Calibri"/>
                <a:ea typeface="Calibri"/>
                <a:cs typeface="Calibri"/>
                <a:sym typeface="Calibri"/>
              </a:rPr>
              <a:t>Describir los datos</a:t>
            </a:r>
            <a:endParaRPr/>
          </a:p>
          <a:p>
            <a:pPr indent="-431800" lvl="0" marL="457200" rtl="0" algn="just">
              <a:lnSpc>
                <a:spcPct val="100000"/>
              </a:lnSpc>
              <a:spcBef>
                <a:spcPts val="0"/>
              </a:spcBef>
              <a:spcAft>
                <a:spcPts val="0"/>
              </a:spcAft>
              <a:buClr>
                <a:srgbClr val="222A35"/>
              </a:buClr>
              <a:buSzPts val="1400"/>
              <a:buChar char="●"/>
            </a:pPr>
            <a:r>
              <a:rPr lang="es-ES" sz="2000">
                <a:latin typeface="Calibri"/>
                <a:ea typeface="Calibri"/>
                <a:cs typeface="Calibri"/>
                <a:sym typeface="Calibri"/>
              </a:rPr>
              <a:t>Agrupando datos</a:t>
            </a:r>
            <a:endParaRPr/>
          </a:p>
          <a:p>
            <a:pPr indent="-431800" lvl="0" marL="457200" rtl="0" algn="just">
              <a:lnSpc>
                <a:spcPct val="100000"/>
              </a:lnSpc>
              <a:spcBef>
                <a:spcPts val="0"/>
              </a:spcBef>
              <a:spcAft>
                <a:spcPts val="0"/>
              </a:spcAft>
              <a:buClr>
                <a:srgbClr val="222A35"/>
              </a:buClr>
              <a:buSzPts val="1400"/>
              <a:buChar char="●"/>
            </a:pPr>
            <a:r>
              <a:rPr lang="es-ES" sz="2000">
                <a:latin typeface="Calibri"/>
                <a:ea typeface="Calibri"/>
                <a:cs typeface="Calibri"/>
                <a:sym typeface="Calibri"/>
              </a:rPr>
              <a:t>Función de agregación</a:t>
            </a:r>
            <a:endParaRPr/>
          </a:p>
          <a:p>
            <a:pPr indent="-431800" lvl="0" marL="457200" rtl="0" algn="just">
              <a:lnSpc>
                <a:spcPct val="100000"/>
              </a:lnSpc>
              <a:spcBef>
                <a:spcPts val="0"/>
              </a:spcBef>
              <a:spcAft>
                <a:spcPts val="0"/>
              </a:spcAft>
              <a:buClr>
                <a:srgbClr val="222A35"/>
              </a:buClr>
              <a:buSzPts val="1400"/>
              <a:buChar char="●"/>
            </a:pPr>
            <a:r>
              <a:rPr lang="es-ES" sz="2000">
                <a:latin typeface="Calibri"/>
                <a:ea typeface="Calibri"/>
                <a:cs typeface="Calibri"/>
                <a:sym typeface="Calibri"/>
              </a:rPr>
              <a:t>Describir los datos - Frecuencia</a:t>
            </a:r>
            <a:endParaRPr/>
          </a:p>
          <a:p>
            <a:pPr indent="-431800" lvl="0" marL="457200" rtl="0" algn="just">
              <a:lnSpc>
                <a:spcPct val="100000"/>
              </a:lnSpc>
              <a:spcBef>
                <a:spcPts val="0"/>
              </a:spcBef>
              <a:spcAft>
                <a:spcPts val="0"/>
              </a:spcAft>
              <a:buClr>
                <a:srgbClr val="222A35"/>
              </a:buClr>
              <a:buSzPts val="1400"/>
              <a:buChar char="●"/>
            </a:pPr>
            <a:r>
              <a:rPr lang="es-ES" sz="2000">
                <a:latin typeface="Calibri"/>
                <a:ea typeface="Calibri"/>
                <a:cs typeface="Calibri"/>
                <a:sym typeface="Calibri"/>
              </a:rPr>
              <a:t>Describir los datos - Porcentaje</a:t>
            </a:r>
            <a:endParaRPr/>
          </a:p>
          <a:p>
            <a:pPr indent="0" lvl="0" marL="0" rtl="0" algn="just">
              <a:lnSpc>
                <a:spcPct val="100000"/>
              </a:lnSpc>
              <a:spcBef>
                <a:spcPts val="0"/>
              </a:spcBef>
              <a:spcAft>
                <a:spcPts val="0"/>
              </a:spcAft>
              <a:buClr>
                <a:schemeClr val="dk1"/>
              </a:buClr>
              <a:buSzPts val="28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6"/>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24" name="Google Shape;124;p6"/>
          <p:cNvSpPr txBox="1"/>
          <p:nvPr>
            <p:ph type="title"/>
          </p:nvPr>
        </p:nvSpPr>
        <p:spPr>
          <a:xfrm>
            <a:off x="838200" y="365125"/>
            <a:ext cx="10515600" cy="1122481"/>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6: Describiendo datos en Python</a:t>
            </a:r>
            <a:br>
              <a:rPr b="1" lang="es-ES" sz="3600">
                <a:solidFill>
                  <a:srgbClr val="002060"/>
                </a:solidFill>
              </a:rPr>
            </a:br>
            <a:r>
              <a:rPr b="1" lang="es-ES" sz="4000">
                <a:solidFill>
                  <a:srgbClr val="002060"/>
                </a:solidFill>
              </a:rPr>
              <a:t>Describir los datos </a:t>
            </a:r>
            <a:endParaRPr b="1" sz="3600">
              <a:solidFill>
                <a:srgbClr val="002060"/>
              </a:solidFill>
            </a:endParaRPr>
          </a:p>
        </p:txBody>
      </p:sp>
      <p:sp>
        <p:nvSpPr>
          <p:cNvPr id="125" name="Google Shape;125;p6"/>
          <p:cNvSpPr txBox="1"/>
          <p:nvPr>
            <p:ph idx="1" type="body"/>
          </p:nvPr>
        </p:nvSpPr>
        <p:spPr>
          <a:xfrm>
            <a:off x="838200" y="1609167"/>
            <a:ext cx="5165035" cy="4790364"/>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1800"/>
              <a:buNone/>
            </a:pPr>
            <a:r>
              <a:rPr b="0" i="0" lang="es-ES" sz="1800" u="none" strike="noStrike">
                <a:solidFill>
                  <a:srgbClr val="000000"/>
                </a:solidFill>
              </a:rPr>
              <a:t>En la sesión anterior, quedamos con los resultados del método </a:t>
            </a:r>
            <a:r>
              <a:rPr b="1" i="0" lang="es-ES" sz="1800" u="none" strike="noStrike">
                <a:solidFill>
                  <a:srgbClr val="548135"/>
                </a:solidFill>
              </a:rPr>
              <a:t>.describe()</a:t>
            </a:r>
            <a:r>
              <a:rPr b="0" i="0" lang="es-ES" sz="1800" u="none" strike="noStrike">
                <a:solidFill>
                  <a:srgbClr val="000000"/>
                </a:solidFill>
              </a:rPr>
              <a:t>.  De estos, fijémonos en la variable “count” la cual cuenta la cantidad de filas por variable, esto es, cantidad de edades, cantidad de ingresos, etc ¿Notas qué varía entre columnas?</a:t>
            </a:r>
            <a:endParaRPr/>
          </a:p>
          <a:p>
            <a:pPr indent="0" lvl="0" marL="0" rtl="0" algn="l">
              <a:lnSpc>
                <a:spcPct val="90000"/>
              </a:lnSpc>
              <a:spcBef>
                <a:spcPts val="1000"/>
              </a:spcBef>
              <a:spcAft>
                <a:spcPts val="0"/>
              </a:spcAft>
              <a:buClr>
                <a:schemeClr val="dk1"/>
              </a:buClr>
              <a:buSzPts val="1800"/>
              <a:buNone/>
            </a:pPr>
            <a:r>
              <a:t/>
            </a:r>
            <a:endParaRPr sz="1800">
              <a:solidFill>
                <a:srgbClr val="000000"/>
              </a:solidFill>
            </a:endParaRPr>
          </a:p>
          <a:p>
            <a:pPr indent="0" lvl="0" marL="0" rtl="0" algn="l">
              <a:lnSpc>
                <a:spcPct val="90000"/>
              </a:lnSpc>
              <a:spcBef>
                <a:spcPts val="0"/>
              </a:spcBef>
              <a:spcAft>
                <a:spcPts val="0"/>
              </a:spcAft>
              <a:buClr>
                <a:srgbClr val="000000"/>
              </a:buClr>
              <a:buSzPts val="1800"/>
              <a:buNone/>
            </a:pPr>
            <a:r>
              <a:rPr b="0" i="0" lang="es-ES" sz="1800" u="none" strike="noStrike">
                <a:solidFill>
                  <a:srgbClr val="000000"/>
                </a:solidFill>
              </a:rPr>
              <a:t>Aunque en un principio sería esperable que todas las variables tuvieran la misma cantidad de casos, ello no es así, producto de lo que se conoce como </a:t>
            </a:r>
            <a:r>
              <a:rPr b="1" i="0" lang="es-ES" sz="1800" u="none" strike="noStrike">
                <a:solidFill>
                  <a:srgbClr val="000000"/>
                </a:solidFill>
              </a:rPr>
              <a:t>“datos perdidos”</a:t>
            </a:r>
            <a:r>
              <a:rPr b="0" i="0" lang="es-ES" sz="1800" u="none" strike="noStrike">
                <a:solidFill>
                  <a:srgbClr val="000000"/>
                </a:solidFill>
              </a:rPr>
              <a:t>. Es algo común en las encuestas y obedece a la complejidad de recoger múltiples datos de personas por factores geográficos, de costo, u otros. </a:t>
            </a:r>
            <a:endParaRPr b="0" sz="1800"/>
          </a:p>
          <a:p>
            <a:pPr indent="0" lvl="0" marL="0" rtl="0" algn="l">
              <a:lnSpc>
                <a:spcPct val="90000"/>
              </a:lnSpc>
              <a:spcBef>
                <a:spcPts val="0"/>
              </a:spcBef>
              <a:spcAft>
                <a:spcPts val="0"/>
              </a:spcAft>
              <a:buClr>
                <a:srgbClr val="000000"/>
              </a:buClr>
              <a:buSzPts val="1800"/>
              <a:buNone/>
            </a:pPr>
            <a:r>
              <a:rPr b="0" i="0" lang="es-ES" sz="1800" u="none" strike="noStrike">
                <a:solidFill>
                  <a:srgbClr val="000000"/>
                </a:solidFill>
              </a:rPr>
              <a:t>Cuando ello ocurre, esos datos perdidos quedan vacíos, figurando en el dataframe como “nan” que significa, “not a number”, y son omitidos por “count”.</a:t>
            </a:r>
            <a:endParaRPr b="1" sz="1800">
              <a:solidFill>
                <a:srgbClr val="FF0000"/>
              </a:solidFill>
              <a:latin typeface="Arial"/>
              <a:ea typeface="Arial"/>
              <a:cs typeface="Arial"/>
              <a:sym typeface="Arial"/>
            </a:endParaRPr>
          </a:p>
        </p:txBody>
      </p:sp>
      <p:pic>
        <p:nvPicPr>
          <p:cNvPr id="126" name="Google Shape;126;p6"/>
          <p:cNvPicPr preferRelativeResize="0"/>
          <p:nvPr/>
        </p:nvPicPr>
        <p:blipFill rotWithShape="1">
          <a:blip r:embed="rId4">
            <a:alphaModFix/>
          </a:blip>
          <a:srcRect b="0" l="0" r="0" t="0"/>
          <a:stretch/>
        </p:blipFill>
        <p:spPr>
          <a:xfrm>
            <a:off x="6003235" y="1487606"/>
            <a:ext cx="5467350" cy="1971675"/>
          </a:xfrm>
          <a:prstGeom prst="rect">
            <a:avLst/>
          </a:prstGeom>
          <a:noFill/>
          <a:ln>
            <a:noFill/>
          </a:ln>
        </p:spPr>
      </p:pic>
      <p:pic>
        <p:nvPicPr>
          <p:cNvPr id="127" name="Google Shape;127;p6"/>
          <p:cNvPicPr preferRelativeResize="0"/>
          <p:nvPr/>
        </p:nvPicPr>
        <p:blipFill rotWithShape="1">
          <a:blip r:embed="rId5">
            <a:alphaModFix/>
          </a:blip>
          <a:srcRect b="0" l="0" r="0" t="0"/>
          <a:stretch/>
        </p:blipFill>
        <p:spPr>
          <a:xfrm>
            <a:off x="6003235" y="3488904"/>
            <a:ext cx="5758856" cy="3030977"/>
          </a:xfrm>
          <a:prstGeom prst="rect">
            <a:avLst/>
          </a:prstGeom>
          <a:noFill/>
          <a:ln>
            <a:noFill/>
          </a:ln>
        </p:spPr>
      </p:pic>
      <p:sp>
        <p:nvSpPr>
          <p:cNvPr id="128" name="Google Shape;128;p6"/>
          <p:cNvSpPr/>
          <p:nvPr/>
        </p:nvSpPr>
        <p:spPr>
          <a:xfrm>
            <a:off x="7808495" y="4842255"/>
            <a:ext cx="433137" cy="469231"/>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6"/>
          <p:cNvSpPr/>
          <p:nvPr/>
        </p:nvSpPr>
        <p:spPr>
          <a:xfrm>
            <a:off x="7339263" y="5089358"/>
            <a:ext cx="385011" cy="222128"/>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6"/>
          <p:cNvSpPr/>
          <p:nvPr/>
        </p:nvSpPr>
        <p:spPr>
          <a:xfrm>
            <a:off x="10142621" y="5739063"/>
            <a:ext cx="1547358" cy="753812"/>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7"/>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36" name="Google Shape;136;p7"/>
          <p:cNvSpPr txBox="1"/>
          <p:nvPr>
            <p:ph type="title"/>
          </p:nvPr>
        </p:nvSpPr>
        <p:spPr>
          <a:xfrm>
            <a:off x="838200" y="365125"/>
            <a:ext cx="10515600" cy="1122481"/>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6: Describiendo datos en Python</a:t>
            </a:r>
            <a:br>
              <a:rPr b="1" lang="es-ES" sz="3600">
                <a:solidFill>
                  <a:srgbClr val="002060"/>
                </a:solidFill>
              </a:rPr>
            </a:br>
            <a:r>
              <a:rPr b="1" lang="es-ES" sz="4000">
                <a:solidFill>
                  <a:srgbClr val="002060"/>
                </a:solidFill>
              </a:rPr>
              <a:t>Describir los datos </a:t>
            </a:r>
            <a:endParaRPr b="1" sz="3600">
              <a:solidFill>
                <a:srgbClr val="002060"/>
              </a:solidFill>
            </a:endParaRPr>
          </a:p>
        </p:txBody>
      </p:sp>
      <p:sp>
        <p:nvSpPr>
          <p:cNvPr id="137" name="Google Shape;137;p7"/>
          <p:cNvSpPr txBox="1"/>
          <p:nvPr/>
        </p:nvSpPr>
        <p:spPr>
          <a:xfrm>
            <a:off x="316491" y="1487606"/>
            <a:ext cx="115590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También podemos describir columnas específicas, indicándolo entre corchetes, y llamando la función “.describe()”.</a:t>
            </a:r>
            <a:endParaRPr sz="1800">
              <a:solidFill>
                <a:schemeClr val="dk1"/>
              </a:solidFill>
              <a:latin typeface="Calibri"/>
              <a:ea typeface="Calibri"/>
              <a:cs typeface="Calibri"/>
              <a:sym typeface="Calibri"/>
            </a:endParaRPr>
          </a:p>
        </p:txBody>
      </p:sp>
      <p:pic>
        <p:nvPicPr>
          <p:cNvPr id="138" name="Google Shape;138;p7"/>
          <p:cNvPicPr preferRelativeResize="0"/>
          <p:nvPr/>
        </p:nvPicPr>
        <p:blipFill rotWithShape="1">
          <a:blip r:embed="rId4">
            <a:alphaModFix/>
          </a:blip>
          <a:srcRect b="0" l="0" r="0" t="0"/>
          <a:stretch/>
        </p:blipFill>
        <p:spPr>
          <a:xfrm>
            <a:off x="593323" y="2053088"/>
            <a:ext cx="2875881" cy="2095784"/>
          </a:xfrm>
          <a:prstGeom prst="rect">
            <a:avLst/>
          </a:prstGeom>
          <a:noFill/>
          <a:ln>
            <a:noFill/>
          </a:ln>
        </p:spPr>
      </p:pic>
      <p:sp>
        <p:nvSpPr>
          <p:cNvPr id="139" name="Google Shape;139;p7"/>
          <p:cNvSpPr txBox="1"/>
          <p:nvPr/>
        </p:nvSpPr>
        <p:spPr>
          <a:xfrm>
            <a:off x="3746036" y="2228671"/>
            <a:ext cx="7188958"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800" u="none" strike="noStrike">
                <a:solidFill>
                  <a:srgbClr val="000000"/>
                </a:solidFill>
                <a:latin typeface="Calibri"/>
                <a:ea typeface="Calibri"/>
                <a:cs typeface="Calibri"/>
                <a:sym typeface="Calibri"/>
              </a:rPr>
              <a:t>Si los datos llegaran a ser impresos en notación científica, puedes desactivarla con este comando</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lang="es-E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140" name="Google Shape;140;p7"/>
          <p:cNvPicPr preferRelativeResize="0"/>
          <p:nvPr/>
        </p:nvPicPr>
        <p:blipFill rotWithShape="1">
          <a:blip r:embed="rId5">
            <a:alphaModFix/>
          </a:blip>
          <a:srcRect b="0" l="0" r="0" t="0"/>
          <a:stretch/>
        </p:blipFill>
        <p:spPr>
          <a:xfrm>
            <a:off x="4292166" y="3036153"/>
            <a:ext cx="6760381" cy="369332"/>
          </a:xfrm>
          <a:prstGeom prst="rect">
            <a:avLst/>
          </a:prstGeom>
          <a:noFill/>
          <a:ln>
            <a:noFill/>
          </a:ln>
        </p:spPr>
      </p:pic>
      <p:sp>
        <p:nvSpPr>
          <p:cNvPr id="141" name="Google Shape;141;p7"/>
          <p:cNvSpPr txBox="1"/>
          <p:nvPr/>
        </p:nvSpPr>
        <p:spPr>
          <a:xfrm>
            <a:off x="3746036" y="3800733"/>
            <a:ext cx="60937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Nuestro script quedará así:</a:t>
            </a:r>
            <a:endParaRPr sz="1800">
              <a:solidFill>
                <a:schemeClr val="dk1"/>
              </a:solidFill>
              <a:latin typeface="Calibri"/>
              <a:ea typeface="Calibri"/>
              <a:cs typeface="Calibri"/>
              <a:sym typeface="Calibri"/>
            </a:endParaRPr>
          </a:p>
        </p:txBody>
      </p:sp>
      <p:pic>
        <p:nvPicPr>
          <p:cNvPr id="142" name="Google Shape;142;p7"/>
          <p:cNvPicPr preferRelativeResize="0"/>
          <p:nvPr/>
        </p:nvPicPr>
        <p:blipFill rotWithShape="1">
          <a:blip r:embed="rId6">
            <a:alphaModFix/>
          </a:blip>
          <a:srcRect b="0" l="0" r="0" t="0"/>
          <a:stretch/>
        </p:blipFill>
        <p:spPr>
          <a:xfrm>
            <a:off x="4989182" y="4212967"/>
            <a:ext cx="5587834" cy="20389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8"/>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48" name="Google Shape;148;p8"/>
          <p:cNvSpPr txBox="1"/>
          <p:nvPr>
            <p:ph type="title"/>
          </p:nvPr>
        </p:nvSpPr>
        <p:spPr>
          <a:xfrm>
            <a:off x="838200" y="365125"/>
            <a:ext cx="10515600" cy="1122481"/>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6: Describiendo datos en Python</a:t>
            </a:r>
            <a:br>
              <a:rPr b="1" lang="es-ES" sz="3600">
                <a:solidFill>
                  <a:srgbClr val="002060"/>
                </a:solidFill>
              </a:rPr>
            </a:br>
            <a:r>
              <a:rPr b="1" lang="es-ES" sz="4000">
                <a:solidFill>
                  <a:srgbClr val="002060"/>
                </a:solidFill>
              </a:rPr>
              <a:t>Describir los datos </a:t>
            </a:r>
            <a:endParaRPr b="1" sz="3600">
              <a:solidFill>
                <a:srgbClr val="002060"/>
              </a:solidFill>
            </a:endParaRPr>
          </a:p>
        </p:txBody>
      </p:sp>
      <p:sp>
        <p:nvSpPr>
          <p:cNvPr id="149" name="Google Shape;149;p8"/>
          <p:cNvSpPr txBox="1"/>
          <p:nvPr/>
        </p:nvSpPr>
        <p:spPr>
          <a:xfrm>
            <a:off x="316491" y="1318990"/>
            <a:ext cx="138259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Ahora que hemos desactivado la notación científica, la descripción de la variable edad se ve así:</a:t>
            </a:r>
            <a:endParaRPr b="0" sz="1800">
              <a:solidFill>
                <a:schemeClr val="dk1"/>
              </a:solidFill>
              <a:latin typeface="Calibri"/>
              <a:ea typeface="Calibri"/>
              <a:cs typeface="Calibri"/>
              <a:sym typeface="Calibri"/>
            </a:endParaRPr>
          </a:p>
        </p:txBody>
      </p:sp>
      <p:pic>
        <p:nvPicPr>
          <p:cNvPr id="150" name="Google Shape;150;p8"/>
          <p:cNvPicPr preferRelativeResize="0"/>
          <p:nvPr/>
        </p:nvPicPr>
        <p:blipFill rotWithShape="1">
          <a:blip r:embed="rId4">
            <a:alphaModFix/>
          </a:blip>
          <a:srcRect b="0" l="0" r="0" t="0"/>
          <a:stretch/>
        </p:blipFill>
        <p:spPr>
          <a:xfrm>
            <a:off x="4581340" y="1659947"/>
            <a:ext cx="3029320" cy="2207602"/>
          </a:xfrm>
          <a:prstGeom prst="rect">
            <a:avLst/>
          </a:prstGeom>
          <a:noFill/>
          <a:ln>
            <a:noFill/>
          </a:ln>
        </p:spPr>
      </p:pic>
      <p:sp>
        <p:nvSpPr>
          <p:cNvPr id="151" name="Google Shape;151;p8"/>
          <p:cNvSpPr txBox="1"/>
          <p:nvPr/>
        </p:nvSpPr>
        <p:spPr>
          <a:xfrm>
            <a:off x="316491" y="3938330"/>
            <a:ext cx="11559018"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600" u="none" strike="noStrike">
                <a:solidFill>
                  <a:srgbClr val="000000"/>
                </a:solidFill>
                <a:latin typeface="Calibri"/>
                <a:ea typeface="Calibri"/>
                <a:cs typeface="Calibri"/>
                <a:sym typeface="Calibri"/>
              </a:rPr>
              <a:t>Este resumen nos dice que hay 216.439 personas que reportan su edad; la edad promedio es de 37.8 años, con una desviación estándar de 22.95, donde la edad mínima es de 0 años, y la máxima de 117, con una mediana de ingreso de 36 años ¿Te da esto una idea de cómo podrían estar distribuidas las edades en el país?</a:t>
            </a:r>
            <a:endParaRPr b="0" sz="1600">
              <a:solidFill>
                <a:schemeClr val="dk1"/>
              </a:solidFill>
              <a:latin typeface="Calibri"/>
              <a:ea typeface="Calibri"/>
              <a:cs typeface="Calibri"/>
              <a:sym typeface="Calibri"/>
            </a:endParaRPr>
          </a:p>
          <a:p>
            <a:pPr indent="0" lvl="0" marL="0" marR="0" rtl="0" algn="l">
              <a:spcBef>
                <a:spcPts val="0"/>
              </a:spcBef>
              <a:spcAft>
                <a:spcPts val="0"/>
              </a:spcAft>
              <a:buNone/>
            </a:pPr>
            <a:br>
              <a:rPr b="0" lang="es-ES" sz="1600">
                <a:solidFill>
                  <a:schemeClr val="dk1"/>
                </a:solidFill>
                <a:latin typeface="Calibri"/>
                <a:ea typeface="Calibri"/>
                <a:cs typeface="Calibri"/>
                <a:sym typeface="Calibri"/>
              </a:rPr>
            </a:br>
            <a:r>
              <a:rPr b="0" i="0" lang="es-ES" sz="1600" u="none" strike="noStrike">
                <a:solidFill>
                  <a:srgbClr val="000000"/>
                </a:solidFill>
                <a:latin typeface="Calibri"/>
                <a:ea typeface="Calibri"/>
                <a:cs typeface="Calibri"/>
                <a:sym typeface="Calibri"/>
              </a:rPr>
              <a:t>Por ejemplo, sabemos que el 50% de la muestra tiene 36 años o menos, y el 50% restante edades superiores a ese número. Pero vemos que el promedio de edades es un poco más alto, situándose en 38 aproximadamente ¿por qué crees que podría ocurrir esto? </a:t>
            </a:r>
            <a:endParaRPr b="0" sz="1600">
              <a:solidFill>
                <a:schemeClr val="dk1"/>
              </a:solidFill>
              <a:latin typeface="Calibri"/>
              <a:ea typeface="Calibri"/>
              <a:cs typeface="Calibri"/>
              <a:sym typeface="Calibri"/>
            </a:endParaRPr>
          </a:p>
          <a:p>
            <a:pPr indent="0" lvl="0" marL="0" marR="0" rtl="0" algn="l">
              <a:spcBef>
                <a:spcPts val="0"/>
              </a:spcBef>
              <a:spcAft>
                <a:spcPts val="0"/>
              </a:spcAft>
              <a:buNone/>
            </a:pPr>
            <a:br>
              <a:rPr b="0" lang="es-ES" sz="1600">
                <a:solidFill>
                  <a:schemeClr val="dk1"/>
                </a:solidFill>
                <a:latin typeface="Calibri"/>
                <a:ea typeface="Calibri"/>
                <a:cs typeface="Calibri"/>
                <a:sym typeface="Calibri"/>
              </a:rPr>
            </a:br>
            <a:r>
              <a:rPr b="0" i="0" lang="es-ES" sz="1600" u="none" strike="noStrike">
                <a:solidFill>
                  <a:srgbClr val="000000"/>
                </a:solidFill>
                <a:latin typeface="Calibri"/>
                <a:ea typeface="Calibri"/>
                <a:cs typeface="Calibri"/>
                <a:sym typeface="Calibri"/>
              </a:rPr>
              <a:t>Por último nos indica el tipo de datos que es esta variable, un </a:t>
            </a:r>
            <a:r>
              <a:rPr b="1" i="0" lang="es-ES" sz="1600" u="none" strike="noStrike">
                <a:solidFill>
                  <a:srgbClr val="B45F06"/>
                </a:solidFill>
                <a:latin typeface="Calibri"/>
                <a:ea typeface="Calibri"/>
                <a:cs typeface="Calibri"/>
                <a:sym typeface="Calibri"/>
              </a:rPr>
              <a:t>float.</a:t>
            </a:r>
            <a:endParaRPr b="0" sz="1600">
              <a:solidFill>
                <a:schemeClr val="dk1"/>
              </a:solidFill>
              <a:latin typeface="Calibri"/>
              <a:ea typeface="Calibri"/>
              <a:cs typeface="Calibri"/>
              <a:sym typeface="Calibri"/>
            </a:endParaRPr>
          </a:p>
          <a:p>
            <a:pPr indent="0" lvl="0" marL="0" marR="0" rtl="0" algn="l">
              <a:spcBef>
                <a:spcPts val="0"/>
              </a:spcBef>
              <a:spcAft>
                <a:spcPts val="0"/>
              </a:spcAft>
              <a:buNone/>
            </a:pPr>
            <a:br>
              <a:rPr b="0" lang="es-ES" sz="1600">
                <a:solidFill>
                  <a:schemeClr val="dk1"/>
                </a:solidFill>
                <a:latin typeface="Calibri"/>
                <a:ea typeface="Calibri"/>
                <a:cs typeface="Calibri"/>
                <a:sym typeface="Calibri"/>
              </a:rPr>
            </a:br>
            <a:r>
              <a:rPr b="0" i="0" lang="es-ES" sz="1600" u="none" strike="noStrike">
                <a:solidFill>
                  <a:srgbClr val="000000"/>
                </a:solidFill>
                <a:latin typeface="Calibri"/>
                <a:ea typeface="Calibri"/>
                <a:cs typeface="Calibri"/>
                <a:sym typeface="Calibri"/>
              </a:rPr>
              <a:t>Pregunta: ¿Existe alguien con 0 o 117 años de edad? Esto nos indica que puede haber un pequeño sesgo en los datos</a:t>
            </a:r>
            <a:endParaRPr b="0" sz="16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9"/>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57" name="Google Shape;157;p9"/>
          <p:cNvSpPr txBox="1"/>
          <p:nvPr>
            <p:ph type="title"/>
          </p:nvPr>
        </p:nvSpPr>
        <p:spPr>
          <a:xfrm>
            <a:off x="838200" y="365125"/>
            <a:ext cx="10515600" cy="1122481"/>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6: Describiendo datos en Python</a:t>
            </a:r>
            <a:br>
              <a:rPr b="1" lang="es-ES" sz="3600">
                <a:solidFill>
                  <a:srgbClr val="002060"/>
                </a:solidFill>
              </a:rPr>
            </a:br>
            <a:r>
              <a:rPr b="1" lang="es-ES" sz="4000">
                <a:solidFill>
                  <a:srgbClr val="002060"/>
                </a:solidFill>
              </a:rPr>
              <a:t>Describir los datos </a:t>
            </a:r>
            <a:endParaRPr b="1" sz="3600">
              <a:solidFill>
                <a:srgbClr val="002060"/>
              </a:solidFill>
            </a:endParaRPr>
          </a:p>
        </p:txBody>
      </p:sp>
      <p:sp>
        <p:nvSpPr>
          <p:cNvPr id="158" name="Google Shape;158;p9"/>
          <p:cNvSpPr txBox="1"/>
          <p:nvPr/>
        </p:nvSpPr>
        <p:spPr>
          <a:xfrm>
            <a:off x="316492" y="1487606"/>
            <a:ext cx="1155901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También podemos obtener los valores descriptivos de ciertas variables que queramos asignar a otras, y manipularlos de manera específica. Digamos que queremos recuperar la cantidad de casos únicos, esto es, si entre las edades, unas 100 personas tienen 25 años, queremos que se cuenten las 100 personas una sola vez; en vez de 100 veces, esto lo podemos hacer con la función “.nunique()”.</a:t>
            </a:r>
            <a:endParaRPr b="0" sz="1800">
              <a:solidFill>
                <a:schemeClr val="dk1"/>
              </a:solidFill>
              <a:latin typeface="Calibri"/>
              <a:ea typeface="Calibri"/>
              <a:cs typeface="Calibri"/>
              <a:sym typeface="Calibri"/>
            </a:endParaRPr>
          </a:p>
        </p:txBody>
      </p:sp>
      <p:pic>
        <p:nvPicPr>
          <p:cNvPr id="159" name="Google Shape;159;p9"/>
          <p:cNvPicPr preferRelativeResize="0"/>
          <p:nvPr/>
        </p:nvPicPr>
        <p:blipFill rotWithShape="1">
          <a:blip r:embed="rId4">
            <a:alphaModFix/>
          </a:blip>
          <a:srcRect b="0" l="0" r="0" t="0"/>
          <a:stretch/>
        </p:blipFill>
        <p:spPr>
          <a:xfrm>
            <a:off x="4628060" y="2687935"/>
            <a:ext cx="2935879" cy="614778"/>
          </a:xfrm>
          <a:prstGeom prst="rect">
            <a:avLst/>
          </a:prstGeom>
          <a:noFill/>
          <a:ln>
            <a:noFill/>
          </a:ln>
        </p:spPr>
      </p:pic>
      <p:sp>
        <p:nvSpPr>
          <p:cNvPr id="160" name="Google Shape;160;p9"/>
          <p:cNvSpPr txBox="1"/>
          <p:nvPr/>
        </p:nvSpPr>
        <p:spPr>
          <a:xfrm>
            <a:off x="316490" y="3481246"/>
            <a:ext cx="11559017"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Podemos ver que hay un total de 108 edades distintas entre sí. </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b="0" lang="es-ES" sz="1800">
                <a:solidFill>
                  <a:schemeClr val="dk1"/>
                </a:solidFill>
                <a:latin typeface="Calibri"/>
                <a:ea typeface="Calibri"/>
                <a:cs typeface="Calibri"/>
                <a:sym typeface="Calibri"/>
              </a:rPr>
            </a:br>
            <a:r>
              <a:rPr b="0" i="0" lang="es-ES" sz="1800" u="none" strike="noStrike">
                <a:solidFill>
                  <a:srgbClr val="000000"/>
                </a:solidFill>
                <a:latin typeface="Calibri"/>
                <a:ea typeface="Calibri"/>
                <a:cs typeface="Calibri"/>
                <a:sym typeface="Calibri"/>
              </a:rPr>
              <a:t>De igual forma podemos obtener algunos de los valores que recuperamos anteriormente, como la edad máxima así:</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lang="es-E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161" name="Google Shape;161;p9"/>
          <p:cNvPicPr preferRelativeResize="0"/>
          <p:nvPr/>
        </p:nvPicPr>
        <p:blipFill rotWithShape="1">
          <a:blip r:embed="rId5">
            <a:alphaModFix/>
          </a:blip>
          <a:srcRect b="0" l="0" r="0" t="0"/>
          <a:stretch/>
        </p:blipFill>
        <p:spPr>
          <a:xfrm>
            <a:off x="4628060" y="4520423"/>
            <a:ext cx="2935879" cy="665273"/>
          </a:xfrm>
          <a:prstGeom prst="rect">
            <a:avLst/>
          </a:prstGeom>
          <a:noFill/>
          <a:ln>
            <a:noFill/>
          </a:ln>
        </p:spPr>
      </p:pic>
      <p:sp>
        <p:nvSpPr>
          <p:cNvPr id="162" name="Google Shape;162;p9"/>
          <p:cNvSpPr txBox="1"/>
          <p:nvPr/>
        </p:nvSpPr>
        <p:spPr>
          <a:xfrm>
            <a:off x="316490" y="5397586"/>
            <a:ext cx="1155901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Intenta recuperar y mostrar los valores de otras columnas en tu código.</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lang="es-E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Verde azulado">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2022-01-13T14:01:57Z</dcterms:created>
  <dc:creator>francisca ruiz</dc:creator>
</cp:coreProperties>
</file>