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325" r:id="rId5"/>
    <p:sldId id="272" r:id="rId6"/>
    <p:sldId id="271" r:id="rId7"/>
    <p:sldId id="267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6" r:id="rId23"/>
    <p:sldId id="290" r:id="rId24"/>
    <p:sldId id="289" r:id="rId25"/>
    <p:sldId id="291" r:id="rId26"/>
    <p:sldId id="295" r:id="rId27"/>
    <p:sldId id="313" r:id="rId28"/>
    <p:sldId id="314" r:id="rId29"/>
    <p:sldId id="294" r:id="rId30"/>
    <p:sldId id="296" r:id="rId31"/>
    <p:sldId id="260" r:id="rId32"/>
    <p:sldId id="292" r:id="rId33"/>
    <p:sldId id="293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266" r:id="rId50"/>
    <p:sldId id="312" r:id="rId51"/>
    <p:sldId id="315" r:id="rId52"/>
    <p:sldId id="316" r:id="rId53"/>
    <p:sldId id="317" r:id="rId54"/>
    <p:sldId id="318" r:id="rId55"/>
    <p:sldId id="319" r:id="rId56"/>
    <p:sldId id="321" r:id="rId57"/>
    <p:sldId id="322" r:id="rId58"/>
    <p:sldId id="323" r:id="rId59"/>
    <p:sldId id="324" r:id="rId60"/>
    <p:sldId id="320" r:id="rId61"/>
    <p:sldId id="265" r:id="rId62"/>
    <p:sldId id="263" r:id="rId63"/>
    <p:sldId id="264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1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9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82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9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FE4DA42-396A-41F5-A6DD-498B22CDECE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80AEC3-8C2C-4C8E-8162-DD160114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341" y="1512503"/>
            <a:ext cx="10972799" cy="2677648"/>
          </a:xfrm>
        </p:spPr>
        <p:txBody>
          <a:bodyPr/>
          <a:lstStyle/>
          <a:p>
            <a:r>
              <a:rPr lang="en-US" dirty="0"/>
              <a:t>Prediction of Accident Severity &amp; Pattern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DAYANANDA CHALLA</a:t>
            </a:r>
          </a:p>
        </p:txBody>
      </p:sp>
    </p:spTree>
    <p:extLst>
      <p:ext uri="{BB962C8B-B14F-4D97-AF65-F5344CB8AC3E}">
        <p14:creationId xmlns:p14="http://schemas.microsoft.com/office/powerpoint/2010/main" val="24396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br>
              <a:rPr lang="en-US" dirty="0"/>
            </a:br>
            <a:r>
              <a:rPr lang="en-US" dirty="0"/>
              <a:t>(numerical)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30" y="810544"/>
            <a:ext cx="6445148" cy="60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9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69" y="2801442"/>
            <a:ext cx="9525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Analysis(Categorical)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147" y="2456489"/>
            <a:ext cx="62579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9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78" y="3027070"/>
            <a:ext cx="61531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0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18" y="2978572"/>
            <a:ext cx="6276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 of collision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03" y="2238375"/>
            <a:ext cx="6181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12" y="2305050"/>
            <a:ext cx="63817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3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Limit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30" y="2228850"/>
            <a:ext cx="6038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7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of collision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34" y="58723"/>
            <a:ext cx="485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2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conditions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69" y="3431141"/>
            <a:ext cx="47910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Build a model (i.e. a classifier) to predict the severity of the accident, given the characteristics of the accident, such as driver behavior and attributes of vehicle, highway and environment characteristics. </a:t>
            </a:r>
          </a:p>
          <a:p>
            <a:r>
              <a:rPr lang="en-US" dirty="0"/>
              <a:t>Recognize the key factors that influence accident severity with the help of patterns obtained from the aforementioned data</a:t>
            </a:r>
          </a:p>
        </p:txBody>
      </p:sp>
    </p:spTree>
    <p:extLst>
      <p:ext uri="{BB962C8B-B14F-4D97-AF65-F5344CB8AC3E}">
        <p14:creationId xmlns:p14="http://schemas.microsoft.com/office/powerpoint/2010/main" val="3311920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 of collision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69" y="3359047"/>
            <a:ext cx="4886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7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930" y="2690550"/>
            <a:ext cx="5153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3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94" y="2415339"/>
            <a:ext cx="5162550" cy="41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6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or not?</a:t>
            </a:r>
          </a:p>
        </p:txBody>
      </p:sp>
    </p:spTree>
    <p:extLst>
      <p:ext uri="{BB962C8B-B14F-4D97-AF65-F5344CB8AC3E}">
        <p14:creationId xmlns:p14="http://schemas.microsoft.com/office/powerpoint/2010/main" val="362243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class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28" y="3438263"/>
            <a:ext cx="3209925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38" y="3507506"/>
            <a:ext cx="34671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  <a:p>
            <a:r>
              <a:rPr lang="en-US" dirty="0"/>
              <a:t>SMOTE with over sampling</a:t>
            </a:r>
          </a:p>
          <a:p>
            <a:r>
              <a:rPr lang="en-US" dirty="0"/>
              <a:t>Random sampling</a:t>
            </a:r>
          </a:p>
          <a:p>
            <a:r>
              <a:rPr lang="en-US" dirty="0"/>
              <a:t>SMOTE with </a:t>
            </a:r>
            <a:r>
              <a:rPr lang="en-US" dirty="0" err="1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balance after Oversampling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3" y="2613008"/>
            <a:ext cx="64389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9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balance after Random oversampling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63" y="2980582"/>
            <a:ext cx="6372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balance after SMOTE with SVM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65" y="3125248"/>
            <a:ext cx="6324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47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with PCA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694" y="2861301"/>
            <a:ext cx="56292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Multi-class classifier</a:t>
            </a:r>
          </a:p>
          <a:p>
            <a:r>
              <a:rPr lang="en-US" dirty="0"/>
              <a:t>Rules extraction</a:t>
            </a:r>
          </a:p>
        </p:txBody>
      </p:sp>
    </p:spTree>
    <p:extLst>
      <p:ext uri="{BB962C8B-B14F-4D97-AF65-F5344CB8AC3E}">
        <p14:creationId xmlns:p14="http://schemas.microsoft.com/office/powerpoint/2010/main" val="16745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with Random forest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9" y="2390624"/>
            <a:ext cx="9563100" cy="37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5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target variable into Factor</a:t>
            </a:r>
          </a:p>
          <a:p>
            <a:r>
              <a:rPr lang="en-US" dirty="0"/>
              <a:t>Remove unnecessary attributes i.e., ID</a:t>
            </a:r>
          </a:p>
          <a:p>
            <a:r>
              <a:rPr lang="en-US" dirty="0"/>
              <a:t>Convert the categorical variables into </a:t>
            </a:r>
          </a:p>
        </p:txBody>
      </p:sp>
    </p:spTree>
    <p:extLst>
      <p:ext uri="{BB962C8B-B14F-4D97-AF65-F5344CB8AC3E}">
        <p14:creationId xmlns:p14="http://schemas.microsoft.com/office/powerpoint/2010/main" val="4031120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Logistic regression</a:t>
            </a:r>
          </a:p>
          <a:p>
            <a:pPr lvl="0"/>
            <a:r>
              <a:rPr lang="en-US" dirty="0"/>
              <a:t>Random forest</a:t>
            </a:r>
          </a:p>
          <a:p>
            <a:pPr lvl="0"/>
            <a:r>
              <a:rPr lang="en-US" dirty="0"/>
              <a:t>Naive Bayes</a:t>
            </a:r>
          </a:p>
          <a:p>
            <a:pPr lvl="0"/>
            <a:r>
              <a:rPr lang="en-US" dirty="0"/>
              <a:t>Stochastic gradient</a:t>
            </a:r>
          </a:p>
          <a:p>
            <a:pPr lvl="0"/>
            <a:r>
              <a:rPr lang="en-US" dirty="0"/>
              <a:t>Linear SVC</a:t>
            </a:r>
          </a:p>
          <a:p>
            <a:pPr lvl="0"/>
            <a:r>
              <a:rPr lang="en-US" dirty="0"/>
              <a:t>Decision Tree</a:t>
            </a:r>
          </a:p>
          <a:p>
            <a:pPr lvl="0"/>
            <a:r>
              <a:rPr lang="en-US" dirty="0"/>
              <a:t>Gradian Boosting trees</a:t>
            </a:r>
          </a:p>
          <a:p>
            <a:pPr lvl="0"/>
            <a:r>
              <a:rPr lang="en-US" dirty="0"/>
              <a:t>Multilayer perceptron classifier</a:t>
            </a:r>
          </a:p>
          <a:p>
            <a:pPr lvl="0"/>
            <a:r>
              <a:rPr lang="en-US" dirty="0"/>
              <a:t>KNN classifier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tuning 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RandomizedSearchCV</a:t>
            </a:r>
            <a:endParaRPr lang="en-US" dirty="0"/>
          </a:p>
          <a:p>
            <a:pPr lvl="1"/>
            <a:r>
              <a:rPr lang="en-US" dirty="0"/>
              <a:t>Top 5 models</a:t>
            </a:r>
          </a:p>
        </p:txBody>
      </p:sp>
    </p:spTree>
    <p:extLst>
      <p:ext uri="{BB962C8B-B14F-4D97-AF65-F5344CB8AC3E}">
        <p14:creationId xmlns:p14="http://schemas.microsoft.com/office/powerpoint/2010/main" val="2288499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(Imbalanced data)</a:t>
            </a:r>
          </a:p>
        </p:txBody>
      </p:sp>
    </p:spTree>
    <p:extLst>
      <p:ext uri="{BB962C8B-B14F-4D97-AF65-F5344CB8AC3E}">
        <p14:creationId xmlns:p14="http://schemas.microsoft.com/office/powerpoint/2010/main" val="268938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scores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94" y="2357262"/>
            <a:ext cx="3685540" cy="35528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30042" y="2407430"/>
            <a:ext cx="3686325" cy="34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4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train and test error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34" y="3108951"/>
            <a:ext cx="45021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0586" y="2424739"/>
            <a:ext cx="5943600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22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(SMOTE Oversampling)</a:t>
            </a:r>
          </a:p>
        </p:txBody>
      </p:sp>
    </p:spTree>
    <p:extLst>
      <p:ext uri="{BB962C8B-B14F-4D97-AF65-F5344CB8AC3E}">
        <p14:creationId xmlns:p14="http://schemas.microsoft.com/office/powerpoint/2010/main" val="1722051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2231" y="2828968"/>
            <a:ext cx="2524125" cy="25622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50696" y="2714668"/>
            <a:ext cx="2476500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017" y="2714668"/>
            <a:ext cx="2857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9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Government Departments/Authorities like Police, R&amp;B and Transport </a:t>
            </a:r>
          </a:p>
          <a:p>
            <a:pPr lvl="1"/>
            <a:r>
              <a:rPr lang="en-US" dirty="0"/>
              <a:t>The results of analysis and modelling can be used by these Departments to take appropriate measures to reduce accident impact and thereby improve traffic safety.</a:t>
            </a:r>
          </a:p>
          <a:p>
            <a:r>
              <a:rPr lang="en-US" dirty="0"/>
              <a:t>Insurance firms</a:t>
            </a:r>
          </a:p>
          <a:p>
            <a:pPr lvl="1"/>
            <a:r>
              <a:rPr lang="en-US" dirty="0"/>
              <a:t>It is also useful to the Insurers In assessing the claims made and better underwriting as well as rate making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39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train and test error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46314" y="3000156"/>
            <a:ext cx="3867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60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72767" y="2218055"/>
            <a:ext cx="5943600" cy="46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03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(Random Oversampling)</a:t>
            </a:r>
          </a:p>
        </p:txBody>
      </p:sp>
    </p:spTree>
    <p:extLst>
      <p:ext uri="{BB962C8B-B14F-4D97-AF65-F5344CB8AC3E}">
        <p14:creationId xmlns:p14="http://schemas.microsoft.com/office/powerpoint/2010/main" val="122750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921" y="2820361"/>
            <a:ext cx="2628900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11697" y="2810836"/>
            <a:ext cx="2447925" cy="2600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2706453"/>
            <a:ext cx="2686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31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train and test error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32508" y="3233694"/>
            <a:ext cx="3676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1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08758" y="2331085"/>
            <a:ext cx="5943600" cy="45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10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(SOMTE Using </a:t>
            </a:r>
            <a:r>
              <a:rPr lang="en-US" dirty="0" err="1"/>
              <a:t>svm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8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4" y="2783684"/>
            <a:ext cx="2514600" cy="25622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73040" y="2745584"/>
            <a:ext cx="2533650" cy="2600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50" y="2745584"/>
            <a:ext cx="2676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82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train and test error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01242" y="3019425"/>
            <a:ext cx="36861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62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needed to find pruning values of models</a:t>
            </a:r>
          </a:p>
          <a:p>
            <a:r>
              <a:rPr lang="en-US" dirty="0"/>
              <a:t>SMOTE was not appropriate</a:t>
            </a:r>
          </a:p>
        </p:txBody>
      </p:sp>
    </p:spTree>
    <p:extLst>
      <p:ext uri="{BB962C8B-B14F-4D97-AF65-F5344CB8AC3E}">
        <p14:creationId xmlns:p14="http://schemas.microsoft.com/office/powerpoint/2010/main" val="58375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2" y="2741244"/>
            <a:ext cx="6638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52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74534" y="2372182"/>
            <a:ext cx="5943600" cy="42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34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(SMOTE)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77" y="2213810"/>
            <a:ext cx="9801225" cy="46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66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Results(Random Oversampling)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60" y="2065090"/>
            <a:ext cx="9686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9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62" y="1967568"/>
            <a:ext cx="9715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67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rules extraction, the levels of attributes of base vehicle data has been reduced by dropping the extra  levels. </a:t>
            </a:r>
          </a:p>
          <a:p>
            <a:r>
              <a:rPr lang="en-US" dirty="0"/>
              <a:t>For each of the attribute with more than 6 six levels, levels have been reduced to six by categorizing the common levels into one with the help of intuition.</a:t>
            </a:r>
          </a:p>
        </p:txBody>
      </p:sp>
    </p:spTree>
    <p:extLst>
      <p:ext uri="{BB962C8B-B14F-4D97-AF65-F5344CB8AC3E}">
        <p14:creationId xmlns:p14="http://schemas.microsoft.com/office/powerpoint/2010/main" val="3093392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7" y="2599407"/>
            <a:ext cx="113442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41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2416028"/>
            <a:ext cx="11627141" cy="39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5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98" y="2620076"/>
            <a:ext cx="1120927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13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52" y="2444816"/>
            <a:ext cx="4213915" cy="4211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81" y="3145539"/>
            <a:ext cx="3771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15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51" y="2449017"/>
            <a:ext cx="37623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7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66" y="2704168"/>
            <a:ext cx="4021255" cy="2569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411" y="3749865"/>
            <a:ext cx="151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</a:t>
            </a:r>
          </a:p>
          <a:p>
            <a:r>
              <a:rPr lang="en-US" dirty="0"/>
              <a:t>	8562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8186" y="5529729"/>
            <a:ext cx="151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Columns</a:t>
            </a:r>
          </a:p>
          <a:p>
            <a:r>
              <a:rPr lang="en-US" dirty="0"/>
              <a:t>	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1153" y="2502832"/>
            <a:ext cx="3800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Policing Area</a:t>
            </a:r>
          </a:p>
          <a:p>
            <a:r>
              <a:rPr lang="en-US" dirty="0"/>
              <a:t>Collision Severity</a:t>
            </a:r>
          </a:p>
          <a:p>
            <a:r>
              <a:rPr lang="en-US" dirty="0"/>
              <a:t>Weekday of Collision</a:t>
            </a:r>
          </a:p>
          <a:p>
            <a:r>
              <a:rPr lang="en-US" dirty="0"/>
              <a:t>Day of Collision</a:t>
            </a:r>
          </a:p>
          <a:p>
            <a:r>
              <a:rPr lang="en-US" dirty="0"/>
              <a:t>Month of Collision</a:t>
            </a:r>
          </a:p>
          <a:p>
            <a:r>
              <a:rPr lang="en-US" dirty="0"/>
              <a:t>Speed Limit</a:t>
            </a:r>
          </a:p>
          <a:p>
            <a:r>
              <a:rPr lang="en-US" dirty="0"/>
              <a:t>Junction Detail</a:t>
            </a:r>
          </a:p>
          <a:p>
            <a:r>
              <a:rPr lang="en-US" dirty="0"/>
              <a:t>Junction Control</a:t>
            </a:r>
          </a:p>
          <a:p>
            <a:r>
              <a:rPr lang="en-US" dirty="0"/>
              <a:t>Light Conditions</a:t>
            </a:r>
          </a:p>
          <a:p>
            <a:r>
              <a:rPr lang="en-US" dirty="0"/>
              <a:t>Weather Conditions</a:t>
            </a:r>
          </a:p>
          <a:p>
            <a:r>
              <a:rPr lang="en-US" dirty="0"/>
              <a:t>Road Surface Conditions..</a:t>
            </a:r>
            <a:r>
              <a:rPr lang="en-US" dirty="0" err="1"/>
              <a:t>etc</a:t>
            </a:r>
            <a:r>
              <a:rPr lang="en-US" dirty="0"/>
              <a:t>.,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11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Common data from </a:t>
            </a:r>
            <a:r>
              <a:rPr lang="en-US" dirty="0" err="1"/>
              <a:t>train_PHD</a:t>
            </a:r>
            <a:r>
              <a:rPr lang="en-US" dirty="0"/>
              <a:t> and </a:t>
            </a:r>
            <a:r>
              <a:rPr lang="en-US" dirty="0" err="1"/>
              <a:t>Base_Vehicle_Data_PHD</a:t>
            </a:r>
            <a:r>
              <a:rPr lang="en-US" dirty="0"/>
              <a:t> has been obtained by joining the data sets with the help of collision reference number</a:t>
            </a:r>
          </a:p>
          <a:p>
            <a:pPr lvl="0"/>
            <a:r>
              <a:rPr lang="en-US" dirty="0"/>
              <a:t>Dummify all the columns by converting them into factors</a:t>
            </a:r>
          </a:p>
          <a:p>
            <a:pPr lvl="0"/>
            <a:r>
              <a:rPr lang="en-US" dirty="0"/>
              <a:t>Aggregate the data for each level of the attributes</a:t>
            </a:r>
          </a:p>
          <a:p>
            <a:pPr lvl="0"/>
            <a:r>
              <a:rPr lang="en-US" dirty="0"/>
              <a:t>Add the dataset to train and vehicle collision </a:t>
            </a:r>
          </a:p>
          <a:p>
            <a:pPr lvl="0"/>
            <a:r>
              <a:rPr lang="en-US" dirty="0"/>
              <a:t>Convert the observations into transaction</a:t>
            </a:r>
          </a:p>
          <a:p>
            <a:pPr lvl="0"/>
            <a:r>
              <a:rPr lang="en-US" dirty="0"/>
              <a:t>Apply apriori algorithm to get the rules</a:t>
            </a:r>
          </a:p>
          <a:p>
            <a:r>
              <a:rPr lang="en-US" dirty="0"/>
              <a:t>Obtain the rules with a threshold on lift, confidence and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08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neural networks </a:t>
            </a:r>
          </a:p>
          <a:p>
            <a:r>
              <a:rPr lang="en-US" dirty="0"/>
              <a:t>Using stacking to increase the predictive power of the model</a:t>
            </a:r>
          </a:p>
          <a:p>
            <a:r>
              <a:rPr lang="en-US" dirty="0"/>
              <a:t>Find a better approach to deal with multiclass imbalance</a:t>
            </a:r>
          </a:p>
          <a:p>
            <a:r>
              <a:rPr lang="en-US" dirty="0"/>
              <a:t>Try other methods of SMOTE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3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0602" y="2967335"/>
            <a:ext cx="1750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38134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051" y="296733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26" y="2695779"/>
            <a:ext cx="4021255" cy="2569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5971" y="3741476"/>
            <a:ext cx="151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</a:t>
            </a:r>
          </a:p>
          <a:p>
            <a:r>
              <a:rPr lang="en-US" dirty="0"/>
              <a:t>	1835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3746" y="5521340"/>
            <a:ext cx="151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Columns</a:t>
            </a:r>
          </a:p>
          <a:p>
            <a:r>
              <a:rPr lang="en-US" dirty="0"/>
              <a:t>	17</a:t>
            </a:r>
          </a:p>
        </p:txBody>
      </p:sp>
    </p:spTree>
    <p:extLst>
      <p:ext uri="{BB962C8B-B14F-4D97-AF65-F5344CB8AC3E}">
        <p14:creationId xmlns:p14="http://schemas.microsoft.com/office/powerpoint/2010/main" val="306639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Validation/unseen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26" y="2695779"/>
            <a:ext cx="4021255" cy="2569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5971" y="3741476"/>
            <a:ext cx="151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</a:t>
            </a:r>
          </a:p>
          <a:p>
            <a:r>
              <a:rPr lang="en-US" dirty="0"/>
              <a:t>	1834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3746" y="5521340"/>
            <a:ext cx="151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Columns</a:t>
            </a:r>
          </a:p>
          <a:p>
            <a:r>
              <a:rPr lang="en-US" dirty="0"/>
              <a:t>	16</a:t>
            </a:r>
          </a:p>
        </p:txBody>
      </p:sp>
    </p:spTree>
    <p:extLst>
      <p:ext uri="{BB962C8B-B14F-4D97-AF65-F5344CB8AC3E}">
        <p14:creationId xmlns:p14="http://schemas.microsoft.com/office/powerpoint/2010/main" val="381051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categorical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767" y="2730342"/>
            <a:ext cx="4480458" cy="24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9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555</Words>
  <Application>Microsoft Office PowerPoint</Application>
  <PresentationFormat>Widescreen</PresentationFormat>
  <Paragraphs>129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Century Gothic</vt:lpstr>
      <vt:lpstr>Wingdings 3</vt:lpstr>
      <vt:lpstr>Ion Boardroom</vt:lpstr>
      <vt:lpstr>Prediction of Accident Severity &amp; Pattern Extraction</vt:lpstr>
      <vt:lpstr>Problem Statement</vt:lpstr>
      <vt:lpstr>Solution</vt:lpstr>
      <vt:lpstr>End users</vt:lpstr>
      <vt:lpstr>Overview of the dataset</vt:lpstr>
      <vt:lpstr>Training data</vt:lpstr>
      <vt:lpstr>Test data</vt:lpstr>
      <vt:lpstr>Validation/unseen data</vt:lpstr>
      <vt:lpstr>Exploring categorical variables</vt:lpstr>
      <vt:lpstr>Correlation Analysis (numerical)</vt:lpstr>
      <vt:lpstr>Contd..</vt:lpstr>
      <vt:lpstr>Correlation Analysis(Categorical)</vt:lpstr>
      <vt:lpstr>Weather Conditions</vt:lpstr>
      <vt:lpstr>Junction Control</vt:lpstr>
      <vt:lpstr>Hour of collision</vt:lpstr>
      <vt:lpstr>Road surface</vt:lpstr>
      <vt:lpstr>Speed Limit</vt:lpstr>
      <vt:lpstr>Day of collision</vt:lpstr>
      <vt:lpstr>Light conditions</vt:lpstr>
      <vt:lpstr>Weekday of collision</vt:lpstr>
      <vt:lpstr>Weather conditions</vt:lpstr>
      <vt:lpstr>Missing value analysis</vt:lpstr>
      <vt:lpstr>Impute or not?</vt:lpstr>
      <vt:lpstr>Distribution of class labels</vt:lpstr>
      <vt:lpstr>Handling imbalance</vt:lpstr>
      <vt:lpstr>Class balance after Oversampling</vt:lpstr>
      <vt:lpstr>Class balance after Random oversampling</vt:lpstr>
      <vt:lpstr>Class balance after SMOTE with SVM</vt:lpstr>
      <vt:lpstr>Features with PCA</vt:lpstr>
      <vt:lpstr>Features with Random forest</vt:lpstr>
      <vt:lpstr>Preprocessing Techniques</vt:lpstr>
      <vt:lpstr>Classification Models Used</vt:lpstr>
      <vt:lpstr>How to find the tuning parameters?</vt:lpstr>
      <vt:lpstr>Results (Imbalanced data)</vt:lpstr>
      <vt:lpstr>Accuracy scores</vt:lpstr>
      <vt:lpstr>Difference between train and test error</vt:lpstr>
      <vt:lpstr>Contd..</vt:lpstr>
      <vt:lpstr>Results (SMOTE Oversampling)</vt:lpstr>
      <vt:lpstr>Accuracy scores</vt:lpstr>
      <vt:lpstr>Difference between train and test error</vt:lpstr>
      <vt:lpstr>Contd..</vt:lpstr>
      <vt:lpstr>Results (Random Oversampling)</vt:lpstr>
      <vt:lpstr>Accuracy scores</vt:lpstr>
      <vt:lpstr>Difference between train and test error</vt:lpstr>
      <vt:lpstr>Contd..</vt:lpstr>
      <vt:lpstr>Results (SOMTE Using svm)</vt:lpstr>
      <vt:lpstr>Accuracy scores</vt:lpstr>
      <vt:lpstr>Difference between train and test error</vt:lpstr>
      <vt:lpstr>Challenges</vt:lpstr>
      <vt:lpstr>Contd..</vt:lpstr>
      <vt:lpstr>Results (SMOTE)</vt:lpstr>
      <vt:lpstr>Results(Random Oversampling)</vt:lpstr>
      <vt:lpstr>Contd..</vt:lpstr>
      <vt:lpstr>Rule extraction</vt:lpstr>
      <vt:lpstr>Dropping levels</vt:lpstr>
      <vt:lpstr>Contd..</vt:lpstr>
      <vt:lpstr>Contd..</vt:lpstr>
      <vt:lpstr>Contd..</vt:lpstr>
      <vt:lpstr>Contd..</vt:lpstr>
      <vt:lpstr>Process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Hackathon</dc:title>
  <dc:creator>Challa, Dayananda Reddy</dc:creator>
  <cp:lastModifiedBy>Challa, Dayananda Reddy</cp:lastModifiedBy>
  <cp:revision>101</cp:revision>
  <dcterms:created xsi:type="dcterms:W3CDTF">2017-06-17T12:56:18Z</dcterms:created>
  <dcterms:modified xsi:type="dcterms:W3CDTF">2017-09-23T06:28:17Z</dcterms:modified>
</cp:coreProperties>
</file>