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89" r:id="rId9"/>
    <p:sldId id="261" r:id="rId10"/>
    <p:sldId id="262" r:id="rId11"/>
    <p:sldId id="275" r:id="rId12"/>
    <p:sldId id="276" r:id="rId13"/>
    <p:sldId id="287" r:id="rId14"/>
    <p:sldId id="288" r:id="rId15"/>
    <p:sldId id="277" r:id="rId16"/>
    <p:sldId id="278" r:id="rId17"/>
    <p:sldId id="279" r:id="rId18"/>
    <p:sldId id="263" r:id="rId19"/>
    <p:sldId id="280" r:id="rId20"/>
    <p:sldId id="290" r:id="rId21"/>
    <p:sldId id="281" r:id="rId22"/>
    <p:sldId id="266" r:id="rId23"/>
    <p:sldId id="282" r:id="rId24"/>
    <p:sldId id="267" r:id="rId25"/>
    <p:sldId id="283" r:id="rId26"/>
    <p:sldId id="264" r:id="rId27"/>
    <p:sldId id="265" r:id="rId28"/>
    <p:sldId id="284" r:id="rId29"/>
    <p:sldId id="285" r:id="rId30"/>
    <p:sldId id="268" r:id="rId31"/>
    <p:sldId id="269" r:id="rId32"/>
    <p:sldId id="291" r:id="rId33"/>
    <p:sldId id="292" r:id="rId34"/>
    <p:sldId id="270" r:id="rId35"/>
    <p:sldId id="271" r:id="rId36"/>
    <p:sldId id="286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project.com" TargetMode="External"/><Relationship Id="rId2" Type="http://schemas.openxmlformats.org/officeDocument/2006/relationships/hyperlink" Target="http://www.python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jangopackages.com" TargetMode="External"/><Relationship Id="rId4" Type="http://schemas.openxmlformats.org/officeDocument/2006/relationships/hyperlink" Target="https://pypi.python.or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Rapid Web Development with Python/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5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(cont’d)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is to set NOT NULL on all fields.  Override by adding null = True to field definition:</a:t>
            </a:r>
          </a:p>
          <a:p>
            <a:pPr marL="0" indent="0">
              <a:buNone/>
            </a:pPr>
            <a:r>
              <a:rPr lang="en-US" dirty="0"/>
              <a:t>	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=20, null = True)</a:t>
            </a:r>
          </a:p>
          <a:p>
            <a:r>
              <a:rPr lang="en-US" dirty="0"/>
              <a:t>Relationships defined through special field types: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models.OneToOneField</a:t>
            </a:r>
            <a:r>
              <a:rPr lang="en-US" dirty="0"/>
              <a:t>(model)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models.ForeignKey</a:t>
            </a:r>
            <a:r>
              <a:rPr lang="en-US" dirty="0"/>
              <a:t>(model)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models.ManyToManyField</a:t>
            </a:r>
            <a:r>
              <a:rPr lang="en-US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400480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(</a:t>
            </a:r>
            <a:r>
              <a:rPr lang="en-US" dirty="0" err="1"/>
              <a:t>cont</a:t>
            </a:r>
            <a:r>
              <a:rPr lang="en-US" dirty="0"/>
              <a:t>’)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 Nulls in a Boolean Field?  Use </a:t>
            </a:r>
            <a:r>
              <a:rPr lang="en-US" dirty="0" err="1"/>
              <a:t>models.NullBooleanField</a:t>
            </a:r>
            <a:r>
              <a:rPr lang="en-US" dirty="0"/>
              <a:t>()</a:t>
            </a:r>
          </a:p>
          <a:p>
            <a:r>
              <a:rPr lang="en-US" dirty="0"/>
              <a:t>Set Default value with “default”:</a:t>
            </a:r>
          </a:p>
          <a:p>
            <a:pPr marL="0" indent="0">
              <a:buNone/>
            </a:pPr>
            <a:r>
              <a:rPr lang="en-US" dirty="0"/>
              <a:t> 	count = </a:t>
            </a:r>
            <a:r>
              <a:rPr lang="en-US" dirty="0" err="1"/>
              <a:t>models.IntegerField</a:t>
            </a:r>
            <a:r>
              <a:rPr lang="en-US" dirty="0"/>
              <a:t>(default = 0)</a:t>
            </a:r>
          </a:p>
          <a:p>
            <a:r>
              <a:rPr lang="en-US" dirty="0"/>
              <a:t>Use a inner Meta class to define additional options, especially useful for abstract classes:</a:t>
            </a:r>
          </a:p>
          <a:p>
            <a:pPr marL="0" indent="0">
              <a:buNone/>
            </a:pPr>
            <a:r>
              <a:rPr lang="en-US" dirty="0"/>
              <a:t>		class </a:t>
            </a:r>
            <a:r>
              <a:rPr lang="en-US" dirty="0" err="1"/>
              <a:t>TestModel</a:t>
            </a:r>
            <a:r>
              <a:rPr lang="en-US" dirty="0"/>
              <a:t>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    class Meta:</a:t>
            </a:r>
          </a:p>
          <a:p>
            <a:pPr marL="0" indent="0">
              <a:buNone/>
            </a:pPr>
            <a:r>
              <a:rPr lang="en-US" dirty="0"/>
              <a:t>                             abstract = True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model.save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 err="1"/>
              <a:t>model.delete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 err="1"/>
              <a:t>model.get_absolute_url</a:t>
            </a:r>
            <a:r>
              <a:rPr lang="en-US" dirty="0"/>
              <a:t>(self)</a:t>
            </a:r>
          </a:p>
          <a:p>
            <a:r>
              <a:rPr lang="en-US" dirty="0"/>
              <a:t>model.__</a:t>
            </a:r>
            <a:r>
              <a:rPr lang="en-US" dirty="0" err="1"/>
              <a:t>str</a:t>
            </a:r>
            <a:r>
              <a:rPr lang="en-US" dirty="0"/>
              <a:t>__(self) [Python 3]</a:t>
            </a:r>
            <a:br>
              <a:rPr lang="en-US" dirty="0"/>
            </a:br>
            <a:r>
              <a:rPr lang="en-US" dirty="0"/>
              <a:t>model.__</a:t>
            </a:r>
            <a:r>
              <a:rPr lang="en-US" dirty="0" err="1"/>
              <a:t>unicode</a:t>
            </a:r>
            <a:r>
              <a:rPr lang="en-US" dirty="0"/>
              <a:t>__(self) [Python 2]</a:t>
            </a:r>
          </a:p>
          <a:p>
            <a:r>
              <a:rPr lang="en-US" dirty="0"/>
              <a:t>Override with super(MODEL, self).save(*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9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app to INSTALLED_APPS in </a:t>
            </a:r>
            <a:r>
              <a:rPr lang="en-US" dirty="0" err="1"/>
              <a:t>settings.py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manage.py</a:t>
            </a:r>
            <a:r>
              <a:rPr lang="en-US" dirty="0"/>
              <a:t> validate </a:t>
            </a:r>
          </a:p>
          <a:p>
            <a:r>
              <a:rPr lang="en-US" dirty="0"/>
              <a:t>Run </a:t>
            </a:r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syncdb</a:t>
            </a:r>
            <a:r>
              <a:rPr lang="en-US" dirty="0"/>
              <a:t> </a:t>
            </a:r>
          </a:p>
          <a:p>
            <a:r>
              <a:rPr lang="en-US" dirty="0"/>
              <a:t>Migrations </a:t>
            </a:r>
          </a:p>
          <a:p>
            <a:pPr lvl="1"/>
            <a:r>
              <a:rPr lang="en-US" dirty="0"/>
              <a:t>Write custom script or manually handle migrations</a:t>
            </a:r>
          </a:p>
          <a:p>
            <a:pPr lvl="1"/>
            <a:r>
              <a:rPr lang="en-US" dirty="0"/>
              <a:t>Use South</a:t>
            </a:r>
          </a:p>
        </p:txBody>
      </p:sp>
    </p:spTree>
    <p:extLst>
      <p:ext uri="{BB962C8B-B14F-4D97-AF65-F5344CB8AC3E}">
        <p14:creationId xmlns:p14="http://schemas.microsoft.com/office/powerpoint/2010/main" val="281163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include a default manager called objects</a:t>
            </a:r>
          </a:p>
          <a:p>
            <a:r>
              <a:rPr lang="en-US" dirty="0"/>
              <a:t>Manager methods allow selecting all or some instances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Question.objects.all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Question.objects.get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 = 1)</a:t>
            </a:r>
            <a:br>
              <a:rPr lang="en-US" dirty="0"/>
            </a:br>
            <a:r>
              <a:rPr lang="en-US" dirty="0"/>
              <a:t>		Use try block, throws </a:t>
            </a:r>
            <a:r>
              <a:rPr lang="en-US" dirty="0" err="1"/>
              <a:t>DoesNotExist</a:t>
            </a:r>
            <a:r>
              <a:rPr lang="en-US" dirty="0"/>
              <a:t> exception if no match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Question.objects.filter</a:t>
            </a:r>
            <a:r>
              <a:rPr lang="en-US" dirty="0"/>
              <a:t>(created_date__</a:t>
            </a:r>
            <a:r>
              <a:rPr lang="en-US" dirty="0" err="1"/>
              <a:t>lt</a:t>
            </a:r>
            <a:r>
              <a:rPr lang="en-US" dirty="0"/>
              <a:t> = ‘2014-01-01’)</a:t>
            </a:r>
          </a:p>
          <a:p>
            <a:r>
              <a:rPr lang="en-US" dirty="0"/>
              <a:t>Returns </a:t>
            </a:r>
            <a:r>
              <a:rPr lang="en-US" dirty="0" err="1"/>
              <a:t>QuerySet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10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Introspecting Legacy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manage.py</a:t>
            </a:r>
            <a:r>
              <a:rPr lang="en-US" dirty="0"/>
              <a:t> </a:t>
            </a:r>
            <a:r>
              <a:rPr lang="en-US" dirty="0" err="1"/>
              <a:t>inspectdb</a:t>
            </a:r>
            <a:endParaRPr lang="en-US" dirty="0"/>
          </a:p>
          <a:p>
            <a:r>
              <a:rPr lang="en-US" dirty="0"/>
              <a:t>Cut and paste generated code into </a:t>
            </a:r>
            <a:r>
              <a:rPr lang="en-US" dirty="0" err="1"/>
              <a:t>models.py</a:t>
            </a:r>
            <a:r>
              <a:rPr lang="en-US" dirty="0"/>
              <a:t> – Easy!!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datetime</a:t>
            </a:r>
            <a:r>
              <a:rPr lang="en-US" dirty="0"/>
              <a:t> import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TimestampedModel</a:t>
            </a:r>
            <a:r>
              <a:rPr lang="en-US" dirty="0"/>
              <a:t>(</a:t>
            </a:r>
            <a:r>
              <a:rPr lang="en-US" dirty="0" err="1"/>
              <a:t>models.Model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created_datetime</a:t>
            </a:r>
            <a:r>
              <a:rPr lang="en-US" dirty="0"/>
              <a:t> = </a:t>
            </a:r>
            <a:r>
              <a:rPr lang="en-US" dirty="0" err="1"/>
              <a:t>models.DateTimeField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updated_datetime</a:t>
            </a:r>
            <a:r>
              <a:rPr lang="en-US" dirty="0"/>
              <a:t> = </a:t>
            </a:r>
            <a:r>
              <a:rPr lang="en-US" dirty="0" err="1"/>
              <a:t>models.DateTimeField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save(self,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if </a:t>
            </a:r>
            <a:r>
              <a:rPr lang="en-US" dirty="0" err="1"/>
              <a:t>self.id</a:t>
            </a:r>
            <a:r>
              <a:rPr lang="en-US" dirty="0"/>
              <a:t> </a:t>
            </a:r>
            <a:r>
              <a:rPr lang="en-US"/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self.created_datetime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updated_datetime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super(</a:t>
            </a:r>
            <a:r>
              <a:rPr lang="en-US" dirty="0" err="1"/>
              <a:t>TimestampedModel,self</a:t>
            </a:r>
            <a:r>
              <a:rPr lang="en-US" dirty="0"/>
              <a:t>).save(*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class Meta:</a:t>
            </a:r>
            <a:br>
              <a:rPr lang="en-US" dirty="0"/>
            </a:br>
            <a:r>
              <a:rPr lang="en-US" dirty="0"/>
              <a:t>        abstract = True</a:t>
            </a:r>
          </a:p>
        </p:txBody>
      </p:sp>
    </p:spTree>
    <p:extLst>
      <p:ext uri="{BB962C8B-B14F-4D97-AF65-F5344CB8AC3E}">
        <p14:creationId xmlns:p14="http://schemas.microsoft.com/office/powerpoint/2010/main" val="350072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Question(</a:t>
            </a:r>
            <a:r>
              <a:rPr lang="en-US" dirty="0" err="1"/>
              <a:t>TimestampedModel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question_text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 = 200)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self.question_text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4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vs. Class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allows two styles of views – functions or class based views</a:t>
            </a:r>
          </a:p>
          <a:p>
            <a:r>
              <a:rPr lang="en-US" dirty="0"/>
              <a:t>Functions – take a request object as the first parameter and must return a response object</a:t>
            </a:r>
          </a:p>
          <a:p>
            <a:r>
              <a:rPr lang="en-US" dirty="0"/>
              <a:t>Class based views – allow CRUD operations with minimal code.  Can inherit from multiple generic view classes (i.e. </a:t>
            </a:r>
            <a:r>
              <a:rPr lang="en-US" dirty="0" err="1"/>
              <a:t>Mixins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– Viewing a List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based:</a:t>
            </a:r>
          </a:p>
          <a:p>
            <a:pPr marL="0" indent="0">
              <a:buNone/>
            </a:pPr>
            <a:r>
              <a:rPr lang="en-US" dirty="0"/>
              <a:t>from .models import Question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 err="1"/>
              <a:t>render_to_response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question_list</a:t>
            </a:r>
            <a:r>
              <a:rPr lang="en-US" dirty="0"/>
              <a:t>(request):</a:t>
            </a:r>
            <a:br>
              <a:rPr lang="en-US" dirty="0"/>
            </a:br>
            <a:r>
              <a:rPr lang="en-US" dirty="0"/>
              <a:t>    questions = </a:t>
            </a:r>
            <a:r>
              <a:rPr lang="en-US" dirty="0" err="1"/>
              <a:t>Question.objects.all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render_to_response</a:t>
            </a:r>
            <a:r>
              <a:rPr lang="en-US" dirty="0"/>
              <a:t>(‘</a:t>
            </a:r>
            <a:r>
              <a:rPr lang="en-US" dirty="0" err="1"/>
              <a:t>question_list.html</a:t>
            </a:r>
            <a:r>
              <a:rPr lang="en-US" dirty="0"/>
              <a:t>’, {</a:t>
            </a:r>
            <a:br>
              <a:rPr lang="en-US" dirty="0"/>
            </a:br>
            <a:r>
              <a:rPr lang="en-US" dirty="0"/>
              <a:t>                                              ‘</a:t>
            </a:r>
            <a:r>
              <a:rPr lang="en-US" dirty="0" err="1"/>
              <a:t>questions’:questions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 – high performance, ability to link to C libraries for extensions</a:t>
            </a:r>
          </a:p>
          <a:p>
            <a:r>
              <a:rPr lang="en-US" dirty="0"/>
              <a:t>Interpreted script language compiled on the fly into </a:t>
            </a:r>
            <a:r>
              <a:rPr lang="en-US" dirty="0" err="1"/>
              <a:t>bytecode</a:t>
            </a:r>
            <a:endParaRPr lang="en-US" dirty="0"/>
          </a:p>
          <a:p>
            <a:r>
              <a:rPr lang="en-US" dirty="0"/>
              <a:t>Easier to read coding standards – whitespace sensitive</a:t>
            </a:r>
          </a:p>
          <a:p>
            <a:r>
              <a:rPr lang="en-US" dirty="0"/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41165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CRUD Operations with Generic Views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UpdateView</a:t>
            </a:r>
            <a:endParaRPr lang="en-US" dirty="0"/>
          </a:p>
          <a:p>
            <a:r>
              <a:rPr lang="en-US" dirty="0" err="1"/>
              <a:t>CreateView</a:t>
            </a:r>
            <a:endParaRPr lang="en-US" dirty="0"/>
          </a:p>
          <a:p>
            <a:r>
              <a:rPr lang="en-US" dirty="0"/>
              <a:t>If Model is specified, </a:t>
            </a:r>
            <a:r>
              <a:rPr lang="en-US" dirty="0" err="1"/>
              <a:t>automagically</a:t>
            </a:r>
            <a:r>
              <a:rPr lang="en-US" dirty="0"/>
              <a:t> creates a matching </a:t>
            </a:r>
            <a:r>
              <a:rPr lang="en-US" dirty="0" err="1"/>
              <a:t>ModelForm</a:t>
            </a:r>
            <a:endParaRPr lang="en-US" dirty="0"/>
          </a:p>
          <a:p>
            <a:r>
              <a:rPr lang="en-US" dirty="0"/>
              <a:t>Form will save the Model if data passes validation</a:t>
            </a:r>
          </a:p>
          <a:p>
            <a:r>
              <a:rPr lang="en-US" dirty="0"/>
              <a:t>Override </a:t>
            </a:r>
            <a:r>
              <a:rPr lang="en-US" dirty="0" err="1"/>
              <a:t>form_valid</a:t>
            </a:r>
            <a:r>
              <a:rPr lang="en-US" dirty="0"/>
              <a:t>() method to provide custom logic (</a:t>
            </a:r>
            <a:r>
              <a:rPr lang="en-US" dirty="0" err="1"/>
              <a:t>i.e</a:t>
            </a:r>
            <a:r>
              <a:rPr lang="en-US" dirty="0"/>
              <a:t> sending email or setting additional fields)</a:t>
            </a:r>
          </a:p>
        </p:txBody>
      </p:sp>
    </p:spTree>
    <p:extLst>
      <p:ext uri="{BB962C8B-B14F-4D97-AF65-F5344CB8AC3E}">
        <p14:creationId xmlns:p14="http://schemas.microsoft.com/office/powerpoint/2010/main" val="1062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– As Class Based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.models import Question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django.views.generic</a:t>
            </a:r>
            <a:r>
              <a:rPr lang="en-US" dirty="0"/>
              <a:t> import </a:t>
            </a:r>
            <a:r>
              <a:rPr lang="en-US" dirty="0" err="1"/>
              <a:t>ListView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QuestionList</a:t>
            </a:r>
            <a:r>
              <a:rPr lang="en-US" dirty="0"/>
              <a:t>(</a:t>
            </a:r>
            <a:r>
              <a:rPr lang="en-US" dirty="0" err="1"/>
              <a:t>ListView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model = Question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context_object_name</a:t>
            </a:r>
            <a:r>
              <a:rPr lang="en-US" dirty="0"/>
              <a:t> = ‘questions’   </a:t>
            </a:r>
          </a:p>
        </p:txBody>
      </p:sp>
    </p:spTree>
    <p:extLst>
      <p:ext uri="{BB962C8B-B14F-4D97-AF65-F5344CB8AC3E}">
        <p14:creationId xmlns:p14="http://schemas.microsoft.com/office/powerpoint/2010/main" val="410210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syntax:</a:t>
            </a:r>
          </a:p>
          <a:p>
            <a:pPr marL="0" indent="0">
              <a:buNone/>
            </a:pPr>
            <a:r>
              <a:rPr lang="en-US" dirty="0"/>
              <a:t>	variables = {{</a:t>
            </a:r>
            <a:r>
              <a:rPr lang="en-US" dirty="0" err="1"/>
              <a:t>variable_name</a:t>
            </a:r>
            <a:r>
              <a:rPr lang="en-US" dirty="0"/>
              <a:t>}}</a:t>
            </a:r>
          </a:p>
          <a:p>
            <a:pPr marL="0" indent="0">
              <a:buNone/>
            </a:pPr>
            <a:r>
              <a:rPr lang="en-US" dirty="0"/>
              <a:t>	template tags = {%tag%}</a:t>
            </a:r>
          </a:p>
          <a:p>
            <a:r>
              <a:rPr lang="en-US" dirty="0"/>
              <a:t>Flexible – can be used to render html, text, </a:t>
            </a:r>
            <a:r>
              <a:rPr lang="en-US" dirty="0" err="1"/>
              <a:t>csv</a:t>
            </a:r>
            <a:r>
              <a:rPr lang="en-US" dirty="0"/>
              <a:t>, email, you name it!</a:t>
            </a:r>
          </a:p>
          <a:p>
            <a:r>
              <a:rPr lang="en-US" dirty="0"/>
              <a:t>Dot notation – template engine attempts to resolve by looking for matching attributes, hashes and methods </a:t>
            </a:r>
          </a:p>
        </p:txBody>
      </p:sp>
    </p:spTree>
    <p:extLst>
      <p:ext uri="{BB962C8B-B14F-4D97-AF65-F5344CB8AC3E}">
        <p14:creationId xmlns:p14="http://schemas.microsoft.com/office/powerpoint/2010/main" val="149846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List Template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44532"/>
            <a:ext cx="8042276" cy="5132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  <a:br>
              <a:rPr lang="en-US" dirty="0"/>
            </a:b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=en&gt;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&lt;meta charset=utf-8&gt;</a:t>
            </a:r>
            <a:br>
              <a:rPr lang="en-US" dirty="0"/>
            </a:br>
            <a:r>
              <a:rPr lang="en-US" dirty="0"/>
              <a:t>&lt;title&gt;List of Questions&lt;/title&gt;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{%if questions%}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{%for q in questions%}</a:t>
            </a:r>
            <a:br>
              <a:rPr lang="en-US" dirty="0"/>
            </a:br>
            <a:r>
              <a:rPr lang="en-US" dirty="0"/>
              <a:t>&lt;li&gt;{{</a:t>
            </a:r>
            <a:r>
              <a:rPr lang="en-US" dirty="0" err="1"/>
              <a:t>q.question_text</a:t>
            </a:r>
            <a:r>
              <a:rPr lang="en-US" dirty="0"/>
              <a:t>}}&lt;/li&gt;</a:t>
            </a:r>
            <a:br>
              <a:rPr lang="en-US" dirty="0"/>
            </a:br>
            <a:r>
              <a:rPr lang="en-US" dirty="0"/>
              <a:t>{%</a:t>
            </a:r>
            <a:r>
              <a:rPr lang="en-US" dirty="0" err="1"/>
              <a:t>endfor</a:t>
            </a:r>
            <a:r>
              <a:rPr lang="en-US" dirty="0"/>
              <a:t>%}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{%else%}</a:t>
            </a:r>
            <a:br>
              <a:rPr lang="en-US" dirty="0"/>
            </a:br>
            <a:r>
              <a:rPr lang="en-US" dirty="0"/>
              <a:t>&lt;p&gt;No questions have been defined&lt;/p&gt;</a:t>
            </a:r>
            <a:br>
              <a:rPr lang="en-US" dirty="0"/>
            </a:br>
            <a:r>
              <a:rPr lang="en-US" dirty="0"/>
              <a:t>{%</a:t>
            </a:r>
            <a:r>
              <a:rPr lang="en-US" dirty="0" err="1"/>
              <a:t>endif</a:t>
            </a:r>
            <a:r>
              <a:rPr lang="en-US" dirty="0"/>
              <a:t>%}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580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routes to send </a:t>
            </a:r>
            <a:r>
              <a:rPr lang="en-US" dirty="0" err="1"/>
              <a:t>urls</a:t>
            </a:r>
            <a:r>
              <a:rPr lang="en-US" dirty="0"/>
              <a:t> to various views</a:t>
            </a:r>
          </a:p>
          <a:p>
            <a:r>
              <a:rPr lang="en-US" dirty="0"/>
              <a:t>Can use regular expressions</a:t>
            </a:r>
          </a:p>
          <a:p>
            <a:r>
              <a:rPr lang="en-US" dirty="0"/>
              <a:t>Extract parameters from a </a:t>
            </a:r>
            <a:r>
              <a:rPr lang="en-US" dirty="0" err="1"/>
              <a:t>url</a:t>
            </a:r>
            <a:r>
              <a:rPr lang="en-US" dirty="0"/>
              <a:t> and pass to the view as a named parameter:</a:t>
            </a:r>
          </a:p>
          <a:p>
            <a:pPr marL="0" indent="0">
              <a:buNone/>
            </a:pPr>
            <a:r>
              <a:rPr lang="en-US" dirty="0"/>
              <a:t>    r(‘^question/(?P&lt;</a:t>
            </a:r>
            <a:r>
              <a:rPr lang="en-US" dirty="0" err="1"/>
              <a:t>question_id</a:t>
            </a:r>
            <a:r>
              <a:rPr lang="en-US" dirty="0"/>
              <a:t>&gt;\d+)/$’,’</a:t>
            </a:r>
            <a:r>
              <a:rPr lang="en-US" dirty="0" err="1"/>
              <a:t>views.question_detail</a:t>
            </a:r>
            <a:r>
              <a:rPr lang="en-US" dirty="0"/>
              <a:t>’)</a:t>
            </a:r>
          </a:p>
          <a:p>
            <a:r>
              <a:rPr lang="en-US" dirty="0"/>
              <a:t>Extensible – </a:t>
            </a:r>
            <a:r>
              <a:rPr lang="en-US" dirty="0" err="1"/>
              <a:t>urls.py</a:t>
            </a:r>
            <a:r>
              <a:rPr lang="en-US" dirty="0"/>
              <a:t> can include additional </a:t>
            </a:r>
            <a:r>
              <a:rPr lang="en-US" dirty="0" err="1"/>
              <a:t>url</a:t>
            </a:r>
            <a:r>
              <a:rPr lang="en-US" dirty="0"/>
              <a:t> files from apps:</a:t>
            </a:r>
            <a:br>
              <a:rPr lang="en-US" dirty="0"/>
            </a:br>
            <a:r>
              <a:rPr lang="en-US" dirty="0"/>
              <a:t>    r(‘^question/’,include(</a:t>
            </a:r>
            <a:r>
              <a:rPr lang="en-US" dirty="0" err="1"/>
              <a:t>question.urls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up the Question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django.conf.urls</a:t>
            </a:r>
            <a:r>
              <a:rPr lang="en-US" dirty="0"/>
              <a:t> import patterns, </a:t>
            </a:r>
            <a:r>
              <a:rPr lang="en-US" dirty="0" err="1"/>
              <a:t>url</a:t>
            </a:r>
            <a:r>
              <a:rPr lang="en-US" dirty="0"/>
              <a:t>, include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 = patterns(‘’,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r’^questions</a:t>
            </a:r>
            <a:r>
              <a:rPr lang="en-US" dirty="0"/>
              <a:t>/$’,’</a:t>
            </a:r>
            <a:r>
              <a:rPr lang="en-US" dirty="0" err="1"/>
              <a:t>views.QuestionList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django.conf.urls</a:t>
            </a:r>
            <a:r>
              <a:rPr lang="en-US" dirty="0"/>
              <a:t> import patterns</a:t>
            </a:r>
            <a:br>
              <a:rPr lang="en-US" dirty="0"/>
            </a:br>
            <a:r>
              <a:rPr lang="en-US" dirty="0"/>
              <a:t>from views import </a:t>
            </a:r>
            <a:r>
              <a:rPr lang="en-US" dirty="0" err="1"/>
              <a:t>QuestionListView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urlpatterns</a:t>
            </a:r>
            <a:r>
              <a:rPr lang="en-US" dirty="0"/>
              <a:t> = patterns(‘’,</a:t>
            </a:r>
            <a:br>
              <a:rPr lang="en-US" dirty="0"/>
            </a:br>
            <a:r>
              <a:rPr lang="en-US" dirty="0"/>
              <a:t>        (</a:t>
            </a:r>
            <a:r>
              <a:rPr lang="en-US" dirty="0" err="1"/>
              <a:t>r’^questions</a:t>
            </a:r>
            <a:r>
              <a:rPr lang="en-US" dirty="0"/>
              <a:t>/$’,’</a:t>
            </a:r>
            <a:r>
              <a:rPr lang="en-US" dirty="0" err="1"/>
              <a:t>views.QuestionList.as_view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7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django.forms</a:t>
            </a:r>
            <a:r>
              <a:rPr lang="en-US" dirty="0"/>
              <a:t> provides a class to build HTML forms and validation.  Example: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</a:t>
            </a:r>
            <a:r>
              <a:rPr lang="en-US" dirty="0"/>
              <a:t> import forms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EditQuestionForm</a:t>
            </a:r>
            <a:r>
              <a:rPr lang="en-US" dirty="0"/>
              <a:t>(</a:t>
            </a:r>
            <a:r>
              <a:rPr lang="en-US" dirty="0" err="1"/>
              <a:t>forms.Form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question_text</a:t>
            </a:r>
            <a:r>
              <a:rPr lang="en-US" dirty="0"/>
              <a:t> = </a:t>
            </a:r>
            <a:r>
              <a:rPr lang="en-US" dirty="0" err="1"/>
              <a:t>forms.CharField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 = 200)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redundant when creating forms that work on a single model</a:t>
            </a:r>
          </a:p>
        </p:txBody>
      </p:sp>
    </p:spTree>
    <p:extLst>
      <p:ext uri="{BB962C8B-B14F-4D97-AF65-F5344CB8AC3E}">
        <p14:creationId xmlns:p14="http://schemas.microsoft.com/office/powerpoint/2010/main" val="4029532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Automatically generate a form from a model.</a:t>
            </a:r>
          </a:p>
          <a:p>
            <a:r>
              <a:rPr lang="en-US" dirty="0"/>
              <a:t>Handles saving a bound model</a:t>
            </a:r>
          </a:p>
          <a:p>
            <a:r>
              <a:rPr lang="en-US" dirty="0"/>
              <a:t>Can specify fields to be included or excluded in the form</a:t>
            </a:r>
          </a:p>
          <a:p>
            <a:r>
              <a:rPr lang="en-US" dirty="0"/>
              <a:t>Sample: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/>
              <a:t>ModelForm</a:t>
            </a:r>
            <a:br>
              <a:rPr lang="en-US" dirty="0"/>
            </a:br>
            <a:r>
              <a:rPr lang="en-US" dirty="0"/>
              <a:t>from .models import Question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QuestionForm</a:t>
            </a:r>
            <a:r>
              <a:rPr lang="en-US" dirty="0"/>
              <a:t>(</a:t>
            </a:r>
            <a:r>
              <a:rPr lang="en-US" dirty="0" err="1"/>
              <a:t>ModelForm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class Meta:</a:t>
            </a:r>
            <a:br>
              <a:rPr lang="en-US" dirty="0"/>
            </a:br>
            <a:r>
              <a:rPr lang="en-US" dirty="0"/>
              <a:t>        model = Question</a:t>
            </a:r>
            <a:br>
              <a:rPr lang="en-US" dirty="0"/>
            </a:br>
            <a:r>
              <a:rPr lang="en-US" dirty="0"/>
              <a:t>        fields = [‘</a:t>
            </a:r>
            <a:r>
              <a:rPr lang="en-US" dirty="0" err="1"/>
              <a:t>question_text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45863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ModelForm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an instance of an empty form:</a:t>
            </a:r>
            <a:br>
              <a:rPr lang="en-US" dirty="0"/>
            </a:br>
            <a:r>
              <a:rPr lang="en-US" dirty="0"/>
              <a:t>form = </a:t>
            </a:r>
            <a:r>
              <a:rPr lang="en-US" dirty="0" err="1"/>
              <a:t>QuestionForm</a:t>
            </a:r>
            <a:r>
              <a:rPr lang="en-US" dirty="0"/>
              <a:t>()</a:t>
            </a:r>
          </a:p>
          <a:p>
            <a:r>
              <a:rPr lang="en-US" dirty="0"/>
              <a:t>Create a form to update an existing instance of a model:</a:t>
            </a:r>
            <a:br>
              <a:rPr lang="en-US" dirty="0"/>
            </a:br>
            <a:r>
              <a:rPr lang="en-US" dirty="0"/>
              <a:t>    question = </a:t>
            </a:r>
            <a:r>
              <a:rPr lang="en-US" dirty="0" err="1"/>
              <a:t>Question.objects.get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 = 1)</a:t>
            </a:r>
            <a:br>
              <a:rPr lang="en-US" dirty="0"/>
            </a:br>
            <a:r>
              <a:rPr lang="en-US" dirty="0"/>
              <a:t>    form = </a:t>
            </a:r>
            <a:r>
              <a:rPr lang="en-US" dirty="0" err="1"/>
              <a:t>QuestionForm</a:t>
            </a:r>
            <a:r>
              <a:rPr lang="en-US" dirty="0"/>
              <a:t>(instance = question)</a:t>
            </a:r>
          </a:p>
          <a:p>
            <a:r>
              <a:rPr lang="en-US" dirty="0"/>
              <a:t>Pass the form into the template and use the form methods to render the form: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form.as_p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form.as_ul</a:t>
            </a:r>
            <a:br>
              <a:rPr lang="en-US" dirty="0"/>
            </a:br>
            <a:r>
              <a:rPr lang="en-US" dirty="0"/>
              <a:t>    form.&lt;</a:t>
            </a:r>
            <a:r>
              <a:rPr lang="en-US" dirty="0" err="1"/>
              <a:t>field_name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form.&lt;</a:t>
            </a:r>
            <a:r>
              <a:rPr lang="en-US" dirty="0" err="1"/>
              <a:t>field_name</a:t>
            </a:r>
            <a:r>
              <a:rPr lang="en-US" dirty="0"/>
              <a:t>&gt;.errors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&amp;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Request object encapsulate the request and provide access to a number of attributes and methods for accessing cookies, sessions, the logged in user object, meta data (</a:t>
            </a:r>
            <a:r>
              <a:rPr lang="en-US" dirty="0" err="1"/>
              <a:t>i.e</a:t>
            </a:r>
            <a:r>
              <a:rPr lang="en-US" dirty="0"/>
              <a:t> environment variables), </a:t>
            </a:r>
          </a:p>
          <a:p>
            <a:r>
              <a:rPr lang="en-US" dirty="0"/>
              <a:t>Response objects are returned to the browser.  Can set content type, content length,  response does not have to return HTML or a rendered template </a:t>
            </a:r>
          </a:p>
          <a:p>
            <a:r>
              <a:rPr lang="en-US" dirty="0"/>
              <a:t>Special response types allow for common functionality: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HttpResponeRedirect</a:t>
            </a:r>
            <a:br>
              <a:rPr lang="en-US" dirty="0"/>
            </a:br>
            <a:r>
              <a:rPr lang="en-US" dirty="0"/>
              <a:t>	Http404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HttpStreamingResponse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786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framework for perfectionists with deadlines”</a:t>
            </a:r>
          </a:p>
          <a:p>
            <a:r>
              <a:rPr lang="en-US" dirty="0"/>
              <a:t>MVC </a:t>
            </a:r>
          </a:p>
          <a:p>
            <a:r>
              <a:rPr lang="en-US" dirty="0"/>
              <a:t>Flexible template language that can be used to generate HTML, CSV, Email or any other format</a:t>
            </a:r>
          </a:p>
          <a:p>
            <a:r>
              <a:rPr lang="en-US" dirty="0"/>
              <a:t>Includes ORM that supports many databases – </a:t>
            </a:r>
            <a:r>
              <a:rPr lang="en-US" dirty="0" err="1"/>
              <a:t>Postgresql</a:t>
            </a:r>
            <a:r>
              <a:rPr lang="en-US" dirty="0"/>
              <a:t>, MySQL, Oracle, SQLite</a:t>
            </a:r>
          </a:p>
          <a:p>
            <a:r>
              <a:rPr lang="en-US" dirty="0"/>
              <a:t>Lots of extras included – middleware, </a:t>
            </a:r>
            <a:r>
              <a:rPr lang="en-US" dirty="0" err="1"/>
              <a:t>csrf</a:t>
            </a:r>
            <a:r>
              <a:rPr lang="en-US" dirty="0"/>
              <a:t> protections, sessions, caching,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46025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Extras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CRSF Middleware – enabled by default.  Include template tag in all forms:</a:t>
            </a:r>
            <a:br>
              <a:rPr lang="en-US" dirty="0"/>
            </a:br>
            <a:r>
              <a:rPr lang="en-US" dirty="0"/>
              <a:t>{%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Logging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Django’s</a:t>
            </a:r>
            <a:r>
              <a:rPr lang="en-US" dirty="0"/>
              <a:t> out of the box </a:t>
            </a:r>
            <a:r>
              <a:rPr lang="en-US" dirty="0" err="1"/>
              <a:t>Auth</a:t>
            </a:r>
            <a:r>
              <a:rPr lang="en-US" dirty="0"/>
              <a:t> system uses database authentication.</a:t>
            </a:r>
          </a:p>
          <a:p>
            <a:r>
              <a:rPr lang="en-US" dirty="0"/>
              <a:t>Changed extensively in </a:t>
            </a:r>
            <a:r>
              <a:rPr lang="en-US" dirty="0" err="1"/>
              <a:t>Django</a:t>
            </a:r>
            <a:r>
              <a:rPr lang="en-US" dirty="0"/>
              <a:t> 1.6 to allow custom User objects.</a:t>
            </a:r>
          </a:p>
          <a:p>
            <a:r>
              <a:rPr lang="en-US" dirty="0"/>
              <a:t>AUTHENTICATION_BACKENDS setting in </a:t>
            </a:r>
            <a:r>
              <a:rPr lang="en-US" dirty="0" err="1"/>
              <a:t>settings.py</a:t>
            </a:r>
            <a:r>
              <a:rPr lang="en-US" dirty="0"/>
              <a:t> allows overriding how User objects are authenticated</a:t>
            </a:r>
          </a:p>
          <a:p>
            <a:r>
              <a:rPr lang="en-US" dirty="0"/>
              <a:t>If using the Authentication middleware and </a:t>
            </a:r>
            <a:r>
              <a:rPr lang="en-US" dirty="0" err="1"/>
              <a:t>context_processors</a:t>
            </a:r>
            <a:r>
              <a:rPr lang="en-US" dirty="0"/>
              <a:t> the current user is available to code as </a:t>
            </a:r>
            <a:r>
              <a:rPr lang="en-US" dirty="0" err="1"/>
              <a:t>request.user</a:t>
            </a:r>
            <a:r>
              <a:rPr lang="en-US" dirty="0"/>
              <a:t> and {{user}} is defined in all templates</a:t>
            </a:r>
          </a:p>
        </p:txBody>
      </p:sp>
    </p:spTree>
    <p:extLst>
      <p:ext uri="{BB962C8B-B14F-4D97-AF65-F5344CB8AC3E}">
        <p14:creationId xmlns:p14="http://schemas.microsoft.com/office/powerpoint/2010/main" val="280232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</a:t>
            </a:r>
            <a:r>
              <a:rPr lang="en-US" dirty="0"/>
              <a:t>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Live in </a:t>
            </a:r>
            <a:r>
              <a:rPr lang="en-US" dirty="0" err="1"/>
              <a:t>django.contrib.auth.decorators</a:t>
            </a:r>
            <a:endParaRPr lang="en-US" dirty="0"/>
          </a:p>
          <a:p>
            <a:r>
              <a:rPr lang="en-US" dirty="0" err="1"/>
              <a:t>login_required</a:t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login_required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function_view</a:t>
            </a:r>
            <a:r>
              <a:rPr lang="en-US" dirty="0"/>
              <a:t>(request):</a:t>
            </a:r>
            <a:br>
              <a:rPr lang="en-US" dirty="0"/>
            </a:br>
            <a:r>
              <a:rPr lang="en-US" dirty="0"/>
              <a:t>	….</a:t>
            </a:r>
          </a:p>
          <a:p>
            <a:r>
              <a:rPr lang="en-US" dirty="0" err="1"/>
              <a:t>user_passes_test</a:t>
            </a:r>
            <a:r>
              <a:rPr lang="en-US" dirty="0"/>
              <a:t> (can be used with lambda functions for real power) –</a:t>
            </a:r>
            <a:br>
              <a:rPr lang="en-US" dirty="0"/>
            </a:br>
            <a:r>
              <a:rPr lang="en-US" dirty="0"/>
              <a:t>	@</a:t>
            </a:r>
            <a:r>
              <a:rPr lang="en-US" dirty="0" err="1"/>
              <a:t>user_passes_test</a:t>
            </a:r>
            <a:r>
              <a:rPr lang="en-US" dirty="0"/>
              <a:t>(lambda u: </a:t>
            </a:r>
            <a:r>
              <a:rPr lang="en-US" dirty="0" err="1"/>
              <a:t>u.is_staff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function_view</a:t>
            </a:r>
            <a:r>
              <a:rPr lang="en-US" dirty="0"/>
              <a:t>(request):</a:t>
            </a:r>
            <a:br>
              <a:rPr lang="en-US" dirty="0"/>
            </a:br>
            <a:r>
              <a:rPr lang="en-US" dirty="0"/>
              <a:t>	…</a:t>
            </a:r>
          </a:p>
          <a:p>
            <a:r>
              <a:rPr lang="en-US" dirty="0" err="1"/>
              <a:t>has_perms</a:t>
            </a:r>
            <a:r>
              <a:rPr lang="en-US" dirty="0"/>
              <a:t> – test for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02979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Decorating CBVs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is applied to the dispatch method</a:t>
            </a:r>
          </a:p>
          <a:p>
            <a:r>
              <a:rPr lang="en-US" dirty="0"/>
              <a:t>Must be converted to a </a:t>
            </a:r>
            <a:r>
              <a:rPr lang="en-US" dirty="0" err="1"/>
              <a:t>method_decorator</a:t>
            </a:r>
            <a:r>
              <a:rPr lang="en-US" dirty="0"/>
              <a:t> – use </a:t>
            </a:r>
            <a:r>
              <a:rPr lang="en-US" dirty="0" err="1"/>
              <a:t>django.utils.decorators.method_decorator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MyView</a:t>
            </a:r>
            <a:r>
              <a:rPr lang="en-US" dirty="0"/>
              <a:t>(</a:t>
            </a:r>
            <a:r>
              <a:rPr lang="en-US" dirty="0" err="1"/>
              <a:t>ListView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method_decorator</a:t>
            </a:r>
            <a:r>
              <a:rPr lang="en-US" dirty="0"/>
              <a:t>(</a:t>
            </a:r>
            <a:r>
              <a:rPr lang="en-US" dirty="0" err="1"/>
              <a:t>login_required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dispatch(self,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super(</a:t>
            </a:r>
            <a:r>
              <a:rPr lang="en-US" dirty="0" err="1"/>
              <a:t>MyView,self</a:t>
            </a:r>
            <a:r>
              <a:rPr lang="en-US" dirty="0"/>
              <a:t>).dispatch(*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31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Auth</a:t>
            </a:r>
            <a:r>
              <a:rPr lang="en-US" dirty="0"/>
              <a:t> Backend for the Bubble</a:t>
            </a:r>
          </a:p>
        </p:txBody>
      </p:sp>
      <p:pic>
        <p:nvPicPr>
          <p:cNvPr id="6" name="Picture 5" descr="https   bmi.cchmc.org svn i2b2 i2b2 bmidev python patient-activation trunk pat patient backends.py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r="55842" b="43381"/>
          <a:stretch/>
        </p:blipFill>
        <p:spPr>
          <a:xfrm>
            <a:off x="944317" y="1579172"/>
            <a:ext cx="7294034" cy="4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4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django.core.mail</a:t>
            </a:r>
            <a:r>
              <a:rPr lang="en-US" dirty="0"/>
              <a:t> includes functions and classes for handling email</a:t>
            </a:r>
          </a:p>
          <a:p>
            <a:r>
              <a:rPr lang="en-US" dirty="0"/>
              <a:t>Set EMAIL_HOST in </a:t>
            </a:r>
            <a:r>
              <a:rPr lang="en-US" dirty="0" err="1"/>
              <a:t>settings.py</a:t>
            </a:r>
            <a:r>
              <a:rPr lang="en-US" dirty="0"/>
              <a:t> to outgoing </a:t>
            </a:r>
            <a:r>
              <a:rPr lang="en-US" dirty="0" err="1"/>
              <a:t>mailserver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send_mail</a:t>
            </a:r>
            <a:r>
              <a:rPr lang="en-US" dirty="0"/>
              <a:t> for simple mail:</a:t>
            </a:r>
            <a:br>
              <a:rPr lang="en-US" dirty="0"/>
            </a:br>
            <a:r>
              <a:rPr lang="en-US" dirty="0" err="1"/>
              <a:t>send_mail</a:t>
            </a:r>
            <a:r>
              <a:rPr lang="en-US" dirty="0"/>
              <a:t>(subject, message, from, </a:t>
            </a:r>
            <a:r>
              <a:rPr lang="en-US" dirty="0" err="1"/>
              <a:t>to_emails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dirty="0" err="1"/>
              <a:t>django.template.render_to_string</a:t>
            </a:r>
            <a:r>
              <a:rPr lang="en-US" dirty="0"/>
              <a:t> to format a message using a template</a:t>
            </a:r>
          </a:p>
          <a:p>
            <a:r>
              <a:rPr lang="en-US" dirty="0"/>
              <a:t>Use </a:t>
            </a:r>
            <a:r>
              <a:rPr lang="en-US" dirty="0" err="1"/>
              <a:t>EmailMultiAlternatives</a:t>
            </a:r>
            <a:r>
              <a:rPr lang="en-US" dirty="0"/>
              <a:t> to create a text message and attach a html version as well.  </a:t>
            </a:r>
          </a:p>
        </p:txBody>
      </p:sp>
    </p:spTree>
    <p:extLst>
      <p:ext uri="{BB962C8B-B14F-4D97-AF65-F5344CB8AC3E}">
        <p14:creationId xmlns:p14="http://schemas.microsoft.com/office/powerpoint/2010/main" val="406270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>
                <a:hlinkClick r:id="rId2"/>
              </a:rPr>
              <a:t>http://www.python.org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http://www.djangoproject.com</a:t>
            </a:r>
            <a:endParaRPr lang="en-US" dirty="0"/>
          </a:p>
          <a:p>
            <a:r>
              <a:rPr lang="en-US" dirty="0"/>
              <a:t>Python Packages – </a:t>
            </a:r>
            <a:r>
              <a:rPr lang="en-US" dirty="0">
                <a:hlinkClick r:id="rId4"/>
              </a:rPr>
              <a:t>https://pypi.python.org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 Packages – </a:t>
            </a:r>
            <a:r>
              <a:rPr lang="en-US" dirty="0">
                <a:hlinkClick r:id="rId5"/>
              </a:rPr>
              <a:t>https://www.djangopackages.com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77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Concepts/Best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DRY Principle – “Don’t Repeat Yourself”</a:t>
            </a:r>
          </a:p>
          <a:p>
            <a:r>
              <a:rPr lang="en-US" dirty="0"/>
              <a:t>Fat models, thin views</a:t>
            </a:r>
          </a:p>
          <a:p>
            <a:r>
              <a:rPr lang="en-US" dirty="0"/>
              <a:t>Keep logic in templates to a minimum</a:t>
            </a:r>
          </a:p>
          <a:p>
            <a:r>
              <a:rPr lang="en-US" dirty="0"/>
              <a:t>Use small, reusable “apps” (app = python module with models, views, templates, test)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Project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django-admin.py</a:t>
            </a:r>
            <a:r>
              <a:rPr lang="en-US" dirty="0"/>
              <a:t> </a:t>
            </a:r>
            <a:r>
              <a:rPr lang="en-US" dirty="0" err="1"/>
              <a:t>startproject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&lt;PROJECT_ROOT&gt;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manage.py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&lt;PROJECT_DIR&gt;</a:t>
            </a:r>
          </a:p>
          <a:p>
            <a:pPr marL="0" indent="0">
              <a:buNone/>
            </a:pPr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settings.py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urls.py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wsgi.py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settings used by a </a:t>
            </a:r>
            <a:r>
              <a:rPr lang="en-US" dirty="0" err="1"/>
              <a:t>Django</a:t>
            </a:r>
            <a:r>
              <a:rPr lang="en-US" dirty="0"/>
              <a:t> application</a:t>
            </a:r>
          </a:p>
          <a:p>
            <a:r>
              <a:rPr lang="en-US" dirty="0"/>
              <a:t>Referenced by </a:t>
            </a:r>
            <a:r>
              <a:rPr lang="en-US" dirty="0" err="1"/>
              <a:t>wsgi.py</a:t>
            </a:r>
            <a:r>
              <a:rPr lang="en-US" dirty="0"/>
              <a:t> to bootstrap the project loading</a:t>
            </a:r>
          </a:p>
          <a:p>
            <a:r>
              <a:rPr lang="en-US" dirty="0"/>
              <a:t>Techniques for managing 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prod settings:</a:t>
            </a:r>
          </a:p>
          <a:p>
            <a:pPr lvl="1"/>
            <a:r>
              <a:rPr lang="en-US" dirty="0"/>
              <a:t>Create settings-</a:t>
            </a:r>
            <a:r>
              <a:rPr lang="en-US" dirty="0" err="1"/>
              <a:t>dev.py</a:t>
            </a:r>
            <a:r>
              <a:rPr lang="en-US" dirty="0"/>
              <a:t> and settings-</a:t>
            </a:r>
            <a:r>
              <a:rPr lang="en-US" dirty="0" err="1"/>
              <a:t>prod.py</a:t>
            </a:r>
            <a:r>
              <a:rPr lang="en-US" dirty="0"/>
              <a:t> and use </a:t>
            </a:r>
            <a:r>
              <a:rPr lang="en-US" dirty="0" err="1"/>
              <a:t>symlink</a:t>
            </a:r>
            <a:r>
              <a:rPr lang="en-US" dirty="0"/>
              <a:t> to link </a:t>
            </a:r>
            <a:r>
              <a:rPr lang="en-US" dirty="0" err="1"/>
              <a:t>settings.py</a:t>
            </a:r>
            <a:r>
              <a:rPr lang="en-US" dirty="0"/>
              <a:t> to the correct settings</a:t>
            </a:r>
          </a:p>
          <a:p>
            <a:pPr lvl="1"/>
            <a:r>
              <a:rPr lang="en-US" dirty="0"/>
              <a:t>Factor out common settings into base-</a:t>
            </a:r>
            <a:r>
              <a:rPr lang="en-US" dirty="0" err="1"/>
              <a:t>settings.py</a:t>
            </a:r>
            <a:r>
              <a:rPr lang="en-US" dirty="0"/>
              <a:t> and import. Use conditionals to load correct settings based on DEBUG or other setting</a:t>
            </a:r>
          </a:p>
        </p:txBody>
      </p:sp>
    </p:spTree>
    <p:extLst>
      <p:ext uri="{BB962C8B-B14F-4D97-AF65-F5344CB8AC3E}">
        <p14:creationId xmlns:p14="http://schemas.microsoft.com/office/powerpoint/2010/main" val="17236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69231"/>
          </a:xfrm>
        </p:spPr>
        <p:txBody>
          <a:bodyPr/>
          <a:lstStyle/>
          <a:p>
            <a:r>
              <a:rPr lang="en-US" dirty="0"/>
              <a:t>Sample Settings…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27" y="976807"/>
            <a:ext cx="8265924" cy="51933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DEBUG = True</a:t>
            </a:r>
          </a:p>
          <a:p>
            <a:pPr marL="0" indent="0">
              <a:buNone/>
            </a:pPr>
            <a:r>
              <a:rPr lang="en-US" dirty="0"/>
              <a:t>TEMPLATE_DEBUG = True</a:t>
            </a:r>
          </a:p>
          <a:p>
            <a:pPr marL="0" indent="0">
              <a:buNone/>
            </a:pPr>
            <a:r>
              <a:rPr lang="en-US" dirty="0"/>
              <a:t>ALLOWED_HOSTS = []</a:t>
            </a:r>
          </a:p>
          <a:p>
            <a:pPr marL="0" indent="0">
              <a:buNone/>
            </a:pPr>
            <a:r>
              <a:rPr lang="en-US" dirty="0"/>
              <a:t># Application definition</a:t>
            </a:r>
          </a:p>
          <a:p>
            <a:pPr marL="0" indent="0">
              <a:buNone/>
            </a:pPr>
            <a:r>
              <a:rPr lang="en-US" dirty="0"/>
              <a:t>INSTALLED_APPS = (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django.contrib.admin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django.contrib.auth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django.contrib.contenttypes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django.contrib.sessions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django.contrib.messages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django.contrib.staticfiles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modules</a:t>
            </a:r>
          </a:p>
          <a:p>
            <a:r>
              <a:rPr lang="en-US" dirty="0" err="1"/>
              <a:t>django-admin.py</a:t>
            </a:r>
            <a:r>
              <a:rPr lang="en-US" dirty="0"/>
              <a:t> </a:t>
            </a:r>
            <a:r>
              <a:rPr lang="en-US" dirty="0" err="1"/>
              <a:t>startapp</a:t>
            </a:r>
            <a:r>
              <a:rPr lang="en-US" dirty="0"/>
              <a:t> &lt;</a:t>
            </a:r>
            <a:r>
              <a:rPr lang="en-US" dirty="0" err="1"/>
              <a:t>app_name</a:t>
            </a:r>
            <a:r>
              <a:rPr lang="en-US" dirty="0"/>
              <a:t>&gt;</a:t>
            </a:r>
          </a:p>
          <a:p>
            <a:r>
              <a:rPr lang="en-US" dirty="0"/>
              <a:t>Creates stub layout:</a:t>
            </a:r>
            <a:br>
              <a:rPr lang="en-US" dirty="0"/>
            </a:br>
            <a:r>
              <a:rPr lang="en-US" dirty="0"/>
              <a:t>&lt;APP_ROOT&gt;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admin.py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models.py</a:t>
            </a:r>
            <a:br>
              <a:rPr lang="en-US" dirty="0"/>
            </a:br>
            <a:r>
              <a:rPr lang="en-US" dirty="0"/>
              <a:t>	templates (directory)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tests.py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views.py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urls.py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417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</a:t>
            </a:r>
            <a:r>
              <a:rPr lang="en-US" dirty="0" err="1"/>
              <a:t>models.py</a:t>
            </a:r>
            <a:endParaRPr lang="en-US" dirty="0"/>
          </a:p>
          <a:p>
            <a:r>
              <a:rPr lang="en-US" dirty="0"/>
              <a:t>Typically inherit from </a:t>
            </a:r>
            <a:r>
              <a:rPr lang="en-US" dirty="0" err="1"/>
              <a:t>django.db.models.Model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Model: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TestModel</a:t>
            </a:r>
            <a:r>
              <a:rPr lang="en-US" dirty="0"/>
              <a:t>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 = 20)</a:t>
            </a:r>
          </a:p>
          <a:p>
            <a:pPr marL="0" indent="0">
              <a:buNone/>
            </a:pPr>
            <a:r>
              <a:rPr lang="en-US" dirty="0"/>
              <a:t>    age = </a:t>
            </a:r>
            <a:r>
              <a:rPr lang="en-US" dirty="0" err="1"/>
              <a:t>models.IntegerField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203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958</TotalTime>
  <Words>2150</Words>
  <Application>Microsoft Office PowerPoint</Application>
  <PresentationFormat>On-screen Show (4:3)</PresentationFormat>
  <Paragraphs>195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News Gothic MT</vt:lpstr>
      <vt:lpstr>Wingdings 2</vt:lpstr>
      <vt:lpstr>Breeze</vt:lpstr>
      <vt:lpstr>Rapid Web Development with Python/Django</vt:lpstr>
      <vt:lpstr>Why Python?</vt:lpstr>
      <vt:lpstr>Introducing…Django</vt:lpstr>
      <vt:lpstr>Django Concepts/Best Practices</vt:lpstr>
      <vt:lpstr>Django Project Layout</vt:lpstr>
      <vt:lpstr>settings.py</vt:lpstr>
      <vt:lpstr>Sample Settings…</vt:lpstr>
      <vt:lpstr>Django Apps</vt:lpstr>
      <vt:lpstr>Django Models</vt:lpstr>
      <vt:lpstr>Models (cont’d) </vt:lpstr>
      <vt:lpstr>Models (cont’) </vt:lpstr>
      <vt:lpstr>Model Methods  </vt:lpstr>
      <vt:lpstr>Activating a Model</vt:lpstr>
      <vt:lpstr>Selecting Objects</vt:lpstr>
      <vt:lpstr>Introspecting Legacy Models</vt:lpstr>
      <vt:lpstr>Full Sample </vt:lpstr>
      <vt:lpstr>Full Sample (cont’d)</vt:lpstr>
      <vt:lpstr>Function vs. Class Views</vt:lpstr>
      <vt:lpstr>Sample – Viewing a List of Questions</vt:lpstr>
      <vt:lpstr>Quick CRUD Operations with Generic Views </vt:lpstr>
      <vt:lpstr>Sample – As Class Based View</vt:lpstr>
      <vt:lpstr>Django Templates</vt:lpstr>
      <vt:lpstr>Question List Template </vt:lpstr>
      <vt:lpstr>urls.py</vt:lpstr>
      <vt:lpstr>Hooking up the Question List</vt:lpstr>
      <vt:lpstr>Forms in Django</vt:lpstr>
      <vt:lpstr>ModelForms</vt:lpstr>
      <vt:lpstr>Using a ModelForm</vt:lpstr>
      <vt:lpstr>Request &amp; Response</vt:lpstr>
      <vt:lpstr>Django Extras </vt:lpstr>
      <vt:lpstr>Authentication</vt:lpstr>
      <vt:lpstr>Auth Decorators</vt:lpstr>
      <vt:lpstr>Decorating CBVs </vt:lpstr>
      <vt:lpstr>Custom Auth Backend for the Bubble</vt:lpstr>
      <vt:lpstr>Sending Email</vt:lpstr>
      <vt:lpstr>Resources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kiran kumar</cp:lastModifiedBy>
  <cp:revision>22</cp:revision>
  <dcterms:created xsi:type="dcterms:W3CDTF">2014-03-26T14:51:32Z</dcterms:created>
  <dcterms:modified xsi:type="dcterms:W3CDTF">2021-07-30T00:48:55Z</dcterms:modified>
</cp:coreProperties>
</file>