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309" r:id="rId7"/>
    <p:sldId id="31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5" r:id="rId18"/>
    <p:sldId id="296" r:id="rId19"/>
    <p:sldId id="303" r:id="rId20"/>
    <p:sldId id="307" r:id="rId21"/>
    <p:sldId id="305" r:id="rId22"/>
    <p:sldId id="325" r:id="rId23"/>
    <p:sldId id="327" r:id="rId24"/>
    <p:sldId id="339" r:id="rId25"/>
    <p:sldId id="326" r:id="rId26"/>
    <p:sldId id="330" r:id="rId27"/>
    <p:sldId id="329" r:id="rId28"/>
    <p:sldId id="333" r:id="rId29"/>
    <p:sldId id="332" r:id="rId30"/>
    <p:sldId id="328" r:id="rId31"/>
    <p:sldId id="336" r:id="rId32"/>
    <p:sldId id="335" r:id="rId33"/>
    <p:sldId id="334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F84559-830C-432D-861F-A762FD21AC46}">
          <p14:sldIdLst>
            <p14:sldId id="256"/>
            <p14:sldId id="257"/>
            <p14:sldId id="258"/>
            <p14:sldId id="259"/>
            <p14:sldId id="260"/>
            <p14:sldId id="309"/>
            <p14:sldId id="310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71"/>
            <p14:sldId id="275"/>
            <p14:sldId id="296"/>
            <p14:sldId id="303"/>
            <p14:sldId id="307"/>
            <p14:sldId id="305"/>
            <p14:sldId id="325"/>
          </p14:sldIdLst>
        </p14:section>
        <p14:section name="Untitled Section" id="{A761C2F2-7730-477B-BE67-CEAB0791D917}">
          <p14:sldIdLst>
            <p14:sldId id="327"/>
            <p14:sldId id="339"/>
            <p14:sldId id="326"/>
            <p14:sldId id="330"/>
            <p14:sldId id="329"/>
            <p14:sldId id="333"/>
            <p14:sldId id="332"/>
            <p14:sldId id="328"/>
            <p14:sldId id="336"/>
            <p14:sldId id="335"/>
            <p14:sldId id="334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310CE-F6D3-48DB-8476-EA6C96667CD9}" v="4" dt="2023-09-27T15:43:06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yanand Yadav" userId="7545252cd970e070" providerId="LiveId" clId="{D3D310CE-F6D3-48DB-8476-EA6C96667CD9}"/>
    <pc:docChg chg="undo custSel modSld">
      <pc:chgData name="Dayanand Yadav" userId="7545252cd970e070" providerId="LiveId" clId="{D3D310CE-F6D3-48DB-8476-EA6C96667CD9}" dt="2023-09-27T15:43:27.786" v="281" actId="20577"/>
      <pc:docMkLst>
        <pc:docMk/>
      </pc:docMkLst>
      <pc:sldChg chg="addSp delSp modSp mod">
        <pc:chgData name="Dayanand Yadav" userId="7545252cd970e070" providerId="LiveId" clId="{D3D310CE-F6D3-48DB-8476-EA6C96667CD9}" dt="2023-09-27T15:43:27.786" v="281" actId="20577"/>
        <pc:sldMkLst>
          <pc:docMk/>
          <pc:sldMk cId="569959998" sldId="334"/>
        </pc:sldMkLst>
        <pc:spChg chg="mod">
          <ac:chgData name="Dayanand Yadav" userId="7545252cd970e070" providerId="LiveId" clId="{D3D310CE-F6D3-48DB-8476-EA6C96667CD9}" dt="2023-09-27T15:42:38.477" v="265" actId="20577"/>
          <ac:spMkLst>
            <pc:docMk/>
            <pc:sldMk cId="569959998" sldId="334"/>
            <ac:spMk id="2" creationId="{5BDB0BF8-EFB1-6D8B-F9CC-5678838D0AEF}"/>
          </ac:spMkLst>
        </pc:spChg>
        <pc:spChg chg="add del mod">
          <ac:chgData name="Dayanand Yadav" userId="7545252cd970e070" providerId="LiveId" clId="{D3D310CE-F6D3-48DB-8476-EA6C96667CD9}" dt="2023-09-27T15:43:27.786" v="281" actId="20577"/>
          <ac:spMkLst>
            <pc:docMk/>
            <pc:sldMk cId="569959998" sldId="334"/>
            <ac:spMk id="3" creationId="{B2515696-B714-F80E-41C7-DEA5D578D330}"/>
          </ac:spMkLst>
        </pc:spChg>
        <pc:spChg chg="add del mod">
          <ac:chgData name="Dayanand Yadav" userId="7545252cd970e070" providerId="LiveId" clId="{D3D310CE-F6D3-48DB-8476-EA6C96667CD9}" dt="2023-09-27T15:43:05.034" v="267"/>
          <ac:spMkLst>
            <pc:docMk/>
            <pc:sldMk cId="569959998" sldId="334"/>
            <ac:spMk id="7" creationId="{4704762F-73FF-2B61-2E3D-645798603A1F}"/>
          </ac:spMkLst>
        </pc:spChg>
      </pc:sldChg>
      <pc:sldChg chg="addSp delSp modSp mod">
        <pc:chgData name="Dayanand Yadav" userId="7545252cd970e070" providerId="LiveId" clId="{D3D310CE-F6D3-48DB-8476-EA6C96667CD9}" dt="2023-09-27T15:41:36.611" v="242"/>
        <pc:sldMkLst>
          <pc:docMk/>
          <pc:sldMk cId="1650683693" sldId="335"/>
        </pc:sldMkLst>
        <pc:spChg chg="del">
          <ac:chgData name="Dayanand Yadav" userId="7545252cd970e070" providerId="LiveId" clId="{D3D310CE-F6D3-48DB-8476-EA6C96667CD9}" dt="2023-09-27T15:32:26.733" v="119"/>
          <ac:spMkLst>
            <pc:docMk/>
            <pc:sldMk cId="1650683693" sldId="335"/>
            <ac:spMk id="2" creationId="{B9F2AB28-BFB3-BBA1-9D6D-A8AB506535D2}"/>
          </ac:spMkLst>
        </pc:spChg>
        <pc:spChg chg="mod">
          <ac:chgData name="Dayanand Yadav" userId="7545252cd970e070" providerId="LiveId" clId="{D3D310CE-F6D3-48DB-8476-EA6C96667CD9}" dt="2023-09-27T15:39:04.816" v="218" actId="27636"/>
          <ac:spMkLst>
            <pc:docMk/>
            <pc:sldMk cId="1650683693" sldId="335"/>
            <ac:spMk id="3" creationId="{B98E3C3A-B146-4CC0-8C20-D5668BAB71CA}"/>
          </ac:spMkLst>
        </pc:spChg>
        <pc:spChg chg="add mod">
          <ac:chgData name="Dayanand Yadav" userId="7545252cd970e070" providerId="LiveId" clId="{D3D310CE-F6D3-48DB-8476-EA6C96667CD9}" dt="2023-09-27T15:41:36.611" v="242"/>
          <ac:spMkLst>
            <pc:docMk/>
            <pc:sldMk cId="1650683693" sldId="335"/>
            <ac:spMk id="7" creationId="{8821CB44-8CA8-E3AF-6BE6-40D42E931626}"/>
          </ac:spMkLst>
        </pc:spChg>
      </pc:sldChg>
      <pc:sldChg chg="modSp mod">
        <pc:chgData name="Dayanand Yadav" userId="7545252cd970e070" providerId="LiveId" clId="{D3D310CE-F6D3-48DB-8476-EA6C96667CD9}" dt="2023-09-27T15:41:03.349" v="241" actId="20577"/>
        <pc:sldMkLst>
          <pc:docMk/>
          <pc:sldMk cId="2796942920" sldId="336"/>
        </pc:sldMkLst>
        <pc:spChg chg="mod">
          <ac:chgData name="Dayanand Yadav" userId="7545252cd970e070" providerId="LiveId" clId="{D3D310CE-F6D3-48DB-8476-EA6C96667CD9}" dt="2023-09-27T15:41:03.349" v="241" actId="20577"/>
          <ac:spMkLst>
            <pc:docMk/>
            <pc:sldMk cId="2796942920" sldId="336"/>
            <ac:spMk id="2" creationId="{A8ACEB5D-004F-EE10-2742-8FFED29B7888}"/>
          </ac:spMkLst>
        </pc:spChg>
        <pc:spChg chg="mod">
          <ac:chgData name="Dayanand Yadav" userId="7545252cd970e070" providerId="LiveId" clId="{D3D310CE-F6D3-48DB-8476-EA6C96667CD9}" dt="2023-09-27T15:30:03.339" v="116" actId="404"/>
          <ac:spMkLst>
            <pc:docMk/>
            <pc:sldMk cId="2796942920" sldId="336"/>
            <ac:spMk id="3" creationId="{C29AEBA0-11BE-EEE8-A087-B696FB742CA3}"/>
          </ac:spMkLst>
        </pc:spChg>
      </pc:sldChg>
      <pc:sldChg chg="modSp mod">
        <pc:chgData name="Dayanand Yadav" userId="7545252cd970e070" providerId="LiveId" clId="{D3D310CE-F6D3-48DB-8476-EA6C96667CD9}" dt="2023-09-27T15:26:50.410" v="76" actId="27636"/>
        <pc:sldMkLst>
          <pc:docMk/>
          <pc:sldMk cId="1913088456" sldId="339"/>
        </pc:sldMkLst>
        <pc:spChg chg="mod">
          <ac:chgData name="Dayanand Yadav" userId="7545252cd970e070" providerId="LiveId" clId="{D3D310CE-F6D3-48DB-8476-EA6C96667CD9}" dt="2023-09-27T15:22:53.239" v="42" actId="108"/>
          <ac:spMkLst>
            <pc:docMk/>
            <pc:sldMk cId="1913088456" sldId="339"/>
            <ac:spMk id="2" creationId="{3AC4CFF3-F7A5-B0BA-BCAC-4C0A3F7D502D}"/>
          </ac:spMkLst>
        </pc:spChg>
        <pc:spChg chg="mod">
          <ac:chgData name="Dayanand Yadav" userId="7545252cd970e070" providerId="LiveId" clId="{D3D310CE-F6D3-48DB-8476-EA6C96667CD9}" dt="2023-09-27T15:26:50.410" v="76" actId="27636"/>
          <ac:spMkLst>
            <pc:docMk/>
            <pc:sldMk cId="1913088456" sldId="339"/>
            <ac:spMk id="3" creationId="{7EAA6BFF-7D1A-210F-9ECA-06789947B9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E84D5-96F2-4B83-941C-65DC5FCA363F}" type="datetimeFigureOut">
              <a:rPr lang="en-IN" smtClean="0"/>
              <a:t>27-09-2023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FBC0-589B-48C5-85CB-E435BF70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51556E1-1CC3-46B4-86EC-EE92B50128A8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9906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63417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9436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2387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8015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33040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FB5-4222-4D72-A1C0-2EA62EAAF6B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663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C88B-EB82-4F64-8DDE-445CC87BFB2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4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7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81B-8895-4349-A502-06A88D5B2E1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4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4FCE-F23C-44AC-A626-695D1E381D86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C30A-6BFD-40B2-8AF4-3C1FF8DCBC89}" type="datetime1">
              <a:rPr lang="en-IN" smtClean="0"/>
              <a:t>27-09-2023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8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7B7A-A19E-44F9-BC2A-6F3AF562AB53}" type="datetime1">
              <a:rPr lang="en-IN" smtClean="0"/>
              <a:t>27-09-2023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mtClean="0"/>
              <a:t>27-09-2023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31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B3A-F153-47B3-9566-B4608034D3B1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0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4D9-3183-4881-B26A-AEB4A216037E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E57DF7-6167-4339-99A2-7BD010319C1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Forms/Form_validation#what_is_form_valid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F19-6188-91B6-BEF1-8AFF61786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Campus Recruitment Training (CRT)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216B4-D8C2-4254-E242-7A2236CC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5972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b="1" dirty="0"/>
              <a:t>Web Development</a:t>
            </a:r>
          </a:p>
          <a:p>
            <a:r>
              <a:rPr lang="en-IN" sz="2000" b="1" dirty="0"/>
              <a:t>HTML + CSS + JavaScript</a:t>
            </a:r>
          </a:p>
        </p:txBody>
      </p:sp>
    </p:spTree>
    <p:extLst>
      <p:ext uri="{BB962C8B-B14F-4D97-AF65-F5344CB8AC3E}">
        <p14:creationId xmlns:p14="http://schemas.microsoft.com/office/powerpoint/2010/main" val="42469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CA79-421F-2CE5-8E6A-5A3E441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792"/>
            <a:ext cx="10515600" cy="885176"/>
          </a:xfrm>
        </p:spPr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7BD0-20D4-34E0-C71E-674D54E5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4" y="250666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URLs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An absolute URL - points to another web site 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16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1600" i="0" dirty="0">
                <a:solidFill>
                  <a:schemeClr val="accent1"/>
                </a:solidFill>
                <a:effectLst/>
              </a:rPr>
              <a:t>="http://www.example.com/image.gif")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100" i="0" dirty="0">
              <a:solidFill>
                <a:schemeClr val="accent1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Relative URLs</a:t>
            </a:r>
            <a:endParaRPr lang="en-US" sz="160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000000"/>
                </a:solidFill>
                <a:effectLst/>
              </a:rPr>
              <a:t>A relative URL - points to a file within a web site 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16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1600" i="0" dirty="0">
                <a:solidFill>
                  <a:schemeClr val="accent1"/>
                </a:solidFill>
                <a:effectLst/>
              </a:rPr>
              <a:t>="image.gif")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IN" sz="1600" b="1" dirty="0"/>
            </a:b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Use an Image as a Link</a:t>
            </a:r>
            <a:endParaRPr lang="en-IN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To use an image as a link, put the &lt;</a:t>
            </a:r>
            <a:r>
              <a:rPr lang="en-US" sz="1600" dirty="0" err="1"/>
              <a:t>img</a:t>
            </a:r>
            <a:r>
              <a:rPr lang="en-US" sz="1600" dirty="0"/>
              <a:t>&gt; tag inside the &lt;a&gt; tag: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56F6-3459-1B0B-61A2-0709663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B15-F822-43F6-9E37-54FDD6719C48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5477-A513-6067-7503-32537E0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17A3-0C53-2314-D0BB-5B6C7ED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4D7-8186-7530-E5DE-EB3172A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F906-7EC2-B901-A3B2-053771AF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396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an image:</a:t>
            </a:r>
            <a:endParaRPr lang="en-US" sz="16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</a:rPr>
              <a:t>HTML Images Syntax</a:t>
            </a:r>
          </a:p>
          <a:p>
            <a:pPr marL="0" indent="0">
              <a:buNone/>
            </a:pPr>
            <a:r>
              <a:rPr lang="en-US" sz="1600" b="0" dirty="0">
                <a:effectLst/>
              </a:rPr>
              <a:t>The HTML </a:t>
            </a:r>
            <a:r>
              <a:rPr lang="en-US" sz="1600" b="1" dirty="0">
                <a:effectLst/>
              </a:rPr>
              <a:t>&lt;</a:t>
            </a:r>
            <a:r>
              <a:rPr lang="en-US" sz="1600" b="1" dirty="0" err="1">
                <a:effectLst/>
              </a:rPr>
              <a:t>img</a:t>
            </a:r>
            <a:r>
              <a:rPr lang="en-US" sz="1600" b="1" dirty="0">
                <a:effectLst/>
              </a:rPr>
              <a:t>&gt; </a:t>
            </a:r>
            <a:r>
              <a:rPr lang="en-US" sz="1600" b="0" dirty="0">
                <a:effectLst/>
              </a:rPr>
              <a:t>tag is used to embed an image in a web page.</a:t>
            </a:r>
          </a:p>
          <a:p>
            <a:pPr marL="0" indent="0">
              <a:buNone/>
            </a:pPr>
            <a:endParaRPr lang="en-US" sz="5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</a:rPr>
              <a:t>Images are not technically inserted into a web page; images are linked to web pages. The &lt;</a:t>
            </a:r>
            <a:r>
              <a:rPr lang="en-US" sz="1600" dirty="0" err="1">
                <a:effectLst/>
              </a:rPr>
              <a:t>img</a:t>
            </a:r>
            <a:r>
              <a:rPr lang="en-US" sz="1600" dirty="0">
                <a:effectLst/>
              </a:rPr>
              <a:t>&gt; tag creates a holding space for the referenced image.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The </a:t>
            </a:r>
            <a:r>
              <a:rPr lang="en-US" sz="1600" b="1" dirty="0">
                <a:effectLst/>
              </a:rPr>
              <a:t>&lt;</a:t>
            </a:r>
            <a:r>
              <a:rPr lang="en-US" sz="1600" b="1" dirty="0" err="1">
                <a:effectLst/>
              </a:rPr>
              <a:t>img</a:t>
            </a:r>
            <a:r>
              <a:rPr lang="en-US" sz="1600" b="1" dirty="0">
                <a:effectLst/>
              </a:rPr>
              <a:t>&gt; </a:t>
            </a:r>
            <a:r>
              <a:rPr lang="en-US" sz="1600" dirty="0">
                <a:effectLst/>
              </a:rPr>
              <a:t>tag is empty, it contains attributes only, and does not have a closing tag.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The &lt;</a:t>
            </a:r>
            <a:r>
              <a:rPr lang="en-US" sz="1600" dirty="0" err="1">
                <a:effectLst/>
              </a:rPr>
              <a:t>img</a:t>
            </a:r>
            <a:r>
              <a:rPr lang="en-US" sz="1600" dirty="0">
                <a:effectLst/>
              </a:rPr>
              <a:t>&gt; tag has two required attributes:</a:t>
            </a:r>
          </a:p>
          <a:p>
            <a:pPr marL="0" indent="0" algn="just">
              <a:buNone/>
            </a:pPr>
            <a:r>
              <a:rPr lang="en-US" sz="1600" b="1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sz="1600" b="1" dirty="0">
                <a:effectLst/>
              </a:rPr>
              <a:t> </a:t>
            </a:r>
            <a:r>
              <a:rPr lang="en-US" sz="1600" dirty="0">
                <a:effectLst/>
              </a:rPr>
              <a:t>- Specifies the path to the image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alt</a:t>
            </a:r>
            <a:r>
              <a:rPr lang="en-US" sz="1600" dirty="0">
                <a:solidFill>
                  <a:srgbClr val="FF0000"/>
                </a:solidFill>
                <a:effectLst/>
              </a:rPr>
              <a:t> </a:t>
            </a:r>
            <a:r>
              <a:rPr lang="en-US" sz="1600" dirty="0">
                <a:effectLst/>
              </a:rPr>
              <a:t>- Specifies an alternate text for the image</a:t>
            </a:r>
            <a:br>
              <a:rPr lang="en-US" sz="5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EEFF-7031-CCBC-F7E4-BB4E6E6A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094-16D6-4329-8C36-6F844BB5665D}" type="datetime1">
              <a:rPr lang="en-IN" smtClean="0"/>
              <a:t>27-09-2023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42B4-322B-BBBA-73DD-B1766AF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8F1-695A-231B-FDBB-CF5FFE1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272F00-98BB-64D2-C107-56B83C54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C91A-0937-5A1B-930B-4A8831BD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81" y="2670403"/>
            <a:ext cx="10515600" cy="32985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Image border (with CSS)</a:t>
            </a:r>
          </a:p>
          <a:p>
            <a:pPr>
              <a:lnSpc>
                <a:spcPct val="200000"/>
              </a:lnSpc>
            </a:pP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images from another folder</a:t>
            </a:r>
            <a:endParaRPr lang="en-IN" sz="1600" dirty="0"/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rom another web site</a:t>
            </a:r>
          </a:p>
          <a:p>
            <a:pPr>
              <a:lnSpc>
                <a:spcPct val="200000"/>
              </a:lnSpc>
            </a:pP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a hyperlink to an image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200000"/>
              </a:lnSpc>
            </a:pPr>
            <a:endParaRPr lang="en-IN" sz="1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4ACF0-5843-7E5D-1436-6438DB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388-6AE4-441F-83C8-30E6A20C9576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60F5-CDEB-9806-9ED4-32510902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4827-8477-FF7B-9521-20B9313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B77-0428-CE57-B819-117FFD22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54FC-A0ED-DE11-7FED-401BA41E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HTML list: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ordered HTML list: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First item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Second item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Third item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5BB3-B8C8-3207-1316-9E49A11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2E2-2E7B-4B14-A5BA-270BD1571521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0153-76A9-2A35-823C-C2048AB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5CCF-1958-A795-F852-35C97F8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6484A-4E53-62D4-75A4-20F7C61B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249855"/>
              </p:ext>
            </p:extLst>
          </p:nvPr>
        </p:nvGraphicFramePr>
        <p:xfrm>
          <a:off x="1035699" y="3084071"/>
          <a:ext cx="9694505" cy="2675605"/>
        </p:xfrm>
        <a:graphic>
          <a:graphicData uri="http://schemas.openxmlformats.org/drawingml/2006/table">
            <a:tbl>
              <a:tblPr/>
              <a:tblGrid>
                <a:gridCol w="2239346">
                  <a:extLst>
                    <a:ext uri="{9D8B030D-6E8A-4147-A177-3AD203B41FA5}">
                      <a16:colId xmlns:a16="http://schemas.microsoft.com/office/drawing/2014/main" val="3032019499"/>
                    </a:ext>
                  </a:extLst>
                </a:gridCol>
                <a:gridCol w="7455159">
                  <a:extLst>
                    <a:ext uri="{9D8B030D-6E8A-4147-A177-3AD203B41FA5}">
                      <a16:colId xmlns:a16="http://schemas.microsoft.com/office/drawing/2014/main" val="997254913"/>
                    </a:ext>
                  </a:extLst>
                </a:gridCol>
              </a:tblGrid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96506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552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77067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square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1997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none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not be marked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2384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2B1B-419C-0DD0-9ECF-A176B3A7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6F27-80B1-450D-8BA4-462536D3234D}" type="datetime1">
              <a:rPr lang="en-IN" smtClean="0"/>
              <a:t>27-09-2023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9706-8EE6-E045-DBEB-4DF4FFA9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359507-79BC-1483-9DC8-062383B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B5AF92-D98F-2324-710B-B0596A24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9" y="2632705"/>
            <a:ext cx="8845420" cy="4051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Unordered HTML List - Choose List Item Marker</a:t>
            </a:r>
          </a:p>
        </p:txBody>
      </p:sp>
    </p:spTree>
    <p:extLst>
      <p:ext uri="{BB962C8B-B14F-4D97-AF65-F5344CB8AC3E}">
        <p14:creationId xmlns:p14="http://schemas.microsoft.com/office/powerpoint/2010/main" val="123904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2B901A-6EA8-25AE-2852-4DDBDBF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C92B3-3488-2784-68B2-28911BA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A38-59FA-4C75-9222-DAC45661333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7DBA-BB9A-531B-7E20-5FC32624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A2D1-6807-9DFB-8D6C-DF689DAB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373533-DCCA-FC9F-8B82-D2AC784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83647"/>
              </p:ext>
            </p:extLst>
          </p:nvPr>
        </p:nvGraphicFramePr>
        <p:xfrm>
          <a:off x="1024053" y="3045051"/>
          <a:ext cx="9601196" cy="2826846"/>
        </p:xfrm>
        <a:graphic>
          <a:graphicData uri="http://schemas.openxmlformats.org/drawingml/2006/table">
            <a:tbl>
              <a:tblPr/>
              <a:tblGrid>
                <a:gridCol w="2958857">
                  <a:extLst>
                    <a:ext uri="{9D8B030D-6E8A-4147-A177-3AD203B41FA5}">
                      <a16:colId xmlns:a16="http://schemas.microsoft.com/office/drawing/2014/main" val="3093199291"/>
                    </a:ext>
                  </a:extLst>
                </a:gridCol>
                <a:gridCol w="6642339">
                  <a:extLst>
                    <a:ext uri="{9D8B030D-6E8A-4147-A177-3AD203B41FA5}">
                      <a16:colId xmlns:a16="http://schemas.microsoft.com/office/drawing/2014/main" val="2236934262"/>
                    </a:ext>
                  </a:extLst>
                </a:gridCol>
              </a:tblGrid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00657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type="1"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07712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93523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77300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3985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479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4517E2C-B0C8-66FD-D7DA-E9BE8473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053" y="2560524"/>
            <a:ext cx="6039638" cy="435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Ordered HTML List - The Type Attribute</a:t>
            </a:r>
          </a:p>
        </p:txBody>
      </p:sp>
    </p:spTree>
    <p:extLst>
      <p:ext uri="{BB962C8B-B14F-4D97-AF65-F5344CB8AC3E}">
        <p14:creationId xmlns:p14="http://schemas.microsoft.com/office/powerpoint/2010/main" val="397794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9D2178-22F6-9331-2E76-791FC89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719B-1E0E-DA25-61C1-50364DF7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3" y="2698620"/>
            <a:ext cx="9304174" cy="28577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Nested HTML Lists (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inside list)</a:t>
            </a:r>
            <a:endParaRPr lang="en-US" sz="1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Ordered 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Unordered</a:t>
            </a:r>
          </a:p>
          <a:p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Horizontal List (with CSS</a:t>
            </a:r>
            <a:r>
              <a:rPr lang="en-US" sz="1800" b="1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9227A-38A7-B548-5EDC-534F6FE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BFD-7F92-4269-9CE2-439A2AAB489F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776-4A2C-87EC-3FF3-A6286D9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B344-0234-0675-BDA3-952FE9F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0D7-021A-0C38-1FAF-EE2ED3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7. Tables: Creating tables and formatting data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059B-DD0C-2DCC-5C52-B4A61B9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HTML Table</a:t>
            </a:r>
            <a:endParaRPr lang="en-IN" sz="1800" dirty="0"/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right-align a table (with CSS)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background-color to a table (with CSS)</a:t>
            </a:r>
          </a:p>
          <a:p>
            <a:r>
              <a:rPr lang="en-US" sz="20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padding to a table (with CSS)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 table width (with CSS)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define table cells that span more than one row or one column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20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6FC8-9939-C264-FACD-B750747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4DF2-A776-40C9-92DA-1743D20898F1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1E00-69B5-DE26-6B62-A9D2037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9DFE-5316-3387-90B3-7AAC04A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3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129FC0E-965B-E415-F973-A879CBFB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77AF-16DF-F220-A2F5-58811E8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7611-B585-185C-DCC6-FBC9D6C4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95D3-C66D-F716-1336-8F51C7A5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18</a:t>
            </a:fld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DFD0D7-DB7E-E41E-B87F-D82029F4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6" y="2169513"/>
            <a:ext cx="10182812" cy="3829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3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&lt;input&gt;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&lt;label&gt; and </a:t>
            </a:r>
            <a:r>
              <a:rPr kumimoji="0" lang="en-US" altLang="en-US" i="0" u="sng" strike="noStrike" cap="none" normalizeH="0" baseline="0" dirty="0">
                <a:ln>
                  <a:noFill/>
                </a:ln>
                <a:effectLst/>
              </a:rPr>
              <a:t>for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attribute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&lt;select&gt; and &lt;option&gt;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textarea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&lt;button&gt;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fieldset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&gt; and &lt;legend&gt;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type="button"&gt;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type="checkbox"&gt;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</a:t>
            </a:r>
            <a:r>
              <a:rPr lang="en-IN" sz="1800" dirty="0" err="1"/>
              <a:t>color</a:t>
            </a:r>
            <a:r>
              <a:rPr lang="en-IN" sz="1800" dirty="0"/>
              <a:t>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type="date"&gt;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type="email"&gt;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type="file"&gt;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type="hidden"&gt;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type="image"&gt;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type="month"&gt;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type="number"&gt;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type="password"&gt;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type="radio"&gt;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type="range"&gt;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type="reset"&gt;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type="search"&gt;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type="submit"&gt;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type="text"&gt;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type="time"&gt;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&lt;input type="week"&gt;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33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3FFF-A054-BAB5-A8CD-278C3ECD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78E50E-6139-CB4B-BB59-AA765706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100" b="1" dirty="0">
                <a:solidFill>
                  <a:srgbClr val="1B1B1B"/>
                </a:solidFill>
                <a:latin typeface="Inter"/>
                <a:hlinkClick r:id="rId2"/>
              </a:rPr>
              <a:t>F</a:t>
            </a:r>
            <a:r>
              <a:rPr lang="en-US" sz="3100" b="1" i="0" u="none" strike="noStrike" dirty="0">
                <a:solidFill>
                  <a:srgbClr val="1B1B1B"/>
                </a:solidFill>
                <a:effectLst/>
                <a:latin typeface="Inter"/>
                <a:hlinkClick r:id="rId2"/>
              </a:rPr>
              <a:t>orm validation?</a:t>
            </a:r>
            <a:endParaRPr lang="en-US" sz="3100" b="1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"This field is required" (You can't leave this field blank).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your phone number in the format xxx-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xxxx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 (A specific data format is required for it to be considered valid).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a valid email address" (the data you entered is not in the right format).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"Your password needs to be between 8 and 30 characters long and contain one uppercase letter, one symbol, and a number." (A very specific data format is required for your data).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E2-525F-1FDA-48DC-BA28AD6D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9F7C-004F-2C43-8399-95A74B5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3B3C-1502-F498-F3E3-B8A0FF1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9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9F01-FFC7-1A7E-04D8-E100FF4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9C24-E8DA-B24F-3691-9AB9B816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7F3A-9FB4-9C6D-596D-C5A8D08A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F0-9B0D-4316-961F-B701BB1F4D84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3A88-F040-A7F2-13A4-16C2160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BAE5-F2D9-F5EF-48AA-F3240F94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4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067483-7569-6EAB-4A6F-D583A916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98CB-CBC7-E179-FE1B-A49EB876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Inter"/>
              </a:rPr>
              <a:t>Why we need to validate a form: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B1B1B"/>
                </a:solidFill>
                <a:effectLst/>
                <a:latin typeface="Inter"/>
              </a:rPr>
              <a:t>We want to get the right data, in the right format.</a:t>
            </a:r>
            <a:r>
              <a:rPr lang="en-US" sz="32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F612-E9F0-3829-B5EA-E4A86B3B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A06-FBB7-5B29-81EE-BD6B7F25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74FB-473D-89B5-977C-F9513F8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80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49C6C7A-ACC0-D380-45F1-EF01F61D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3BBC55-9CB6-AF48-564F-FF220B62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800" b="1" i="0" dirty="0">
                <a:solidFill>
                  <a:srgbClr val="1B1B1B"/>
                </a:solidFill>
                <a:effectLst/>
                <a:latin typeface="Inter"/>
              </a:rPr>
              <a:t>Built-in form validation</a:t>
            </a:r>
            <a:r>
              <a:rPr lang="en-US" sz="58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r</a:t>
            </a: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equired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   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type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pattern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min, max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minlength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, </a:t>
            </a: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maxlength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  <a:endParaRPr lang="en-US" sz="4600" b="0" i="0" dirty="0">
              <a:solidFill>
                <a:srgbClr val="1B1B1B"/>
              </a:solidFill>
              <a:effectLst/>
              <a:latin typeface="Inte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AE85-3532-E3E4-3916-53B1994E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0FCE-D350-D2AD-9006-41B2726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570D-F659-A798-55F1-7C83427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3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200A-1E2E-F670-9EE6-150AC058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10. Multimedia: Audio and video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2AD5-F322-95A5-FA36-21789757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&lt;video&gt; in a webpage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"video/mov_bbb.mp4"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&lt;audio&gt; in a webpage</a:t>
            </a: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"audio/horse.mp3"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&lt;</a:t>
            </a:r>
            <a:r>
              <a:rPr lang="en-IN" b="0" dirty="0" err="1">
                <a:effectLst/>
                <a:latin typeface="Consolas" panose="020B0609020204030204" pitchFamily="49" charset="0"/>
              </a:rPr>
              <a:t>iframe</a:t>
            </a:r>
            <a:r>
              <a:rPr lang="en-IN" b="0" dirty="0">
                <a:effectLst/>
                <a:latin typeface="Consolas" panose="020B0609020204030204" pitchFamily="49" charset="0"/>
              </a:rPr>
              <a:t>&gt; in a webpage</a:t>
            </a:r>
            <a:endParaRPr lang="en-IN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"500“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"https://www.youtube.com/embed/tgbNymZ7vqY"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iframe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B367-39EF-EB84-6502-3CD089AC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4790-5197-280C-A1FE-20928D22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CD50-CFEC-1498-7F89-832DA4E5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7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79C3-53CC-FCD2-8732-954F47B9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z="2000" smtClean="0"/>
              <a:t>27-09-2023</a:t>
            </a:fld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D60AF-EC8B-7FB2-6B0F-4C95D2FA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5127" y="6356350"/>
            <a:ext cx="6484775" cy="365125"/>
          </a:xfrm>
        </p:spPr>
        <p:txBody>
          <a:bodyPr/>
          <a:lstStyle/>
          <a:p>
            <a:r>
              <a:rPr lang="en-US" sz="2000" dirty="0"/>
              <a:t>Campus Recruitment Training (HTML, CSS, 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C508-4E10-3FE0-59C1-1E20EAD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z="2000" smtClean="0"/>
              <a:t>23</a:t>
            </a:fld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45FE6-FE34-6FCF-1A54-47B8A1B0C7E1}"/>
              </a:ext>
            </a:extLst>
          </p:cNvPr>
          <p:cNvSpPr txBox="1"/>
          <p:nvPr/>
        </p:nvSpPr>
        <p:spPr>
          <a:xfrm>
            <a:off x="2080726" y="2692770"/>
            <a:ext cx="831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0070C0"/>
                </a:solidFill>
              </a:rPr>
              <a:t>Cascading Style Sheets (CSS)</a:t>
            </a:r>
            <a:endParaRPr lang="en-IN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CFF3-F7A5-B0BA-BCAC-4C0A3F7D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76858"/>
            <a:ext cx="9601196" cy="1303867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</a:t>
            </a:r>
            <a:r>
              <a:rPr lang="en-IN" sz="2800" b="1" kern="0" dirty="0">
                <a:solidFill>
                  <a:srgbClr val="222222"/>
                </a:solidFill>
                <a:latin typeface="Arial" panose="020B0604020202020204" pitchFamily="34" charset="0"/>
              </a:rPr>
              <a:t>: Syntax and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6BFF-7D1A-210F-9ECA-06789947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What is CSS</a:t>
            </a:r>
            <a:endParaRPr lang="en-IN" sz="16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are to be displayed on screen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/>
              <a:t>CSS Saves a Lot of Work!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The style definitions are normally saved in external .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files.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With an external stylesheet file, you can change the look of an entire website by changing just one file!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b="1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E51A2-310E-3E3C-C978-6129B29C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66BD5-6CEF-5338-8251-0AE7B349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7915A-09F5-CE78-E562-ADC083BC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88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F209-806F-51FB-B65F-217684B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Syntax</a:t>
            </a:r>
            <a:endParaRPr lang="en-IN" sz="6000" b="1" dirty="0">
              <a:solidFill>
                <a:srgbClr val="0070C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977A59-A0B2-8267-BC79-8145BDDD3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378" t="30308" r="42803" b="42674"/>
          <a:stretch/>
        </p:blipFill>
        <p:spPr>
          <a:xfrm>
            <a:off x="1295401" y="2509935"/>
            <a:ext cx="9601197" cy="32044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7625-983E-7947-91F6-DFA3BC1A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25EE-8C9B-EAEE-752B-14C05ED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8B1D-C00C-4614-0DAB-1354983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5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ACB71FF-EE25-8795-7C3E-669FB524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2D1-4678-64F4-E74A-0C35AF39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5" y="2491273"/>
            <a:ext cx="10274560" cy="3384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Simple selectors (select elements based on name, id, class)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IN" sz="1800" b="1" dirty="0"/>
              <a:t>Based on </a:t>
            </a:r>
            <a:r>
              <a:rPr lang="en-IN" sz="1800" b="1" dirty="0">
                <a:highlight>
                  <a:srgbClr val="FFFF00"/>
                </a:highlight>
              </a:rPr>
              <a:t>name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1" dirty="0"/>
              <a:t>Based on </a:t>
            </a:r>
            <a:r>
              <a:rPr lang="en-IN" sz="1800" b="1" dirty="0">
                <a:highlight>
                  <a:srgbClr val="FFFF00"/>
                </a:highlight>
              </a:rPr>
              <a:t>id </a:t>
            </a:r>
          </a:p>
          <a:p>
            <a:pPr marL="0" indent="0">
              <a:buNone/>
            </a:pPr>
            <a:endParaRPr lang="en-IN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b="1" dirty="0">
                <a:solidFill>
                  <a:srgbClr val="000000"/>
                </a:solidFill>
              </a:rPr>
              <a:t>Based on </a:t>
            </a:r>
            <a:r>
              <a:rPr lang="en-IN" sz="1800" b="1" dirty="0">
                <a:solidFill>
                  <a:srgbClr val="000000"/>
                </a:solidFill>
                <a:highlight>
                  <a:srgbClr val="FFFF00"/>
                </a:highlight>
              </a:rPr>
              <a:t>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958E-5BF5-769D-4EBD-6DC0CEF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AD75-DB76-20F1-0282-7C23958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CEBA-7C71-C728-722C-C8170814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6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51C814-2414-8D04-6A8F-ABCC1F75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3942-C622-7B31-4FCB-12E4158C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/>
              <a:t>2. Combinator selectors 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descendant selector (space):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34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selector (&gt;):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&gt;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2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adjacent sibling selector (+):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+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6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7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general sibling selector (~):</a:t>
            </a:r>
            <a:r>
              <a:rPr lang="en-US" sz="16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3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~ p 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3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3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3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sz="17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sz="22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D15F-0AEA-2085-9F5C-3CE9D95D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D0F9-3DEC-C694-A516-36C7781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DFD0-8D5E-CCA2-6D20-3BCCF6DA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0C3A-E935-24AA-D50D-7CC4AC40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E0CD-9D99-21A5-A897-9154F4B3D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72612"/>
            <a:ext cx="9601196" cy="3496388"/>
          </a:xfrm>
        </p:spPr>
        <p:txBody>
          <a:bodyPr numCol="1"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3. Pseudo-class selectors</a:t>
            </a:r>
          </a:p>
          <a:p>
            <a:pPr marL="0" indent="0">
              <a:buNone/>
            </a:pPr>
            <a:endParaRPr lang="en-IN" sz="2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5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Anchor Pseudo-classes</a:t>
            </a:r>
          </a:p>
          <a:p>
            <a:pPr marL="0" indent="0">
              <a:buNone/>
            </a:pP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a:hover 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			    </a:t>
            </a:r>
            <a:r>
              <a:rPr lang="en-IN" sz="5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#FF00FF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56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5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Hover on &lt;div&gt;</a:t>
            </a:r>
          </a:p>
          <a:p>
            <a:pPr marL="0" indent="0">
              <a:buNone/>
            </a:pP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5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IN" sz="5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	    background-</a:t>
            </a:r>
            <a:r>
              <a:rPr lang="en-IN" sz="5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5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5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5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AE5F-E4C5-7687-C728-8F5C1ADC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AE99-1976-C877-26C2-1010597D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C9EF-C61A-0748-8008-A9DBC69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41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3DCD91-1209-845E-27F6-3F8982FB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CE6C-E43B-EE4B-B285-12B72404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1" dirty="0"/>
              <a:t>4</a:t>
            </a:r>
            <a:r>
              <a:rPr lang="en-US" dirty="0"/>
              <a:t>. </a:t>
            </a:r>
            <a:r>
              <a:rPr lang="en-US" b="1" dirty="0"/>
              <a:t>Pseudo-elements selectors 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1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7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::first-line Pseudo-element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p::first-line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		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font-variant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small-caps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60000"/>
              </a:lnSpc>
              <a:buNone/>
            </a:pP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10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         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17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::first-letter Pseudo-element</a:t>
            </a:r>
            <a:endParaRPr lang="en-IN" sz="13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7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p::first-letter 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    color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7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xx-large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9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7432-5866-FDFE-4AE3-57C42BB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303C-7BA8-D786-ADC3-ADE9E06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F2CE-4A4B-0823-C505-7EAD4D3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6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269E-A64B-AC19-64FB-0CD2ECAE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7BC2-5D16-2C43-A887-EFB84A58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 (Home Page)</a:t>
            </a:r>
            <a:endParaRPr lang="en-US" sz="20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F14E-A404-F25F-9DD8-23731E4E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C54E-6FF7-44ED-A857-9CFE625E9370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8D3C-E148-4431-3E9C-D9AD81E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BAC7-D1DE-E9CF-6675-A51B3FA2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3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48D2-5460-B299-658B-E3CD73B7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selectors</a:t>
            </a:r>
            <a:endParaRPr lang="en-IN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536D-21CE-74D1-808B-EFCB7AAE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b="1" dirty="0"/>
              <a:t>5. Attribute selectors</a:t>
            </a:r>
          </a:p>
          <a:p>
            <a:pPr marL="0" indent="0">
              <a:buNone/>
            </a:pPr>
            <a:r>
              <a:rPr lang="en-IN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Styling Forms</a:t>
            </a:r>
            <a:endParaRPr lang="en-IN" sz="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input[type="text"]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margin-bottom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200" dirty="0"/>
            </a:br>
            <a:br>
              <a:rPr lang="en-IN" sz="1200" dirty="0"/>
            </a:br>
            <a:endParaRPr lang="en-IN" sz="1200" dirty="0"/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endParaRPr lang="en-IN" sz="1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IN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input[type="button"] 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120px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35px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400" b="1" dirty="0"/>
          </a:p>
          <a:p>
            <a:pPr marL="0" indent="0">
              <a:buNone/>
            </a:pPr>
            <a:endParaRPr lang="en-IN" sz="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6E2C-86E2-29C3-2165-A95D5614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ADFD-F4B1-B3AD-67FC-FEF3D424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2DC-609E-E791-B23F-AC10EC3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993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EB5D-004F-EE10-2742-8FFED29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How to add CSS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EBA0-11BE-EEE8-A087-B696FB74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Three Ways to Insert CSS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67B9-62A8-E51B-6724-91CBF87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A532-1B36-FFE9-64E0-905BC28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E29B-699B-B808-4CEB-16B8DB8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3C3A-B146-4CC0-8C20-D5668BAB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US" sz="23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Multiple Style Sheets</a:t>
            </a:r>
          </a:p>
          <a:p>
            <a:pPr>
              <a:lnSpc>
                <a:spcPct val="170000"/>
              </a:lnSpc>
            </a:pPr>
            <a:r>
              <a:rPr lang="en-US" sz="1900" dirty="0">
                <a:solidFill>
                  <a:srgbClr val="000000"/>
                </a:solidFill>
                <a:latin typeface="Segoe UI" panose="020B0502040204020203" pitchFamily="34" charset="0"/>
              </a:rPr>
              <a:t>If some properties have been defined for the same selector (element) in different style sheets, the value from the last read style sheet will be used. </a:t>
            </a:r>
          </a:p>
          <a:p>
            <a:pPr marL="0" indent="0">
              <a:buNone/>
            </a:pPr>
            <a:endParaRPr lang="en-IN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23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Cascading Order</a:t>
            </a:r>
          </a:p>
          <a:p>
            <a:r>
              <a:rPr lang="en-US" sz="19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style (inside an HTML element)</a:t>
            </a:r>
          </a:p>
          <a:p>
            <a:r>
              <a:rPr lang="en-US" sz="19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External and internal style sheets (in the head section)</a:t>
            </a:r>
          </a:p>
          <a:p>
            <a:r>
              <a:rPr lang="en-US" sz="19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Browser default</a:t>
            </a:r>
          </a:p>
          <a:p>
            <a:endParaRPr lang="en-US" sz="19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So, an inline style has the highest priority, and will override external and internal styles and browser defaults.</a:t>
            </a:r>
            <a:endParaRPr lang="en-IN" sz="190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88A6-C924-E2A4-366C-4132CA90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FDBC-929E-D1F0-2ED4-A9C8EB84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253-B993-1685-49DC-9BE78B2B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32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21CB44-8CA8-E3AF-6BE6-40D42E93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82663"/>
            <a:ext cx="9601200" cy="1303337"/>
          </a:xfrm>
        </p:spPr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How to add CSS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0683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0BF8-EFB1-6D8B-F9CC-5678838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</a:t>
            </a:r>
            <a:r>
              <a:rPr lang="en-IN" sz="2800" b="1" kern="0" dirty="0">
                <a:solidFill>
                  <a:srgbClr val="0070C0"/>
                </a:solidFill>
                <a:latin typeface="Arial" panose="020B0604020202020204" pitchFamily="34" charset="0"/>
              </a:rPr>
              <a:t>CSS Comments</a:t>
            </a:r>
            <a:br>
              <a:rPr lang="en-IN" sz="2800" b="1" kern="0" dirty="0">
                <a:solidFill>
                  <a:srgbClr val="0070C0"/>
                </a:solidFill>
                <a:latin typeface="Arial" panose="020B0604020202020204" pitchFamily="34" charset="0"/>
              </a:rPr>
            </a:br>
            <a:endParaRPr lang="en-IN" sz="2800" b="1" kern="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5696-B714-F80E-41C7-DEA5D57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CSS Comments</a:t>
            </a:r>
            <a:endParaRPr lang="en-US" dirty="0"/>
          </a:p>
          <a:p>
            <a:r>
              <a:rPr lang="en-US" dirty="0"/>
              <a:t>Comments are used to explain the code, and may help when you edit the source code at a later date.</a:t>
            </a:r>
          </a:p>
          <a:p>
            <a:r>
              <a:rPr lang="en-US" dirty="0"/>
              <a:t>Comments are ignored by </a:t>
            </a:r>
            <a:r>
              <a:rPr lang="en-US"/>
              <a:t>browsers.</a:t>
            </a:r>
            <a:endParaRPr lang="en-US" dirty="0"/>
          </a:p>
          <a:p>
            <a:r>
              <a:rPr lang="en-US" dirty="0"/>
              <a:t>A CSS comment is placed inside the &lt;style&gt; element, and starts with /* and ends with */: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0D5A-EBB5-BAE2-FFBB-5FAFF513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E383-7932-A7A4-A658-45C71ABE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53FA-E2CE-B9EE-14E7-B56FD94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59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A6656B-DED1-2D9B-C7B4-DFB16C54E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7C35-FC2D-7682-2012-828850EB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Names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by using a color name:</a:t>
            </a:r>
          </a:p>
          <a:p>
            <a:endParaRPr lang="en-US" sz="2400" b="0" i="0" dirty="0">
              <a:solidFill>
                <a:srgbClr val="FFFFFF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background color for HTML elements:</a:t>
            </a:r>
          </a:p>
          <a:p>
            <a:pPr marL="0" indent="0" algn="l">
              <a:buNone/>
            </a:pPr>
            <a:endParaRPr lang="en-US" sz="2400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text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7B36-957A-42D9-D7C2-BD9CE99C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17AA-346B-8BA2-EB1D-FEED51F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C221-6A1B-1EDC-A9E6-2F0327DE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93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5A97DB7-3D8D-B81D-72FB-BFE64FF0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C11D-7057-8D27-A191-7CCF844F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 Color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borders: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 Values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colors can also be specified using RGB values, HEX values, HSL values, RGBA values, and HSLA values.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B001-5518-BF01-8755-29855079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CCD0-8B18-C6FE-BCC0-E7E00E95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B58F-3154-4B70-7E60-75E9178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26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7FB9B73-4455-4761-A98A-F61C740C4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3907-DB5E-8C0C-91BC-2A324F9E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RGB and RGBA Colors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 color value represents RED, GREEN, and BLUE light sources.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RGBA color value is an extension of RGB with an Alpha channel (opacity).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parameter (red, green, and blue) defines the intensity of the color with a value between 0 and 255.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means that there are 256 x 256 x 256 = 16777216 possible colors!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(255, 0, 0) is displayed as red, because red is set to its highest value (255), and the other two (green and blue) are set to 0.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0B55-707E-E8C5-B8A6-FAF9F2D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1AE2-F2EB-7BDB-FF61-221ECA4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608D-0E52-997A-3BD0-C22E636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34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EC88736-AFBC-911D-5718-3B96038D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456-6E21-2A10-4F41-ABF8859C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using equal values for all three parameters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RGBA Color Values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RGBA color values are an extension of RGB color values with an 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Verdana" panose="020B0604030504040204" pitchFamily="34" charset="0"/>
              </a:rPr>
              <a:t>Alpha channel - which specifies the opacity for a color.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An RGBA color value is specified with: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blue, alpha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BA4-5DB4-4D31-1B22-98DDD7A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92D6-CAA3-A0D6-8119-32F3CDEF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395-1413-CFF1-518A-3177DC0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264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13F5A4B-EBEA-9856-20D3-A935A4C8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13. Working with Colors: Color values and color schemes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E0F3-2741-5106-8E6F-6BCDF445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2285999"/>
            <a:ext cx="10515600" cy="4591017"/>
          </a:xfrm>
        </p:spPr>
        <p:txBody>
          <a:bodyPr>
            <a:norm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HEX Color Values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using a hexadecimal value in the form: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  <a:endParaRPr lang="en-US" sz="18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(red), gg (green) and bb (blue) are hexadecimal values between 00 and ff (same as decimal 0-255).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#ff0000 is displayed as red, because red is set to its highest value (ff), and the other two (green and blue) are set to 00.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27B1-022F-4C74-2030-48A9BC7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61CC-6C95-79EA-D8C5-BC3FA2EB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5DC3-DC4A-BB3F-321E-68877A9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90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0E5AC80-89C4-78B6-FCB0-7674D416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485-1B35-F6DA-5509-EC8A13C1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HSL Color Values</a:t>
            </a:r>
          </a:p>
          <a:p>
            <a:pPr marL="0" indent="0">
              <a:buNone/>
            </a:pPr>
            <a:r>
              <a:rPr lang="en-US" sz="2000" dirty="0"/>
              <a:t>In HTML, a color can be specified using hue, saturation, and lightness (HSL) in the form: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hsl</a:t>
            </a:r>
            <a:r>
              <a:rPr lang="en-US" sz="2000" dirty="0"/>
              <a:t>(hue, saturation, lightness)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Hue is a degree on the color wheel from 0 to 360. 0 is red, 120 is green, and 240 is blue.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Saturation is a percentage value. 0% means a shade of gray, and 100% is the full color.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Lightness is also a percentage value. 0% is black, and 100% is white.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A847-0CB9-E7A3-D54B-D2D4FC8C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7B99-A6DE-E39C-A785-CCFC23E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388B-E49B-A520-6BD3-1D4FA04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460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229D-AED4-8DB4-9F31-E842321B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0" dirty="0">
                <a:solidFill>
                  <a:srgbClr val="222222"/>
                </a:solidFill>
                <a:effectLst/>
                <a:ea typeface="Verdana" panose="020B0604030504040204" pitchFamily="34" charset="0"/>
              </a:rPr>
              <a:t>2. HTML Document Structure: Head, body, and doctype</a:t>
            </a:r>
            <a:endParaRPr lang="en-IN" sz="6000" b="1" dirty="0">
              <a:ea typeface="Verdan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57740-5BC9-41D3-CB8D-32EACFEEA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9796" y="2385909"/>
            <a:ext cx="10654004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HTML page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body, and is a container for all the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 contents, such as headings, paragraphs, images, hyperlinks, tables,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35972-AC8F-A77C-DE95-D18AD7E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81AF-2500-4F1A-AF2D-BE5339D1A3C2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78A-5809-54BA-108F-B8E04AC3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A524-E3AD-C14F-0F7F-958667F1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16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E6C324-E6E1-6BBE-3E1A-8C84C385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17C-6853-C080-C915-67B1788E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Saturation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Saturation can be described as the intensity of a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is pure color, no shades of gray.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is 50% gray, but you can still see the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is completely gray; you can no longer see the color.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Lightness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lightness of a color can be described as how much light you want to give the color, where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means no light (black),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means 50% light (neither dark nor light), and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means full lightness (white).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091D-B0AD-4BE3-A121-30DD3C23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77B-B2E9-C1B2-E96E-F53B60D0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A23E-849A-F4E4-8C7B-2C82440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8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BE2C92-FEB6-5E5C-C8E4-6617E5ED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5C37-9826-1789-E5CC-9AB42162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>
              <a:lnSpc>
                <a:spcPct val="15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by setting the hue and saturation to 0, and adjusting the lightness from 0% to 100% to get darker/lighter shades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HSLA Color Values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HSLA color values are an extension of HSL color values, with an Alpha channel - which specifies the opacity for a color.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HSLA color value is specified with: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hue,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lightness, alpha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alpha parameter is a number between 0.0 (fully transparent) and 1.0 (not transparent at all):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5D39-1F6E-FEC1-F799-05739373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CCE9-E593-464D-CDDB-F09B38B2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003E-E7B9-8EF2-74FC-CE59E90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082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3F71-2F91-345D-BCAA-B7FF9F8C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32B8-1054-7A5C-A59D-73F25D0C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</a:rPr>
              <a:t>What is CSS?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stands for Cascading Style Sheets.</a:t>
            </a:r>
          </a:p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Cascading Style Sheets (CSS) is used to format the layout of a webpage.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saves a lot of work. It can control the layout of multiple web pages all at once.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CSS can be added to HTML documents in 3 ways: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Inline </a:t>
            </a:r>
            <a:r>
              <a:rPr lang="en-US" dirty="0"/>
              <a:t>- by using the style attribute inside HTML elements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Internal</a:t>
            </a:r>
            <a:r>
              <a:rPr lang="en-US" dirty="0"/>
              <a:t> - by using a &lt;style&gt; element in the &lt;head&gt; section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External</a:t>
            </a:r>
            <a:r>
              <a:rPr lang="en-US" dirty="0"/>
              <a:t> - by using a &lt;link&gt; element to link to an external CSS file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ECAE-CC63-A505-80A1-8A70FB1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57D5-D482-6215-9EC3-18FBB1F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BD5C-B154-4EFC-8C2C-D9903BC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36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4441596-D5AA-71B0-1F6F-87254377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236-2D25-35B1-07D8-D7C94076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Inline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is used to apply a unique style to a single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uses the style attribute of an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Internal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used to define a style for a single HTML page.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defined in the &lt;head&gt; section of an HTML page, within a &lt;style&gt; element.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21C8-F785-69A7-A837-D230A78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DF1-8284-0116-2144-A1073F96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AE7D-5871-5752-427B-35C0DF72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67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7D4A6D1-8CDE-2655-5F1C-286D9003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7CB6-1089-8983-18F6-54D1232E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CSS Multi-column Layout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CSS multi-column layout allows easy definition of multiple columns of text - just like in newspapers: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 dirty="0"/>
          </a:p>
          <a:p>
            <a:pPr marL="0" indent="0">
              <a:lnSpc>
                <a:spcPct val="170000"/>
              </a:lnSpc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95D5-C6D4-62A4-61A2-C7F98C2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52CD-9868-C6EE-3D24-79218BB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C236-95B9-73E2-732A-96B1B7E2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08B99E-1AF9-206B-867E-428B01C1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3343"/>
            <a:ext cx="9024257" cy="4044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Multi-column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column-count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column-gap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column-rule-style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column-rule-color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column-span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5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450-2728-1FA3-5513-74A3F1A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07735-815E-3630-746A-9BE629369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9293" y="2498819"/>
            <a:ext cx="5479833" cy="34701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Formatting elements were designed to display special types of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&lt;mark&gt;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&lt;small&gt;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&lt;del&gt;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&lt;ins&gt;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rgbClr val="FF0000"/>
                </a:solidFill>
              </a:rPr>
              <a:t>&lt;pre&gt; </a:t>
            </a:r>
            <a:r>
              <a:rPr lang="en-US" altLang="en-US" sz="1600" dirty="0">
                <a:solidFill>
                  <a:srgbClr val="000000"/>
                </a:solidFill>
              </a:rPr>
              <a:t>- Poem’s problem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C8CD-C5E5-4CD9-E765-60F3A05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17E-587B-453B-B98E-ED6096A92BA2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4D82-6E1E-9013-2F8C-628DB95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8391-7593-5AF0-96A5-BAB11AD1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D07-2EA9-5EA2-0BA9-2319E17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609600"/>
            <a:ext cx="10515600" cy="1325563"/>
          </a:xfrm>
        </p:spPr>
        <p:txBody>
          <a:bodyPr>
            <a:no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544B44-FE7F-4015-E40A-2E1EF0B36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494103"/>
            <a:ext cx="79546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&lt;q&gt;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short quotation.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C136-0FF3-4B73-F43A-E9A4251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1FC7-F1F1-9F5A-1BE8-48428E5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D925-4C8F-2410-B297-EB6F4074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594557-0E37-84B2-FDD5-52DEF67D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55" y="3157057"/>
            <a:ext cx="53635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an abbreviation or an acronym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BB0048-FE59-1BF6-CC93-E5BAF54A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785" y="3781810"/>
            <a:ext cx="76931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contact information for the author/owner of a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an article.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D06740B-1D9F-CF4E-9874-FB06C917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18" y="4668887"/>
            <a:ext cx="79546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&lt;cite&gt;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title of a creative work (e.g. a book, a poem, a song, a movie,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a painting, a sculpture, etc.).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CFD27D5-6888-5548-437A-8BCA7C8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19" y="5396602"/>
            <a:ext cx="59361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override the current text direction: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C7E734-0412-5014-19C8-22173EC1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/>
              <a:t>3</a:t>
            </a:r>
            <a:r>
              <a:rPr lang="en-IN" sz="2800" b="1" dirty="0">
                <a:latin typeface="+mn-lt"/>
              </a:rPr>
              <a:t>.</a:t>
            </a:r>
            <a:r>
              <a:rPr lang="en-IN" sz="28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93F0-6638-5A52-CB15-881503F7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Comment Tag</a:t>
            </a: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comments are not displayed in the browser, but they can help document your HTML source code.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Notice that there is an exclamation point (!) in the start tag, but not in the end tag.</a:t>
            </a:r>
          </a:p>
          <a:p>
            <a:pPr marL="0" indent="0">
              <a:buNone/>
            </a:pPr>
            <a:endParaRPr lang="en-US" sz="11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Content</a:t>
            </a:r>
          </a:p>
          <a:p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content.</a:t>
            </a:r>
          </a:p>
          <a:p>
            <a:pPr marL="0" indent="0"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helpful if you hide content temporarily:</a:t>
            </a:r>
          </a:p>
          <a:p>
            <a:pPr algn="l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Inline Content</a:t>
            </a:r>
          </a:p>
          <a:p>
            <a:pPr algn="l"/>
            <a:r>
              <a:rPr lang="en-US" sz="1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parts in the middle of the HTML code.</a:t>
            </a:r>
          </a:p>
          <a:p>
            <a:pPr algn="l"/>
            <a:endParaRPr lang="en-US" sz="1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0471-0DDA-378A-16C1-A84A0E10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F402-A2EA-0507-15AC-B94165FE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C47F-FDED-2BA8-B97D-A69FC121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7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9B0-DCEF-DB10-0D8A-335447E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305-CD0A-4F25-3F78-C52D23C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7" y="2506662"/>
            <a:ext cx="10515600" cy="307304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 marL="0" indent="0">
              <a:buNone/>
            </a:pPr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30B7-3A42-BEEC-0CCB-C49223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1851-47F0-494F-9C84-7AF79A311367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CB0C-9F26-8AD6-10F7-16AF221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7884-17E3-97AA-B857-7A0D36B5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A31C-0C27-CB6E-E015-22DF699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571-B25E-10BE-9FC4-F428C6A9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links will appear as follows in all browsers:</a:t>
            </a:r>
          </a:p>
          <a:p>
            <a:pPr marL="0" indent="0" algn="l">
              <a:buNone/>
            </a:pPr>
            <a:endParaRPr lang="en-US" sz="9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is underlined and </a:t>
            </a:r>
            <a:r>
              <a:rPr lang="en-US" sz="1600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is underlined and </a:t>
            </a:r>
            <a:r>
              <a:rPr lang="en-US" sz="1600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purple</a:t>
            </a:r>
          </a:p>
          <a:p>
            <a:pPr marL="0" indent="0">
              <a:buNone/>
            </a:pPr>
            <a:endParaRPr lang="en-IN" sz="1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The target Attribute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818D-5608-E35D-144E-66DA35B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51B4-A0B6-4898-9A93-C9A23A950581}" type="datetime1">
              <a:rPr lang="en-IN" smtClean="0"/>
              <a:t>27-09-2023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4BD-A297-8E66-A926-F6137BF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8F26-0B0A-8C3E-F2E6-2FC7E792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9</a:t>
            </a:fld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951C17-765A-F1EE-0F36-8A9F9914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4737894"/>
            <a:ext cx="873189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open the linked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Default. Opens the document in the same window/tab as it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a new window or tab</a:t>
            </a:r>
            <a:endParaRPr lang="en-US" alt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8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1227</TotalTime>
  <Words>3674</Words>
  <Application>Microsoft Office PowerPoint</Application>
  <PresentationFormat>Widescreen</PresentationFormat>
  <Paragraphs>513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Consolas</vt:lpstr>
      <vt:lpstr>Garamond</vt:lpstr>
      <vt:lpstr>Inter</vt:lpstr>
      <vt:lpstr>Segoe UI</vt:lpstr>
      <vt:lpstr>Verdana</vt:lpstr>
      <vt:lpstr>Organic</vt:lpstr>
      <vt:lpstr>Campus Recruitment Training (CRT)</vt:lpstr>
      <vt:lpstr>1. Introduction to HTML: Tags, elements, and structure</vt:lpstr>
      <vt:lpstr>1. Introduction to HTML: Tags, elements, and structure</vt:lpstr>
      <vt:lpstr>2. HTML Document Structure: Head, body, and doctype</vt:lpstr>
      <vt:lpstr>3. Text Formatting: Headings, paragraphs, and emphasis</vt:lpstr>
      <vt:lpstr>3. Text Formatting: Headings, paragraphs, and emphasis</vt:lpstr>
      <vt:lpstr>3. Text Formatting: Headings, paragraphs, and emphasis</vt:lpstr>
      <vt:lpstr>4. Working with Links: Anchor tags and hyperlinks</vt:lpstr>
      <vt:lpstr>4. Working with Links: Anchor tags and hyperlinks</vt:lpstr>
      <vt:lpstr>4. Working with Links: Anchor tags and hyperlinks</vt:lpstr>
      <vt:lpstr>5. Working with Images: Image tags and attributes</vt:lpstr>
      <vt:lpstr>5. Working with Images: Image tags and attributes</vt:lpstr>
      <vt:lpstr>6. Lists: Ordered and unordered lists</vt:lpstr>
      <vt:lpstr>6. Lists: Ordered and unordered lists</vt:lpstr>
      <vt:lpstr>6. Lists: Ordered and unordered lists</vt:lpstr>
      <vt:lpstr>6. Lists: Ordered and unordered lists</vt:lpstr>
      <vt:lpstr>7. Tables: Creating tables and formatting data</vt:lpstr>
      <vt:lpstr>8. Forms: Form elements and input types</vt:lpstr>
      <vt:lpstr>9. Form Validation: Client-side form validation</vt:lpstr>
      <vt:lpstr>9. Form Validation: Client-side form validation</vt:lpstr>
      <vt:lpstr>9. Form Validation: Client-side form validation</vt:lpstr>
      <vt:lpstr>10. Multimedia: Audio and video elements</vt:lpstr>
      <vt:lpstr>PowerPoint Presentation</vt:lpstr>
      <vt:lpstr>11. Introduction to CSS: Syntax and selectors</vt:lpstr>
      <vt:lpstr>11. Introduction to CSS: Syntax</vt:lpstr>
      <vt:lpstr>11. Introduction to CSS: selectors</vt:lpstr>
      <vt:lpstr>11. Introduction to CSS: selectors</vt:lpstr>
      <vt:lpstr>11. Introduction to CSS: selectors</vt:lpstr>
      <vt:lpstr>11. Introduction to CSS: selectors</vt:lpstr>
      <vt:lpstr>11. Introduction to CSS: selectors</vt:lpstr>
      <vt:lpstr>11. Introduction to CSS: How to add CSS</vt:lpstr>
      <vt:lpstr>11. Introduction to CSS: How to add CSS</vt:lpstr>
      <vt:lpstr>11. Introduction to CSS: CSS Comments 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Recruitment Training (CRT)</dc:title>
  <dc:creator>Dayanand Yadav</dc:creator>
  <cp:lastModifiedBy>Dayanand Yadav</cp:lastModifiedBy>
  <cp:revision>231</cp:revision>
  <dcterms:created xsi:type="dcterms:W3CDTF">2023-09-03T02:46:14Z</dcterms:created>
  <dcterms:modified xsi:type="dcterms:W3CDTF">2023-09-27T15:43:33Z</dcterms:modified>
</cp:coreProperties>
</file>