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</p:sldMasterIdLst>
  <p:notesMasterIdLst>
    <p:notesMasterId r:id="rId51"/>
  </p:notesMasterIdLst>
  <p:sldIdLst>
    <p:sldId id="256" r:id="rId2"/>
    <p:sldId id="257" r:id="rId3"/>
    <p:sldId id="258" r:id="rId4"/>
    <p:sldId id="259" r:id="rId5"/>
    <p:sldId id="260" r:id="rId6"/>
    <p:sldId id="309" r:id="rId7"/>
    <p:sldId id="310" r:id="rId8"/>
    <p:sldId id="261" r:id="rId9"/>
    <p:sldId id="262" r:id="rId10"/>
    <p:sldId id="263" r:id="rId11"/>
    <p:sldId id="264" r:id="rId12"/>
    <p:sldId id="265" r:id="rId13"/>
    <p:sldId id="267" r:id="rId14"/>
    <p:sldId id="269" r:id="rId15"/>
    <p:sldId id="270" r:id="rId16"/>
    <p:sldId id="271" r:id="rId17"/>
    <p:sldId id="275" r:id="rId18"/>
    <p:sldId id="279" r:id="rId19"/>
    <p:sldId id="296" r:id="rId20"/>
    <p:sldId id="302" r:id="rId21"/>
    <p:sldId id="322" r:id="rId22"/>
    <p:sldId id="323" r:id="rId23"/>
    <p:sldId id="324" r:id="rId24"/>
    <p:sldId id="303" r:id="rId25"/>
    <p:sldId id="307" r:id="rId26"/>
    <p:sldId id="305" r:id="rId27"/>
    <p:sldId id="325" r:id="rId28"/>
    <p:sldId id="327" r:id="rId29"/>
    <p:sldId id="326" r:id="rId30"/>
    <p:sldId id="331" r:id="rId31"/>
    <p:sldId id="330" r:id="rId32"/>
    <p:sldId id="329" r:id="rId33"/>
    <p:sldId id="333" r:id="rId34"/>
    <p:sldId id="332" r:id="rId35"/>
    <p:sldId id="328" r:id="rId36"/>
    <p:sldId id="336" r:id="rId37"/>
    <p:sldId id="335" r:id="rId38"/>
    <p:sldId id="334" r:id="rId39"/>
    <p:sldId id="311" r:id="rId40"/>
    <p:sldId id="312" r:id="rId41"/>
    <p:sldId id="313" r:id="rId42"/>
    <p:sldId id="314" r:id="rId43"/>
    <p:sldId id="315" r:id="rId44"/>
    <p:sldId id="316" r:id="rId45"/>
    <p:sldId id="317" r:id="rId46"/>
    <p:sldId id="318" r:id="rId47"/>
    <p:sldId id="319" r:id="rId48"/>
    <p:sldId id="320" r:id="rId49"/>
    <p:sldId id="321" r:id="rId5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DF84559-830C-432D-861F-A762FD21AC46}">
          <p14:sldIdLst>
            <p14:sldId id="256"/>
            <p14:sldId id="257"/>
            <p14:sldId id="258"/>
            <p14:sldId id="259"/>
            <p14:sldId id="260"/>
            <p14:sldId id="309"/>
            <p14:sldId id="310"/>
            <p14:sldId id="261"/>
            <p14:sldId id="262"/>
            <p14:sldId id="263"/>
            <p14:sldId id="264"/>
            <p14:sldId id="265"/>
            <p14:sldId id="267"/>
            <p14:sldId id="269"/>
            <p14:sldId id="270"/>
            <p14:sldId id="271"/>
            <p14:sldId id="275"/>
            <p14:sldId id="279"/>
            <p14:sldId id="296"/>
            <p14:sldId id="302"/>
            <p14:sldId id="322"/>
            <p14:sldId id="323"/>
            <p14:sldId id="324"/>
            <p14:sldId id="303"/>
            <p14:sldId id="307"/>
            <p14:sldId id="305"/>
            <p14:sldId id="325"/>
          </p14:sldIdLst>
        </p14:section>
        <p14:section name="Untitled Section" id="{A761C2F2-7730-477B-BE67-CEAB0791D917}">
          <p14:sldIdLst>
            <p14:sldId id="327"/>
            <p14:sldId id="326"/>
            <p14:sldId id="331"/>
            <p14:sldId id="330"/>
            <p14:sldId id="329"/>
            <p14:sldId id="333"/>
            <p14:sldId id="332"/>
            <p14:sldId id="328"/>
            <p14:sldId id="336"/>
            <p14:sldId id="335"/>
            <p14:sldId id="334"/>
            <p14:sldId id="311"/>
            <p14:sldId id="312"/>
            <p14:sldId id="313"/>
            <p14:sldId id="314"/>
            <p14:sldId id="315"/>
            <p14:sldId id="316"/>
            <p14:sldId id="317"/>
            <p14:sldId id="318"/>
            <p14:sldId id="319"/>
            <p14:sldId id="320"/>
            <p14:sldId id="321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2" d="100"/>
          <a:sy n="82" d="100"/>
        </p:scale>
        <p:origin x="720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92E84D5-96F2-4B83-941C-65DC5FCA363F}" type="datetimeFigureOut">
              <a:rPr lang="en-IN" smtClean="0"/>
              <a:t>19-09-2023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0C6FBC0-589B-48C5-85CB-E435BF70FA2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16465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F52396-D582-5FB4-3B4A-1307C18F853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86F413D-B849-FFDA-9ED1-B55914CA9038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FEBEB0-100C-3419-0BC0-6EF2EB500A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51556E1-1CC3-46B4-86EC-EE92B50128A8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9D0F245-E527-755F-087B-3312CFFB9B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7DF31-21C8-54F5-93B1-F3A958960E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4977285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E80ABD-FC61-F7BE-644C-E5DACD1559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CA7254-1DF2-8105-B81D-90C50D3495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23EA84-AFEF-E121-963C-CD469159A0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66FFB5-4222-4D72-A1C0-2EA62EAAF6B7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22B408-AF4A-E412-79F6-01D0723B3F4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C095189-A468-BFC2-6D09-3BCEEF1536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270454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3BCEE46-0117-FF02-340E-D9759209F62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7C8F03F-4E09-2014-9A5A-FBD57C4631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C43A4B-84E5-2E72-8AEB-9312651593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3C88B-EB82-4F64-8DDE-445CC87BFB27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ED7620-49F6-75CE-F9C0-4C667DAACE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E494FE-15E0-D603-F057-9D7F2CECA9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607725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215558-B9C1-1A9B-1C89-9FFBF174AC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7854B35-D247-EF7A-F29A-F1F95CD4B0D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DE8F2A7-8E61-5873-EF8E-66A3A1A5EE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9CA955-B990-25F7-8EB4-CD97617D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EEA9D8A-858C-1FEE-45D8-636DCC8AD7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621061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033E31-0A53-AC1F-BE57-5C0A2A9C3F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0DF6DA-A577-0D66-3135-9DF1099FEE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1D8E12-9527-6574-B32F-7A67DB8EBE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C74781B-8895-4349-A502-06A88D5B2E1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E0F33A9-4803-68EC-808A-2468EA2A8C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AFC0DE-4531-BC38-DB1D-72A6EAA81E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59857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DC1E75-C258-2877-27C7-F07F2AFE72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DB87BF-2BA0-B24F-5CB7-D71733E623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E7E368C-C225-D711-2578-C44E9B6BF1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40C59DF-617D-5872-C827-3EB2D6976A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EC4FCE-F23C-44AC-A626-695D1E381D86}" type="datetime1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E5C58CD-2789-9590-8CAE-97F74A87C2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B41B372-7AB6-B173-59F5-7A85F8AF7B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5364467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5953A4-7D70-8A10-944C-6DDCEA1F53D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65D46CC-1455-5AEE-6FA5-7C48BF7F2D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D6607EA-ED39-8A90-487A-A9447AAEEDF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2ACD413-276D-F387-A64A-BF1E88275D4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8DE5456-2A10-CE44-032E-F9E2BE4B4C98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137DCEE-E455-E295-C213-37268BD514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51C30A-6BFD-40B2-8AF4-3C1FF8DCBC89}" type="datetime1">
              <a:rPr lang="en-IN" smtClean="0"/>
              <a:t>19-09-2023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3A42286-7A58-BFD6-D010-F757AD77E5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AAD94BC-1AEF-E90B-4727-54CC6AF0AE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56280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A1C7AC-0612-5E12-998E-AE594C5C91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3029A83-9A2D-4010-6879-BABF18FEC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67B7B7A-A19E-44F9-BC2A-6F3AF562AB53}" type="datetime1">
              <a:rPr lang="en-IN" smtClean="0"/>
              <a:t>19-09-2023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CA5FE8E-9DDD-7515-2C80-ED86D8C144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4B22DE-E63D-43ED-477C-480853FCCF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52189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88BCFFE-3FAC-11EC-8A0D-3E0EB22A6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44D-464B-45ED-97A7-546CEEFC2500}" type="datetime1">
              <a:rPr lang="en-IN" smtClean="0"/>
              <a:t>19-09-2023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B8C8869-70C1-6789-BC62-798F3F5873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B2E43A7-EA84-5BA3-319B-D684B707D8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931468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CE1FDD-A295-5570-FF8F-73C425A009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C034F5-F1F9-B09D-7524-965FEACE70F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129BD4-CCEC-2116-489D-438872A36C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0EED7D2-9784-8CD6-7CF1-B291AB511B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4DEB3A-F153-47B3-9566-B4608034D3B1}" type="datetime1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993E0F-DDA3-4046-0A6F-D14EFF454E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147F9AC-2EC5-895E-5B2B-DF2D9AFFE5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72885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D81279-7D54-1097-79BF-2F61045AAC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FF77AB1-A601-7D11-8E9D-B5454F0E40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1C33167-AEB1-105D-C40B-8EBA75DC66D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A1C8CFC-11C7-07A6-3889-3A8F18659B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0B4D9-3183-4881-B26A-AEB4A216037E}" type="datetime1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CE204C-EA29-3415-275D-5CC9FBF085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2CC8DF8-9301-5824-661C-33A03CEBB6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750457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C064FE9-AB60-B7AF-C9D6-970B04441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DDC9A36-3DC7-5CE7-4DC6-34891A6C4AC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FBBD1A-5BA4-3F77-2E02-994F6BE1236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7E57DF7-6167-4339-99A2-7BD010319C14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4D24391-7488-CC7B-0CC2-4FE15FEB32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E27657-7E84-E5B2-F341-956D6CE0CA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421C1F0-1257-4639-A87B-25B16AB512B1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843498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hyperlink" Target="https://developer.mozilla.org/en-US/docs/Learn/Forms/Form_validation#what_is_form_validation" TargetMode="External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994F19-6188-91B6-BEF1-8AFF617863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IN" sz="5400" b="1" dirty="0"/>
              <a:t>Campus Recruitment Training (CRT)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F5216B4-D8C2-4254-E242-7A2236CC706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012585"/>
            <a:ext cx="9144000" cy="1655762"/>
          </a:xfrm>
        </p:spPr>
        <p:txBody>
          <a:bodyPr/>
          <a:lstStyle/>
          <a:p>
            <a:r>
              <a:rPr lang="en-IN" sz="4000" dirty="0"/>
              <a:t>Web Development</a:t>
            </a:r>
          </a:p>
          <a:p>
            <a:r>
              <a:rPr lang="en-IN" sz="2800" dirty="0"/>
              <a:t>HTML + CSS + JavaScript</a:t>
            </a:r>
          </a:p>
        </p:txBody>
      </p:sp>
    </p:spTree>
    <p:extLst>
      <p:ext uri="{BB962C8B-B14F-4D97-AF65-F5344CB8AC3E}">
        <p14:creationId xmlns:p14="http://schemas.microsoft.com/office/powerpoint/2010/main" val="42469848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ABCA79-421F-2CE5-8E6A-5A3E441204C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885176"/>
          </a:xfrm>
        </p:spPr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D647BD0-20D4-34E0-C71E-674D54E5141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03515" y="1438762"/>
            <a:ext cx="10515600" cy="4351338"/>
          </a:xfrm>
        </p:spPr>
        <p:txBody>
          <a:bodyPr>
            <a:no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Absolute URLs</a:t>
            </a: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An absolute URL - points to another web site </a:t>
            </a:r>
            <a:r>
              <a:rPr lang="en-US" sz="2400" dirty="0">
                <a:solidFill>
                  <a:srgbClr val="000000"/>
                </a:solidFill>
              </a:rPr>
              <a:t>  </a:t>
            </a: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i="0" dirty="0">
                <a:solidFill>
                  <a:schemeClr val="accent1"/>
                </a:solidFill>
                <a:effectLst/>
              </a:rPr>
              <a:t>(like </a:t>
            </a:r>
            <a:r>
              <a:rPr lang="en-US" sz="2400" i="0" dirty="0" err="1">
                <a:solidFill>
                  <a:schemeClr val="accent1"/>
                </a:solidFill>
                <a:effectLst/>
              </a:rPr>
              <a:t>src</a:t>
            </a:r>
            <a:r>
              <a:rPr lang="en-US" sz="2400" i="0" dirty="0">
                <a:solidFill>
                  <a:schemeClr val="accent1"/>
                </a:solidFill>
                <a:effectLst/>
              </a:rPr>
              <a:t>="http://www.example.com/image.gif")</a:t>
            </a:r>
          </a:p>
          <a:p>
            <a:pPr marL="0" indent="0" algn="l">
              <a:lnSpc>
                <a:spcPct val="100000"/>
              </a:lnSpc>
              <a:buNone/>
            </a:pPr>
            <a:endParaRPr lang="en-US" sz="1600" i="0" dirty="0">
              <a:solidFill>
                <a:schemeClr val="accent1"/>
              </a:solidFill>
              <a:effectLst/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Relative URLs</a:t>
            </a:r>
            <a:endParaRPr lang="en-US" sz="2400" i="0" dirty="0">
              <a:solidFill>
                <a:srgbClr val="000000"/>
              </a:solidFill>
              <a:effectLst/>
            </a:endParaRPr>
          </a:p>
          <a:p>
            <a:pPr algn="l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2400" i="0" dirty="0">
                <a:solidFill>
                  <a:srgbClr val="000000"/>
                </a:solidFill>
                <a:effectLst/>
              </a:rPr>
              <a:t>A relative URL - points to a file within a web site </a:t>
            </a:r>
            <a:endParaRPr lang="en-US" sz="2400" dirty="0">
              <a:solidFill>
                <a:srgbClr val="000000"/>
              </a:solidFill>
            </a:endParaRPr>
          </a:p>
          <a:p>
            <a:pPr marL="0" indent="0" algn="l">
              <a:lnSpc>
                <a:spcPct val="100000"/>
              </a:lnSpc>
              <a:buNone/>
            </a:pPr>
            <a:r>
              <a:rPr lang="en-US" sz="2400" i="0" dirty="0">
                <a:solidFill>
                  <a:schemeClr val="accent1"/>
                </a:solidFill>
                <a:effectLst/>
              </a:rPr>
              <a:t>(like </a:t>
            </a:r>
            <a:r>
              <a:rPr lang="en-US" sz="2400" i="0" dirty="0" err="1">
                <a:solidFill>
                  <a:schemeClr val="accent1"/>
                </a:solidFill>
                <a:effectLst/>
              </a:rPr>
              <a:t>src</a:t>
            </a:r>
            <a:r>
              <a:rPr lang="en-US" sz="2400" i="0" dirty="0">
                <a:solidFill>
                  <a:schemeClr val="accent1"/>
                </a:solidFill>
                <a:effectLst/>
              </a:rPr>
              <a:t>="image.gif")</a:t>
            </a:r>
          </a:p>
          <a:p>
            <a:pPr marL="0" indent="0" algn="l">
              <a:lnSpc>
                <a:spcPct val="100000"/>
              </a:lnSpc>
              <a:buNone/>
            </a:pPr>
            <a:br>
              <a:rPr lang="en-IN" sz="2400" b="1" dirty="0"/>
            </a:b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Use an Image as a Link</a:t>
            </a:r>
            <a:endParaRPr lang="en-IN" sz="2400" b="1" dirty="0"/>
          </a:p>
          <a:p>
            <a:pPr marL="0" indent="0">
              <a:lnSpc>
                <a:spcPct val="100000"/>
              </a:lnSpc>
              <a:buNone/>
            </a:pPr>
            <a:r>
              <a:rPr lang="en-US" sz="2400" dirty="0"/>
              <a:t>To use an image as a link, put the &lt;</a:t>
            </a:r>
            <a:r>
              <a:rPr lang="en-US" sz="2400" dirty="0" err="1"/>
              <a:t>img</a:t>
            </a:r>
            <a:r>
              <a:rPr lang="en-US" sz="2400" dirty="0"/>
              <a:t>&gt; tag inside the &lt;a&gt; tag:</a:t>
            </a: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C656F6-3459-1B0B-61A2-07096634F3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109B15-F822-43F6-9E37-54FDD6719C48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C55477-A513-6067-7503-32537E0CE9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4A17A3-0C53-2314-D0BB-5B6C7EDDD1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5094957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5B24D7-8186-7530-E5DE-EB3172A6E9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5. Working with Images: Image tags and attributes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EBF906-7EC2-B901-A3B2-053771AFF2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insert an image:</a:t>
            </a:r>
            <a:endParaRPr lang="en-US" sz="2400" b="1" dirty="0">
              <a:solidFill>
                <a:srgbClr val="80808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b="0" dirty="0">
                <a:effectLst/>
              </a:rPr>
              <a:t>HTML Images Syntax</a:t>
            </a:r>
          </a:p>
          <a:p>
            <a:pPr marL="0" indent="0">
              <a:buNone/>
            </a:pPr>
            <a:r>
              <a:rPr lang="en-US" sz="2400" b="0" dirty="0">
                <a:effectLst/>
              </a:rPr>
              <a:t>The HTML </a:t>
            </a:r>
            <a:r>
              <a:rPr lang="en-US" sz="2400" b="1" dirty="0">
                <a:effectLst/>
              </a:rPr>
              <a:t>&lt;</a:t>
            </a:r>
            <a:r>
              <a:rPr lang="en-US" sz="2400" b="1" dirty="0" err="1">
                <a:effectLst/>
              </a:rPr>
              <a:t>img</a:t>
            </a:r>
            <a:r>
              <a:rPr lang="en-US" sz="2400" b="1" dirty="0">
                <a:effectLst/>
              </a:rPr>
              <a:t>&gt; </a:t>
            </a:r>
            <a:r>
              <a:rPr lang="en-US" sz="2400" b="0" dirty="0">
                <a:effectLst/>
              </a:rPr>
              <a:t>tag is used to embed an image in a web page.</a:t>
            </a:r>
          </a:p>
          <a:p>
            <a:pPr marL="0" indent="0">
              <a:buNone/>
            </a:pPr>
            <a:endParaRPr lang="en-US" sz="800" b="0" dirty="0"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Images are not technically inserted into a web page; images are linked to web pages. The &lt;</a:t>
            </a:r>
            <a:r>
              <a:rPr lang="en-US" sz="2400" dirty="0" err="1">
                <a:effectLst/>
              </a:rPr>
              <a:t>img</a:t>
            </a:r>
            <a:r>
              <a:rPr lang="en-US" sz="2400" dirty="0">
                <a:effectLst/>
              </a:rPr>
              <a:t>&gt; tag creates a holding space for the referenced image.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The </a:t>
            </a:r>
            <a:r>
              <a:rPr lang="en-US" sz="2400" b="1" dirty="0">
                <a:effectLst/>
              </a:rPr>
              <a:t>&lt;</a:t>
            </a:r>
            <a:r>
              <a:rPr lang="en-US" sz="2400" b="1" dirty="0" err="1">
                <a:effectLst/>
              </a:rPr>
              <a:t>img</a:t>
            </a:r>
            <a:r>
              <a:rPr lang="en-US" sz="2400" b="1" dirty="0">
                <a:effectLst/>
              </a:rPr>
              <a:t>&gt; </a:t>
            </a:r>
            <a:r>
              <a:rPr lang="en-US" sz="2400" dirty="0">
                <a:effectLst/>
              </a:rPr>
              <a:t>tag is empty, it contains attributes only, and does not have a closing tag.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>
              <a:buNone/>
            </a:pPr>
            <a:r>
              <a:rPr lang="en-US" sz="2400" dirty="0">
                <a:effectLst/>
              </a:rPr>
              <a:t>The &lt;</a:t>
            </a:r>
            <a:r>
              <a:rPr lang="en-US" sz="2400" dirty="0" err="1">
                <a:effectLst/>
              </a:rPr>
              <a:t>img</a:t>
            </a:r>
            <a:r>
              <a:rPr lang="en-US" sz="2400" dirty="0">
                <a:effectLst/>
              </a:rPr>
              <a:t>&gt; tag has two required attributes:</a:t>
            </a:r>
          </a:p>
          <a:p>
            <a:pPr marL="0" indent="0">
              <a:buNone/>
            </a:pPr>
            <a:endParaRPr lang="en-US" sz="2400" dirty="0">
              <a:effectLst/>
            </a:endParaRPr>
          </a:p>
          <a:p>
            <a:pPr marL="0" indent="0" algn="just">
              <a:buNone/>
            </a:pPr>
            <a:r>
              <a:rPr lang="en-US" sz="2400" b="1" dirty="0" err="1">
                <a:solidFill>
                  <a:srgbClr val="FF0000"/>
                </a:solidFill>
                <a:effectLst/>
              </a:rPr>
              <a:t>src</a:t>
            </a:r>
            <a:r>
              <a:rPr lang="en-US" sz="2400" b="1" dirty="0">
                <a:effectLst/>
              </a:rPr>
              <a:t> </a:t>
            </a:r>
            <a:r>
              <a:rPr lang="en-US" sz="2400" dirty="0">
                <a:effectLst/>
              </a:rPr>
              <a:t>- Specifies the path to the image</a:t>
            </a:r>
          </a:p>
          <a:p>
            <a:pPr marL="0" indent="0">
              <a:buNone/>
            </a:pPr>
            <a:r>
              <a:rPr lang="en-US" sz="2400" b="1" dirty="0">
                <a:solidFill>
                  <a:srgbClr val="FF0000"/>
                </a:solidFill>
                <a:effectLst/>
              </a:rPr>
              <a:t>alt</a:t>
            </a:r>
            <a:r>
              <a:rPr lang="en-US" sz="2400" dirty="0">
                <a:solidFill>
                  <a:srgbClr val="FF0000"/>
                </a:solidFill>
                <a:effectLst/>
              </a:rPr>
              <a:t> </a:t>
            </a:r>
            <a:r>
              <a:rPr lang="en-US" sz="2400" dirty="0">
                <a:effectLst/>
              </a:rPr>
              <a:t>- Specifies an alternate text for the image</a:t>
            </a:r>
            <a:br>
              <a:rPr lang="en-US" sz="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</a:br>
            <a:endParaRPr lang="en-US" sz="800" b="0" dirty="0">
              <a:solidFill>
                <a:srgbClr val="D4D4D4"/>
              </a:solidFill>
              <a:effectLst/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26EEFF-7031-CCBC-F7E4-BB4E6E6A7D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EAA094-16D6-4329-8C36-6F844BB5665D}" type="datetime1">
              <a:rPr lang="en-IN" smtClean="0"/>
              <a:t>19-09-2023</a:t>
            </a:fld>
            <a:endParaRPr lang="en-IN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CF542B4-322B-BBBA-73DD-B1766AFF41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7F18F1-695A-231B-FDBB-CF5FFE151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4156246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CE7C91A-0937-5A1B-930B-4A8831BDFBE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79579" y="1690688"/>
            <a:ext cx="10515600" cy="4351338"/>
          </a:xfrm>
        </p:spPr>
        <p:txBody>
          <a:bodyPr>
            <a:normAutofit fontScale="92500" lnSpcReduction="10000"/>
          </a:bodyPr>
          <a:lstStyle/>
          <a:p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Add Image border (with CSS)</a:t>
            </a:r>
            <a:endParaRPr lang="en-US" sz="33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insert images from another folder</a:t>
            </a:r>
            <a:br>
              <a:rPr lang="en-IN" dirty="0"/>
            </a:br>
            <a:endParaRPr lang="en-IN" dirty="0"/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F</a:t>
            </a:r>
            <a:r>
              <a:rPr lang="en-US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rom another web site</a:t>
            </a: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a hyperlink to an image</a:t>
            </a:r>
          </a:p>
          <a:p>
            <a:endParaRPr lang="en-US" sz="2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create an image map, with clickable regions. </a:t>
            </a:r>
          </a:p>
          <a:p>
            <a:pPr marL="0" indent="0">
              <a:buNone/>
            </a:pPr>
            <a:r>
              <a:rPr lang="en-US" sz="2800" i="0" u="sng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Each region is a hyperlink</a:t>
            </a:r>
          </a:p>
          <a:p>
            <a:endParaRPr lang="en-IN" dirty="0"/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69272F00-98BB-64D2-C107-56B83C5453C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5. Working with Images: Image tags and attributes</a:t>
            </a:r>
            <a:endParaRPr lang="en-IN" sz="8000" b="1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14ACF0-5843-7E5D-1436-6438DBE1F5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D89388-6AE4-441F-83C8-30E6A20C9576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31560F5-CDEB-9806-9ED4-3251090249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9854827-8477-FF7B-9521-20B9313C41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1204015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92DB77-0428-CE57-B819-117FFD223D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sz="4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7F54FC-A0ED-DE11-7FED-401BA41E54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6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unordered HTML list: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Item</a:t>
            </a:r>
          </a:p>
          <a:p>
            <a:pPr algn="l">
              <a:buFont typeface="Arial" panose="020B0604020202020204" pitchFamily="34" charset="0"/>
              <a:buChar char="•"/>
            </a:pPr>
            <a:endParaRPr lang="en-US" sz="6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6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ordered HTML list:</a:t>
            </a:r>
          </a:p>
          <a:p>
            <a:pPr algn="l">
              <a:buFont typeface="+mj-lt"/>
              <a:buAutoNum type="arabicPeriod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First item</a:t>
            </a:r>
          </a:p>
          <a:p>
            <a:pPr algn="l">
              <a:buFont typeface="+mj-lt"/>
              <a:buAutoNum type="arabicPeriod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Second item</a:t>
            </a:r>
          </a:p>
          <a:p>
            <a:pPr algn="l">
              <a:buFont typeface="+mj-lt"/>
              <a:buAutoNum type="arabicPeriod"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Third item</a:t>
            </a:r>
          </a:p>
          <a:p>
            <a:pPr marL="0" indent="0" algn="l">
              <a:buNone/>
            </a:pPr>
            <a:endParaRPr lang="en-US" sz="6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6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Description Lists</a:t>
            </a:r>
          </a:p>
          <a:p>
            <a:pPr marL="0" indent="0" algn="l"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Coffee</a:t>
            </a:r>
          </a:p>
          <a:p>
            <a:pPr marL="0" indent="0" algn="l"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- black hot drink</a:t>
            </a:r>
          </a:p>
          <a:p>
            <a:pPr marL="0" indent="0" algn="l"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Milk</a:t>
            </a:r>
          </a:p>
          <a:p>
            <a:pPr marL="0" indent="0" algn="l"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- white cold drink</a:t>
            </a:r>
          </a:p>
          <a:p>
            <a:pPr marL="0" indent="0">
              <a:buNone/>
            </a:pPr>
            <a:endParaRPr lang="en-IN" sz="1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75BB3-B8C8-3207-1316-9E49A11491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A432E2-2E7B-4B14-A5BA-270BD1571521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CE129E-F7B7-EBA9-6B1F-161AEBDBDC6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DE0153-76A9-2A35-823C-C2048ABE0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2004269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885CCF-1958-A795-F852-35C97F8F47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dirty="0"/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9366484A-4E53-62D4-75A4-20F7C61BBDC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60898241"/>
              </p:ext>
            </p:extLst>
          </p:nvPr>
        </p:nvGraphicFramePr>
        <p:xfrm>
          <a:off x="1035699" y="2679628"/>
          <a:ext cx="9694505" cy="2675605"/>
        </p:xfrm>
        <a:graphic>
          <a:graphicData uri="http://schemas.openxmlformats.org/drawingml/2006/table">
            <a:tbl>
              <a:tblPr/>
              <a:tblGrid>
                <a:gridCol w="2239346">
                  <a:extLst>
                    <a:ext uri="{9D8B030D-6E8A-4147-A177-3AD203B41FA5}">
                      <a16:colId xmlns:a16="http://schemas.microsoft.com/office/drawing/2014/main" val="3032019499"/>
                    </a:ext>
                  </a:extLst>
                </a:gridCol>
                <a:gridCol w="7455159">
                  <a:extLst>
                    <a:ext uri="{9D8B030D-6E8A-4147-A177-3AD203B41FA5}">
                      <a16:colId xmlns:a16="http://schemas.microsoft.com/office/drawing/2014/main" val="997254913"/>
                    </a:ext>
                  </a:extLst>
                </a:gridCol>
              </a:tblGrid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Value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 b="1" dirty="0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35696506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disc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bullet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286552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circle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Sets the list item marker to a circle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981377067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square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Sets the list item marker to a square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67819972"/>
                  </a:ext>
                </a:extLst>
              </a:tr>
              <a:tr h="53512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none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not be marked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869323841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4FB5AF92-D98F-2324-710B-B0596A2425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5699" y="1997791"/>
            <a:ext cx="8845420" cy="497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Unordered HTML List - Choose List Item Marker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DAD2B1B-419C-0DD0-9ECF-A176B3A7B3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F66F27-80B1-450D-8BA4-462536D3234D}" type="datetime1">
              <a:rPr lang="en-IN" smtClean="0"/>
              <a:t>19-09-2023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BA89706-8EE6-E045-DBEB-4DF4FFA90A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92359507-79BC-1483-9DC8-062383BA7B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90433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525D2A-11DA-537C-B8C5-8C161614BD1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BB2B901A-6EA8-25AE-2852-4DDBDBF9C8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B3C92B3-3488-2784-68B2-28911BA90A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71B6A38-59FA-4C75-9222-DAC456613334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697DBA-BB9A-531B-7E20-5FC326244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BA2D1-6807-9DFB-8D6C-DF689DAB7C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15</a:t>
            </a:fld>
            <a:endParaRPr lang="en-IN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93373533-DCCA-FC9F-8B82-D2AC784ED5A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5789113"/>
              </p:ext>
            </p:extLst>
          </p:nvPr>
        </p:nvGraphicFramePr>
        <p:xfrm>
          <a:off x="899226" y="2440651"/>
          <a:ext cx="10110895" cy="2826846"/>
        </p:xfrm>
        <a:graphic>
          <a:graphicData uri="http://schemas.openxmlformats.org/drawingml/2006/table">
            <a:tbl>
              <a:tblPr/>
              <a:tblGrid>
                <a:gridCol w="3115934">
                  <a:extLst>
                    <a:ext uri="{9D8B030D-6E8A-4147-A177-3AD203B41FA5}">
                      <a16:colId xmlns:a16="http://schemas.microsoft.com/office/drawing/2014/main" val="3093199291"/>
                    </a:ext>
                  </a:extLst>
                </a:gridCol>
                <a:gridCol w="6994961">
                  <a:extLst>
                    <a:ext uri="{9D8B030D-6E8A-4147-A177-3AD203B41FA5}">
                      <a16:colId xmlns:a16="http://schemas.microsoft.com/office/drawing/2014/main" val="2236934262"/>
                    </a:ext>
                  </a:extLst>
                </a:gridCol>
              </a:tblGrid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Description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92300657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type="1"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numbers (default)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57907712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uppercase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388793523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 dirty="0">
                          <a:effectLst/>
                        </a:rPr>
                        <a:t>type="a"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letters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560577300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>
                          <a:effectLst/>
                        </a:rPr>
                        <a:t>The list items will be numbered with uppercase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27273985"/>
                  </a:ext>
                </a:extLst>
              </a:tr>
              <a:tr h="471141">
                <a:tc>
                  <a:txBody>
                    <a:bodyPr/>
                    <a:lstStyle/>
                    <a:p>
                      <a:pPr algn="l" fontAlgn="t"/>
                      <a:r>
                        <a:rPr lang="en-IN">
                          <a:effectLst/>
                        </a:rPr>
                        <a:t>type="i"</a:t>
                      </a:r>
                    </a:p>
                  </a:txBody>
                  <a:tcPr marL="12192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tc>
                  <a:txBody>
                    <a:bodyPr/>
                    <a:lstStyle/>
                    <a:p>
                      <a:pPr algn="l" fontAlgn="t"/>
                      <a:r>
                        <a:rPr lang="en-US" dirty="0">
                          <a:effectLst/>
                        </a:rPr>
                        <a:t>The list items will be numbered with lowercase roman numbers</a:t>
                      </a:r>
                    </a:p>
                  </a:txBody>
                  <a:tcPr marL="60960" marR="60960" marT="60960" marB="60960">
                    <a:lnL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7620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7620" cap="flat" cmpd="sng" algn="ctr">
                      <a:solidFill>
                        <a:srgbClr val="DDDDDD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E7E9EB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54147922"/>
                  </a:ext>
                </a:extLst>
              </a:tr>
            </a:tbl>
          </a:graphicData>
        </a:graphic>
      </p:graphicFrame>
      <p:sp>
        <p:nvSpPr>
          <p:cNvPr id="8" name="Rectangle 1">
            <a:extLst>
              <a:ext uri="{FF2B5EF4-FFF2-40B4-BE49-F238E27FC236}">
                <a16:creationId xmlns:a16="http://schemas.microsoft.com/office/drawing/2014/main" id="{E4517E2C-B0C8-66FD-D7DA-E9BE8473C4CD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9227" y="1829936"/>
            <a:ext cx="6039638" cy="49753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1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Segoe UI" panose="020B0502040204020203" pitchFamily="34" charset="0"/>
                <a:cs typeface="Segoe UI" panose="020B0502040204020203" pitchFamily="34" charset="0"/>
              </a:rPr>
              <a:t>Ordered HTML List - The Type Attribute</a:t>
            </a:r>
          </a:p>
        </p:txBody>
      </p:sp>
    </p:spTree>
    <p:extLst>
      <p:ext uri="{BB962C8B-B14F-4D97-AF65-F5344CB8AC3E}">
        <p14:creationId xmlns:p14="http://schemas.microsoft.com/office/powerpoint/2010/main" val="397794219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F32719B-1E0E-DA25-61C1-50364DF7D8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754156"/>
            <a:ext cx="10515600" cy="4357396"/>
          </a:xfrm>
        </p:spPr>
        <p:txBody>
          <a:bodyPr>
            <a:normAutofit/>
          </a:bodyPr>
          <a:lstStyle/>
          <a:p>
            <a:pPr marL="0" indent="0" algn="l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Nested HTML Lists (</a:t>
            </a:r>
            <a:r>
              <a:rPr lang="en-US" sz="2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 inside list)</a:t>
            </a: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Ordered </a:t>
            </a: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Unordered</a:t>
            </a:r>
          </a:p>
          <a:p>
            <a:endParaRPr lang="en-US" sz="1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r>
              <a:rPr lang="en-US" sz="28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Horizontal List (with CSS</a:t>
            </a:r>
            <a:r>
              <a:rPr lang="en-US" sz="2600" b="1" dirty="0">
                <a:solidFill>
                  <a:srgbClr val="000000"/>
                </a:solidFill>
                <a:latin typeface="Segoe UI" panose="020B0502040204020203" pitchFamily="34" charset="0"/>
              </a:rPr>
              <a:t>)</a:t>
            </a:r>
          </a:p>
          <a:p>
            <a:pPr marL="0" indent="0">
              <a:buNone/>
            </a:pPr>
            <a:endParaRPr lang="en-US" sz="26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Control List Counting</a:t>
            </a:r>
          </a:p>
          <a:p>
            <a:pPr marL="0" indent="0">
              <a:buNone/>
            </a:pPr>
            <a:endParaRPr lang="en-US" sz="2800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39D2178-22F6-9331-2E76-791FC89899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6. Lists: Ordered and unordered lists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19227A-38A7-B548-5EDC-534F6FE5CC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62ABFD-7F92-4269-9CE2-439A2AAB489F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92E776-4A2C-87EC-3FF3-A6286D9237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C7FB344-0234-0675-BDA3-952FE9FE4B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6024492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D760D7-021A-0C38-1FAF-EE2ED33459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7. Tables: Creating tables and formatting data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C2059B-DD0C-2DCC-5C52-B4A61B9EE8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IN" sz="3200" dirty="0"/>
              <a:t>HTML Table</a:t>
            </a:r>
          </a:p>
          <a:p>
            <a:pPr marL="0" indent="0">
              <a:buNone/>
            </a:pPr>
            <a:endParaRPr lang="en-IN" dirty="0"/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right-align a table (with CSS)</a:t>
            </a:r>
          </a:p>
          <a:p>
            <a:pPr marL="0" indent="0">
              <a:buNone/>
            </a:pPr>
            <a:endParaRPr lang="en-US" dirty="0">
              <a:solidFill>
                <a:srgbClr val="0000CD"/>
              </a:solidFill>
              <a:latin typeface="Consolas" panose="020B0609020204030204" pitchFamily="49" charset="0"/>
            </a:endParaRPr>
          </a:p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background-color to a table (with CSS)</a:t>
            </a: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280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add padding to a table (with CSS):</a:t>
            </a:r>
          </a:p>
          <a:p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IN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4486FC8-9939-C264-FACD-B750747ACD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2F94DF2-A776-40C9-92DA-1743D20898F1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EB1E00-69B5-DE26-6B62-A9D2037352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AB9DFE-5316-3387-90B3-7AAC04AE21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9553041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B2AB89F-FF10-0806-95A9-51FD574A2D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set table width (with CSS)</a:t>
            </a:r>
          </a:p>
          <a:p>
            <a:pPr marL="0" indent="0" algn="l">
              <a:buNone/>
            </a:pPr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How to create vertical headers</a:t>
            </a: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en-US" sz="28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How to define table cells that span more than one row or one column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An HTML table with a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thead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&gt;,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tbody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&gt;, and a &lt;</a:t>
            </a:r>
            <a:r>
              <a:rPr lang="en-US" dirty="0" err="1">
                <a:solidFill>
                  <a:srgbClr val="000000"/>
                </a:solidFill>
                <a:latin typeface="Verdana" panose="020B0604030504040204" pitchFamily="34" charset="0"/>
              </a:rPr>
              <a:t>tfoot</a:t>
            </a:r>
            <a:r>
              <a:rPr lang="en-US" dirty="0">
                <a:solidFill>
                  <a:srgbClr val="000000"/>
                </a:solidFill>
                <a:latin typeface="Verdana" panose="020B0604030504040204" pitchFamily="34" charset="0"/>
              </a:rPr>
              <a:t>&gt; element</a:t>
            </a:r>
          </a:p>
          <a:p>
            <a:endParaRPr lang="en-US" sz="28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endParaRPr lang="en-US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endParaRPr lang="en-US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5075ABB4-0656-99E5-EA26-2AF576204F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7. Tables: Creating tables and formatting data</a:t>
            </a:r>
            <a:endParaRPr lang="en-IN" dirty="0"/>
          </a:p>
        </p:txBody>
      </p:sp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1E6C2ED-C780-787E-6B94-8E8D271803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1CF5E80-B5F8-4172-9CB9-BBB2E7C56DB7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F59AB9-78B3-9D85-539C-9D1404949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62517-A66D-0470-0E9F-F4E4CD4948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6282856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A1077AF-16DF-F220-A2F5-58811E8BEB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D887611-B585-185C-DCC6-FBC9D6C4B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395D3-C66D-F716-1336-8F51C7A53B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19</a:t>
            </a:fld>
            <a:endParaRPr lang="en-IN"/>
          </a:p>
        </p:txBody>
      </p:sp>
      <p:sp>
        <p:nvSpPr>
          <p:cNvPr id="11" name="Rectangle 2">
            <a:extLst>
              <a:ext uri="{FF2B5EF4-FFF2-40B4-BE49-F238E27FC236}">
                <a16:creationId xmlns:a16="http://schemas.microsoft.com/office/drawing/2014/main" id="{29DFD0D7-DB7E-E41E-B87F-D82029F444D5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36777" y="1507722"/>
            <a:ext cx="9873345" cy="4720972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The HTML &lt;form&gt; element can contain one or more of the following form elements: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100" b="0" i="0" u="none" strike="noStrike" cap="none" normalizeH="0" baseline="0" dirty="0">
              <a:ln>
                <a:noFill/>
              </a:ln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&lt;input&gt;</a:t>
            </a:r>
            <a:endParaRPr lang="en-US" altLang="en-US" sz="2000" dirty="0"/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&lt;label&gt; and </a:t>
            </a:r>
            <a:r>
              <a:rPr kumimoji="0" lang="en-US" altLang="en-US" sz="2400" i="0" u="sng" strike="noStrike" cap="none" normalizeH="0" baseline="0" dirty="0">
                <a:ln>
                  <a:noFill/>
                </a:ln>
                <a:effectLst/>
              </a:rPr>
              <a:t>for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 attribute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&lt;select&gt; and &lt;option&gt;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textarea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&lt;button&gt;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effectLst/>
              </a:rPr>
              <a:t>fieldset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effectLst/>
              </a:rPr>
              <a:t>&gt; and &lt;legend&gt;</a:t>
            </a:r>
          </a:p>
        </p:txBody>
      </p:sp>
      <p:sp>
        <p:nvSpPr>
          <p:cNvPr id="12" name="Title 1">
            <a:extLst>
              <a:ext uri="{FF2B5EF4-FFF2-40B4-BE49-F238E27FC236}">
                <a16:creationId xmlns:a16="http://schemas.microsoft.com/office/drawing/2014/main" id="{F129FC0E-965B-E415-F973-A879CBFB79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043392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B69F01-FFC7-1A7E-04D8-E100FF4DE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1. Introduction to HTML: Tags, elements, and structure</a:t>
            </a:r>
            <a:endParaRPr lang="en-IN" sz="72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CB79C24-E8DA-B24F-3691-9AB9B816D00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stands for Hyper Text Markup Language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is the standard markup language for creating Web pages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describes the structure of a Web page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consists of a series of elements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tell the browser how to display the content</a:t>
            </a:r>
          </a:p>
          <a:p>
            <a:pPr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elements label pieces of content such as "this is a heading", "this is a paragraph", "this is a link", etc.</a:t>
            </a:r>
          </a:p>
          <a:p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51A7F3A-9FB4-9C6D-596D-C5A8D08AEC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C0E6F0-9B0D-4316-961F-B701BB1F4D84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64D3A88-F040-A7F2-13A4-16C2160AB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0E6BAE5-F2D9-F5EF-48AA-F3240F9488C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827463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41CF9D-4252-39C4-F6CA-D42AB53CA2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numCol="2">
            <a:normAutofit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200" b="1" dirty="0"/>
              <a:t>HTML Input Types</a:t>
            </a:r>
            <a:endParaRPr lang="en-IN" sz="32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&lt;input type="button"&gt;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&lt;input type="checkbox"&gt;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&lt;input type="</a:t>
            </a:r>
            <a:r>
              <a:rPr lang="en-IN" sz="3200" dirty="0" err="1"/>
              <a:t>color</a:t>
            </a:r>
            <a:r>
              <a:rPr lang="en-IN" sz="3200" dirty="0"/>
              <a:t>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200" dirty="0"/>
              <a:t>&lt;input type="date"&gt;</a:t>
            </a:r>
          </a:p>
          <a:p>
            <a:pPr marL="0" indent="0">
              <a:buNone/>
            </a:pP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DDFB2C-2DA1-A87B-53AE-7FCE34301E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478704-2BBF-A5D7-2D92-F912AD5376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3AC0AA-6D4E-49BE-8417-0836E2D122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20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542696D-E1D3-7FE3-ABE4-51CA06FA618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404244848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1C026D-E513-3FA5-D518-88432CCC2EB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b="1" dirty="0"/>
              <a:t>HTML Input Types</a:t>
            </a:r>
            <a:endParaRPr lang="en-IN" dirty="0"/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type="email"&gt;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type="file"&gt;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type="hidden"&gt;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type="image"&gt;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type="month"&gt;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dirty="0"/>
              <a:t>&lt;input type="number"&gt;</a:t>
            </a:r>
          </a:p>
          <a:p>
            <a:pPr marL="0" indent="0">
              <a:lnSpc>
                <a:spcPct val="150000"/>
              </a:lnSpc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7848C18-C3D5-4991-D9F1-4633887CC8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1B9A15-5E4B-BE1C-BA8E-69E2E92CB1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055B6E-78A8-FC31-D2AE-C0C8D1B297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21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98C82F3E-BC2A-2D66-1431-462B3FB4DD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72132373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F97D13-D14B-A208-EB25-8568B05BED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2800" b="1" dirty="0"/>
              <a:t>HTML Input Types</a:t>
            </a:r>
            <a:endParaRPr lang="en-IN" sz="28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&lt;input type="password"&gt;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&lt;input type="radio"&gt;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&lt;input type="range"&gt;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&lt;input type="reset"&gt;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800" dirty="0"/>
              <a:t>&lt;input type="search"&gt;</a:t>
            </a:r>
          </a:p>
          <a:p>
            <a:pPr marL="0" indent="0">
              <a:lnSpc>
                <a:spcPct val="150000"/>
              </a:lnSpc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49FD23-B7BB-9D98-0FD7-7EDC70E815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C754DC-A08D-0076-91A5-ED9E0E46F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13A6438-7F45-3FDF-55D0-1FE9126B59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22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8833BF6E-A68D-FA31-9F04-61ED487CF5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70809911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A5C6C0-A85A-5DFE-3192-C9E00861DD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en-IN" sz="3000" b="1" dirty="0"/>
              <a:t>HTML Input Types</a:t>
            </a:r>
            <a:endParaRPr lang="en-IN" sz="3000" dirty="0"/>
          </a:p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&lt;input type="submit"&gt;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&lt;input type="text"&gt;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&lt;input type="time"&gt;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3000" dirty="0"/>
              <a:t>&lt;input type="week"&gt;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IN" sz="2400" b="1" dirty="0"/>
              <a:t>Tip: The default value of the type attribute is "text".</a:t>
            </a:r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  <a:p>
            <a:pPr marL="0" indent="0">
              <a:lnSpc>
                <a:spcPct val="150000"/>
              </a:lnSpc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FAB78B4-5D3D-3C6F-1623-D40FA7E4B1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C09DF4-D282-6711-E263-7984AF2430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EA6AE1-BD1F-0D61-B39E-A2C8BA0FBC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23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B31DA321-FB91-500D-5637-7BA19FB2E1E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IN" sz="44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8. Forms: Form elements and input types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68575880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103FFF-A054-BAB5-A8CD-278C3ECDC7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08CBE2-525F-1FDA-48DC-BA28AD6D74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9F19F7C-004F-2C43-8399-95A74B55DC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E33B3C-1502-F498-F3E3-B8A0FF168C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24</a:t>
            </a:fld>
            <a:endParaRPr lang="en-IN"/>
          </a:p>
        </p:txBody>
      </p:sp>
      <p:sp>
        <p:nvSpPr>
          <p:cNvPr id="14" name="Content Placeholder 13">
            <a:extLst>
              <a:ext uri="{FF2B5EF4-FFF2-40B4-BE49-F238E27FC236}">
                <a16:creationId xmlns:a16="http://schemas.microsoft.com/office/drawing/2014/main" id="{5678E50E-6139-CB4B-BB59-AA765706533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3100" b="1" dirty="0">
                <a:solidFill>
                  <a:srgbClr val="1B1B1B"/>
                </a:solidFill>
                <a:latin typeface="Inter"/>
                <a:hlinkClick r:id="rId2"/>
              </a:rPr>
              <a:t>F</a:t>
            </a:r>
            <a:r>
              <a:rPr lang="en-US" sz="3100" b="1" i="0" u="none" strike="noStrike" dirty="0">
                <a:solidFill>
                  <a:srgbClr val="1B1B1B"/>
                </a:solidFill>
                <a:effectLst/>
                <a:latin typeface="Inter"/>
                <a:hlinkClick r:id="rId2"/>
              </a:rPr>
              <a:t>orm validation?</a:t>
            </a:r>
            <a:endParaRPr lang="en-US" sz="3100" b="1" i="0" dirty="0">
              <a:solidFill>
                <a:srgbClr val="1B1B1B"/>
              </a:solidFill>
              <a:effectLst/>
              <a:latin typeface="Inter"/>
            </a:endParaRP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"This field is required" (You can't leave this field blank).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"Please enter your phone number in the format xxx-</a:t>
            </a:r>
            <a:r>
              <a:rPr lang="en-US" b="0" i="0" dirty="0" err="1">
                <a:solidFill>
                  <a:srgbClr val="1B1B1B"/>
                </a:solidFill>
                <a:effectLst/>
                <a:latin typeface="Inter"/>
              </a:rPr>
              <a:t>xxxx</a:t>
            </a: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 (A specific data format is required for it to be considered valid).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"Please enter a valid email address" (the data you entered is not in the right format).</a:t>
            </a:r>
          </a:p>
          <a:p>
            <a:pPr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1B1B1B"/>
                </a:solidFill>
                <a:effectLst/>
                <a:latin typeface="Inter"/>
              </a:rPr>
              <a:t>"Your password needs to be between 8 and 30 characters long and contain one uppercase letter, one symbol, and a number." (A very specific data format is required for your data).</a:t>
            </a:r>
          </a:p>
          <a:p>
            <a:pPr marL="0" indent="0" algn="just">
              <a:buNone/>
            </a:pP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38894527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4298CB-CBC7-E179-FE1B-A49EB8760EB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just">
              <a:lnSpc>
                <a:spcPct val="150000"/>
              </a:lnSpc>
              <a:buNone/>
            </a:pPr>
            <a:r>
              <a:rPr lang="en-US" sz="4000" b="1" i="0" dirty="0">
                <a:solidFill>
                  <a:schemeClr val="accent1"/>
                </a:solidFill>
                <a:effectLst/>
                <a:latin typeface="Inter"/>
              </a:rPr>
              <a:t>Why we need to validate a form:</a:t>
            </a:r>
          </a:p>
          <a:p>
            <a:pPr algn="just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3200" b="1" i="0" dirty="0">
                <a:solidFill>
                  <a:srgbClr val="1B1B1B"/>
                </a:solidFill>
                <a:effectLst/>
                <a:latin typeface="Inter"/>
              </a:rPr>
              <a:t>We want to get the right data, in the right format.</a:t>
            </a:r>
            <a:r>
              <a:rPr lang="en-US" sz="3200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516F612-E9F0-3829-B5EA-E4A86B3BA03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AAEA06-FBB7-5B29-81EE-BD6B7F2586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D974FB-473D-89B5-977C-F9513F833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25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067483-7569-6EAB-4A6F-D583A91638B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</p:spTree>
    <p:extLst>
      <p:ext uri="{BB962C8B-B14F-4D97-AF65-F5344CB8AC3E}">
        <p14:creationId xmlns:p14="http://schemas.microsoft.com/office/powerpoint/2010/main" val="1248680290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12AE85-3532-E3E4-3916-53B1994EBC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1A00FCE-D350-D2AD-9006-41B2726A9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C5570D-F659-A798-55F1-7C834277DC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26</a:t>
            </a:fld>
            <a:endParaRPr lang="en-IN"/>
          </a:p>
        </p:txBody>
      </p:sp>
      <p:sp>
        <p:nvSpPr>
          <p:cNvPr id="9" name="Title 1">
            <a:extLst>
              <a:ext uri="{FF2B5EF4-FFF2-40B4-BE49-F238E27FC236}">
                <a16:creationId xmlns:a16="http://schemas.microsoft.com/office/drawing/2014/main" id="{149C6C7A-ACC0-D380-45F1-EF01F61D52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9. Form Validation: Client-side form validation</a:t>
            </a:r>
            <a:endParaRPr lang="en-IN" sz="8000" b="1" dirty="0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423BBC55-9CB6-AF48-564F-FF220B62C35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55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5800" b="1" i="0" dirty="0">
                <a:solidFill>
                  <a:srgbClr val="1B1B1B"/>
                </a:solidFill>
                <a:effectLst/>
                <a:latin typeface="Inter"/>
              </a:rPr>
              <a:t>Built-in form validation</a:t>
            </a:r>
            <a:r>
              <a:rPr lang="en-US" sz="5800" b="0" i="0" dirty="0">
                <a:solidFill>
                  <a:srgbClr val="1B1B1B"/>
                </a:solidFill>
                <a:effectLst/>
                <a:latin typeface="Inter"/>
              </a:rPr>
              <a:t> 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r</a:t>
            </a:r>
            <a:r>
              <a:rPr lang="en-US" sz="4600" b="1" i="0" dirty="0">
                <a:solidFill>
                  <a:srgbClr val="0070C0"/>
                </a:solidFill>
                <a:effectLst/>
                <a:latin typeface="Inter"/>
              </a:rPr>
              <a:t>equired</a:t>
            </a:r>
            <a:r>
              <a:rPr lang="en-US" sz="4600" b="0" i="0" dirty="0">
                <a:solidFill>
                  <a:srgbClr val="1B1B1B"/>
                </a:solidFill>
                <a:effectLst/>
                <a:latin typeface="Inter"/>
              </a:rPr>
              <a:t> attribute   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type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 attribute</a:t>
            </a:r>
          </a:p>
          <a:p>
            <a:pPr algn="just">
              <a:lnSpc>
                <a:spcPct val="160000"/>
              </a:lnSpc>
            </a:pPr>
            <a:r>
              <a:rPr lang="en-US" sz="4600" b="1" i="0" dirty="0">
                <a:solidFill>
                  <a:srgbClr val="0070C0"/>
                </a:solidFill>
                <a:effectLst/>
                <a:latin typeface="Inter"/>
              </a:rPr>
              <a:t>pattern</a:t>
            </a:r>
            <a:r>
              <a:rPr lang="en-US" sz="4600" b="0" i="0" dirty="0">
                <a:solidFill>
                  <a:srgbClr val="1B1B1B"/>
                </a:solidFill>
                <a:effectLst/>
                <a:latin typeface="Inter"/>
              </a:rPr>
              <a:t> attribute</a:t>
            </a:r>
          </a:p>
          <a:p>
            <a:pPr algn="just">
              <a:lnSpc>
                <a:spcPct val="160000"/>
              </a:lnSpc>
            </a:pPr>
            <a:r>
              <a:rPr lang="en-US" sz="4600" b="1" dirty="0">
                <a:solidFill>
                  <a:srgbClr val="0070C0"/>
                </a:solidFill>
                <a:latin typeface="Inter"/>
              </a:rPr>
              <a:t>min, max 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attribute</a:t>
            </a:r>
          </a:p>
          <a:p>
            <a:pPr algn="just">
              <a:lnSpc>
                <a:spcPct val="160000"/>
              </a:lnSpc>
            </a:pPr>
            <a:r>
              <a:rPr lang="en-US" sz="4600" b="1" dirty="0" err="1">
                <a:solidFill>
                  <a:srgbClr val="0070C0"/>
                </a:solidFill>
                <a:latin typeface="Inter"/>
              </a:rPr>
              <a:t>minlength</a:t>
            </a:r>
            <a:r>
              <a:rPr lang="en-US" sz="4600" b="1" dirty="0">
                <a:solidFill>
                  <a:srgbClr val="0070C0"/>
                </a:solidFill>
                <a:latin typeface="Inter"/>
              </a:rPr>
              <a:t>, </a:t>
            </a:r>
            <a:r>
              <a:rPr lang="en-US" sz="4600" b="1" dirty="0" err="1">
                <a:solidFill>
                  <a:srgbClr val="0070C0"/>
                </a:solidFill>
                <a:latin typeface="Inter"/>
              </a:rPr>
              <a:t>maxlength</a:t>
            </a:r>
            <a:r>
              <a:rPr lang="en-US" sz="4600" b="1" dirty="0">
                <a:solidFill>
                  <a:srgbClr val="0070C0"/>
                </a:solidFill>
                <a:latin typeface="Inter"/>
              </a:rPr>
              <a:t> </a:t>
            </a:r>
            <a:r>
              <a:rPr lang="en-US" sz="4600" dirty="0">
                <a:solidFill>
                  <a:srgbClr val="1B1B1B"/>
                </a:solidFill>
                <a:latin typeface="Inter"/>
              </a:rPr>
              <a:t>attribute</a:t>
            </a:r>
            <a:endParaRPr lang="en-US" sz="4600" b="0" i="0" dirty="0">
              <a:solidFill>
                <a:srgbClr val="1B1B1B"/>
              </a:solidFill>
              <a:effectLst/>
              <a:latin typeface="Inter"/>
            </a:endParaRPr>
          </a:p>
        </p:txBody>
      </p:sp>
    </p:spTree>
    <p:extLst>
      <p:ext uri="{BB962C8B-B14F-4D97-AF65-F5344CB8AC3E}">
        <p14:creationId xmlns:p14="http://schemas.microsoft.com/office/powerpoint/2010/main" val="353713649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C6200A-1E2E-F670-9EE6-150AC05827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IN" b="1" dirty="0"/>
              <a:t>10. Multimedia: Audio and video elements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292AD5-F322-95A5-FA36-21789757EB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Video in a webpage</a:t>
            </a: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"video/mov_bbb.mp4"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"video/mp4"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video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  <a:p>
            <a:pPr marL="0" indent="0">
              <a:buNone/>
            </a:pPr>
            <a:r>
              <a:rPr lang="en-IN" b="0" dirty="0">
                <a:effectLst/>
                <a:latin typeface="Consolas" panose="020B0609020204030204" pitchFamily="49" charset="0"/>
              </a:rPr>
              <a:t>Insert Audio in a webpage</a:t>
            </a:r>
            <a:endParaRPr lang="en-IN" dirty="0"/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controls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>
              <a:solidFill>
                <a:srgbClr val="CCCCCC"/>
              </a:solidFill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source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 err="1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src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"audio/horse.mp3"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IN" b="0" dirty="0">
                <a:solidFill>
                  <a:srgbClr val="9CDCFE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en-IN" b="0" dirty="0">
                <a:solidFill>
                  <a:srgbClr val="CCCCCC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IN" b="0" dirty="0">
                <a:solidFill>
                  <a:srgbClr val="CE9178"/>
                </a:solidFill>
                <a:effectLst/>
                <a:latin typeface="Consolas" panose="020B0609020204030204" pitchFamily="49" charset="0"/>
              </a:rPr>
              <a:t>"audio/mp3"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en-IN" b="0" dirty="0">
                <a:solidFill>
                  <a:srgbClr val="569CD6"/>
                </a:solidFill>
                <a:effectLst/>
                <a:latin typeface="Consolas" panose="020B0609020204030204" pitchFamily="49" charset="0"/>
              </a:rPr>
              <a:t>audio</a:t>
            </a:r>
            <a:r>
              <a:rPr lang="en-IN" b="0" dirty="0">
                <a:solidFill>
                  <a:srgbClr val="80808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b="0" dirty="0">
              <a:solidFill>
                <a:srgbClr val="CCCCCC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67DB367-39EF-EB84-6502-3CD089AC7E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A24790-5197-280C-A1FE-20928D221D9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B0CD50-CFEC-1498-7F89-832DA4E53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82775205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D4A79C3-53CC-FCD2-8732-954F47B911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0AB744D-464B-45ED-97A7-546CEEFC2500}" type="datetime1">
              <a:rPr lang="en-IN" sz="2000" smtClean="0"/>
              <a:t>19-09-2023</a:t>
            </a:fld>
            <a:endParaRPr lang="en-IN" sz="2000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1BD60AF-EC8B-7FB2-6B0F-4C95D2FA0F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2995127" y="6356350"/>
            <a:ext cx="6484775" cy="365125"/>
          </a:xfrm>
        </p:spPr>
        <p:txBody>
          <a:bodyPr/>
          <a:lstStyle/>
          <a:p>
            <a:r>
              <a:rPr lang="en-US" sz="2000" dirty="0"/>
              <a:t>Campus Recruitment Training (HTML, CSS, </a:t>
            </a:r>
            <a:r>
              <a:rPr lang="en-US" sz="2000" dirty="0" err="1"/>
              <a:t>Javascript</a:t>
            </a:r>
            <a:r>
              <a:rPr lang="en-US" sz="2000" dirty="0"/>
              <a:t>)</a:t>
            </a:r>
            <a:endParaRPr lang="en-IN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449C508-4E10-3FE0-59C1-1E20EAD9B7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z="2000" smtClean="0"/>
              <a:t>28</a:t>
            </a:fld>
            <a:endParaRPr lang="en-IN" sz="2000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B845FE6-FE34-6FCF-1A54-47B8A1B0C7E1}"/>
              </a:ext>
            </a:extLst>
          </p:cNvPr>
          <p:cNvSpPr txBox="1"/>
          <p:nvPr/>
        </p:nvSpPr>
        <p:spPr>
          <a:xfrm>
            <a:off x="2506824" y="988100"/>
            <a:ext cx="7178351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sz="5400" b="1" dirty="0"/>
              <a:t>1. HTML Completed</a:t>
            </a:r>
          </a:p>
          <a:p>
            <a:pPr algn="ctr"/>
            <a:r>
              <a:rPr lang="en-IN" sz="5400" b="1" dirty="0"/>
              <a:t>---------------------------------</a:t>
            </a:r>
          </a:p>
          <a:p>
            <a:pPr algn="ctr"/>
            <a:endParaRPr lang="en-IN" sz="5400" b="1" dirty="0"/>
          </a:p>
          <a:p>
            <a:pPr algn="ctr"/>
            <a:r>
              <a:rPr lang="en-IN" sz="5400" b="1" dirty="0"/>
              <a:t>---------------------------------</a:t>
            </a:r>
          </a:p>
          <a:p>
            <a:r>
              <a:rPr lang="en-IN" sz="5400" b="1" dirty="0">
                <a:solidFill>
                  <a:schemeClr val="bg1"/>
                </a:solidFill>
                <a:highlight>
                  <a:srgbClr val="008000"/>
                </a:highlight>
              </a:rPr>
              <a:t>2. CSS Begin…</a:t>
            </a:r>
          </a:p>
        </p:txBody>
      </p:sp>
    </p:spTree>
    <p:extLst>
      <p:ext uri="{BB962C8B-B14F-4D97-AF65-F5344CB8AC3E}">
        <p14:creationId xmlns:p14="http://schemas.microsoft.com/office/powerpoint/2010/main" val="3417924217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BF209-806F-51FB-B65F-217684B0F7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6600" b="1" dirty="0"/>
          </a:p>
        </p:txBody>
      </p:sp>
      <p:pic>
        <p:nvPicPr>
          <p:cNvPr id="8" name="Content Placeholder 7">
            <a:extLst>
              <a:ext uri="{FF2B5EF4-FFF2-40B4-BE49-F238E27FC236}">
                <a16:creationId xmlns:a16="http://schemas.microsoft.com/office/drawing/2014/main" id="{2B977A59-A0B2-8267-BC79-8145BDDD3D7D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</a:extLst>
          </a:blip>
          <a:srcRect l="14378" t="30308" r="42803" b="42674"/>
          <a:stretch/>
        </p:blipFill>
        <p:spPr>
          <a:xfrm>
            <a:off x="838198" y="1959429"/>
            <a:ext cx="10515601" cy="3754956"/>
          </a:xfrm>
        </p:spPr>
      </p:pic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BC7625-983E-7947-91F6-DFA3BC1A44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E725EE-8C9B-EAEE-752B-14C05EDB6D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8B1D-C00C-4614-0DAB-1354983420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29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9295707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0C269E-A64B-AC19-64FB-0CD2ECAE9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1. Introduction to HTML: Tags, elements, and structure</a:t>
            </a:r>
            <a:b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</a:b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517BC2-5D16-2C43-A887-EFB84A589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499054"/>
            <a:ext cx="10515600" cy="4351338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IN" b="0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 Simple HTML Document (Home </a:t>
            </a:r>
            <a:r>
              <a:rPr lang="en-IN" b="0" i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Page)</a:t>
            </a:r>
          </a:p>
          <a:p>
            <a:pPr marL="0" indent="0">
              <a:buNone/>
            </a:pPr>
            <a:endParaRPr lang="en-US" b="0" i="0" dirty="0">
              <a:solidFill>
                <a:srgbClr val="0000CD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!DOCTYPE</a:t>
            </a:r>
            <a:r>
              <a:rPr lang="en-US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Page 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/title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/head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Heading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/h1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lang="en-US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My first paragraph.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/p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/body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br>
              <a:rPr lang="en-US" dirty="0"/>
            </a:b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/html</a:t>
            </a:r>
            <a:r>
              <a:rPr lang="en-US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&gt;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928F14E-A404-F25F-9DD8-23731E4E09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EFC54E-6FF7-44ED-A857-9CFE625E9370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6CB8D3C-E148-4431-3E9C-D9AD81E8E5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B11BAC7-D1DE-E9CF-6675-A51B3FA2C9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9853873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10655D6-7E5C-B321-EDEC-8B59BCA16A1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b="1" dirty="0"/>
              <a:t>CSS Selectors</a:t>
            </a:r>
          </a:p>
          <a:p>
            <a:pPr marL="0" indent="0">
              <a:buNone/>
            </a:pPr>
            <a:r>
              <a:rPr lang="en-US" sz="2200" dirty="0"/>
              <a:t>CSS selectors are used to "find" (or select) the HTML elements you want to style.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z="2200" b="1" dirty="0"/>
              <a:t>We can divide CSS selectors into five categories: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Simple selectors (select elements based on name, id, class)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Combinator selectors (select elements based on a specific relationship between them)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Pseudo-class selectors (select elements based on a certain state)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Pseudo-elements selectors (select and style a part of an element)</a:t>
            </a:r>
          </a:p>
          <a:p>
            <a:pPr marL="457200" indent="-457200">
              <a:lnSpc>
                <a:spcPct val="160000"/>
              </a:lnSpc>
              <a:buFont typeface="+mj-lt"/>
              <a:buAutoNum type="arabicPeriod"/>
            </a:pPr>
            <a:r>
              <a:rPr lang="en-US" sz="2200" dirty="0"/>
              <a:t>Attribute selectors (select elements based on an attribute or attribute value)</a:t>
            </a:r>
            <a:endParaRPr lang="en-IN" sz="22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C25A5A0-7C17-9171-70F4-CD9A52499E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034132-1722-FB9C-7FB7-65DA5F251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9AD4B-50EA-8E6F-C9FE-8823A827CF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30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E47999B4-19EC-FE64-6245-42BA82707F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1495481666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DFDAAA-73A5-72B3-D1EC-1607198FAB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B532D1-4678-64F4-E74A-0C35AF39937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11200" b="1" dirty="0"/>
              <a:t>1. Simple selectors (select elements based on name, id, class)</a:t>
            </a:r>
          </a:p>
          <a:p>
            <a:pPr marL="0" indent="0">
              <a:buNone/>
            </a:pPr>
            <a:endParaRPr lang="en-US" sz="7200" b="1" dirty="0"/>
          </a:p>
          <a:p>
            <a:r>
              <a:rPr lang="en-IN" sz="8000" b="1" dirty="0"/>
              <a:t>Based on name: </a:t>
            </a:r>
          </a:p>
          <a:p>
            <a:pPr marL="2286000" lvl="5" indent="0">
              <a:buNone/>
            </a:pPr>
            <a:r>
              <a:rPr lang="en-IN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 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text-align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7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7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8000" b="1" dirty="0"/>
              <a:t>Based on name: </a:t>
            </a:r>
          </a:p>
          <a:p>
            <a:pPr marL="2286000" lvl="5" indent="0">
              <a:buNone/>
            </a:pPr>
            <a:r>
              <a:rPr lang="es-ES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#para1 </a:t>
            </a:r>
            <a:r>
              <a:rPr lang="es-ES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s-ES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s-ES" sz="7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text-align</a:t>
            </a:r>
            <a:r>
              <a:rPr lang="es-ES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center</a:t>
            </a:r>
            <a:r>
              <a:rPr lang="es-ES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color</a:t>
            </a:r>
            <a:r>
              <a:rPr lang="es-ES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s-ES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s-ES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s-ES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s-ES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7200" b="1" dirty="0"/>
          </a:p>
          <a:p>
            <a:pPr marL="0" indent="0">
              <a:buNone/>
            </a:pPr>
            <a:endParaRPr lang="en-IN" sz="400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IN" sz="8000" b="1" dirty="0">
                <a:solidFill>
                  <a:srgbClr val="000000"/>
                </a:solidFill>
              </a:rPr>
              <a:t>Based on class:</a:t>
            </a:r>
          </a:p>
          <a:p>
            <a:pPr marL="2286000" lvl="5" indent="0">
              <a:buNone/>
            </a:pPr>
            <a:r>
              <a:rPr lang="en-IN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.</a:t>
            </a:r>
            <a:r>
              <a:rPr lang="en-IN" sz="72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72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text-align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7200" b="0" i="0" dirty="0" err="1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center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</a:t>
            </a:r>
            <a:r>
              <a:rPr lang="en-IN" sz="72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72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red</a:t>
            </a: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72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72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7200" dirty="0">
              <a:solidFill>
                <a:srgbClr val="000000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A5958E-5BF5-769D-4EBD-6DC0CEF800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35AD75-DB76-20F1-0282-7C2395812C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76CEBA-7C71-C728-722C-C8170814ED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31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5836031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B5B8E-EB3D-33F8-883C-94C7983E3B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3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D83942-C622-7B31-4FCB-12E4158C15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b="1" dirty="0"/>
              <a:t>2. Combinator selectors (select elements based on a specific relationship between them)</a:t>
            </a:r>
          </a:p>
          <a:p>
            <a:pPr marL="0" indent="0">
              <a:buNone/>
            </a:pPr>
            <a:endParaRPr lang="en-US" sz="2400" b="1" dirty="0"/>
          </a:p>
          <a:p>
            <a:pPr marL="0" indent="0" algn="l">
              <a:buNone/>
            </a:pPr>
            <a:r>
              <a:rPr lang="en-US" sz="18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There are four different combinators in CSS:</a:t>
            </a: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descendant selector (space):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p 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9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3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child selector (&gt;):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	</a:t>
            </a:r>
            <a:r>
              <a:rPr lang="en-IN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&gt; p 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9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adjacent sibling selector (+):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20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+ p 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20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20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0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20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endParaRPr lang="en-US" sz="14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>
              <a:lnSpc>
                <a:spcPct val="200000"/>
              </a:lnSpc>
              <a:buFont typeface="Arial" panose="020B0604020202020204" pitchFamily="34" charset="0"/>
              <a:buChar char="•"/>
            </a:pPr>
            <a:r>
              <a:rPr lang="en-US" sz="16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general sibling selector (~):</a:t>
            </a:r>
            <a:r>
              <a:rPr lang="en-US" sz="1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</a:t>
            </a:r>
            <a:r>
              <a:rPr lang="en-IN" sz="180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 ~ p </a:t>
            </a:r>
            <a:r>
              <a:rPr lang="en-IN" sz="18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r>
              <a:rPr lang="en-IN" sz="180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background-</a:t>
            </a:r>
            <a:r>
              <a:rPr lang="en-IN" sz="180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18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180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18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  <a:r>
              <a:rPr lang="en-IN" sz="140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endParaRPr lang="en-US" sz="180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US" sz="20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14D15F-0AEA-2085-9F5C-3CE9D95DC3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94D0F9-3DEC-C694-A516-36C778164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87BDFD0-8D5E-CCA2-6D20-3BCCF6DAA9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796276930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AE0CD-9D99-21A5-A897-9154F4B3DB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sz="3600" b="1" dirty="0"/>
              <a:t>3. Pseudo-class selectors (select elements based on a certain state)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r>
              <a:rPr lang="en-IN" sz="2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Anchor Pseudo-classes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a:hover 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			    </a:t>
            </a:r>
            <a:r>
              <a:rPr lang="en-IN" sz="2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#FF00FF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endParaRPr lang="en-IN" sz="2300" b="0" i="0" dirty="0">
              <a:solidFill>
                <a:srgbClr val="FF0000"/>
              </a:solidFill>
              <a:effectLst/>
              <a:latin typeface="Consolas" panose="020B0609020204030204" pitchFamily="49" charset="0"/>
            </a:endParaRPr>
          </a:p>
          <a:p>
            <a:pPr marL="0" indent="0">
              <a:buNone/>
            </a:pPr>
            <a:r>
              <a:rPr lang="en-IN" sz="2300" dirty="0">
                <a:solidFill>
                  <a:srgbClr val="FF0000"/>
                </a:solidFill>
                <a:latin typeface="Consolas" panose="020B0609020204030204" pitchFamily="49" charset="0"/>
              </a:rPr>
              <a:t>	</a:t>
            </a: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 marL="0" indent="0">
              <a:buNone/>
            </a:pPr>
            <a:endParaRPr lang="en-IN" b="0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en-IN" sz="26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Hover on &lt;div&gt;</a:t>
            </a:r>
          </a:p>
          <a:p>
            <a:pPr marL="0" indent="0">
              <a:buNone/>
            </a:pPr>
            <a:r>
              <a:rPr lang="en-IN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2300" b="0" i="0" dirty="0" err="1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div:hover</a:t>
            </a:r>
            <a:r>
              <a:rPr lang="en-IN" sz="23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</a:p>
          <a:p>
            <a:pPr marL="0" indent="0">
              <a:buNone/>
            </a:pP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	    background-</a:t>
            </a:r>
            <a:r>
              <a:rPr lang="en-IN" sz="23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23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blue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23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IN" sz="23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2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F69AE5F-E4C5-7687-C728-8F5C1ADC9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D9AE99-1976-C877-26C2-1010597DD5B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F1C9EF-C61A-0748-8008-A9DBC699F4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33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D458971-54C1-64AA-B1C1-075A2019D6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3639641362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AE6CE6C-E43B-EE4B-B285-12B72404F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60000"/>
              </a:lnSpc>
              <a:buNone/>
            </a:pPr>
            <a:r>
              <a:rPr lang="en-US" sz="3300" b="1" dirty="0"/>
              <a:t>4</a:t>
            </a:r>
            <a:r>
              <a:rPr lang="en-US" sz="3300" dirty="0"/>
              <a:t>. </a:t>
            </a:r>
            <a:r>
              <a:rPr lang="en-US" sz="3300" b="1" dirty="0"/>
              <a:t>Pseudo-elements selectors (select and style a part of an element)</a:t>
            </a:r>
          </a:p>
          <a:p>
            <a:pPr>
              <a:lnSpc>
                <a:spcPct val="160000"/>
              </a:lnSpc>
            </a:pPr>
            <a:r>
              <a:rPr lang="en-IN" sz="2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::first-line Pseudo-element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p::first-line 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	   color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	   font-variant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small-caps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</a:p>
          <a:p>
            <a:pPr>
              <a:lnSpc>
                <a:spcPct val="160000"/>
              </a:lnSpc>
            </a:pPr>
            <a:r>
              <a:rPr lang="en-IN" sz="2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The ::first-letter Pseudo-element</a:t>
            </a:r>
          </a:p>
          <a:p>
            <a:pPr marL="0" indent="0">
              <a:lnSpc>
                <a:spcPct val="160000"/>
              </a:lnSpc>
              <a:buNone/>
            </a:pPr>
            <a:r>
              <a:rPr lang="en-US" sz="16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			  </a:t>
            </a:r>
            <a:r>
              <a:rPr lang="en-US" sz="19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p::first-letter 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			     color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#ff0000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		</a:t>
            </a:r>
            <a:r>
              <a:rPr lang="en-US" sz="1900" dirty="0">
                <a:solidFill>
                  <a:srgbClr val="FF0000"/>
                </a:solidFill>
                <a:latin typeface="Consolas" panose="020B0609020204030204" pitchFamily="49" charset="0"/>
              </a:rPr>
              <a:t>               </a:t>
            </a: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font-size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US" sz="19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xx-large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US" sz="19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			</a:t>
            </a:r>
            <a:r>
              <a:rPr lang="en-US" sz="19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US" sz="2400" b="1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6337432-5866-FDFE-4AE3-57C42BB98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37A303C-7BA8-D786-ADC3-ADE9E0624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C7F2CE-4A4B-0823-C505-7EAD4D394B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34</a:t>
            </a:fld>
            <a:endParaRPr lang="en-IN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4CCDDF10-19FE-ADCD-16FF-305B6146F0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889864732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E7536D-21CE-74D1-808B-EFCB7AAE10C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pPr marL="0" indent="0">
              <a:buNone/>
            </a:pPr>
            <a:r>
              <a:rPr lang="en-US" sz="9600" b="1" dirty="0"/>
              <a:t>5. Attribute selectors (select elements based on an attribute or attribute value)</a:t>
            </a:r>
          </a:p>
          <a:p>
            <a:pPr marL="0" indent="0">
              <a:buNone/>
            </a:pPr>
            <a:endParaRPr lang="en-IN" sz="48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sz="6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Styling Forms</a:t>
            </a:r>
            <a:endParaRPr lang="en-IN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914400" lvl="2" indent="0">
              <a:lnSpc>
                <a:spcPct val="170000"/>
              </a:lnSpc>
              <a:spcBef>
                <a:spcPts val="600"/>
              </a:spcBef>
              <a:buNone/>
            </a:pPr>
            <a:r>
              <a:rPr lang="en-IN" sz="4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input[type="text"] 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150px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display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margin-bottom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10px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 background-</a:t>
            </a:r>
            <a:r>
              <a:rPr lang="en-IN" sz="4800" b="0" i="0" dirty="0" err="1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yellow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br>
              <a:rPr lang="en-IN" sz="4800" dirty="0"/>
            </a:br>
            <a:br>
              <a:rPr lang="en-IN" sz="4800" dirty="0"/>
            </a:br>
            <a:r>
              <a:rPr lang="en-IN" sz="4800" b="0" i="0" dirty="0">
                <a:solidFill>
                  <a:srgbClr val="A52A2A"/>
                </a:solidFill>
                <a:effectLst/>
                <a:latin typeface="Consolas" panose="020B0609020204030204" pitchFamily="49" charset="0"/>
              </a:rPr>
              <a:t>input[type="button"] 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{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width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120px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margin-left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35px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  <a:t>  display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en-IN" sz="4800" b="0" i="0" dirty="0">
                <a:solidFill>
                  <a:srgbClr val="0000CD"/>
                </a:solidFill>
                <a:effectLst/>
                <a:latin typeface="Consolas" panose="020B0609020204030204" pitchFamily="49" charset="0"/>
              </a:rPr>
              <a:t> block</a:t>
            </a: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  <a:br>
              <a:rPr lang="en-IN" sz="4800" b="0" i="0" dirty="0">
                <a:solidFill>
                  <a:srgbClr val="FF0000"/>
                </a:solidFill>
                <a:effectLst/>
                <a:latin typeface="Consolas" panose="020B0609020204030204" pitchFamily="49" charset="0"/>
              </a:rPr>
            </a:br>
            <a:r>
              <a:rPr lang="en-IN" sz="4800" b="0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</a:t>
            </a:r>
            <a:endParaRPr lang="en-IN" sz="4800" b="1" dirty="0"/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DD6E2C-86E2-29C3-2165-A95D5614F6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CADFD-F4B1-B3AD-67FC-FEF3D424D7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617B2DC-609E-E791-B23F-AC10EC3EE0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35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2B689202-A82E-F49F-99F7-8532232AF76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IN" sz="3200" b="1" kern="0" dirty="0">
                <a:solidFill>
                  <a:srgbClr val="222222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11. Introduction to CSS: Syntax and selectors</a:t>
            </a:r>
            <a:endParaRPr lang="en-IN" sz="3200" dirty="0"/>
          </a:p>
        </p:txBody>
      </p:sp>
    </p:spTree>
    <p:extLst>
      <p:ext uri="{BB962C8B-B14F-4D97-AF65-F5344CB8AC3E}">
        <p14:creationId xmlns:p14="http://schemas.microsoft.com/office/powerpoint/2010/main" val="2730699302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ACEB5D-004F-EE10-2742-8FFED29B78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9AEBA0-11BE-EEE8-A087-B696FB742C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4A67B9-62A8-E51B-6724-91CBF87323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B2A532-1B36-FFE9-64E0-905BC288DF9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5E4E29B-699B-B808-4CEB-16B8DB8E48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36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9694292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F2AB28-BFB3-BBA1-9D6D-A8AB506535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8E3C3A-B146-4CC0-8C20-D5668BAB71C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B588A6-C924-E2A4-366C-4132CA90B6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73FDBC-929E-D1F0-2ED4-A9C8EB8463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BB15253-B993-1685-49DC-9BE78B2BB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37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50683693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B0BF8-EFB1-6D8B-F9CC-5678838D0A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2515696-B714-F80E-41C7-DEA5D578D3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B500D5A-EBB5-BAE2-FFBB-5FAFF51328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BE383-7932-A7A4-A658-45C71ABE19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05853FA-E2CE-B9EE-14E7-B56FD94A7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38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6995999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F57C35-FC2D-7682-2012-828850EB752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 algn="l">
              <a:buNone/>
            </a:pPr>
            <a:r>
              <a:rPr lang="en-IN" sz="2400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Names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a color can be specified by using a color name:</a:t>
            </a:r>
          </a:p>
          <a:p>
            <a:endParaRPr lang="en-US" sz="2400" b="0" i="0" dirty="0">
              <a:solidFill>
                <a:srgbClr val="FFFFFF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Background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background color for HTML elements:</a:t>
            </a:r>
          </a:p>
          <a:p>
            <a:pPr marL="0" indent="0" algn="l">
              <a:buNone/>
            </a:pPr>
            <a:endParaRPr lang="en-US" sz="2400" dirty="0">
              <a:solidFill>
                <a:srgbClr val="FFFFFF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Text Color</a:t>
            </a:r>
          </a:p>
          <a:p>
            <a:pPr algn="l"/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text</a:t>
            </a:r>
          </a:p>
          <a:p>
            <a:pPr marL="0" indent="0">
              <a:buNone/>
            </a:pPr>
            <a:endParaRPr lang="en-IN" sz="2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87B36-957A-42D9-D7C2-BD9CE99CD7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EE17AA-346B-8BA2-EB1D-FEED51F93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8C221-6A1B-1EDC-A9E6-2F0327DE7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39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DA6656B-DED1-2D9B-C7B4-DFB16C54EC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30293831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51229D-AED4-8DB4-9F31-E842321B4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kern="0" dirty="0">
                <a:solidFill>
                  <a:srgbClr val="222222"/>
                </a:solidFill>
                <a:effectLst/>
                <a:ea typeface="Verdana" panose="020B0604030504040204" pitchFamily="34" charset="0"/>
              </a:rPr>
              <a:t>2. HTML Document Structure: Head, body, and doctype</a:t>
            </a:r>
            <a:endParaRPr lang="en-IN" sz="7200" b="1" dirty="0">
              <a:ea typeface="Verdana" panose="020B0604030504040204" pitchFamily="34" charset="0"/>
            </a:endParaRPr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2B957740-5BC9-41D3-CB8D-32EACFEEA0E1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699796" y="1431802"/>
            <a:ext cx="10654004" cy="5447645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R="0" lvl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&lt;!DOCTYPE 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declaration defines that this document is an HTML5 document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&lt;html&gt;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is the root element of an HTML page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&lt;head&gt;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contains meta information about the HTML page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&lt;title&gt;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specifies a title for the HTML page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(which is shown in the browser's title bar or in the page's tab)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&lt;body&gt;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the document's body, and is a container for all the 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visible contents, such as headings, paragraphs, images, hyperlinks, tables,   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lists, etc.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&lt;h1&gt;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large heading</a:t>
            </a: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&lt;p&gt;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element defines a paragraph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D635972-AC8F-A77C-DE95-D18AD7E05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6F681AF-2500-4F1A-AF2D-BE5339D1A3C2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497678A-5809-54BA-108F-B8E04AC3C2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D1A524-E3AD-C14F-0F7F-958667F11D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4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733162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74CC11D-7057-8D27-A191-7CCF844FFF1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Border Color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set the color of borders: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 Values</a:t>
            </a:r>
          </a:p>
          <a:p>
            <a:pPr algn="l"/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colors can also be specified using RGB values, HEX values, HSL values, RGBA values, and HSLA values.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CDEB001-5518-BF01-8755-2985507993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FDCCD0-8B18-C6FE-BCC0-E7E00E951D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86B58F-3154-4B70-7E60-75E9178B75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40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5A97DB7-3D8D-B81D-72FB-BFE64FF080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6600" b="1" dirty="0"/>
          </a:p>
        </p:txBody>
      </p:sp>
    </p:spTree>
    <p:extLst>
      <p:ext uri="{BB962C8B-B14F-4D97-AF65-F5344CB8AC3E}">
        <p14:creationId xmlns:p14="http://schemas.microsoft.com/office/powerpoint/2010/main" val="2567626164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103907-DB5E-8C0C-91BC-2A324F9E911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 RGB and RGBA Colors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RGB color value represents RED, GREEN, and BLUE light sources.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RGBA color value is an extension of RGB with an Alpha channel (opacity).</a:t>
            </a:r>
          </a:p>
          <a:p>
            <a:pPr marL="0" indent="0">
              <a:buNone/>
            </a:pPr>
            <a:endParaRPr lang="en-US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>
              <a:buNone/>
            </a:pP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RGB </a:t>
            </a:r>
            <a:r>
              <a:rPr lang="en-IN" b="1" i="0" dirty="0" err="1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Color</a:t>
            </a:r>
            <a:r>
              <a:rPr lang="en-IN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 Values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Each parameter (red, green, and blue) defines the intensity of the color with a value between 0 and 255.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means that there are 256 x 256 x 256 = 16777216 possible colors!</a:t>
            </a:r>
          </a:p>
          <a:p>
            <a:pPr algn="l">
              <a:lnSpc>
                <a:spcPct val="150000"/>
              </a:lnSpc>
            </a:pP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</a:t>
            </a:r>
            <a:r>
              <a:rPr lang="en-US" sz="21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</a:t>
            </a:r>
            <a:r>
              <a:rPr lang="en-US" sz="21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(255, 0, 0) is displayed as red, because red is set to its highest value (255), and the other two (green and blue) are set to 0.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DDE0B55-707E-E8C5-B8A6-FAF9F2D1BE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301AE2-F2EB-7BDB-FF61-221ECA48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0BC608D-0E52-997A-3BD0-C22E63684E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41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7FB9B73-4455-4761-A98A-F61C740C4E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217346383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F83E456-6E21-2A10-4F41-ABF8859CF0A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Shades of Gray</a:t>
            </a: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Shades of gray are often defined using equal values for all three parameters</a:t>
            </a:r>
          </a:p>
          <a:p>
            <a:pPr marL="0" indent="0">
              <a:buNone/>
            </a:pPr>
            <a:endParaRPr lang="en-IN" dirty="0"/>
          </a:p>
          <a:p>
            <a:pPr marL="0" indent="0" algn="l">
              <a:buNone/>
            </a:pPr>
            <a:r>
              <a:rPr lang="en-US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RGBA Color Values</a:t>
            </a:r>
          </a:p>
          <a:p>
            <a:pPr algn="l">
              <a:lnSpc>
                <a:spcPct val="150000"/>
              </a:lnSpc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RGBA color values are an extension of RGB color values with an Alpha channel - which specifies the opacity for a color.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	An RGBA color value is specified with: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20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rgba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red,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20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blue, alpha</a:t>
            </a:r>
            <a:r>
              <a:rPr lang="en-US" sz="20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marL="0" indent="0">
              <a:buNone/>
            </a:pP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C2BA4-5DB4-4D31-1B22-98DDD7A07B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4A92D6-CAA3-A0D6-8119-32F3CDEFE4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920395-1413-CFF1-518A-3177DC016B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42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0EC88736-AFBC-911D-5718-3B96038D5A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13. Working with Colors: Color values and color schemes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426026448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59E0F3-2741-5106-8E6F-6BCDF445C7B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97380"/>
            <a:ext cx="10515600" cy="4591017"/>
          </a:xfrm>
        </p:spPr>
        <p:txBody>
          <a:bodyPr>
            <a:normAutofit fontScale="25000" lnSpcReduction="20000"/>
          </a:bodyPr>
          <a:lstStyle/>
          <a:p>
            <a:pPr marL="0" indent="0" algn="l">
              <a:lnSpc>
                <a:spcPct val="170000"/>
              </a:lnSpc>
              <a:buNone/>
            </a:pPr>
            <a:r>
              <a:rPr lang="en-US" sz="6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HEX Color Values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In HTML, a color can be specified using a hexadecimal value in the form: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b="1" dirty="0">
                <a:solidFill>
                  <a:srgbClr val="000000"/>
                </a:solidFill>
                <a:latin typeface="Consolas" panose="020B0609020204030204" pitchFamily="49" charset="0"/>
              </a:rPr>
              <a:t>	</a:t>
            </a:r>
            <a:r>
              <a:rPr lang="en-US" sz="64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#</a:t>
            </a:r>
            <a:r>
              <a:rPr lang="en-US" sz="64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rrggbb</a:t>
            </a:r>
            <a:endParaRPr lang="en-US" sz="6400" b="1" i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Where </a:t>
            </a:r>
            <a:r>
              <a:rPr lang="en-US" sz="6400" b="0" i="0" dirty="0" err="1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rr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(red), gg (green) and bb (blue) are hexadecimal values between 00 and ff (same as decimal 0-255).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For example, #ff0000 is displayed as red, because red is set to its highest value (ff), and the other two (green and blue) are set to 00.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Another example, #00ff00 is displayed as green, because green is set to its highest value (ff), and the other two (red and blue) are set to 00.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To display black, set all color parameters to 00, like this: #000000.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6400" dirty="0">
                <a:solidFill>
                  <a:srgbClr val="000000"/>
                </a:solidFill>
                <a:latin typeface="Verdana" panose="020B0604030504040204" pitchFamily="34" charset="0"/>
              </a:rPr>
              <a:t>T</a:t>
            </a:r>
            <a:r>
              <a:rPr lang="en-US" sz="6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 display white, set all color parameters to ff, like this: #ffffff.</a:t>
            </a:r>
          </a:p>
          <a:p>
            <a:pPr marL="0" indent="0">
              <a:lnSpc>
                <a:spcPct val="170000"/>
              </a:lnSpc>
              <a:buNone/>
            </a:pPr>
            <a:endParaRPr lang="en-IN" sz="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65227B1-022F-4C74-2030-48A9BC7074F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8661CC-6C95-79EA-D8C5-BC3FA2EBF7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E135DC3-DC4A-BB3F-321E-68877A97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413F5A4B-EBEA-9856-20D3-A935A4C888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924907102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0F2485-1B35-F6DA-5509-EC8A13C10B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90688"/>
            <a:ext cx="10515600" cy="4351338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500" dirty="0"/>
          </a:p>
          <a:p>
            <a:pPr marL="0" indent="0">
              <a:buNone/>
            </a:pPr>
            <a:r>
              <a:rPr lang="en-US" b="1" dirty="0"/>
              <a:t>HSL Color Values</a:t>
            </a:r>
          </a:p>
          <a:p>
            <a:pPr marL="0" indent="0">
              <a:buNone/>
            </a:pPr>
            <a:r>
              <a:rPr lang="en-US" sz="2000" dirty="0"/>
              <a:t>In HTML, a color can be specified using hue, saturation, and lightness (HSL) in the form: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 err="1"/>
              <a:t>hsl</a:t>
            </a:r>
            <a:r>
              <a:rPr lang="en-US" sz="2000" dirty="0"/>
              <a:t>(hue, saturation, lightness)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Hue is a degree on the color wheel from 0 to 360. 0 is red, 120 is green, and 240 is blue.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Saturation is a percentage value. 0% means a shade of gray, and 100% is the full color.</a:t>
            </a:r>
          </a:p>
          <a:p>
            <a:pPr marL="0" indent="0">
              <a:buNone/>
            </a:pPr>
            <a:endParaRPr lang="en-US" sz="2000" dirty="0"/>
          </a:p>
          <a:p>
            <a:pPr marL="0" indent="0">
              <a:buNone/>
            </a:pPr>
            <a:r>
              <a:rPr lang="en-US" sz="2000" dirty="0"/>
              <a:t>Lightness is also a percentage value. 0% is black, and 100% is white.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EE3A847-0CB9-E7A3-D54B-D2D4FC8C8F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AC87B99-A6DE-E39C-A785-CCFC23EA95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F8F388B-E49B-A520-6BD3-1D4FA04BAD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44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50E5AC80-89C4-78B6-FCB0-7674D41626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2160460265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26B17C-6853-C080-C915-67B1788EF0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1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Saturation</a:t>
            </a:r>
          </a:p>
          <a:p>
            <a:pPr marL="0" indent="0" algn="l">
              <a:lnSpc>
                <a:spcPct val="15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Saturation can be described as the intensity of a color.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100% is pure color, no shades of gray.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50% is 50% gray, but you can still see the color.</a:t>
            </a:r>
          </a:p>
          <a:p>
            <a:pPr algn="l">
              <a:lnSpc>
                <a:spcPct val="15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0% is completely gray; you can no longer see the color.</a:t>
            </a:r>
          </a:p>
          <a:p>
            <a:pPr marL="0" indent="0" algn="l">
              <a:buNone/>
            </a:pPr>
            <a:endParaRPr lang="en-US" sz="1400" b="0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Lightness</a:t>
            </a:r>
          </a:p>
          <a:p>
            <a:pPr marL="0" indent="0" algn="l">
              <a:lnSpc>
                <a:spcPct val="160000"/>
              </a:lnSpc>
              <a:buNone/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lightness of a color can be described as how much light you want to give the color, where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0% means no light (black),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50% means 50% light (neither dark nor light), and </a:t>
            </a:r>
          </a:p>
          <a:p>
            <a:pPr algn="l">
              <a:lnSpc>
                <a:spcPct val="160000"/>
              </a:lnSpc>
            </a:pPr>
            <a:r>
              <a:rPr lang="en-US" sz="16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100% means full lightness (white).</a:t>
            </a:r>
          </a:p>
          <a:p>
            <a:pPr marL="0" indent="0">
              <a:buNone/>
            </a:pP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312091D-B0AD-4BE3-A121-30DD3C23D9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C76D77B-B2E9-C1B2-E96E-F53B60D05F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6A2A23E-849A-F4E4-8C7B-2C82440795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45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37E6C324-E6E1-6BBE-3E1A-8C84C385A2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1777980376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255C37-9826-1789-E5CC-9AB421620D3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Shades of Gray</a:t>
            </a:r>
          </a:p>
          <a:p>
            <a:pPr algn="l">
              <a:lnSpc>
                <a:spcPct val="15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Shades of gray are often defined by setting the hue and saturation to 0, and adjusting the lightness from 0% to 100% to get darker/lighter shades</a:t>
            </a:r>
          </a:p>
          <a:p>
            <a:pPr algn="l">
              <a:lnSpc>
                <a:spcPct val="150000"/>
              </a:lnSpc>
            </a:pPr>
            <a:endParaRPr lang="en-US" sz="16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2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HSLA Color Values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HSLA color values are an extension of HSL color values, with an Alpha channel - which specifies the opacity for a color.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HSLA color value is specified with:</a:t>
            </a:r>
          </a:p>
          <a:p>
            <a:pPr marL="0" indent="0" algn="l">
              <a:lnSpc>
                <a:spcPct val="170000"/>
              </a:lnSpc>
              <a:buNone/>
            </a:pP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	</a:t>
            </a:r>
            <a:r>
              <a:rPr lang="en-US" sz="1900" b="1" i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hsla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hue,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saturation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 </a:t>
            </a:r>
            <a:r>
              <a:rPr lang="en-US" sz="1900" b="1" i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lightness, alpha</a:t>
            </a:r>
            <a:r>
              <a:rPr lang="en-US" sz="1900" b="1" i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 algn="l">
              <a:lnSpc>
                <a:spcPct val="170000"/>
              </a:lnSpc>
            </a:pPr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 alpha parameter is a number between 0.0 (fully transparent) and 1.0 (not transparent at all):</a:t>
            </a:r>
          </a:p>
          <a:p>
            <a:pPr marL="0" indent="0">
              <a:buNone/>
            </a:pPr>
            <a:endParaRPr lang="en-IN" sz="1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6DD5D39-1F6E-FEC1-F799-0573937366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0ECCE9-E593-464D-CDDB-F09B38B280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82D003E-E7B9-8EF2-74FC-CE59E9003B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46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7BBE2C92-FEB6-5E5C-C8E4-6617E5ED9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b="1" dirty="0"/>
          </a:p>
        </p:txBody>
      </p:sp>
    </p:spTree>
    <p:extLst>
      <p:ext uri="{BB962C8B-B14F-4D97-AF65-F5344CB8AC3E}">
        <p14:creationId xmlns:p14="http://schemas.microsoft.com/office/powerpoint/2010/main" val="937082084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6E3F71-2F91-345D-BCAA-B7FF9F8CED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A3032B8-1054-7A5C-A59D-73F25D0C40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62500" lnSpcReduction="20000"/>
          </a:bodyPr>
          <a:lstStyle/>
          <a:p>
            <a:pPr marL="0" indent="0" algn="l">
              <a:lnSpc>
                <a:spcPct val="150000"/>
              </a:lnSpc>
              <a:buNone/>
            </a:pPr>
            <a:r>
              <a:rPr lang="en-US" sz="3200" b="1" i="0" dirty="0">
                <a:solidFill>
                  <a:srgbClr val="000000"/>
                </a:solidFill>
                <a:effectLst/>
              </a:rPr>
              <a:t>What is CSS?</a:t>
            </a:r>
          </a:p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CSS stands for Cascading Style Sheets.</a:t>
            </a:r>
          </a:p>
          <a:p>
            <a:pPr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Cascading Style Sheets (CSS) is used to format the layout of a webpage.</a:t>
            </a:r>
          </a:p>
          <a:p>
            <a:pPr algn="l">
              <a:lnSpc>
                <a:spcPct val="150000"/>
              </a:lnSpc>
            </a:pPr>
            <a:r>
              <a:rPr lang="en-US" sz="3200" b="0" i="0" dirty="0">
                <a:solidFill>
                  <a:srgbClr val="000000"/>
                </a:solidFill>
                <a:effectLst/>
              </a:rPr>
              <a:t>CSS saves a lot of work. It can control the layout of multiple web pages all at once.</a:t>
            </a:r>
          </a:p>
          <a:p>
            <a:pPr marL="0" indent="0">
              <a:buNone/>
            </a:pPr>
            <a:br>
              <a:rPr lang="en-US" b="1" dirty="0"/>
            </a:br>
            <a:r>
              <a:rPr lang="en-US" b="1" dirty="0"/>
              <a:t>CSS can be added to HTML documents in 3 ways: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Inline </a:t>
            </a:r>
            <a:r>
              <a:rPr lang="en-US" dirty="0"/>
              <a:t>- by using the style attribute inside HTML elements</a:t>
            </a:r>
          </a:p>
          <a:p>
            <a:pPr>
              <a:lnSpc>
                <a:spcPct val="170000"/>
              </a:lnSpc>
            </a:pPr>
            <a:r>
              <a:rPr lang="en-US" b="1" dirty="0"/>
              <a:t>Internal</a:t>
            </a:r>
            <a:r>
              <a:rPr lang="en-US" dirty="0"/>
              <a:t> - by using a &lt;style&gt; element in the &lt;head&gt; section</a:t>
            </a:r>
          </a:p>
          <a:p>
            <a:pPr>
              <a:lnSpc>
                <a:spcPct val="170000"/>
              </a:lnSpc>
            </a:pPr>
            <a:r>
              <a:rPr lang="en-US" b="1" dirty="0"/>
              <a:t>External</a:t>
            </a:r>
            <a:r>
              <a:rPr lang="en-US" dirty="0"/>
              <a:t> - by using a &lt;link&gt; element to link to an external CSS file</a:t>
            </a:r>
            <a:endParaRPr lang="en-IN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EEECAE-CC63-A505-80A1-8A70FB1E4E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5057D5-D482-6215-9EC3-18FBB1F9D4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06BD5C-B154-4EFC-8C2C-D9903BC0C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47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47293608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25A236-2D25-35B1-07D8-D7C94076800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b="1" dirty="0"/>
              <a:t>Inline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inline CSS is used to apply a unique style to a single HTML 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inline CSS uses the style attribute of an HTML element.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b="1" dirty="0"/>
              <a:t>Internal CSS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internal CSS is used to define a style for a single HTML page.</a:t>
            </a:r>
          </a:p>
          <a:p>
            <a:pPr marL="0" indent="0">
              <a:lnSpc>
                <a:spcPct val="150000"/>
              </a:lnSpc>
              <a:buNone/>
            </a:pPr>
            <a:r>
              <a:rPr lang="en-US" sz="2000" dirty="0"/>
              <a:t>An internal CSS is defined in the &lt;head&gt; section of an HTML page, within a &lt;style&gt; element.</a:t>
            </a:r>
            <a:endParaRPr lang="en-IN" sz="20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D221C8-F785-69A7-A837-D230A78F11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944DF1-8284-0116-2144-A1073F9618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Javascript)</a:t>
            </a:r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DC1AE7D-5871-5752-427B-35C0DF722AB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48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4441596-D5AA-71B0-1F6F-8725437730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3997167168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BA7CB6-1089-8983-18F6-54D1232EBC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lnSpc>
                <a:spcPct val="100000"/>
              </a:lnSpc>
              <a:buNone/>
            </a:pPr>
            <a:r>
              <a:rPr lang="en-US" b="1" dirty="0"/>
              <a:t>CSS Multi-column Layout</a:t>
            </a:r>
          </a:p>
          <a:p>
            <a:pPr marL="0" indent="0">
              <a:lnSpc>
                <a:spcPct val="100000"/>
              </a:lnSpc>
              <a:buNone/>
            </a:pPr>
            <a:r>
              <a:rPr lang="en-US" sz="2000" dirty="0"/>
              <a:t>The CSS multi-column layout allows easy definition of multiple columns of text - just like in newspapers:</a:t>
            </a:r>
          </a:p>
          <a:p>
            <a:pPr marL="0" indent="0">
              <a:lnSpc>
                <a:spcPct val="170000"/>
              </a:lnSpc>
              <a:buNone/>
            </a:pPr>
            <a:endParaRPr lang="en-US" sz="1400" dirty="0"/>
          </a:p>
          <a:p>
            <a:pPr marL="0" indent="0">
              <a:lnSpc>
                <a:spcPct val="170000"/>
              </a:lnSpc>
              <a:buNone/>
            </a:pPr>
            <a:endParaRPr lang="en-IN" sz="14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2195D5-C6D4-62A4-61A2-C7F98C2556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B44534E7-87E6-4BFE-8C9B-D8D51F038BAA}" type="datetime1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19-09-2023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B652CD-9868-C6EE-3D24-79218BB231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Campus Recruitment Training (HTML, CSS, </a:t>
            </a:r>
            <a:r>
              <a:rPr kumimoji="0" lang="en-US" sz="1200" b="0" i="0" u="none" strike="noStrike" kern="1200" cap="none" spc="0" normalizeH="0" baseline="0" noProof="0" dirty="0" err="1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Javascript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)</a:t>
            </a:r>
            <a:endParaRPr kumimoji="0" lang="en-IN" sz="1200" b="0" i="0" u="none" strike="noStrike" kern="1200" cap="none" spc="0" normalizeH="0" baseline="0" noProof="0" dirty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957C236-95B9-73E2-732A-96B1B7E2BE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421C1F0-1257-4639-A87B-25B16AB512B1}" type="slidenum">
              <a:rPr kumimoji="0" lang="en-IN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>
                    <a:tint val="75000"/>
                  </a:prstClr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49</a:t>
            </a:fld>
            <a:endParaRPr kumimoji="0" lang="en-IN" sz="1200" b="0" i="0" u="none" strike="noStrike" kern="1200" cap="none" spc="0" normalizeH="0" baseline="0" noProof="0">
              <a:ln>
                <a:noFill/>
              </a:ln>
              <a:solidFill>
                <a:prstClr val="black">
                  <a:tint val="75000"/>
                </a:prstClr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87D4A6D1-8CDE-2655-5F1C-286D9003BE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/>
          </a:bodyPr>
          <a:lstStyle/>
          <a:p>
            <a:r>
              <a:rPr lang="en-US" sz="4000" b="1" dirty="0"/>
              <a:t>13. Working with Colors: Color values and color schemes</a:t>
            </a:r>
            <a:endParaRPr lang="en-IN" sz="4000" dirty="0"/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BD08B99E-1AF9-206B-867E-428B01C19C9E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200" y="2813343"/>
            <a:ext cx="9024257" cy="4044657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0" tIns="63480" rIns="0" bIns="6348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2400" b="1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Segoe UI" panose="020B0502040204020203" pitchFamily="34" charset="0"/>
                <a:ea typeface="+mn-ea"/>
                <a:cs typeface="Segoe UI" panose="020B0502040204020203" pitchFamily="34" charset="0"/>
              </a:rPr>
              <a:t>CSS Multi-column Properties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105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column-count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column-gap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column-rule-style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column-rule-width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column-rule-color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column-rule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column-span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  <a:defRPr/>
            </a:pPr>
            <a:r>
              <a:rPr kumimoji="0" lang="en-US" alt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DC143C"/>
                </a:soli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column-width</a:t>
            </a:r>
            <a:endParaRPr kumimoji="0" lang="en-US" altLang="en-US" sz="1600" b="0" i="0" u="none" strike="noStrike" kern="1200" cap="none" spc="0" normalizeH="0" baseline="0" noProof="0" dirty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Verdana" panose="020B0604030504040204" pitchFamily="34" charset="0"/>
              <a:ea typeface="+mn-ea"/>
              <a:cs typeface="+mn-cs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endParaRPr kumimoji="0" lang="en-US" altLang="en-US" sz="2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Arial" panose="020B0604020202020204" pitchFamily="34" charset="0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34550222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822450-2728-1FA3-5513-74A3F1AE116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3600" b="1" dirty="0"/>
              <a:t>3</a:t>
            </a:r>
            <a:r>
              <a:rPr lang="en-IN" sz="3600" b="1" dirty="0">
                <a:latin typeface="+mn-lt"/>
              </a:rPr>
              <a:t>.</a:t>
            </a:r>
            <a:r>
              <a:rPr lang="en-IN" sz="36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endParaRPr lang="en-IN" sz="3600" b="1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99C07735-815E-3630-746A-9BE6293690B6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838200" y="1246697"/>
            <a:ext cx="8577926" cy="5509200"/>
          </a:xfrm>
          <a:prstGeom prst="rect">
            <a:avLst/>
          </a:prstGeom>
          <a:solidFill>
            <a:srgbClr val="FFFFFF"/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Formatting elements were designed to display special types of text: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14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&lt;b&gt;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Bold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&lt;strong&gt;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Important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i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Italic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</a:t>
            </a:r>
            <a:r>
              <a:rPr kumimoji="0" lang="en-US" altLang="en-US" sz="24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</a:rPr>
              <a:t>em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Emphasized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&lt;mark&gt;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Marked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&lt;small&gt;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Smaller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&lt;del&gt;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Deleted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&lt;ins&gt;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Inserted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&lt;sub&gt;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Subscript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</a:rPr>
              <a:t>&lt;sup&gt;</a:t>
            </a:r>
            <a:r>
              <a:rPr kumimoji="0" lang="en-US" altLang="en-US" sz="2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</a:rPr>
              <a:t> - Superscript text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lang="en-US" altLang="en-US" sz="2400" dirty="0">
                <a:solidFill>
                  <a:srgbClr val="FF0000"/>
                </a:solidFill>
              </a:rPr>
              <a:t>&lt;pre&gt; </a:t>
            </a:r>
            <a:r>
              <a:rPr lang="en-US" altLang="en-US" sz="2400" dirty="0">
                <a:solidFill>
                  <a:srgbClr val="000000"/>
                </a:solidFill>
              </a:rPr>
              <a:t>- Poem’s problem</a:t>
            </a:r>
            <a:endParaRPr kumimoji="0" lang="en-US" altLang="en-US" sz="24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br>
              <a:rPr kumimoji="0" lang="en-US" altLang="en-US" sz="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</a:br>
            <a:endParaRPr kumimoji="0" lang="en-US" altLang="en-US" sz="18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CD5C8CD-C5E5-4CD9-E765-60F3A05649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AD917E-587B-453B-B98E-ED6096A92BA2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7E4D82-6E1E-9013-2F8C-628DB954FC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6EC8391-7593-5AF0-96A5-BAB11AD101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5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6812816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EA6D07-2EA9-5EA2-0BA9-2319E17D4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32588" y="248492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3</a:t>
            </a:r>
            <a:r>
              <a:rPr lang="en-IN" sz="3600" b="1" dirty="0">
                <a:latin typeface="+mn-lt"/>
              </a:rPr>
              <a:t>.</a:t>
            </a:r>
            <a:r>
              <a:rPr lang="en-IN" sz="36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b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</a:br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       </a:t>
            </a:r>
            <a:b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</a:br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	3.1 HTML Quotation and Citation Elements</a:t>
            </a:r>
            <a:endParaRPr lang="en-IN" sz="36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EABC136-0FF3-4B73-F43A-E9A42518B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801FC7-F1F1-9F5A-1BE8-48428E55F7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551D925-4C8F-2410-B297-EB6F4074E0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6</a:t>
            </a:fld>
            <a:endParaRPr lang="en-IN"/>
          </a:p>
        </p:txBody>
      </p:sp>
      <p:sp>
        <p:nvSpPr>
          <p:cNvPr id="7" name="Rectangle 1">
            <a:extLst>
              <a:ext uri="{FF2B5EF4-FFF2-40B4-BE49-F238E27FC236}">
                <a16:creationId xmlns:a16="http://schemas.microsoft.com/office/drawing/2014/main" id="{F6544B44-FE7F-4015-E40A-2E1EF0B36C25}"/>
              </a:ext>
            </a:extLst>
          </p:cNvPr>
          <p:cNvSpPr>
            <a:spLocks noGrp="1" noChangeArrowheads="1"/>
          </p:cNvSpPr>
          <p:nvPr>
            <p:ph idx="1"/>
          </p:nvPr>
        </p:nvSpPr>
        <p:spPr bwMode="auto">
          <a:xfrm>
            <a:off x="1041919" y="1746083"/>
            <a:ext cx="10273004" cy="10156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&lt;q&gt;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 short quotation.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</a:p>
        </p:txBody>
      </p:sp>
      <p:sp>
        <p:nvSpPr>
          <p:cNvPr id="8" name="Rectangle 2">
            <a:extLst>
              <a:ext uri="{FF2B5EF4-FFF2-40B4-BE49-F238E27FC236}">
                <a16:creationId xmlns:a16="http://schemas.microsoft.com/office/drawing/2014/main" id="{92594557-0E37-84B2-FDD5-52DEF67DDD8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59" y="2410488"/>
            <a:ext cx="6643870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abbr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an abbreviation or an acronym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9" name="Rectangle 3">
            <a:extLst>
              <a:ext uri="{FF2B5EF4-FFF2-40B4-BE49-F238E27FC236}">
                <a16:creationId xmlns:a16="http://schemas.microsoft.com/office/drawing/2014/main" id="{03BB0048-FE59-1BF6-CC93-E5BAF54A56D4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59" y="3092363"/>
            <a:ext cx="10894329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&lt;address&gt;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contact information for the author/owner of a document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en-US" altLang="en-US" sz="2000" dirty="0">
                <a:solidFill>
                  <a:srgbClr val="000000"/>
                </a:solidFill>
                <a:latin typeface="Verdana" panose="020B0604030504040204" pitchFamily="34" charset="0"/>
              </a:rPr>
              <a:t>               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or an article.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0" name="Rectangle 4">
            <a:extLst>
              <a:ext uri="{FF2B5EF4-FFF2-40B4-BE49-F238E27FC236}">
                <a16:creationId xmlns:a16="http://schemas.microsoft.com/office/drawing/2014/main" id="{DD06740B-1D9F-CF4E-9874-FB06C91755FE}"/>
              </a:ext>
            </a:extLst>
          </p:cNvPr>
          <p:cNvSpPr>
            <a:spLocks noChangeArrowheads="1"/>
          </p:cNvSpPr>
          <p:nvPr/>
        </p:nvSpPr>
        <p:spPr bwMode="auto">
          <a:xfrm>
            <a:off x="978159" y="4035309"/>
            <a:ext cx="11274946" cy="70788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&lt;cite&gt;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defines the title of a creative work (e.g. a book, a poem, a song, a movie, 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           a painting, a sculpture, etc.).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1" name="Rectangle 5">
            <a:extLst>
              <a:ext uri="{FF2B5EF4-FFF2-40B4-BE49-F238E27FC236}">
                <a16:creationId xmlns:a16="http://schemas.microsoft.com/office/drawing/2014/main" id="{4CFD27D5-6888-5548-437A-8BCA7C804F0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32588" y="4992600"/>
            <a:ext cx="7357207" cy="40011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kumimoji="0" lang="en-US" altLang="en-US" sz="2000" b="0" i="0" u="none" strike="noStrike" cap="none" normalizeH="0" baseline="0" dirty="0" err="1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bdo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&gt;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tag is used to override the current text direction:</a:t>
            </a: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6971789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8C593F0-6638-5A52-CB15-881503F778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pPr marL="0" indent="0">
              <a:buNone/>
            </a:pPr>
            <a:r>
              <a:rPr lang="en-IN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Comment Tag</a:t>
            </a:r>
          </a:p>
          <a:p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comments are not displayed in the browser, but they can help document your HTML source code.</a:t>
            </a:r>
          </a:p>
          <a:p>
            <a:pPr marL="0" indent="0">
              <a:buNone/>
            </a:pPr>
            <a:endParaRPr lang="en-US" sz="19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Notice that there is an exclamation point (!) in the start tag, but not in the end tag.</a:t>
            </a:r>
          </a:p>
          <a:p>
            <a:pPr marL="0" indent="0">
              <a:buNone/>
            </a:pPr>
            <a:endParaRPr lang="en-US" sz="18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Hide Content</a:t>
            </a:r>
          </a:p>
          <a:p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content.</a:t>
            </a:r>
          </a:p>
          <a:p>
            <a:pPr marL="0" indent="0">
              <a:buNone/>
            </a:pPr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algn="l"/>
            <a:r>
              <a:rPr lang="en-US" sz="20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This can be helpful if you hide content temporarily:</a:t>
            </a:r>
          </a:p>
          <a:p>
            <a:pPr algn="l"/>
            <a:endParaRPr lang="en-US" sz="39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Hide Inline Content</a:t>
            </a:r>
          </a:p>
          <a:p>
            <a:pPr algn="l"/>
            <a:r>
              <a:rPr lang="en-US" sz="19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Comments can be used to hide parts in the middle of the HTML code.</a:t>
            </a:r>
          </a:p>
          <a:p>
            <a:pPr algn="l"/>
            <a:endParaRPr lang="en-US" sz="20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indent="0">
              <a:buNone/>
            </a:pPr>
            <a:endParaRPr lang="en-IN" sz="1800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570471-0DDA-378A-16C1-A84A0E10D8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4534E7-87E6-4BFE-8C9B-D8D51F038BAA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AF402-A2EA-0507-15AC-B94165FE33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CA7C47F-FDED-2BA8-B97D-A69FC12125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7</a:t>
            </a:fld>
            <a:endParaRPr lang="en-IN"/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C2C7E734-0412-5014-19C8-22173EC14DB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>
            <a:normAutofit fontScale="90000"/>
          </a:bodyPr>
          <a:lstStyle/>
          <a:p>
            <a:r>
              <a:rPr lang="en-IN" sz="3600" b="1" dirty="0"/>
              <a:t>3</a:t>
            </a:r>
            <a:r>
              <a:rPr lang="en-IN" sz="3600" b="1" dirty="0">
                <a:latin typeface="+mn-lt"/>
              </a:rPr>
              <a:t>.</a:t>
            </a:r>
            <a:r>
              <a:rPr lang="en-IN" sz="3600" b="1" kern="0" dirty="0">
                <a:solidFill>
                  <a:srgbClr val="222222"/>
                </a:solidFill>
                <a:effectLst/>
                <a:latin typeface="+mn-lt"/>
                <a:ea typeface="Times New Roman" panose="02020603050405020304" pitchFamily="18" charset="0"/>
              </a:rPr>
              <a:t> </a:t>
            </a:r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Text Formatting: Headings, paragraphs, and emphasis</a:t>
            </a:r>
            <a:b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</a:br>
            <a:b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</a:br>
            <a:r>
              <a:rPr lang="en-IN" sz="36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	3.2 HTML Comments</a:t>
            </a:r>
            <a:endParaRPr lang="en-IN" sz="3600" dirty="0"/>
          </a:p>
        </p:txBody>
      </p:sp>
    </p:spTree>
    <p:extLst>
      <p:ext uri="{BB962C8B-B14F-4D97-AF65-F5344CB8AC3E}">
        <p14:creationId xmlns:p14="http://schemas.microsoft.com/office/powerpoint/2010/main" val="26897804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77D9B0-DCEF-DB10-0D8A-335447E5B0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8000" b="1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751305-CD0A-4F25-3F78-C52D23C2E43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937593"/>
            <a:ext cx="10515600" cy="4351338"/>
          </a:xfrm>
        </p:spPr>
        <p:txBody>
          <a:bodyPr>
            <a:normAutofit/>
          </a:bodyPr>
          <a:lstStyle/>
          <a:p>
            <a:pPr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HTML links are hyperlinks.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You can click on a link and jump to another document.</a:t>
            </a:r>
          </a:p>
          <a:p>
            <a:pPr algn="l">
              <a:lnSpc>
                <a:spcPct val="200000"/>
              </a:lnSpc>
            </a:pPr>
            <a:r>
              <a:rPr lang="en-US" sz="2400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When you move the mouse over a link, the mouse arrow will turn into a little hand.</a:t>
            </a:r>
          </a:p>
          <a:p>
            <a:pPr marL="0" indent="0">
              <a:buNone/>
            </a:pPr>
            <a:endParaRPr lang="en-US" sz="3200" b="0" i="0" dirty="0"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E530B7-3A42-BEEC-0CCB-C49223C8F3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DFB1851-47F0-494F-9C84-7AF79A311367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F2CB0C-9F26-8AD6-10F7-16AF22167D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557884-17E3-97AA-B857-7A0D36B554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8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6576740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00A31C-0C27-CB6E-E015-22DF699C71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IN" sz="4000" b="1" kern="0" dirty="0">
                <a:solidFill>
                  <a:srgbClr val="222222"/>
                </a:solidFill>
                <a:effectLst/>
                <a:ea typeface="Times New Roman" panose="02020603050405020304" pitchFamily="18" charset="0"/>
              </a:rPr>
              <a:t>4. Working with Links: Anchor tags and hyperlinks</a:t>
            </a:r>
            <a:endParaRPr lang="en-IN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781571-B25E-10BE-9FC4-F428C6A920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By default, links will appear as follows in all browsers:</a:t>
            </a:r>
          </a:p>
          <a:p>
            <a:pPr marL="0" indent="0" algn="l">
              <a:buNone/>
            </a:pPr>
            <a:endParaRPr lang="en-US" sz="1100" dirty="0"/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An unvisited link is underlined and </a:t>
            </a:r>
            <a:r>
              <a:rPr lang="en-US" b="0" i="0" dirty="0">
                <a:solidFill>
                  <a:schemeClr val="accent1"/>
                </a:solidFill>
                <a:effectLst/>
                <a:latin typeface="Verdana" panose="020B0604030504040204" pitchFamily="34" charset="0"/>
              </a:rPr>
              <a:t>blue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b="0" i="0" dirty="0"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A visited link is underlined and </a:t>
            </a:r>
            <a:r>
              <a:rPr lang="en-US" b="0" i="0" dirty="0">
                <a:solidFill>
                  <a:srgbClr val="7030A0"/>
                </a:solidFill>
                <a:effectLst/>
                <a:latin typeface="Verdana" panose="020B0604030504040204" pitchFamily="34" charset="0"/>
              </a:rPr>
              <a:t>purple</a:t>
            </a:r>
          </a:p>
          <a:p>
            <a:pPr marL="0" indent="0">
              <a:buNone/>
            </a:pPr>
            <a:endParaRPr lang="en-IN" b="1" i="0" dirty="0">
              <a:solidFill>
                <a:srgbClr val="000000"/>
              </a:solidFill>
              <a:effectLst/>
              <a:latin typeface="Segoe UI" panose="020B0502040204020203" pitchFamily="34" charset="0"/>
            </a:endParaRPr>
          </a:p>
          <a:p>
            <a:pPr marL="0" indent="0" algn="l">
              <a:buNone/>
            </a:pPr>
            <a:r>
              <a:rPr lang="en-US" sz="2400" b="1" i="0" dirty="0">
                <a:solidFill>
                  <a:srgbClr val="000000"/>
                </a:solidFill>
                <a:effectLst/>
                <a:latin typeface="Segoe UI" panose="020B0502040204020203" pitchFamily="34" charset="0"/>
              </a:rPr>
              <a:t>HTML Links - The target Attribute</a:t>
            </a:r>
          </a:p>
        </p:txBody>
      </p:sp>
      <p:sp>
        <p:nvSpPr>
          <p:cNvPr id="8" name="Rectangle 5">
            <a:extLst>
              <a:ext uri="{FF2B5EF4-FFF2-40B4-BE49-F238E27FC236}">
                <a16:creationId xmlns:a16="http://schemas.microsoft.com/office/drawing/2014/main" id="{8A951C17-765A-F1EE-0F36-8A9F9914C5BD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6666" y="4653469"/>
            <a:ext cx="10494989" cy="153888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The 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target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attribute specifies where to open the linked document.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en-US" sz="2000" b="0" i="0" u="none" strike="noStrike" cap="none" normalizeH="0" baseline="0" dirty="0">
              <a:ln>
                <a:noFill/>
              </a:ln>
              <a:solidFill>
                <a:srgbClr val="000000"/>
              </a:solidFill>
              <a:effectLst/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_self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Default. Opens the document in the same window/tab as it was clicked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DC143C"/>
                </a:solidFill>
                <a:effectLst/>
                <a:latin typeface="Consolas" panose="020B0609020204030204" pitchFamily="49" charset="0"/>
              </a:rPr>
              <a:t>_blank</a:t>
            </a:r>
            <a:r>
              <a:rPr kumimoji="0" lang="en-US" altLang="en-US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</a:rPr>
              <a:t> - Opens the document in a new window or tab</a:t>
            </a:r>
            <a:endParaRPr lang="en-US" altLang="en-US" sz="20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2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kumimoji="0" lang="en-US" altLang="en-US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84818D-5608-E35D-144E-66DA35B4B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B3E51B4-A0B6-4898-9A93-C9A23A950581}" type="datetime1">
              <a:rPr lang="en-IN" smtClean="0"/>
              <a:t>19-09-2023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81F4BD-A297-8E66-A926-F6137BF8D0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Campus Recruitment Training (HTML, CSS, Javascript)</a:t>
            </a:r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D38F26-0B0A-8C3E-F2E6-2FC7E7920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21C1F0-1257-4639-A87B-25B16AB512B1}" type="slidenum">
              <a:rPr lang="en-IN" smtClean="0"/>
              <a:t>9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738398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Slice</Template>
  <TotalTime>1088</TotalTime>
  <Words>3923</Words>
  <Application>Microsoft Office PowerPoint</Application>
  <PresentationFormat>Widescreen</PresentationFormat>
  <Paragraphs>550</Paragraphs>
  <Slides>49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49</vt:i4>
      </vt:variant>
    </vt:vector>
  </HeadingPairs>
  <TitlesOfParts>
    <vt:vector size="57" baseType="lpstr">
      <vt:lpstr>Arial</vt:lpstr>
      <vt:lpstr>Calibri</vt:lpstr>
      <vt:lpstr>Calibri Light</vt:lpstr>
      <vt:lpstr>Consolas</vt:lpstr>
      <vt:lpstr>Inter</vt:lpstr>
      <vt:lpstr>Segoe UI</vt:lpstr>
      <vt:lpstr>Verdana</vt:lpstr>
      <vt:lpstr>Office Theme</vt:lpstr>
      <vt:lpstr>Campus Recruitment Training (CRT)</vt:lpstr>
      <vt:lpstr>1. Introduction to HTML: Tags, elements, and structure</vt:lpstr>
      <vt:lpstr>1. Introduction to HTML: Tags, elements, and structure </vt:lpstr>
      <vt:lpstr>2. HTML Document Structure: Head, body, and doctype</vt:lpstr>
      <vt:lpstr>3. Text Formatting: Headings, paragraphs, and emphasis</vt:lpstr>
      <vt:lpstr>3. Text Formatting: Headings, paragraphs, and emphasis          3.1 HTML Quotation and Citation Elements</vt:lpstr>
      <vt:lpstr>3. Text Formatting: Headings, paragraphs, and emphasis   3.2 HTML Comments</vt:lpstr>
      <vt:lpstr>4. Working with Links: Anchor tags and hyperlinks</vt:lpstr>
      <vt:lpstr>4. Working with Links: Anchor tags and hyperlinks</vt:lpstr>
      <vt:lpstr>4. Working with Links: Anchor tags and hyperlinks</vt:lpstr>
      <vt:lpstr>5. Working with Images: Image tags and attributes</vt:lpstr>
      <vt:lpstr>5. Working with Images: Image tags and attributes</vt:lpstr>
      <vt:lpstr>6. Lists: Ordered and unordered lists</vt:lpstr>
      <vt:lpstr>6. Lists: Ordered and unordered lists</vt:lpstr>
      <vt:lpstr>6. Lists: Ordered and unordered lists</vt:lpstr>
      <vt:lpstr>6. Lists: Ordered and unordered lists</vt:lpstr>
      <vt:lpstr>7. Tables: Creating tables and formatting data</vt:lpstr>
      <vt:lpstr>7. Tables: Creating tables and formatting data</vt:lpstr>
      <vt:lpstr>8. Forms: Form elements and input types</vt:lpstr>
      <vt:lpstr>8. Forms: Form elements and input types</vt:lpstr>
      <vt:lpstr>8. Forms: Form elements and input types</vt:lpstr>
      <vt:lpstr>8. Forms: Form elements and input types</vt:lpstr>
      <vt:lpstr>8. Forms: Form elements and input types</vt:lpstr>
      <vt:lpstr>9. Form Validation: Client-side form validation</vt:lpstr>
      <vt:lpstr>9. Form Validation: Client-side form validation</vt:lpstr>
      <vt:lpstr>9. Form Validation: Client-side form validation</vt:lpstr>
      <vt:lpstr>10. Multimedia: Audio and video elements</vt:lpstr>
      <vt:lpstr>PowerPoint Presentation</vt:lpstr>
      <vt:lpstr>11. Introduction to CSS: Syntax and selectors</vt:lpstr>
      <vt:lpstr>11. Introduction to CSS: Syntax and selectors</vt:lpstr>
      <vt:lpstr>11. Introduction to CSS: Syntax and selectors</vt:lpstr>
      <vt:lpstr>11. Introduction to CSS: Syntax and selectors</vt:lpstr>
      <vt:lpstr>11. Introduction to CSS: Syntax and selectors</vt:lpstr>
      <vt:lpstr>11. Introduction to CSS: Syntax and selectors</vt:lpstr>
      <vt:lpstr>11. Introduction to CSS: Syntax and selectors</vt:lpstr>
      <vt:lpstr>PowerPoint Presentation</vt:lpstr>
      <vt:lpstr>PowerPoint Presentation</vt:lpstr>
      <vt:lpstr>PowerPoint Presentation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  <vt:lpstr>13. Working with Colors: Color values and color schemes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Campus Recruitment Training (CRT)</dc:title>
  <dc:creator>Dayanand Yadav</dc:creator>
  <cp:lastModifiedBy>Dayanand Yadav</cp:lastModifiedBy>
  <cp:revision>206</cp:revision>
  <dcterms:created xsi:type="dcterms:W3CDTF">2023-09-03T02:46:14Z</dcterms:created>
  <dcterms:modified xsi:type="dcterms:W3CDTF">2023-09-19T16:07:30Z</dcterms:modified>
</cp:coreProperties>
</file>