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25822" y="680669"/>
            <a:ext cx="2771775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4682" y="1316228"/>
            <a:ext cx="86633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UNIVERSIDADE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TECNOLÓGICA</a:t>
            </a:r>
            <a:r>
              <a:rPr sz="1800" spc="4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FEDERAL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 </a:t>
            </a:r>
            <a:r>
              <a:rPr sz="1800" spc="-10" dirty="0">
                <a:latin typeface="Arial"/>
                <a:cs typeface="Arial"/>
              </a:rPr>
              <a:t>PARANÁ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PROGRAMA</a:t>
            </a:r>
            <a:r>
              <a:rPr sz="1800" spc="40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PÓS-</a:t>
            </a:r>
            <a:r>
              <a:rPr sz="1800" dirty="0">
                <a:latin typeface="Arial"/>
                <a:cs typeface="Arial"/>
              </a:rPr>
              <a:t>GRADUAÇÃO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ENGENHARIA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MECÂNICA</a:t>
            </a:r>
            <a:r>
              <a:rPr sz="1800" spc="4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 MATERIAIS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0951" y="2514094"/>
            <a:ext cx="5962650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3200" b="1" spc="-30" dirty="0">
                <a:latin typeface="Arial"/>
                <a:cs typeface="Arial"/>
              </a:rPr>
              <a:t>APRESENTAÇÃO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spc="-45" dirty="0">
                <a:latin typeface="Arial"/>
                <a:cs typeface="Arial"/>
              </a:rPr>
              <a:t>MATRIZ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ACV</a:t>
            </a:r>
            <a:endParaRPr sz="3200">
              <a:latin typeface="Arial"/>
              <a:cs typeface="Arial"/>
            </a:endParaRPr>
          </a:p>
          <a:p>
            <a:pPr marL="5715" algn="ctr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Cálculo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do</a:t>
            </a:r>
            <a:r>
              <a:rPr sz="3200" b="1" spc="-9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Inventário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738" y="3859152"/>
            <a:ext cx="5909945" cy="203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45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Profª. Cassia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 err="1">
                <a:latin typeface="Arial"/>
                <a:cs typeface="Arial"/>
              </a:rPr>
              <a:t>Uga</a:t>
            </a:r>
            <a:r>
              <a:rPr lang="pt-BR" sz="1800" spc="-1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 dirty="0">
              <a:latin typeface="Arial"/>
              <a:cs typeface="Arial"/>
            </a:endParaRPr>
          </a:p>
          <a:p>
            <a:pPr marL="3024505" marR="5080">
              <a:lnSpc>
                <a:spcPct val="150100"/>
              </a:lnSpc>
            </a:pPr>
            <a:r>
              <a:rPr sz="1800" dirty="0">
                <a:latin typeface="Arial"/>
                <a:cs typeface="Arial"/>
              </a:rPr>
              <a:t>Aluna: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Dayane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Bravo</a:t>
            </a:r>
            <a:r>
              <a:rPr sz="1800" spc="5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Aluno: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Emerson</a:t>
            </a:r>
            <a:r>
              <a:rPr sz="1800" spc="-10" dirty="0">
                <a:latin typeface="Arial"/>
                <a:cs typeface="Arial"/>
              </a:rPr>
              <a:t> Seixas </a:t>
            </a:r>
            <a:r>
              <a:rPr sz="1800" dirty="0">
                <a:latin typeface="Arial"/>
                <a:cs typeface="Arial"/>
              </a:rPr>
              <a:t>Orientador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Prof.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Milton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Polli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1855"/>
              </a:lnSpc>
            </a:pPr>
            <a:r>
              <a:rPr sz="1800" dirty="0">
                <a:latin typeface="Arial"/>
                <a:cs typeface="Arial"/>
              </a:rPr>
              <a:t>CURITIBA,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2023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INTRODUÇÃO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6648" y="1331977"/>
            <a:ext cx="7668767" cy="45262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7074" y="1456944"/>
            <a:ext cx="10649709" cy="44195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985" y="1590801"/>
            <a:ext cx="135318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dirty="0">
                <a:latin typeface="Arial"/>
                <a:cs typeface="Arial"/>
              </a:rPr>
              <a:t># </a:t>
            </a:r>
            <a:r>
              <a:rPr sz="800" spc="-10" dirty="0">
                <a:latin typeface="Arial"/>
                <a:cs typeface="Arial"/>
              </a:rPr>
              <a:t>install.packages("readxl")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#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Carregar</a:t>
            </a:r>
            <a:r>
              <a:rPr sz="800" spc="7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biblioteca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readxl </a:t>
            </a:r>
            <a:r>
              <a:rPr sz="800" spc="-10" dirty="0">
                <a:latin typeface="Arial"/>
                <a:cs typeface="Arial"/>
              </a:rPr>
              <a:t>library(readxl)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985" y="2078864"/>
            <a:ext cx="275209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Arial"/>
                <a:cs typeface="Arial"/>
              </a:rPr>
              <a:t>################################################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985" y="2444624"/>
            <a:ext cx="15805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dirty="0">
                <a:latin typeface="Arial"/>
                <a:cs typeface="Arial"/>
              </a:rPr>
              <a:t>#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Ler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arquivo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XLSX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caminho_A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&lt;-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"A.xlsx"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dados_A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&lt;-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read_xlsx(caminho_A) </a:t>
            </a:r>
            <a:r>
              <a:rPr sz="800" dirty="0">
                <a:latin typeface="Arial"/>
                <a:cs typeface="Arial"/>
              </a:rPr>
              <a:t>A &lt;-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as.matrix(dados_A)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985" y="3054477"/>
            <a:ext cx="158051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dirty="0">
                <a:latin typeface="Arial"/>
                <a:cs typeface="Arial"/>
              </a:rPr>
              <a:t>caminho_B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&lt;-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"B.xlsx"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dados_B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&lt;-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read_xlsx(caminho_B)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B &lt;-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as.matrix(dados_B)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985" y="3542539"/>
            <a:ext cx="160210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Arial"/>
                <a:cs typeface="Arial"/>
              </a:rPr>
              <a:t>caminho_Q</a:t>
            </a:r>
            <a:r>
              <a:rPr sz="800" spc="10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&lt;-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"Q.xlsx"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dados_Q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&lt;-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read_xlsx(caminho_Q) </a:t>
            </a:r>
            <a:r>
              <a:rPr sz="800" dirty="0">
                <a:latin typeface="Arial"/>
                <a:cs typeface="Arial"/>
              </a:rPr>
              <a:t>Q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&lt;-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as.matrix(dados_Q)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9985" y="4030472"/>
            <a:ext cx="155638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800" dirty="0">
                <a:latin typeface="Arial"/>
                <a:cs typeface="Arial"/>
              </a:rPr>
              <a:t>caminho_h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&lt;-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"hponto.xlsx" </a:t>
            </a:r>
            <a:r>
              <a:rPr sz="800" dirty="0">
                <a:latin typeface="Arial"/>
                <a:cs typeface="Arial"/>
              </a:rPr>
              <a:t>dados_h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&lt;-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read_xlsx(caminho_h) </a:t>
            </a:r>
            <a:r>
              <a:rPr sz="800" dirty="0">
                <a:latin typeface="Arial"/>
                <a:cs typeface="Arial"/>
              </a:rPr>
              <a:t>h_ponto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&lt;-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as.matrix(dados_h)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985" y="4518152"/>
            <a:ext cx="159004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dirty="0">
                <a:latin typeface="Arial"/>
                <a:cs typeface="Arial"/>
              </a:rPr>
              <a:t>caminho_w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&lt;-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"w.xlsx"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dados_w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&lt;-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read_xlsx(caminho_w)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w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&lt;-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as.matrix(dados_w)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985" y="5006085"/>
            <a:ext cx="154432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dirty="0">
                <a:latin typeface="Arial"/>
                <a:cs typeface="Arial"/>
              </a:rPr>
              <a:t>caminho_k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&lt;-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"k.xlsx"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dados_k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&lt;-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read_xlsx(caminho_k) </a:t>
            </a:r>
            <a:r>
              <a:rPr sz="800" dirty="0">
                <a:latin typeface="Arial"/>
                <a:cs typeface="Arial"/>
              </a:rPr>
              <a:t>k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&lt;-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as.matrix(dados_k)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985" y="5494122"/>
            <a:ext cx="275209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Arial"/>
                <a:cs typeface="Arial"/>
              </a:rPr>
              <a:t>################################################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79010" y="1551178"/>
            <a:ext cx="3387725" cy="756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800" dirty="0">
                <a:latin typeface="Arial"/>
                <a:cs typeface="Arial"/>
              </a:rPr>
              <a:t>#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Verificando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se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matriz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é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quadrada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(mesmo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número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linhas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colunas) </a:t>
            </a:r>
            <a:r>
              <a:rPr sz="800" dirty="0">
                <a:latin typeface="Arial"/>
                <a:cs typeface="Arial"/>
              </a:rPr>
              <a:t>if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(nrow(A)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==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ncol(A)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&amp;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det(A)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!=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0)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  <a:spcBef>
                <a:spcPts val="5"/>
              </a:spcBef>
            </a:pPr>
            <a:r>
              <a:rPr sz="800" dirty="0">
                <a:latin typeface="Arial"/>
                <a:cs typeface="Arial"/>
              </a:rPr>
              <a:t>print("A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matriz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é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invertível.")</a:t>
            </a:r>
            <a:endParaRPr sz="80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}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else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stop("A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matriz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não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é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invertível.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Revise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matriz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A")</a:t>
            </a:r>
            <a:endParaRPr sz="80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9010" y="2405253"/>
            <a:ext cx="275209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Arial"/>
                <a:cs typeface="Arial"/>
              </a:rPr>
              <a:t>################################################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79010" y="2649093"/>
            <a:ext cx="1618615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800" dirty="0">
                <a:latin typeface="Arial"/>
                <a:cs typeface="Arial"/>
              </a:rPr>
              <a:t>#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Cálculo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do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inventário</a:t>
            </a:r>
            <a:r>
              <a:rPr sz="800" spc="70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M=BA^(-</a:t>
            </a:r>
            <a:r>
              <a:rPr sz="800" spc="-25" dirty="0">
                <a:latin typeface="Arial"/>
                <a:cs typeface="Arial"/>
              </a:rPr>
              <a:t>1)k</a:t>
            </a:r>
            <a:r>
              <a:rPr sz="800" dirty="0">
                <a:latin typeface="Arial"/>
                <a:cs typeface="Arial"/>
              </a:rPr>
              <a:t> inversa_A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=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solve(A)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79010" y="3014548"/>
            <a:ext cx="1074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Arial"/>
                <a:cs typeface="Arial"/>
              </a:rPr>
              <a:t>p1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&lt;-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B %*%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inversa_A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M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= p1</a:t>
            </a:r>
            <a:r>
              <a:rPr sz="800" spc="2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%*%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79010" y="3380990"/>
            <a:ext cx="1750695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800" dirty="0">
                <a:latin typeface="Arial"/>
                <a:cs typeface="Arial"/>
              </a:rPr>
              <a:t>#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Imprimindo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resultado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do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inventário print(M)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79010" y="3747008"/>
            <a:ext cx="275209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Arial"/>
                <a:cs typeface="Arial"/>
              </a:rPr>
              <a:t>################################################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79010" y="3990848"/>
            <a:ext cx="1309370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800" dirty="0">
                <a:latin typeface="Arial"/>
                <a:cs typeface="Arial"/>
              </a:rPr>
              <a:t>#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Cálculo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do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impacto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h=Q.M </a:t>
            </a:r>
            <a:r>
              <a:rPr sz="800" dirty="0">
                <a:latin typeface="Arial"/>
                <a:cs typeface="Arial"/>
              </a:rPr>
              <a:t>h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&lt;- Q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%*%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79010" y="4356303"/>
            <a:ext cx="1666239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Arial"/>
                <a:cs typeface="Arial"/>
              </a:rPr>
              <a:t>#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Imprimindo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resultado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do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impacto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800" spc="-10" dirty="0">
                <a:latin typeface="Arial"/>
                <a:cs typeface="Arial"/>
              </a:rPr>
              <a:t>print(h)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79010" y="4722621"/>
            <a:ext cx="275209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Arial"/>
                <a:cs typeface="Arial"/>
              </a:rPr>
              <a:t>################################################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79010" y="5088763"/>
            <a:ext cx="1946910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800" dirty="0">
                <a:latin typeface="Arial"/>
                <a:cs typeface="Arial"/>
              </a:rPr>
              <a:t>#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Cálculo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da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normalização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h_til=h.h_ponto </a:t>
            </a:r>
            <a:r>
              <a:rPr sz="800" dirty="0">
                <a:latin typeface="Arial"/>
                <a:cs typeface="Arial"/>
              </a:rPr>
              <a:t>h_til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&lt;-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h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/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h_ponto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79010" y="5454523"/>
            <a:ext cx="1911985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800" dirty="0">
                <a:latin typeface="Arial"/>
                <a:cs typeface="Arial"/>
              </a:rPr>
              <a:t>#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Imprimindo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resultado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do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normalização print(h_til)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36787" y="1590798"/>
            <a:ext cx="276669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Arial"/>
                <a:cs typeface="Arial"/>
              </a:rPr>
              <a:t>################################################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36787" y="1956253"/>
            <a:ext cx="1947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Arial"/>
                <a:cs typeface="Arial"/>
              </a:rPr>
              <a:t>#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Cálculo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da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normalização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h_til=h.h_ponto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h_til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&lt;-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h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/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h_ponto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36787" y="2322700"/>
            <a:ext cx="1920239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800" dirty="0">
                <a:latin typeface="Arial"/>
                <a:cs typeface="Arial"/>
              </a:rPr>
              <a:t>#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Imprimindo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resultado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do</a:t>
            </a:r>
            <a:r>
              <a:rPr sz="800" spc="-10" dirty="0">
                <a:latin typeface="Arial"/>
                <a:cs typeface="Arial"/>
              </a:rPr>
              <a:t> normalização print(h_til)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36787" y="2810632"/>
            <a:ext cx="276669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Arial"/>
                <a:cs typeface="Arial"/>
              </a:rPr>
              <a:t>################################################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36787" y="3176393"/>
            <a:ext cx="1850389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dirty="0">
                <a:latin typeface="Arial"/>
                <a:cs typeface="Arial"/>
              </a:rPr>
              <a:t>#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Cálculo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da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ponderação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w_calc=w*h_til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w_calc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&lt;-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sum(w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*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h_til)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36787" y="3542535"/>
            <a:ext cx="1856739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800" dirty="0">
                <a:latin typeface="Arial"/>
                <a:cs typeface="Arial"/>
              </a:rPr>
              <a:t>#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Imprimindo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resultado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do</a:t>
            </a:r>
            <a:r>
              <a:rPr sz="800" spc="-10" dirty="0">
                <a:latin typeface="Arial"/>
                <a:cs typeface="Arial"/>
              </a:rPr>
              <a:t> ponderação print(w_calc)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25783" y="1"/>
            <a:ext cx="701039" cy="8778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1350263"/>
            <a:ext cx="8942831" cy="47609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1744" y="1258826"/>
            <a:ext cx="9137903" cy="4834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0783" y="1258826"/>
            <a:ext cx="9165335" cy="4834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9857" y="2975813"/>
            <a:ext cx="33629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100"/>
              </a:spcBef>
              <a:buSzPct val="44444"/>
              <a:buFont typeface="Wingdings"/>
              <a:buChar char=""/>
              <a:tabLst>
                <a:tab pos="338455" algn="l"/>
              </a:tabLst>
            </a:pPr>
            <a:r>
              <a:rPr sz="5400" spc="-10" dirty="0">
                <a:latin typeface="Arial"/>
                <a:cs typeface="Arial"/>
              </a:rPr>
              <a:t>Obrigado!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490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Apresentação do PowerPoint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DEPCOM</dc:creator>
  <cp:lastModifiedBy>Emerson da Silva Seixas</cp:lastModifiedBy>
  <cp:revision>1</cp:revision>
  <dcterms:created xsi:type="dcterms:W3CDTF">2023-08-23T22:49:57Z</dcterms:created>
  <dcterms:modified xsi:type="dcterms:W3CDTF">2023-08-23T22:51:26Z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2023-08-23T00:00:00Z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2023-08-23T00:00:00Z</vt:filetime>
  </property>
  <property fmtid="{D5CDD505-2E9C-101B-9397-08002B2CF9AE}" pid="5" name="Producer">
    <vt:lpwstr>GPL Ghostscript 9.20</vt:lpwstr>
  </property>
</Properties>
</file>